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C4854-7300-4DBE-A076-CAEE90F9416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7BD88-EBEE-4B1E-90EE-782F51C4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1180" indent="-538480">
              <a:lnSpc>
                <a:spcPts val="3390"/>
              </a:lnSpc>
              <a:spcBef>
                <a:spcPts val="2320"/>
              </a:spcBef>
              <a:buAutoNum type="alphaUcPeriod"/>
              <a:tabLst>
                <a:tab pos="551180" algn="l"/>
              </a:tabLst>
            </a:pPr>
            <a:r>
              <a:rPr lang="en-US" sz="1200" dirty="0">
                <a:latin typeface="Courier New"/>
                <a:cs typeface="Courier New"/>
              </a:rPr>
              <a:t>((</a:t>
            </a:r>
            <a:r>
              <a:rPr lang="en-US" sz="1200" dirty="0" err="1">
                <a:latin typeface="Courier New"/>
                <a:cs typeface="Courier New"/>
              </a:rPr>
              <a:t>BorderLayout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err="1">
                <a:latin typeface="Courier New"/>
                <a:cs typeface="Courier New"/>
              </a:rPr>
              <a:t>getContentPane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marL="1656080">
              <a:lnSpc>
                <a:spcPts val="3300"/>
              </a:lnSpc>
            </a:pPr>
            <a:r>
              <a:rPr lang="en-US" sz="1200" dirty="0"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getLayoutManager</a:t>
            </a:r>
            <a:r>
              <a:rPr lang="en-US" sz="1200" dirty="0">
                <a:latin typeface="Courier New"/>
                <a:cs typeface="Courier New"/>
              </a:rPr>
              <a:t>())</a:t>
            </a:r>
          </a:p>
          <a:p>
            <a:pPr marL="2981960">
              <a:lnSpc>
                <a:spcPts val="3390"/>
              </a:lnSpc>
            </a:pPr>
            <a:r>
              <a:rPr lang="en-US" sz="1200" spc="-5" dirty="0">
                <a:latin typeface="Courier New"/>
                <a:cs typeface="Courier New"/>
              </a:rPr>
              <a:t>.</a:t>
            </a:r>
            <a:r>
              <a:rPr lang="en-US" sz="1200" spc="-5" dirty="0" err="1">
                <a:latin typeface="Courier New"/>
                <a:cs typeface="Courier New"/>
              </a:rPr>
              <a:t>setHgap</a:t>
            </a:r>
            <a:r>
              <a:rPr lang="en-US" sz="1200" spc="-5" dirty="0">
                <a:latin typeface="Courier New"/>
                <a:cs typeface="Courier New"/>
              </a:rPr>
              <a:t>(10);</a:t>
            </a:r>
            <a:endParaRPr lang="en-US" sz="12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BD88-EBEE-4B1E-90EE-782F51C498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1180" indent="-538480">
              <a:lnSpc>
                <a:spcPts val="3390"/>
              </a:lnSpc>
              <a:spcBef>
                <a:spcPts val="2320"/>
              </a:spcBef>
              <a:buAutoNum type="alphaUcPeriod"/>
              <a:tabLst>
                <a:tab pos="551180" algn="l"/>
              </a:tabLst>
            </a:pPr>
            <a:r>
              <a:rPr lang="en-US" sz="1200" dirty="0" err="1">
                <a:latin typeface="Courier New"/>
                <a:cs typeface="Courier New"/>
              </a:rPr>
              <a:t>getContentPane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marL="1214120">
              <a:lnSpc>
                <a:spcPts val="3390"/>
              </a:lnSpc>
            </a:pPr>
            <a:r>
              <a:rPr lang="en-US" sz="1200" spc="-5" dirty="0">
                <a:latin typeface="Courier New"/>
                <a:cs typeface="Courier New"/>
              </a:rPr>
              <a:t>.</a:t>
            </a:r>
            <a:r>
              <a:rPr lang="en-US" sz="1200" spc="-5" dirty="0" err="1">
                <a:latin typeface="Courier New"/>
                <a:cs typeface="Courier New"/>
              </a:rPr>
              <a:t>setLayout</a:t>
            </a:r>
            <a:r>
              <a:rPr lang="en-US" sz="1200" spc="-5" dirty="0">
                <a:latin typeface="Courier New"/>
                <a:cs typeface="Courier New"/>
              </a:rPr>
              <a:t>(new</a:t>
            </a:r>
            <a:r>
              <a:rPr lang="en-US" sz="1200" spc="-90" dirty="0">
                <a:latin typeface="Courier New"/>
                <a:cs typeface="Courier New"/>
              </a:rPr>
              <a:t> </a:t>
            </a:r>
            <a:r>
              <a:rPr lang="en-US" sz="1200" spc="-5" dirty="0" err="1">
                <a:latin typeface="Courier New"/>
                <a:cs typeface="Courier New"/>
              </a:rPr>
              <a:t>BorderLayout</a:t>
            </a:r>
            <a:r>
              <a:rPr lang="en-US" sz="1200" spc="-5" dirty="0">
                <a:latin typeface="Courier New"/>
                <a:cs typeface="Courier New"/>
              </a:rPr>
              <a:t>());</a:t>
            </a:r>
            <a:endParaRPr lang="en-US" sz="12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BD88-EBEE-4B1E-90EE-782F51C498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0100" y="273177"/>
            <a:ext cx="5003800" cy="1087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5142" y="1634356"/>
            <a:ext cx="5547995" cy="265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501900"/>
            <a:ext cx="6180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8555" algn="l"/>
              </a:tabLst>
            </a:pPr>
            <a:r>
              <a:rPr sz="4400" spc="-5" dirty="0"/>
              <a:t>Software	Development</a:t>
            </a:r>
            <a:r>
              <a:rPr sz="4400" spc="-60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48000" y="3886200"/>
            <a:ext cx="3054985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Trebuchet MS"/>
                <a:cs typeface="Trebuchet MS"/>
              </a:rPr>
              <a:t>Layout</a:t>
            </a:r>
            <a:r>
              <a:rPr sz="3200" spc="-7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888888"/>
                </a:solidFill>
                <a:latin typeface="Trebuchet MS"/>
                <a:cs typeface="Trebuchet MS"/>
              </a:rPr>
              <a:t>Managers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rebuchet MS"/>
                <a:cs typeface="Trebuchet MS"/>
              </a:rPr>
              <a:t>F27SB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20" y="1412701"/>
            <a:ext cx="7809230" cy="4091304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575"/>
              </a:spcBef>
            </a:pPr>
            <a:r>
              <a:rPr sz="2900" spc="-5" dirty="0">
                <a:latin typeface="Trebuchet MS"/>
                <a:cs typeface="Trebuchet MS"/>
              </a:rPr>
              <a:t>Font style </a:t>
            </a:r>
            <a:r>
              <a:rPr sz="2900" dirty="0">
                <a:latin typeface="Trebuchet MS"/>
                <a:cs typeface="Trebuchet MS"/>
              </a:rPr>
              <a:t>is </a:t>
            </a:r>
            <a:r>
              <a:rPr sz="2900" spc="-5" dirty="0">
                <a:latin typeface="Trebuchet MS"/>
                <a:cs typeface="Trebuchet MS"/>
              </a:rPr>
              <a:t>specified </a:t>
            </a:r>
            <a:r>
              <a:rPr sz="2900" dirty="0">
                <a:latin typeface="Trebuchet MS"/>
                <a:cs typeface="Trebuchet MS"/>
              </a:rPr>
              <a:t>using </a:t>
            </a:r>
            <a:r>
              <a:rPr sz="2900" spc="-5" dirty="0">
                <a:latin typeface="Trebuchet MS"/>
                <a:cs typeface="Trebuchet MS"/>
              </a:rPr>
              <a:t>constants </a:t>
            </a:r>
            <a:r>
              <a:rPr sz="2900" dirty="0">
                <a:latin typeface="Trebuchet MS"/>
                <a:cs typeface="Trebuchet MS"/>
              </a:rPr>
              <a:t>in</a:t>
            </a:r>
            <a:r>
              <a:rPr sz="2900" spc="20" dirty="0">
                <a:latin typeface="Trebuchet MS"/>
                <a:cs typeface="Trebuchet MS"/>
              </a:rPr>
              <a:t> </a:t>
            </a:r>
            <a:r>
              <a:rPr sz="2900" dirty="0">
                <a:latin typeface="Courier New"/>
                <a:cs typeface="Courier New"/>
              </a:rPr>
              <a:t>Font</a:t>
            </a:r>
            <a:r>
              <a:rPr sz="2900" dirty="0"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1120"/>
              </a:spcBef>
            </a:pPr>
            <a:r>
              <a:rPr sz="2200" dirty="0">
                <a:latin typeface="Courier New"/>
                <a:cs typeface="Courier New"/>
              </a:rPr>
              <a:t>Font.PLAIN</a:t>
            </a:r>
            <a:endParaRPr sz="2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500" spc="-5" dirty="0">
                <a:latin typeface="Times New Roman"/>
                <a:cs typeface="Times New Roman"/>
              </a:rPr>
              <a:t>this is plain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serif</a:t>
            </a:r>
            <a:endParaRPr sz="25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700"/>
              </a:spcBef>
            </a:pPr>
            <a:r>
              <a:rPr sz="2200" spc="-5" dirty="0">
                <a:latin typeface="Courier New"/>
                <a:cs typeface="Courier New"/>
              </a:rPr>
              <a:t>Font.BOLD</a:t>
            </a:r>
            <a:endParaRPr sz="2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500" b="1" spc="-5" dirty="0">
                <a:latin typeface="Arial"/>
                <a:cs typeface="Arial"/>
              </a:rPr>
              <a:t>this is bold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sanserif</a:t>
            </a:r>
            <a:endParaRPr sz="25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latin typeface="Courier New"/>
                <a:cs typeface="Courier New"/>
              </a:rPr>
              <a:t>Font.ITALIC</a:t>
            </a:r>
            <a:endParaRPr sz="2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500" i="1" spc="-5" dirty="0">
                <a:latin typeface="Courier New"/>
                <a:cs typeface="Courier New"/>
              </a:rPr>
              <a:t>this is italic</a:t>
            </a:r>
            <a:r>
              <a:rPr sz="2500" i="1" spc="-20" dirty="0">
                <a:latin typeface="Courier New"/>
                <a:cs typeface="Courier New"/>
              </a:rPr>
              <a:t> </a:t>
            </a:r>
            <a:r>
              <a:rPr sz="2500" i="1" dirty="0">
                <a:latin typeface="Courier New"/>
                <a:cs typeface="Courier New"/>
              </a:rPr>
              <a:t>monospaced</a:t>
            </a:r>
            <a:endParaRPr sz="25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800"/>
              </a:spcBef>
            </a:pPr>
            <a:r>
              <a:rPr sz="2200" dirty="0">
                <a:latin typeface="Courier New"/>
                <a:cs typeface="Courier New"/>
              </a:rPr>
              <a:t>Font.BOLD|Font.ITALIC</a:t>
            </a:r>
            <a:endParaRPr sz="2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750" b="1" i="1" spc="-7" baseline="1111" dirty="0">
                <a:latin typeface="Times New Roman"/>
                <a:cs typeface="Times New Roman"/>
              </a:rPr>
              <a:t>this is bold </a:t>
            </a:r>
            <a:r>
              <a:rPr sz="3750" b="1" i="1" baseline="1111" dirty="0">
                <a:latin typeface="Times New Roman"/>
                <a:cs typeface="Times New Roman"/>
              </a:rPr>
              <a:t>and </a:t>
            </a:r>
            <a:r>
              <a:rPr sz="3750" b="1" i="1" spc="-7" baseline="1111" dirty="0">
                <a:latin typeface="Times New Roman"/>
                <a:cs typeface="Times New Roman"/>
              </a:rPr>
              <a:t>italic</a:t>
            </a:r>
            <a:r>
              <a:rPr sz="3750" b="1" i="1" spc="7" baseline="1111" dirty="0">
                <a:latin typeface="Times New Roman"/>
                <a:cs typeface="Times New Roman"/>
              </a:rPr>
              <a:t> </a:t>
            </a:r>
            <a:r>
              <a:rPr sz="3750" b="1" i="1" spc="-7" baseline="1111" dirty="0">
                <a:latin typeface="Times New Roman"/>
                <a:cs typeface="Times New Roman"/>
              </a:rPr>
              <a:t>serif</a:t>
            </a:r>
            <a:endParaRPr sz="3750" baseline="111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95812" y="4992555"/>
            <a:ext cx="7628890" cy="459740"/>
          </a:xfrm>
          <a:custGeom>
            <a:avLst/>
            <a:gdLst/>
            <a:ahLst/>
            <a:cxnLst/>
            <a:rect l="l" t="t" r="r" b="b"/>
            <a:pathLst>
              <a:path w="7628890" h="459739">
                <a:moveTo>
                  <a:pt x="0" y="0"/>
                </a:moveTo>
                <a:lnTo>
                  <a:pt x="7628840" y="0"/>
                </a:lnTo>
                <a:lnTo>
                  <a:pt x="762884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412" y="4662355"/>
            <a:ext cx="8187640" cy="109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20" y="1518919"/>
            <a:ext cx="7580630" cy="38633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Trebuchet MS"/>
                <a:cs typeface="Trebuchet MS"/>
              </a:rPr>
              <a:t>Font size </a:t>
            </a:r>
            <a:r>
              <a:rPr sz="3200" spc="-5" dirty="0">
                <a:latin typeface="Trebuchet MS"/>
                <a:cs typeface="Trebuchet MS"/>
              </a:rPr>
              <a:t>is measured in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“points”</a:t>
            </a:r>
            <a:endParaRPr sz="3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Trebuchet MS"/>
                <a:cs typeface="Trebuchet MS"/>
              </a:rPr>
              <a:t>Specified </a:t>
            </a:r>
            <a:r>
              <a:rPr sz="2800" dirty="0">
                <a:latin typeface="Trebuchet MS"/>
                <a:cs typeface="Trebuchet MS"/>
              </a:rPr>
              <a:t>the height </a:t>
            </a:r>
            <a:r>
              <a:rPr sz="2800" spc="-5" dirty="0">
                <a:latin typeface="Trebuchet MS"/>
                <a:cs typeface="Trebuchet MS"/>
              </a:rPr>
              <a:t>of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capital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X</a:t>
            </a: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Trebuchet MS"/>
                <a:cs typeface="Trebuchet MS"/>
              </a:rPr>
              <a:t>1/72 </a:t>
            </a:r>
            <a:r>
              <a:rPr sz="2800" dirty="0">
                <a:latin typeface="Trebuchet MS"/>
                <a:cs typeface="Trebuchet MS"/>
              </a:rPr>
              <a:t>inch,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0.353mm</a:t>
            </a: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12 point </a:t>
            </a:r>
            <a:r>
              <a:rPr sz="1400" spc="-5" dirty="0">
                <a:latin typeface="Trebuchet MS"/>
                <a:cs typeface="Trebuchet MS"/>
              </a:rPr>
              <a:t>14 point </a:t>
            </a:r>
            <a:r>
              <a:rPr sz="1600" spc="-5" dirty="0">
                <a:latin typeface="Trebuchet MS"/>
                <a:cs typeface="Trebuchet MS"/>
              </a:rPr>
              <a:t>16 point </a:t>
            </a:r>
            <a:r>
              <a:rPr sz="1800" spc="-5" dirty="0">
                <a:latin typeface="Trebuchet MS"/>
                <a:cs typeface="Trebuchet MS"/>
              </a:rPr>
              <a:t>18 point </a:t>
            </a:r>
            <a:r>
              <a:rPr sz="2400" spc="-5" dirty="0">
                <a:latin typeface="Trebuchet MS"/>
                <a:cs typeface="Trebuchet MS"/>
              </a:rPr>
              <a:t>24 point </a:t>
            </a:r>
            <a:r>
              <a:rPr sz="2800" spc="-5" dirty="0">
                <a:latin typeface="Trebuchet MS"/>
                <a:cs typeface="Trebuchet MS"/>
              </a:rPr>
              <a:t>28 point </a:t>
            </a:r>
            <a:r>
              <a:rPr sz="3200" spc="-5" dirty="0">
                <a:latin typeface="Trebuchet MS"/>
                <a:cs typeface="Trebuchet MS"/>
              </a:rPr>
              <a:t>32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point</a:t>
            </a:r>
            <a:endParaRPr sz="3200" dirty="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dirty="0">
                <a:latin typeface="Trebuchet MS"/>
                <a:cs typeface="Trebuchet MS"/>
              </a:rPr>
              <a:t>e.g.</a:t>
            </a:r>
          </a:p>
          <a:p>
            <a:pPr marL="67945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latin typeface="Courier New"/>
                <a:cs typeface="Courier New"/>
              </a:rPr>
              <a:t>Font f1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new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Font(“Serif”,Font.BOLD,18);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07903" y="4068658"/>
            <a:ext cx="2016760" cy="504190"/>
          </a:xfrm>
          <a:custGeom>
            <a:avLst/>
            <a:gdLst/>
            <a:ahLst/>
            <a:cxnLst/>
            <a:rect l="l" t="t" r="r" b="b"/>
            <a:pathLst>
              <a:path w="2016760" h="504189">
                <a:moveTo>
                  <a:pt x="0" y="0"/>
                </a:moveTo>
                <a:lnTo>
                  <a:pt x="2016224" y="0"/>
                </a:lnTo>
                <a:lnTo>
                  <a:pt x="2016224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903" y="5373216"/>
            <a:ext cx="2016760" cy="504190"/>
          </a:xfrm>
          <a:custGeom>
            <a:avLst/>
            <a:gdLst/>
            <a:ahLst/>
            <a:cxnLst/>
            <a:rect l="l" t="t" r="r" b="b"/>
            <a:pathLst>
              <a:path w="2016760" h="504189">
                <a:moveTo>
                  <a:pt x="0" y="0"/>
                </a:moveTo>
                <a:lnTo>
                  <a:pt x="2016224" y="0"/>
                </a:lnTo>
                <a:lnTo>
                  <a:pt x="2016224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3373" y="3047954"/>
            <a:ext cx="5982970" cy="876300"/>
          </a:xfrm>
          <a:custGeom>
            <a:avLst/>
            <a:gdLst/>
            <a:ahLst/>
            <a:cxnLst/>
            <a:rect l="l" t="t" r="r" b="b"/>
            <a:pathLst>
              <a:path w="5982970" h="876300">
                <a:moveTo>
                  <a:pt x="0" y="0"/>
                </a:moveTo>
                <a:lnTo>
                  <a:pt x="5982652" y="0"/>
                </a:lnTo>
                <a:lnTo>
                  <a:pt x="5982652" y="875792"/>
                </a:lnTo>
                <a:lnTo>
                  <a:pt x="0" y="875792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3973" y="2717754"/>
            <a:ext cx="6541452" cy="151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915" y="4742370"/>
            <a:ext cx="8178165" cy="459740"/>
          </a:xfrm>
          <a:custGeom>
            <a:avLst/>
            <a:gdLst/>
            <a:ahLst/>
            <a:cxnLst/>
            <a:rect l="l" t="t" r="r" b="b"/>
            <a:pathLst>
              <a:path w="8178165" h="459739">
                <a:moveTo>
                  <a:pt x="0" y="0"/>
                </a:moveTo>
                <a:lnTo>
                  <a:pt x="8177570" y="0"/>
                </a:lnTo>
                <a:lnTo>
                  <a:pt x="817757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15" y="4412170"/>
            <a:ext cx="8736369" cy="1094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648" y="1731490"/>
            <a:ext cx="5480050" cy="497840"/>
          </a:xfrm>
          <a:custGeom>
            <a:avLst/>
            <a:gdLst/>
            <a:ahLst/>
            <a:cxnLst/>
            <a:rect l="l" t="t" r="r" b="b"/>
            <a:pathLst>
              <a:path w="5480050" h="497839">
                <a:moveTo>
                  <a:pt x="0" y="0"/>
                </a:moveTo>
                <a:lnTo>
                  <a:pt x="5479650" y="0"/>
                </a:lnTo>
                <a:lnTo>
                  <a:pt x="5479650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248" y="1401290"/>
            <a:ext cx="6038449" cy="1132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9900" y="1623422"/>
            <a:ext cx="8149590" cy="41783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4966335" algn="l"/>
              </a:tabLst>
            </a:pPr>
            <a:r>
              <a:rPr sz="2600" spc="-5" dirty="0">
                <a:latin typeface="Courier New"/>
                <a:cs typeface="Courier New"/>
              </a:rPr>
              <a:t>public void</a:t>
            </a:r>
            <a:r>
              <a:rPr sz="2600" dirty="0">
                <a:latin typeface="Courier New"/>
                <a:cs typeface="Courier New"/>
              </a:rPr>
              <a:t> setFont(</a:t>
            </a:r>
            <a:r>
              <a:rPr sz="2600" i="1" dirty="0">
                <a:latin typeface="Courier New"/>
                <a:cs typeface="Courier New"/>
              </a:rPr>
              <a:t>Font	f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381000" indent="-34798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rebuchet MS"/>
                <a:cs typeface="Trebuchet MS"/>
              </a:rPr>
              <a:t>changes a </a:t>
            </a:r>
            <a:r>
              <a:rPr sz="2800" spc="-5" dirty="0">
                <a:latin typeface="Courier New"/>
                <a:cs typeface="Courier New"/>
              </a:rPr>
              <a:t>Component</a:t>
            </a:r>
            <a:r>
              <a:rPr sz="2800" spc="-5" dirty="0">
                <a:latin typeface="Trebuchet MS"/>
                <a:cs typeface="Trebuchet MS"/>
              </a:rPr>
              <a:t>‘s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font</a:t>
            </a:r>
            <a:endParaRPr sz="2800">
              <a:latin typeface="Trebuchet MS"/>
              <a:cs typeface="Trebuchet MS"/>
            </a:endParaRPr>
          </a:p>
          <a:p>
            <a:pPr marL="1181100" marR="1290955">
              <a:lnSpc>
                <a:spcPct val="114599"/>
              </a:lnSpc>
              <a:spcBef>
                <a:spcPts val="2520"/>
              </a:spcBef>
            </a:pPr>
            <a:r>
              <a:rPr sz="2400" spc="-5" dirty="0">
                <a:latin typeface="Courier New"/>
                <a:cs typeface="Courier New"/>
              </a:rPr>
              <a:t>JLabel </a:t>
            </a:r>
            <a:r>
              <a:rPr sz="2400" dirty="0">
                <a:latin typeface="Courier New"/>
                <a:cs typeface="Courier New"/>
              </a:rPr>
              <a:t>l = </a:t>
            </a:r>
            <a:r>
              <a:rPr sz="2400" spc="-5" dirty="0">
                <a:latin typeface="Courier New"/>
                <a:cs typeface="Courier New"/>
              </a:rPr>
              <a:t>new JLabel(“hello”);  </a:t>
            </a:r>
            <a:r>
              <a:rPr sz="2400" dirty="0">
                <a:latin typeface="Courier New"/>
                <a:cs typeface="Courier New"/>
              </a:rPr>
              <a:t>l.setFont(f1);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R="104203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Hello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l.setFont(new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Font(“Arial”,Font.ITALIC,24));</a:t>
            </a:r>
            <a:endParaRPr sz="2400">
              <a:latin typeface="Courier New"/>
              <a:cs typeface="Courier New"/>
            </a:endParaRPr>
          </a:p>
          <a:p>
            <a:pPr marR="868044" algn="ctr">
              <a:lnSpc>
                <a:spcPct val="100000"/>
              </a:lnSpc>
              <a:spcBef>
                <a:spcPts val="2420"/>
              </a:spcBef>
            </a:pPr>
            <a:r>
              <a:rPr sz="2400" i="1" dirty="0">
                <a:latin typeface="Arial"/>
                <a:cs typeface="Arial"/>
              </a:rPr>
              <a:t>Hello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20" y="4328708"/>
            <a:ext cx="7379970" cy="11633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use to </a:t>
            </a:r>
            <a:r>
              <a:rPr sz="3200" spc="-5" dirty="0">
                <a:latin typeface="Trebuchet MS"/>
                <a:cs typeface="Trebuchet MS"/>
              </a:rPr>
              <a:t>provide </a:t>
            </a:r>
            <a:r>
              <a:rPr sz="3200" dirty="0">
                <a:latin typeface="Trebuchet MS"/>
                <a:cs typeface="Trebuchet MS"/>
              </a:rPr>
              <a:t>messages </a:t>
            </a:r>
            <a:r>
              <a:rPr sz="3200" spc="-5" dirty="0">
                <a:latin typeface="Trebuchet MS"/>
                <a:cs typeface="Trebuchet MS"/>
              </a:rPr>
              <a:t>on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window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instead of </a:t>
            </a:r>
            <a:r>
              <a:rPr sz="3200" dirty="0">
                <a:latin typeface="Courier New"/>
                <a:cs typeface="Courier New"/>
              </a:rPr>
              <a:t>println</a:t>
            </a:r>
            <a:r>
              <a:rPr sz="3200" spc="-10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on console screen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7903" y="3645024"/>
            <a:ext cx="2016760" cy="5041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2400" i="1" spc="-5" dirty="0">
                <a:latin typeface="Arial"/>
                <a:cs typeface="Arial"/>
              </a:rPr>
              <a:t>Goodbye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921" y="1635885"/>
            <a:ext cx="6570345" cy="523875"/>
          </a:xfrm>
          <a:custGeom>
            <a:avLst/>
            <a:gdLst/>
            <a:ahLst/>
            <a:cxnLst/>
            <a:rect l="l" t="t" r="r" b="b"/>
            <a:pathLst>
              <a:path w="6570345" h="523875">
                <a:moveTo>
                  <a:pt x="0" y="0"/>
                </a:moveTo>
                <a:lnTo>
                  <a:pt x="6569891" y="0"/>
                </a:lnTo>
                <a:lnTo>
                  <a:pt x="6569891" y="523636"/>
                </a:lnTo>
                <a:lnTo>
                  <a:pt x="0" y="523636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521" y="1305685"/>
            <a:ext cx="7128690" cy="1158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1572894"/>
            <a:ext cx="6366510" cy="16433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5362575" algn="l"/>
              </a:tabLst>
            </a:pPr>
            <a:r>
              <a:rPr sz="2600" spc="-5" dirty="0">
                <a:latin typeface="Courier New"/>
                <a:cs typeface="Courier New"/>
              </a:rPr>
              <a:t>publi</a:t>
            </a:r>
            <a:r>
              <a:rPr sz="2600" dirty="0">
                <a:latin typeface="Courier New"/>
                <a:cs typeface="Courier New"/>
              </a:rPr>
              <a:t>c</a:t>
            </a:r>
            <a:r>
              <a:rPr sz="2600" spc="-5" dirty="0">
                <a:latin typeface="Courier New"/>
                <a:cs typeface="Courier New"/>
              </a:rPr>
              <a:t> voi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setText(</a:t>
            </a:r>
            <a:r>
              <a:rPr sz="2600" i="1" dirty="0">
                <a:latin typeface="Courier New"/>
                <a:cs typeface="Courier New"/>
              </a:rPr>
              <a:t>String	text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406400" indent="-34798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3200" dirty="0">
                <a:latin typeface="Trebuchet MS"/>
                <a:cs typeface="Trebuchet MS"/>
              </a:rPr>
              <a:t>set </a:t>
            </a:r>
            <a:r>
              <a:rPr sz="3200" spc="-30" dirty="0">
                <a:latin typeface="Courier New"/>
                <a:cs typeface="Courier New"/>
              </a:rPr>
              <a:t>JLabel</a:t>
            </a:r>
            <a:r>
              <a:rPr sz="3200" spc="-30" dirty="0">
                <a:latin typeface="Trebuchet MS"/>
                <a:cs typeface="Trebuchet MS"/>
              </a:rPr>
              <a:t>’s </a:t>
            </a:r>
            <a:r>
              <a:rPr sz="3200" dirty="0">
                <a:latin typeface="Trebuchet MS"/>
                <a:cs typeface="Trebuchet MS"/>
              </a:rPr>
              <a:t>text to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Courier New"/>
                <a:cs typeface="Courier New"/>
              </a:rPr>
              <a:t>text</a:t>
            </a:r>
            <a:endParaRPr sz="3200">
              <a:latin typeface="Courier New"/>
              <a:cs typeface="Courier New"/>
            </a:endParaRPr>
          </a:p>
          <a:p>
            <a:pPr marL="406400" indent="-34798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800" dirty="0">
                <a:latin typeface="Trebuchet MS"/>
                <a:cs typeface="Trebuchet MS"/>
              </a:rPr>
              <a:t>e.g.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3600" spc="-7" baseline="1157" dirty="0">
                <a:latin typeface="Courier New"/>
                <a:cs typeface="Courier New"/>
              </a:rPr>
              <a:t>l.setText(“Goodbye”);</a:t>
            </a:r>
            <a:endParaRPr sz="3600" baseline="115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707903" y="4653136"/>
            <a:ext cx="2160270" cy="1224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0800" marR="1457960">
              <a:lnSpc>
                <a:spcPts val="2800"/>
              </a:lnSpc>
              <a:spcBef>
                <a:spcPts val="62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2400" b="1" spc="-5" dirty="0">
                <a:latin typeface="Arial"/>
                <a:cs typeface="Arial"/>
              </a:rPr>
              <a:t>bold </a:t>
            </a:r>
            <a:r>
              <a:rPr sz="2400" i="1" dirty="0">
                <a:latin typeface="Arial"/>
                <a:cs typeface="Arial"/>
              </a:rPr>
              <a:t>italic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7717" y="2811779"/>
            <a:ext cx="6668770" cy="1259840"/>
          </a:xfrm>
          <a:custGeom>
            <a:avLst/>
            <a:gdLst/>
            <a:ahLst/>
            <a:cxnLst/>
            <a:rect l="l" t="t" r="r" b="b"/>
            <a:pathLst>
              <a:path w="6668770" h="1259839">
                <a:moveTo>
                  <a:pt x="0" y="0"/>
                </a:moveTo>
                <a:lnTo>
                  <a:pt x="6668564" y="0"/>
                </a:lnTo>
                <a:lnTo>
                  <a:pt x="6668564" y="1259840"/>
                </a:lnTo>
                <a:lnTo>
                  <a:pt x="0" y="1259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8317" y="2481579"/>
            <a:ext cx="7227364" cy="189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0220" y="1475377"/>
            <a:ext cx="7556500" cy="251523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Many </a:t>
            </a:r>
            <a:r>
              <a:rPr sz="3200" dirty="0">
                <a:latin typeface="Courier New"/>
                <a:cs typeface="Courier New"/>
              </a:rPr>
              <a:t>JComponents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also support HTML</a:t>
            </a:r>
            <a:endParaRPr sz="3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Trebuchet MS"/>
                <a:cs typeface="Trebuchet MS"/>
              </a:rPr>
              <a:t>useful for more complex formatting,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e.g.</a:t>
            </a:r>
          </a:p>
          <a:p>
            <a:pPr marL="804545" marR="205104">
              <a:lnSpc>
                <a:spcPts val="3000"/>
              </a:lnSpc>
              <a:spcBef>
                <a:spcPts val="1639"/>
              </a:spcBef>
            </a:pPr>
            <a:r>
              <a:rPr sz="2600" spc="-5" dirty="0">
                <a:latin typeface="Courier New"/>
                <a:cs typeface="Courier New"/>
              </a:rPr>
              <a:t>l.setText("&lt;html&gt;&lt;font </a:t>
            </a:r>
            <a:r>
              <a:rPr sz="2600" dirty="0">
                <a:latin typeface="Courier New"/>
                <a:cs typeface="Courier New"/>
              </a:rPr>
              <a:t>color=red&gt;  red&lt;/font&gt;&lt;br&gt;&lt;b&gt;bold&lt;b&gt;&lt;br&gt;</a:t>
            </a:r>
          </a:p>
          <a:p>
            <a:pPr marL="804545">
              <a:lnSpc>
                <a:spcPts val="2920"/>
              </a:lnSpc>
            </a:pPr>
            <a:r>
              <a:rPr sz="2600" dirty="0">
                <a:latin typeface="Courier New"/>
                <a:cs typeface="Courier New"/>
              </a:rPr>
              <a:t>&lt;i&gt;italic&lt;/i&gt;&lt;/html&gt;");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4799330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Controlling </a:t>
            </a:r>
            <a:r>
              <a:rPr sz="2000" dirty="0">
                <a:solidFill>
                  <a:srgbClr val="888888"/>
                </a:solidFill>
              </a:rPr>
              <a:t>how </a:t>
            </a:r>
            <a:r>
              <a:rPr sz="2000" spc="-5" dirty="0">
                <a:solidFill>
                  <a:srgbClr val="888888"/>
                </a:solidFill>
              </a:rPr>
              <a:t>components </a:t>
            </a:r>
            <a:r>
              <a:rPr sz="2000" dirty="0">
                <a:solidFill>
                  <a:srgbClr val="888888"/>
                </a:solidFill>
              </a:rPr>
              <a:t>are</a:t>
            </a:r>
            <a:r>
              <a:rPr sz="2000" spc="5" dirty="0">
                <a:solidFill>
                  <a:srgbClr val="888888"/>
                </a:solidFill>
              </a:rPr>
              <a:t> </a:t>
            </a:r>
            <a:r>
              <a:rPr sz="2000" dirty="0">
                <a:solidFill>
                  <a:srgbClr val="888888"/>
                </a:solidFill>
              </a:rPr>
              <a:t>arranged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65" dirty="0">
                <a:latin typeface="Trebuchet MS"/>
                <a:cs typeface="Trebuchet MS"/>
              </a:rPr>
              <a:t>LAYOUT</a:t>
            </a:r>
            <a:r>
              <a:rPr sz="4000" b="1" spc="-10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MANAGERS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69900"/>
            <a:ext cx="4258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Layout</a:t>
            </a:r>
            <a:r>
              <a:rPr sz="4400" spc="-75" dirty="0"/>
              <a:t> </a:t>
            </a:r>
            <a:r>
              <a:rPr sz="4400" dirty="0"/>
              <a:t>managers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608327"/>
            <a:ext cx="7994650" cy="4849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5080">
              <a:lnSpc>
                <a:spcPct val="102200"/>
              </a:lnSpc>
              <a:spcBef>
                <a:spcPts val="55"/>
              </a:spcBef>
            </a:pPr>
            <a:r>
              <a:rPr sz="3100" spc="10" dirty="0">
                <a:latin typeface="Trebuchet MS"/>
                <a:cs typeface="Trebuchet MS"/>
              </a:rPr>
              <a:t>Controls size </a:t>
            </a:r>
            <a:r>
              <a:rPr sz="3100" spc="15" dirty="0">
                <a:latin typeface="Trebuchet MS"/>
                <a:cs typeface="Trebuchet MS"/>
              </a:rPr>
              <a:t>and </a:t>
            </a:r>
            <a:r>
              <a:rPr sz="3100" spc="10" dirty="0">
                <a:latin typeface="Trebuchet MS"/>
                <a:cs typeface="Trebuchet MS"/>
              </a:rPr>
              <a:t>placement of </a:t>
            </a:r>
            <a:r>
              <a:rPr sz="3100" spc="20" dirty="0">
                <a:latin typeface="Courier New"/>
                <a:cs typeface="Courier New"/>
              </a:rPr>
              <a:t>Component</a:t>
            </a:r>
            <a:r>
              <a:rPr sz="3100" spc="20" dirty="0">
                <a:latin typeface="Trebuchet MS"/>
                <a:cs typeface="Trebuchet MS"/>
              </a:rPr>
              <a:t>s  </a:t>
            </a:r>
            <a:r>
              <a:rPr sz="3100" spc="10" dirty="0">
                <a:latin typeface="Trebuchet MS"/>
                <a:cs typeface="Trebuchet MS"/>
              </a:rPr>
              <a:t>within</a:t>
            </a:r>
            <a:r>
              <a:rPr sz="3100" spc="5" dirty="0">
                <a:latin typeface="Trebuchet MS"/>
                <a:cs typeface="Trebuchet MS"/>
              </a:rPr>
              <a:t> </a:t>
            </a:r>
            <a:r>
              <a:rPr sz="3100" spc="20" dirty="0">
                <a:latin typeface="Courier New"/>
                <a:cs typeface="Courier New"/>
              </a:rPr>
              <a:t>Container</a:t>
            </a:r>
            <a:r>
              <a:rPr sz="3100" spc="20" dirty="0">
                <a:latin typeface="Trebuchet MS"/>
                <a:cs typeface="Trebuchet MS"/>
              </a:rPr>
              <a:t>s</a:t>
            </a:r>
            <a:endParaRPr sz="3100">
              <a:latin typeface="Trebuchet MS"/>
              <a:cs typeface="Trebuchet MS"/>
            </a:endParaRPr>
          </a:p>
          <a:p>
            <a:pPr marL="347980" marR="1014094" indent="-335280">
              <a:lnSpc>
                <a:spcPts val="3600"/>
              </a:lnSpc>
              <a:spcBef>
                <a:spcPts val="210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100" spc="15" dirty="0">
                <a:latin typeface="Trebuchet MS"/>
                <a:cs typeface="Trebuchet MS"/>
              </a:rPr>
              <a:t>These are designed to </a:t>
            </a:r>
            <a:r>
              <a:rPr sz="3100" spc="20" dirty="0">
                <a:latin typeface="Trebuchet MS"/>
                <a:cs typeface="Trebuchet MS"/>
              </a:rPr>
              <a:t>make </a:t>
            </a:r>
            <a:r>
              <a:rPr sz="3100" spc="15" dirty="0">
                <a:latin typeface="Trebuchet MS"/>
                <a:cs typeface="Trebuchet MS"/>
              </a:rPr>
              <a:t>your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10" dirty="0">
                <a:latin typeface="Trebuchet MS"/>
                <a:cs typeface="Trebuchet MS"/>
              </a:rPr>
              <a:t>life  </a:t>
            </a:r>
            <a:r>
              <a:rPr sz="3100" spc="15" dirty="0">
                <a:latin typeface="Trebuchet MS"/>
                <a:cs typeface="Trebuchet MS"/>
              </a:rPr>
              <a:t>easier</a:t>
            </a:r>
            <a:endParaRPr sz="3100">
              <a:latin typeface="Trebuchet MS"/>
              <a:cs typeface="Trebuchet MS"/>
            </a:endParaRPr>
          </a:p>
          <a:p>
            <a:pPr marL="754380" marR="180340" lvl="1" indent="-284480">
              <a:lnSpc>
                <a:spcPts val="3200"/>
              </a:lnSpc>
              <a:spcBef>
                <a:spcPts val="72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110" dirty="0">
                <a:latin typeface="Trebuchet MS"/>
                <a:cs typeface="Trebuchet MS"/>
              </a:rPr>
              <a:t>You </a:t>
            </a:r>
            <a:r>
              <a:rPr sz="2750" spc="-5" dirty="0">
                <a:latin typeface="Trebuchet MS"/>
                <a:cs typeface="Trebuchet MS"/>
              </a:rPr>
              <a:t>don’t need to specify the exact positions  </a:t>
            </a:r>
            <a:r>
              <a:rPr sz="2750" spc="-10" dirty="0">
                <a:latin typeface="Trebuchet MS"/>
                <a:cs typeface="Trebuchet MS"/>
              </a:rPr>
              <a:t>of </a:t>
            </a:r>
            <a:r>
              <a:rPr sz="2750" spc="-5" dirty="0">
                <a:latin typeface="Trebuchet MS"/>
                <a:cs typeface="Trebuchet MS"/>
              </a:rPr>
              <a:t>everything </a:t>
            </a:r>
            <a:r>
              <a:rPr sz="2750" spc="-10" dirty="0">
                <a:latin typeface="Trebuchet MS"/>
                <a:cs typeface="Trebuchet MS"/>
              </a:rPr>
              <a:t>on</a:t>
            </a:r>
            <a:r>
              <a:rPr sz="2750" spc="-5" dirty="0">
                <a:latin typeface="Trebuchet MS"/>
                <a:cs typeface="Trebuchet MS"/>
              </a:rPr>
              <a:t> screen</a:t>
            </a:r>
            <a:endParaRPr sz="2750">
              <a:latin typeface="Trebuchet MS"/>
              <a:cs typeface="Trebuchet MS"/>
            </a:endParaRPr>
          </a:p>
          <a:p>
            <a:pPr marL="754380" marR="45720" lvl="1" indent="-284480">
              <a:lnSpc>
                <a:spcPts val="3200"/>
              </a:lnSpc>
              <a:spcBef>
                <a:spcPts val="60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5" dirty="0">
                <a:latin typeface="Trebuchet MS"/>
                <a:cs typeface="Trebuchet MS"/>
              </a:rPr>
              <a:t>This is determined automatically according to  a layout </a:t>
            </a:r>
            <a:r>
              <a:rPr sz="2750" spc="-30" dirty="0">
                <a:latin typeface="Trebuchet MS"/>
                <a:cs typeface="Trebuchet MS"/>
              </a:rPr>
              <a:t>manager’s </a:t>
            </a:r>
            <a:r>
              <a:rPr sz="2750" spc="-5" dirty="0">
                <a:latin typeface="Trebuchet MS"/>
                <a:cs typeface="Trebuchet MS"/>
              </a:rPr>
              <a:t>set </a:t>
            </a:r>
            <a:r>
              <a:rPr sz="2750" spc="-10" dirty="0">
                <a:latin typeface="Trebuchet MS"/>
                <a:cs typeface="Trebuchet MS"/>
              </a:rPr>
              <a:t>of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5" dirty="0">
                <a:latin typeface="Trebuchet MS"/>
                <a:cs typeface="Trebuchet MS"/>
              </a:rPr>
              <a:t>rules</a:t>
            </a:r>
            <a:endParaRPr sz="2750">
              <a:latin typeface="Trebuchet MS"/>
              <a:cs typeface="Trebuchet MS"/>
            </a:endParaRPr>
          </a:p>
          <a:p>
            <a:pPr marL="754380" marR="472440" lvl="1" indent="-284480">
              <a:lnSpc>
                <a:spcPts val="3200"/>
              </a:lnSpc>
              <a:spcBef>
                <a:spcPts val="70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55" dirty="0">
                <a:latin typeface="Trebuchet MS"/>
                <a:cs typeface="Trebuchet MS"/>
              </a:rPr>
              <a:t>However, </a:t>
            </a:r>
            <a:r>
              <a:rPr sz="2750" spc="-5" dirty="0">
                <a:latin typeface="Trebuchet MS"/>
                <a:cs typeface="Trebuchet MS"/>
              </a:rPr>
              <a:t>you can get unexpected results if  you </a:t>
            </a:r>
            <a:r>
              <a:rPr sz="2750" spc="-10" dirty="0">
                <a:latin typeface="Trebuchet MS"/>
                <a:cs typeface="Trebuchet MS"/>
              </a:rPr>
              <a:t>don’t understand these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rules!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69900"/>
            <a:ext cx="4258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Layout</a:t>
            </a:r>
            <a:r>
              <a:rPr sz="4400" spc="-75" dirty="0"/>
              <a:t> </a:t>
            </a:r>
            <a:r>
              <a:rPr sz="4400" dirty="0"/>
              <a:t>managers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608327"/>
            <a:ext cx="8119745" cy="4547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130175">
              <a:lnSpc>
                <a:spcPct val="102200"/>
              </a:lnSpc>
              <a:spcBef>
                <a:spcPts val="55"/>
              </a:spcBef>
            </a:pPr>
            <a:r>
              <a:rPr sz="3100" spc="10" dirty="0">
                <a:latin typeface="Trebuchet MS"/>
                <a:cs typeface="Trebuchet MS"/>
              </a:rPr>
              <a:t>Controls size </a:t>
            </a:r>
            <a:r>
              <a:rPr sz="3100" spc="15" dirty="0">
                <a:latin typeface="Trebuchet MS"/>
                <a:cs typeface="Trebuchet MS"/>
              </a:rPr>
              <a:t>and </a:t>
            </a:r>
            <a:r>
              <a:rPr sz="3100" spc="10" dirty="0">
                <a:latin typeface="Trebuchet MS"/>
                <a:cs typeface="Trebuchet MS"/>
              </a:rPr>
              <a:t>placement of </a:t>
            </a:r>
            <a:r>
              <a:rPr sz="3100" spc="20" dirty="0">
                <a:latin typeface="Courier New"/>
                <a:cs typeface="Courier New"/>
              </a:rPr>
              <a:t>Component</a:t>
            </a:r>
            <a:r>
              <a:rPr sz="3100" spc="20" dirty="0">
                <a:latin typeface="Trebuchet MS"/>
                <a:cs typeface="Trebuchet MS"/>
              </a:rPr>
              <a:t>s  </a:t>
            </a:r>
            <a:r>
              <a:rPr sz="3100" spc="10" dirty="0">
                <a:latin typeface="Trebuchet MS"/>
                <a:cs typeface="Trebuchet MS"/>
              </a:rPr>
              <a:t>within</a:t>
            </a:r>
            <a:r>
              <a:rPr sz="3100" spc="5" dirty="0">
                <a:latin typeface="Trebuchet MS"/>
                <a:cs typeface="Trebuchet MS"/>
              </a:rPr>
              <a:t> </a:t>
            </a:r>
            <a:r>
              <a:rPr sz="3100" spc="20" dirty="0">
                <a:latin typeface="Courier New"/>
                <a:cs typeface="Courier New"/>
              </a:rPr>
              <a:t>Container</a:t>
            </a:r>
            <a:r>
              <a:rPr sz="3100" spc="20" dirty="0">
                <a:latin typeface="Trebuchet MS"/>
                <a:cs typeface="Trebuchet MS"/>
              </a:rPr>
              <a:t>s</a:t>
            </a:r>
            <a:endParaRPr sz="3100">
              <a:latin typeface="Trebuchet MS"/>
              <a:cs typeface="Trebuchet MS"/>
            </a:endParaRPr>
          </a:p>
          <a:p>
            <a:pPr marL="17145" marR="925194">
              <a:lnSpc>
                <a:spcPct val="117000"/>
              </a:lnSpc>
              <a:spcBef>
                <a:spcPts val="1250"/>
              </a:spcBef>
            </a:pPr>
            <a:r>
              <a:rPr sz="2350" spc="-5" dirty="0">
                <a:latin typeface="Courier New"/>
                <a:cs typeface="Courier New"/>
              </a:rPr>
              <a:t>public abstract interface </a:t>
            </a:r>
            <a:r>
              <a:rPr sz="2350" dirty="0">
                <a:latin typeface="Courier New"/>
                <a:cs typeface="Courier New"/>
              </a:rPr>
              <a:t>LayoutManager  </a:t>
            </a:r>
            <a:r>
              <a:rPr sz="2350" spc="-5" dirty="0">
                <a:latin typeface="Courier New"/>
                <a:cs typeface="Courier New"/>
              </a:rPr>
              <a:t>public abstract interface</a:t>
            </a:r>
            <a:r>
              <a:rPr sz="2350" spc="-30" dirty="0">
                <a:latin typeface="Courier New"/>
                <a:cs typeface="Courier New"/>
              </a:rPr>
              <a:t> </a:t>
            </a:r>
            <a:r>
              <a:rPr sz="2350" spc="-5" dirty="0">
                <a:latin typeface="Courier New"/>
                <a:cs typeface="Courier New"/>
              </a:rPr>
              <a:t>LayoutManager2</a:t>
            </a:r>
            <a:endParaRPr sz="235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750" spc="-5" dirty="0">
                <a:latin typeface="Trebuchet MS"/>
                <a:cs typeface="Trebuchet MS"/>
              </a:rPr>
              <a:t>There are a number of different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5" dirty="0">
                <a:latin typeface="Trebuchet MS"/>
                <a:cs typeface="Trebuchet MS"/>
              </a:rPr>
              <a:t>implementations</a:t>
            </a:r>
            <a:endParaRPr sz="275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4380" algn="l"/>
              </a:tabLst>
            </a:pPr>
            <a:r>
              <a:rPr sz="2350" b="1" dirty="0">
                <a:latin typeface="Courier New"/>
                <a:cs typeface="Courier New"/>
              </a:rPr>
              <a:t>BorderLayout</a:t>
            </a:r>
            <a:endParaRPr sz="235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4380" algn="l"/>
              </a:tabLst>
            </a:pPr>
            <a:r>
              <a:rPr sz="2350" b="1" dirty="0">
                <a:latin typeface="Courier New"/>
                <a:cs typeface="Courier New"/>
              </a:rPr>
              <a:t>GridLayout</a:t>
            </a:r>
            <a:endParaRPr sz="235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4380" algn="l"/>
              </a:tabLst>
            </a:pPr>
            <a:r>
              <a:rPr sz="2350" b="1" dirty="0">
                <a:latin typeface="Courier New"/>
                <a:cs typeface="Courier New"/>
              </a:rPr>
              <a:t>FlowLayout</a:t>
            </a:r>
            <a:endParaRPr sz="235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4380" algn="l"/>
              </a:tabLst>
            </a:pPr>
            <a:r>
              <a:rPr sz="2350" dirty="0">
                <a:latin typeface="Courier New"/>
                <a:cs typeface="Courier New"/>
              </a:rPr>
              <a:t>BoxLayout</a:t>
            </a:r>
            <a:endParaRPr sz="235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4380" algn="l"/>
              </a:tabLst>
            </a:pPr>
            <a:r>
              <a:rPr sz="2350" dirty="0">
                <a:latin typeface="Courier New"/>
                <a:cs typeface="Courier New"/>
              </a:rPr>
              <a:t>GridBagLayout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69900"/>
            <a:ext cx="4258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Layout</a:t>
            </a:r>
            <a:r>
              <a:rPr sz="4400" spc="-75" dirty="0"/>
              <a:t> </a:t>
            </a:r>
            <a:r>
              <a:rPr sz="4400" dirty="0"/>
              <a:t>managers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30945" y="2320857"/>
            <a:ext cx="8155305" cy="523875"/>
          </a:xfrm>
          <a:custGeom>
            <a:avLst/>
            <a:gdLst/>
            <a:ahLst/>
            <a:cxnLst/>
            <a:rect l="l" t="t" r="r" b="b"/>
            <a:pathLst>
              <a:path w="8155305" h="523875">
                <a:moveTo>
                  <a:pt x="0" y="0"/>
                </a:moveTo>
                <a:lnTo>
                  <a:pt x="8155109" y="0"/>
                </a:lnTo>
                <a:lnTo>
                  <a:pt x="8155109" y="523637"/>
                </a:lnTo>
                <a:lnTo>
                  <a:pt x="0" y="523637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545" y="1990657"/>
            <a:ext cx="8713909" cy="1158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83" y="3751300"/>
            <a:ext cx="7362825" cy="523875"/>
          </a:xfrm>
          <a:custGeom>
            <a:avLst/>
            <a:gdLst/>
            <a:ahLst/>
            <a:cxnLst/>
            <a:rect l="l" t="t" r="r" b="b"/>
            <a:pathLst>
              <a:path w="7362825" h="523875">
                <a:moveTo>
                  <a:pt x="0" y="0"/>
                </a:moveTo>
                <a:lnTo>
                  <a:pt x="7362500" y="0"/>
                </a:lnTo>
                <a:lnTo>
                  <a:pt x="7362500" y="523637"/>
                </a:lnTo>
                <a:lnTo>
                  <a:pt x="0" y="523637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83" y="3421100"/>
            <a:ext cx="7921299" cy="1158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1600200"/>
            <a:ext cx="7952105" cy="410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rebuchet MS"/>
                <a:cs typeface="Trebuchet MS"/>
              </a:rPr>
              <a:t>Use these methods of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Courier New"/>
                <a:cs typeface="Courier New"/>
              </a:rPr>
              <a:t>Container</a:t>
            </a:r>
            <a:r>
              <a:rPr sz="3200" spc="-5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  <a:tabLst>
                <a:tab pos="7145655" algn="l"/>
              </a:tabLst>
            </a:pPr>
            <a:r>
              <a:rPr sz="2600" spc="-5" dirty="0">
                <a:latin typeface="Courier New"/>
                <a:cs typeface="Courier New"/>
              </a:rPr>
              <a:t>publi</a:t>
            </a:r>
            <a:r>
              <a:rPr sz="2600" dirty="0">
                <a:latin typeface="Courier New"/>
                <a:cs typeface="Courier New"/>
              </a:rPr>
              <a:t>c</a:t>
            </a:r>
            <a:r>
              <a:rPr sz="2600" spc="-5" dirty="0">
                <a:latin typeface="Courier New"/>
                <a:cs typeface="Courier New"/>
              </a:rPr>
              <a:t> voi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setLayout(</a:t>
            </a:r>
            <a:r>
              <a:rPr sz="2600" i="1" dirty="0">
                <a:latin typeface="Courier New"/>
                <a:cs typeface="Courier New"/>
              </a:rPr>
              <a:t>LayoutManager	mgr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368300" indent="-347980">
              <a:lnSpc>
                <a:spcPct val="100000"/>
              </a:lnSpc>
              <a:spcBef>
                <a:spcPts val="226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4200" baseline="1984" dirty="0">
                <a:latin typeface="Trebuchet MS"/>
                <a:cs typeface="Trebuchet MS"/>
              </a:rPr>
              <a:t>set </a:t>
            </a:r>
            <a:r>
              <a:rPr sz="4200" spc="-30" baseline="1984" dirty="0">
                <a:latin typeface="Courier New"/>
                <a:cs typeface="Courier New"/>
              </a:rPr>
              <a:t>Container</a:t>
            </a:r>
            <a:r>
              <a:rPr sz="4200" spc="-30" baseline="1984" dirty="0">
                <a:latin typeface="Trebuchet MS"/>
                <a:cs typeface="Trebuchet MS"/>
              </a:rPr>
              <a:t>’s </a:t>
            </a:r>
            <a:r>
              <a:rPr sz="4200" spc="-7" baseline="1984" dirty="0">
                <a:latin typeface="Trebuchet MS"/>
                <a:cs typeface="Trebuchet MS"/>
              </a:rPr>
              <a:t>layout </a:t>
            </a:r>
            <a:r>
              <a:rPr sz="4200" baseline="1984" dirty="0">
                <a:latin typeface="Trebuchet MS"/>
                <a:cs typeface="Trebuchet MS"/>
              </a:rPr>
              <a:t>manager to</a:t>
            </a:r>
            <a:r>
              <a:rPr sz="4200" spc="-15" baseline="1984" dirty="0">
                <a:latin typeface="Trebuchet MS"/>
                <a:cs typeface="Trebuchet MS"/>
              </a:rPr>
              <a:t> </a:t>
            </a:r>
            <a:r>
              <a:rPr sz="4200" i="1" baseline="1984" dirty="0">
                <a:latin typeface="Courier New"/>
                <a:cs typeface="Courier New"/>
              </a:rPr>
              <a:t>mgr</a:t>
            </a:r>
            <a:endParaRPr sz="4200" baseline="1984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6155055" algn="l"/>
              </a:tabLst>
            </a:pPr>
            <a:r>
              <a:rPr sz="2600" spc="-5" dirty="0">
                <a:latin typeface="Courier New"/>
                <a:cs typeface="Courier New"/>
              </a:rPr>
              <a:t>public Component</a:t>
            </a:r>
            <a:r>
              <a:rPr sz="2600" dirty="0">
                <a:latin typeface="Courier New"/>
                <a:cs typeface="Courier New"/>
              </a:rPr>
              <a:t> add(</a:t>
            </a:r>
            <a:r>
              <a:rPr sz="2600" i="1" dirty="0">
                <a:latin typeface="Courier New"/>
                <a:cs typeface="Courier New"/>
              </a:rPr>
              <a:t>Component	comp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368300" indent="-347980">
              <a:lnSpc>
                <a:spcPts val="3195"/>
              </a:lnSpc>
              <a:spcBef>
                <a:spcPts val="135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rebuchet MS"/>
                <a:cs typeface="Trebuchet MS"/>
              </a:rPr>
              <a:t>add </a:t>
            </a:r>
            <a:r>
              <a:rPr sz="2800" dirty="0">
                <a:latin typeface="Courier New"/>
                <a:cs typeface="Courier New"/>
              </a:rPr>
              <a:t>Component</a:t>
            </a:r>
            <a:r>
              <a:rPr sz="2800" spc="-844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Courier New"/>
                <a:cs typeface="Courier New"/>
              </a:rPr>
              <a:t>comp</a:t>
            </a:r>
            <a:r>
              <a:rPr sz="2800" i="1" spc="-844" dirty="0">
                <a:latin typeface="Courier New"/>
                <a:cs typeface="Courier New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next</a:t>
            </a:r>
            <a:r>
              <a:rPr sz="2800" spc="-5" dirty="0">
                <a:latin typeface="Trebuchet MS"/>
                <a:cs typeface="Trebuchet MS"/>
              </a:rPr>
              <a:t> position </a:t>
            </a:r>
            <a:r>
              <a:rPr sz="2800" dirty="0">
                <a:latin typeface="Trebuchet MS"/>
                <a:cs typeface="Trebuchet MS"/>
              </a:rPr>
              <a:t>in</a:t>
            </a:r>
            <a:endParaRPr sz="2800">
              <a:latin typeface="Trebuchet MS"/>
              <a:cs typeface="Trebuchet MS"/>
            </a:endParaRPr>
          </a:p>
          <a:p>
            <a:pPr marL="368300">
              <a:lnSpc>
                <a:spcPts val="3195"/>
              </a:lnSpc>
            </a:pPr>
            <a:r>
              <a:rPr sz="2800" dirty="0">
                <a:latin typeface="Courier New"/>
                <a:cs typeface="Courier New"/>
              </a:rPr>
              <a:t>Container</a:t>
            </a:r>
            <a:endParaRPr sz="2800">
              <a:latin typeface="Courier New"/>
              <a:cs typeface="Courier New"/>
            </a:endParaRPr>
          </a:p>
          <a:p>
            <a:pPr marL="368300" indent="-34798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rebuchet MS"/>
                <a:cs typeface="Trebuchet MS"/>
              </a:rPr>
              <a:t>position depends on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Courier New"/>
                <a:cs typeface="Courier New"/>
              </a:rPr>
              <a:t>LayoutManager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469900"/>
            <a:ext cx="342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Border</a:t>
            </a:r>
            <a:r>
              <a:rPr sz="4400" spc="-70" dirty="0"/>
              <a:t> </a:t>
            </a:r>
            <a:r>
              <a:rPr sz="4400" spc="-5" dirty="0"/>
              <a:t>layout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06290" y="3563490"/>
          <a:ext cx="3672204" cy="2520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North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West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1625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Center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East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South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1762" y="1548818"/>
            <a:ext cx="7407909" cy="952500"/>
          </a:xfrm>
          <a:custGeom>
            <a:avLst/>
            <a:gdLst/>
            <a:ahLst/>
            <a:cxnLst/>
            <a:rect l="l" t="t" r="r" b="b"/>
            <a:pathLst>
              <a:path w="7407909" h="952500">
                <a:moveTo>
                  <a:pt x="0" y="0"/>
                </a:moveTo>
                <a:lnTo>
                  <a:pt x="7407477" y="0"/>
                </a:lnTo>
                <a:lnTo>
                  <a:pt x="7407477" y="951991"/>
                </a:lnTo>
                <a:lnTo>
                  <a:pt x="0" y="95199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362" y="1218618"/>
            <a:ext cx="7966278" cy="158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0219" y="1488439"/>
            <a:ext cx="7315834" cy="16148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80"/>
              </a:spcBef>
            </a:pPr>
            <a:r>
              <a:rPr sz="2600" spc="-5" dirty="0">
                <a:latin typeface="Courier New"/>
                <a:cs typeface="Courier New"/>
              </a:rPr>
              <a:t>public class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BorderLayout</a:t>
            </a:r>
            <a:endParaRPr sz="2600">
              <a:latin typeface="Courier New"/>
              <a:cs typeface="Courier New"/>
            </a:endParaRPr>
          </a:p>
          <a:p>
            <a:pPr marL="2349500">
              <a:lnSpc>
                <a:spcPct val="100000"/>
              </a:lnSpc>
              <a:spcBef>
                <a:spcPts val="480"/>
              </a:spcBef>
            </a:pPr>
            <a:r>
              <a:rPr sz="2600" spc="-5" dirty="0">
                <a:latin typeface="Courier New"/>
                <a:cs typeface="Courier New"/>
              </a:rPr>
              <a:t>implements</a:t>
            </a:r>
            <a:r>
              <a:rPr sz="2600" spc="-9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LayoutManager2</a:t>
            </a:r>
            <a:endParaRPr sz="26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spc="-7" baseline="1736" dirty="0">
                <a:latin typeface="Trebuchet MS"/>
                <a:cs typeface="Trebuchet MS"/>
              </a:rPr>
              <a:t>holds </a:t>
            </a:r>
            <a:r>
              <a:rPr sz="4800" spc="-7" baseline="1736" dirty="0">
                <a:latin typeface="Courier New"/>
                <a:cs typeface="Courier New"/>
              </a:rPr>
              <a:t>Component</a:t>
            </a:r>
            <a:r>
              <a:rPr sz="4800" spc="-7" baseline="1736" dirty="0">
                <a:latin typeface="Trebuchet MS"/>
                <a:cs typeface="Trebuchet MS"/>
              </a:rPr>
              <a:t>s in </a:t>
            </a:r>
            <a:r>
              <a:rPr sz="4800" baseline="1736" dirty="0">
                <a:latin typeface="Trebuchet MS"/>
                <a:cs typeface="Trebuchet MS"/>
              </a:rPr>
              <a:t>five</a:t>
            </a:r>
            <a:r>
              <a:rPr sz="4800" spc="15" baseline="1736" dirty="0">
                <a:latin typeface="Trebuchet MS"/>
                <a:cs typeface="Trebuchet MS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locations:</a:t>
            </a:r>
            <a:endParaRPr sz="4800" baseline="1736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469900"/>
            <a:ext cx="2538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Previously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2808283"/>
            <a:ext cx="3068320" cy="21501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Trebuchet MS"/>
                <a:cs typeface="Trebuchet MS"/>
              </a:rPr>
              <a:t>Last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time: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Swing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JFrame</a:t>
            </a:r>
            <a:r>
              <a:rPr sz="3200" dirty="0"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Event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listeners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469900"/>
            <a:ext cx="342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Border</a:t>
            </a:r>
            <a:r>
              <a:rPr sz="4400" spc="-70" dirty="0"/>
              <a:t> </a:t>
            </a:r>
            <a:r>
              <a:rPr sz="4400" spc="-5" dirty="0"/>
              <a:t>layout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47044" y="1598057"/>
            <a:ext cx="7461250" cy="1406525"/>
          </a:xfrm>
          <a:custGeom>
            <a:avLst/>
            <a:gdLst/>
            <a:ahLst/>
            <a:cxnLst/>
            <a:rect l="l" t="t" r="r" b="b"/>
            <a:pathLst>
              <a:path w="7461250" h="1406525">
                <a:moveTo>
                  <a:pt x="0" y="0"/>
                </a:moveTo>
                <a:lnTo>
                  <a:pt x="7461173" y="0"/>
                </a:lnTo>
                <a:lnTo>
                  <a:pt x="7461173" y="1406144"/>
                </a:lnTo>
                <a:lnTo>
                  <a:pt x="0" y="140614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44" y="1267857"/>
            <a:ext cx="8019972" cy="2041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700" y="1551939"/>
            <a:ext cx="8499475" cy="4356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5" dirty="0">
                <a:latin typeface="Courier New"/>
                <a:cs typeface="Courier New"/>
              </a:rPr>
              <a:t>public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BorderLayout()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6155055" algn="l"/>
              </a:tabLst>
            </a:pPr>
            <a:r>
              <a:rPr sz="2600" spc="-5" dirty="0">
                <a:latin typeface="Courier New"/>
                <a:cs typeface="Courier New"/>
              </a:rPr>
              <a:t>public Component</a:t>
            </a:r>
            <a:r>
              <a:rPr sz="2600" dirty="0">
                <a:latin typeface="Courier New"/>
                <a:cs typeface="Courier New"/>
              </a:rPr>
              <a:t> add(</a:t>
            </a:r>
            <a:r>
              <a:rPr sz="2600" i="1" dirty="0">
                <a:latin typeface="Courier New"/>
                <a:cs typeface="Courier New"/>
              </a:rPr>
              <a:t>Component	comp,</a:t>
            </a:r>
            <a:endParaRPr sz="2600">
              <a:latin typeface="Courier New"/>
              <a:cs typeface="Courier New"/>
            </a:endParaRPr>
          </a:p>
          <a:p>
            <a:pPr marL="4173854">
              <a:lnSpc>
                <a:spcPct val="100000"/>
              </a:lnSpc>
              <a:spcBef>
                <a:spcPts val="480"/>
              </a:spcBef>
            </a:pPr>
            <a:r>
              <a:rPr sz="2600" i="1" spc="-5" dirty="0">
                <a:latin typeface="Courier New"/>
                <a:cs typeface="Courier New"/>
              </a:rPr>
              <a:t>int</a:t>
            </a:r>
            <a:r>
              <a:rPr sz="2600" i="1" spc="-15" dirty="0">
                <a:latin typeface="Courier New"/>
                <a:cs typeface="Courier New"/>
              </a:rPr>
              <a:t> </a:t>
            </a:r>
            <a:r>
              <a:rPr sz="2600" i="1" dirty="0">
                <a:latin typeface="Courier New"/>
                <a:cs typeface="Courier New"/>
              </a:rPr>
              <a:t>name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444500" indent="-33528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975" spc="-15" baseline="2096" dirty="0">
                <a:latin typeface="Trebuchet MS"/>
                <a:cs typeface="Trebuchet MS"/>
              </a:rPr>
              <a:t>add</a:t>
            </a:r>
            <a:r>
              <a:rPr sz="3975" baseline="2096" dirty="0">
                <a:latin typeface="Trebuchet MS"/>
                <a:cs typeface="Trebuchet MS"/>
              </a:rPr>
              <a:t> </a:t>
            </a:r>
            <a:r>
              <a:rPr sz="3975" i="1" spc="-7" baseline="2096" dirty="0">
                <a:latin typeface="Courier New"/>
                <a:cs typeface="Courier New"/>
              </a:rPr>
              <a:t>comp</a:t>
            </a:r>
            <a:r>
              <a:rPr sz="3975" i="1" spc="-1192" baseline="2096" dirty="0">
                <a:latin typeface="Courier New"/>
                <a:cs typeface="Courier New"/>
              </a:rPr>
              <a:t> </a:t>
            </a:r>
            <a:r>
              <a:rPr sz="3975" spc="-7" baseline="2096" dirty="0">
                <a:latin typeface="Trebuchet MS"/>
                <a:cs typeface="Trebuchet MS"/>
              </a:rPr>
              <a:t>to location identified by</a:t>
            </a:r>
            <a:r>
              <a:rPr sz="3975" baseline="2096" dirty="0">
                <a:latin typeface="Trebuchet MS"/>
                <a:cs typeface="Trebuchet MS"/>
              </a:rPr>
              <a:t> </a:t>
            </a:r>
            <a:r>
              <a:rPr sz="3975" i="1" spc="-7" baseline="2096" dirty="0">
                <a:latin typeface="Courier New"/>
                <a:cs typeface="Courier New"/>
              </a:rPr>
              <a:t>name</a:t>
            </a:r>
            <a:r>
              <a:rPr sz="3975" i="1" spc="-1192" baseline="2096" dirty="0">
                <a:latin typeface="Courier New"/>
                <a:cs typeface="Courier New"/>
              </a:rPr>
              <a:t> </a:t>
            </a:r>
            <a:r>
              <a:rPr sz="3975" spc="-15" baseline="2096" dirty="0">
                <a:latin typeface="Trebuchet MS"/>
                <a:cs typeface="Trebuchet MS"/>
              </a:rPr>
              <a:t>from</a:t>
            </a:r>
            <a:endParaRPr sz="3975" baseline="2096">
              <a:latin typeface="Trebuchet MS"/>
              <a:cs typeface="Trebuchet MS"/>
            </a:endParaRPr>
          </a:p>
          <a:p>
            <a:pPr marL="444500">
              <a:lnSpc>
                <a:spcPct val="100000"/>
              </a:lnSpc>
              <a:spcBef>
                <a:spcPts val="35"/>
              </a:spcBef>
            </a:pPr>
            <a:r>
              <a:rPr sz="2350" dirty="0">
                <a:latin typeface="Courier New"/>
                <a:cs typeface="Courier New"/>
              </a:rPr>
              <a:t>SwingConstants</a:t>
            </a:r>
            <a:r>
              <a:rPr sz="2650" dirty="0">
                <a:latin typeface="Trebuchet MS"/>
                <a:cs typeface="Trebuchet MS"/>
              </a:rPr>
              <a:t>:</a:t>
            </a:r>
            <a:endParaRPr sz="2650">
              <a:latin typeface="Trebuchet MS"/>
              <a:cs typeface="Trebuchet MS"/>
            </a:endParaRPr>
          </a:p>
          <a:p>
            <a:pPr marL="566420">
              <a:lnSpc>
                <a:spcPct val="100000"/>
              </a:lnSpc>
              <a:spcBef>
                <a:spcPts val="420"/>
              </a:spcBef>
            </a:pPr>
            <a:r>
              <a:rPr sz="3525" baseline="-3546" dirty="0">
                <a:latin typeface="Arial"/>
                <a:cs typeface="Arial"/>
              </a:rPr>
              <a:t>– </a:t>
            </a:r>
            <a:r>
              <a:rPr sz="2350" spc="-5" dirty="0">
                <a:latin typeface="Courier New"/>
                <a:cs typeface="Courier New"/>
              </a:rPr>
              <a:t>CENTER, EAST, NORTH, WEST,</a:t>
            </a:r>
            <a:r>
              <a:rPr sz="2350" spc="-380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SOUTH</a:t>
            </a:r>
            <a:endParaRPr sz="2350">
              <a:latin typeface="Courier New"/>
              <a:cs typeface="Courier New"/>
            </a:endParaRPr>
          </a:p>
          <a:p>
            <a:pPr marL="444500" indent="-33528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650" spc="-10" dirty="0">
                <a:latin typeface="Trebuchet MS"/>
                <a:cs typeface="Trebuchet MS"/>
              </a:rPr>
              <a:t>added </a:t>
            </a:r>
            <a:r>
              <a:rPr sz="2650" spc="-5" dirty="0">
                <a:latin typeface="Courier New"/>
                <a:cs typeface="Courier New"/>
              </a:rPr>
              <a:t>Component</a:t>
            </a:r>
            <a:r>
              <a:rPr sz="2650" spc="-790" dirty="0">
                <a:latin typeface="Courier New"/>
                <a:cs typeface="Courier New"/>
              </a:rPr>
              <a:t> </a:t>
            </a:r>
            <a:r>
              <a:rPr sz="2650" spc="-5" dirty="0">
                <a:latin typeface="Trebuchet MS"/>
                <a:cs typeface="Trebuchet MS"/>
              </a:rPr>
              <a:t>will fill </a:t>
            </a:r>
            <a:r>
              <a:rPr sz="2650" spc="-10" dirty="0">
                <a:latin typeface="Trebuchet MS"/>
                <a:cs typeface="Trebuchet MS"/>
              </a:rPr>
              <a:t>area</a:t>
            </a:r>
            <a:endParaRPr sz="2650">
              <a:latin typeface="Trebuchet MS"/>
              <a:cs typeface="Trebuchet MS"/>
            </a:endParaRPr>
          </a:p>
          <a:p>
            <a:pPr marL="444500" indent="-33528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975" spc="-7" baseline="1048" dirty="0">
                <a:latin typeface="Trebuchet MS"/>
                <a:cs typeface="Trebuchet MS"/>
              </a:rPr>
              <a:t>area sizes adjusted so </a:t>
            </a:r>
            <a:r>
              <a:rPr sz="3975" spc="-15" baseline="1048" dirty="0">
                <a:latin typeface="Trebuchet MS"/>
                <a:cs typeface="Trebuchet MS"/>
              </a:rPr>
              <a:t>that </a:t>
            </a:r>
            <a:r>
              <a:rPr sz="3975" spc="-7" baseline="1048" dirty="0">
                <a:latin typeface="Trebuchet MS"/>
                <a:cs typeface="Trebuchet MS"/>
              </a:rPr>
              <a:t>all </a:t>
            </a:r>
            <a:r>
              <a:rPr sz="3975" spc="-15" baseline="1048" dirty="0">
                <a:latin typeface="Trebuchet MS"/>
                <a:cs typeface="Trebuchet MS"/>
              </a:rPr>
              <a:t>added </a:t>
            </a:r>
            <a:r>
              <a:rPr sz="3975" spc="-7" baseline="1048" dirty="0">
                <a:latin typeface="Courier New"/>
                <a:cs typeface="Courier New"/>
              </a:rPr>
              <a:t>Component</a:t>
            </a:r>
            <a:r>
              <a:rPr sz="3975" spc="-7" baseline="1048" dirty="0">
                <a:latin typeface="Trebuchet MS"/>
                <a:cs typeface="Trebuchet MS"/>
              </a:rPr>
              <a:t>s</a:t>
            </a:r>
            <a:r>
              <a:rPr sz="3975" spc="44" baseline="1048" dirty="0">
                <a:latin typeface="Trebuchet MS"/>
                <a:cs typeface="Trebuchet MS"/>
              </a:rPr>
              <a:t> </a:t>
            </a:r>
            <a:r>
              <a:rPr sz="3975" spc="-7" baseline="1048" dirty="0">
                <a:latin typeface="Trebuchet MS"/>
                <a:cs typeface="Trebuchet MS"/>
              </a:rPr>
              <a:t>fit</a:t>
            </a:r>
            <a:endParaRPr sz="3975" baseline="1048">
              <a:latin typeface="Trebuchet MS"/>
              <a:cs typeface="Trebuchet MS"/>
            </a:endParaRPr>
          </a:p>
          <a:p>
            <a:pPr marL="444500" indent="-33528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975" spc="-7" baseline="2096" dirty="0">
                <a:latin typeface="Courier New"/>
                <a:cs typeface="Courier New"/>
              </a:rPr>
              <a:t>BorderLayout</a:t>
            </a:r>
            <a:r>
              <a:rPr sz="3975" spc="-1177" baseline="2096" dirty="0">
                <a:latin typeface="Courier New"/>
                <a:cs typeface="Courier New"/>
              </a:rPr>
              <a:t> </a:t>
            </a:r>
            <a:r>
              <a:rPr sz="3975" spc="-7" baseline="2096" dirty="0">
                <a:latin typeface="Trebuchet MS"/>
                <a:cs typeface="Trebuchet MS"/>
              </a:rPr>
              <a:t>is default </a:t>
            </a:r>
            <a:r>
              <a:rPr sz="3975" spc="-15" baseline="2096" dirty="0">
                <a:latin typeface="Trebuchet MS"/>
                <a:cs typeface="Trebuchet MS"/>
              </a:rPr>
              <a:t>for </a:t>
            </a:r>
            <a:r>
              <a:rPr sz="3975" spc="-7" baseline="2096" dirty="0">
                <a:latin typeface="Courier New"/>
                <a:cs typeface="Courier New"/>
              </a:rPr>
              <a:t>JFrame</a:t>
            </a:r>
            <a:endParaRPr sz="3975" baseline="209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469900"/>
            <a:ext cx="5918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Border layout:</a:t>
            </a:r>
            <a:r>
              <a:rPr sz="4400" spc="-3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507730" cy="4526280"/>
          </a:xfrm>
          <a:custGeom>
            <a:avLst/>
            <a:gdLst/>
            <a:ahLst/>
            <a:cxnLst/>
            <a:rect l="l" t="t" r="r" b="b"/>
            <a:pathLst>
              <a:path w="8507730" h="4526280">
                <a:moveTo>
                  <a:pt x="0" y="0"/>
                </a:moveTo>
                <a:lnTo>
                  <a:pt x="8507287" y="0"/>
                </a:lnTo>
                <a:lnTo>
                  <a:pt x="8507287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966199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54073"/>
            <a:ext cx="8347075" cy="38608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4331970">
              <a:lnSpc>
                <a:spcPct val="118200"/>
              </a:lnSpc>
              <a:spcBef>
                <a:spcPts val="40"/>
              </a:spcBef>
            </a:pPr>
            <a:r>
              <a:rPr sz="2150" spc="15" dirty="0">
                <a:latin typeface="Courier New"/>
                <a:cs typeface="Courier New"/>
              </a:rPr>
              <a:t>import java.awt.*;  import java.awt.event.*;  import</a:t>
            </a:r>
            <a:r>
              <a:rPr sz="2150" spc="-5" dirty="0">
                <a:latin typeface="Courier New"/>
                <a:cs typeface="Courier New"/>
              </a:rPr>
              <a:t> </a:t>
            </a:r>
            <a:r>
              <a:rPr sz="2150" spc="15" dirty="0">
                <a:latin typeface="Courier New"/>
                <a:cs typeface="Courier New"/>
              </a:rPr>
              <a:t>javax.swing.*;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15" dirty="0">
                <a:latin typeface="Courier New"/>
                <a:cs typeface="Courier New"/>
              </a:rPr>
              <a:t>class Border extends</a:t>
            </a:r>
            <a:r>
              <a:rPr sz="2150" spc="20" dirty="0">
                <a:latin typeface="Courier New"/>
                <a:cs typeface="Courier New"/>
              </a:rPr>
              <a:t> JFrame</a:t>
            </a:r>
            <a:endParaRPr sz="2150">
              <a:latin typeface="Courier New"/>
              <a:cs typeface="Courier New"/>
            </a:endParaRPr>
          </a:p>
          <a:p>
            <a:pPr marL="511809" marR="5080" indent="-499745">
              <a:lnSpc>
                <a:spcPct val="116300"/>
              </a:lnSpc>
              <a:tabLst>
                <a:tab pos="511809" algn="l"/>
              </a:tabLst>
            </a:pPr>
            <a:r>
              <a:rPr sz="2150" spc="20" dirty="0">
                <a:latin typeface="Courier New"/>
                <a:cs typeface="Courier New"/>
              </a:rPr>
              <a:t>{	</a:t>
            </a:r>
            <a:r>
              <a:rPr sz="2150" spc="15" dirty="0">
                <a:latin typeface="Courier New"/>
                <a:cs typeface="Courier New"/>
              </a:rPr>
              <a:t>JLabel </a:t>
            </a:r>
            <a:r>
              <a:rPr sz="2150" spc="20" dirty="0">
                <a:latin typeface="Courier New"/>
                <a:cs typeface="Courier New"/>
              </a:rPr>
              <a:t>N = </a:t>
            </a:r>
            <a:r>
              <a:rPr sz="2150" spc="15" dirty="0">
                <a:latin typeface="Courier New"/>
                <a:cs typeface="Courier New"/>
              </a:rPr>
              <a:t>new JLabel("TOP", JLabel.CENTER);  JLabel </a:t>
            </a:r>
            <a:r>
              <a:rPr sz="2150" spc="20" dirty="0">
                <a:latin typeface="Courier New"/>
                <a:cs typeface="Courier New"/>
              </a:rPr>
              <a:t>S = </a:t>
            </a:r>
            <a:r>
              <a:rPr sz="2150" spc="15" dirty="0">
                <a:latin typeface="Courier New"/>
                <a:cs typeface="Courier New"/>
              </a:rPr>
              <a:t>new JLabel("BOTTOM",</a:t>
            </a:r>
            <a:r>
              <a:rPr sz="2150" spc="-40" dirty="0">
                <a:latin typeface="Courier New"/>
                <a:cs typeface="Courier New"/>
              </a:rPr>
              <a:t> </a:t>
            </a:r>
            <a:r>
              <a:rPr sz="2150" spc="15" dirty="0">
                <a:latin typeface="Courier New"/>
                <a:cs typeface="Courier New"/>
              </a:rPr>
              <a:t>JLabel.CENTER);</a:t>
            </a:r>
            <a:endParaRPr sz="2150">
              <a:latin typeface="Courier New"/>
              <a:cs typeface="Courier New"/>
            </a:endParaRPr>
          </a:p>
          <a:p>
            <a:pPr marL="511809" marR="5080">
              <a:lnSpc>
                <a:spcPct val="116300"/>
              </a:lnSpc>
              <a:spcBef>
                <a:spcPts val="100"/>
              </a:spcBef>
            </a:pPr>
            <a:r>
              <a:rPr sz="2150" spc="15" dirty="0">
                <a:latin typeface="Courier New"/>
                <a:cs typeface="Courier New"/>
              </a:rPr>
              <a:t>JLabel </a:t>
            </a:r>
            <a:r>
              <a:rPr sz="2150" spc="20" dirty="0">
                <a:latin typeface="Courier New"/>
                <a:cs typeface="Courier New"/>
              </a:rPr>
              <a:t>E = </a:t>
            </a:r>
            <a:r>
              <a:rPr sz="2150" spc="15" dirty="0">
                <a:latin typeface="Courier New"/>
                <a:cs typeface="Courier New"/>
              </a:rPr>
              <a:t>new JLabel("RIGHT", JLabel.CENTER);  JLabel </a:t>
            </a:r>
            <a:r>
              <a:rPr sz="2150" spc="20" dirty="0">
                <a:latin typeface="Courier New"/>
                <a:cs typeface="Courier New"/>
              </a:rPr>
              <a:t>W = </a:t>
            </a:r>
            <a:r>
              <a:rPr sz="2150" spc="15" dirty="0">
                <a:latin typeface="Courier New"/>
                <a:cs typeface="Courier New"/>
              </a:rPr>
              <a:t>new JLabel("LEFT", JLabel.CENTER);  JLabel </a:t>
            </a:r>
            <a:r>
              <a:rPr sz="2150" spc="20" dirty="0">
                <a:latin typeface="Courier New"/>
                <a:cs typeface="Courier New"/>
              </a:rPr>
              <a:t>C = </a:t>
            </a:r>
            <a:r>
              <a:rPr sz="2150" spc="15" dirty="0">
                <a:latin typeface="Courier New"/>
                <a:cs typeface="Courier New"/>
              </a:rPr>
              <a:t>new JLabel("MIDDLE",</a:t>
            </a:r>
            <a:r>
              <a:rPr sz="2150" spc="-40" dirty="0">
                <a:latin typeface="Courier New"/>
                <a:cs typeface="Courier New"/>
              </a:rPr>
              <a:t> </a:t>
            </a:r>
            <a:r>
              <a:rPr sz="2150" spc="15" dirty="0">
                <a:latin typeface="Courier New"/>
                <a:cs typeface="Courier New"/>
              </a:rPr>
              <a:t>JLabel.CENTER);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469900"/>
            <a:ext cx="5918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Border layout:</a:t>
            </a:r>
            <a:r>
              <a:rPr sz="4400" spc="-3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507730" cy="4526280"/>
          </a:xfrm>
          <a:custGeom>
            <a:avLst/>
            <a:gdLst/>
            <a:ahLst/>
            <a:cxnLst/>
            <a:rect l="l" t="t" r="r" b="b"/>
            <a:pathLst>
              <a:path w="8507730" h="4526280">
                <a:moveTo>
                  <a:pt x="0" y="0"/>
                </a:moveTo>
                <a:lnTo>
                  <a:pt x="8507287" y="0"/>
                </a:lnTo>
                <a:lnTo>
                  <a:pt x="8507287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966199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3086" y="1555191"/>
            <a:ext cx="6214745" cy="41529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spc="10" dirty="0">
                <a:latin typeface="Courier New"/>
                <a:cs typeface="Courier New"/>
              </a:rPr>
              <a:t>public Border()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407670" algn="l"/>
              </a:tabLst>
            </a:pPr>
            <a:r>
              <a:rPr sz="1700" spc="15" dirty="0">
                <a:latin typeface="Courier New"/>
                <a:cs typeface="Courier New"/>
              </a:rPr>
              <a:t>{	</a:t>
            </a:r>
            <a:r>
              <a:rPr sz="1700" spc="10" dirty="0">
                <a:latin typeface="Courier New"/>
                <a:cs typeface="Courier New"/>
              </a:rPr>
              <a:t>Container cpane </a:t>
            </a:r>
            <a:r>
              <a:rPr sz="1700" spc="15" dirty="0">
                <a:latin typeface="Courier New"/>
                <a:cs typeface="Courier New"/>
              </a:rPr>
              <a:t>= </a:t>
            </a:r>
            <a:r>
              <a:rPr sz="1700" spc="10" dirty="0">
                <a:latin typeface="Courier New"/>
                <a:cs typeface="Courier New"/>
              </a:rPr>
              <a:t>getContentPane();</a:t>
            </a:r>
            <a:endParaRPr sz="1700">
              <a:latin typeface="Courier New"/>
              <a:cs typeface="Courier New"/>
            </a:endParaRPr>
          </a:p>
          <a:p>
            <a:pPr marL="407670" marR="5080">
              <a:lnSpc>
                <a:spcPct val="112700"/>
              </a:lnSpc>
            </a:pPr>
            <a:r>
              <a:rPr sz="1700" spc="10" dirty="0">
                <a:latin typeface="Courier New"/>
                <a:cs typeface="Courier New"/>
              </a:rPr>
              <a:t>Font </a:t>
            </a:r>
            <a:r>
              <a:rPr sz="1700" spc="15" dirty="0">
                <a:latin typeface="Courier New"/>
                <a:cs typeface="Courier New"/>
              </a:rPr>
              <a:t>f = </a:t>
            </a:r>
            <a:r>
              <a:rPr sz="1700" spc="10" dirty="0">
                <a:latin typeface="Courier New"/>
                <a:cs typeface="Courier New"/>
              </a:rPr>
              <a:t>new Font("Sansserif",Font.BOLD,18);  N.setBackground(Color.white);</a:t>
            </a:r>
            <a:endParaRPr sz="1700">
              <a:latin typeface="Courier New"/>
              <a:cs typeface="Courier New"/>
            </a:endParaRPr>
          </a:p>
          <a:p>
            <a:pPr marL="407670" marR="3429000">
              <a:lnSpc>
                <a:spcPct val="112700"/>
              </a:lnSpc>
            </a:pPr>
            <a:r>
              <a:rPr sz="1700" spc="10" dirty="0">
                <a:latin typeface="Courier New"/>
                <a:cs typeface="Courier New"/>
              </a:rPr>
              <a:t>N.setFont(f);  N.setOpaque(true);</a:t>
            </a:r>
            <a:endParaRPr sz="17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260"/>
              </a:spcBef>
            </a:pPr>
            <a:r>
              <a:rPr sz="1700" b="1" spc="10" dirty="0">
                <a:latin typeface="Courier New"/>
                <a:cs typeface="Courier New"/>
              </a:rPr>
              <a:t>cpane.add(N, BorderLayout.NORTH);</a:t>
            </a:r>
            <a:endParaRPr sz="17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260"/>
              </a:spcBef>
            </a:pPr>
            <a:r>
              <a:rPr sz="1700" spc="10" dirty="0">
                <a:latin typeface="Courier New"/>
                <a:cs typeface="Courier New"/>
              </a:rPr>
              <a:t>E.setBackground(Color.green);</a:t>
            </a:r>
            <a:endParaRPr sz="1700">
              <a:latin typeface="Courier New"/>
              <a:cs typeface="Courier New"/>
            </a:endParaRPr>
          </a:p>
          <a:p>
            <a:pPr marL="407670" marR="3429000">
              <a:lnSpc>
                <a:spcPct val="112700"/>
              </a:lnSpc>
              <a:spcBef>
                <a:spcPts val="100"/>
              </a:spcBef>
            </a:pPr>
            <a:r>
              <a:rPr sz="1700" spc="10" dirty="0">
                <a:latin typeface="Courier New"/>
                <a:cs typeface="Courier New"/>
              </a:rPr>
              <a:t>E.setFont(f);  E.setOpaque(true);</a:t>
            </a:r>
            <a:endParaRPr sz="1700">
              <a:latin typeface="Courier New"/>
              <a:cs typeface="Courier New"/>
            </a:endParaRPr>
          </a:p>
          <a:p>
            <a:pPr marL="407670" marR="1453515">
              <a:lnSpc>
                <a:spcPct val="112700"/>
              </a:lnSpc>
            </a:pPr>
            <a:r>
              <a:rPr sz="1700" b="1" spc="10" dirty="0">
                <a:latin typeface="Courier New"/>
                <a:cs typeface="Courier New"/>
              </a:rPr>
              <a:t>cpane.add(E, BorderLayout.EAST);  </a:t>
            </a:r>
            <a:r>
              <a:rPr sz="1700" spc="10" dirty="0">
                <a:latin typeface="Courier New"/>
                <a:cs typeface="Courier New"/>
              </a:rPr>
              <a:t>S.setBackground(Color.lightGray);  S.setFont(f);</a:t>
            </a:r>
            <a:endParaRPr sz="17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260"/>
              </a:spcBef>
            </a:pPr>
            <a:r>
              <a:rPr sz="1700" spc="10" dirty="0">
                <a:latin typeface="Courier New"/>
                <a:cs typeface="Courier New"/>
              </a:rPr>
              <a:t>S.setOpaque(true);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469900"/>
            <a:ext cx="5918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Border layout:</a:t>
            </a:r>
            <a:r>
              <a:rPr sz="4400" spc="-3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507730" cy="4526280"/>
          </a:xfrm>
          <a:custGeom>
            <a:avLst/>
            <a:gdLst/>
            <a:ahLst/>
            <a:cxnLst/>
            <a:rect l="l" t="t" r="r" b="b"/>
            <a:pathLst>
              <a:path w="8507730" h="4526280">
                <a:moveTo>
                  <a:pt x="0" y="0"/>
                </a:moveTo>
                <a:lnTo>
                  <a:pt x="8507287" y="0"/>
                </a:lnTo>
                <a:lnTo>
                  <a:pt x="8507287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966199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53463"/>
            <a:ext cx="6609715" cy="440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0125" marR="169545">
              <a:lnSpc>
                <a:spcPct val="112400"/>
              </a:lnSpc>
              <a:spcBef>
                <a:spcPts val="95"/>
              </a:spcBef>
            </a:pPr>
            <a:r>
              <a:rPr sz="2150" b="1" dirty="0">
                <a:latin typeface="Courier New"/>
                <a:cs typeface="Courier New"/>
              </a:rPr>
              <a:t>cpane.add(S, BorderLayout.SOUTH);  </a:t>
            </a:r>
            <a:r>
              <a:rPr sz="2150" dirty="0">
                <a:latin typeface="Courier New"/>
                <a:cs typeface="Courier New"/>
              </a:rPr>
              <a:t>W.setBackground(Color.yellow);  W.setFont(f);</a:t>
            </a:r>
            <a:endParaRPr sz="215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  <a:spcBef>
                <a:spcPts val="420"/>
              </a:spcBef>
            </a:pPr>
            <a:r>
              <a:rPr sz="2150" dirty="0">
                <a:latin typeface="Courier New"/>
                <a:cs typeface="Courier New"/>
              </a:rPr>
              <a:t>W.setOpaque(true);</a:t>
            </a:r>
            <a:endParaRPr sz="2150">
              <a:latin typeface="Courier New"/>
              <a:cs typeface="Courier New"/>
            </a:endParaRPr>
          </a:p>
          <a:p>
            <a:pPr marL="1000125" marR="333375">
              <a:lnSpc>
                <a:spcPct val="102699"/>
              </a:lnSpc>
              <a:spcBef>
                <a:spcPts val="250"/>
              </a:spcBef>
            </a:pPr>
            <a:r>
              <a:rPr sz="2150" b="1" dirty="0">
                <a:latin typeface="Courier New"/>
                <a:cs typeface="Courier New"/>
              </a:rPr>
              <a:t>cpane.add(W, </a:t>
            </a:r>
            <a:r>
              <a:rPr sz="2150" b="1" spc="5" dirty="0">
                <a:latin typeface="Courier New"/>
                <a:cs typeface="Courier New"/>
              </a:rPr>
              <a:t>BorderLayout.WEST);  </a:t>
            </a:r>
            <a:r>
              <a:rPr sz="2150" dirty="0">
                <a:latin typeface="Courier New"/>
                <a:cs typeface="Courier New"/>
              </a:rPr>
              <a:t>C.setBackground(Color.black);  C.setForeground(Color.white);</a:t>
            </a:r>
            <a:endParaRPr sz="2150">
              <a:latin typeface="Courier New"/>
              <a:cs typeface="Courier New"/>
            </a:endParaRPr>
          </a:p>
          <a:p>
            <a:pPr marL="1000125" marR="2638425">
              <a:lnSpc>
                <a:spcPct val="112400"/>
              </a:lnSpc>
            </a:pPr>
            <a:r>
              <a:rPr sz="2150" dirty="0">
                <a:latin typeface="Courier New"/>
                <a:cs typeface="Courier New"/>
              </a:rPr>
              <a:t>C.setFont(f);  C.setOpaque(true);</a:t>
            </a:r>
            <a:endParaRPr sz="215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  <a:spcBef>
                <a:spcPts val="420"/>
              </a:spcBef>
            </a:pPr>
            <a:r>
              <a:rPr sz="2150" b="1" dirty="0">
                <a:latin typeface="Courier New"/>
                <a:cs typeface="Courier New"/>
              </a:rPr>
              <a:t>cpane.add(C,</a:t>
            </a:r>
            <a:r>
              <a:rPr sz="2150" b="1" spc="-50" dirty="0">
                <a:latin typeface="Courier New"/>
                <a:cs typeface="Courier New"/>
              </a:rPr>
              <a:t> </a:t>
            </a:r>
            <a:r>
              <a:rPr sz="2150" b="1" dirty="0">
                <a:latin typeface="Courier New"/>
                <a:cs typeface="Courier New"/>
              </a:rPr>
              <a:t>BorderLayout.CENTER);</a:t>
            </a:r>
            <a:endParaRPr sz="215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  <a:spcBef>
                <a:spcPts val="320"/>
              </a:spcBef>
            </a:pPr>
            <a:r>
              <a:rPr sz="2150" spc="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150" spc="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469900"/>
            <a:ext cx="5918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Border layout:</a:t>
            </a:r>
            <a:r>
              <a:rPr sz="4400" spc="-3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507730" cy="4526280"/>
          </a:xfrm>
          <a:custGeom>
            <a:avLst/>
            <a:gdLst/>
            <a:ahLst/>
            <a:cxnLst/>
            <a:rect l="l" t="t" r="r" b="b"/>
            <a:pathLst>
              <a:path w="8507730" h="4526280">
                <a:moveTo>
                  <a:pt x="0" y="0"/>
                </a:moveTo>
                <a:lnTo>
                  <a:pt x="8507287" y="0"/>
                </a:lnTo>
                <a:lnTo>
                  <a:pt x="8507287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966199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62100"/>
            <a:ext cx="8408035" cy="3657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class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TestBorder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{	</a:t>
            </a:r>
            <a:r>
              <a:rPr sz="2000" spc="-5" dirty="0">
                <a:latin typeface="Courier New"/>
                <a:cs typeface="Courier New"/>
              </a:rPr>
              <a:t>public static void main(String []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args)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927100" algn="l"/>
              </a:tabLst>
            </a:pPr>
            <a:r>
              <a:rPr sz="2000" dirty="0">
                <a:latin typeface="Courier New"/>
                <a:cs typeface="Courier New"/>
              </a:rPr>
              <a:t>{	</a:t>
            </a:r>
            <a:r>
              <a:rPr sz="2000" spc="-5" dirty="0">
                <a:latin typeface="Courier New"/>
                <a:cs typeface="Courier New"/>
              </a:rPr>
              <a:t>Border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927100" marR="4272280">
              <a:lnSpc>
                <a:spcPct val="119400"/>
              </a:lnSpc>
              <a:spcBef>
                <a:spcPts val="35"/>
              </a:spcBef>
            </a:pPr>
            <a:r>
              <a:rPr sz="2000" dirty="0">
                <a:latin typeface="Courier New"/>
                <a:cs typeface="Courier New"/>
              </a:rPr>
              <a:t>b = </a:t>
            </a:r>
            <a:r>
              <a:rPr sz="2000" spc="-5" dirty="0">
                <a:latin typeface="Courier New"/>
                <a:cs typeface="Courier New"/>
              </a:rPr>
              <a:t>new Border();  b.setSize(300,320);  b.setTitle("Border");  b.setVisible(true);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b.setDefaultCloseOperation(JFrame.EXIT_ON_CLOSE);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469900"/>
            <a:ext cx="5918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Border layout:</a:t>
            </a:r>
            <a:r>
              <a:rPr sz="4400" spc="-3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49600" y="1600200"/>
            <a:ext cx="28575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219" y="4688027"/>
            <a:ext cx="8114665" cy="14986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2050" spc="5" dirty="0">
                <a:latin typeface="Trebuchet MS"/>
                <a:cs typeface="Trebuchet MS"/>
              </a:rPr>
              <a:t>Note</a:t>
            </a:r>
            <a:r>
              <a:rPr sz="2050" spc="-5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that:</a:t>
            </a:r>
            <a:endParaRPr sz="20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41680" algn="l"/>
              </a:tabLst>
            </a:pPr>
            <a:r>
              <a:rPr sz="2050" spc="5" dirty="0">
                <a:latin typeface="Trebuchet MS"/>
                <a:cs typeface="Trebuchet MS"/>
              </a:rPr>
              <a:t>North and south regions are just tall enough for their</a:t>
            </a:r>
            <a:r>
              <a:rPr sz="2050" spc="80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contents</a:t>
            </a:r>
            <a:endParaRPr sz="20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41680" algn="l"/>
              </a:tabLst>
            </a:pPr>
            <a:r>
              <a:rPr sz="2050" spc="5" dirty="0">
                <a:latin typeface="Trebuchet MS"/>
                <a:cs typeface="Trebuchet MS"/>
              </a:rPr>
              <a:t>East and west regions are just wide enough for</a:t>
            </a:r>
            <a:r>
              <a:rPr sz="2050" spc="15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theirs</a:t>
            </a:r>
            <a:endParaRPr sz="20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41680" algn="l"/>
              </a:tabLst>
            </a:pPr>
            <a:r>
              <a:rPr sz="2050" spc="10" dirty="0">
                <a:latin typeface="Trebuchet MS"/>
                <a:cs typeface="Trebuchet MS"/>
              </a:rPr>
              <a:t>The </a:t>
            </a:r>
            <a:r>
              <a:rPr sz="2050" spc="5" dirty="0">
                <a:latin typeface="Trebuchet MS"/>
                <a:cs typeface="Trebuchet MS"/>
              </a:rPr>
              <a:t>centre region takes up any remaining space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469900"/>
            <a:ext cx="342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Border</a:t>
            </a:r>
            <a:r>
              <a:rPr sz="4400" spc="-70" dirty="0"/>
              <a:t> </a:t>
            </a:r>
            <a:r>
              <a:rPr sz="4400" spc="-5" dirty="0"/>
              <a:t>layout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37582" y="1496001"/>
            <a:ext cx="5655310" cy="535940"/>
          </a:xfrm>
          <a:custGeom>
            <a:avLst/>
            <a:gdLst/>
            <a:ahLst/>
            <a:cxnLst/>
            <a:rect l="l" t="t" r="r" b="b"/>
            <a:pathLst>
              <a:path w="5655310" h="535939">
                <a:moveTo>
                  <a:pt x="0" y="0"/>
                </a:moveTo>
                <a:lnTo>
                  <a:pt x="5654939" y="0"/>
                </a:lnTo>
                <a:lnTo>
                  <a:pt x="5654939" y="535940"/>
                </a:lnTo>
                <a:lnTo>
                  <a:pt x="0" y="5359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182" y="1165801"/>
            <a:ext cx="6213739" cy="1170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545" y="3732945"/>
            <a:ext cx="5434330" cy="535940"/>
          </a:xfrm>
          <a:custGeom>
            <a:avLst/>
            <a:gdLst/>
            <a:ahLst/>
            <a:cxnLst/>
            <a:rect l="l" t="t" r="r" b="b"/>
            <a:pathLst>
              <a:path w="5434330" h="535939">
                <a:moveTo>
                  <a:pt x="0" y="0"/>
                </a:moveTo>
                <a:lnTo>
                  <a:pt x="5433922" y="0"/>
                </a:lnTo>
                <a:lnTo>
                  <a:pt x="5433922" y="535939"/>
                </a:lnTo>
                <a:lnTo>
                  <a:pt x="0" y="5359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145" y="3402745"/>
            <a:ext cx="5992723" cy="1170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900" y="1312272"/>
            <a:ext cx="7896225" cy="482727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65"/>
              </a:spcBef>
              <a:tabLst>
                <a:tab pos="4224020" algn="l"/>
              </a:tabLst>
            </a:pPr>
            <a:r>
              <a:rPr sz="2900" spc="-5" dirty="0">
                <a:latin typeface="Courier New"/>
                <a:cs typeface="Courier New"/>
              </a:rPr>
              <a:t>public </a:t>
            </a:r>
            <a:r>
              <a:rPr sz="2900" dirty="0">
                <a:latin typeface="Courier New"/>
                <a:cs typeface="Courier New"/>
              </a:rPr>
              <a:t>setHgap(</a:t>
            </a:r>
            <a:r>
              <a:rPr sz="2900" i="1" dirty="0">
                <a:latin typeface="Courier New"/>
                <a:cs typeface="Courier New"/>
              </a:rPr>
              <a:t>int	hgap</a:t>
            </a:r>
            <a:r>
              <a:rPr sz="2900" dirty="0">
                <a:latin typeface="Courier New"/>
                <a:cs typeface="Courier New"/>
              </a:rPr>
              <a:t>)</a:t>
            </a:r>
            <a:endParaRPr sz="2900">
              <a:latin typeface="Courier New"/>
              <a:cs typeface="Courier New"/>
            </a:endParaRPr>
          </a:p>
          <a:p>
            <a:pPr marL="381000" marR="5080" indent="-347980">
              <a:lnSpc>
                <a:spcPct val="101200"/>
              </a:lnSpc>
              <a:spcBef>
                <a:spcPts val="128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rebuchet MS"/>
                <a:cs typeface="Trebuchet MS"/>
              </a:rPr>
              <a:t>sets horizontal </a:t>
            </a:r>
            <a:r>
              <a:rPr sz="2800" spc="-5" dirty="0">
                <a:latin typeface="Trebuchet MS"/>
                <a:cs typeface="Trebuchet MS"/>
              </a:rPr>
              <a:t>space between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Courier New"/>
                <a:cs typeface="Courier New"/>
              </a:rPr>
              <a:t>BorderLayout  </a:t>
            </a:r>
            <a:r>
              <a:rPr sz="2800" spc="-5" dirty="0">
                <a:latin typeface="Trebuchet MS"/>
                <a:cs typeface="Trebuchet MS"/>
              </a:rPr>
              <a:t>areas </a:t>
            </a:r>
            <a:r>
              <a:rPr sz="2800" dirty="0">
                <a:latin typeface="Trebuchet MS"/>
                <a:cs typeface="Trebuchet MS"/>
              </a:rPr>
              <a:t>(</a:t>
            </a:r>
            <a:r>
              <a:rPr sz="2800" i="1" dirty="0">
                <a:latin typeface="Courier New"/>
                <a:cs typeface="Courier New"/>
              </a:rPr>
              <a:t>hgap </a:t>
            </a:r>
            <a:r>
              <a:rPr sz="2800" dirty="0">
                <a:latin typeface="Trebuchet MS"/>
                <a:cs typeface="Trebuchet MS"/>
              </a:rPr>
              <a:t>= </a:t>
            </a:r>
            <a:r>
              <a:rPr sz="2800" spc="-5" dirty="0">
                <a:latin typeface="Trebuchet MS"/>
                <a:cs typeface="Trebuchet MS"/>
              </a:rPr>
              <a:t>horizontal spacing between  areas)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4211320" algn="l"/>
              </a:tabLst>
            </a:pPr>
            <a:r>
              <a:rPr sz="2900" spc="-5" dirty="0">
                <a:latin typeface="Courier New"/>
                <a:cs typeface="Courier New"/>
              </a:rPr>
              <a:t>public </a:t>
            </a:r>
            <a:r>
              <a:rPr sz="2900" dirty="0">
                <a:latin typeface="Courier New"/>
                <a:cs typeface="Courier New"/>
              </a:rPr>
              <a:t>setVgap(</a:t>
            </a:r>
            <a:r>
              <a:rPr sz="2900" i="1" dirty="0">
                <a:latin typeface="Courier New"/>
                <a:cs typeface="Courier New"/>
              </a:rPr>
              <a:t>int	vgap</a:t>
            </a:r>
            <a:r>
              <a:rPr sz="2900" dirty="0">
                <a:latin typeface="Courier New"/>
                <a:cs typeface="Courier New"/>
              </a:rPr>
              <a:t>)</a:t>
            </a:r>
            <a:endParaRPr sz="2900">
              <a:latin typeface="Courier New"/>
              <a:cs typeface="Courier New"/>
            </a:endParaRPr>
          </a:p>
          <a:p>
            <a:pPr marL="381000" indent="-34798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rebuchet MS"/>
                <a:cs typeface="Trebuchet MS"/>
              </a:rPr>
              <a:t>similarly for </a:t>
            </a:r>
            <a:r>
              <a:rPr sz="2800" spc="-5" dirty="0">
                <a:latin typeface="Trebuchet MS"/>
                <a:cs typeface="Trebuchet MS"/>
              </a:rPr>
              <a:t>vertical space between</a:t>
            </a:r>
            <a:r>
              <a:rPr sz="2800" dirty="0">
                <a:latin typeface="Trebuchet MS"/>
                <a:cs typeface="Trebuchet MS"/>
              </a:rPr>
              <a:t> areas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ts val="3670"/>
              </a:lnSpc>
            </a:pPr>
            <a:r>
              <a:rPr sz="3200" spc="-5" dirty="0">
                <a:latin typeface="Trebuchet MS"/>
                <a:cs typeface="Trebuchet MS"/>
              </a:rPr>
              <a:t>Space </a:t>
            </a:r>
            <a:r>
              <a:rPr sz="3200" dirty="0">
                <a:latin typeface="Trebuchet MS"/>
                <a:cs typeface="Trebuchet MS"/>
              </a:rPr>
              <a:t>is in </a:t>
            </a:r>
            <a:r>
              <a:rPr sz="3200" spc="-5" dirty="0">
                <a:latin typeface="Trebuchet MS"/>
                <a:cs typeface="Trebuchet MS"/>
              </a:rPr>
              <a:t>background colour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of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ts val="3670"/>
              </a:lnSpc>
            </a:pPr>
            <a:r>
              <a:rPr sz="3200" dirty="0">
                <a:latin typeface="Courier New"/>
                <a:cs typeface="Courier New"/>
              </a:rPr>
              <a:t>Container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00" y="469900"/>
            <a:ext cx="5286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Which </a:t>
            </a:r>
            <a:r>
              <a:rPr sz="4400" spc="-5" dirty="0"/>
              <a:t>one will</a:t>
            </a:r>
            <a:r>
              <a:rPr sz="4400" spc="-85" dirty="0"/>
              <a:t> </a:t>
            </a:r>
            <a:r>
              <a:rPr sz="4400" spc="-5" dirty="0"/>
              <a:t>work?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2209800"/>
            <a:ext cx="8078470" cy="322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358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Trebuchet MS"/>
                <a:cs typeface="Trebuchet MS"/>
              </a:rPr>
              <a:t>Both commands </a:t>
            </a:r>
            <a:r>
              <a:rPr sz="2900" dirty="0">
                <a:latin typeface="Trebuchet MS"/>
                <a:cs typeface="Trebuchet MS"/>
              </a:rPr>
              <a:t>are </a:t>
            </a:r>
            <a:r>
              <a:rPr sz="2900" spc="-5" dirty="0">
                <a:latin typeface="Trebuchet MS"/>
                <a:cs typeface="Trebuchet MS"/>
              </a:rPr>
              <a:t>syntactically</a:t>
            </a:r>
            <a:r>
              <a:rPr sz="2900" spc="-1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correct</a:t>
            </a:r>
            <a:endParaRPr sz="2900" dirty="0">
              <a:latin typeface="Trebuchet MS"/>
              <a:cs typeface="Trebuchet MS"/>
            </a:endParaRPr>
          </a:p>
          <a:p>
            <a:pPr marL="551180" indent="-538480">
              <a:lnSpc>
                <a:spcPts val="3390"/>
              </a:lnSpc>
              <a:spcBef>
                <a:spcPts val="2320"/>
              </a:spcBef>
              <a:buAutoNum type="alphaUcPeriod"/>
              <a:tabLst>
                <a:tab pos="551180" algn="l"/>
              </a:tabLst>
            </a:pPr>
            <a:r>
              <a:rPr sz="2900" dirty="0">
                <a:latin typeface="Courier New"/>
                <a:cs typeface="Courier New"/>
              </a:rPr>
              <a:t>((BorderLayout)getContentPane()</a:t>
            </a:r>
          </a:p>
          <a:p>
            <a:pPr marL="1656080">
              <a:lnSpc>
                <a:spcPts val="3300"/>
              </a:lnSpc>
            </a:pPr>
            <a:r>
              <a:rPr sz="2900" dirty="0">
                <a:latin typeface="Courier New"/>
                <a:cs typeface="Courier New"/>
              </a:rPr>
              <a:t>.getLayoutManager())</a:t>
            </a:r>
          </a:p>
          <a:p>
            <a:pPr marL="2981960">
              <a:lnSpc>
                <a:spcPts val="3390"/>
              </a:lnSpc>
            </a:pPr>
            <a:r>
              <a:rPr sz="2900" spc="-5" dirty="0">
                <a:latin typeface="Courier New"/>
                <a:cs typeface="Courier New"/>
              </a:rPr>
              <a:t>.setHgap(10);</a:t>
            </a:r>
            <a:endParaRPr sz="2900" dirty="0">
              <a:latin typeface="Courier New"/>
              <a:cs typeface="Courier New"/>
            </a:endParaRPr>
          </a:p>
          <a:p>
            <a:pPr marL="551180" indent="-538480">
              <a:lnSpc>
                <a:spcPts val="3390"/>
              </a:lnSpc>
              <a:spcBef>
                <a:spcPts val="2520"/>
              </a:spcBef>
              <a:buAutoNum type="alphaUcPeriod" startAt="2"/>
              <a:tabLst>
                <a:tab pos="551180" algn="l"/>
              </a:tabLst>
            </a:pPr>
            <a:r>
              <a:rPr sz="2900" dirty="0">
                <a:latin typeface="Courier New"/>
                <a:cs typeface="Courier New"/>
              </a:rPr>
              <a:t>((BorderLayout)getLayoutManager())</a:t>
            </a:r>
          </a:p>
          <a:p>
            <a:pPr marL="1656080">
              <a:lnSpc>
                <a:spcPts val="3390"/>
              </a:lnSpc>
            </a:pPr>
            <a:r>
              <a:rPr sz="2900" dirty="0">
                <a:latin typeface="Courier New"/>
                <a:cs typeface="Courier New"/>
              </a:rPr>
              <a:t>.setHgap(10);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00" y="469900"/>
            <a:ext cx="5286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Which </a:t>
            </a:r>
            <a:r>
              <a:rPr sz="4400" spc="-5" dirty="0"/>
              <a:t>one will</a:t>
            </a:r>
            <a:r>
              <a:rPr sz="4400" spc="-85" dirty="0"/>
              <a:t> </a:t>
            </a:r>
            <a:r>
              <a:rPr sz="4400" spc="-5" dirty="0"/>
              <a:t>work?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2628900"/>
            <a:ext cx="8077834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358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Trebuchet MS"/>
                <a:cs typeface="Trebuchet MS"/>
              </a:rPr>
              <a:t>Both commands </a:t>
            </a:r>
            <a:r>
              <a:rPr sz="2900" dirty="0">
                <a:latin typeface="Trebuchet MS"/>
                <a:cs typeface="Trebuchet MS"/>
              </a:rPr>
              <a:t>are </a:t>
            </a:r>
            <a:r>
              <a:rPr sz="2900" spc="-5" dirty="0">
                <a:latin typeface="Trebuchet MS"/>
                <a:cs typeface="Trebuchet MS"/>
              </a:rPr>
              <a:t>syntactically</a:t>
            </a:r>
            <a:r>
              <a:rPr sz="2900" spc="-1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correct</a:t>
            </a:r>
            <a:endParaRPr sz="2900" dirty="0">
              <a:latin typeface="Trebuchet MS"/>
              <a:cs typeface="Trebuchet MS"/>
            </a:endParaRPr>
          </a:p>
          <a:p>
            <a:pPr marL="551180" indent="-538480">
              <a:lnSpc>
                <a:spcPts val="3390"/>
              </a:lnSpc>
              <a:spcBef>
                <a:spcPts val="2320"/>
              </a:spcBef>
              <a:buAutoNum type="alphaUcPeriod"/>
              <a:tabLst>
                <a:tab pos="551180" algn="l"/>
              </a:tabLst>
            </a:pPr>
            <a:r>
              <a:rPr sz="2900" dirty="0">
                <a:latin typeface="Courier New"/>
                <a:cs typeface="Courier New"/>
              </a:rPr>
              <a:t>getContentPane()</a:t>
            </a:r>
          </a:p>
          <a:p>
            <a:pPr marL="1214120">
              <a:lnSpc>
                <a:spcPts val="3390"/>
              </a:lnSpc>
            </a:pPr>
            <a:r>
              <a:rPr sz="2900" spc="-5" dirty="0">
                <a:latin typeface="Courier New"/>
                <a:cs typeface="Courier New"/>
              </a:rPr>
              <a:t>.setLayout(new</a:t>
            </a:r>
            <a:r>
              <a:rPr sz="2900" spc="-90" dirty="0">
                <a:latin typeface="Courier New"/>
                <a:cs typeface="Courier New"/>
              </a:rPr>
              <a:t> </a:t>
            </a:r>
            <a:r>
              <a:rPr sz="2900" spc="-5" dirty="0">
                <a:latin typeface="Courier New"/>
                <a:cs typeface="Courier New"/>
              </a:rPr>
              <a:t>BorderLayout());</a:t>
            </a:r>
            <a:endParaRPr sz="2900" dirty="0">
              <a:latin typeface="Courier New"/>
              <a:cs typeface="Courier New"/>
            </a:endParaRPr>
          </a:p>
          <a:p>
            <a:pPr marL="551180" indent="-538480">
              <a:lnSpc>
                <a:spcPct val="100000"/>
              </a:lnSpc>
              <a:spcBef>
                <a:spcPts val="2520"/>
              </a:spcBef>
              <a:buAutoNum type="alphaUcPeriod" startAt="2"/>
              <a:tabLst>
                <a:tab pos="551180" algn="l"/>
              </a:tabLst>
            </a:pPr>
            <a:r>
              <a:rPr sz="2900" spc="-5" dirty="0">
                <a:latin typeface="Courier New"/>
                <a:cs typeface="Courier New"/>
              </a:rPr>
              <a:t>setLayout(new</a:t>
            </a:r>
            <a:r>
              <a:rPr sz="2900" spc="-25" dirty="0">
                <a:latin typeface="Courier New"/>
                <a:cs typeface="Courier New"/>
              </a:rPr>
              <a:t> </a:t>
            </a:r>
            <a:r>
              <a:rPr sz="2900" dirty="0">
                <a:latin typeface="Courier New"/>
                <a:cs typeface="Courier New"/>
              </a:rPr>
              <a:t>BorderLayout());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469900"/>
            <a:ext cx="2820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870" algn="l"/>
              </a:tabLst>
            </a:pPr>
            <a:r>
              <a:rPr sz="4400" dirty="0"/>
              <a:t>G</a:t>
            </a:r>
            <a:r>
              <a:rPr sz="4400" spc="-5" dirty="0"/>
              <a:t>ri</a:t>
            </a:r>
            <a:r>
              <a:rPr sz="4400" dirty="0"/>
              <a:t>d	lay</a:t>
            </a:r>
            <a:r>
              <a:rPr sz="4400" spc="-5" dirty="0"/>
              <a:t>out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20" y="1506219"/>
            <a:ext cx="7926705" cy="4965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Courier New"/>
                <a:cs typeface="Courier New"/>
              </a:rPr>
              <a:t>public class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GridLayout</a:t>
            </a:r>
            <a:endParaRPr sz="28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439"/>
              </a:spcBef>
              <a:tabLst>
                <a:tab pos="4712335" algn="l"/>
                <a:tab pos="5992495" algn="l"/>
                <a:tab pos="6845934" algn="l"/>
              </a:tabLst>
            </a:pPr>
            <a:r>
              <a:rPr sz="2800" spc="-5" dirty="0">
                <a:latin typeface="Courier New"/>
                <a:cs typeface="Courier New"/>
              </a:rPr>
              <a:t>publi</a:t>
            </a:r>
            <a:r>
              <a:rPr sz="2800" dirty="0">
                <a:latin typeface="Courier New"/>
                <a:cs typeface="Courier New"/>
              </a:rPr>
              <a:t>c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GridLayout(</a:t>
            </a:r>
            <a:r>
              <a:rPr sz="2800" i="1" dirty="0">
                <a:latin typeface="Courier New"/>
                <a:cs typeface="Courier New"/>
              </a:rPr>
              <a:t>int	rows</a:t>
            </a:r>
            <a:r>
              <a:rPr sz="2800" dirty="0">
                <a:latin typeface="Courier New"/>
                <a:cs typeface="Courier New"/>
              </a:rPr>
              <a:t>,	</a:t>
            </a:r>
            <a:r>
              <a:rPr sz="2800" i="1" dirty="0">
                <a:latin typeface="Courier New"/>
                <a:cs typeface="Courier New"/>
              </a:rPr>
              <a:t>int	cols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ts val="3825"/>
              </a:lnSpc>
              <a:spcBef>
                <a:spcPts val="93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baseline="1736" dirty="0">
                <a:latin typeface="Courier New"/>
                <a:cs typeface="Courier New"/>
              </a:rPr>
              <a:t>Container</a:t>
            </a:r>
            <a:r>
              <a:rPr sz="4800" spc="-1455" baseline="1736" dirty="0">
                <a:latin typeface="Courier New"/>
                <a:cs typeface="Courier New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has </a:t>
            </a:r>
            <a:r>
              <a:rPr sz="4800" i="1" baseline="1736" dirty="0">
                <a:latin typeface="Courier New"/>
                <a:cs typeface="Courier New"/>
              </a:rPr>
              <a:t>rows</a:t>
            </a:r>
            <a:r>
              <a:rPr sz="4800" i="1" spc="-1447" baseline="1736" dirty="0">
                <a:latin typeface="Courier New"/>
                <a:cs typeface="Courier New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rows</a:t>
            </a:r>
            <a:r>
              <a:rPr sz="4800" spc="-15" baseline="1736" dirty="0">
                <a:latin typeface="Trebuchet MS"/>
                <a:cs typeface="Trebuchet MS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of </a:t>
            </a:r>
            <a:r>
              <a:rPr sz="4800" i="1" baseline="1736" dirty="0">
                <a:latin typeface="Courier New"/>
                <a:cs typeface="Courier New"/>
              </a:rPr>
              <a:t>cols</a:t>
            </a:r>
            <a:endParaRPr sz="4800" baseline="1736">
              <a:latin typeface="Courier New"/>
              <a:cs typeface="Courier New"/>
            </a:endParaRPr>
          </a:p>
          <a:p>
            <a:pPr marL="360045">
              <a:lnSpc>
                <a:spcPts val="3825"/>
              </a:lnSpc>
            </a:pPr>
            <a:r>
              <a:rPr sz="3200" spc="-5" dirty="0">
                <a:latin typeface="Trebuchet MS"/>
                <a:cs typeface="Trebuchet MS"/>
              </a:rPr>
              <a:t>columns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all regions </a:t>
            </a:r>
            <a:r>
              <a:rPr sz="3200" dirty="0">
                <a:latin typeface="Trebuchet MS"/>
                <a:cs typeface="Trebuchet MS"/>
              </a:rPr>
              <a:t>are the same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size</a:t>
            </a:r>
            <a:endParaRPr sz="32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1360"/>
              </a:spcBef>
              <a:tabLst>
                <a:tab pos="6632575" algn="l"/>
              </a:tabLst>
            </a:pPr>
            <a:r>
              <a:rPr sz="2800" spc="-5" dirty="0">
                <a:latin typeface="Courier New"/>
                <a:cs typeface="Courier New"/>
              </a:rPr>
              <a:t>public Component</a:t>
            </a:r>
            <a:r>
              <a:rPr sz="2800" dirty="0">
                <a:latin typeface="Courier New"/>
                <a:cs typeface="Courier New"/>
              </a:rPr>
              <a:t> add(</a:t>
            </a:r>
            <a:r>
              <a:rPr sz="2800" i="1" dirty="0">
                <a:latin typeface="Courier New"/>
                <a:cs typeface="Courier New"/>
              </a:rPr>
              <a:t>Component	comp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i="1" baseline="1736" dirty="0">
                <a:latin typeface="Courier New"/>
                <a:cs typeface="Courier New"/>
              </a:rPr>
              <a:t>comp</a:t>
            </a:r>
            <a:r>
              <a:rPr sz="4800" i="1" spc="-1455" baseline="1736" dirty="0">
                <a:latin typeface="Courier New"/>
                <a:cs typeface="Courier New"/>
              </a:rPr>
              <a:t> </a:t>
            </a:r>
            <a:r>
              <a:rPr sz="4800" baseline="1736" dirty="0">
                <a:latin typeface="Trebuchet MS"/>
                <a:cs typeface="Trebuchet MS"/>
              </a:rPr>
              <a:t>sized to </a:t>
            </a:r>
            <a:r>
              <a:rPr sz="4800" spc="-7" baseline="1736" dirty="0">
                <a:latin typeface="Trebuchet MS"/>
                <a:cs typeface="Trebuchet MS"/>
              </a:rPr>
              <a:t>fit exactly </a:t>
            </a:r>
            <a:r>
              <a:rPr sz="4800" baseline="1736" dirty="0">
                <a:latin typeface="Trebuchet MS"/>
                <a:cs typeface="Trebuchet MS"/>
              </a:rPr>
              <a:t>in area</a:t>
            </a:r>
            <a:endParaRPr sz="4800" baseline="1736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spc="-7" baseline="1736" dirty="0">
                <a:latin typeface="Courier New"/>
                <a:cs typeface="Courier New"/>
              </a:rPr>
              <a:t>Component</a:t>
            </a:r>
            <a:r>
              <a:rPr sz="4800" spc="-7" baseline="1736" dirty="0">
                <a:latin typeface="Trebuchet MS"/>
                <a:cs typeface="Trebuchet MS"/>
              </a:rPr>
              <a:t>s added in</a:t>
            </a:r>
            <a:r>
              <a:rPr sz="4800" spc="7" baseline="1736" dirty="0">
                <a:latin typeface="Trebuchet MS"/>
                <a:cs typeface="Trebuchet MS"/>
              </a:rPr>
              <a:t> </a:t>
            </a:r>
            <a:r>
              <a:rPr sz="4800" baseline="1736" dirty="0">
                <a:latin typeface="Trebuchet MS"/>
                <a:cs typeface="Trebuchet MS"/>
              </a:rPr>
              <a:t>order</a:t>
            </a:r>
            <a:endParaRPr sz="4800" baseline="1736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Trebuchet MS"/>
                <a:cs typeface="Trebuchet MS"/>
              </a:rPr>
              <a:t>left </a:t>
            </a:r>
            <a:r>
              <a:rPr sz="2800" dirty="0">
                <a:latin typeface="Trebuchet MS"/>
                <a:cs typeface="Trebuchet MS"/>
              </a:rPr>
              <a:t>to right, then </a:t>
            </a:r>
            <a:r>
              <a:rPr sz="2800" spc="-5" dirty="0">
                <a:latin typeface="Trebuchet MS"/>
                <a:cs typeface="Trebuchet MS"/>
              </a:rPr>
              <a:t>top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bottom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469900"/>
            <a:ext cx="3935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5" dirty="0"/>
              <a:t>Today’s</a:t>
            </a:r>
            <a:r>
              <a:rPr sz="4400" spc="-80" dirty="0"/>
              <a:t> </a:t>
            </a:r>
            <a:r>
              <a:rPr sz="4400" spc="-5" dirty="0"/>
              <a:t>Lecture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2853368"/>
            <a:ext cx="7259955" cy="1851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JLabel</a:t>
            </a:r>
            <a:r>
              <a:rPr sz="3200" dirty="0">
                <a:latin typeface="Trebuchet MS"/>
                <a:cs typeface="Trebuchet MS"/>
              </a:rPr>
              <a:t>s – </a:t>
            </a:r>
            <a:r>
              <a:rPr sz="3200" spc="-5" dirty="0">
                <a:latin typeface="Trebuchet MS"/>
                <a:cs typeface="Trebuchet MS"/>
              </a:rPr>
              <a:t>how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display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text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JPanel</a:t>
            </a:r>
            <a:r>
              <a:rPr sz="3200" dirty="0">
                <a:latin typeface="Trebuchet MS"/>
                <a:cs typeface="Trebuchet MS"/>
              </a:rPr>
              <a:t>s – </a:t>
            </a:r>
            <a:r>
              <a:rPr sz="3200" spc="-5" dirty="0">
                <a:latin typeface="Trebuchet MS"/>
                <a:cs typeface="Trebuchet MS"/>
              </a:rPr>
              <a:t>containers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components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Using layout</a:t>
            </a:r>
            <a:r>
              <a:rPr sz="3200" dirty="0">
                <a:latin typeface="Trebuchet MS"/>
                <a:cs typeface="Trebuchet MS"/>
              </a:rPr>
              <a:t> managers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5317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6505" algn="l"/>
              </a:tabLst>
            </a:pPr>
            <a:r>
              <a:rPr sz="4400" dirty="0"/>
              <a:t>Grid	</a:t>
            </a:r>
            <a:r>
              <a:rPr sz="4400" spc="-5" dirty="0"/>
              <a:t>layout: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2169011"/>
            <a:ext cx="9144000" cy="458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" y="1600200"/>
            <a:ext cx="807402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e.g. 3*2 </a:t>
            </a:r>
            <a:r>
              <a:rPr sz="3200" spc="-5" dirty="0">
                <a:latin typeface="Trebuchet MS"/>
                <a:cs typeface="Trebuchet MS"/>
              </a:rPr>
              <a:t>grid of numbered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labels</a:t>
            </a:r>
            <a:endParaRPr sz="3200">
              <a:latin typeface="Trebuchet MS"/>
              <a:cs typeface="Trebuchet MS"/>
            </a:endParaRPr>
          </a:p>
          <a:p>
            <a:pPr marL="12700" marR="4029710">
              <a:lnSpc>
                <a:spcPct val="115500"/>
              </a:lnSpc>
              <a:spcBef>
                <a:spcPts val="2850"/>
              </a:spcBef>
            </a:pPr>
            <a:r>
              <a:rPr sz="2200" spc="-5" dirty="0">
                <a:latin typeface="Courier New"/>
                <a:cs typeface="Courier New"/>
              </a:rPr>
              <a:t>import java.awt.*;  import java.awt.event.*;  import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javax.swing.*;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515620" marR="3023235" indent="-503555">
              <a:lnSpc>
                <a:spcPct val="1174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class Grid extends JFrame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static final int LABNO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6;</a:t>
            </a:r>
            <a:endParaRPr sz="2200">
              <a:latin typeface="Courier New"/>
              <a:cs typeface="Courier New"/>
            </a:endParaRPr>
          </a:p>
          <a:p>
            <a:pPr marL="515620" marR="1346835">
              <a:lnSpc>
                <a:spcPts val="3100"/>
              </a:lnSpc>
              <a:spcBef>
                <a:spcPts val="80"/>
              </a:spcBef>
            </a:pPr>
            <a:r>
              <a:rPr sz="2200" spc="-5" dirty="0">
                <a:latin typeface="Courier New"/>
                <a:cs typeface="Courier New"/>
              </a:rPr>
              <a:t>JLabel [] labels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new JLabel[LABNO];  Color [] colors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  <a:p>
            <a:pPr marL="1018540" marR="5080" indent="-168275">
              <a:lnSpc>
                <a:spcPts val="3100"/>
              </a:lnSpc>
            </a:pPr>
            <a:r>
              <a:rPr sz="2200" spc="-5" dirty="0">
                <a:latin typeface="Courier New"/>
                <a:cs typeface="Courier New"/>
              </a:rPr>
              <a:t>{Color.red,Color.blue,Color.green,  </a:t>
            </a:r>
            <a:r>
              <a:rPr sz="2200" dirty="0">
                <a:latin typeface="Courier New"/>
                <a:cs typeface="Courier New"/>
              </a:rPr>
              <a:t>Color.yellow,Color.white,Color.lightGray};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5317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6505" algn="l"/>
              </a:tabLst>
            </a:pPr>
            <a:r>
              <a:rPr sz="4400" dirty="0"/>
              <a:t>Grid	</a:t>
            </a:r>
            <a:r>
              <a:rPr sz="4400" spc="-5" dirty="0"/>
              <a:t>layout: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8356" y="1467749"/>
            <a:ext cx="8507730" cy="5009515"/>
          </a:xfrm>
          <a:custGeom>
            <a:avLst/>
            <a:gdLst/>
            <a:ahLst/>
            <a:cxnLst/>
            <a:rect l="l" t="t" r="r" b="b"/>
            <a:pathLst>
              <a:path w="8507730" h="5009515">
                <a:moveTo>
                  <a:pt x="0" y="0"/>
                </a:moveTo>
                <a:lnTo>
                  <a:pt x="8507287" y="0"/>
                </a:lnTo>
                <a:lnTo>
                  <a:pt x="8507287" y="5009316"/>
                </a:lnTo>
                <a:lnTo>
                  <a:pt x="0" y="5009316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956" y="1137549"/>
            <a:ext cx="9066088" cy="5644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300" y="1442719"/>
            <a:ext cx="6884670" cy="4648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latin typeface="Courier New"/>
                <a:cs typeface="Courier New"/>
              </a:rPr>
              <a:t>public Grid()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ourier New"/>
                <a:cs typeface="Courier New"/>
              </a:rPr>
              <a:t>setLayout(new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GridLayout(3,2));</a:t>
            </a:r>
            <a:endParaRPr sz="1800">
              <a:latin typeface="Courier New"/>
              <a:cs typeface="Courier New"/>
            </a:endParaRPr>
          </a:p>
          <a:p>
            <a:pPr marL="835660" marR="5080">
              <a:lnSpc>
                <a:spcPct val="2222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Font </a:t>
            </a:r>
            <a:r>
              <a:rPr sz="1800" dirty="0">
                <a:latin typeface="Courier New"/>
                <a:cs typeface="Courier New"/>
              </a:rPr>
              <a:t>f = </a:t>
            </a:r>
            <a:r>
              <a:rPr sz="1800" spc="-5" dirty="0">
                <a:latin typeface="Courier New"/>
                <a:cs typeface="Courier New"/>
              </a:rPr>
              <a:t>new Font("Sansserif",Font.BOLD,18);  for(int i=0;i&lt;LABNO;i++)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47140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latin typeface="Courier New"/>
                <a:cs typeface="Courier New"/>
              </a:rPr>
              <a:t>labels[i]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47140" marR="1239520" indent="137160">
              <a:lnSpc>
                <a:spcPct val="111100"/>
              </a:lnSpc>
            </a:pPr>
            <a:r>
              <a:rPr sz="1800" spc="-5" dirty="0">
                <a:latin typeface="Courier New"/>
                <a:cs typeface="Courier New"/>
              </a:rPr>
              <a:t>new JLabel(i+"",JLabel.CENTER);  labels[i].setFont(f);</a:t>
            </a:r>
            <a:endParaRPr sz="1800">
              <a:latin typeface="Courier New"/>
              <a:cs typeface="Courier New"/>
            </a:endParaRPr>
          </a:p>
          <a:p>
            <a:pPr marL="1247140" marR="828040">
              <a:lnSpc>
                <a:spcPct val="1111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labels[i].setBackground(colors[i]);  labels[i].setOpaque(true);  </a:t>
            </a:r>
            <a:r>
              <a:rPr sz="1800" b="1" spc="-5" dirty="0">
                <a:latin typeface="Courier New"/>
                <a:cs typeface="Courier New"/>
              </a:rPr>
              <a:t>add(labels[i]);</a:t>
            </a:r>
            <a:endParaRPr sz="18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5317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6505" algn="l"/>
              </a:tabLst>
            </a:pPr>
            <a:r>
              <a:rPr sz="4400" dirty="0"/>
              <a:t>Grid	</a:t>
            </a:r>
            <a:r>
              <a:rPr sz="4400" spc="-5" dirty="0"/>
              <a:t>layout: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5300" y="1544319"/>
            <a:ext cx="5786755" cy="9652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ourier New"/>
                <a:cs typeface="Courier New"/>
              </a:rPr>
              <a:t>class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TestGrid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23545" algn="l"/>
              </a:tabLst>
            </a:pPr>
            <a:r>
              <a:rPr sz="1800" dirty="0">
                <a:latin typeface="Courier New"/>
                <a:cs typeface="Courier New"/>
              </a:rPr>
              <a:t>{	</a:t>
            </a:r>
            <a:r>
              <a:rPr sz="1800" spc="-5" dirty="0">
                <a:latin typeface="Courier New"/>
                <a:cs typeface="Courier New"/>
              </a:rPr>
              <a:t>public static void main(String []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args)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240"/>
              </a:spcBef>
              <a:tabLst>
                <a:tab pos="835660" algn="l"/>
              </a:tabLst>
            </a:pPr>
            <a:r>
              <a:rPr sz="1800" dirty="0">
                <a:latin typeface="Courier New"/>
                <a:cs typeface="Courier New"/>
              </a:rPr>
              <a:t>{	</a:t>
            </a:r>
            <a:r>
              <a:rPr sz="1800" spc="-5" dirty="0">
                <a:latin typeface="Courier New"/>
                <a:cs typeface="Courier New"/>
              </a:rPr>
              <a:t>Grid </a:t>
            </a:r>
            <a:r>
              <a:rPr sz="1800" dirty="0">
                <a:latin typeface="Courier New"/>
                <a:cs typeface="Courier New"/>
              </a:rPr>
              <a:t>g = </a:t>
            </a:r>
            <a:r>
              <a:rPr sz="1800" spc="-5" dirty="0">
                <a:latin typeface="Courier New"/>
                <a:cs typeface="Courier New"/>
              </a:rPr>
              <a:t>new Grid(); ...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6900" y="3073400"/>
            <a:ext cx="28575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6132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960" algn="l"/>
              </a:tabLst>
            </a:pPr>
            <a:r>
              <a:rPr sz="4400" spc="-45" dirty="0"/>
              <a:t>Would	</a:t>
            </a:r>
            <a:r>
              <a:rPr sz="4400" spc="-5" dirty="0"/>
              <a:t>this work as</a:t>
            </a:r>
            <a:r>
              <a:rPr sz="4400" spc="-45" dirty="0"/>
              <a:t> </a:t>
            </a:r>
            <a:r>
              <a:rPr sz="4400" spc="-5" dirty="0"/>
              <a:t>well?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2"/>
                </a:lnTo>
                <a:lnTo>
                  <a:pt x="0" y="4525962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6824" y="2550160"/>
            <a:ext cx="6685915" cy="24892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900" spc="-5" dirty="0">
                <a:latin typeface="Courier New"/>
                <a:cs typeface="Courier New"/>
              </a:rPr>
              <a:t>for(int i=0;i&lt;LABNO;i++)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{</a:t>
            </a:r>
          </a:p>
          <a:p>
            <a:pPr marL="447040">
              <a:lnSpc>
                <a:spcPct val="100000"/>
              </a:lnSpc>
              <a:spcBef>
                <a:spcPts val="520"/>
              </a:spcBef>
            </a:pPr>
            <a:r>
              <a:rPr sz="1900" spc="-5" dirty="0">
                <a:latin typeface="Courier New"/>
                <a:cs typeface="Courier New"/>
              </a:rPr>
              <a:t>labels[i] </a:t>
            </a:r>
            <a:r>
              <a:rPr sz="1900" dirty="0">
                <a:latin typeface="Courier New"/>
                <a:cs typeface="Courier New"/>
              </a:rPr>
              <a:t>= </a:t>
            </a:r>
            <a:r>
              <a:rPr sz="1900" spc="-5" dirty="0">
                <a:latin typeface="Courier New"/>
                <a:cs typeface="Courier New"/>
              </a:rPr>
              <a:t>new</a:t>
            </a:r>
            <a:r>
              <a:rPr sz="1900" spc="-9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JLabel(i+"",JLabel.CENTER);</a:t>
            </a:r>
            <a:endParaRPr sz="1900" dirty="0">
              <a:latin typeface="Courier New"/>
              <a:cs typeface="Courier New"/>
            </a:endParaRPr>
          </a:p>
          <a:p>
            <a:pPr marL="447040" marR="1163320">
              <a:lnSpc>
                <a:spcPts val="2800"/>
              </a:lnSpc>
              <a:spcBef>
                <a:spcPts val="80"/>
              </a:spcBef>
            </a:pPr>
            <a:r>
              <a:rPr sz="1900" b="1" dirty="0">
                <a:latin typeface="Courier New"/>
                <a:cs typeface="Courier New"/>
              </a:rPr>
              <a:t>add(labels[i]);  </a:t>
            </a:r>
            <a:r>
              <a:rPr sz="1900" spc="-5" dirty="0">
                <a:latin typeface="Courier New"/>
                <a:cs typeface="Courier New"/>
              </a:rPr>
              <a:t>labels[i].setFont(f);  labels[i].setBackground(colors[i]);  </a:t>
            </a:r>
            <a:r>
              <a:rPr sz="1900" dirty="0">
                <a:latin typeface="Courier New"/>
                <a:cs typeface="Courier New"/>
              </a:rPr>
              <a:t>labels[i].setOpaque(true);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0" y="469900"/>
            <a:ext cx="2929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Flow</a:t>
            </a:r>
            <a:r>
              <a:rPr sz="4400" spc="-85" dirty="0"/>
              <a:t> </a:t>
            </a:r>
            <a:r>
              <a:rPr sz="4400" spc="-5" dirty="0"/>
              <a:t>layout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506219"/>
            <a:ext cx="7712709" cy="4163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Courier New"/>
                <a:cs typeface="Courier New"/>
              </a:rPr>
              <a:t>public class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FlowLayout</a:t>
            </a:r>
            <a:endParaRPr sz="28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439"/>
              </a:spcBef>
              <a:tabLst>
                <a:tab pos="6632575" algn="l"/>
              </a:tabLst>
            </a:pPr>
            <a:r>
              <a:rPr sz="2800" spc="-5" dirty="0">
                <a:latin typeface="Courier New"/>
                <a:cs typeface="Courier New"/>
              </a:rPr>
              <a:t>publi</a:t>
            </a:r>
            <a:r>
              <a:rPr sz="2800" dirty="0">
                <a:latin typeface="Courier New"/>
                <a:cs typeface="Courier New"/>
              </a:rPr>
              <a:t>c</a:t>
            </a:r>
            <a:r>
              <a:rPr sz="2800" spc="-5" dirty="0">
                <a:latin typeface="Courier New"/>
                <a:cs typeface="Courier New"/>
              </a:rPr>
              <a:t> Componen</a:t>
            </a:r>
            <a:r>
              <a:rPr sz="2800" dirty="0">
                <a:latin typeface="Courier New"/>
                <a:cs typeface="Courier New"/>
              </a:rPr>
              <a:t>t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add(</a:t>
            </a:r>
            <a:r>
              <a:rPr sz="2800" i="1" dirty="0">
                <a:latin typeface="Courier New"/>
                <a:cs typeface="Courier New"/>
              </a:rPr>
              <a:t>Component	comp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spc="-7" baseline="1736" dirty="0">
                <a:latin typeface="Trebuchet MS"/>
                <a:cs typeface="Trebuchet MS"/>
              </a:rPr>
              <a:t>places </a:t>
            </a:r>
            <a:r>
              <a:rPr sz="4800" spc="-7" baseline="1736" dirty="0">
                <a:latin typeface="Courier New"/>
                <a:cs typeface="Courier New"/>
              </a:rPr>
              <a:t>Component</a:t>
            </a:r>
            <a:r>
              <a:rPr sz="4800" spc="-7" baseline="1736" dirty="0">
                <a:latin typeface="Trebuchet MS"/>
                <a:cs typeface="Trebuchet MS"/>
              </a:rPr>
              <a:t>s</a:t>
            </a:r>
            <a:endParaRPr sz="4800" baseline="1736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left </a:t>
            </a:r>
            <a:r>
              <a:rPr sz="2800" dirty="0">
                <a:latin typeface="Trebuchet MS"/>
                <a:cs typeface="Trebuchet MS"/>
              </a:rPr>
              <a:t>to right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top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5" dirty="0">
                <a:latin typeface="Trebuchet MS"/>
                <a:cs typeface="Trebuchet MS"/>
              </a:rPr>
              <a:t> bottom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does not </a:t>
            </a:r>
            <a:r>
              <a:rPr sz="2800" dirty="0">
                <a:latin typeface="Trebuchet MS"/>
                <a:cs typeface="Trebuchet MS"/>
              </a:rPr>
              <a:t>use a </a:t>
            </a:r>
            <a:r>
              <a:rPr sz="2800" spc="-5" dirty="0">
                <a:latin typeface="Trebuchet MS"/>
                <a:cs typeface="Trebuchet MS"/>
              </a:rPr>
              <a:t>grid</a:t>
            </a:r>
            <a:endParaRPr sz="2800">
              <a:latin typeface="Trebuchet MS"/>
              <a:cs typeface="Trebuchet MS"/>
            </a:endParaRPr>
          </a:p>
          <a:p>
            <a:pPr marL="360680" marR="1237615" indent="-347980">
              <a:lnSpc>
                <a:spcPct val="104200"/>
              </a:lnSpc>
              <a:spcBef>
                <a:spcPts val="45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makes </a:t>
            </a:r>
            <a:r>
              <a:rPr sz="3200" spc="-5" dirty="0">
                <a:latin typeface="Courier New"/>
                <a:cs typeface="Courier New"/>
              </a:rPr>
              <a:t>Component</a:t>
            </a:r>
            <a:r>
              <a:rPr sz="3200" spc="-5" dirty="0">
                <a:latin typeface="Trebuchet MS"/>
                <a:cs typeface="Trebuchet MS"/>
              </a:rPr>
              <a:t>s </a:t>
            </a:r>
            <a:r>
              <a:rPr sz="3200" dirty="0">
                <a:latin typeface="Trebuchet MS"/>
                <a:cs typeface="Trebuchet MS"/>
              </a:rPr>
              <a:t>as </a:t>
            </a:r>
            <a:r>
              <a:rPr sz="3200" spc="-5" dirty="0">
                <a:latin typeface="Trebuchet MS"/>
                <a:cs typeface="Trebuchet MS"/>
              </a:rPr>
              <a:t>small </a:t>
            </a:r>
            <a:r>
              <a:rPr sz="3200" dirty="0">
                <a:latin typeface="Trebuchet MS"/>
                <a:cs typeface="Trebuchet MS"/>
              </a:rPr>
              <a:t>as </a:t>
            </a:r>
            <a:r>
              <a:rPr sz="3200" spc="-5" dirty="0">
                <a:latin typeface="Trebuchet MS"/>
                <a:cs typeface="Trebuchet MS"/>
              </a:rPr>
              <a:t>is  compatible with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contents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0" y="469900"/>
            <a:ext cx="2929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Flow</a:t>
            </a:r>
            <a:r>
              <a:rPr sz="4400" spc="-85" dirty="0"/>
              <a:t> </a:t>
            </a:r>
            <a:r>
              <a:rPr sz="4400" spc="-5" dirty="0"/>
              <a:t>layout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759737"/>
            <a:ext cx="9144000" cy="5098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" y="1529888"/>
            <a:ext cx="8910955" cy="52190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2900" dirty="0">
                <a:latin typeface="Trebuchet MS"/>
                <a:cs typeface="Trebuchet MS"/>
              </a:rPr>
              <a:t>e.g. 6 </a:t>
            </a:r>
            <a:r>
              <a:rPr sz="2900" spc="-5" dirty="0">
                <a:latin typeface="Trebuchet MS"/>
                <a:cs typeface="Trebuchet MS"/>
              </a:rPr>
              <a:t>coloured/named labels</a:t>
            </a:r>
            <a:endParaRPr sz="2900">
              <a:latin typeface="Trebuchet MS"/>
              <a:cs typeface="Trebuchet MS"/>
            </a:endParaRPr>
          </a:p>
          <a:p>
            <a:pPr marL="12700" marR="4866640">
              <a:lnSpc>
                <a:spcPct val="115500"/>
              </a:lnSpc>
              <a:spcBef>
                <a:spcPts val="15"/>
              </a:spcBef>
            </a:pPr>
            <a:r>
              <a:rPr sz="2200" spc="-5" dirty="0">
                <a:latin typeface="Courier New"/>
                <a:cs typeface="Courier New"/>
              </a:rPr>
              <a:t>import java.awt.*;  import java.awt.event.*;  import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javax.swing.*;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515620" marR="3860165" indent="-503555">
              <a:lnSpc>
                <a:spcPct val="113599"/>
              </a:lnSpc>
            </a:pPr>
            <a:r>
              <a:rPr sz="2200" spc="-5" dirty="0">
                <a:latin typeface="Courier New"/>
                <a:cs typeface="Courier New"/>
              </a:rPr>
              <a:t>class Flow extends JFrame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static final int LABNO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6;</a:t>
            </a:r>
            <a:endParaRPr sz="2200">
              <a:latin typeface="Courier New"/>
              <a:cs typeface="Courier New"/>
            </a:endParaRPr>
          </a:p>
          <a:p>
            <a:pPr marL="515620" marR="2183765">
              <a:lnSpc>
                <a:spcPct val="117400"/>
              </a:lnSpc>
            </a:pPr>
            <a:r>
              <a:rPr sz="2200" spc="-5" dirty="0">
                <a:latin typeface="Courier New"/>
                <a:cs typeface="Courier New"/>
              </a:rPr>
              <a:t>JLabel [] labels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new JLabel[LABNO];  Color [] colors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  <a:p>
            <a:pPr marL="850900" marR="1681480" indent="-168275">
              <a:lnSpc>
                <a:spcPct val="113599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{Color.red,Color.blue,Color.green,  Color.yellow,Color.pink,Color.orange};</a:t>
            </a:r>
            <a:endParaRPr sz="22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latin typeface="Courier New"/>
                <a:cs typeface="Courier New"/>
              </a:rPr>
              <a:t>static String [] words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latin typeface="Courier New"/>
                <a:cs typeface="Courier New"/>
              </a:rPr>
              <a:t>{"RED","BLUE","GREEN","YELLOW","PINK","ORANGE"};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0" y="469900"/>
            <a:ext cx="2929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Flow</a:t>
            </a:r>
            <a:r>
              <a:rPr sz="4400" spc="-85" dirty="0"/>
              <a:t> </a:t>
            </a:r>
            <a:r>
              <a:rPr sz="4400" spc="-5" dirty="0"/>
              <a:t>layout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57629"/>
            <a:ext cx="6976109" cy="4368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434"/>
              </a:spcBef>
            </a:pPr>
            <a:r>
              <a:rPr sz="1800" spc="10" dirty="0">
                <a:latin typeface="Courier New"/>
                <a:cs typeface="Courier New"/>
              </a:rPr>
              <a:t>public Flow()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46455">
              <a:lnSpc>
                <a:spcPct val="100000"/>
              </a:lnSpc>
              <a:spcBef>
                <a:spcPts val="340"/>
              </a:spcBef>
            </a:pPr>
            <a:r>
              <a:rPr sz="1800" b="1" spc="5" dirty="0">
                <a:latin typeface="Courier New"/>
                <a:cs typeface="Courier New"/>
              </a:rPr>
              <a:t>setLayout(new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FlowLayout());</a:t>
            </a:r>
            <a:endParaRPr sz="1800">
              <a:latin typeface="Courier New"/>
              <a:cs typeface="Courier New"/>
            </a:endParaRPr>
          </a:p>
          <a:p>
            <a:pPr marL="846455" marR="5080">
              <a:lnSpc>
                <a:spcPts val="4900"/>
              </a:lnSpc>
              <a:spcBef>
                <a:spcPts val="520"/>
              </a:spcBef>
            </a:pPr>
            <a:r>
              <a:rPr sz="1800" spc="10" dirty="0">
                <a:latin typeface="Courier New"/>
                <a:cs typeface="Courier New"/>
              </a:rPr>
              <a:t>Font f = new Font("Sansserif",Font.BOLD,24);  for(int </a:t>
            </a:r>
            <a:r>
              <a:rPr sz="1800" spc="5" dirty="0">
                <a:latin typeface="Courier New"/>
                <a:cs typeface="Courier New"/>
              </a:rPr>
              <a:t>i=0;i&lt;LABNO;i++) </a:t>
            </a:r>
            <a:r>
              <a:rPr sz="1800" spc="1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63650">
              <a:lnSpc>
                <a:spcPts val="1780"/>
              </a:lnSpc>
            </a:pPr>
            <a:r>
              <a:rPr sz="1800" spc="10" dirty="0">
                <a:latin typeface="Courier New"/>
                <a:cs typeface="Courier New"/>
              </a:rPr>
              <a:t>labels[i] = new</a:t>
            </a:r>
            <a:r>
              <a:rPr sz="1800" spc="5" dirty="0">
                <a:latin typeface="Courier New"/>
                <a:cs typeface="Courier New"/>
              </a:rPr>
              <a:t> JLabel(words[i]);</a:t>
            </a:r>
            <a:endParaRPr sz="1800">
              <a:latin typeface="Courier New"/>
              <a:cs typeface="Courier New"/>
            </a:endParaRPr>
          </a:p>
          <a:p>
            <a:pPr marL="1263650" marR="838835">
              <a:lnSpc>
                <a:spcPct val="112700"/>
              </a:lnSpc>
              <a:spcBef>
                <a:spcPts val="65"/>
              </a:spcBef>
            </a:pPr>
            <a:r>
              <a:rPr sz="1800" spc="5" dirty="0">
                <a:latin typeface="Courier New"/>
                <a:cs typeface="Courier New"/>
              </a:rPr>
              <a:t>labels[i].setFont(f);  labels[i].setBackground(colors[i]);  labels[i].setOpaque(true);  </a:t>
            </a:r>
            <a:r>
              <a:rPr sz="1800" b="1" spc="5" dirty="0">
                <a:latin typeface="Courier New"/>
                <a:cs typeface="Courier New"/>
              </a:rPr>
              <a:t>add(labels[i]);</a:t>
            </a:r>
            <a:endParaRPr sz="1800">
              <a:latin typeface="Courier New"/>
              <a:cs typeface="Courier New"/>
            </a:endParaRPr>
          </a:p>
          <a:p>
            <a:pPr marL="846455">
              <a:lnSpc>
                <a:spcPct val="100000"/>
              </a:lnSpc>
              <a:spcBef>
                <a:spcPts val="240"/>
              </a:spcBef>
            </a:pPr>
            <a:r>
              <a:rPr sz="1800" spc="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8325">
              <a:lnSpc>
                <a:spcPct val="100000"/>
              </a:lnSpc>
              <a:spcBef>
                <a:spcPts val="340"/>
              </a:spcBef>
            </a:pPr>
            <a:r>
              <a:rPr sz="1800" spc="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0" y="469900"/>
            <a:ext cx="2929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Flow</a:t>
            </a:r>
            <a:r>
              <a:rPr sz="4400" spc="-85" dirty="0"/>
              <a:t> </a:t>
            </a:r>
            <a:r>
              <a:rPr sz="4400" spc="-5" dirty="0"/>
              <a:t>layout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1142365"/>
          </a:xfrm>
          <a:custGeom>
            <a:avLst/>
            <a:gdLst/>
            <a:ahLst/>
            <a:cxnLst/>
            <a:rect l="l" t="t" r="r" b="b"/>
            <a:pathLst>
              <a:path w="8229600" h="1142364">
                <a:moveTo>
                  <a:pt x="0" y="0"/>
                </a:moveTo>
                <a:lnTo>
                  <a:pt x="8229600" y="0"/>
                </a:lnTo>
                <a:lnTo>
                  <a:pt x="8229600" y="1142182"/>
                </a:lnTo>
                <a:lnTo>
                  <a:pt x="0" y="1142182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1777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51635"/>
            <a:ext cx="6708140" cy="10922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50" spc="15" dirty="0">
                <a:latin typeface="Courier New"/>
                <a:cs typeface="Courier New"/>
              </a:rPr>
              <a:t>class </a:t>
            </a:r>
            <a:r>
              <a:rPr sz="2050" spc="20" dirty="0">
                <a:latin typeface="Courier New"/>
                <a:cs typeface="Courier New"/>
              </a:rPr>
              <a:t>TestFlow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9584" algn="l"/>
              </a:tabLst>
            </a:pPr>
            <a:r>
              <a:rPr sz="2050" spc="20" dirty="0">
                <a:latin typeface="Courier New"/>
                <a:cs typeface="Courier New"/>
              </a:rPr>
              <a:t>{	</a:t>
            </a:r>
            <a:r>
              <a:rPr sz="2050" spc="15" dirty="0">
                <a:latin typeface="Courier New"/>
                <a:cs typeface="Courier New"/>
              </a:rPr>
              <a:t>public static void main(String </a:t>
            </a:r>
            <a:r>
              <a:rPr sz="2050" spc="20" dirty="0">
                <a:latin typeface="Courier New"/>
                <a:cs typeface="Courier New"/>
              </a:rPr>
              <a:t>[]</a:t>
            </a:r>
            <a:r>
              <a:rPr sz="2050" spc="5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args)</a:t>
            </a:r>
            <a:endParaRPr sz="205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  <a:spcBef>
                <a:spcPts val="340"/>
              </a:spcBef>
              <a:tabLst>
                <a:tab pos="967105" algn="l"/>
              </a:tabLst>
            </a:pPr>
            <a:r>
              <a:rPr sz="2050" spc="20" dirty="0">
                <a:latin typeface="Courier New"/>
                <a:cs typeface="Courier New"/>
              </a:rPr>
              <a:t>{	</a:t>
            </a:r>
            <a:r>
              <a:rPr sz="2050" spc="15" dirty="0">
                <a:latin typeface="Courier New"/>
                <a:cs typeface="Courier New"/>
              </a:rPr>
              <a:t>Flow </a:t>
            </a:r>
            <a:r>
              <a:rPr sz="2050" spc="20" dirty="0">
                <a:latin typeface="Courier New"/>
                <a:cs typeface="Courier New"/>
              </a:rPr>
              <a:t>f = </a:t>
            </a:r>
            <a:r>
              <a:rPr sz="2050" spc="15" dirty="0">
                <a:latin typeface="Courier New"/>
                <a:cs typeface="Courier New"/>
              </a:rPr>
              <a:t>new Flow(); ...</a:t>
            </a:r>
            <a:r>
              <a:rPr sz="2050" spc="25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2921000"/>
            <a:ext cx="285750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469900"/>
            <a:ext cx="5624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3230" algn="l"/>
              </a:tabLst>
            </a:pPr>
            <a:r>
              <a:rPr sz="4400" spc="-5" dirty="0"/>
              <a:t>Example:</a:t>
            </a:r>
            <a:r>
              <a:rPr sz="4400" spc="20" dirty="0"/>
              <a:t> </a:t>
            </a:r>
            <a:r>
              <a:rPr sz="4400" spc="-5" dirty="0"/>
              <a:t>traffic	lights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603950"/>
            <a:ext cx="4912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UK traffic light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sequence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3761799"/>
            <a:ext cx="7481570" cy="179323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9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3 * 1 Grid </a:t>
            </a:r>
            <a:r>
              <a:rPr sz="3200" spc="-5" dirty="0">
                <a:latin typeface="Trebuchet MS"/>
                <a:cs typeface="Trebuchet MS"/>
              </a:rPr>
              <a:t>of textless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JLabels</a:t>
            </a:r>
            <a:endParaRPr sz="3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change background(s)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change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lights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 pause to delay </a:t>
            </a:r>
            <a:r>
              <a:rPr sz="3200" dirty="0">
                <a:latin typeface="Trebuchet MS"/>
                <a:cs typeface="Trebuchet MS"/>
              </a:rPr>
              <a:t>between </a:t>
            </a:r>
            <a:r>
              <a:rPr sz="3200" spc="-5" dirty="0">
                <a:latin typeface="Trebuchet MS"/>
                <a:cs typeface="Trebuchet MS"/>
              </a:rPr>
              <a:t>each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state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7900" y="2273300"/>
            <a:ext cx="4838700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469900"/>
            <a:ext cx="5624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3230" algn="l"/>
              </a:tabLst>
            </a:pPr>
            <a:r>
              <a:rPr sz="4400" spc="-5" dirty="0"/>
              <a:t>Example:</a:t>
            </a:r>
            <a:r>
              <a:rPr sz="4400" spc="20" dirty="0"/>
              <a:t> </a:t>
            </a:r>
            <a:r>
              <a:rPr sz="4400" spc="-5" dirty="0"/>
              <a:t>traffic	lights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34160"/>
            <a:ext cx="7706995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9692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import java.awt.*;  import java.awt.event.*;  import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javax.swing.*;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class Lights extends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JFrame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61340" algn="l"/>
              </a:tabLst>
            </a:pPr>
            <a:r>
              <a:rPr sz="2400" dirty="0">
                <a:latin typeface="Courier New"/>
                <a:cs typeface="Courier New"/>
              </a:rPr>
              <a:t>{	</a:t>
            </a:r>
            <a:r>
              <a:rPr sz="2400" spc="-5" dirty="0">
                <a:latin typeface="Courier New"/>
                <a:cs typeface="Courier New"/>
              </a:rPr>
              <a:t>final int LIGHTNO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3;</a:t>
            </a:r>
            <a:endParaRPr sz="240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</a:pPr>
            <a:r>
              <a:rPr sz="2400" spc="-5" dirty="0">
                <a:latin typeface="Courier New"/>
                <a:cs typeface="Courier New"/>
              </a:rPr>
              <a:t>JLabel [] lights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new JLabel[LIGHTNO];  final long DELAY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1000;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468755"/>
            <a:ext cx="8287384" cy="47085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Courier New"/>
                <a:cs typeface="Courier New"/>
              </a:rPr>
              <a:t>public class JLabel extends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JComponent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rectangular box </a:t>
            </a:r>
            <a:r>
              <a:rPr sz="3200" dirty="0">
                <a:latin typeface="Trebuchet MS"/>
                <a:cs typeface="Trebuchet MS"/>
              </a:rPr>
              <a:t>that </a:t>
            </a:r>
            <a:r>
              <a:rPr sz="3200" spc="-5" dirty="0">
                <a:latin typeface="Trebuchet MS"/>
                <a:cs typeface="Trebuchet MS"/>
              </a:rPr>
              <a:t>can contain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text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public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JLabel()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spc="-7" baseline="1736" dirty="0">
                <a:latin typeface="Trebuchet MS"/>
                <a:cs typeface="Trebuchet MS"/>
              </a:rPr>
              <a:t>create new </a:t>
            </a:r>
            <a:r>
              <a:rPr sz="4800" baseline="1736" dirty="0">
                <a:latin typeface="Courier New"/>
                <a:cs typeface="Courier New"/>
              </a:rPr>
              <a:t>JLabel</a:t>
            </a:r>
            <a:r>
              <a:rPr sz="4800" spc="-1447" baseline="1736" dirty="0">
                <a:latin typeface="Courier New"/>
                <a:cs typeface="Courier New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with background only</a:t>
            </a:r>
            <a:endParaRPr sz="4800" baseline="1736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public JLabel(String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Courier New"/>
                <a:cs typeface="Courier New"/>
              </a:rPr>
              <a:t>text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60680" marR="5080" indent="-347980">
              <a:lnSpc>
                <a:spcPct val="104200"/>
              </a:lnSpc>
              <a:spcBef>
                <a:spcPts val="6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create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new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JLabel</a:t>
            </a:r>
            <a:r>
              <a:rPr sz="3200" spc="-965" dirty="0">
                <a:latin typeface="Courier New"/>
                <a:cs typeface="Courier New"/>
              </a:rPr>
              <a:t> </a:t>
            </a:r>
            <a:r>
              <a:rPr sz="3200" dirty="0">
                <a:latin typeface="Trebuchet MS"/>
                <a:cs typeface="Trebuchet MS"/>
              </a:rPr>
              <a:t>with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Courier New"/>
                <a:cs typeface="Courier New"/>
              </a:rPr>
              <a:t>text</a:t>
            </a:r>
            <a:r>
              <a:rPr sz="3200" i="1" spc="-969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written </a:t>
            </a:r>
            <a:r>
              <a:rPr sz="3200" dirty="0">
                <a:latin typeface="Trebuchet MS"/>
                <a:cs typeface="Trebuchet MS"/>
              </a:rPr>
              <a:t>in  it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469900"/>
            <a:ext cx="5624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3230" algn="l"/>
              </a:tabLst>
            </a:pPr>
            <a:r>
              <a:rPr sz="4400" spc="-5" dirty="0"/>
              <a:t>Example:</a:t>
            </a:r>
            <a:r>
              <a:rPr sz="4400" spc="20" dirty="0"/>
              <a:t> </a:t>
            </a:r>
            <a:r>
              <a:rPr sz="4400" spc="-5" dirty="0"/>
              <a:t>traffic	lights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011" y="1557629"/>
            <a:ext cx="5863590" cy="4064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10" dirty="0">
                <a:latin typeface="Courier New"/>
                <a:cs typeface="Courier New"/>
              </a:rPr>
              <a:t>public</a:t>
            </a:r>
            <a:r>
              <a:rPr sz="1800" spc="5" dirty="0">
                <a:latin typeface="Courier New"/>
                <a:cs typeface="Courier New"/>
              </a:rPr>
              <a:t> Lights()</a:t>
            </a:r>
            <a:endParaRPr sz="1800">
              <a:latin typeface="Courier New"/>
              <a:cs typeface="Courier New"/>
            </a:endParaRPr>
          </a:p>
          <a:p>
            <a:pPr marL="707390" marR="5080" indent="-417195">
              <a:lnSpc>
                <a:spcPct val="112400"/>
              </a:lnSpc>
              <a:spcBef>
                <a:spcPts val="70"/>
              </a:spcBef>
              <a:tabLst>
                <a:tab pos="707390" algn="l"/>
              </a:tabLst>
            </a:pPr>
            <a:r>
              <a:rPr sz="1800" spc="10" dirty="0">
                <a:latin typeface="Courier New"/>
                <a:cs typeface="Courier New"/>
              </a:rPr>
              <a:t>{	</a:t>
            </a:r>
            <a:r>
              <a:rPr sz="1800" spc="5" dirty="0">
                <a:latin typeface="Courier New"/>
                <a:cs typeface="Courier New"/>
              </a:rPr>
              <a:t>setLayout(new GridLayout(3,1));  </a:t>
            </a:r>
            <a:r>
              <a:rPr sz="1800" spc="10" dirty="0">
                <a:latin typeface="Courier New"/>
                <a:cs typeface="Courier New"/>
              </a:rPr>
              <a:t>lights[0] = new </a:t>
            </a:r>
            <a:r>
              <a:rPr sz="1800" spc="5" dirty="0">
                <a:latin typeface="Courier New"/>
                <a:cs typeface="Courier New"/>
              </a:rPr>
              <a:t>JLabel();  lights[0].setBackground(Color.red);  </a:t>
            </a:r>
            <a:r>
              <a:rPr sz="1800" spc="10" dirty="0">
                <a:latin typeface="Courier New"/>
                <a:cs typeface="Courier New"/>
              </a:rPr>
              <a:t>lights[1] = new </a:t>
            </a:r>
            <a:r>
              <a:rPr sz="1800" spc="5" dirty="0">
                <a:latin typeface="Courier New"/>
                <a:cs typeface="Courier New"/>
              </a:rPr>
              <a:t>JLabel();  lights[1].setBackground(Color.white);  </a:t>
            </a:r>
            <a:r>
              <a:rPr sz="1800" spc="10" dirty="0">
                <a:latin typeface="Courier New"/>
                <a:cs typeface="Courier New"/>
              </a:rPr>
              <a:t>lights[2] = new </a:t>
            </a:r>
            <a:r>
              <a:rPr sz="1800" spc="5" dirty="0">
                <a:latin typeface="Courier New"/>
                <a:cs typeface="Courier New"/>
              </a:rPr>
              <a:t>JLabel();  lights[2].setBackground(Color.white);  </a:t>
            </a:r>
            <a:r>
              <a:rPr sz="1800" spc="10" dirty="0">
                <a:latin typeface="Courier New"/>
                <a:cs typeface="Courier New"/>
              </a:rPr>
              <a:t>for(int</a:t>
            </a:r>
            <a:r>
              <a:rPr sz="1800" spc="5" dirty="0">
                <a:latin typeface="Courier New"/>
                <a:cs typeface="Courier New"/>
              </a:rPr>
              <a:t> i=0;i&lt;LIGHTNO;i++)</a:t>
            </a:r>
            <a:endParaRPr sz="1800">
              <a:latin typeface="Courier New"/>
              <a:cs typeface="Courier New"/>
            </a:endParaRPr>
          </a:p>
          <a:p>
            <a:pPr marL="1124585" marR="1116330" indent="-417195">
              <a:lnSpc>
                <a:spcPct val="111100"/>
              </a:lnSpc>
              <a:spcBef>
                <a:spcPts val="100"/>
              </a:spcBef>
              <a:tabLst>
                <a:tab pos="1124585" algn="l"/>
              </a:tabLst>
            </a:pPr>
            <a:r>
              <a:rPr sz="1800" spc="10" dirty="0">
                <a:latin typeface="Courier New"/>
                <a:cs typeface="Courier New"/>
              </a:rPr>
              <a:t>{	</a:t>
            </a:r>
            <a:r>
              <a:rPr sz="1800" spc="5" dirty="0">
                <a:latin typeface="Courier New"/>
                <a:cs typeface="Courier New"/>
              </a:rPr>
              <a:t>lights[i].setOpaque(true);  add(lights[i]);</a:t>
            </a:r>
            <a:endParaRPr sz="1800">
              <a:latin typeface="Courier New"/>
              <a:cs typeface="Courier New"/>
            </a:endParaRPr>
          </a:p>
          <a:p>
            <a:pPr marL="707390">
              <a:lnSpc>
                <a:spcPct val="100000"/>
              </a:lnSpc>
              <a:spcBef>
                <a:spcPts val="240"/>
              </a:spcBef>
            </a:pPr>
            <a:r>
              <a:rPr sz="1800" spc="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90195">
              <a:lnSpc>
                <a:spcPct val="100000"/>
              </a:lnSpc>
              <a:spcBef>
                <a:spcPts val="340"/>
              </a:spcBef>
            </a:pPr>
            <a:r>
              <a:rPr sz="1800" spc="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469900"/>
            <a:ext cx="5624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3230" algn="l"/>
              </a:tabLst>
            </a:pPr>
            <a:r>
              <a:rPr sz="4400" spc="-5" dirty="0"/>
              <a:t>Example:</a:t>
            </a:r>
            <a:r>
              <a:rPr sz="4400" spc="20" dirty="0"/>
              <a:t> </a:t>
            </a:r>
            <a:r>
              <a:rPr sz="4400" spc="-5" dirty="0"/>
              <a:t>traffic	lights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650" y="1577543"/>
            <a:ext cx="5540375" cy="44704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latin typeface="Courier New"/>
                <a:cs typeface="Courier New"/>
              </a:rPr>
              <a:t>public void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change()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spcBef>
                <a:spcPts val="280"/>
              </a:spcBef>
              <a:tabLst>
                <a:tab pos="502284" algn="l"/>
              </a:tabLst>
            </a:pPr>
            <a:r>
              <a:rPr sz="1600" dirty="0">
                <a:latin typeface="Courier New"/>
                <a:cs typeface="Courier New"/>
              </a:rPr>
              <a:t>{	while(true)</a:t>
            </a:r>
            <a:endParaRPr sz="1600">
              <a:latin typeface="Courier New"/>
              <a:cs typeface="Courier New"/>
            </a:endParaRPr>
          </a:p>
          <a:p>
            <a:pPr marL="869950" marR="5080" indent="-367665">
              <a:lnSpc>
                <a:spcPts val="2200"/>
              </a:lnSpc>
              <a:spcBef>
                <a:spcPts val="20"/>
              </a:spcBef>
              <a:tabLst>
                <a:tab pos="869950" algn="l"/>
              </a:tabLst>
            </a:pPr>
            <a:r>
              <a:rPr sz="1600" dirty="0">
                <a:latin typeface="Courier New"/>
                <a:cs typeface="Courier New"/>
              </a:rPr>
              <a:t>{	pause(DELAY);  lights[1].setBackground(Color.orange);  pause(DELAY);  lights[0].setBackground(Color.white);  lights[1].setBackground(Color.white);  lights[2].setBackground(Color.green);  pause(DELAY);</a:t>
            </a:r>
            <a:endParaRPr sz="1600">
              <a:latin typeface="Courier New"/>
              <a:cs typeface="Courier New"/>
            </a:endParaRPr>
          </a:p>
          <a:p>
            <a:pPr marL="869950" marR="5080">
              <a:lnSpc>
                <a:spcPts val="2100"/>
              </a:lnSpc>
              <a:spcBef>
                <a:spcPts val="80"/>
              </a:spcBef>
            </a:pPr>
            <a:r>
              <a:rPr sz="1600" dirty="0">
                <a:latin typeface="Courier New"/>
                <a:cs typeface="Courier New"/>
              </a:rPr>
              <a:t>lights[1].setBackground(Color.orange);  lights[2].setBackground(Color.white);</a:t>
            </a:r>
            <a:endParaRPr sz="1600">
              <a:latin typeface="Courier New"/>
              <a:cs typeface="Courier New"/>
            </a:endParaRPr>
          </a:p>
          <a:p>
            <a:pPr marL="869950" marR="128270">
              <a:lnSpc>
                <a:spcPts val="2200"/>
              </a:lnSpc>
              <a:spcBef>
                <a:spcPts val="20"/>
              </a:spcBef>
            </a:pPr>
            <a:r>
              <a:rPr sz="1600" dirty="0">
                <a:latin typeface="Courier New"/>
                <a:cs typeface="Courier New"/>
              </a:rPr>
              <a:t>pause(DELAY);  lights[0].setBackground(Color.red);  lights[1].setBackground(Color.white);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16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469900"/>
            <a:ext cx="5624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3230" algn="l"/>
              </a:tabLst>
            </a:pPr>
            <a:r>
              <a:rPr sz="4400" spc="-5" dirty="0"/>
              <a:t>Example:</a:t>
            </a:r>
            <a:r>
              <a:rPr sz="4400" spc="20" dirty="0"/>
              <a:t> </a:t>
            </a:r>
            <a:r>
              <a:rPr sz="4400" spc="-5" dirty="0"/>
              <a:t>traffic	lights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1312545"/>
          </a:xfrm>
          <a:custGeom>
            <a:avLst/>
            <a:gdLst/>
            <a:ahLst/>
            <a:cxnLst/>
            <a:rect l="l" t="t" r="r" b="b"/>
            <a:pathLst>
              <a:path w="8229600" h="1312545">
                <a:moveTo>
                  <a:pt x="0" y="0"/>
                </a:moveTo>
                <a:lnTo>
                  <a:pt x="8229600" y="0"/>
                </a:lnTo>
                <a:lnTo>
                  <a:pt x="8229600" y="1312137"/>
                </a:lnTo>
                <a:lnTo>
                  <a:pt x="0" y="1312137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1947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57629"/>
            <a:ext cx="5863590" cy="1270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10" dirty="0">
                <a:latin typeface="Courier New"/>
                <a:cs typeface="Courier New"/>
              </a:rPr>
              <a:t>class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Courier New"/>
                <a:cs typeface="Courier New"/>
              </a:rPr>
              <a:t>TestLights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29259" algn="l"/>
              </a:tabLst>
            </a:pPr>
            <a:r>
              <a:rPr sz="1800" spc="10" dirty="0">
                <a:latin typeface="Courier New"/>
                <a:cs typeface="Courier New"/>
              </a:rPr>
              <a:t>{	public static void </a:t>
            </a:r>
            <a:r>
              <a:rPr sz="1800" spc="5" dirty="0">
                <a:latin typeface="Courier New"/>
                <a:cs typeface="Courier New"/>
              </a:rPr>
              <a:t>main(String </a:t>
            </a:r>
            <a:r>
              <a:rPr sz="1800" spc="10" dirty="0">
                <a:latin typeface="Courier New"/>
                <a:cs typeface="Courier New"/>
              </a:rPr>
              <a:t>[]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args)</a:t>
            </a:r>
            <a:endParaRPr sz="1800">
              <a:latin typeface="Courier New"/>
              <a:cs typeface="Courier New"/>
            </a:endParaRPr>
          </a:p>
          <a:p>
            <a:pPr marL="429259">
              <a:lnSpc>
                <a:spcPct val="100000"/>
              </a:lnSpc>
              <a:spcBef>
                <a:spcPts val="240"/>
              </a:spcBef>
              <a:tabLst>
                <a:tab pos="846455" algn="l"/>
                <a:tab pos="1958339" algn="l"/>
              </a:tabLst>
            </a:pPr>
            <a:r>
              <a:rPr sz="1800" spc="10" dirty="0">
                <a:latin typeface="Courier New"/>
                <a:cs typeface="Courier New"/>
              </a:rPr>
              <a:t>{	Lights	l = new Lights(); ...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2100" y="3416300"/>
            <a:ext cx="952500" cy="295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3403600"/>
            <a:ext cx="952500" cy="294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7900" y="3403600"/>
            <a:ext cx="965200" cy="297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5400" y="3390900"/>
            <a:ext cx="952500" cy="295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69900"/>
            <a:ext cx="1380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P</a:t>
            </a:r>
            <a:r>
              <a:rPr sz="4400" dirty="0"/>
              <a:t>anel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468755"/>
            <a:ext cx="7945755" cy="453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Courier New"/>
                <a:cs typeface="Courier New"/>
              </a:rPr>
              <a:t>public class JPanel extends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Component</a:t>
            </a:r>
            <a:endParaRPr sz="2800">
              <a:latin typeface="Courier New"/>
              <a:cs typeface="Courier New"/>
            </a:endParaRPr>
          </a:p>
          <a:p>
            <a:pPr marL="360680" marR="541655" indent="-347980">
              <a:lnSpc>
                <a:spcPct val="104200"/>
              </a:lnSpc>
              <a:spcBef>
                <a:spcPts val="67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Component</a:t>
            </a:r>
            <a:r>
              <a:rPr sz="3200" spc="-103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that must </a:t>
            </a:r>
            <a:r>
              <a:rPr sz="3200" dirty="0">
                <a:latin typeface="Trebuchet MS"/>
                <a:cs typeface="Trebuchet MS"/>
              </a:rPr>
              <a:t>be </a:t>
            </a:r>
            <a:r>
              <a:rPr sz="3200" spc="-5" dirty="0">
                <a:latin typeface="Trebuchet MS"/>
                <a:cs typeface="Trebuchet MS"/>
              </a:rPr>
              <a:t>contained </a:t>
            </a:r>
            <a:r>
              <a:rPr sz="3200" dirty="0">
                <a:latin typeface="Trebuchet MS"/>
                <a:cs typeface="Trebuchet MS"/>
              </a:rPr>
              <a:t>in  </a:t>
            </a:r>
            <a:r>
              <a:rPr sz="3200" spc="-5" dirty="0">
                <a:latin typeface="Trebuchet MS"/>
                <a:cs typeface="Trebuchet MS"/>
              </a:rPr>
              <a:t>another </a:t>
            </a:r>
            <a:r>
              <a:rPr sz="3200" dirty="0">
                <a:latin typeface="Courier New"/>
                <a:cs typeface="Courier New"/>
              </a:rPr>
              <a:t>Component</a:t>
            </a:r>
            <a:r>
              <a:rPr sz="3200" spc="-1019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or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dirty="0">
                <a:latin typeface="Courier New"/>
                <a:cs typeface="Courier New"/>
              </a:rPr>
              <a:t>Container</a:t>
            </a:r>
            <a:endParaRPr sz="3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baseline="1736" dirty="0">
                <a:latin typeface="Trebuchet MS"/>
                <a:cs typeface="Trebuchet MS"/>
              </a:rPr>
              <a:t>use to </a:t>
            </a:r>
            <a:r>
              <a:rPr sz="4800" spc="-7" baseline="1736" dirty="0">
                <a:latin typeface="Trebuchet MS"/>
                <a:cs typeface="Trebuchet MS"/>
              </a:rPr>
              <a:t>group </a:t>
            </a:r>
            <a:r>
              <a:rPr sz="4800" spc="-7" baseline="1736" dirty="0">
                <a:latin typeface="Courier New"/>
                <a:cs typeface="Courier New"/>
              </a:rPr>
              <a:t>Component</a:t>
            </a:r>
            <a:r>
              <a:rPr sz="4800" spc="-7" baseline="1736" dirty="0">
                <a:latin typeface="Trebuchet MS"/>
                <a:cs typeface="Trebuchet MS"/>
              </a:rPr>
              <a:t>s</a:t>
            </a:r>
            <a:r>
              <a:rPr sz="4800" baseline="1736" dirty="0">
                <a:latin typeface="Trebuchet MS"/>
                <a:cs typeface="Trebuchet MS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together</a:t>
            </a:r>
            <a:endParaRPr sz="4800" baseline="1736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865"/>
              </a:spcBef>
            </a:pPr>
            <a:r>
              <a:rPr sz="2800" spc="-5" dirty="0">
                <a:latin typeface="Courier New"/>
                <a:cs typeface="Courier New"/>
              </a:rPr>
              <a:t>public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JPanel()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default </a:t>
            </a:r>
            <a:r>
              <a:rPr sz="3200" dirty="0">
                <a:latin typeface="Courier New"/>
                <a:cs typeface="Courier New"/>
              </a:rPr>
              <a:t>LayoutManager</a:t>
            </a:r>
            <a:r>
              <a:rPr sz="3200" spc="-1045" dirty="0">
                <a:latin typeface="Courier New"/>
                <a:cs typeface="Courier New"/>
              </a:rPr>
              <a:t> </a:t>
            </a:r>
            <a:r>
              <a:rPr sz="3200" dirty="0">
                <a:latin typeface="Trebuchet MS"/>
                <a:cs typeface="Trebuchet MS"/>
              </a:rPr>
              <a:t>is </a:t>
            </a:r>
            <a:r>
              <a:rPr sz="3200" dirty="0">
                <a:latin typeface="Courier New"/>
                <a:cs typeface="Courier New"/>
              </a:rPr>
              <a:t>FlowLayout</a:t>
            </a:r>
            <a:endParaRPr sz="32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960"/>
              </a:spcBef>
            </a:pPr>
            <a:r>
              <a:rPr sz="2800" spc="-5" dirty="0">
                <a:latin typeface="Courier New"/>
                <a:cs typeface="Courier New"/>
              </a:rPr>
              <a:t>public JPanel(LayoutManager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Courier New"/>
                <a:cs typeface="Courier New"/>
              </a:rPr>
              <a:t>layout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sets </a:t>
            </a:r>
            <a:r>
              <a:rPr sz="3200" dirty="0">
                <a:latin typeface="Courier New"/>
                <a:cs typeface="Courier New"/>
              </a:rPr>
              <a:t>LayoutManager</a:t>
            </a:r>
            <a:r>
              <a:rPr sz="3200" spc="-98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 </a:t>
            </a:r>
            <a:r>
              <a:rPr sz="3200" i="1" dirty="0">
                <a:latin typeface="Courier New"/>
                <a:cs typeface="Courier New"/>
              </a:rPr>
              <a:t>layout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69900"/>
            <a:ext cx="1380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P</a:t>
            </a:r>
            <a:r>
              <a:rPr sz="4400" dirty="0"/>
              <a:t>anel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ts val="2890"/>
              </a:lnSpc>
            </a:pPr>
            <a:r>
              <a:rPr spc="-5" dirty="0"/>
              <a:t>JPanel extends</a:t>
            </a:r>
            <a:r>
              <a:rPr spc="-95" dirty="0"/>
              <a:t> </a:t>
            </a:r>
            <a:r>
              <a:rPr dirty="0"/>
              <a:t>Component</a:t>
            </a:r>
          </a:p>
          <a:p>
            <a:pPr marL="313055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latin typeface="Trebuchet MS"/>
                <a:cs typeface="Trebuchet MS"/>
              </a:rPr>
              <a:t>that must </a:t>
            </a:r>
            <a:r>
              <a:rPr sz="3200" dirty="0">
                <a:latin typeface="Trebuchet MS"/>
                <a:cs typeface="Trebuchet MS"/>
              </a:rPr>
              <a:t>be </a:t>
            </a:r>
            <a:r>
              <a:rPr sz="3200" spc="-5" dirty="0">
                <a:latin typeface="Trebuchet MS"/>
                <a:cs typeface="Trebuchet MS"/>
              </a:rPr>
              <a:t>contained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endParaRPr sz="32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60"/>
              </a:spcBef>
            </a:pPr>
            <a:r>
              <a:rPr sz="3200" dirty="0"/>
              <a:t>mponent</a:t>
            </a:r>
            <a:r>
              <a:rPr sz="3200" spc="-994" dirty="0"/>
              <a:t> </a:t>
            </a:r>
            <a:r>
              <a:rPr sz="3200" spc="-5" dirty="0">
                <a:latin typeface="Trebuchet MS"/>
                <a:cs typeface="Trebuchet MS"/>
              </a:rPr>
              <a:t>or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dirty="0"/>
              <a:t>Container</a:t>
            </a:r>
            <a:endParaRPr sz="3200">
              <a:latin typeface="Trebuchet MS"/>
              <a:cs typeface="Trebuchet MS"/>
            </a:endParaRPr>
          </a:p>
          <a:p>
            <a:pPr marL="378460">
              <a:lnSpc>
                <a:spcPct val="100000"/>
              </a:lnSpc>
              <a:spcBef>
                <a:spcPts val="860"/>
              </a:spcBef>
            </a:pPr>
            <a:r>
              <a:rPr sz="3200" spc="-5" dirty="0"/>
              <a:t>Component</a:t>
            </a:r>
            <a:r>
              <a:rPr sz="3200" spc="-5" dirty="0">
                <a:latin typeface="Trebuchet MS"/>
                <a:cs typeface="Trebuchet MS"/>
              </a:rPr>
              <a:t>s together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dirty="0"/>
              <a:t>el()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468755"/>
            <a:ext cx="8003540" cy="453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Courier New"/>
                <a:cs typeface="Courier New"/>
              </a:rPr>
              <a:t>public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class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Component</a:t>
            </a:r>
            <a:endParaRPr sz="3200">
              <a:latin typeface="Courier New"/>
              <a:cs typeface="Courier New"/>
            </a:endParaRPr>
          </a:p>
          <a:p>
            <a:pPr marR="5247640" algn="ctr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Trebuchet MS"/>
                <a:cs typeface="Trebuchet MS"/>
              </a:rPr>
              <a:t>another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Co</a:t>
            </a:r>
            <a:endParaRPr sz="3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baseline="1736" dirty="0">
                <a:latin typeface="Trebuchet MS"/>
                <a:cs typeface="Trebuchet MS"/>
              </a:rPr>
              <a:t>use to</a:t>
            </a:r>
            <a:r>
              <a:rPr sz="4800" spc="-7" baseline="1736" dirty="0">
                <a:latin typeface="Trebuchet MS"/>
                <a:cs typeface="Trebuchet MS"/>
              </a:rPr>
              <a:t> group</a:t>
            </a:r>
            <a:endParaRPr sz="4800" baseline="1736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870"/>
              </a:spcBef>
            </a:pPr>
            <a:r>
              <a:rPr sz="2800" spc="-5" dirty="0">
                <a:latin typeface="Courier New"/>
                <a:cs typeface="Courier New"/>
              </a:rPr>
              <a:t>public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JPan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b="1" dirty="0">
                <a:solidFill>
                  <a:srgbClr val="CA1B00"/>
                </a:solidFill>
                <a:latin typeface="Trebuchet MS"/>
                <a:cs typeface="Trebuchet MS"/>
              </a:rPr>
              <a:t>default </a:t>
            </a:r>
            <a:r>
              <a:rPr sz="3200" b="1" dirty="0">
                <a:solidFill>
                  <a:srgbClr val="CA1B00"/>
                </a:solidFill>
                <a:latin typeface="Courier New"/>
                <a:cs typeface="Courier New"/>
              </a:rPr>
              <a:t>LayoutManager</a:t>
            </a:r>
            <a:r>
              <a:rPr sz="3200" b="1" spc="-1055" dirty="0">
                <a:solidFill>
                  <a:srgbClr val="CA1B00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CA1B00"/>
                </a:solidFill>
                <a:latin typeface="Trebuchet MS"/>
                <a:cs typeface="Trebuchet MS"/>
              </a:rPr>
              <a:t>is </a:t>
            </a:r>
            <a:r>
              <a:rPr sz="3200" b="1" dirty="0">
                <a:solidFill>
                  <a:srgbClr val="CA1B00"/>
                </a:solidFill>
                <a:latin typeface="Courier New"/>
                <a:cs typeface="Courier New"/>
              </a:rPr>
              <a:t>FlowLayout</a:t>
            </a:r>
            <a:endParaRPr sz="32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960"/>
              </a:spcBef>
            </a:pPr>
            <a:r>
              <a:rPr sz="2800" spc="-5" dirty="0">
                <a:latin typeface="Courier New"/>
                <a:cs typeface="Courier New"/>
              </a:rPr>
              <a:t>public JPanel(LayoutManager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Courier New"/>
                <a:cs typeface="Courier New"/>
              </a:rPr>
              <a:t>layout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sets </a:t>
            </a:r>
            <a:r>
              <a:rPr sz="3200" dirty="0">
                <a:latin typeface="Courier New"/>
                <a:cs typeface="Courier New"/>
              </a:rPr>
              <a:t>LayoutManager</a:t>
            </a:r>
            <a:r>
              <a:rPr sz="3200" spc="-98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 </a:t>
            </a:r>
            <a:r>
              <a:rPr sz="3200" i="1" dirty="0">
                <a:latin typeface="Courier New"/>
                <a:cs typeface="Courier New"/>
              </a:rPr>
              <a:t>layout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3400" y="1257300"/>
            <a:ext cx="5702300" cy="295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4000" y="927100"/>
            <a:ext cx="62611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76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Panel: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518919"/>
            <a:ext cx="6948170" cy="1498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Trebuchet MS"/>
                <a:cs typeface="Trebuchet MS"/>
              </a:rPr>
              <a:t>e.g. </a:t>
            </a:r>
            <a:r>
              <a:rPr sz="3200" spc="-5" dirty="0">
                <a:latin typeface="Trebuchet MS"/>
                <a:cs typeface="Trebuchet MS"/>
              </a:rPr>
              <a:t>add </a:t>
            </a:r>
            <a:r>
              <a:rPr sz="3200" dirty="0">
                <a:latin typeface="Trebuchet MS"/>
                <a:cs typeface="Trebuchet MS"/>
              </a:rPr>
              <a:t>text message to </a:t>
            </a:r>
            <a:r>
              <a:rPr sz="3200" spc="-5" dirty="0">
                <a:latin typeface="Trebuchet MS"/>
                <a:cs typeface="Trebuchet MS"/>
              </a:rPr>
              <a:t>traffic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lights</a:t>
            </a:r>
            <a:endParaRPr sz="3200">
              <a:latin typeface="Trebuchet MS"/>
              <a:cs typeface="Trebuchet MS"/>
            </a:endParaRPr>
          </a:p>
          <a:p>
            <a:pPr marL="360680" marR="611505" indent="-347980">
              <a:lnSpc>
                <a:spcPts val="32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dirty="0">
                <a:latin typeface="Trebuchet MS"/>
                <a:cs typeface="Trebuchet MS"/>
              </a:rPr>
              <a:t>red ==&gt; </a:t>
            </a:r>
            <a:r>
              <a:rPr sz="2800" spc="-35" dirty="0">
                <a:latin typeface="Trebuchet MS"/>
                <a:cs typeface="Trebuchet MS"/>
              </a:rPr>
              <a:t>STOP; </a:t>
            </a:r>
            <a:r>
              <a:rPr sz="2800" spc="-5" dirty="0">
                <a:latin typeface="Trebuchet MS"/>
                <a:cs typeface="Trebuchet MS"/>
              </a:rPr>
              <a:t>red/amber </a:t>
            </a:r>
            <a:r>
              <a:rPr sz="2800" dirty="0">
                <a:latin typeface="Trebuchet MS"/>
                <a:cs typeface="Trebuchet MS"/>
              </a:rPr>
              <a:t>==&gt; </a:t>
            </a:r>
            <a:r>
              <a:rPr sz="2800" spc="-45" dirty="0">
                <a:latin typeface="Trebuchet MS"/>
                <a:cs typeface="Trebuchet MS"/>
              </a:rPr>
              <a:t>READY;  </a:t>
            </a:r>
            <a:r>
              <a:rPr sz="2800" spc="-5" dirty="0">
                <a:latin typeface="Trebuchet MS"/>
                <a:cs typeface="Trebuchet MS"/>
              </a:rPr>
              <a:t>green </a:t>
            </a:r>
            <a:r>
              <a:rPr sz="2800" dirty="0">
                <a:latin typeface="Trebuchet MS"/>
                <a:cs typeface="Trebuchet MS"/>
              </a:rPr>
              <a:t>==&gt; </a:t>
            </a:r>
            <a:r>
              <a:rPr sz="2800" spc="-5" dirty="0">
                <a:latin typeface="Trebuchet MS"/>
                <a:cs typeface="Trebuchet MS"/>
              </a:rPr>
              <a:t>GO; amber </a:t>
            </a:r>
            <a:r>
              <a:rPr sz="2800" dirty="0">
                <a:latin typeface="Trebuchet MS"/>
                <a:cs typeface="Trebuchet MS"/>
              </a:rPr>
              <a:t>==&gt; </a:t>
            </a:r>
            <a:r>
              <a:rPr sz="2800" spc="-5" dirty="0">
                <a:latin typeface="Trebuchet MS"/>
                <a:cs typeface="Trebuchet MS"/>
              </a:rPr>
              <a:t>SLOW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109" y="3789040"/>
            <a:ext cx="2592705" cy="2592705"/>
          </a:xfrm>
          <a:custGeom>
            <a:avLst/>
            <a:gdLst/>
            <a:ahLst/>
            <a:cxnLst/>
            <a:rect l="l" t="t" r="r" b="b"/>
            <a:pathLst>
              <a:path w="2592704" h="2592704">
                <a:moveTo>
                  <a:pt x="0" y="0"/>
                </a:moveTo>
                <a:lnTo>
                  <a:pt x="2592288" y="0"/>
                </a:lnTo>
                <a:lnTo>
                  <a:pt x="2592288" y="2592288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3124" y="3928879"/>
            <a:ext cx="1080135" cy="2362835"/>
          </a:xfrm>
          <a:custGeom>
            <a:avLst/>
            <a:gdLst/>
            <a:ahLst/>
            <a:cxnLst/>
            <a:rect l="l" t="t" r="r" b="b"/>
            <a:pathLst>
              <a:path w="1080135" h="2362835">
                <a:moveTo>
                  <a:pt x="0" y="0"/>
                </a:moveTo>
                <a:lnTo>
                  <a:pt x="1080120" y="0"/>
                </a:lnTo>
                <a:lnTo>
                  <a:pt x="1080120" y="2362633"/>
                </a:lnTo>
                <a:lnTo>
                  <a:pt x="0" y="23626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A5E8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45132" y="4761147"/>
            <a:ext cx="936625" cy="6483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20447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610"/>
              </a:spcBef>
            </a:pPr>
            <a:r>
              <a:rPr sz="1800" i="1" dirty="0">
                <a:latin typeface="Trebuchet MS"/>
                <a:cs typeface="Trebuchet MS"/>
              </a:rPr>
              <a:t>orange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5132" y="4005064"/>
            <a:ext cx="936625" cy="6483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365"/>
              </a:spcBef>
            </a:pPr>
            <a:r>
              <a:rPr sz="1800" i="1" dirty="0">
                <a:latin typeface="Trebuchet MS"/>
                <a:cs typeface="Trebuchet MS"/>
              </a:rPr>
              <a:t>red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5132" y="5507130"/>
            <a:ext cx="936625" cy="65849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435"/>
              </a:spcBef>
            </a:pPr>
            <a:r>
              <a:rPr sz="1800" i="1" spc="-5" dirty="0">
                <a:latin typeface="Trebuchet MS"/>
                <a:cs typeface="Trebuchet MS"/>
              </a:rPr>
              <a:t>green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0163" y="3940050"/>
            <a:ext cx="1080135" cy="23628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</a:pPr>
            <a:r>
              <a:rPr sz="1800" i="1" dirty="0">
                <a:latin typeface="Trebuchet MS"/>
                <a:cs typeface="Trebuchet MS"/>
              </a:rPr>
              <a:t>text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52459" y="3920751"/>
            <a:ext cx="689610" cy="344805"/>
          </a:xfrm>
          <a:custGeom>
            <a:avLst/>
            <a:gdLst/>
            <a:ahLst/>
            <a:cxnLst/>
            <a:rect l="l" t="t" r="r" b="b"/>
            <a:pathLst>
              <a:path w="689609" h="344804">
                <a:moveTo>
                  <a:pt x="689017" y="0"/>
                </a:moveTo>
                <a:lnTo>
                  <a:pt x="4259" y="342378"/>
                </a:lnTo>
                <a:lnTo>
                  <a:pt x="0" y="344508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1396" y="4218504"/>
            <a:ext cx="77420" cy="66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6828" y="4473116"/>
            <a:ext cx="689610" cy="344805"/>
          </a:xfrm>
          <a:custGeom>
            <a:avLst/>
            <a:gdLst/>
            <a:ahLst/>
            <a:cxnLst/>
            <a:rect l="l" t="t" r="r" b="b"/>
            <a:pathLst>
              <a:path w="689609" h="344804">
                <a:moveTo>
                  <a:pt x="689017" y="0"/>
                </a:moveTo>
                <a:lnTo>
                  <a:pt x="4259" y="342378"/>
                </a:lnTo>
                <a:lnTo>
                  <a:pt x="0" y="344508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5764" y="4770868"/>
            <a:ext cx="77420" cy="66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1037" y="3789040"/>
            <a:ext cx="760730" cy="323215"/>
          </a:xfrm>
          <a:custGeom>
            <a:avLst/>
            <a:gdLst/>
            <a:ahLst/>
            <a:cxnLst/>
            <a:rect l="l" t="t" r="r" b="b"/>
            <a:pathLst>
              <a:path w="760729" h="323214">
                <a:moveTo>
                  <a:pt x="0" y="0"/>
                </a:moveTo>
                <a:lnTo>
                  <a:pt x="755737" y="320904"/>
                </a:lnTo>
                <a:lnTo>
                  <a:pt x="760121" y="322766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95393" y="4066008"/>
            <a:ext cx="77731" cy="68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3045" y="4135869"/>
            <a:ext cx="760730" cy="323215"/>
          </a:xfrm>
          <a:custGeom>
            <a:avLst/>
            <a:gdLst/>
            <a:ahLst/>
            <a:cxnLst/>
            <a:rect l="l" t="t" r="r" b="b"/>
            <a:pathLst>
              <a:path w="760729" h="323214">
                <a:moveTo>
                  <a:pt x="0" y="0"/>
                </a:moveTo>
                <a:lnTo>
                  <a:pt x="755737" y="320904"/>
                </a:lnTo>
                <a:lnTo>
                  <a:pt x="760121" y="322766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7401" y="4412836"/>
            <a:ext cx="77731" cy="68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2346" y="4748843"/>
            <a:ext cx="760730" cy="323215"/>
          </a:xfrm>
          <a:custGeom>
            <a:avLst/>
            <a:gdLst/>
            <a:ahLst/>
            <a:cxnLst/>
            <a:rect l="l" t="t" r="r" b="b"/>
            <a:pathLst>
              <a:path w="760729" h="323214">
                <a:moveTo>
                  <a:pt x="0" y="0"/>
                </a:moveTo>
                <a:lnTo>
                  <a:pt x="755737" y="320904"/>
                </a:lnTo>
                <a:lnTo>
                  <a:pt x="760121" y="322766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6702" y="5025810"/>
            <a:ext cx="77731" cy="68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2346" y="5486881"/>
            <a:ext cx="760730" cy="323215"/>
          </a:xfrm>
          <a:custGeom>
            <a:avLst/>
            <a:gdLst/>
            <a:ahLst/>
            <a:cxnLst/>
            <a:rect l="l" t="t" r="r" b="b"/>
            <a:pathLst>
              <a:path w="760729" h="323214">
                <a:moveTo>
                  <a:pt x="0" y="0"/>
                </a:moveTo>
                <a:lnTo>
                  <a:pt x="755737" y="320904"/>
                </a:lnTo>
                <a:lnTo>
                  <a:pt x="760121" y="322766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6702" y="5763848"/>
            <a:ext cx="77731" cy="68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67500" y="370840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JFrame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8600" y="425450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JLabel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4200" y="3423920"/>
            <a:ext cx="861694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2700">
              <a:lnSpc>
                <a:spcPct val="1481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JPanel  JLabel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6900" y="453390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JLabel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6900" y="527050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JLabel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76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Panel: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73987"/>
            <a:ext cx="6324600" cy="408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4305">
              <a:lnSpc>
                <a:spcPct val="111100"/>
              </a:lnSpc>
              <a:spcBef>
                <a:spcPts val="95"/>
              </a:spcBef>
            </a:pPr>
            <a:r>
              <a:rPr sz="1950" spc="5" dirty="0">
                <a:latin typeface="Courier New"/>
                <a:cs typeface="Courier New"/>
              </a:rPr>
              <a:t>JFrame =&gt; GridLayout =&gt; </a:t>
            </a:r>
            <a:r>
              <a:rPr sz="1950" spc="10" dirty="0">
                <a:latin typeface="Courier New"/>
                <a:cs typeface="Courier New"/>
              </a:rPr>
              <a:t>1 </a:t>
            </a:r>
            <a:r>
              <a:rPr sz="1950" spc="5" dirty="0">
                <a:latin typeface="Courier New"/>
                <a:cs typeface="Courier New"/>
              </a:rPr>
              <a:t>row </a:t>
            </a:r>
            <a:r>
              <a:rPr sz="1950" spc="10" dirty="0">
                <a:latin typeface="Courier New"/>
                <a:cs typeface="Courier New"/>
              </a:rPr>
              <a:t>* 2 columns  </a:t>
            </a:r>
            <a:r>
              <a:rPr sz="1950" spc="5" dirty="0">
                <a:latin typeface="Courier New"/>
                <a:cs typeface="Courier New"/>
              </a:rPr>
              <a:t>JPanel =&gt; GridLayout =&gt; </a:t>
            </a:r>
            <a:r>
              <a:rPr sz="1950" spc="10" dirty="0">
                <a:latin typeface="Courier New"/>
                <a:cs typeface="Courier New"/>
              </a:rPr>
              <a:t>3 </a:t>
            </a:r>
            <a:r>
              <a:rPr sz="1950" spc="5" dirty="0">
                <a:latin typeface="Courier New"/>
                <a:cs typeface="Courier New"/>
              </a:rPr>
              <a:t>rows </a:t>
            </a:r>
            <a:r>
              <a:rPr sz="1950" spc="10" dirty="0">
                <a:latin typeface="Courier New"/>
                <a:cs typeface="Courier New"/>
              </a:rPr>
              <a:t>* 1</a:t>
            </a:r>
            <a:r>
              <a:rPr sz="1950" spc="-1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column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5" dirty="0"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class TLights extends </a:t>
            </a:r>
            <a:r>
              <a:rPr sz="1950" spc="10" dirty="0">
                <a:latin typeface="Courier New"/>
                <a:cs typeface="Courier New"/>
              </a:rPr>
              <a:t>JFrame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462280" algn="l"/>
              </a:tabLst>
            </a:pPr>
            <a:r>
              <a:rPr sz="1950" spc="10" dirty="0">
                <a:latin typeface="Courier New"/>
                <a:cs typeface="Courier New"/>
              </a:rPr>
              <a:t>{	</a:t>
            </a:r>
            <a:r>
              <a:rPr sz="1950" spc="5" dirty="0">
                <a:latin typeface="Courier New"/>
                <a:cs typeface="Courier New"/>
              </a:rPr>
              <a:t>final int LIGHTNO </a:t>
            </a:r>
            <a:r>
              <a:rPr sz="1950" spc="10" dirty="0">
                <a:latin typeface="Courier New"/>
                <a:cs typeface="Courier New"/>
              </a:rPr>
              <a:t>= </a:t>
            </a:r>
            <a:r>
              <a:rPr sz="1950" spc="5" dirty="0">
                <a:latin typeface="Courier New"/>
                <a:cs typeface="Courier New"/>
              </a:rPr>
              <a:t>3;</a:t>
            </a:r>
            <a:endParaRPr sz="1950">
              <a:latin typeface="Courier New"/>
              <a:cs typeface="Courier New"/>
            </a:endParaRPr>
          </a:p>
          <a:p>
            <a:pPr marL="462280" marR="5080">
              <a:lnSpc>
                <a:spcPct val="111100"/>
              </a:lnSpc>
              <a:spcBef>
                <a:spcPts val="100"/>
              </a:spcBef>
            </a:pPr>
            <a:r>
              <a:rPr sz="1950" spc="5" dirty="0">
                <a:latin typeface="Courier New"/>
                <a:cs typeface="Courier New"/>
              </a:rPr>
              <a:t>JLabel [] lights </a:t>
            </a:r>
            <a:r>
              <a:rPr sz="1950" spc="10" dirty="0">
                <a:latin typeface="Courier New"/>
                <a:cs typeface="Courier New"/>
              </a:rPr>
              <a:t>= </a:t>
            </a:r>
            <a:r>
              <a:rPr sz="1950" spc="5" dirty="0">
                <a:latin typeface="Courier New"/>
                <a:cs typeface="Courier New"/>
              </a:rPr>
              <a:t>new JLabel[LIGHTNO];  final long DELAY </a:t>
            </a:r>
            <a:r>
              <a:rPr sz="1950" spc="10" dirty="0">
                <a:latin typeface="Courier New"/>
                <a:cs typeface="Courier New"/>
              </a:rPr>
              <a:t>= </a:t>
            </a:r>
            <a:r>
              <a:rPr sz="1950" spc="5" dirty="0">
                <a:latin typeface="Courier New"/>
                <a:cs typeface="Courier New"/>
              </a:rPr>
              <a:t>1000;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sz="1950" b="1" spc="5" dirty="0">
                <a:latin typeface="Courier New"/>
                <a:cs typeface="Courier New"/>
              </a:rPr>
              <a:t>JPanel </a:t>
            </a:r>
            <a:r>
              <a:rPr sz="1950" b="1" spc="10" dirty="0">
                <a:latin typeface="Courier New"/>
                <a:cs typeface="Courier New"/>
              </a:rPr>
              <a:t>display;</a:t>
            </a:r>
            <a:endParaRPr sz="195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360"/>
              </a:spcBef>
            </a:pPr>
            <a:r>
              <a:rPr sz="1950" spc="5" dirty="0">
                <a:latin typeface="Courier New"/>
                <a:cs typeface="Courier New"/>
              </a:rPr>
              <a:t>JLabel </a:t>
            </a:r>
            <a:r>
              <a:rPr sz="1950" spc="10" dirty="0">
                <a:latin typeface="Courier New"/>
                <a:cs typeface="Courier New"/>
              </a:rPr>
              <a:t>text;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76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Panel: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1858" y="1553463"/>
            <a:ext cx="6609715" cy="41021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150" dirty="0">
                <a:latin typeface="Courier New"/>
                <a:cs typeface="Courier New"/>
              </a:rPr>
              <a:t>public TLights()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506095" algn="l"/>
              </a:tabLst>
            </a:pPr>
            <a:r>
              <a:rPr sz="2150" spc="5" dirty="0">
                <a:latin typeface="Courier New"/>
                <a:cs typeface="Courier New"/>
              </a:rPr>
              <a:t>{	</a:t>
            </a:r>
            <a:r>
              <a:rPr sz="2150" dirty="0">
                <a:latin typeface="Courier New"/>
                <a:cs typeface="Courier New"/>
              </a:rPr>
              <a:t>int i;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506095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setLayout(new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5" dirty="0">
                <a:latin typeface="Courier New"/>
                <a:cs typeface="Courier New"/>
              </a:rPr>
              <a:t>GridLayout(1,2));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06095" marR="5080">
              <a:lnSpc>
                <a:spcPct val="113199"/>
              </a:lnSpc>
            </a:pPr>
            <a:r>
              <a:rPr sz="2150" dirty="0">
                <a:latin typeface="Courier New"/>
                <a:cs typeface="Courier New"/>
              </a:rPr>
              <a:t>lights[0] </a:t>
            </a:r>
            <a:r>
              <a:rPr sz="2150" spc="5" dirty="0">
                <a:latin typeface="Courier New"/>
                <a:cs typeface="Courier New"/>
              </a:rPr>
              <a:t>= </a:t>
            </a:r>
            <a:r>
              <a:rPr sz="2150" dirty="0">
                <a:latin typeface="Courier New"/>
                <a:cs typeface="Courier New"/>
              </a:rPr>
              <a:t>new JLabel();  lights[0].setBackground(Color.red);  lights[1] </a:t>
            </a:r>
            <a:r>
              <a:rPr sz="2150" spc="5" dirty="0">
                <a:latin typeface="Courier New"/>
                <a:cs typeface="Courier New"/>
              </a:rPr>
              <a:t>= </a:t>
            </a:r>
            <a:r>
              <a:rPr sz="2150" dirty="0">
                <a:latin typeface="Courier New"/>
                <a:cs typeface="Courier New"/>
              </a:rPr>
              <a:t>new JLabel();  lights[1].setBackground(Color.white);  lights[2] </a:t>
            </a:r>
            <a:r>
              <a:rPr sz="2150" spc="5" dirty="0">
                <a:latin typeface="Courier New"/>
                <a:cs typeface="Courier New"/>
              </a:rPr>
              <a:t>= </a:t>
            </a:r>
            <a:r>
              <a:rPr sz="2150" dirty="0">
                <a:latin typeface="Courier New"/>
                <a:cs typeface="Courier New"/>
              </a:rPr>
              <a:t>new JLabel();  lights[2].setBackground(Color.white);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76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Panel: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0523" y="1570939"/>
            <a:ext cx="6363335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marR="5080">
              <a:lnSpc>
                <a:spcPct val="112599"/>
              </a:lnSpc>
              <a:spcBef>
                <a:spcPts val="100"/>
              </a:spcBef>
            </a:pPr>
            <a:r>
              <a:rPr sz="1850" spc="-10" dirty="0">
                <a:latin typeface="Courier New"/>
                <a:cs typeface="Courier New"/>
              </a:rPr>
              <a:t>display </a:t>
            </a:r>
            <a:r>
              <a:rPr sz="1850" spc="-5" dirty="0">
                <a:latin typeface="Courier New"/>
                <a:cs typeface="Courier New"/>
              </a:rPr>
              <a:t>= new </a:t>
            </a:r>
            <a:r>
              <a:rPr sz="1850" spc="-10" dirty="0">
                <a:latin typeface="Courier New"/>
                <a:cs typeface="Courier New"/>
              </a:rPr>
              <a:t>JPanel(new </a:t>
            </a:r>
            <a:r>
              <a:rPr sz="1850" spc="-5" dirty="0">
                <a:latin typeface="Courier New"/>
                <a:cs typeface="Courier New"/>
              </a:rPr>
              <a:t>GridLayout(3,1));  </a:t>
            </a:r>
            <a:r>
              <a:rPr sz="1850" spc="-10" dirty="0">
                <a:latin typeface="Courier New"/>
                <a:cs typeface="Courier New"/>
              </a:rPr>
              <a:t>for(i=0;i&lt;LIGHTNO;i++)</a:t>
            </a:r>
            <a:endParaRPr sz="185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  <a:spcBef>
                <a:spcPts val="380"/>
              </a:spcBef>
              <a:tabLst>
                <a:tab pos="857250" algn="l"/>
              </a:tabLst>
            </a:pPr>
            <a:r>
              <a:rPr sz="1850" spc="-5" dirty="0">
                <a:latin typeface="Courier New"/>
                <a:cs typeface="Courier New"/>
              </a:rPr>
              <a:t>{	</a:t>
            </a:r>
            <a:r>
              <a:rPr sz="1850" spc="-10" dirty="0">
                <a:latin typeface="Courier New"/>
                <a:cs typeface="Courier New"/>
              </a:rPr>
              <a:t>lights[i].setOpaque(true);</a:t>
            </a:r>
            <a:endParaRPr sz="1850">
              <a:latin typeface="Courier New"/>
              <a:cs typeface="Courier New"/>
            </a:endParaRPr>
          </a:p>
          <a:p>
            <a:pPr marR="1400175" algn="ctr">
              <a:lnSpc>
                <a:spcPct val="100000"/>
              </a:lnSpc>
              <a:spcBef>
                <a:spcPts val="280"/>
              </a:spcBef>
            </a:pPr>
            <a:r>
              <a:rPr sz="1850" b="1" spc="-5" dirty="0">
                <a:latin typeface="Courier New"/>
                <a:cs typeface="Courier New"/>
              </a:rPr>
              <a:t>display.add(lights[i]);</a:t>
            </a:r>
            <a:endParaRPr sz="185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  <a:spcBef>
                <a:spcPts val="380"/>
              </a:spcBef>
            </a:pPr>
            <a:r>
              <a:rPr sz="1850" spc="-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  <a:spcBef>
                <a:spcPts val="280"/>
              </a:spcBef>
            </a:pPr>
            <a:r>
              <a:rPr sz="1850" b="1" spc="-10" dirty="0">
                <a:latin typeface="Courier New"/>
                <a:cs typeface="Courier New"/>
              </a:rPr>
              <a:t>add(display);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34975" marR="287020">
              <a:lnSpc>
                <a:spcPct val="117100"/>
              </a:lnSpc>
            </a:pPr>
            <a:r>
              <a:rPr sz="1850" spc="-5" dirty="0">
                <a:latin typeface="Courier New"/>
                <a:cs typeface="Courier New"/>
              </a:rPr>
              <a:t>text = new </a:t>
            </a:r>
            <a:r>
              <a:rPr sz="1850" spc="-10" dirty="0">
                <a:latin typeface="Courier New"/>
                <a:cs typeface="Courier New"/>
              </a:rPr>
              <a:t>JLabel("STOP",JLabel.CENTER);  </a:t>
            </a:r>
            <a:r>
              <a:rPr sz="1850" spc="-5" dirty="0">
                <a:latin typeface="Courier New"/>
                <a:cs typeface="Courier New"/>
              </a:rPr>
              <a:t>text.setFont</a:t>
            </a:r>
            <a:endParaRPr sz="1850">
              <a:latin typeface="Courier New"/>
              <a:cs typeface="Courier New"/>
            </a:endParaRPr>
          </a:p>
          <a:p>
            <a:pPr marL="434975" marR="427355" indent="844550">
              <a:lnSpc>
                <a:spcPct val="112599"/>
              </a:lnSpc>
            </a:pPr>
            <a:r>
              <a:rPr sz="1850" spc="-5" dirty="0">
                <a:latin typeface="Courier New"/>
                <a:cs typeface="Courier New"/>
              </a:rPr>
              <a:t>(new </a:t>
            </a:r>
            <a:r>
              <a:rPr sz="1850" spc="-10" dirty="0">
                <a:latin typeface="Courier New"/>
                <a:cs typeface="Courier New"/>
              </a:rPr>
              <a:t>Font("Serif",Font.BOLD,24));  text.setBackground(Color.lightGray);</a:t>
            </a:r>
            <a:endParaRPr sz="1850">
              <a:latin typeface="Courier New"/>
              <a:cs typeface="Courier New"/>
            </a:endParaRPr>
          </a:p>
          <a:p>
            <a:pPr marL="434975" marR="2961640">
              <a:lnSpc>
                <a:spcPct val="112599"/>
              </a:lnSpc>
              <a:spcBef>
                <a:spcPts val="100"/>
              </a:spcBef>
            </a:pPr>
            <a:r>
              <a:rPr sz="1850" spc="-5" dirty="0">
                <a:latin typeface="Courier New"/>
                <a:cs typeface="Courier New"/>
              </a:rPr>
              <a:t>text.setOpaque(true);  add(text);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50" spc="-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76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Panel: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3086" y="1555191"/>
            <a:ext cx="5820410" cy="41529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spc="10" dirty="0">
                <a:latin typeface="Courier New"/>
                <a:cs typeface="Courier New"/>
              </a:rPr>
              <a:t>public void</a:t>
            </a:r>
            <a:r>
              <a:rPr sz="1700" spc="15" dirty="0">
                <a:latin typeface="Courier New"/>
                <a:cs typeface="Courier New"/>
              </a:rPr>
              <a:t> change()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407670" algn="l"/>
              </a:tabLst>
            </a:pPr>
            <a:r>
              <a:rPr sz="1700" spc="15" dirty="0">
                <a:latin typeface="Courier New"/>
                <a:cs typeface="Courier New"/>
              </a:rPr>
              <a:t>{	while(true)</a:t>
            </a:r>
            <a:endParaRPr sz="1700">
              <a:latin typeface="Courier New"/>
              <a:cs typeface="Courier New"/>
            </a:endParaRPr>
          </a:p>
          <a:p>
            <a:pPr marL="802640" marR="5080" indent="-395605">
              <a:lnSpc>
                <a:spcPct val="112700"/>
              </a:lnSpc>
              <a:tabLst>
                <a:tab pos="802640" algn="l"/>
              </a:tabLst>
            </a:pPr>
            <a:r>
              <a:rPr sz="1700" spc="15" dirty="0">
                <a:latin typeface="Courier New"/>
                <a:cs typeface="Courier New"/>
              </a:rPr>
              <a:t>{	pause(DELAY);  lights[1].setBackground(Color.orange);  </a:t>
            </a:r>
            <a:r>
              <a:rPr sz="1700" b="1" spc="15" dirty="0">
                <a:latin typeface="Courier New"/>
                <a:cs typeface="Courier New"/>
              </a:rPr>
              <a:t>text.setText("READY");</a:t>
            </a:r>
            <a:endParaRPr sz="1700">
              <a:latin typeface="Courier New"/>
              <a:cs typeface="Courier New"/>
            </a:endParaRPr>
          </a:p>
          <a:p>
            <a:pPr marL="802640" marR="136525">
              <a:lnSpc>
                <a:spcPct val="112700"/>
              </a:lnSpc>
            </a:pPr>
            <a:r>
              <a:rPr sz="1700" spc="15" dirty="0">
                <a:latin typeface="Courier New"/>
                <a:cs typeface="Courier New"/>
              </a:rPr>
              <a:t>pause(DELAY);  lights[0].setBackground(Color.white);  lights[1].setBackground(Color.white);</a:t>
            </a:r>
            <a:endParaRPr sz="1700">
              <a:latin typeface="Courier New"/>
              <a:cs typeface="Courier New"/>
            </a:endParaRPr>
          </a:p>
          <a:p>
            <a:pPr marL="802640">
              <a:lnSpc>
                <a:spcPct val="100000"/>
              </a:lnSpc>
              <a:spcBef>
                <a:spcPts val="360"/>
              </a:spcBef>
            </a:pPr>
            <a:r>
              <a:rPr sz="1700" spc="15" dirty="0">
                <a:latin typeface="Courier New"/>
                <a:cs typeface="Courier New"/>
              </a:rPr>
              <a:t>lights[2].setBackground(Color.green);</a:t>
            </a:r>
            <a:endParaRPr sz="1700">
              <a:latin typeface="Courier New"/>
              <a:cs typeface="Courier New"/>
            </a:endParaRPr>
          </a:p>
          <a:p>
            <a:pPr marL="802640">
              <a:lnSpc>
                <a:spcPct val="100000"/>
              </a:lnSpc>
              <a:spcBef>
                <a:spcPts val="260"/>
              </a:spcBef>
            </a:pPr>
            <a:r>
              <a:rPr sz="1700" b="1" spc="15" dirty="0">
                <a:latin typeface="Courier New"/>
                <a:cs typeface="Courier New"/>
              </a:rPr>
              <a:t>text.setText("GO");</a:t>
            </a:r>
            <a:endParaRPr sz="1700">
              <a:latin typeface="Courier New"/>
              <a:cs typeface="Courier New"/>
            </a:endParaRPr>
          </a:p>
          <a:p>
            <a:pPr marL="802640" marR="5080">
              <a:lnSpc>
                <a:spcPct val="112700"/>
              </a:lnSpc>
            </a:pPr>
            <a:r>
              <a:rPr sz="1700" spc="15" dirty="0">
                <a:latin typeface="Courier New"/>
                <a:cs typeface="Courier New"/>
              </a:rPr>
              <a:t>pause(DELAY);  lights[1].setBackground(Color.orange);  lights[2].setBackground(Color.white);  </a:t>
            </a:r>
            <a:r>
              <a:rPr sz="1700" b="1" spc="15" dirty="0">
                <a:latin typeface="Courier New"/>
                <a:cs typeface="Courier New"/>
              </a:rPr>
              <a:t>text.setText("SLOW");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507013"/>
            <a:ext cx="8385175" cy="47466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30"/>
              </a:spcBef>
              <a:tabLst>
                <a:tab pos="4178300" algn="l"/>
                <a:tab pos="5367655" algn="l"/>
                <a:tab pos="6160135" algn="l"/>
              </a:tabLst>
            </a:pPr>
            <a:r>
              <a:rPr sz="2600" spc="-5" dirty="0">
                <a:latin typeface="Courier New"/>
                <a:cs typeface="Courier New"/>
              </a:rPr>
              <a:t>public </a:t>
            </a:r>
            <a:r>
              <a:rPr sz="2600" dirty="0">
                <a:latin typeface="Courier New"/>
                <a:cs typeface="Courier New"/>
              </a:rPr>
              <a:t>JLabel(</a:t>
            </a:r>
            <a:r>
              <a:rPr sz="2600" i="1" dirty="0">
                <a:latin typeface="Courier New"/>
                <a:cs typeface="Courier New"/>
              </a:rPr>
              <a:t>String	text</a:t>
            </a:r>
            <a:r>
              <a:rPr sz="2600" dirty="0">
                <a:latin typeface="Courier New"/>
                <a:cs typeface="Courier New"/>
              </a:rPr>
              <a:t>,	</a:t>
            </a:r>
            <a:r>
              <a:rPr sz="2600" i="1" dirty="0">
                <a:latin typeface="Courier New"/>
                <a:cs typeface="Courier New"/>
              </a:rPr>
              <a:t>int	alignment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alignment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spc="-5" dirty="0">
                <a:latin typeface="Trebuchet MS"/>
                <a:cs typeface="Trebuchet MS"/>
              </a:rPr>
              <a:t>position of </a:t>
            </a:r>
            <a:r>
              <a:rPr sz="3200" dirty="0">
                <a:latin typeface="Trebuchet MS"/>
                <a:cs typeface="Trebuchet MS"/>
              </a:rPr>
              <a:t>text in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JLabel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 </a:t>
            </a:r>
            <a:r>
              <a:rPr sz="3200" dirty="0">
                <a:latin typeface="Courier New"/>
                <a:cs typeface="Courier New"/>
              </a:rPr>
              <a:t>SwingConstants</a:t>
            </a:r>
            <a:r>
              <a:rPr sz="3200" spc="-969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 specify this: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ourier New"/>
                <a:cs typeface="Courier New"/>
              </a:rPr>
              <a:t>SwingConstants.CENTER</a:t>
            </a:r>
            <a:endParaRPr sz="28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ourier New"/>
                <a:cs typeface="Courier New"/>
              </a:rPr>
              <a:t>SwingConstants.LEFT</a:t>
            </a:r>
            <a:endParaRPr sz="28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ourier New"/>
                <a:cs typeface="Courier New"/>
              </a:rPr>
              <a:t>SwingConstants.RIGHT</a:t>
            </a:r>
            <a:endParaRPr sz="2800">
              <a:latin typeface="Courier New"/>
              <a:cs typeface="Courier New"/>
            </a:endParaRPr>
          </a:p>
          <a:p>
            <a:pPr marL="360680" marR="5080" indent="-347980">
              <a:lnSpc>
                <a:spcPct val="95200"/>
              </a:lnSpc>
              <a:spcBef>
                <a:spcPts val="151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spc="-7" baseline="1736" dirty="0">
                <a:latin typeface="Trebuchet MS"/>
                <a:cs typeface="Trebuchet MS"/>
              </a:rPr>
              <a:t>NB: </a:t>
            </a:r>
            <a:r>
              <a:rPr sz="4800" baseline="1736" dirty="0">
                <a:latin typeface="Courier New"/>
                <a:cs typeface="Courier New"/>
              </a:rPr>
              <a:t>JLabel</a:t>
            </a:r>
            <a:r>
              <a:rPr sz="4800" spc="-1582" baseline="1736" dirty="0">
                <a:latin typeface="Courier New"/>
                <a:cs typeface="Courier New"/>
              </a:rPr>
              <a:t> </a:t>
            </a:r>
            <a:r>
              <a:rPr sz="4800" baseline="1736" dirty="0">
                <a:latin typeface="Trebuchet MS"/>
                <a:cs typeface="Trebuchet MS"/>
              </a:rPr>
              <a:t>implements </a:t>
            </a:r>
            <a:r>
              <a:rPr sz="4800" baseline="1736" dirty="0">
                <a:latin typeface="Courier New"/>
                <a:cs typeface="Courier New"/>
              </a:rPr>
              <a:t>SwingConstants 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dirty="0">
                <a:latin typeface="Trebuchet MS"/>
                <a:cs typeface="Trebuchet MS"/>
              </a:rPr>
              <a:t>so </a:t>
            </a:r>
            <a:r>
              <a:rPr sz="3200" spc="-5" dirty="0">
                <a:latin typeface="Trebuchet MS"/>
                <a:cs typeface="Trebuchet MS"/>
              </a:rPr>
              <a:t>can also access </a:t>
            </a:r>
            <a:r>
              <a:rPr sz="3200" dirty="0">
                <a:latin typeface="Trebuchet MS"/>
                <a:cs typeface="Trebuchet MS"/>
              </a:rPr>
              <a:t>them as  </a:t>
            </a:r>
            <a:r>
              <a:rPr sz="3200" dirty="0">
                <a:latin typeface="Courier New"/>
                <a:cs typeface="Courier New"/>
              </a:rPr>
              <a:t>JLabel.</a:t>
            </a:r>
            <a:r>
              <a:rPr sz="3200" i="1" dirty="0">
                <a:latin typeface="Courier New"/>
                <a:cs typeface="Courier New"/>
              </a:rPr>
              <a:t>constant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76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Panel: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53463"/>
            <a:ext cx="7597140" cy="4470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494155" marR="5080">
              <a:lnSpc>
                <a:spcPct val="113700"/>
              </a:lnSpc>
              <a:spcBef>
                <a:spcPts val="65"/>
              </a:spcBef>
            </a:pPr>
            <a:r>
              <a:rPr sz="2150" dirty="0">
                <a:latin typeface="Courier New"/>
                <a:cs typeface="Courier New"/>
              </a:rPr>
              <a:t>pause(DELAY);  lights[0].setBackground(Color.red);  lights[1].setBackground(Color.white);  </a:t>
            </a:r>
            <a:r>
              <a:rPr sz="2150" b="1" dirty="0">
                <a:latin typeface="Courier New"/>
                <a:cs typeface="Courier New"/>
              </a:rPr>
              <a:t>text.setText("STOP");</a:t>
            </a:r>
            <a:endParaRPr sz="215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320"/>
              </a:spcBef>
            </a:pPr>
            <a:r>
              <a:rPr sz="2150" spc="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320"/>
              </a:spcBef>
            </a:pPr>
            <a:r>
              <a:rPr sz="2150" spc="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150" spc="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dirty="0">
                <a:latin typeface="Courier New"/>
                <a:cs typeface="Courier New"/>
              </a:rPr>
              <a:t>class </a:t>
            </a:r>
            <a:r>
              <a:rPr sz="2150" spc="5" dirty="0">
                <a:latin typeface="Courier New"/>
                <a:cs typeface="Courier New"/>
              </a:rPr>
              <a:t>TestTLights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506095" algn="l"/>
              </a:tabLst>
            </a:pPr>
            <a:r>
              <a:rPr sz="2150" spc="5" dirty="0">
                <a:latin typeface="Courier New"/>
                <a:cs typeface="Courier New"/>
              </a:rPr>
              <a:t>{	</a:t>
            </a:r>
            <a:r>
              <a:rPr sz="2150" dirty="0">
                <a:latin typeface="Courier New"/>
                <a:cs typeface="Courier New"/>
              </a:rPr>
              <a:t>public static void main(String [] args)</a:t>
            </a:r>
            <a:endParaRPr sz="2150">
              <a:latin typeface="Courier New"/>
              <a:cs typeface="Courier New"/>
            </a:endParaRPr>
          </a:p>
          <a:p>
            <a:pPr marR="650240" algn="ctr">
              <a:lnSpc>
                <a:spcPct val="100000"/>
              </a:lnSpc>
              <a:spcBef>
                <a:spcPts val="320"/>
              </a:spcBef>
              <a:tabLst>
                <a:tab pos="493395" algn="l"/>
              </a:tabLst>
            </a:pPr>
            <a:r>
              <a:rPr sz="2150" spc="5" dirty="0">
                <a:latin typeface="Courier New"/>
                <a:cs typeface="Courier New"/>
              </a:rPr>
              <a:t>{	</a:t>
            </a:r>
            <a:r>
              <a:rPr sz="2150" dirty="0">
                <a:latin typeface="Courier New"/>
                <a:cs typeface="Courier New"/>
              </a:rPr>
              <a:t>TLights tl </a:t>
            </a:r>
            <a:r>
              <a:rPr sz="2150" spc="5" dirty="0">
                <a:latin typeface="Courier New"/>
                <a:cs typeface="Courier New"/>
              </a:rPr>
              <a:t>= </a:t>
            </a:r>
            <a:r>
              <a:rPr sz="2150" dirty="0">
                <a:latin typeface="Courier New"/>
                <a:cs typeface="Courier New"/>
              </a:rPr>
              <a:t>new TLights(); ...</a:t>
            </a:r>
            <a:r>
              <a:rPr sz="2150" spc="-10" dirty="0">
                <a:latin typeface="Courier New"/>
                <a:cs typeface="Courier New"/>
              </a:rPr>
              <a:t> </a:t>
            </a:r>
            <a:r>
              <a:rPr sz="2150" spc="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150" spc="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76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Panel:</a:t>
            </a:r>
            <a:r>
              <a:rPr sz="4400" spc="-5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69900" y="1905000"/>
            <a:ext cx="17272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2700" y="1905000"/>
            <a:ext cx="1727200" cy="276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1917700"/>
            <a:ext cx="1727200" cy="276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1000" y="1917700"/>
            <a:ext cx="1727200" cy="276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370"/>
              </a:spcBef>
            </a:pPr>
            <a:r>
              <a:rPr spc="-10" dirty="0"/>
              <a:t>Window </a:t>
            </a:r>
            <a:r>
              <a:rPr spc="-5" dirty="0"/>
              <a:t>interaction with  keyboard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display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0200"/>
            <a:ext cx="7583170" cy="35356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0680" marR="5080" indent="-347980">
              <a:lnSpc>
                <a:spcPct val="100299"/>
              </a:lnSpc>
              <a:spcBef>
                <a:spcPts val="8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JFrame </a:t>
            </a:r>
            <a:r>
              <a:rPr sz="3200" spc="-5" dirty="0">
                <a:latin typeface="Trebuchet MS"/>
                <a:cs typeface="Trebuchet MS"/>
              </a:rPr>
              <a:t>created by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program </a:t>
            </a:r>
            <a:r>
              <a:rPr sz="3200" dirty="0">
                <a:latin typeface="Trebuchet MS"/>
                <a:cs typeface="Trebuchet MS"/>
              </a:rPr>
              <a:t>is in  </a:t>
            </a:r>
            <a:r>
              <a:rPr sz="3200" spc="-5" dirty="0">
                <a:latin typeface="Trebuchet MS"/>
                <a:cs typeface="Trebuchet MS"/>
              </a:rPr>
              <a:t>addition to and </a:t>
            </a:r>
            <a:r>
              <a:rPr sz="3200" dirty="0">
                <a:latin typeface="Trebuchet MS"/>
                <a:cs typeface="Trebuchet MS"/>
              </a:rPr>
              <a:t>independent </a:t>
            </a:r>
            <a:r>
              <a:rPr sz="3200" spc="-5" dirty="0">
                <a:latin typeface="Trebuchet MS"/>
                <a:cs typeface="Trebuchet MS"/>
              </a:rPr>
              <a:t>of screen/  keyboard window</a:t>
            </a:r>
            <a:endParaRPr sz="3200">
              <a:latin typeface="Trebuchet MS"/>
              <a:cs typeface="Trebuchet MS"/>
            </a:endParaRPr>
          </a:p>
          <a:p>
            <a:pPr marL="360680" marR="98425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can still interact with program via  display/keyboard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ts val="3660"/>
              </a:lnSpc>
              <a:spcBef>
                <a:spcPts val="4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use </a:t>
            </a:r>
            <a:r>
              <a:rPr sz="3200" spc="-5" dirty="0">
                <a:latin typeface="Trebuchet MS"/>
                <a:cs typeface="Trebuchet MS"/>
              </a:rPr>
              <a:t>program interaction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change</a:t>
            </a:r>
            <a:endParaRPr sz="3200">
              <a:latin typeface="Trebuchet MS"/>
              <a:cs typeface="Trebuchet MS"/>
            </a:endParaRPr>
          </a:p>
          <a:p>
            <a:pPr marL="360680">
              <a:lnSpc>
                <a:spcPts val="3660"/>
              </a:lnSpc>
            </a:pPr>
            <a:r>
              <a:rPr sz="3200" dirty="0">
                <a:latin typeface="Courier New"/>
                <a:cs typeface="Courier New"/>
              </a:rPr>
              <a:t>JFrame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370"/>
              </a:spcBef>
            </a:pPr>
            <a:r>
              <a:rPr spc="-10" dirty="0"/>
              <a:t>Window </a:t>
            </a:r>
            <a:r>
              <a:rPr spc="-5" dirty="0"/>
              <a:t>interaction with  keyboard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display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50"/>
            <a:ext cx="7677150" cy="14497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60680" marR="5080" indent="-347980">
              <a:lnSpc>
                <a:spcPct val="96000"/>
              </a:lnSpc>
              <a:spcBef>
                <a:spcPts val="25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e.g. </a:t>
            </a:r>
            <a:r>
              <a:rPr sz="3200" spc="-5" dirty="0">
                <a:latin typeface="Trebuchet MS"/>
                <a:cs typeface="Trebuchet MS"/>
              </a:rPr>
              <a:t>repeatedly request/input </a:t>
            </a:r>
            <a:r>
              <a:rPr sz="3200" dirty="0">
                <a:latin typeface="Trebuchet MS"/>
                <a:cs typeface="Trebuchet MS"/>
              </a:rPr>
              <a:t>name </a:t>
            </a:r>
            <a:r>
              <a:rPr sz="3200" spc="-5" dirty="0">
                <a:latin typeface="Trebuchet MS"/>
                <a:cs typeface="Trebuchet MS"/>
              </a:rPr>
              <a:t>of  colour </a:t>
            </a:r>
            <a:r>
              <a:rPr sz="3200" dirty="0">
                <a:latin typeface="Trebuchet MS"/>
                <a:cs typeface="Trebuchet MS"/>
              </a:rPr>
              <a:t>via </a:t>
            </a:r>
            <a:r>
              <a:rPr sz="3200" spc="-5" dirty="0">
                <a:latin typeface="Trebuchet MS"/>
                <a:cs typeface="Trebuchet MS"/>
              </a:rPr>
              <a:t>screen/keyboard, and display  colour and name in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JFrame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7863" y="3501007"/>
            <a:ext cx="2736850" cy="2592705"/>
          </a:xfrm>
          <a:custGeom>
            <a:avLst/>
            <a:gdLst/>
            <a:ahLst/>
            <a:cxnLst/>
            <a:rect l="l" t="t" r="r" b="b"/>
            <a:pathLst>
              <a:path w="2736850" h="2592704">
                <a:moveTo>
                  <a:pt x="0" y="0"/>
                </a:moveTo>
                <a:lnTo>
                  <a:pt x="2736303" y="0"/>
                </a:lnTo>
                <a:lnTo>
                  <a:pt x="2736303" y="2592288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1880" y="3645024"/>
            <a:ext cx="2448560" cy="1080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i="1" spc="-5" dirty="0">
                <a:latin typeface="Trebuchet MS"/>
                <a:cs typeface="Trebuchet MS"/>
              </a:rPr>
              <a:t>colour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1880" y="4877544"/>
            <a:ext cx="2448560" cy="1080135"/>
          </a:xfrm>
          <a:custGeom>
            <a:avLst/>
            <a:gdLst/>
            <a:ahLst/>
            <a:cxnLst/>
            <a:rect l="l" t="t" r="r" b="b"/>
            <a:pathLst>
              <a:path w="2448560" h="1080135">
                <a:moveTo>
                  <a:pt x="0" y="0"/>
                </a:moveTo>
                <a:lnTo>
                  <a:pt x="2448271" y="0"/>
                </a:lnTo>
                <a:lnTo>
                  <a:pt x="2448271" y="1080120"/>
                </a:ln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19600" y="5257800"/>
            <a:ext cx="583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1999" y="3501007"/>
            <a:ext cx="689610" cy="344805"/>
          </a:xfrm>
          <a:custGeom>
            <a:avLst/>
            <a:gdLst/>
            <a:ahLst/>
            <a:cxnLst/>
            <a:rect l="l" t="t" r="r" b="b"/>
            <a:pathLst>
              <a:path w="689609" h="344804">
                <a:moveTo>
                  <a:pt x="689017" y="0"/>
                </a:moveTo>
                <a:lnTo>
                  <a:pt x="4259" y="342378"/>
                </a:lnTo>
                <a:lnTo>
                  <a:pt x="0" y="344508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936" y="3798759"/>
            <a:ext cx="77419" cy="66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1214" y="3933930"/>
            <a:ext cx="689610" cy="344805"/>
          </a:xfrm>
          <a:custGeom>
            <a:avLst/>
            <a:gdLst/>
            <a:ahLst/>
            <a:cxnLst/>
            <a:rect l="l" t="t" r="r" b="b"/>
            <a:pathLst>
              <a:path w="689609" h="344804">
                <a:moveTo>
                  <a:pt x="689017" y="0"/>
                </a:moveTo>
                <a:lnTo>
                  <a:pt x="4259" y="342378"/>
                </a:lnTo>
                <a:lnTo>
                  <a:pt x="0" y="344508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0151" y="4231682"/>
            <a:ext cx="77420" cy="66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9267" y="4941168"/>
            <a:ext cx="689610" cy="344805"/>
          </a:xfrm>
          <a:custGeom>
            <a:avLst/>
            <a:gdLst/>
            <a:ahLst/>
            <a:cxnLst/>
            <a:rect l="l" t="t" r="r" b="b"/>
            <a:pathLst>
              <a:path w="689609" h="344804">
                <a:moveTo>
                  <a:pt x="689017" y="0"/>
                </a:moveTo>
                <a:lnTo>
                  <a:pt x="4259" y="342378"/>
                </a:lnTo>
                <a:lnTo>
                  <a:pt x="0" y="344508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08205" y="5238920"/>
            <a:ext cx="77419" cy="66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32600" y="326390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JFrame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7500" y="381000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JLabel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5600" y="474980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JLabel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370"/>
              </a:spcBef>
            </a:pPr>
            <a:r>
              <a:rPr spc="-10" dirty="0"/>
              <a:t>Window </a:t>
            </a:r>
            <a:r>
              <a:rPr spc="-5" dirty="0"/>
              <a:t>interaction with  keyboard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55191"/>
            <a:ext cx="6346190" cy="44450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spc="10" dirty="0">
                <a:latin typeface="Courier New"/>
                <a:cs typeface="Courier New"/>
              </a:rPr>
              <a:t>class Colours extends</a:t>
            </a:r>
            <a:r>
              <a:rPr sz="1700" spc="15" dirty="0">
                <a:latin typeface="Courier New"/>
                <a:cs typeface="Courier New"/>
              </a:rPr>
              <a:t> JFrame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407670" algn="l"/>
              </a:tabLst>
            </a:pPr>
            <a:r>
              <a:rPr sz="1700" spc="15" dirty="0">
                <a:latin typeface="Courier New"/>
                <a:cs typeface="Courier New"/>
              </a:rPr>
              <a:t>{	</a:t>
            </a:r>
            <a:r>
              <a:rPr sz="1700" spc="10" dirty="0">
                <a:latin typeface="Courier New"/>
                <a:cs typeface="Courier New"/>
              </a:rPr>
              <a:t>JLabel C,T;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5"/>
              </a:spcBef>
            </a:pPr>
            <a:r>
              <a:rPr sz="1700" spc="10" dirty="0">
                <a:latin typeface="Courier New"/>
                <a:cs typeface="Courier New"/>
              </a:rPr>
              <a:t>public Colours()</a:t>
            </a:r>
            <a:endParaRPr sz="1700">
              <a:latin typeface="Courier New"/>
              <a:cs typeface="Courier New"/>
            </a:endParaRPr>
          </a:p>
          <a:p>
            <a:pPr marL="802640" marR="1716405" indent="-395605">
              <a:lnSpc>
                <a:spcPct val="112700"/>
              </a:lnSpc>
              <a:tabLst>
                <a:tab pos="802640" algn="l"/>
              </a:tabLst>
            </a:pPr>
            <a:r>
              <a:rPr sz="1700" spc="15" dirty="0">
                <a:latin typeface="Courier New"/>
                <a:cs typeface="Courier New"/>
              </a:rPr>
              <a:t>{	C = </a:t>
            </a:r>
            <a:r>
              <a:rPr sz="1700" spc="10" dirty="0">
                <a:latin typeface="Courier New"/>
                <a:cs typeface="Courier New"/>
              </a:rPr>
              <a:t>new JLabel();  C.setBackground(Color.white);  C.setOpaque(true);</a:t>
            </a:r>
            <a:endParaRPr sz="1700">
              <a:latin typeface="Courier New"/>
              <a:cs typeface="Courier New"/>
            </a:endParaRPr>
          </a:p>
          <a:p>
            <a:pPr marL="802640">
              <a:lnSpc>
                <a:spcPct val="100000"/>
              </a:lnSpc>
              <a:spcBef>
                <a:spcPts val="260"/>
              </a:spcBef>
            </a:pPr>
            <a:r>
              <a:rPr sz="1700" spc="15" dirty="0">
                <a:latin typeface="Courier New"/>
                <a:cs typeface="Courier New"/>
              </a:rPr>
              <a:t>T = </a:t>
            </a:r>
            <a:r>
              <a:rPr sz="1700" spc="10" dirty="0">
                <a:latin typeface="Courier New"/>
                <a:cs typeface="Courier New"/>
              </a:rPr>
              <a:t>new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JLabel("",JLabel.CENTER);</a:t>
            </a:r>
            <a:endParaRPr sz="1700">
              <a:latin typeface="Courier New"/>
              <a:cs typeface="Courier New"/>
            </a:endParaRPr>
          </a:p>
          <a:p>
            <a:pPr marL="802640" marR="5080">
              <a:lnSpc>
                <a:spcPct val="112700"/>
              </a:lnSpc>
              <a:spcBef>
                <a:spcPts val="100"/>
              </a:spcBef>
            </a:pPr>
            <a:r>
              <a:rPr sz="1700" spc="10" dirty="0">
                <a:latin typeface="Courier New"/>
                <a:cs typeface="Courier New"/>
              </a:rPr>
              <a:t>T.setFont(new Font("Serif",Font.BOLD,36));  T.setBackground(Color.white);  T.setOpaque(true);</a:t>
            </a:r>
            <a:endParaRPr sz="1700">
              <a:latin typeface="Courier New"/>
              <a:cs typeface="Courier New"/>
            </a:endParaRPr>
          </a:p>
          <a:p>
            <a:pPr marL="802640" marR="1452880">
              <a:lnSpc>
                <a:spcPct val="112700"/>
              </a:lnSpc>
            </a:pPr>
            <a:r>
              <a:rPr sz="1700" spc="10" dirty="0">
                <a:latin typeface="Courier New"/>
                <a:cs typeface="Courier New"/>
              </a:rPr>
              <a:t>setLayout(new GridLayout(2,1));  add(C);</a:t>
            </a:r>
            <a:endParaRPr sz="1700">
              <a:latin typeface="Courier New"/>
              <a:cs typeface="Courier New"/>
            </a:endParaRPr>
          </a:p>
          <a:p>
            <a:pPr marL="802640">
              <a:lnSpc>
                <a:spcPct val="100000"/>
              </a:lnSpc>
              <a:spcBef>
                <a:spcPts val="260"/>
              </a:spcBef>
            </a:pPr>
            <a:r>
              <a:rPr sz="1700" spc="10" dirty="0">
                <a:latin typeface="Courier New"/>
                <a:cs typeface="Courier New"/>
              </a:rPr>
              <a:t>add(T);</a:t>
            </a:r>
            <a:endParaRPr sz="17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260"/>
              </a:spcBef>
            </a:pPr>
            <a:r>
              <a:rPr sz="1700" spc="1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370"/>
              </a:spcBef>
            </a:pPr>
            <a:r>
              <a:rPr spc="-10" dirty="0"/>
              <a:t>Window </a:t>
            </a:r>
            <a:r>
              <a:rPr spc="-5" dirty="0"/>
              <a:t>interaction with  keyboard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3086" y="1555191"/>
            <a:ext cx="4502785" cy="44450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spc="10" dirty="0">
                <a:latin typeface="Courier New"/>
                <a:cs typeface="Courier New"/>
              </a:rPr>
              <a:t>public void setColour(String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name)</a:t>
            </a:r>
            <a:endParaRPr sz="1700">
              <a:latin typeface="Courier New"/>
              <a:cs typeface="Courier New"/>
            </a:endParaRPr>
          </a:p>
          <a:p>
            <a:pPr marL="407670" marR="531495" indent="-395605">
              <a:lnSpc>
                <a:spcPct val="112700"/>
              </a:lnSpc>
              <a:spcBef>
                <a:spcPts val="100"/>
              </a:spcBef>
              <a:tabLst>
                <a:tab pos="407670" algn="l"/>
              </a:tabLst>
            </a:pPr>
            <a:r>
              <a:rPr sz="1700" spc="15" dirty="0">
                <a:latin typeface="Courier New"/>
                <a:cs typeface="Courier New"/>
              </a:rPr>
              <a:t>{	</a:t>
            </a:r>
            <a:r>
              <a:rPr sz="1700" spc="10" dirty="0">
                <a:latin typeface="Courier New"/>
                <a:cs typeface="Courier New"/>
              </a:rPr>
              <a:t>Color colour </a:t>
            </a:r>
            <a:r>
              <a:rPr sz="1700" spc="15" dirty="0">
                <a:latin typeface="Courier New"/>
                <a:cs typeface="Courier New"/>
              </a:rPr>
              <a:t>= </a:t>
            </a:r>
            <a:r>
              <a:rPr sz="1700" spc="10" dirty="0">
                <a:latin typeface="Courier New"/>
                <a:cs typeface="Courier New"/>
              </a:rPr>
              <a:t>Color.white;  if(name.equals("green"))</a:t>
            </a:r>
            <a:endParaRPr sz="1700">
              <a:latin typeface="Courier New"/>
              <a:cs typeface="Courier New"/>
            </a:endParaRPr>
          </a:p>
          <a:p>
            <a:pPr marL="407670" marR="1189990" indent="131445">
              <a:lnSpc>
                <a:spcPct val="112700"/>
              </a:lnSpc>
            </a:pPr>
            <a:r>
              <a:rPr sz="1700" spc="10" dirty="0">
                <a:latin typeface="Courier New"/>
                <a:cs typeface="Courier New"/>
              </a:rPr>
              <a:t>colour=Color.green;  else  if(name.equals("red"))</a:t>
            </a:r>
            <a:endParaRPr sz="1700">
              <a:latin typeface="Courier New"/>
              <a:cs typeface="Courier New"/>
            </a:endParaRPr>
          </a:p>
          <a:p>
            <a:pPr marL="407670" marR="1716405" indent="131445">
              <a:lnSpc>
                <a:spcPct val="112700"/>
              </a:lnSpc>
            </a:pPr>
            <a:r>
              <a:rPr sz="1700" spc="10" dirty="0">
                <a:latin typeface="Courier New"/>
                <a:cs typeface="Courier New"/>
              </a:rPr>
              <a:t>colour=Color.red;  else</a:t>
            </a:r>
            <a:endParaRPr sz="1700">
              <a:latin typeface="Courier New"/>
              <a:cs typeface="Courier New"/>
            </a:endParaRPr>
          </a:p>
          <a:p>
            <a:pPr marL="539115" marR="1057910" indent="-132080">
              <a:lnSpc>
                <a:spcPct val="112700"/>
              </a:lnSpc>
              <a:spcBef>
                <a:spcPts val="100"/>
              </a:spcBef>
            </a:pPr>
            <a:r>
              <a:rPr sz="1700" spc="10" dirty="0">
                <a:latin typeface="Courier New"/>
                <a:cs typeface="Courier New"/>
              </a:rPr>
              <a:t>if(name.equals("blue"))  colour=Color.blue;</a:t>
            </a:r>
            <a:endParaRPr sz="1700">
              <a:latin typeface="Courier New"/>
              <a:cs typeface="Courier New"/>
            </a:endParaRPr>
          </a:p>
          <a:p>
            <a:pPr marL="539115" marR="1584960" indent="-132080">
              <a:lnSpc>
                <a:spcPct val="112700"/>
              </a:lnSpc>
              <a:spcBef>
                <a:spcPts val="5"/>
              </a:spcBef>
            </a:pPr>
            <a:r>
              <a:rPr sz="1700" spc="10" dirty="0">
                <a:latin typeface="Courier New"/>
                <a:cs typeface="Courier New"/>
              </a:rPr>
              <a:t>else  name="?"+name+"?";</a:t>
            </a:r>
            <a:endParaRPr sz="1700">
              <a:latin typeface="Courier New"/>
              <a:cs typeface="Courier New"/>
            </a:endParaRPr>
          </a:p>
          <a:p>
            <a:pPr marL="407670" marR="926465">
              <a:lnSpc>
                <a:spcPct val="112700"/>
              </a:lnSpc>
            </a:pPr>
            <a:r>
              <a:rPr sz="1700" spc="10" dirty="0">
                <a:latin typeface="Courier New"/>
                <a:cs typeface="Courier New"/>
              </a:rPr>
              <a:t>C.setBackground(colour);  T.setText(name);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700" spc="15" dirty="0">
                <a:latin typeface="Courier New"/>
                <a:cs typeface="Courier New"/>
              </a:rPr>
              <a:t>}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1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370"/>
              </a:spcBef>
            </a:pPr>
            <a:r>
              <a:rPr spc="-10" dirty="0"/>
              <a:t>Window </a:t>
            </a:r>
            <a:r>
              <a:rPr spc="-5" dirty="0"/>
              <a:t>interaction with  keyboard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282352" y="1614916"/>
            <a:ext cx="8579485" cy="4526280"/>
          </a:xfrm>
          <a:custGeom>
            <a:avLst/>
            <a:gdLst/>
            <a:ahLst/>
            <a:cxnLst/>
            <a:rect l="l" t="t" r="r" b="b"/>
            <a:pathLst>
              <a:path w="8579485" h="4526280">
                <a:moveTo>
                  <a:pt x="0" y="0"/>
                </a:moveTo>
                <a:lnTo>
                  <a:pt x="8579295" y="0"/>
                </a:lnTo>
                <a:lnTo>
                  <a:pt x="8579295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" y="1284716"/>
            <a:ext cx="9138095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1593291"/>
            <a:ext cx="8058150" cy="44323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700" spc="10" dirty="0">
                <a:latin typeface="Courier New"/>
                <a:cs typeface="Courier New"/>
              </a:rPr>
              <a:t>class </a:t>
            </a:r>
            <a:r>
              <a:rPr sz="1700" spc="15" dirty="0">
                <a:latin typeface="Courier New"/>
                <a:cs typeface="Courier New"/>
              </a:rPr>
              <a:t>TestColours</a:t>
            </a:r>
            <a:endParaRPr sz="1700">
              <a:latin typeface="Courier New"/>
              <a:cs typeface="Courier New"/>
            </a:endParaRPr>
          </a:p>
          <a:p>
            <a:pPr marL="539115" marR="3428365" indent="-527050">
              <a:lnSpc>
                <a:spcPct val="112700"/>
              </a:lnSpc>
              <a:tabLst>
                <a:tab pos="407670" algn="l"/>
              </a:tabLst>
            </a:pPr>
            <a:r>
              <a:rPr sz="1700" spc="15" dirty="0">
                <a:latin typeface="Courier New"/>
                <a:cs typeface="Courier New"/>
              </a:rPr>
              <a:t>{	</a:t>
            </a:r>
            <a:r>
              <a:rPr sz="1700" spc="10" dirty="0">
                <a:latin typeface="Courier New"/>
                <a:cs typeface="Courier New"/>
              </a:rPr>
              <a:t>static BufferedReader keyboard </a:t>
            </a:r>
            <a:r>
              <a:rPr sz="1700" spc="15" dirty="0">
                <a:latin typeface="Courier New"/>
                <a:cs typeface="Courier New"/>
              </a:rPr>
              <a:t>=  </a:t>
            </a:r>
            <a:r>
              <a:rPr sz="1700" spc="10" dirty="0">
                <a:latin typeface="Courier New"/>
                <a:cs typeface="Courier New"/>
              </a:rPr>
              <a:t>new </a:t>
            </a:r>
            <a:r>
              <a:rPr sz="1700" spc="15" dirty="0">
                <a:latin typeface="Courier New"/>
                <a:cs typeface="Courier New"/>
              </a:rPr>
              <a:t>BufferedReader</a:t>
            </a:r>
            <a:endParaRPr sz="1700">
              <a:latin typeface="Courier New"/>
              <a:cs typeface="Courier New"/>
            </a:endParaRPr>
          </a:p>
          <a:p>
            <a:pPr marL="407670" marR="2374900" indent="657860">
              <a:lnSpc>
                <a:spcPct val="112700"/>
              </a:lnSpc>
            </a:pPr>
            <a:r>
              <a:rPr sz="1700" spc="10" dirty="0">
                <a:latin typeface="Courier New"/>
                <a:cs typeface="Courier New"/>
              </a:rPr>
              <a:t>(new InputStreamReader(System.in));  static PrintWriter screen</a:t>
            </a:r>
            <a:r>
              <a:rPr sz="1700" spc="15" dirty="0">
                <a:latin typeface="Courier New"/>
                <a:cs typeface="Courier New"/>
              </a:rPr>
              <a:t> =</a:t>
            </a:r>
            <a:endParaRPr sz="1700">
              <a:latin typeface="Courier New"/>
              <a:cs typeface="Courier New"/>
            </a:endParaRPr>
          </a:p>
          <a:p>
            <a:pPr marL="539115">
              <a:lnSpc>
                <a:spcPct val="100000"/>
              </a:lnSpc>
              <a:spcBef>
                <a:spcPts val="260"/>
              </a:spcBef>
            </a:pPr>
            <a:r>
              <a:rPr sz="1700" spc="10" dirty="0">
                <a:latin typeface="Courier New"/>
                <a:cs typeface="Courier New"/>
              </a:rPr>
              <a:t>new PrintWriter(System.out,true);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</a:pPr>
            <a:r>
              <a:rPr sz="1700" spc="10" dirty="0">
                <a:latin typeface="Courier New"/>
                <a:cs typeface="Courier New"/>
              </a:rPr>
              <a:t>public static void main(String [] args) throws</a:t>
            </a:r>
            <a:r>
              <a:rPr sz="1700" spc="70" dirty="0">
                <a:latin typeface="Courier New"/>
                <a:cs typeface="Courier New"/>
              </a:rPr>
              <a:t> </a:t>
            </a:r>
            <a:r>
              <a:rPr sz="1700" spc="15" dirty="0">
                <a:latin typeface="Courier New"/>
                <a:cs typeface="Courier New"/>
              </a:rPr>
              <a:t>IOException</a:t>
            </a:r>
            <a:endParaRPr sz="17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260"/>
              </a:spcBef>
              <a:tabLst>
                <a:tab pos="802640" algn="l"/>
              </a:tabLst>
            </a:pPr>
            <a:r>
              <a:rPr sz="1700" spc="15" dirty="0">
                <a:latin typeface="Courier New"/>
                <a:cs typeface="Courier New"/>
              </a:rPr>
              <a:t>{	</a:t>
            </a:r>
            <a:r>
              <a:rPr sz="1700" spc="10" dirty="0">
                <a:latin typeface="Courier New"/>
                <a:cs typeface="Courier New"/>
              </a:rPr>
              <a:t>Colours </a:t>
            </a:r>
            <a:r>
              <a:rPr sz="1700" spc="15" dirty="0">
                <a:latin typeface="Courier New"/>
                <a:cs typeface="Courier New"/>
              </a:rPr>
              <a:t>c = </a:t>
            </a:r>
            <a:r>
              <a:rPr sz="1700" spc="10" dirty="0">
                <a:latin typeface="Courier New"/>
                <a:cs typeface="Courier New"/>
              </a:rPr>
              <a:t>new Colours();</a:t>
            </a:r>
            <a:endParaRPr sz="1700">
              <a:latin typeface="Courier New"/>
              <a:cs typeface="Courier New"/>
            </a:endParaRPr>
          </a:p>
          <a:p>
            <a:pPr marL="802640">
              <a:lnSpc>
                <a:spcPct val="100000"/>
              </a:lnSpc>
              <a:spcBef>
                <a:spcPts val="260"/>
              </a:spcBef>
            </a:pPr>
            <a:r>
              <a:rPr sz="1700" spc="10" dirty="0">
                <a:latin typeface="Courier New"/>
                <a:cs typeface="Courier New"/>
              </a:rPr>
              <a:t>...</a:t>
            </a:r>
            <a:endParaRPr sz="1700">
              <a:latin typeface="Courier New"/>
              <a:cs typeface="Courier New"/>
            </a:endParaRPr>
          </a:p>
          <a:p>
            <a:pPr marL="802640">
              <a:lnSpc>
                <a:spcPct val="100000"/>
              </a:lnSpc>
              <a:spcBef>
                <a:spcPts val="260"/>
              </a:spcBef>
            </a:pPr>
            <a:r>
              <a:rPr sz="1700" spc="10" dirty="0">
                <a:latin typeface="Courier New"/>
                <a:cs typeface="Courier New"/>
              </a:rPr>
              <a:t>while(true)</a:t>
            </a:r>
            <a:endParaRPr sz="1700">
              <a:latin typeface="Courier New"/>
              <a:cs typeface="Courier New"/>
            </a:endParaRPr>
          </a:p>
          <a:p>
            <a:pPr marL="1197610" marR="1717039" indent="-395605">
              <a:lnSpc>
                <a:spcPct val="112700"/>
              </a:lnSpc>
              <a:tabLst>
                <a:tab pos="1197610" algn="l"/>
              </a:tabLst>
            </a:pPr>
            <a:r>
              <a:rPr sz="1700" spc="15" dirty="0">
                <a:latin typeface="Courier New"/>
                <a:cs typeface="Courier New"/>
              </a:rPr>
              <a:t>{	</a:t>
            </a:r>
            <a:r>
              <a:rPr sz="1700" spc="10" dirty="0">
                <a:latin typeface="Courier New"/>
                <a:cs typeface="Courier New"/>
              </a:rPr>
              <a:t>screen.println("Enter name of colour");  c.setColour(keyboard.readLine());</a:t>
            </a:r>
            <a:endParaRPr sz="1700">
              <a:latin typeface="Courier New"/>
              <a:cs typeface="Courier New"/>
            </a:endParaRPr>
          </a:p>
          <a:p>
            <a:pPr marL="802640">
              <a:lnSpc>
                <a:spcPct val="100000"/>
              </a:lnSpc>
              <a:spcBef>
                <a:spcPts val="260"/>
              </a:spcBef>
            </a:pPr>
            <a:r>
              <a:rPr sz="1700" spc="1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360"/>
              </a:spcBef>
            </a:pPr>
            <a:r>
              <a:rPr sz="1700" spc="15" dirty="0">
                <a:latin typeface="Courier New"/>
                <a:cs typeface="Courier New"/>
              </a:rPr>
              <a:t>}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1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370"/>
              </a:spcBef>
            </a:pPr>
            <a:r>
              <a:rPr spc="-10" dirty="0"/>
              <a:t>Window </a:t>
            </a:r>
            <a:r>
              <a:rPr spc="-5" dirty="0"/>
              <a:t>interaction with  keyboard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1346200" y="1803400"/>
            <a:ext cx="645160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0600" y="4076700"/>
            <a:ext cx="19050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2320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65" dirty="0">
                <a:latin typeface="Trebuchet MS"/>
                <a:cs typeface="Trebuchet MS"/>
              </a:rPr>
              <a:t>THAT’S</a:t>
            </a:r>
            <a:r>
              <a:rPr sz="4000" b="1" spc="-95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IT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435340" cy="4526280"/>
          </a:xfrm>
          <a:custGeom>
            <a:avLst/>
            <a:gdLst/>
            <a:ahLst/>
            <a:cxnLst/>
            <a:rect l="l" t="t" r="r" b="b"/>
            <a:pathLst>
              <a:path w="8435340" h="4526280">
                <a:moveTo>
                  <a:pt x="0" y="0"/>
                </a:moveTo>
                <a:lnTo>
                  <a:pt x="8435280" y="0"/>
                </a:lnTo>
                <a:lnTo>
                  <a:pt x="843528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966199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87500"/>
            <a:ext cx="606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new JLabel(“Hello”,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JLabel.LEFT);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3149600"/>
            <a:ext cx="642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new JLabel(“Hello”,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JLabel.CENTER);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000" y="4699000"/>
            <a:ext cx="6244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new JLabel(“Hello”,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JLabel.RIGHT);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5895" y="2276872"/>
            <a:ext cx="2016760" cy="50419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Trebuchet MS"/>
                <a:cs typeface="Trebuchet MS"/>
              </a:rPr>
              <a:t>Hello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5895" y="3861047"/>
            <a:ext cx="2016760" cy="50419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Trebuchet MS"/>
                <a:cs typeface="Trebuchet MS"/>
              </a:rPr>
              <a:t>Hello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5895" y="5445224"/>
            <a:ext cx="2016760" cy="50419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450"/>
              </a:spcBef>
            </a:pPr>
            <a:r>
              <a:rPr sz="2400" dirty="0">
                <a:latin typeface="Trebuchet MS"/>
                <a:cs typeface="Trebuchet MS"/>
              </a:rPr>
              <a:t>Hello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435340" cy="4526280"/>
          </a:xfrm>
          <a:custGeom>
            <a:avLst/>
            <a:gdLst/>
            <a:ahLst/>
            <a:cxnLst/>
            <a:rect l="l" t="t" r="r" b="b"/>
            <a:pathLst>
              <a:path w="8435340" h="4526280">
                <a:moveTo>
                  <a:pt x="0" y="0"/>
                </a:moveTo>
                <a:lnTo>
                  <a:pt x="8435280" y="0"/>
                </a:lnTo>
                <a:lnTo>
                  <a:pt x="843528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966199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87500"/>
            <a:ext cx="606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new JLabel(“Hello”,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JLabel.LEFT);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5895" y="2276872"/>
            <a:ext cx="2016760" cy="5041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Trebuchet MS"/>
                <a:cs typeface="Trebuchet MS"/>
              </a:rPr>
              <a:t>Hello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5895" y="3861047"/>
            <a:ext cx="2016760" cy="504190"/>
          </a:xfrm>
          <a:custGeom>
            <a:avLst/>
            <a:gdLst/>
            <a:ahLst/>
            <a:cxnLst/>
            <a:rect l="l" t="t" r="r" b="b"/>
            <a:pathLst>
              <a:path w="2016760" h="504189">
                <a:moveTo>
                  <a:pt x="0" y="0"/>
                </a:moveTo>
                <a:lnTo>
                  <a:pt x="2016224" y="0"/>
                </a:lnTo>
                <a:lnTo>
                  <a:pt x="2016224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700" y="3213348"/>
            <a:ext cx="4317365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400" spc="-5" dirty="0">
                <a:latin typeface="Courier New"/>
                <a:cs typeface="Courier New"/>
              </a:rPr>
              <a:t>new JLabel(“Hello”,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JLa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Hell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new JLabel(“Hello”,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JLa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5895" y="5445224"/>
            <a:ext cx="2016760" cy="504190"/>
          </a:xfrm>
          <a:custGeom>
            <a:avLst/>
            <a:gdLst/>
            <a:ahLst/>
            <a:cxnLst/>
            <a:rect l="l" t="t" r="r" b="b"/>
            <a:pathLst>
              <a:path w="2016760" h="504189">
                <a:moveTo>
                  <a:pt x="0" y="0"/>
                </a:moveTo>
                <a:lnTo>
                  <a:pt x="2016224" y="0"/>
                </a:lnTo>
                <a:lnTo>
                  <a:pt x="2016224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14405" y="3149600"/>
            <a:ext cx="2220595" cy="273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bel.CENTER);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o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bel.RIGHT);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Hello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" y="2946400"/>
            <a:ext cx="4292600" cy="322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000" y="2616200"/>
            <a:ext cx="4851400" cy="386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4450" y="2917743"/>
            <a:ext cx="1790303" cy="903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7000" y="2977294"/>
            <a:ext cx="1625600" cy="738505"/>
          </a:xfrm>
          <a:custGeom>
            <a:avLst/>
            <a:gdLst/>
            <a:ahLst/>
            <a:cxnLst/>
            <a:rect l="l" t="t" r="r" b="b"/>
            <a:pathLst>
              <a:path w="1625600" h="738504">
                <a:moveTo>
                  <a:pt x="1387198" y="108105"/>
                </a:moveTo>
                <a:lnTo>
                  <a:pt x="1437149" y="132926"/>
                </a:lnTo>
                <a:lnTo>
                  <a:pt x="1481224" y="159222"/>
                </a:lnTo>
                <a:lnTo>
                  <a:pt x="1519423" y="186808"/>
                </a:lnTo>
                <a:lnTo>
                  <a:pt x="1551744" y="215500"/>
                </a:lnTo>
                <a:lnTo>
                  <a:pt x="1578189" y="245113"/>
                </a:lnTo>
                <a:lnTo>
                  <a:pt x="1613449" y="306366"/>
                </a:lnTo>
                <a:lnTo>
                  <a:pt x="1625203" y="369093"/>
                </a:lnTo>
                <a:lnTo>
                  <a:pt x="1622264" y="400549"/>
                </a:lnTo>
                <a:lnTo>
                  <a:pt x="1598758" y="462723"/>
                </a:lnTo>
                <a:lnTo>
                  <a:pt x="1551744" y="522686"/>
                </a:lnTo>
                <a:lnTo>
                  <a:pt x="1519423" y="551378"/>
                </a:lnTo>
                <a:lnTo>
                  <a:pt x="1481224" y="578964"/>
                </a:lnTo>
                <a:lnTo>
                  <a:pt x="1437149" y="605260"/>
                </a:lnTo>
                <a:lnTo>
                  <a:pt x="1387198" y="630082"/>
                </a:lnTo>
                <a:lnTo>
                  <a:pt x="1346532" y="647349"/>
                </a:lnTo>
                <a:lnTo>
                  <a:pt x="1303983" y="663114"/>
                </a:lnTo>
                <a:lnTo>
                  <a:pt x="1259723" y="677378"/>
                </a:lnTo>
                <a:lnTo>
                  <a:pt x="1213922" y="690140"/>
                </a:lnTo>
                <a:lnTo>
                  <a:pt x="1166752" y="701401"/>
                </a:lnTo>
                <a:lnTo>
                  <a:pt x="1118384" y="711161"/>
                </a:lnTo>
                <a:lnTo>
                  <a:pt x="1068989" y="719419"/>
                </a:lnTo>
                <a:lnTo>
                  <a:pt x="1018738" y="726175"/>
                </a:lnTo>
                <a:lnTo>
                  <a:pt x="967803" y="731430"/>
                </a:lnTo>
                <a:lnTo>
                  <a:pt x="916354" y="735184"/>
                </a:lnTo>
                <a:lnTo>
                  <a:pt x="864563" y="737436"/>
                </a:lnTo>
                <a:lnTo>
                  <a:pt x="812601" y="738187"/>
                </a:lnTo>
                <a:lnTo>
                  <a:pt x="760639" y="737436"/>
                </a:lnTo>
                <a:lnTo>
                  <a:pt x="708848" y="735184"/>
                </a:lnTo>
                <a:lnTo>
                  <a:pt x="657399" y="731430"/>
                </a:lnTo>
                <a:lnTo>
                  <a:pt x="606464" y="726175"/>
                </a:lnTo>
                <a:lnTo>
                  <a:pt x="556213" y="719419"/>
                </a:lnTo>
                <a:lnTo>
                  <a:pt x="506818" y="711161"/>
                </a:lnTo>
                <a:lnTo>
                  <a:pt x="458450" y="701401"/>
                </a:lnTo>
                <a:lnTo>
                  <a:pt x="411281" y="690140"/>
                </a:lnTo>
                <a:lnTo>
                  <a:pt x="365480" y="677378"/>
                </a:lnTo>
                <a:lnTo>
                  <a:pt x="321220" y="663114"/>
                </a:lnTo>
                <a:lnTo>
                  <a:pt x="278671" y="647349"/>
                </a:lnTo>
                <a:lnTo>
                  <a:pt x="238005" y="630082"/>
                </a:lnTo>
                <a:lnTo>
                  <a:pt x="188053" y="605260"/>
                </a:lnTo>
                <a:lnTo>
                  <a:pt x="143978" y="578964"/>
                </a:lnTo>
                <a:lnTo>
                  <a:pt x="105780" y="551378"/>
                </a:lnTo>
                <a:lnTo>
                  <a:pt x="73458" y="522686"/>
                </a:lnTo>
                <a:lnTo>
                  <a:pt x="47013" y="493073"/>
                </a:lnTo>
                <a:lnTo>
                  <a:pt x="11753" y="431820"/>
                </a:lnTo>
                <a:lnTo>
                  <a:pt x="0" y="369093"/>
                </a:lnTo>
                <a:lnTo>
                  <a:pt x="2938" y="337638"/>
                </a:lnTo>
                <a:lnTo>
                  <a:pt x="26445" y="275463"/>
                </a:lnTo>
                <a:lnTo>
                  <a:pt x="73458" y="215500"/>
                </a:lnTo>
                <a:lnTo>
                  <a:pt x="105780" y="186808"/>
                </a:lnTo>
                <a:lnTo>
                  <a:pt x="143978" y="159222"/>
                </a:lnTo>
                <a:lnTo>
                  <a:pt x="188053" y="132926"/>
                </a:lnTo>
                <a:lnTo>
                  <a:pt x="238005" y="108105"/>
                </a:lnTo>
                <a:lnTo>
                  <a:pt x="278671" y="90838"/>
                </a:lnTo>
                <a:lnTo>
                  <a:pt x="321220" y="75072"/>
                </a:lnTo>
                <a:lnTo>
                  <a:pt x="365480" y="60809"/>
                </a:lnTo>
                <a:lnTo>
                  <a:pt x="411281" y="48046"/>
                </a:lnTo>
                <a:lnTo>
                  <a:pt x="458450" y="36785"/>
                </a:lnTo>
                <a:lnTo>
                  <a:pt x="506818" y="27026"/>
                </a:lnTo>
                <a:lnTo>
                  <a:pt x="556213" y="18768"/>
                </a:lnTo>
                <a:lnTo>
                  <a:pt x="606464" y="12011"/>
                </a:lnTo>
                <a:lnTo>
                  <a:pt x="657399" y="6756"/>
                </a:lnTo>
                <a:lnTo>
                  <a:pt x="708848" y="3002"/>
                </a:lnTo>
                <a:lnTo>
                  <a:pt x="760639" y="750"/>
                </a:lnTo>
                <a:lnTo>
                  <a:pt x="812601" y="0"/>
                </a:lnTo>
                <a:lnTo>
                  <a:pt x="864563" y="750"/>
                </a:lnTo>
                <a:lnTo>
                  <a:pt x="916354" y="3002"/>
                </a:lnTo>
                <a:lnTo>
                  <a:pt x="967803" y="6756"/>
                </a:lnTo>
                <a:lnTo>
                  <a:pt x="1018738" y="12011"/>
                </a:lnTo>
                <a:lnTo>
                  <a:pt x="1068989" y="18768"/>
                </a:lnTo>
                <a:lnTo>
                  <a:pt x="1118384" y="27026"/>
                </a:lnTo>
                <a:lnTo>
                  <a:pt x="1166752" y="36785"/>
                </a:lnTo>
                <a:lnTo>
                  <a:pt x="1213922" y="48046"/>
                </a:lnTo>
                <a:lnTo>
                  <a:pt x="1259723" y="60809"/>
                </a:lnTo>
                <a:lnTo>
                  <a:pt x="1303983" y="75072"/>
                </a:lnTo>
                <a:lnTo>
                  <a:pt x="1346532" y="90838"/>
                </a:lnTo>
                <a:lnTo>
                  <a:pt x="1387198" y="108105"/>
                </a:lnTo>
                <a:close/>
              </a:path>
            </a:pathLst>
          </a:custGeom>
          <a:ln w="88900">
            <a:solidFill>
              <a:srgbClr val="E22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17603" y="2215074"/>
            <a:ext cx="6866890" cy="497840"/>
          </a:xfrm>
          <a:custGeom>
            <a:avLst/>
            <a:gdLst/>
            <a:ahLst/>
            <a:cxnLst/>
            <a:rect l="l" t="t" r="r" b="b"/>
            <a:pathLst>
              <a:path w="6866890" h="497839">
                <a:moveTo>
                  <a:pt x="0" y="0"/>
                </a:moveTo>
                <a:lnTo>
                  <a:pt x="6866716" y="0"/>
                </a:lnTo>
                <a:lnTo>
                  <a:pt x="6866716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203" y="1884874"/>
            <a:ext cx="7425516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978" y="3815149"/>
            <a:ext cx="7065009" cy="497840"/>
          </a:xfrm>
          <a:custGeom>
            <a:avLst/>
            <a:gdLst/>
            <a:ahLst/>
            <a:cxnLst/>
            <a:rect l="l" t="t" r="r" b="b"/>
            <a:pathLst>
              <a:path w="7065009" h="497839">
                <a:moveTo>
                  <a:pt x="0" y="0"/>
                </a:moveTo>
                <a:lnTo>
                  <a:pt x="7064868" y="0"/>
                </a:lnTo>
                <a:lnTo>
                  <a:pt x="7064868" y="497840"/>
                </a:lnTo>
                <a:lnTo>
                  <a:pt x="0" y="497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578" y="3484949"/>
            <a:ext cx="7623669" cy="113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2077720"/>
            <a:ext cx="7172325" cy="27914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6353175" algn="l"/>
              </a:tabLst>
            </a:pPr>
            <a:r>
              <a:rPr sz="2600" spc="-5" dirty="0">
                <a:latin typeface="Courier New"/>
                <a:cs typeface="Courier New"/>
              </a:rPr>
              <a:t>public void</a:t>
            </a:r>
            <a:r>
              <a:rPr sz="2600" dirty="0">
                <a:latin typeface="Courier New"/>
                <a:cs typeface="Courier New"/>
              </a:rPr>
              <a:t> setBackground(</a:t>
            </a:r>
            <a:r>
              <a:rPr sz="2600" i="1" dirty="0">
                <a:latin typeface="Courier New"/>
                <a:cs typeface="Courier New"/>
              </a:rPr>
              <a:t>Color	c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393700" indent="-34798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Trebuchet MS"/>
                <a:cs typeface="Trebuchet MS"/>
              </a:rPr>
              <a:t>set </a:t>
            </a:r>
            <a:r>
              <a:rPr sz="3200" spc="-30" dirty="0">
                <a:latin typeface="Courier New"/>
                <a:cs typeface="Courier New"/>
              </a:rPr>
              <a:t>JLabel</a:t>
            </a:r>
            <a:r>
              <a:rPr sz="3200" spc="-30" dirty="0">
                <a:latin typeface="Trebuchet MS"/>
                <a:cs typeface="Trebuchet MS"/>
              </a:rPr>
              <a:t>’s </a:t>
            </a:r>
            <a:r>
              <a:rPr sz="3200" spc="-5" dirty="0">
                <a:latin typeface="Trebuchet MS"/>
                <a:cs typeface="Trebuchet MS"/>
              </a:rPr>
              <a:t>background colour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Courier New"/>
                <a:cs typeface="Courier New"/>
              </a:rPr>
              <a:t>c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6391275" algn="l"/>
              </a:tabLst>
            </a:pPr>
            <a:r>
              <a:rPr sz="2600" spc="-5" dirty="0">
                <a:latin typeface="Courier New"/>
                <a:cs typeface="Courier New"/>
              </a:rPr>
              <a:t>public void</a:t>
            </a:r>
            <a:r>
              <a:rPr sz="2600" dirty="0">
                <a:latin typeface="Courier New"/>
                <a:cs typeface="Courier New"/>
              </a:rPr>
              <a:t> setForeground(</a:t>
            </a:r>
            <a:r>
              <a:rPr sz="2600" i="1" dirty="0">
                <a:latin typeface="Courier New"/>
                <a:cs typeface="Courier New"/>
              </a:rPr>
              <a:t>Color	c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393700" indent="-34798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Trebuchet MS"/>
                <a:cs typeface="Trebuchet MS"/>
              </a:rPr>
              <a:t>set </a:t>
            </a:r>
            <a:r>
              <a:rPr sz="3200" spc="-30" dirty="0">
                <a:latin typeface="Courier New"/>
                <a:cs typeface="Courier New"/>
              </a:rPr>
              <a:t>JLabel</a:t>
            </a:r>
            <a:r>
              <a:rPr sz="3200" spc="-30" dirty="0">
                <a:latin typeface="Trebuchet MS"/>
                <a:cs typeface="Trebuchet MS"/>
              </a:rPr>
              <a:t>’s </a:t>
            </a:r>
            <a:r>
              <a:rPr sz="3200" spc="-5" dirty="0">
                <a:latin typeface="Trebuchet MS"/>
                <a:cs typeface="Trebuchet MS"/>
              </a:rPr>
              <a:t>foreground colour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Courier New"/>
                <a:cs typeface="Courier New"/>
              </a:rPr>
              <a:t>c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69900"/>
            <a:ext cx="388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sz="4400" spc="-5" dirty="0"/>
              <a:t>L</a:t>
            </a:r>
            <a:r>
              <a:rPr sz="4400" dirty="0"/>
              <a:t>a</a:t>
            </a:r>
            <a:r>
              <a:rPr sz="4400" spc="-5" dirty="0"/>
              <a:t>b</a:t>
            </a:r>
            <a:r>
              <a:rPr sz="4400" dirty="0"/>
              <a:t>e</a:t>
            </a:r>
            <a:r>
              <a:rPr sz="4400" spc="-5" dirty="0"/>
              <a:t>l</a:t>
            </a:r>
            <a:r>
              <a:rPr sz="4400" dirty="0"/>
              <a:t>s and	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20" y="1600200"/>
            <a:ext cx="8261984" cy="21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rebuchet MS"/>
                <a:cs typeface="Trebuchet MS"/>
              </a:rPr>
              <a:t>Can change font by providing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dirty="0">
                <a:latin typeface="Courier New"/>
                <a:cs typeface="Courier New"/>
              </a:rPr>
              <a:t>Font</a:t>
            </a:r>
            <a:r>
              <a:rPr sz="3200" spc="-96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object:</a:t>
            </a:r>
            <a:endParaRPr sz="32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  <a:spcBef>
                <a:spcPts val="1760"/>
              </a:spcBef>
            </a:pPr>
            <a:r>
              <a:rPr sz="2400" spc="-5" dirty="0">
                <a:latin typeface="Courier New"/>
                <a:cs typeface="Courier New"/>
              </a:rPr>
              <a:t>public class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Font</a:t>
            </a:r>
            <a:endParaRPr sz="24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420"/>
              </a:spcBef>
              <a:tabLst>
                <a:tab pos="3492500" algn="l"/>
                <a:tab pos="4590415" algn="l"/>
                <a:tab pos="5321935" algn="l"/>
                <a:tab pos="6602095" algn="l"/>
                <a:tab pos="7333615" algn="l"/>
              </a:tabLst>
            </a:pPr>
            <a:r>
              <a:rPr sz="2400" spc="-5" dirty="0">
                <a:latin typeface="Courier New"/>
                <a:cs typeface="Courier New"/>
              </a:rPr>
              <a:t>publi</a:t>
            </a:r>
            <a:r>
              <a:rPr sz="2400" dirty="0">
                <a:latin typeface="Courier New"/>
                <a:cs typeface="Courier New"/>
              </a:rPr>
              <a:t>c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Font(</a:t>
            </a:r>
            <a:r>
              <a:rPr sz="2400" i="1" dirty="0">
                <a:latin typeface="Courier New"/>
                <a:cs typeface="Courier New"/>
              </a:rPr>
              <a:t>String	name</a:t>
            </a:r>
            <a:r>
              <a:rPr sz="2400" dirty="0">
                <a:latin typeface="Courier New"/>
                <a:cs typeface="Courier New"/>
              </a:rPr>
              <a:t>,	</a:t>
            </a:r>
            <a:r>
              <a:rPr sz="2400" i="1" dirty="0">
                <a:latin typeface="Courier New"/>
                <a:cs typeface="Courier New"/>
              </a:rPr>
              <a:t>int	style</a:t>
            </a:r>
            <a:r>
              <a:rPr sz="2400" dirty="0">
                <a:latin typeface="Courier New"/>
                <a:cs typeface="Courier New"/>
              </a:rPr>
              <a:t>,	</a:t>
            </a:r>
            <a:r>
              <a:rPr sz="2400" i="1" dirty="0">
                <a:latin typeface="Courier New"/>
                <a:cs typeface="Courier New"/>
              </a:rPr>
              <a:t>int	size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font </a:t>
            </a:r>
            <a:r>
              <a:rPr sz="3200" dirty="0">
                <a:latin typeface="Trebuchet MS"/>
                <a:cs typeface="Trebuchet MS"/>
              </a:rPr>
              <a:t>names are </a:t>
            </a:r>
            <a:r>
              <a:rPr sz="3200" spc="-5" dirty="0">
                <a:latin typeface="Trebuchet MS"/>
                <a:cs typeface="Trebuchet MS"/>
              </a:rPr>
              <a:t>strings, </a:t>
            </a:r>
            <a:r>
              <a:rPr sz="3200" dirty="0">
                <a:latin typeface="Trebuchet MS"/>
                <a:cs typeface="Trebuchet MS"/>
              </a:rPr>
              <a:t>e.g.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20" y="3664260"/>
            <a:ext cx="2870835" cy="16129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297180" algn="l"/>
              </a:tabLst>
            </a:pPr>
            <a:r>
              <a:rPr sz="4200" spc="-7" baseline="1984" dirty="0">
                <a:latin typeface="Courier New"/>
                <a:cs typeface="Courier New"/>
              </a:rPr>
              <a:t>“Serif”</a:t>
            </a:r>
            <a:endParaRPr sz="4200" baseline="1984">
              <a:latin typeface="Courier New"/>
              <a:cs typeface="Courier New"/>
            </a:endParaRPr>
          </a:p>
          <a:p>
            <a:pPr marL="297180" indent="-284480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297180" algn="l"/>
              </a:tabLst>
            </a:pPr>
            <a:r>
              <a:rPr sz="2800" spc="-5" dirty="0">
                <a:latin typeface="Courier New"/>
                <a:cs typeface="Courier New"/>
              </a:rPr>
              <a:t>“Sansserif”</a:t>
            </a:r>
            <a:endParaRPr sz="2800">
              <a:latin typeface="Courier New"/>
              <a:cs typeface="Courier New"/>
            </a:endParaRPr>
          </a:p>
          <a:p>
            <a:pPr marL="297180" indent="-284480">
              <a:lnSpc>
                <a:spcPct val="100000"/>
              </a:lnSpc>
              <a:spcBef>
                <a:spcPts val="930"/>
              </a:spcBef>
              <a:buFont typeface="Arial"/>
              <a:buChar char="–"/>
              <a:tabLst>
                <a:tab pos="297180" algn="l"/>
              </a:tabLst>
            </a:pPr>
            <a:r>
              <a:rPr sz="4200" spc="-7" baseline="1984" dirty="0">
                <a:latin typeface="Courier New"/>
                <a:cs typeface="Courier New"/>
              </a:rPr>
              <a:t>“Monospaced”</a:t>
            </a:r>
            <a:endParaRPr sz="4200" baseline="198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6462" y="3639820"/>
            <a:ext cx="4286885" cy="16256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50190" indent="-237490">
              <a:lnSpc>
                <a:spcPct val="100000"/>
              </a:lnSpc>
              <a:spcBef>
                <a:spcPts val="940"/>
              </a:spcBef>
              <a:buFont typeface="Trebuchet MS"/>
              <a:buChar char="-"/>
              <a:tabLst>
                <a:tab pos="250825" algn="l"/>
              </a:tabLst>
            </a:pPr>
            <a:r>
              <a:rPr sz="2800" spc="-5" dirty="0">
                <a:latin typeface="Times New Roman"/>
                <a:cs typeface="Times New Roman"/>
              </a:rPr>
              <a:t>uses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default serif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font</a:t>
            </a:r>
            <a:endParaRPr sz="2800">
              <a:latin typeface="Times New Roman"/>
              <a:cs typeface="Times New Roman"/>
            </a:endParaRPr>
          </a:p>
          <a:p>
            <a:pPr marL="250190" indent="-237490">
              <a:lnSpc>
                <a:spcPct val="100000"/>
              </a:lnSpc>
              <a:spcBef>
                <a:spcPts val="840"/>
              </a:spcBef>
              <a:buFont typeface="Trebuchet MS"/>
              <a:buChar char="-"/>
              <a:tabLst>
                <a:tab pos="250825" algn="l"/>
              </a:tabLst>
            </a:pPr>
            <a:r>
              <a:rPr sz="2800" dirty="0">
                <a:latin typeface="Arial"/>
                <a:cs typeface="Arial"/>
              </a:rPr>
              <a:t>uses a sans serif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font</a:t>
            </a:r>
            <a:endParaRPr sz="2800">
              <a:latin typeface="Arial"/>
              <a:cs typeface="Arial"/>
            </a:endParaRPr>
          </a:p>
          <a:p>
            <a:pPr marL="250190" indent="-237490">
              <a:lnSpc>
                <a:spcPct val="100000"/>
              </a:lnSpc>
              <a:spcBef>
                <a:spcPts val="840"/>
              </a:spcBef>
              <a:buSzPct val="116666"/>
              <a:buFont typeface="Trebuchet MS"/>
              <a:buChar char="-"/>
              <a:tabLst>
                <a:tab pos="250825" algn="l"/>
              </a:tabLst>
            </a:pPr>
            <a:r>
              <a:rPr sz="2400" spc="-5" dirty="0">
                <a:latin typeface="Courier New"/>
                <a:cs typeface="Courier New"/>
              </a:rPr>
              <a:t>uses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monospaced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20" y="5342707"/>
            <a:ext cx="7233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ourier New"/>
                <a:cs typeface="Courier New"/>
              </a:rPr>
              <a:t>“Arial </a:t>
            </a:r>
            <a:r>
              <a:rPr sz="2800" dirty="0">
                <a:latin typeface="Courier New"/>
                <a:cs typeface="Courier New"/>
              </a:rPr>
              <a:t>Black”</a:t>
            </a:r>
            <a:r>
              <a:rPr sz="2800" spc="-680" dirty="0">
                <a:latin typeface="Courier New"/>
                <a:cs typeface="Courier New"/>
              </a:rPr>
              <a:t> </a:t>
            </a:r>
            <a:r>
              <a:rPr sz="3600" baseline="1157" dirty="0">
                <a:latin typeface="Trebuchet MS"/>
                <a:cs typeface="Trebuchet MS"/>
              </a:rPr>
              <a:t>- </a:t>
            </a:r>
            <a:r>
              <a:rPr sz="3600" spc="-7" baseline="1157" dirty="0">
                <a:latin typeface="Arial Black"/>
                <a:cs typeface="Arial Black"/>
              </a:rPr>
              <a:t>uses the specified </a:t>
            </a:r>
            <a:r>
              <a:rPr sz="3600" spc="-22" baseline="1157" dirty="0">
                <a:latin typeface="Arial Black"/>
                <a:cs typeface="Arial Black"/>
              </a:rPr>
              <a:t>font</a:t>
            </a:r>
            <a:endParaRPr sz="3600" baseline="1157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1615</Words>
  <Application>Microsoft Office PowerPoint</Application>
  <PresentationFormat>On-screen Show (4:3)</PresentationFormat>
  <Paragraphs>451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Arial Black</vt:lpstr>
      <vt:lpstr>Calibri</vt:lpstr>
      <vt:lpstr>Courier New</vt:lpstr>
      <vt:lpstr>Times New Roman</vt:lpstr>
      <vt:lpstr>Trebuchet MS</vt:lpstr>
      <vt:lpstr>Office Theme</vt:lpstr>
      <vt:lpstr>Software Development 2</vt:lpstr>
      <vt:lpstr>Previously</vt:lpstr>
      <vt:lpstr>Today’s Lecture</vt:lpstr>
      <vt:lpstr>Labels and text</vt:lpstr>
      <vt:lpstr>Labels and text</vt:lpstr>
      <vt:lpstr>Labels and text</vt:lpstr>
      <vt:lpstr>Labels and text</vt:lpstr>
      <vt:lpstr>Labels and text</vt:lpstr>
      <vt:lpstr>Labels and text</vt:lpstr>
      <vt:lpstr>Labels and text</vt:lpstr>
      <vt:lpstr>Labels and text</vt:lpstr>
      <vt:lpstr>Labels and text</vt:lpstr>
      <vt:lpstr>Labels and text</vt:lpstr>
      <vt:lpstr>Labels and text</vt:lpstr>
      <vt:lpstr>Controlling how components are arranged LAYOUT MANAGERS</vt:lpstr>
      <vt:lpstr>Layout managers</vt:lpstr>
      <vt:lpstr>Layout managers</vt:lpstr>
      <vt:lpstr>Layout managers</vt:lpstr>
      <vt:lpstr>Border layout</vt:lpstr>
      <vt:lpstr>Border layout</vt:lpstr>
      <vt:lpstr>Border layout: example</vt:lpstr>
      <vt:lpstr>Border layout: example</vt:lpstr>
      <vt:lpstr>Border layout: example</vt:lpstr>
      <vt:lpstr>Border layout: example</vt:lpstr>
      <vt:lpstr>Border layout: example</vt:lpstr>
      <vt:lpstr>Border layout</vt:lpstr>
      <vt:lpstr>Which one will work?</vt:lpstr>
      <vt:lpstr>Which one will work?</vt:lpstr>
      <vt:lpstr>Grid layout</vt:lpstr>
      <vt:lpstr>Grid layout: example</vt:lpstr>
      <vt:lpstr>Grid layout: example</vt:lpstr>
      <vt:lpstr>Grid layout: example</vt:lpstr>
      <vt:lpstr>Would this work as well?</vt:lpstr>
      <vt:lpstr>Flow layout</vt:lpstr>
      <vt:lpstr>Flow layout</vt:lpstr>
      <vt:lpstr>Flow layout</vt:lpstr>
      <vt:lpstr>Flow layout</vt:lpstr>
      <vt:lpstr>Example: traffic lights</vt:lpstr>
      <vt:lpstr>Example: traffic lights</vt:lpstr>
      <vt:lpstr>Example: traffic lights</vt:lpstr>
      <vt:lpstr>Example: traffic lights</vt:lpstr>
      <vt:lpstr>Example: traffic lights</vt:lpstr>
      <vt:lpstr>Panel</vt:lpstr>
      <vt:lpstr>Panel</vt:lpstr>
      <vt:lpstr>Panel: example</vt:lpstr>
      <vt:lpstr>Panel: example</vt:lpstr>
      <vt:lpstr>Panel: example</vt:lpstr>
      <vt:lpstr>Panel: example</vt:lpstr>
      <vt:lpstr>Panel: example</vt:lpstr>
      <vt:lpstr>Panel: example</vt:lpstr>
      <vt:lpstr>Panel: example</vt:lpstr>
      <vt:lpstr>Window interaction with  keyboard &amp; display</vt:lpstr>
      <vt:lpstr>Window interaction with  keyboard &amp; display</vt:lpstr>
      <vt:lpstr>Window interaction with  keyboard &amp; display</vt:lpstr>
      <vt:lpstr>Window interaction with  keyboard &amp; display</vt:lpstr>
      <vt:lpstr>Window interaction with  keyboard &amp; display</vt:lpstr>
      <vt:lpstr>Window interaction with  keyboard &amp; display</vt:lpstr>
      <vt:lpstr>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2</dc:title>
  <cp:lastModifiedBy>Kumar, Smitha</cp:lastModifiedBy>
  <cp:revision>4</cp:revision>
  <dcterms:created xsi:type="dcterms:W3CDTF">2019-02-18T10:38:31Z</dcterms:created>
  <dcterms:modified xsi:type="dcterms:W3CDTF">2019-02-18T11:26:49Z</dcterms:modified>
</cp:coreProperties>
</file>