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5" r:id="rId3"/>
    <p:sldId id="287" r:id="rId4"/>
    <p:sldId id="292" r:id="rId5"/>
    <p:sldId id="281" r:id="rId6"/>
    <p:sldId id="293" r:id="rId7"/>
    <p:sldId id="294" r:id="rId8"/>
    <p:sldId id="296" r:id="rId9"/>
    <p:sldId id="297" r:id="rId10"/>
    <p:sldId id="271" r:id="rId11"/>
    <p:sldId id="298" r:id="rId12"/>
    <p:sldId id="288" r:id="rId13"/>
    <p:sldId id="299" r:id="rId14"/>
    <p:sldId id="289" r:id="rId15"/>
    <p:sldId id="300" r:id="rId16"/>
    <p:sldId id="283" r:id="rId17"/>
    <p:sldId id="284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Samantha Robertson" initials="SR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3B1D"/>
    <a:srgbClr val="D83B01"/>
    <a:srgbClr val="D7D7D7"/>
    <a:srgbClr val="C8C8C8"/>
    <a:srgbClr val="DD462F"/>
    <a:srgbClr val="0078D7"/>
    <a:srgbClr val="9BC9EF"/>
    <a:srgbClr val="898E8C"/>
    <a:srgbClr val="DFCCBE"/>
    <a:srgbClr val="D24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0E3FDE45-AF77-4B5C-9715-49D594BDF05E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123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90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1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53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519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1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0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1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Office desk with laptop in the center surrounded by paper, pen, pencils, and other office items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2718924" y="3394610"/>
            <a:ext cx="9473076" cy="20232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39632" y="3850504"/>
            <a:ext cx="7611908" cy="1111495"/>
          </a:xfrm>
          <a:noFill/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92256" y="365125"/>
            <a:ext cx="6400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65125"/>
            <a:ext cx="916305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7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1440382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752600" y="1444752"/>
            <a:ext cx="10076688" cy="43891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09738"/>
            <a:ext cx="10079736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4589463"/>
            <a:ext cx="100797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8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6600" y="1501775"/>
            <a:ext cx="47434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1414463"/>
            <a:ext cx="47021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52600" y="2238375"/>
            <a:ext cx="4702175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004" y="1414463"/>
            <a:ext cx="47253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004" y="2238375"/>
            <a:ext cx="472533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4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4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457200"/>
            <a:ext cx="39433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987425"/>
            <a:ext cx="562203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1650" y="2171700"/>
            <a:ext cx="3943350" cy="3697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5736" y="6356352"/>
            <a:ext cx="3276600" cy="365125"/>
          </a:xfrm>
        </p:spPr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936" y="457200"/>
            <a:ext cx="39410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208776" y="987425"/>
            <a:ext cx="5623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3936" y="2176272"/>
            <a:ext cx="3941064" cy="36941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D31A3-BB3E-4313-83C9-61296DA7E415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EFAB-AE02-4809-8285-EDC44B9E3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440382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11128" cy="64008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5648" y="1447800"/>
            <a:ext cx="10076688" cy="4386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55648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46192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5736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6" r:id="rId3"/>
    <p:sldLayoutId id="2147483677" r:id="rId4"/>
    <p:sldLayoutId id="2147483678" r:id="rId5"/>
    <p:sldLayoutId id="2147483672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8000"/>
        </a:lnSpc>
        <a:spcBef>
          <a:spcPts val="0"/>
        </a:spcBef>
        <a:spcAft>
          <a:spcPts val="800"/>
        </a:spcAft>
        <a:buClr>
          <a:schemeClr val="tx1">
            <a:lumMod val="75000"/>
            <a:lumOff val="25000"/>
          </a:schemeClr>
        </a:buClr>
        <a:buFontTx/>
        <a:buNone/>
        <a:defRPr sz="16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1">
            <a:lumMod val="75000"/>
            <a:lumOff val="25000"/>
          </a:schemeClr>
        </a:buClr>
        <a:buFont typeface="Arial" panose="020B0604020202020204" pitchFamily="34" charset="0"/>
        <a:buNone/>
        <a:defRPr sz="18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microsoft.com/fwlink/?linkid=851258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o.microsoft.com/fwlink/?linkid=851258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Loan Eligibility Dataset 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C8010E-6ED8-43C5-BF72-68600B9B12EF}"/>
              </a:ext>
            </a:extLst>
          </p:cNvPr>
          <p:cNvSpPr/>
          <p:nvPr/>
        </p:nvSpPr>
        <p:spPr>
          <a:xfrm>
            <a:off x="6572875" y="1384460"/>
            <a:ext cx="4762501" cy="6114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Scaling the data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 descr="Step number 1">
            <a:extLst>
              <a:ext uri="{FF2B5EF4-FFF2-40B4-BE49-F238E27FC236}">
                <a16:creationId xmlns:a16="http://schemas.microsoft.com/office/drawing/2014/main" id="{6A6055F5-E39D-4074-8C6F-02006FCAE5A8}"/>
              </a:ext>
            </a:extLst>
          </p:cNvPr>
          <p:cNvGrpSpPr/>
          <p:nvPr/>
        </p:nvGrpSpPr>
        <p:grpSpPr bwMode="gray">
          <a:xfrm>
            <a:off x="6241742" y="1413168"/>
            <a:ext cx="380382" cy="296049"/>
            <a:chOff x="6741828" y="1435344"/>
            <a:chExt cx="380382" cy="296049"/>
          </a:xfrm>
        </p:grpSpPr>
        <p:sp>
          <p:nvSpPr>
            <p:cNvPr id="32" name="Rectangle 31" descr="Step number 1">
              <a:extLst>
                <a:ext uri="{FF2B5EF4-FFF2-40B4-BE49-F238E27FC236}">
                  <a16:creationId xmlns:a16="http://schemas.microsoft.com/office/drawing/2014/main" id="{7A1C79D7-AF06-41F8-B439-2496DF13E1D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 descr="Small square with numeral 1 inside ">
              <a:extLst>
                <a:ext uri="{FF2B5EF4-FFF2-40B4-BE49-F238E27FC236}">
                  <a16:creationId xmlns:a16="http://schemas.microsoft.com/office/drawing/2014/main" id="{BEEE1CCD-0535-4C61-B9F8-E616260D281B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C8F1BE-1EBE-4B2E-A5DC-105FDDED9935}"/>
              </a:ext>
            </a:extLst>
          </p:cNvPr>
          <p:cNvSpPr/>
          <p:nvPr/>
        </p:nvSpPr>
        <p:spPr>
          <a:xfrm>
            <a:off x="2137497" y="1413633"/>
            <a:ext cx="4274510" cy="36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dirty="0"/>
              <a:t>Features Cleaning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 descr="Step number 1">
            <a:extLst>
              <a:ext uri="{FF2B5EF4-FFF2-40B4-BE49-F238E27FC236}">
                <a16:creationId xmlns:a16="http://schemas.microsoft.com/office/drawing/2014/main" id="{E4E034A1-3D79-412D-B9DE-EC96DBE94098}"/>
              </a:ext>
            </a:extLst>
          </p:cNvPr>
          <p:cNvGrpSpPr/>
          <p:nvPr/>
        </p:nvGrpSpPr>
        <p:grpSpPr bwMode="gray">
          <a:xfrm>
            <a:off x="1826290" y="1413168"/>
            <a:ext cx="380382" cy="296049"/>
            <a:chOff x="6741828" y="1435344"/>
            <a:chExt cx="380382" cy="296049"/>
          </a:xfrm>
        </p:grpSpPr>
        <p:sp>
          <p:nvSpPr>
            <p:cNvPr id="37" name="Rectangle 36" descr="Step number 1">
              <a:extLst>
                <a:ext uri="{FF2B5EF4-FFF2-40B4-BE49-F238E27FC236}">
                  <a16:creationId xmlns:a16="http://schemas.microsoft.com/office/drawing/2014/main" id="{26367CCE-C453-463A-A250-4EE2CCC54638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 descr="Small square with numeral 1 inside ">
              <a:extLst>
                <a:ext uri="{FF2B5EF4-FFF2-40B4-BE49-F238E27FC236}">
                  <a16:creationId xmlns:a16="http://schemas.microsoft.com/office/drawing/2014/main" id="{70BB2097-0A7A-4490-BB97-1BD6D9E6FDAF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9" name="Group 38" descr="Step number 2">
            <a:extLst>
              <a:ext uri="{FF2B5EF4-FFF2-40B4-BE49-F238E27FC236}">
                <a16:creationId xmlns:a16="http://schemas.microsoft.com/office/drawing/2014/main" id="{6A823E97-98B5-46D0-BC73-B55655C55196}"/>
              </a:ext>
            </a:extLst>
          </p:cNvPr>
          <p:cNvGrpSpPr/>
          <p:nvPr/>
        </p:nvGrpSpPr>
        <p:grpSpPr bwMode="gray">
          <a:xfrm>
            <a:off x="1826290" y="2302482"/>
            <a:ext cx="380382" cy="296049"/>
            <a:chOff x="6741828" y="1435344"/>
            <a:chExt cx="380382" cy="296049"/>
          </a:xfrm>
        </p:grpSpPr>
        <p:sp>
          <p:nvSpPr>
            <p:cNvPr id="40" name="Rectangle 39" descr="Step number 2">
              <a:extLst>
                <a:ext uri="{FF2B5EF4-FFF2-40B4-BE49-F238E27FC236}">
                  <a16:creationId xmlns:a16="http://schemas.microsoft.com/office/drawing/2014/main" id="{59C04343-EBDC-4457-9884-F0891E55B933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 descr="Small square with numeral 2 inside ">
              <a:extLst>
                <a:ext uri="{FF2B5EF4-FFF2-40B4-BE49-F238E27FC236}">
                  <a16:creationId xmlns:a16="http://schemas.microsoft.com/office/drawing/2014/main" id="{996F8C6F-26C5-4A10-A8BD-A662C982869A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1933D1E-9888-41DE-87BE-9758A7593C88}"/>
              </a:ext>
            </a:extLst>
          </p:cNvPr>
          <p:cNvSpPr/>
          <p:nvPr/>
        </p:nvSpPr>
        <p:spPr>
          <a:xfrm>
            <a:off x="2157423" y="2325639"/>
            <a:ext cx="4274510" cy="33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sz="1600" dirty="0" smtClean="0"/>
              <a:t>Feature Encoding</a:t>
            </a:r>
            <a:endParaRPr lang="en-US" sz="1600" dirty="0"/>
          </a:p>
        </p:txBody>
      </p:sp>
      <p:grpSp>
        <p:nvGrpSpPr>
          <p:cNvPr id="44" name="Group 43" descr="Step number 2">
            <a:extLst>
              <a:ext uri="{FF2B5EF4-FFF2-40B4-BE49-F238E27FC236}">
                <a16:creationId xmlns:a16="http://schemas.microsoft.com/office/drawing/2014/main" id="{CAA8B6B0-571B-443E-8EA6-CE6E926855EB}"/>
              </a:ext>
            </a:extLst>
          </p:cNvPr>
          <p:cNvGrpSpPr/>
          <p:nvPr/>
        </p:nvGrpSpPr>
        <p:grpSpPr bwMode="gray">
          <a:xfrm>
            <a:off x="6241742" y="2298878"/>
            <a:ext cx="380382" cy="296049"/>
            <a:chOff x="6741828" y="1435344"/>
            <a:chExt cx="380382" cy="296049"/>
          </a:xfrm>
        </p:grpSpPr>
        <p:sp>
          <p:nvSpPr>
            <p:cNvPr id="45" name="Rectangle 44" descr="Step number 2">
              <a:extLst>
                <a:ext uri="{FF2B5EF4-FFF2-40B4-BE49-F238E27FC236}">
                  <a16:creationId xmlns:a16="http://schemas.microsoft.com/office/drawing/2014/main" id="{0EC9B08E-C20F-4D79-B265-4BA01303DA47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 descr="Small square with numeral 2 inside ">
              <a:extLst>
                <a:ext uri="{FF2B5EF4-FFF2-40B4-BE49-F238E27FC236}">
                  <a16:creationId xmlns:a16="http://schemas.microsoft.com/office/drawing/2014/main" id="{8BA0AFD2-703B-4EDA-B1DD-5A3CBBA995A8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1" name="Group 20" descr="Step number 2">
            <a:extLst>
              <a:ext uri="{FF2B5EF4-FFF2-40B4-BE49-F238E27FC236}">
                <a16:creationId xmlns:a16="http://schemas.microsoft.com/office/drawing/2014/main" id="{6A823E97-98B5-46D0-BC73-B55655C55196}"/>
              </a:ext>
            </a:extLst>
          </p:cNvPr>
          <p:cNvGrpSpPr/>
          <p:nvPr/>
        </p:nvGrpSpPr>
        <p:grpSpPr bwMode="gray">
          <a:xfrm>
            <a:off x="1826290" y="3120993"/>
            <a:ext cx="380382" cy="296049"/>
            <a:chOff x="6741828" y="1435344"/>
            <a:chExt cx="380382" cy="296049"/>
          </a:xfrm>
        </p:grpSpPr>
        <p:sp>
          <p:nvSpPr>
            <p:cNvPr id="22" name="Rectangle 21" descr="Step number 2">
              <a:extLst>
                <a:ext uri="{FF2B5EF4-FFF2-40B4-BE49-F238E27FC236}">
                  <a16:creationId xmlns:a16="http://schemas.microsoft.com/office/drawing/2014/main" id="{59C04343-EBDC-4457-9884-F0891E55B933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 descr="Small square with numeral 2 inside ">
              <a:extLst>
                <a:ext uri="{FF2B5EF4-FFF2-40B4-BE49-F238E27FC236}">
                  <a16:creationId xmlns:a16="http://schemas.microsoft.com/office/drawing/2014/main" id="{996F8C6F-26C5-4A10-A8BD-A662C982869A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1933D1E-9888-41DE-87BE-9758A7593C88}"/>
              </a:ext>
            </a:extLst>
          </p:cNvPr>
          <p:cNvSpPr/>
          <p:nvPr/>
        </p:nvSpPr>
        <p:spPr>
          <a:xfrm>
            <a:off x="4090632" y="4717517"/>
            <a:ext cx="4596168" cy="890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Null Accuracy : 69 % </a:t>
            </a:r>
          </a:p>
          <a:p>
            <a:pPr marL="2857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Train Null Accuracy: 68 %</a:t>
            </a:r>
          </a:p>
          <a:p>
            <a:pPr marL="285750" lvl="1" indent="-28575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Testing Null Accuracy : 70 % </a:t>
            </a:r>
            <a:endParaRPr lang="en-US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C8010E-6ED8-43C5-BF72-68600B9B12EF}"/>
              </a:ext>
            </a:extLst>
          </p:cNvPr>
          <p:cNvSpPr/>
          <p:nvPr/>
        </p:nvSpPr>
        <p:spPr>
          <a:xfrm>
            <a:off x="6622124" y="2314969"/>
            <a:ext cx="4762501" cy="6114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Heat map to show the correlation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C8010E-6ED8-43C5-BF72-68600B9B12EF}"/>
              </a:ext>
            </a:extLst>
          </p:cNvPr>
          <p:cNvSpPr/>
          <p:nvPr/>
        </p:nvSpPr>
        <p:spPr>
          <a:xfrm>
            <a:off x="6723214" y="3141716"/>
            <a:ext cx="4762501" cy="61141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08000"/>
              </a:lnSpc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Discretizing , Out layers identification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 descr="Step number 2">
            <a:extLst>
              <a:ext uri="{FF2B5EF4-FFF2-40B4-BE49-F238E27FC236}">
                <a16:creationId xmlns:a16="http://schemas.microsoft.com/office/drawing/2014/main" id="{CAA8B6B0-571B-443E-8EA6-CE6E926855EB}"/>
              </a:ext>
            </a:extLst>
          </p:cNvPr>
          <p:cNvGrpSpPr/>
          <p:nvPr/>
        </p:nvGrpSpPr>
        <p:grpSpPr bwMode="gray">
          <a:xfrm>
            <a:off x="6241742" y="3128918"/>
            <a:ext cx="380382" cy="296049"/>
            <a:chOff x="6741828" y="1435344"/>
            <a:chExt cx="380382" cy="296049"/>
          </a:xfrm>
        </p:grpSpPr>
        <p:sp>
          <p:nvSpPr>
            <p:cNvPr id="50" name="Rectangle 49" descr="Step number 2">
              <a:extLst>
                <a:ext uri="{FF2B5EF4-FFF2-40B4-BE49-F238E27FC236}">
                  <a16:creationId xmlns:a16="http://schemas.microsoft.com/office/drawing/2014/main" id="{0EC9B08E-C20F-4D79-B265-4BA01303DA47}"/>
                </a:ext>
              </a:extLst>
            </p:cNvPr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TextBox 50" descr="Small square with numeral 2 inside ">
              <a:extLst>
                <a:ext uri="{FF2B5EF4-FFF2-40B4-BE49-F238E27FC236}">
                  <a16:creationId xmlns:a16="http://schemas.microsoft.com/office/drawing/2014/main" id="{8BA0AFD2-703B-4EDA-B1DD-5A3CBBA995A8}"/>
                </a:ext>
              </a:extLst>
            </p:cNvPr>
            <p:cNvSpPr txBox="1"/>
            <p:nvPr/>
          </p:nvSpPr>
          <p:spPr bwMode="gray">
            <a:xfrm>
              <a:off x="6741828" y="1435344"/>
              <a:ext cx="3803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B1933D1E-9888-41DE-87BE-9758A7593C88}"/>
              </a:ext>
            </a:extLst>
          </p:cNvPr>
          <p:cNvSpPr/>
          <p:nvPr/>
        </p:nvSpPr>
        <p:spPr>
          <a:xfrm>
            <a:off x="2289897" y="3260194"/>
            <a:ext cx="4274510" cy="338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08000"/>
              </a:lnSpc>
            </a:pPr>
            <a:r>
              <a:rPr lang="en-US" sz="1600" dirty="0" smtClean="0"/>
              <a:t>Drop Unrelated Column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Correlation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353" y="1088136"/>
            <a:ext cx="8240275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84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DT Hyper Parameters Tuning</a:t>
            </a:r>
            <a:endParaRPr lang="en-US" dirty="0"/>
          </a:p>
        </p:txBody>
      </p:sp>
      <p:grpSp>
        <p:nvGrpSpPr>
          <p:cNvPr id="47" name="Group 46" descr="Step number 1"/>
          <p:cNvGrpSpPr/>
          <p:nvPr/>
        </p:nvGrpSpPr>
        <p:grpSpPr bwMode="gray">
          <a:xfrm>
            <a:off x="8342869" y="3198426"/>
            <a:ext cx="380382" cy="296049"/>
            <a:chOff x="6741828" y="1435344"/>
            <a:chExt cx="380382" cy="296049"/>
          </a:xfrm>
        </p:grpSpPr>
        <p:sp>
          <p:nvSpPr>
            <p:cNvPr id="48" name="Rectangle 47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 descr="Small square with numeral 1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91" y="1105139"/>
            <a:ext cx="4962062" cy="37279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777" y="1105139"/>
            <a:ext cx="5844068" cy="52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0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DT Hyper Parameters Tuning</a:t>
            </a:r>
            <a:endParaRPr lang="en-US" dirty="0"/>
          </a:p>
        </p:txBody>
      </p:sp>
      <p:grpSp>
        <p:nvGrpSpPr>
          <p:cNvPr id="47" name="Group 46" descr="Step number 1"/>
          <p:cNvGrpSpPr/>
          <p:nvPr/>
        </p:nvGrpSpPr>
        <p:grpSpPr bwMode="gray">
          <a:xfrm>
            <a:off x="8342869" y="3198426"/>
            <a:ext cx="380382" cy="296049"/>
            <a:chOff x="6741828" y="1435344"/>
            <a:chExt cx="380382" cy="296049"/>
          </a:xfrm>
        </p:grpSpPr>
        <p:sp>
          <p:nvSpPr>
            <p:cNvPr id="48" name="Rectangle 47" descr="Step number 1"/>
            <p:cNvSpPr/>
            <p:nvPr/>
          </p:nvSpPr>
          <p:spPr bwMode="gray">
            <a:xfrm>
              <a:off x="6793669" y="1452347"/>
              <a:ext cx="279292" cy="27904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 descr="Small square with numeral 1 inside"/>
            <p:cNvSpPr txBox="1"/>
            <p:nvPr/>
          </p:nvSpPr>
          <p:spPr bwMode="gray">
            <a:xfrm>
              <a:off x="6741828" y="1435344"/>
              <a:ext cx="3803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1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940" y="1522525"/>
            <a:ext cx="5087060" cy="394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6" y="1678875"/>
            <a:ext cx="4709286" cy="36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7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SVM Hyper Parameters Tuning </a:t>
            </a:r>
            <a:endParaRPr lang="en-US" dirty="0"/>
          </a:p>
        </p:txBody>
      </p:sp>
      <p:sp>
        <p:nvSpPr>
          <p:cNvPr id="13" name="Text Placeholder 1"/>
          <p:cNvSpPr txBox="1">
            <a:spLocks/>
          </p:cNvSpPr>
          <p:nvPr/>
        </p:nvSpPr>
        <p:spPr>
          <a:xfrm>
            <a:off x="1675050" y="1435607"/>
            <a:ext cx="5623966" cy="393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Choose the kernel then tune the C , Gamma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261382"/>
              </p:ext>
            </p:extLst>
          </p:nvPr>
        </p:nvGraphicFramePr>
        <p:xfrm>
          <a:off x="1896743" y="2073590"/>
          <a:ext cx="2590290" cy="205707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9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Kernel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Linear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85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Polynomial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83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rbf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75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 Placeholder 5"/>
          <p:cNvSpPr txBox="1">
            <a:spLocks/>
          </p:cNvSpPr>
          <p:nvPr/>
        </p:nvSpPr>
        <p:spPr>
          <a:xfrm>
            <a:off x="1784225" y="5168328"/>
            <a:ext cx="4510014" cy="1210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*: the Linear and poly kernels work good</a:t>
            </a:r>
          </a:p>
          <a:p>
            <a:pPr marL="0" lvl="1" indent="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</a:rPr>
              <a:t>So we chose them to tune there Hyper Parameters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688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. Poly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85" y="1867487"/>
            <a:ext cx="4725197" cy="39820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81" y="1829382"/>
            <a:ext cx="5229955" cy="4058216"/>
          </a:xfrm>
          <a:prstGeom prst="rect">
            <a:avLst/>
          </a:prstGeom>
        </p:spPr>
      </p:pic>
      <p:sp>
        <p:nvSpPr>
          <p:cNvPr id="6" name="Text Placeholder 1"/>
          <p:cNvSpPr txBox="1">
            <a:spLocks/>
          </p:cNvSpPr>
          <p:nvPr/>
        </p:nvSpPr>
        <p:spPr>
          <a:xfrm>
            <a:off x="2700287" y="1600424"/>
            <a:ext cx="5623966" cy="393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137231" y="1517811"/>
            <a:ext cx="1192841" cy="393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poly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54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KNN Hyper Parameters Tuning</a:t>
            </a:r>
            <a:endParaRPr lang="en-US" dirty="0"/>
          </a:p>
        </p:txBody>
      </p:sp>
      <p:pic>
        <p:nvPicPr>
          <p:cNvPr id="57" name="Picture 56" descr="Accessibil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5" y="5804049"/>
            <a:ext cx="698828" cy="641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072" y="1921601"/>
            <a:ext cx="5496692" cy="4067743"/>
          </a:xfrm>
          <a:prstGeom prst="rect">
            <a:avLst/>
          </a:prstGeom>
        </p:spPr>
      </p:pic>
      <p:sp>
        <p:nvSpPr>
          <p:cNvPr id="31" name="Text Placeholder 1"/>
          <p:cNvSpPr txBox="1">
            <a:spLocks/>
          </p:cNvSpPr>
          <p:nvPr/>
        </p:nvSpPr>
        <p:spPr>
          <a:xfrm>
            <a:off x="1764223" y="1725004"/>
            <a:ext cx="5623966" cy="393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got very low negative Recall 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Placeholder 1"/>
          <p:cNvSpPr txBox="1">
            <a:spLocks/>
          </p:cNvSpPr>
          <p:nvPr/>
        </p:nvSpPr>
        <p:spPr>
          <a:xfrm>
            <a:off x="1772931" y="1331811"/>
            <a:ext cx="5623966" cy="3931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 have the k and the weight to tune them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1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Models Classification Reports</a:t>
            </a:r>
            <a:endParaRPr lang="en-US" dirty="0"/>
          </a:p>
        </p:txBody>
      </p:sp>
      <p:pic>
        <p:nvPicPr>
          <p:cNvPr id="93" name="Picture 92" descr="Accessibil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5" y="5804049"/>
            <a:ext cx="698828" cy="641181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6868"/>
              </p:ext>
            </p:extLst>
          </p:nvPr>
        </p:nvGraphicFramePr>
        <p:xfrm>
          <a:off x="1764223" y="2664273"/>
          <a:ext cx="10007600" cy="2571115"/>
        </p:xfrm>
        <a:graphic>
          <a:graphicData uri="http://schemas.openxmlformats.org/drawingml/2006/table">
            <a:tbl>
              <a:tblPr firstRow="1" bandRow="1"/>
              <a:tblGrid>
                <a:gridCol w="1874047">
                  <a:extLst>
                    <a:ext uri="{9D8B030D-6E8A-4147-A177-3AD203B41FA5}">
                      <a16:colId xmlns:a16="http://schemas.microsoft.com/office/drawing/2014/main" val="1158012912"/>
                    </a:ext>
                  </a:extLst>
                </a:gridCol>
                <a:gridCol w="1541094">
                  <a:extLst>
                    <a:ext uri="{9D8B030D-6E8A-4147-A177-3AD203B41FA5}">
                      <a16:colId xmlns:a16="http://schemas.microsoft.com/office/drawing/2014/main" val="2628738685"/>
                    </a:ext>
                  </a:extLst>
                </a:gridCol>
                <a:gridCol w="1712327">
                  <a:extLst>
                    <a:ext uri="{9D8B030D-6E8A-4147-A177-3AD203B41FA5}">
                      <a16:colId xmlns:a16="http://schemas.microsoft.com/office/drawing/2014/main" val="3339386718"/>
                    </a:ext>
                  </a:extLst>
                </a:gridCol>
                <a:gridCol w="3367576">
                  <a:extLst>
                    <a:ext uri="{9D8B030D-6E8A-4147-A177-3AD203B41FA5}">
                      <a16:colId xmlns:a16="http://schemas.microsoft.com/office/drawing/2014/main" val="2899465380"/>
                    </a:ext>
                  </a:extLst>
                </a:gridCol>
                <a:gridCol w="1512556">
                  <a:extLst>
                    <a:ext uri="{9D8B030D-6E8A-4147-A177-3AD203B41FA5}">
                      <a16:colId xmlns:a16="http://schemas.microsoft.com/office/drawing/2014/main" val="4167382176"/>
                    </a:ext>
                  </a:extLst>
                </a:gridCol>
              </a:tblGrid>
              <a:tr h="514223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Model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Accuracy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Precision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Recall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F1</a:t>
                      </a:r>
                      <a:r>
                        <a:rPr lang="en-US" sz="16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score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423806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Decision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Tree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84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97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83B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980375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Linear</a:t>
                      </a: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 SVM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83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90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016193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Non-Linear SVM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650130"/>
                  </a:ext>
                </a:extLst>
              </a:tr>
              <a:tr h="514223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KNN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79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79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87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7" marR="69977" marT="41656" marB="416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146522"/>
                  </a:ext>
                </a:extLst>
              </a:tr>
            </a:tbl>
          </a:graphicData>
        </a:graphic>
      </p:graphicFrame>
      <p:sp>
        <p:nvSpPr>
          <p:cNvPr id="41" name="Text Placeholder 1"/>
          <p:cNvSpPr txBox="1">
            <a:spLocks/>
          </p:cNvSpPr>
          <p:nvPr/>
        </p:nvSpPr>
        <p:spPr>
          <a:xfrm>
            <a:off x="1789906" y="1354026"/>
            <a:ext cx="5623966" cy="11536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the model have a similar result</a:t>
            </a:r>
          </a:p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KNN was the worst </a:t>
            </a:r>
          </a:p>
          <a:p>
            <a:pPr marL="0" lvl="1">
              <a:lnSpc>
                <a:spcPct val="108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two  are Linear SVM and DT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54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Best Model Describe : Linear SVM</a:t>
            </a:r>
            <a:endParaRPr lang="en-US" dirty="0"/>
          </a:p>
        </p:txBody>
      </p:sp>
      <p:pic>
        <p:nvPicPr>
          <p:cNvPr id="17" name="Picture 16" descr="Accessibility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95" y="5804049"/>
            <a:ext cx="698828" cy="6411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64223" y="2133599"/>
            <a:ext cx="8298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Tuning the Model for a low value of C  ,Gamma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all model we cannot get a good negative recall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our problem we care of the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 Fold Cross Validation give a average accuracy 0.82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96" y="3681779"/>
            <a:ext cx="7454800" cy="260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/>
          </a:bodyPr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4294967295"/>
          </p:nvPr>
        </p:nvSpPr>
        <p:spPr>
          <a:xfrm>
            <a:off x="1755648" y="1294726"/>
            <a:ext cx="10074908" cy="4539403"/>
          </a:xfrm>
        </p:spPr>
        <p:txBody>
          <a:bodyPr>
            <a:noAutofit/>
          </a:bodyPr>
          <a:lstStyle/>
          <a:p>
            <a:r>
              <a:rPr lang="en-US" dirty="0"/>
              <a:t>There is a significant need for companies and banks that specialize in providing home loans to efficiently assess customer eligibility</a:t>
            </a:r>
            <a:r>
              <a:rPr lang="en-US" dirty="0" smtClean="0"/>
              <a:t>. </a:t>
            </a:r>
            <a:r>
              <a:rPr lang="en-US" dirty="0"/>
              <a:t>When a customer applies for a home loan, the company needs to evaluate the customer's eligibility based on various details provided in the online application </a:t>
            </a:r>
            <a:r>
              <a:rPr lang="en-US" dirty="0" smtClean="0"/>
              <a:t>form</a:t>
            </a:r>
            <a:r>
              <a:rPr lang="en-US" dirty="0"/>
              <a:t>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Marital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Education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Dependents                                          </a:t>
            </a:r>
            <a:r>
              <a:rPr lang="en-US" dirty="0" smtClean="0"/>
              <a:t> In </a:t>
            </a:r>
            <a:r>
              <a:rPr lang="en-US" dirty="0"/>
              <a:t>our dataset we have 614 Sample * 13 feature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Applicant's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 applicant's </a:t>
            </a:r>
            <a:r>
              <a:rPr lang="en-US" dirty="0"/>
              <a:t>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Loan Amount Term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Area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Column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2091823" y="1330574"/>
            <a:ext cx="4425696" cy="19641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7251192" y="1330575"/>
            <a:ext cx="4579364" cy="19061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hlinkClick r:id="rId2"/>
            <a:extLst>
              <a:ext uri="{FF2B5EF4-FFF2-40B4-BE49-F238E27FC236}">
                <a16:creationId xmlns:a16="http://schemas.microsoft.com/office/drawing/2014/main" id="{6DC31477-87B0-4923-9D40-26050A3F3334}"/>
              </a:ext>
            </a:extLst>
          </p:cNvPr>
          <p:cNvSpPr/>
          <p:nvPr/>
        </p:nvSpPr>
        <p:spPr>
          <a:xfrm>
            <a:off x="1826290" y="6041997"/>
            <a:ext cx="3398853" cy="34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Picture 46" descr="SmartArt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8" y="5713160"/>
            <a:ext cx="817684" cy="822960"/>
          </a:xfrm>
          <a:prstGeom prst="rect">
            <a:avLst/>
          </a:prstGeom>
        </p:spPr>
      </p:pic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109262"/>
              </p:ext>
            </p:extLst>
          </p:nvPr>
        </p:nvGraphicFramePr>
        <p:xfrm>
          <a:off x="1823652" y="1393430"/>
          <a:ext cx="10006904" cy="479880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494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546">
                  <a:extLst>
                    <a:ext uri="{9D8B030D-6E8A-4147-A177-3AD203B41FA5}">
                      <a16:colId xmlns:a16="http://schemas.microsoft.com/office/drawing/2014/main" val="3846831201"/>
                    </a:ext>
                  </a:extLst>
                </a:gridCol>
                <a:gridCol w="1967533">
                  <a:extLst>
                    <a:ext uri="{9D8B030D-6E8A-4147-A177-3AD203B41FA5}">
                      <a16:colId xmlns:a16="http://schemas.microsoft.com/office/drawing/2014/main" val="3230285603"/>
                    </a:ext>
                  </a:extLst>
                </a:gridCol>
                <a:gridCol w="163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Values Range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r>
                        <a:rPr lang="en-US" sz="1600" baseline="0" dirty="0" smtClean="0"/>
                        <a:t> Count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Loan ID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Gender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Applicant gender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{Male , Female}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18%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F ,82% M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Dependents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No.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of family members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{0,1,2,+3}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[ 57</a:t>
                      </a:r>
                      <a:r>
                        <a:rPr lang="en-US" sz="1600" baseline="0" dirty="0" smtClean="0"/>
                        <a:t> ,17 ,17 ,8 ]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Education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Applicant</a:t>
                      </a:r>
                      <a:r>
                        <a:rPr lang="en-US" sz="1600" baseline="0" dirty="0" smtClean="0"/>
                        <a:t> Qualification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{Graduated , Un Graduated 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[78% , 22% 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237406603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Property Area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</a:t>
                      </a:r>
                      <a:r>
                        <a:rPr lang="en-US" sz="1600" baseline="0" dirty="0" smtClean="0"/>
                        <a:t>Semi Urban , </a:t>
                      </a:r>
                      <a:r>
                        <a:rPr lang="en-US" sz="1600" dirty="0" smtClean="0"/>
                        <a:t>Urban ,</a:t>
                      </a:r>
                      <a:r>
                        <a:rPr lang="en-US" sz="1600" baseline="0" dirty="0" smtClean="0"/>
                        <a:t>Rural 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[39,31 ,30]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4022206405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Self Employed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{No, Yes}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[81 ,19]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305531956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Martial Status of the applicant </a:t>
                      </a:r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{Yes , No 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[ 65, 35 ]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587621277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Loan Status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Loan eligibility status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eligible</a:t>
                      </a:r>
                      <a:r>
                        <a:rPr lang="en-US" sz="1600" dirty="0" smtClean="0"/>
                        <a:t> , not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eligible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[ 68</a:t>
                      </a:r>
                      <a:r>
                        <a:rPr lang="en-US" sz="1600" baseline="0" dirty="0" smtClean="0"/>
                        <a:t> ,32 </a:t>
                      </a:r>
                      <a:r>
                        <a:rPr lang="en-US" sz="1600" dirty="0" smtClean="0"/>
                        <a:t>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27352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64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521208" y="448056"/>
            <a:ext cx="11309348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Column Description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2091823" y="1330574"/>
            <a:ext cx="4425696" cy="19641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Placeholder 8"/>
          <p:cNvSpPr txBox="1">
            <a:spLocks/>
          </p:cNvSpPr>
          <p:nvPr/>
        </p:nvSpPr>
        <p:spPr>
          <a:xfrm>
            <a:off x="7251192" y="1330575"/>
            <a:ext cx="4579364" cy="190611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8000"/>
              </a:lnSpc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hlinkClick r:id="rId2"/>
            <a:extLst>
              <a:ext uri="{FF2B5EF4-FFF2-40B4-BE49-F238E27FC236}">
                <a16:creationId xmlns:a16="http://schemas.microsoft.com/office/drawing/2014/main" id="{6DC31477-87B0-4923-9D40-26050A3F3334}"/>
              </a:ext>
            </a:extLst>
          </p:cNvPr>
          <p:cNvSpPr/>
          <p:nvPr/>
        </p:nvSpPr>
        <p:spPr>
          <a:xfrm>
            <a:off x="1826290" y="6041997"/>
            <a:ext cx="3398853" cy="344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buFont typeface="Arial" panose="020B0604020202020204" pitchFamily="34" charset="0"/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Picture 46" descr="SmartArt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8" y="5713160"/>
            <a:ext cx="817684" cy="822960"/>
          </a:xfrm>
          <a:prstGeom prst="rect">
            <a:avLst/>
          </a:prstGeom>
        </p:spPr>
      </p:pic>
      <p:graphicFrame>
        <p:nvGraphicFramePr>
          <p:cNvPr id="3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824127"/>
              </p:ext>
            </p:extLst>
          </p:nvPr>
        </p:nvGraphicFramePr>
        <p:xfrm>
          <a:off x="1823652" y="1393430"/>
          <a:ext cx="10006905" cy="32559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234">
                  <a:extLst>
                    <a:ext uri="{9D8B030D-6E8A-4147-A177-3AD203B41FA5}">
                      <a16:colId xmlns:a16="http://schemas.microsoft.com/office/drawing/2014/main" val="3846831201"/>
                    </a:ext>
                  </a:extLst>
                </a:gridCol>
                <a:gridCol w="3370217">
                  <a:extLst>
                    <a:ext uri="{9D8B030D-6E8A-4147-A177-3AD203B41FA5}">
                      <a16:colId xmlns:a16="http://schemas.microsoft.com/office/drawing/2014/main" val="3230285603"/>
                    </a:ext>
                  </a:extLst>
                </a:gridCol>
                <a:gridCol w="151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Column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Values Range 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Distribution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Null</a:t>
                      </a:r>
                      <a:r>
                        <a:rPr lang="en-US" sz="1600" baseline="0" dirty="0" smtClean="0"/>
                        <a:t> Count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Credit</a:t>
                      </a:r>
                      <a:r>
                        <a:rPr lang="en-US" sz="1600" baseline="0" dirty="0" smtClean="0"/>
                        <a:t> History</a:t>
                      </a:r>
                      <a:endParaRPr lang="en-US" sz="1600" dirty="0" smtClean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Applicant old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Credit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{Yes, No}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[73 , 27]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Loan Amount</a:t>
                      </a:r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[108, 550]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[mean</a:t>
                      </a:r>
                      <a:r>
                        <a:rPr lang="en-US" sz="1600" baseline="0" dirty="0" smtClean="0"/>
                        <a:t> : 136 , STD :61 , Normal 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Applicant</a:t>
                      </a:r>
                      <a:r>
                        <a:rPr lang="en-US" sz="1600" baseline="0" dirty="0" smtClean="0"/>
                        <a:t> Income</a:t>
                      </a:r>
                      <a:endParaRPr lang="en-US" sz="1600" dirty="0" smtClean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[0, 72000]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{mean</a:t>
                      </a:r>
                      <a:r>
                        <a:rPr lang="en-US" sz="1600" baseline="0" dirty="0" smtClean="0"/>
                        <a:t> : 4805, STD :4910 , Skewed Left 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 app.</a:t>
                      </a:r>
                      <a:r>
                        <a:rPr lang="en-US" sz="1600" baseline="0" dirty="0" smtClean="0"/>
                        <a:t> Income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[0,24000]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{mean</a:t>
                      </a:r>
                      <a:r>
                        <a:rPr lang="en-US" sz="1600" baseline="0" dirty="0" smtClean="0"/>
                        <a:t> : 1569 , STD :2334 ,Skewed Left 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2374066033"/>
                  </a:ext>
                </a:extLst>
              </a:tr>
              <a:tr h="51426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Loan Amount Term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[6,480 ]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{mean</a:t>
                      </a:r>
                      <a:r>
                        <a:rPr lang="en-US" sz="1600" baseline="0" dirty="0" smtClean="0"/>
                        <a:t> : 342 , STD :65  </a:t>
                      </a:r>
                      <a:r>
                        <a:rPr lang="en-US" sz="1600" dirty="0" smtClean="0"/>
                        <a:t>}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22</a:t>
                      </a:r>
                      <a:endParaRPr lang="en-US" sz="1600" dirty="0"/>
                    </a:p>
                  </a:txBody>
                  <a:tcPr marL="69960" marR="69960" marT="41692" marB="41692" anchor="ctr"/>
                </a:tc>
                <a:extLst>
                  <a:ext uri="{0D108BD9-81ED-4DB2-BD59-A6C34878D82A}">
                    <a16:rowId xmlns:a16="http://schemas.microsoft.com/office/drawing/2014/main" val="13886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9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00" y="1494008"/>
            <a:ext cx="9802593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6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24" y="1517537"/>
            <a:ext cx="9583487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4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98" y="1629033"/>
            <a:ext cx="5620534" cy="41534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132" y="1600454"/>
            <a:ext cx="482644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0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69" y="2052955"/>
            <a:ext cx="4143953" cy="3305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88" y="2154148"/>
            <a:ext cx="418205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Description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83" y="1088137"/>
            <a:ext cx="3896269" cy="29712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86" y="4030950"/>
            <a:ext cx="3724795" cy="2827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286" y="1088136"/>
            <a:ext cx="3724795" cy="29712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956" y="4059382"/>
            <a:ext cx="3674596" cy="27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2850"/>
      </p:ext>
    </p:extLst>
  </p:cSld>
  <p:clrMapOvr>
    <a:masterClrMapping/>
  </p:clrMapOvr>
</p:sld>
</file>

<file path=ppt/theme/theme1.xml><?xml version="1.0" encoding="utf-8"?>
<a:theme xmlns:a="http://schemas.openxmlformats.org/drawingml/2006/main" name="Making Templates Accessibl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D83B0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34A90"/>
      </a:hlink>
      <a:folHlink>
        <a:srgbClr val="6F3B55"/>
      </a:folHlink>
    </a:clrScheme>
    <a:fontScheme name="Custom 7">
      <a:majorFont>
        <a:latin typeface="Cambria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ility guide.potx" id="{709F6ED1-91B4-42EB-B205-04CA5CDF84DF}" vid="{41E99566-B948-45A3-A3EF-0F5CFCE3D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Accessibility guide</Template>
  <TotalTime>278</TotalTime>
  <Words>554</Words>
  <Application>Microsoft Office PowerPoint</Application>
  <PresentationFormat>Widescreen</PresentationFormat>
  <Paragraphs>173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Segoe UI</vt:lpstr>
      <vt:lpstr>Segoe UI Semibold</vt:lpstr>
      <vt:lpstr>Making Templates Accessible</vt:lpstr>
      <vt:lpstr>Loan Eligibility Dataset </vt:lpstr>
      <vt:lpstr>Problem Description</vt:lpstr>
      <vt:lpstr>Column Description </vt:lpstr>
      <vt:lpstr>Column Description </vt:lpstr>
      <vt:lpstr>Column Description</vt:lpstr>
      <vt:lpstr>Column Description</vt:lpstr>
      <vt:lpstr>Column Description</vt:lpstr>
      <vt:lpstr>Column Description</vt:lpstr>
      <vt:lpstr>Column Description</vt:lpstr>
      <vt:lpstr>Data Preprocessing</vt:lpstr>
      <vt:lpstr>Numeric Data Correlation</vt:lpstr>
      <vt:lpstr>DT Hyper Parameters Tuning</vt:lpstr>
      <vt:lpstr>DT Hyper Parameters Tuning</vt:lpstr>
      <vt:lpstr>SVM Hyper Parameters Tuning </vt:lpstr>
      <vt:lpstr>Linear . Poly </vt:lpstr>
      <vt:lpstr>KNN Hyper Parameters Tuning</vt:lpstr>
      <vt:lpstr>Models Classification Reports</vt:lpstr>
      <vt:lpstr>Best Model Describe : Linear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Templates Accessible</dc:title>
  <dc:creator>HASAN</dc:creator>
  <cp:lastModifiedBy>HASAN</cp:lastModifiedBy>
  <cp:revision>24</cp:revision>
  <dcterms:created xsi:type="dcterms:W3CDTF">2024-05-28T18:21:12Z</dcterms:created>
  <dcterms:modified xsi:type="dcterms:W3CDTF">2024-05-31T08:21:00Z</dcterms:modified>
  <cp:version/>
</cp:coreProperties>
</file>