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0"/>
  </p:notesMasterIdLst>
  <p:sldIdLst>
    <p:sldId id="256" r:id="rId3"/>
    <p:sldId id="257" r:id="rId4"/>
    <p:sldId id="310" r:id="rId5"/>
    <p:sldId id="327" r:id="rId6"/>
    <p:sldId id="328" r:id="rId7"/>
    <p:sldId id="312" r:id="rId8"/>
    <p:sldId id="330" r:id="rId9"/>
    <p:sldId id="319" r:id="rId10"/>
    <p:sldId id="318" r:id="rId11"/>
    <p:sldId id="320" r:id="rId12"/>
    <p:sldId id="322" r:id="rId13"/>
    <p:sldId id="325" r:id="rId14"/>
    <p:sldId id="323" r:id="rId15"/>
    <p:sldId id="309" r:id="rId16"/>
    <p:sldId id="326" r:id="rId17"/>
    <p:sldId id="329" r:id="rId18"/>
    <p:sldId id="331" r:id="rId19"/>
  </p:sldIdLst>
  <p:sldSz cx="12192000" cy="6858000"/>
  <p:notesSz cx="6858000" cy="9144000"/>
  <p:embeddedFontLst>
    <p:embeddedFont>
      <p:font typeface="Libre Franklin" panose="020B0604020202020204" charset="0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8A27E6-7274-4B66-A0D7-9FFFDACD4B5B}">
  <a:tblStyle styleId="{478A27E6-7274-4B66-A0D7-9FFFDACD4B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624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2910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81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243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181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25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50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57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45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00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88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3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52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3">
  <p:cSld name="cov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245353" y="1720851"/>
            <a:ext cx="5486399" cy="172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 sz="3000" b="1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6245353" y="3446327"/>
            <a:ext cx="5484685" cy="151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6245353" y="4960353"/>
            <a:ext cx="3846511" cy="1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2" title="hiast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872" y="1932300"/>
            <a:ext cx="1514025" cy="1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7883525" y="2047739"/>
            <a:ext cx="3846511" cy="133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3150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  <a:defRPr sz="4800" b="0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474662" y="3321415"/>
            <a:ext cx="3563938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>
            <a:spLocks noGrp="1"/>
          </p:cNvSpPr>
          <p:nvPr>
            <p:ph type="pic" idx="2"/>
          </p:nvPr>
        </p:nvSpPr>
        <p:spPr>
          <a:xfrm>
            <a:off x="461964" y="2650123"/>
            <a:ext cx="593725" cy="593725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31" name="Google Shape;231;p30"/>
          <p:cNvSpPr txBox="1">
            <a:spLocks noGrp="1"/>
          </p:cNvSpPr>
          <p:nvPr>
            <p:ph type="body" idx="3"/>
          </p:nvPr>
        </p:nvSpPr>
        <p:spPr>
          <a:xfrm>
            <a:off x="474662" y="3915139"/>
            <a:ext cx="5461002" cy="1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4"/>
          </p:nvPr>
        </p:nvSpPr>
        <p:spPr>
          <a:xfrm>
            <a:off x="474661" y="4098242"/>
            <a:ext cx="5473701" cy="70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058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62" y="6337889"/>
            <a:ext cx="1673964" cy="21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col image captions_clay">
  <p:cSld name="content 3col image captions_clay"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>
            <a:spLocks noGrp="1"/>
          </p:cNvSpPr>
          <p:nvPr>
            <p:ph type="pic" idx="2"/>
          </p:nvPr>
        </p:nvSpPr>
        <p:spPr>
          <a:xfrm>
            <a:off x="8162926" y="1687513"/>
            <a:ext cx="3567111" cy="2356949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sp>
        <p:nvSpPr>
          <p:cNvPr id="236" name="Google Shape;236;p31"/>
          <p:cNvSpPr>
            <a:spLocks noGrp="1"/>
          </p:cNvSpPr>
          <p:nvPr>
            <p:ph type="pic" idx="3"/>
          </p:nvPr>
        </p:nvSpPr>
        <p:spPr>
          <a:xfrm>
            <a:off x="458790" y="1687513"/>
            <a:ext cx="3567110" cy="2356949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458788" y="4291013"/>
            <a:ext cx="3567110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 i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>
            <a:spLocks noGrp="1"/>
          </p:cNvSpPr>
          <p:nvPr>
            <p:ph type="pic" idx="4"/>
          </p:nvPr>
        </p:nvSpPr>
        <p:spPr>
          <a:xfrm>
            <a:off x="4312444" y="1687513"/>
            <a:ext cx="3567111" cy="2356949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461964" y="415925"/>
            <a:ext cx="11268074" cy="10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716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5"/>
          </p:nvPr>
        </p:nvSpPr>
        <p:spPr>
          <a:xfrm>
            <a:off x="4315893" y="4291013"/>
            <a:ext cx="3567110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 i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6"/>
          </p:nvPr>
        </p:nvSpPr>
        <p:spPr>
          <a:xfrm>
            <a:off x="8172998" y="4291013"/>
            <a:ext cx="3567110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 i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962" y="6337889"/>
            <a:ext cx="1673964" cy="21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callout_clay">
  <p:cSld name="content_callout_clay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/>
          <p:nvPr/>
        </p:nvSpPr>
        <p:spPr>
          <a:xfrm>
            <a:off x="0" y="0"/>
            <a:ext cx="4025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308475" y="1687513"/>
            <a:ext cx="7421563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2"/>
          </p:nvPr>
        </p:nvSpPr>
        <p:spPr>
          <a:xfrm>
            <a:off x="4308474" y="412750"/>
            <a:ext cx="7421561" cy="101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1" i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5pPr>
            <a:lvl6pPr marL="2743200" lvl="5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6pPr>
            <a:lvl7pPr marL="3200400" lvl="6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7pPr>
            <a:lvl8pPr marL="3657600" lvl="7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8pPr>
            <a:lvl9pPr marL="4114800" lvl="8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3"/>
          </p:nvPr>
        </p:nvSpPr>
        <p:spPr>
          <a:xfrm>
            <a:off x="461963" y="1687513"/>
            <a:ext cx="3563937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461964" y="412750"/>
            <a:ext cx="3563936" cy="101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962" y="6337889"/>
            <a:ext cx="1673964" cy="21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able">
  <p:cSld name="content table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461964" y="415925"/>
            <a:ext cx="11268074" cy="10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716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962" y="6337889"/>
            <a:ext cx="1673964" cy="21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_full_image">
  <p:cSld name="header w_full_imag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461964" y="415925"/>
            <a:ext cx="11268074" cy="10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716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5"/>
          <p:cNvSpPr>
            <a:spLocks noGrp="1"/>
          </p:cNvSpPr>
          <p:nvPr>
            <p:ph type="pic" idx="2"/>
          </p:nvPr>
        </p:nvSpPr>
        <p:spPr>
          <a:xfrm>
            <a:off x="0" y="1427163"/>
            <a:ext cx="12192000" cy="4630737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pic>
        <p:nvPicPr>
          <p:cNvPr id="271" name="Google Shape;271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962" y="6337889"/>
            <a:ext cx="1673964" cy="21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s instructions">
  <p:cSld name="Layouts instruction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37" title="hiast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7975" y="6179125"/>
            <a:ext cx="528700" cy="5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1251225" y="6227925"/>
            <a:ext cx="20172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HIAST</a:t>
            </a:r>
            <a:endParaRPr sz="16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1964" y="415925"/>
            <a:ext cx="11268074" cy="10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716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  <a:defRPr sz="32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1964" y="1720850"/>
            <a:ext cx="11268074" cy="433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TR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7010400" y="76725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8935656" y="174777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79" r:id="rId4"/>
    <p:sldLayoutId id="2147483680" r:id="rId5"/>
    <p:sldLayoutId id="214748368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14">
          <p15:clr>
            <a:srgbClr val="F26B43"/>
          </p15:clr>
        </p15:guide>
        <p15:guide id="2" pos="291">
          <p15:clr>
            <a:srgbClr val="F26B43"/>
          </p15:clr>
        </p15:guide>
        <p15:guide id="3" pos="2536">
          <p15:clr>
            <a:srgbClr val="F26B43"/>
          </p15:clr>
        </p15:guide>
        <p15:guide id="4" pos="3747">
          <p15:clr>
            <a:srgbClr val="F26B43"/>
          </p15:clr>
        </p15:guide>
        <p15:guide id="5" pos="3840">
          <p15:clr>
            <a:srgbClr val="F26B43"/>
          </p15:clr>
        </p15:guide>
        <p15:guide id="6" pos="3933">
          <p15:clr>
            <a:srgbClr val="F26B43"/>
          </p15:clr>
        </p15:guide>
        <p15:guide id="7" pos="7389">
          <p15:clr>
            <a:srgbClr val="F26B43"/>
          </p15:clr>
        </p15:guide>
        <p15:guide id="8" pos="4966">
          <p15:clr>
            <a:srgbClr val="F26B43"/>
          </p15:clr>
        </p15:guide>
        <p15:guide id="9" pos="5144">
          <p15:clr>
            <a:srgbClr val="F26B43"/>
          </p15:clr>
        </p15:guide>
        <p15:guide id="10" orient="horz" pos="1063">
          <p15:clr>
            <a:srgbClr val="F26B43"/>
          </p15:clr>
        </p15:guide>
        <p15:guide id="11" orient="horz" pos="3816">
          <p15:clr>
            <a:srgbClr val="F26B43"/>
          </p15:clr>
        </p15:guide>
        <p15:guide id="12" orient="horz" pos="3996">
          <p15:clr>
            <a:srgbClr val="F26B43"/>
          </p15:clr>
        </p15:guide>
        <p15:guide id="13" orient="horz" pos="899">
          <p15:clr>
            <a:srgbClr val="F26B43"/>
          </p15:clr>
        </p15:guide>
        <p15:guide id="14" orient="horz" pos="4124">
          <p15:clr>
            <a:srgbClr val="F26B43"/>
          </p15:clr>
        </p15:guide>
        <p15:guide id="15" orient="horz" pos="2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461964" y="407988"/>
            <a:ext cx="11268074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716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  <a:defRPr sz="32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461965" y="1692276"/>
            <a:ext cx="11268074" cy="436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TR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6"/>
          <p:cNvSpPr txBox="1"/>
          <p:nvPr/>
        </p:nvSpPr>
        <p:spPr>
          <a:xfrm>
            <a:off x="7010400" y="76725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8935656" y="174777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8" name="Google Shape;278;p36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14">
          <p15:clr>
            <a:srgbClr val="F26B43"/>
          </p15:clr>
        </p15:guide>
        <p15:guide id="2" pos="291">
          <p15:clr>
            <a:srgbClr val="F26B43"/>
          </p15:clr>
        </p15:guide>
        <p15:guide id="3" pos="2536">
          <p15:clr>
            <a:srgbClr val="F26B43"/>
          </p15:clr>
        </p15:guide>
        <p15:guide id="4" pos="3747">
          <p15:clr>
            <a:srgbClr val="F26B43"/>
          </p15:clr>
        </p15:guide>
        <p15:guide id="5" pos="3840">
          <p15:clr>
            <a:srgbClr val="F26B43"/>
          </p15:clr>
        </p15:guide>
        <p15:guide id="6" pos="3933">
          <p15:clr>
            <a:srgbClr val="F26B43"/>
          </p15:clr>
        </p15:guide>
        <p15:guide id="7" pos="7389">
          <p15:clr>
            <a:srgbClr val="F26B43"/>
          </p15:clr>
        </p15:guide>
        <p15:guide id="8" pos="4966">
          <p15:clr>
            <a:srgbClr val="F26B43"/>
          </p15:clr>
        </p15:guide>
        <p15:guide id="9" pos="5144">
          <p15:clr>
            <a:srgbClr val="F26B43"/>
          </p15:clr>
        </p15:guide>
        <p15:guide id="10" orient="horz" pos="257">
          <p15:clr>
            <a:srgbClr val="F26B43"/>
          </p15:clr>
        </p15:guide>
        <p15:guide id="11" orient="horz" pos="1066">
          <p15:clr>
            <a:srgbClr val="F26B43"/>
          </p15:clr>
        </p15:guide>
        <p15:guide id="12" orient="horz" pos="3816">
          <p15:clr>
            <a:srgbClr val="F26B43"/>
          </p15:clr>
        </p15:guide>
        <p15:guide id="13" orient="horz" pos="3996">
          <p15:clr>
            <a:srgbClr val="F26B43"/>
          </p15:clr>
        </p15:guide>
        <p15:guide id="14" orient="horz" pos="900">
          <p15:clr>
            <a:srgbClr val="F26B43"/>
          </p15:clr>
        </p15:guide>
        <p15:guide id="15" orient="horz" pos="41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body" idx="1"/>
          </p:nvPr>
        </p:nvSpPr>
        <p:spPr>
          <a:xfrm>
            <a:off x="5240671" y="4718080"/>
            <a:ext cx="5484685" cy="151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/>
            <a:r>
              <a:rPr lang="ar-SY" dirty="0" smtClean="0"/>
              <a:t>تقديم: حسن خضور</a:t>
            </a:r>
          </a:p>
          <a:p>
            <a:pPr marL="0" lvl="0" indent="0" algn="ctr"/>
            <a:r>
              <a:rPr lang="ar-SY" dirty="0" smtClean="0"/>
              <a:t>إشراف: د. رياض سنبل</a:t>
            </a:r>
            <a:endParaRPr dirty="0"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2"/>
          </p:nvPr>
        </p:nvSpPr>
        <p:spPr>
          <a:xfrm>
            <a:off x="5979881" y="6232106"/>
            <a:ext cx="3846600" cy="33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-US" dirty="0"/>
              <a:t> </a:t>
            </a:r>
            <a:r>
              <a:rPr lang="en-US" sz="1800" dirty="0" smtClean="0"/>
              <a:t>3/6/2023</a:t>
            </a: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147500" y="2717301"/>
            <a:ext cx="7671029" cy="1725476"/>
          </a:xfrm>
        </p:spPr>
        <p:txBody>
          <a:bodyPr/>
          <a:lstStyle/>
          <a:p>
            <a:pPr algn="ctr"/>
            <a:r>
              <a:rPr lang="ar-SY" dirty="0" smtClean="0"/>
              <a:t>كشف الأحداث ومراقبتها في وسائل التواصل الاجتماعي اعتمادً على تقنيات التعلم العميق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ompleted Stages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619939" y="1746261"/>
            <a:ext cx="70988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~20.000 Tweet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Manual Labeling for </a:t>
            </a:r>
            <a:r>
              <a:rPr lang="en-US" sz="2000" dirty="0" smtClean="0">
                <a:cs typeface="Times New Roman" panose="02020603050405020304" pitchFamily="18" charset="0"/>
              </a:rPr>
              <a:t>4.000 Tweet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From 1 </a:t>
            </a:r>
            <a:r>
              <a:rPr lang="en-US" sz="2000" dirty="0" smtClean="0">
                <a:cs typeface="Times New Roman" panose="02020603050405020304" pitchFamily="18" charset="0"/>
              </a:rPr>
              <a:t>to </a:t>
            </a:r>
            <a:r>
              <a:rPr lang="en-US" sz="2000" dirty="0">
                <a:cs typeface="Times New Roman" panose="02020603050405020304" pitchFamily="18" charset="0"/>
              </a:rPr>
              <a:t>31 May </a:t>
            </a:r>
            <a:r>
              <a:rPr lang="en-US" sz="2000" dirty="0" smtClean="0">
                <a:cs typeface="Times New Roman" panose="02020603050405020304" pitchFamily="18" charset="0"/>
              </a:rPr>
              <a:t>2025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Belong to 107 Event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6" y="1177041"/>
            <a:ext cx="709889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Collect Real Data from Twitter 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219" y="2731542"/>
            <a:ext cx="6820761" cy="28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3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صورة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18" y="1500145"/>
            <a:ext cx="5452766" cy="3749066"/>
          </a:xfrm>
          <a:prstGeom prst="rect">
            <a:avLst/>
          </a:prstGeom>
        </p:spPr>
      </p:pic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ompleted Stages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619939" y="1746261"/>
            <a:ext cx="70988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For tweet filtering we get a 85% accuracy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For Clustering: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         we explore topic modeling approaches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         we explore </a:t>
            </a:r>
            <a:r>
              <a:rPr lang="en-US" sz="2000" dirty="0" err="1" smtClean="0">
                <a:latin typeface="+mj-lt"/>
                <a:cs typeface="Times New Roman" panose="02020603050405020304" pitchFamily="18" charset="0"/>
              </a:rPr>
              <a:t>BERTopic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as baseline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6" y="1177041"/>
            <a:ext cx="709889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Base Line Models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ompleted Stages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6" y="1177041"/>
            <a:ext cx="709889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Base Line Models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" name="صورة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28" y="816881"/>
            <a:ext cx="10209819" cy="495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Next Step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619939" y="1736636"/>
            <a:ext cx="7098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Refine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overall 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system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Times New Roman" panose="02020603050405020304" pitchFamily="18" charset="0"/>
              </a:rPr>
              <a:t>Enhance the filtering model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Times New Roman" panose="02020603050405020304" pitchFamily="18" charset="0"/>
              </a:rPr>
              <a:t>Focus on and Enhance the Detection Approach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Define and Evaluate the Location Inference Approach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6" y="1177041"/>
            <a:ext cx="709889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What we will do in the </a:t>
            </a:r>
            <a:r>
              <a:rPr lang="en-US" sz="2000" smtClean="0">
                <a:latin typeface="+mj-lt"/>
                <a:cs typeface="Times New Roman" panose="02020603050405020304" pitchFamily="18" charset="0"/>
              </a:rPr>
              <a:t>next sprints: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48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>
            <a:off x="1" y="2074605"/>
            <a:ext cx="12192000" cy="22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Thanks!!</a:t>
            </a:r>
            <a:endParaRPr lang="en-US" sz="4000" dirty="0"/>
          </a:p>
        </p:txBody>
      </p:sp>
      <p:sp>
        <p:nvSpPr>
          <p:cNvPr id="5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7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BERTopic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utoShape 4" descr="data:image/png;base64,iVBORw0KGgoAAAANSUhEUgAABKUAAAHqCAYAAADVi/1VAAAAOnRFWHRTb2Z0d2FyZQBNYXRwbG90bGliIHZlcnNpb24zLjEwLjAsIGh0dHBzOi8vbWF0cGxvdGxpYi5vcmcvlHJYcgAAAAlwSFlzAAAPYQAAD2EBqD+naQAAr8dJREFUeJzs3Xd4U3X7BvD7JG2a7j2hlLYIpZRZVtkqG3GLLFFEQITX+UPldSDqq+IWRXCCyhBwIaBF9iyUAgXKpi3de6QzHcn5/dEmUNtCW5KcpL0/19VLenJyzpOCtNx5vs9XEEVRBBERERERERERkQnJpC6AiIiIiIiIiIjaHoZSRERERERERERkcgyliIiIiIiIiIjI5BhKERERERERERGRyTGUIiIiIiIiIiIik2MoRUREREREREREJsdQioiIiIiIiIiITI6hFBERERERERERmRxDKSIiIiIiIiIiMjmGUkRERESkt3HjRri5uaGkpETqUixCx44d8dhjjzX7eStXrkSHDh1QUVFh+KKIiIgsBEMpIiKiNkgQhCZ97N27V+pS8eWXX2L16tUGu97evXvrvEZra2sEBQVhxowZSEhIMNh9GrN69eo691cqlfDz88OYMWOwbNkyFBcXG72Gxmg0GixevBj/+c9/4ODgAAAoKyvD8uXLMXr0aPj6+sLR0RG9e/fGihUroNFo6l1Dq9Xi/fffR2BgIJRKJXr06IH169fXO2f16tW4++674e/vD3t7e4SFheHtt9+GWq2ud83G/ny+9957TX5tZ8+exfTp09GuXTvY2NjAz88P06ZNw9mzZ5v5VTKMxx57DJWVlfjqq68kuT8REZE5sJK6ACIiIjK9n376qc7nP/74I3bs2FHveNeuXU1ZVoO+/PJLeHh4tKgb5Uaefvpp9OvXD1VVVThx4gS+/vprbNu2DWfOnIGfn59B79WQN998E4GBgaiqqkJmZib27t2LZ599Fh9//DH+/PNP9OjRw+g1/NuWLVtw8eJFzJkzR38sISEB//nPf3DnnXfi+eefh5OTE7Zv346nnnoKR44cwQ8//FDnGq+88gree+89zJ49G/369cPmzZsxdepUCIKAyZMnA6gJumbOnImBAwfiySefhJeXF6KiorB48WLs2rULu3fvhiAIda47atQozJgxo86x3r17N+l1/fbbb5gyZQrc3Nwwa9YsBAYG4urVq/juu+/wyy+/4Oeff8Z9993Xki9ZiymVSjz66KP4+OOP8Z///Kfe6yUiImoTRCIiImrz5s+fL5rrjwXdunUThw8fbrDr7dmzRwQgbtq0qc7xZcuWiQDEd95555bvUVJS0uhjq1atEgGIx44dq/fYrl27RFtbWzEgIEAsKyu75Tqa6+677xaHDBlS51hOTo4YFxdX79yZM2eKAMTLly/rj6WmporW1tbi/Pnz9ce0Wq04dOhQsX379mJ1dbUoiqJYUVEhHjp0qN41lyxZIgIQd+zYUec4gDrXbI4rV66IdnZ2YkhIiJidnV3vtYWEhIj29vZifHx8i64fEBAgPvrooy16bkxMjAhA3LVrV4ueT0REZOm4fI+IiIjquf/++9GnT586xyZOnAhBEPDnn3/qjx09ehSCIODvv//WHyssLMSzzz4Lf39/2NjYoFOnTli6dCm0Wm2d62m1Wnz66afo1q0blEolvL29MXfuXBQUFOjP6dixI86ePYt9+/bpl2yNGDECAFBVVYUlS5bgtttug1KphLu7O4YMGYIdO3a06DXfcccdAIDExET9sb///htDhw6Fvb09HB0dMWHChHrLvR577DE4ODggPj4e48ePh6OjI6ZNm9biGl577TUkJSVhzZo1+uOnT5/GY489hqCgICiVSvj4+ODxxx9HXl6e/pw9e/ZAEAT8/vvv9a67bt06CIKAqKioRu+tVqsRGRmJkSNH1jnu4eGBbt261Ttf11l0/vx5/bHNmzejqqoKTz31lP6YIAiYN28eUlNT9fdXKBQYNGhQk655vfLy8gaX993IBx98gLKyMnz99dfw9PSs99q++uorlJaW4v3339cff+ONNyAIAq5cuYLHHnsMLi4ucHZ2xsyZM1FWVtbovRISEiAIAj755JN6jx0+fBiCINRZyhgeHg43Nzds3ry5Wa+JiIiotWAoRURERPUMHToUp06dQlFREQBAFEUcOnQIMpkMBw4c0J934MAByGQyDB48GEDNsqzhw4djzZo1mDFjBpYtW4bBgwdj0aJFeP755+vcY+7cuVi4cCEGDx6Mzz77DDNnzsTatWsxZswYVFVVAQA+/fRTtG/fHiEhIfjpp5/w008/4ZVXXgFQExwsWbIEt99+O7744gu88sor6NChA06cONGi1xwfHw8AcHd3B1CzxHHChAlwcHDA0qVL8dprr+HcuXMYMmQIrl69Wue51dXVGDNmDLy8vPDhhx/igQceaFENAPDII48AAP755x/9sR07diAhIQEzZ87E559/jsmTJ+Pnn3/G+PHjIYoiAGDEiBHw9/fH2rVr611z7dq1CA4ORkRERKP3PX78OCorK+uFkY3JzMwEUBPs6Jw8eRL29vb1ln32799f/3hzr6mzevVq2Nvbw9bWFqGhoVi3bl2T6tyyZQs6duyIoUOHNvj4sGHD0LFjR2zbtq3eY5MmTUJxcTHeffddTJo0CatXr8aSJUsavVdQUBAGDx7c6O+Bo6Mj7rnnnjrH+/Tpg0OHDjXptRAREbU6UrdqERERkfT+vXzv2LFjIgDxr7/+EkVRFE+fPi0CEB966CFxwIAB+vPuvvtusXfv3vrP33rrLdHe3l68dOlSneu//PLLolwuF5OTk0VRFMUDBw6IAMS1a9fWOS8yMrLe8caW7/Xs2VOcMGFCs1+rbvne999/L+bk5Ijp6enitm3bxI4dO4qCIIjHjh0Ti4uLRRcXF3H27Nl1npuZmSk6OzvXOf7oo4+KAMSXX365Sfe/0fI9HWdn5zpf14aW8q1fv14EIO7fv19/bNGiRaKNjY1YWFioP5adnS1aWVmJixcvvmFd3377rQhAPHPmzE1fQ0VFhRgaGioGBgaKVVVV+uMTJkwQg4KC6p1fWlrapK/RyJEjRScnJ7GgoKDO8UGDBomffvqpuHnzZnHFihViWFiYCED88ssvb3i9wsJCEYB4zz333PC8u+++WwQgFhUViaIoiosXLxYBiI8//nid8+677z7R3d29zrF/L9/76quvRADi+fPn9ccqKytFDw+PBpf5zZkzR7S1tb1hfURERK0VO6WIiIiont69e8PBwQH79+8HUNMR1b59e8yYMQMnTpxAWVkZRFHEwYMH63SgbNq0CUOHDoWrqytyc3P1HyNHjoRGo9Ffb9OmTXB2dsaoUaPqnBceHg4HBwfs2bPnpjW6uLjg7NmzuHz5cote4+OPPw5PT0/4+flhwoQJKC0txQ8//IC+fftix44dKCwsxJQpU+rUJ5fLMWDAgAbrmzdvXovqaIiDg0OdXfhsbW31v1ar1cjNzcXAgQMBoE5n2IwZM1BRUYFffvlFf2zDhg2orq7G9OnTb3hP3VJAV1fXm9a3YMECnDt3Dl988QWsrK7tm1NeXg4bG5t65yuVSv3jjXnnnXewc+dOvPfee3Bxcanz2KFDh/DMM8/g7rvvxpNPPonjx48jLCwM//3vf294Td3X0NHR8YavR/e4rjNQ58knn6zz+dChQ5GXl1fvvOtNmjQJSqWyTrfU9u3bkZub2+DvgaurK8rLy2+4LJCIiKi14u57REREVI9cLkdERIR+qd6BAwcwdOhQDBkyBBqNBkeOHIG3tzfy8/PrhFKXL1/G6dOn683u0cnOztafp1Kp4OXldcPzbuTNN9/EPffcg86dOyMsLAxjx47FI4880uRd615//XUMHToUcrkcHh4e6Nq1qz5g0QVdujlT/+bk5FTncysrK7Rv375J922KkpKSOl+b/Px8LFmyBD///HO9r41KpdL/OiQkBP369cPatWsxa9YsADXLxgYOHIhOnTo16d5i7XLAxnzwwQf45ptv8NZbb2H8+PF1HrO1tUVFRUW95+jmQF0frl1vw4YNePXVVzFr1qwmhXsKhQILFizQB1RDhgxp8Dxd2HR9wNeQxsKrDh061PlcF9gVFBTU+zOg4+LigokTJ2LdunV46623ANT8HrRr167BP0+6rzd33yMioraIoRQRERE1aMiQIfjf//4HtVqNAwcO4JVXXoGLiwvCwsJw4MABeHt7A0CdUEqr1WLUqFF48cUXG7xm586d9ed5eXk1OHsHQKOh1vWGDRuG+Ph4bN68Gf/88w++/fZbfPLJJ1i5ciWeeOKJmz6/e/fu9YZ6X/86gJq5Uj4+PvUev747CABsbGwgkxmmAT01NRUqlapOiDRp0iQcPnwYCxcuRK9eveDg4ACtVouxY8fWGyA/Y8YMPPPMM0hNTUVFRQWOHDmCL7744qb31c3SKigoaDRgW716NV566SU8+eSTePXVV+s97uvriz179kAUxTohS0ZGBgDAz8+v3nN27NiBGTNmYMKECVi5cuVN69Tx9/cHUBPYNcbZ2Rm+vr44ffr0Da91+vRptGvXrl7QJJfLGzz/ZsHdjBkzsGnTJhw+fBjdu3fHn3/+iaeeeqrBPyMFBQWws7NrNLAjIiJqzRhKERERUYOGDh2KyspKrF+/HmlpafrwadiwYfpQqnPnzvpwCgCCg4NRUlLSaNhz/Xk7d+7E4MGDb/qP8Rt1kLi5uWHmzJmYOXMmSkpKMGzYMLzxxhtNCqVuVh8AeHl53fS1GNpPP/0EABgzZgyAmtBi165dWLJkCV5//XX9eY0tW5w8eTKef/55rF+/HuXl5bC2tsbDDz980/uGhIQAqNl9sHv37vUe37x5M5544gncf//9WL58eYPX6NWrF7799lucP38eoaGh+uNHjx7VP369o0eP4r777kPfvn2xcePGemHfjSQkJAC4eYB511134ZtvvsHBgwcb7Kg6cOAArl69irlz5zb53jczduxYeHp6Yu3atRgwYADKysr0A+z/LTExsd5geCIioraCM6WIiIioQQMGDIC1tTWWLl0KNzc3dOvWDUBNWHXkyBHs27ev3o5mkyZNQlRUFLZv317veoWFhaiurtafp9Fo9MubrlddXY3CwkL95/b29nU+19HNQNJxcHBAp06dGlw+1lxjxoyBk5MT3nnnHf1OgNfLycm55Xs0ZPfu3XjrrbcQGBiIadOmAbjWrfPv7pxPP/20wWt4eHhg3LhxWLNmDdauXYuxY8c2uJvdv4WHh0OhUCAmJqbeY/v378fkyZMxbNgwrF27ttGusHvuuQfW1tb48ssv9cdEUcTKlSvRrl07DBo0SH/8/PnzmDBhAjp27IitW7c2Gk429LUuLi7Gp59+Cg8PD4SHh9/wdS1cuBC2traYO3duvT8z+fn5ePLJJ2FnZ4eFCxfe8DrNYWVlhSlTpmDjxo1YvXo1unfv3uiy0hMnTtT5uhAREbUl7JQiIiKiBtnZ2SE8PBxHjhzBxIkT9R1Lw4YNQ2lpKUpLS+uFUgsXLsSff/6Ju+66C4899hjCw8NRWlqKM2fO4JdffsHVq1fh4eGB4cOHY+7cuXj33XcRGxuL0aNHw9raGpcvX8amTZvw2Wef4cEHHwRQE5asWLECb7/9Njp16gQvLy/ccccdCA0NxYgRIxAeHg43NzfExMTgl19+wYIFC275tTs5OWHFihV45JFH0KdPH0yePBmenp5ITk7Gtm3bMHjw4CYtibuRv//+GxcuXEB1dTWysrKwe/du7NixAwEBAfjzzz/1w8GdnJwwbNgwvP/++6iqqkK7du3wzz//IDExsdFrz5gxQ//1ayj4a4hSqcTo0aOxc+dOvPnmm/rjSUlJuPvuuyEIAh588EFs2rSpzvN69OihD1zat2+PZ599Fh988AGqqqrQr18//PHHHzhw4ADWrl2rD9iKi4sxZswYFBQUYOHChdi2bVudawYHByMiIgIAsHz5cvzxxx+YOHEiOnTogIyMDHz//fdITk7GTz/9BIVCccPXddttt+GHH37AtGnT0L17d8yaNQuBgYG4evUqvvvuO+Tm5mL9+vX67jhDmTFjBpYtW4Y9e/Zg6dKlDZ5z/Phx5Ofn45577jHovYmIiCyGhDv/ERERkZmYP3++2NCPBQsXLhQBiEuXLq1zvFOnTiIAMT4+vt5ziouLxUWLFomdOnUSFQqF6OHhIQ4aNEj88MMPxcrKyjrnfv3112J4eLhoa2srOjo6it27dxdffPFFMT09XX9OZmamOGHCBNHR0VEEIA4fPlwURVF8++23xf79+4suLi6ira2tGBISIv7vf/+rd49/27NnjwhA3LRp002/Lnv27BHHjBkjOjs7i0qlUgwODhYfe+wxMSYmRn/Oo48+Ktrb29/0WjqrVq0SAeg/FAqF6OPjI44aNUr87LPPxKKionrPSU1NFe+77z7RxcVFdHZ2Fh966CExPT1dBCAuXry43vkVFRWiq6ur6OzsLJaXlze5tt9++00UBEFMTk6u8zW4vt5/f/z7/hqNRnznnXfEgIAAUaFQiN26dRPXrFlT55zExMQbXvPRRx/Vn/vPP/+Io0aNEn18fERra2vRxcVFHD16tLhr164mvy5RFMXTp0+LU6ZMEX19fUVra2vRx8dHnDJlinjmzJl65y5evFgEIObk5NQ5rvu9S0xM1B8LCAioU+/1unXrJspkMjE1NbXBx1966SWxQ4cOolarbdZrISIiai0EUbzJpEYiIiIisijV1dXw8/PDxIkT8d133zX5eRqNBqGhoZg0aVKTO6yocb1794abmxt27dpV77GKigp07NgRL7/8Mp555hkJqiMiIpIeZ0oRERERtTJ//PEHcnJyMGPGjGY9Ty6X480338Ty5ctRUlJipOrahpiYGMTGxjb6e7Bq1SpYW1vjySefNHFlRERE5oOdUkREREStxNGjR3H69Gm89dZb8PDwwIkTJ6Quqc2Ji4vD8ePH8dFHHyE3NxcJCQn6+WBERERUFzuliIiIiFqJFStWYN68efDy8sKPP/4odTlt0i+//IKZM2eiqqoK69evZyBFRER0A+yUIiIiIiIiIiIik2OnFBERERERERERmRxDKSIiIiIiIiIiMjkrqQuwBFqtFunp6XB0dIQgCFKXQ0RERERERERktkRRRHFxMfz8/CCTNd4PxVCqCdLT0+Hv7y91GUREREREREREFiMlJQXt27dv9HGGUk3g6OgIoOaL6eTkJHE1RERERERERETmq6ioCP7+/vo8pTEMpZpAt2TPycmJoRQRERERERERURPcbAQSB50TEREREREREZHJMZQiIiIiIiIiIiKTYyhFREREREREREQmx1CKiIiIiIiIiIhMjqEUERERERERERGZHEMpIiIiIiIiIiIyOYZSRERERERERERkcgyliIiIiIiIiIjI5KykLoCIiIiIiKipNFoR0Yn5yC5Ww8tRif6BbpDLBKnLIiKiFmAoRUREREREFiEyLgNLtpxDhkqtP+brrMTiiaEYG+YrYWVERNQSXL5HRERERERmLzIuA/PWnKgTSAFApkqNeWtOIDIuQ6LKiIiopRhKERERERGRWdNoRSzZcg5iA4/pji3Zcg4abUNnEBGRuWIoRUREREREZi06Mb9eh9T1RAAZKjWiE/NNVxQREd0yhlJERERERGTWsosbD6Rach4REZkHhlJERERERGTWvByVBj2PiIjMA0MpIiIiIiIya/0D3eDrrITQyOMCanbh6x/oZsqyiIjoFjGUIiIiIiIisyaXCVg8MbTBQee6oGrxxFDIZY3FVkREZI4YShERERERkdkbG+aLmYMD6h33cVZixfQ+GBvmK0FVRER0K6ykLoCIiIiIiKgpiso1AAA7axnKqrTo39EV6+dEsEOKiMhCsVOKiIiIiIjMniiKOHQlFwAwdUBNx5SqvJqBFBGRBWMoRUREREREZi8htxSZRWoorGR4uJ8/ACAxrxQabUOTpoiIyBIwlCIiIiIiIrOn65Lq19EVQZ4OUFjJUFmtRVpBucSVERFRSzGUIiIiIiIis3fwck0oNSjYA3KZgEB3ewBAfE6JlGUREdEtYChFRERERERmrVqjRVRCHgBgSCcPAECQJ0MpIiJLx1CKiIiIiIjMWlx6EYrV1XBSWiGsnTMAINjTAUDNrCkiIrJMDKWIiIiIiMis6eZJ6ZbuAdd1SmWzU4qIyFIxlCIiIiIiIrOmmyc1uJO7/hg7pYiILB9DKSIiIiIiMlvllRocTyoAAAyunScFXOuUyimuQJG6SpLaiIjo1jCUIiIiIiIisxWTlI9KjRZ+zkoEetjrjzsqreHlaAMASMhhtxQRkSViKEVERERERGbr4BXd0j0PCIJQ5zHOlSIismwMpYiIiIiIyGwdui6U+rcg/VwphlJERJaIoRQREREREZmlgtJKnE0vAgAMum7IuY5+2DmX7xERWSSGUkREREREZJaiEvIgikAXb0d4OSrrPa5fvpfDTikiIkvEUIqIiIiIiMzSwRss3QOATrWdUldzy6DRiiari4iIDIOhFBERERERmaVr86TqL90DAD8XWyisZKjUaJFaUGbK0oiIyAAYShERERERkdlJyS9DUl4Z5DIBA4IaDqXkMgFBHjVL+DhXiojI8jCUIiIiIiIis3M4vqZLqre/CxxsrBo9j3OliIgsF0MpIiIiIiIyOwev5AFofJ6UTpBHzVypeHZKERFZHIZSRERERERkVrRaEYdvMuRcJ9iLnVJERJaKoRQREREREZmVC5nFyCuthJ1Cjl7+Ljc8V9cpxZlSRESWh6EUERERERGZFd08qQGBblBY3fifLLqZUrklFVCVVxm9NiIiMhyGUkREREREZFYONnHpHgA4Kq3h5WgDAEjgEj4iIovCUIqIiIiIiMxGZbUWRxPyATQtlAKAYE8u4SMiskQMpYiIiIiIyGycTC5AeZUGHg4KdPF2bNJzdEv4OOyciMiyMJQiIiIiIiKzcSg+DwAwKNgDMpnQpOewU4qIyDIxlCIiIiIiIrNxqHae1JAmLt0D2ClFRGSpJA2l3n33XfTr1w+Ojo7w8vLCvffei4sXL9Y5R61WY/78+XB3d4eDgwMeeOABZGVl1TknOTkZEyZMgJ2dHby8vLBw4UJUV1fXOWfv3r3o06cPbGxs0KlTJ6xevdrYL4+IiIiIiJqhWF2F2JRCAMCgTu5Nfp6uUyoprwwarWiM0oiIyAgkDaX27duH+fPn48iRI9ixYweqqqowevRolJZea7t97rnnsGXLFmzatAn79u1Deno67r//fv3jGo0GEyZMQGVlJQ4fPowffvgBq1evxuuvv64/JzExERMmTMDtt9+O2NhYPPvss3jiiSewfft2k75eIiIiIiJq3NGEfGi0Ijq626G9q12Tn+fnYgsbKxkqNVqkFpQZsUIiIjIkQRRFs3krIScnB15eXti3bx+GDRsGlUoFT09PrFu3Dg8++CAA4MKFC+jatSuioqIwcOBA/P3337jrrruQnp4Ob29vAMDKlSvx0ksvIScnBwqFAi+99BK2bduGuLg4/b0mT56MwsJCREZG3rSuoqIiODs7Q6VSwcnJyTgvnoiIiIiojVuy5SxWHbqKaQM64H/3dW/Wc8d+uh8XMovx/WN9cUeIt5EqJCKipmhqjmJWM6VUKhUAwM3NDQBw/PhxVFVVYeTIkfpzQkJC0KFDB0RFRQEAoqKi0L17d30gBQBjxoxBUVERzp49qz/n+mvoztFdg4iIiIiIpNeSeVI6HHZORGR5rKQuQEer1eLZZ5/F4MGDERYWBgDIzMyEQqGAi4tLnXO9vb2RmZmpP+f6QEr3uO6xG51TVFSE8vJy2Nra1nmsoqICFRUV+s+Liopu/QUSEREREVGjsovUuJRVAkEAIoKbPk9Kh8POiYgsj9l0Ss2fPx9xcXH4+eefpS4F7777LpydnfUf/v7+UpdERERERNSqHYqv6ZIK83OGi52i2c/XdUrFs1OKiMhimEUotWDBAmzduhV79uxB+/bt9cd9fHxQWVmJwsLCOudnZWXBx8dHf86/d+PTfX6zc5ycnOp1SQHAokWLoFKp9B8pKSm3/BqJiIiIiKhxh67kAQAGt2DpHnCtUyqBnVJERBZD0lBKFEUsWLAAv//+O3bv3o3AwMA6j4eHh8Pa2hq7du3SH7t48SKSk5MREREBAIiIiMCZM2eQnZ2tP2fHjh1wcnJCaGio/pzrr6E7R3eNf7OxsYGTk1OdDyIiIiIiMg5RFG9pnhQABHrUhFK5JZVQlVUZrDYiIjIeSUOp+fPnY82aNVi3bh0cHR2RmZmJzMxMlJeXAwCcnZ0xa9YsPP/889izZw+OHz+OmTNnIiIiAgMHDgQAjB49GqGhoXjkkUdw6tQpbN++Ha+++irmz58PGxsbAMCTTz6JhIQEvPjii7hw4QK+/PJLbNy4Ec8995xkr52IiIiIiGok5JYiQ6WGwkqGvh1dW3QNR6U1vJ1qfv6Pz2W3FBGRJZA0lFqxYgVUKhVGjBgBX19f/ceGDRv053zyySe466678MADD2DYsGHw8fHBb7/9pn9cLpdj69atkMvliIiIwPTp0zFjxgy8+eab+nMCAwOxbds27NixAz179sRHH32Eb7/9FmPGjDHp6yUiIiIiovp0XVJ9A1yhtJa3+DpBHtyBj4jIkki6+54oijc9R6lUYvny5Vi+fHmj5wQEBOCvv/664XVGjBiBkydPNrtGIiIiIiIyLl0o1dJ5UjrBXvaISsjjXCkiIgthFoPOiYiIiIiobdJoRRyOrxly3tJ5Ujq6Tql4hlJERBaBoRQREREREUnmTJoKxepqOCmtENbO+ZauFezF5XtERJaEoRQREREREUlGt3QvItgdcplwS9cKqt2B72peKao12luujYiIjIuhFBERERERSUYXSt3q0j0AaOdiCxsrGao0IlILym/5ekREZFwMpYiIiIiISBLllRrEXC0AcOtDzgFAJhMQWNstxblSRETmj6EUERERERFJIiYpH5UaLXydlfow6VYFe3KuFBGRpWAoRUREREREkjhYu3RvcCcPCMKtzZPSCfasCbcSctkpRURk7hhKERERERGRJA5fyQNgmHlSOkG1nVLx2eyUIiIydwyliIiIiIjI5ApKKxGXrgIADOrkbrDr6pfvsVOKiMjsMZQiIiIiIiKTi0rIgygCnb0d4OWoNNh1A2uX7+WWVEJVVmWw6xIRkeExlCIiIiIiIpO7fp6UITnYWMHHqSbkime3FBGRWWMoRUREREREJneoNpQy5DwpnaDabqn4bIZSRETmjKEUERERERGZVEp+GZLyyiCXCRgQZLh5UjpB+h34OOyciMicMZQiIiIiIiKTOhxf0yXVy98FDjZWBr9+sH4HPnZKERGZM4ZSRERERERkUgev5AEw/DwpnSD9DnzslCIiMmcMpYiIiIiIyGS0WhGHjThPCgCCa5fvJeWVolqjNco9iIjo1jGUIiIiIiIik7mYVYy80krYKeTo5e9ilHv4OdtCaS1DlUZESkG5Ue5BRES3jqEUERERERGZjG7Xvf6BblBYGeefIzKZgECP2iV8OZwrRURkrhhKERERERGRyRw08tI9Hd0OfPEMpYiIzBZDKSIiIiIiMonKai2OJuQDMN6Qc51gj5pQKiGHw86JiMwVQykiIiIiIjKJ2JRClFdp4OGgQBdvR6PeK9irZvkeO6WIiMwXQykiIiIiIjIJ3dK9iGAPyGSCUe8VpJ8pxU4pIiJzxVCKiIiIiIhM4pB+npS70e+lmymVV1qJwrJKo9+PiIiaj6EUEREREREZXbG6CrEphQCMP08KAOxtrODjpAQAxLNbiojILDGUIiIiIiIio4tOzIdGK6Kjux3au9qZ5J7BXrph55wrRURkjhhKERERERGR0enmSQ0yQZeUjm6uFDuliIjME0MpIiIiIiIyumvzpEwXSgV7slOKiMicMZQiIiIiIiKjyi5S41JWCQQBiAgy/pBznSBPXacUQykiInPEUIqIiIiIiIzqcHweACDMzxmu9gqT3Ve3A19yfhmqNFqT3ZeIiJqGoRQRERERERnVtXlSpuuSAgA/Z1sorWWo0ohIyS8z6b2JiOjmGEoREREREZHRiKIoyTwpAJDJBATWDjtP4LBzIiKzw1CKiIiIiIiMJiG3FBkqNRRWMvTr6Gby++uHnedyrhQRkblhKEVEREREREZzuLZLqm+AK5TWcpPfXz/sPJudUkRE5oahFBERERERGY1untRgEy/d02GnFBGR+WIoRURERERERqHRivqd96QLpWo7pThTiojI7DCUIiIiIiIioziTpkKxuhqOSit0b+csSQ2BHjWdUvmllSgorZSkBiIiahhDKSIiIiIiMgrdrnuDgt0hlwmS1GBvYwVfZyUALuEjIjI3DKWIiIiIiMgoDkk8T0onqHauFJfwERGZF4ZSRERERERkcOWVGsRcLQAgfSilmyuVwFCKiMisMJQiIiIiIiKDi0nKR6VGC19nJYJq5zpJRXf/+Bwu3yMiMicMpYiIiIiIyOAOXbm2654gSDNPSifYS9cpxVCKiMicMJQiIiIiIiKDuzZPyl3iSoCg2uV7SXllqNJoJa6GiIh0GEoREREREZFBFZRWIi5dBQAYHCztPCkA8HVSwtZajmqtiJT8MqnLISKiWgyliIiIiIjIoKIS8iCKQGdvB3g5KaUuBzKZgEAP7sBHRGRuGEoREREREZFBXVu6J32XlE6QZ00oxblSRETmg6EUEREREREZlD6UMoOlezrBtXOluAMfEZH5YChFREREREQGk5Jfhqt5ZZDLBAwIcpO6HL1rnVJcvkdEZC4YShERERERkcEcjq/pkurl7wJHpbXE1Vyj65RKyGUoRURkLhhKERERERGRwRy6kgfAvOZJAdc6pfJLK1FQWilxNUREBDCUIiIiIiIiA9FqxevmSblLXE1ddgor+DnX7ASYkMu5UkRE5oChFBERERERGcTFrGLklVbC1lqO3h1cpS6nniDdsPNsLuEjIjIHDKWIiIiIiMggdF1SA4LcoLAyv39q6JbwxbNTiojILJjfdwoiIiIiIrJIulBqiJnNk9IJZqcUEZFZYShFRERERES3rLJai6OJ+QCAQcHmGUrpOqU4U4qIyDwwlCIiIiIiolsWm1KIskoN3O0VCPFxlLqcBuk6pZLzylCl0UpcDRERNTuUSklJQWpqqv7z6OhoPPvss/j6668NWhgREREREVmOg7VL9wZ18oBMJkhcTcN8nJSwtZajWisiOb9M6nKIiNq8ZodSU6dOxZ49ewAAmZmZGDVqFKKjo/HKK6/gzTffNHiBRERERERk/g7r50m5S1xJ42Qy4doSvhzOlSIiklqzQ6m4uDj0798fALBx40aEhYXh8OHDWLt2LVavXm3o+oiIiIiIyMwVq6twMqUQgPnOk9IJ0g07z+FcKSIiqTU7lKqqqoKNjQ0AYOfOnbj77rsBACEhIcjIyDBsdUREREREZPaiE/Oh0YoIcLeDv5ud1OXcULC+U4qhFBGR1JodSnXr1g0rV67EgQMHsGPHDowdOxYAkJ6eDnd3823VJSIiIiIi49DNkxrcyby7pIDrO6W4fI+ISGrNDqWWLl2Kr776CiNGjMCUKVPQs2dPAMCff/6pX9ZHRERERERtxyH9PCkLCKU82ClFRGQumh1KjRgxArm5ucjNzcX333+vPz5nzhx89dVXzbrW/v37MXHiRPj5+UEQBPzxxx91Hn/ssccgCEKdD11nlk5+fj6mTZsGJycnuLi4YNasWSgpqfsN5vTp0xg6dCiUSiX8/f3x/vvvN+9FExERERFRg7KL1biUVQJBACKCzH/lhG7QeUFZFfJLKyWuhoiobWt2KHXHHXeguLgYrq6udY67ubnh4Ycfbta1SktL0bNnTyxfvrzRc8aOHYuMjAz9x/r16+s8Pm3aNJw9exY7duzA1q1bsX//fsyZM0f/eFFREUaPHo2AgAAcP34cH3zwAd544w18/fXXzaqViIiIiIjqO3wlDwDQzc8JrvYKiau5OTuFFfyclQDYLUVEJDWr5j5h7969qKys/46CWq3GgQMHmnWtcePGYdy4cTc8x8bGBj4+Pg0+dv78eURGRuLYsWPo27cvAODzzz/H+PHj8eGHH8LPzw9r165FZWUlvv/+eygUCnTr1g2xsbH4+OOP64RXRERERETUfJY0T0on2MsB6So1EnJK0bejm9TlEBG1WU3ulDp9+jROnz4NADh37pz+89OnT+PkyZP47rvv0K5dO4MXuHfvXnh5eaFLly6YN28e8vLy9I9FRUXBxcVFH0gBwMiRIyGTyXD06FH9OcOGDYNCce1dmzFjxuDixYsoKCho8J4VFRUoKiqq80FERERERHWJomhR86R0dHOl4tkpRUQkqSZ3SvXq1Us/1+mOO+6o97itrS0+//xzgxY3duxY3H///QgMDER8fDz++9//Yty4cYiKioJcLkdmZia8vLzqPMfKygpubm7IzMwEAGRmZiIwMLDOOd7e3vrH/r0MEQDeffddLFmyxKCvhYiIiIiotUnMLUWGSg2FXIa+AZbTcRTsxR34iIjMQZNDqcTERIiiiKCgIERHR8PT01P/mEKhgJeXF+RyuUGLmzx5sv7X3bt3R48ePRAcHIy9e/fizjvvNOi9rrdo0SI8//zz+s+Liorg7+9vtPsREREREVkiXZdUeIArbBWG/beAMQV51IRSnClFRCStJodSAQEBAACtVmu0Ym4mKCgIHh4euHLlCu688074+PggOzu7zjnV1dXIz8/Xz6Hy8fFBVlZWnXN0nzc2q8rGxgY2NjZGeAVERERERK2Hbp7UkNssZ+kecG0HvuT8MlRptLCWN3v/JyIiMoAW/e37008/YfDgwfDz80NSUhIA4JNPPsHmzZsNWty/paamIi8vD76+vgCAiIgIFBYW4vjx4/pzdu/eDa1WiwEDBujP2b9/P6qqqvTn7NixA126dGlw6R4REREREd2cRisiKr5m3qslDTkHAB8nJewUclRrRSTllUldDhFRm9XsUGrFihV4/vnnMX78eBQWFkKj0QAAXF1d8emnnzbrWiUlJYiNjUVsbCyAmiWCsbGxSE5ORklJCRYuXIgjR47g6tWr2LVrF+655x506tQJY8aMAQB07doVY8eOxezZsxEdHY1Dhw5hwYIFmDx5Mvz8/AAAU6dOhUKhwKxZs3D27Fls2LABn332WZ3leURERERE1DxxaSoUqavhqLRC93bOUpfTLDKZgMDaYedcwkdEJJ1mh1Kff/45vvnmG7zyyit1Zkj17dsXZ86cada1YmJi0Lt3b/Tu3RsA8Pzzz6N37954/fXXIZfLcfr0adx9993o3LkzZs2ahfDwcBw4cKDO0rq1a9ciJCQEd955J8aPH48hQ4bg66+/1j/u7OyMf/75B4mJiQgPD8cLL7yA119/HXPmzGnuSyciIiIiolq6pXsRQe6QywSJq2m+YE8OOyciklqTZ0rpJCYm6kOk69nY2KC0tHl/oY8YMQKiKDb6+Pbt2296DTc3N6xbt+6G5/To0QMHDhxoVm1ERERERNS4QxY6T0pHN1eKnVJERNJpdqdUYGCgfrnd9SIjI9G1a1dD1ERERERERGZMXaVBTFIBAMubJ6Wj65RKyGWnFBGRVJrdKfX8889j/vz5UKvVEEUR0dHRWL9+Pd599118++23xqiRiIiIiIjMSMzVAlRWa+HjpERQ7WwmS6PrlIpnpxQRkWSaHUo98cQTsLW1xauvvoqysjJMnToVfn5++OyzzzB58mRj1EhERERERGZEN09qcCcPCILlzZMCgCCPmk6pwrIq5JdWws1eIXFFRERtT7NDKQCYNm0apk2bhrKyMpSUlMDLy8vQdRERERERkZm6Nk/KXeJKWs5WIUc7F1ukFZYjPqcEbvZuUpdERNTmNHumFABUV1dj586d+Omnn2BrawsASE9PR0kJW1+JiIiIiFqzwrJKxKWrAACDgy1znpQOh50TEUmr2Z1SSUlJGDt2LJKTk1FRUYFRo0bB0dERS5cuRUVFBVauXGmMOomIiIiIyAxExedBFIHbvBzg5aSUupxbEuzpgAOXcxGfw2HnRERSaHan1DPPPIO+ffuioKBA3yUFAPfddx927dpl0OKIiIiIiMi8XD9PytKxU4qISFrN7pQ6cOAADh8+DIWi7iDAjh07Ii0tzWCFERERERGR+dHPk2oFoVSwZ82w8wR2ShERSaLZnVJarRYajabe8dTUVDg6OhqkKCIiIiIiMj+pBWW4mlcGuUzAgCDLHwyu65RKyi9DZbVW4mqIiNqeZodSo0ePxqeffqr/XBAElJSUYPHixRg/frwhayMiIiIiIjNy+EoeAKBne2c4Kq0lrubW+TgpYaeQQ6MVkZxfJnU5RERtTrNDqY8++giHDh1CaGgo1Go1pk6dql+6t3TpUmPUSEREREREEtJoRUTF5+HnY8kAgEHB7hJXZBiCIOi7peI5V4qIyOSaPVOqffv2OHXqFH7++WecPn0aJSUlmDVrFqZNm1Zn8DkREREREVm+yLgMLNlyDhkqtf7YuugUhLVzxtgwXwkrM4wgDwfEpRVxrhQRkQSaHUoBgJWVFaZPn27oWoiIiIiIyIxExmVg3poTEP91vKC0EvPWnMCK6X0sPpjSDTtnpxQRkek1e/lehw4dMGPGDHz33XdISEgwRk1ERERERCQxjVbEki3n6gVSAPTHlmw5B422oTMsh275XgJDKSIik2t2KPXOO+9AqVRi6dKl6NSpE/z9/TF9+nR88803uHz5sjFqJCIiIiIiE4tOzK+zZO/fRAAZKjWiE/NNV5QRXOuUKoUoWnbARkRkaZq9fG/69On6pXsZGRnYt28ftm7diqeeegparRYajcbgRRIRERERkWllFzceSLXkPHMV6FHTKaUqr0J+aSXcHWwkroiIqO1o0UypsrIyHDx4EHv37sWePXtw8uRJhIWFYcSIEQYuj4iIiIiIpODlqDToeebKViFHOxdbpBWWIyG3lKEUEZEJNTuUGjRoEE6ePImuXbtixIgRePnllzFs2DC4uroaoz4iIiIiIpJA/0A3+DorkalSNzhXSgDg46xE/0A3U5dmcEGe9kgrLEd8dgn6dbT810NEZCmaPVPqwoULsLe3R0hICEJCQtC1a1cGUkRERERErYxcJmDxxNBGAykAWDwxFHKZ0MAZlkU3Vyoht1TiSoiI2pZmh1J5eXnYvXs3Bg4ciO3bt2Pw4MFo164dpk6dim+++cYYNRIRERERkQTGhvlieGfPesd9nJVYMb0Pxob5SlCV4QXX7sAXn80d+IiITEkQb2GLCVEUcfz4cXzxxRdYu3Ztqx10XlRUBGdnZ6hUKjg5OUldDhERERGRSairNOj/v50oUlfjv+ND4O2khJdjzZK91tAhpXPoSi6mfXsUgR722PN/I6Quh4jI4jU1R2nyTKk333wT//d//4cLFy5g79692Lt3Lw4ePIji4mJ0794d//nPfzB8+HCDFE9ERERERNLbfjYTRepqtHOxxRNDgiBrRUHU9XTL95Lzy1BZrYXCqtkLSoiIqAWaHEotWbIETz75JPr374/evXtj+PDhmD17NoYNGwZnZ2dj1khERERERBLYcCwFAPBgePtWG0gBgLeTDewVcpRWapCcX4pOXo5Sl0RE1CY0OZTSrfLLz8/nEjYiIiIiolYuJb8Mh+PzIAjAQ33bS12OUQmCgCBPB5xJUyE+h6EUEZGpNKsvVRAEBlJERERERG3AppiaLqkhnTzQ3tVO4mqML0g37DyHw86JiEylyZ1SANC5c2cIwo3bdvPz82+pICIiIiIikpZGK2LT8VQAwKS+/hJXYxq6uVIJOaUSV0JE1HY0K5RasmQJ50cREREREbVyBy7nIEOlhrOtNUaFektdjkmwU4qIyPSaFUpNnjwZXl5exqqFiIiIiIjMwKaYmi6p+3q3g9JaLnE1phHkca1TShTFm64QISKiW9fkmVL8S5mIiIiIqPXLL63EP+cyAbSdpXsAEOhhD0EAVOVVyCutlLocIqI2ocmhlG73PSIiIiIiar1+P5mGKo2IsHZOCPVrO5sc2Srk8HO2BcC5UkREptLkUEqr1XLpHhERERFRKyaKIjYeq9l17+E21CWlE+xVs4SPc6WIiEyjyaEUERERERG1bqdTVbiYVQwbKxnu7tVO6nJMLsijZth5AkMpIiKTYChFREREREQAgA0xNV1S48J84GxrLXE1pqfrlOLyPSIi02AoRUREREREKK/UYEtsOoC2NeD8esG1nVJcvkdEZBpNCqX69OmDgoICAMCbb76JsrIyoxZFRERERESm9XdcBoorquHvZouBQe5SlyMJXadUSkE5Kqo1EldDRNT6NSmUOn/+PEpLa1pYlyxZgpISvnNARERERNSabKgdcD4p3B8ymSBxNdLwcrSBvUIOjVZEch7fiCciMjarppzUq1cvzJw5E0OGDIEoivjwww/h4ODQ4Lmvv/66QQskIiIiIiLjuppbiqOJ+RAE4IHw9lKXIxlBEBDk6YAzaSrE55TiNm9HqUsiImrVmhRKrV69GosXL8bWrVshCAL+/vtvWFnVf6ogCAyliIiIiIgszMbaAefDbvOEn4utxNVIK9jTvjaU4uoQIiJja1Io1aVLF/z8888AAJlMhl27dsHLy8uohRERERERkfFVa7T49UQqAODhfm1zwPn1gjy5Ax8Rkak0KZS6nlarNUYdREREREQkgf2Xc5BVVAE3ewVGdvWWuhzJBetCqVx2ShERGVuzQykAiI+Px6efforz588DAEJDQ/HMM88gODjYoMUREREREZFx6Qac39urHRRWTdoHqVUL8rQHAMRnl0AURQhC2xz6TkRkCs3+rrN9+3aEhoYiOjoaPXr0QI8ePXD06FF069YNO3bsMEaNRERERERkBDnFFdh1PhsAl+7pBHrYQxCAInU18korpS6HiKhVa3an1Msvv4znnnsO7733Xr3jL730EkaNGmWw4oiIiIiIyHj+OJmGaq2Inv4u6OLDneYAQGktRzsXW6QWlCM+uwQeDjZSl0RE1Go1u1Pq/PnzmDVrVr3jjz/+OM6dO2eQooiIiIiIyLhEUcSG2l33Hu7LLqnr6Yed53LYORGRMTU7lPL09ERsbGy947GxsdyRj4iIiIjIQpxILsSV7BIorWW4q6ev1OWYleDr5koREZHxNHv53uzZszFnzhwkJCRg0KBBAIBDhw5h6dKleP755w1eIBERERERGd6m2i6p8d194aS0lrga88JOKSIi02h2KPXaa6/B0dERH330ERYtWgQA8PPzwxtvvIGnn37a4AUSEREREZFhlVZUY8updABcutcQfadUDjuliIiMqdmhlCAIeO655/Dcc8+huLgYAODoyKGIRERERESWYtuZDJRWatDR3Q79A92kLsfsBNd2SqXkl6GiWgMbK7nEFVkOjVZEdGI+sovV8HJUon+gG+QyQeqyiMhMNTuUuh7DKCIiIiIiy7PxWM3SvYf6+kMQGBj8m5ejDRxsrFBSUY3kvDLc5s1/9zRFZFwGlmw5hwyVWn/M11mJxRNDMTaMc8uIqL5mDzonIiIiIiLLFZ9TgpikAsgE4MHw9lKXY5YEQUAQl/A1S2RcBuatOVEnkAKATJUa89acQGRchkSVEZE5YyhFRERERNSGbKwdcH57Fy94OyklrsZ86Zbwxedw2PnNaLQilmw5B7GBx3THlmw5B422oTOIqC1jKEVERERE1EZUabT49XgagJqle9S4IA92SjVVdGJ+vQ6p64kAMlRqRCfmm64oIrIIzQqlqqqqcOedd+Ly5cvGqoeIiIiIiIxk78Uc5JZUwMNBgTu7ekldjlkLqu2USmCn1E1lFzceSLXkPCJqO5oVSllbW+P06dPGqoWIiIiIiIxoQ+2A8/v7tIe1nIsmbiTY61qnlChy2dmNeDk2bRloU88joraj2d+Jpk+fju+++84YtRARERERkZFkF6mx52I2AGBSXw44v5mO7vYQBKBYXY3ckkqpyzFr/QPd4OvceOAkoGYXvv6BbqYriogsglVzn1BdXY3vv/8eO3fuRHh4OOzt7es8/vHHHxusOCIiIiIiMoxfT6RBoxXRp4MLOnk5Sl2O2VNay9He1RYp+eVIyCmBp6ON1CWZLblMwPOjOmPhLw2vqhEBLJ4YCrlMMG1hRGT2mh1KxcXFoU+fPgCAS5cu1XlMEPiXDBERERGRuRFFEZtqd917uB8HnDdVkIcDUvLLEZ9TigFB7lKXY9auZNcMhLeWC6jSNLTckf9WJKL6mh1K7dmzxxh1EBERERGRkcQkFSAhtxR2Cjkm9PCTuhyLEezpgH2XcpDAHfhuKLekAj9GJQEAVkzrA3sba2QXq+HlqMSuC1n49kAiFv5yCt38nODvZidxtURkTpodSulcuXIF8fHxGDZsGGxtbSGKIjuliIiIiIjMkG7A+YTuvnCwafE/AdqcIM9rw86pcV/ti0d5lQY9/V1wZ1fvOv8u7NvRFceTCnAyuRAL1p3ApicHQWHFIftEVKPZfxvk5eXhzjvvROfOnTF+/HhkZGQAAGbNmoUXXnjB4AUSEREREVHLFaursO10zc/sXLrXPLpQKiG3VOJKzFd2sRo/Hanpknpu5G31GhWs5TJ8MbUPnG2tcSpVhXf/Pi9FmVRLoxURFZ+HzbFpiIrPg0bLnSVJWs0OpZ577jlYW1sjOTkZdnbXWi8ffvhhREZGNuta+/fvx8SJE+Hn5wdBEPDHH3/UeVwURbz++uvw9fWFra0tRo4cicuXL9c5Jz8/H9OmTYOTkxNcXFwwa9YslJTUfSfj9OnTGDp0KJRKJfz9/fH+++8370UTEREREVmobaczUF6lQZCnPcIDXKUux6J08nQAAKTkl6GiWiNxNeZp5d4EqKu06N3BBcM7ezZ4TjsXW3z0UE8AwKpDVxEZl2nKEiVnLkFQZFwGhizdjSnfHMEzP8diyjdHMGTpbkTGZUhSDxHQglDqn3/+wdKlS9G+fd1tZG+77TYkJSU161qlpaXo2bMnli9f3uDj77//PpYtW4aVK1fi6NGjsLe3x5gxY6BWq/XnTJs2DWfPnsWOHTuwdetW7N+/H3PmzNE/XlRUhNGjRyMgIADHjx/HBx98gDfeeANff/11s2olIiIiIrJEG3QDzvv6c9xGM3k62sDBxgpaEUjKK5O6HLOTXaTG2qO6LqnON/zzNTLUG3OGBQEAFv5yCin5bePraS5BUGRcBuatOYEMlbrO8UyVGvPWnGAwRZJpdihVWlpap0NKJz8/HzY2zdsmddy4cXj77bdx33331XtMFEV8+umnePXVV3HPPfegR48e+PHHH5Genq7vqDp//jwiIyPx7bffYsCAARgyZAg+//xz/Pzzz0hPTwcArF27FpWVlfj+++/RrVs3TJ48GU8//TQ+/vjj5r50IiIiIiKLcjmrGCeTCyGXCbivTzupy7E4giAgWDdXKptzpf7ty73xqKjWIjzAFUNv87jp+QvHdEHvDi4oVldjwboTqKzWmqBK6ZhLEKTRiliy5Rwa6s/SHVuy5RyX8pEkmj3lcOjQofjxxx/x1ltvAaj5i1qr1eL999/H7bffbrDCEhMTkZmZiZEjR+qPOTs7Y8CAAYiKisLkyZMRFRUFFxcX9O3bV3/OyJEjIZPJcPToUdx3332IiorCsGHDoFAo9OeMGTMGS5cuRUFBAVxd2cJMRERERK3TxtouqTtCvODlqJS4GssU5OmAU6kqzpX6l0yVGuuikwHcvEtKRzdfavxnB3AqVYX3/r6A1yeGGrtUSdwsCBIALP7zLHr5u0Iriqis1qJKo0WlRosqTd3Pdb+uqv11pUZEVXXtubWPVWi0qKoW9edc/9zsYnW9YOzf9WSo1IhOzEdEsLuRviJEDWt2KPX+++/jzjvvRExMDCorK/Hiiy/i7NmzyM/Px6FDhwxWWGZmzTpjb2/vOse9vb31j2VmZsLLy6vO41ZWVnBzc6tzTmBgYL1r6B5rKJSqqKhARUWF/vOioqJbfDVERERERKZVWa3FbyfSANQs3aOWCeYOfA1asfcKKqu16NfRFYM7NT3I0M2XeuLHGHx/KBEDgtwwppuPESuVRnRi/k2DoKyiCgx8d5fpirqJ7OLG6yUylmaHUmFhYbh06RK++OILODo6oqSkBPfffz/mz58PX19fY9Rocu+++y6WLFkidRlERERERC22+0IW8kor4elogxFdGh5ATTcXVDvsPD6HnVI6GapyrI+u6cJ7blTTuqSup5sv9fX+BCzcdAqhvk7wd6s/IsaSNSfgUchlUFjJYC0XYF37a4Vcpv9148dlUFgJ+mPWtY9fO0+AtZUMKXllWLk/4aZ1sJuSpNDsUAqoWUb3yiuvGLqWOnx8atLyrKysOmFXVlYWevXqpT8nOzu7zvOqq6uRn5+vf76Pjw+ysrLqnKP7XHfOvy1atAjPP/+8/vOioiL4+/PdJSIiIiKyHBuO1YQGD/RpDyt5s0fJUq3g2lAqIacEoihyWDyAL/fEo1KjxYBANwwKvvksqYYsHNMFx67m42RyIRasO4FNTw6Cwqr1/DltasCzfvYARLTwa9hUGq2IzafSkalSN7icUADg46xE/0A3o9ZB1JAW/V9fUFCADz/8ELNmzcKsWbPw0UcfIT8/36CFBQYGwsfHB7t2XWtnLCoqwtGjRxEREQEAiIiIQGFhIY4fP64/Z/fu3dBqtRgwYID+nP3796Oqqkp/zo4dO9ClS5dG50nZ2NjAycmpzgcRERERkaXIVKmx71IOAGBS3/Y3OZtuJMDdDoIAFKurkVNScfMntHJpheX4+VjtLKlRnVt8Hd18KWdba/18qdYkyNMeVrLGA0wBgK+zEv0DjT/DSS4TsLh2dldjFS2eGAr5DeolMpZmh1L79+9Hx44dsWzZMhQUFKCgoADLli1DYGAg9u/f36xrlZSUIDY2FrGxsQBqhpvHxsYiOTkZgiDg2Wefxdtvv40///wTZ86cwYwZM+Dn54d7770XANC1a1eMHTsWs2fPRnR0NA4dOoQFCxZg8uTJ8PPzAwBMnToVCoUCs2bNwtmzZ7FhwwZ89tlndTqhiIiIiIhak19PpEIrAv07uumXn1HLKK3laO9qCwBI4BI+LN9zBVUaERFB7hgYdGuBim6+FAB8fygR289mGqJEyWUVqTHt26OobmQ3O130Y8ogaGyYL1ZM7wMf57odXEprGVZM74OxYa1jFA9ZnmYv35s/fz4efvhhrFixAnK5HACg0Wjw1FNPYf78+Thz5kyTrxUTE1Nnxz5dUPToo49i9erVePHFF1FaWoo5c+agsLAQQ4YMQWRkJJTKa/8jrV27FgsWLMCdd94JmUyGBx54AMuWLdM/7uzsjH/++Qfz589HeHg4PDw88Prrr2POnDnNfelERERERGZPqxX1u+49xC4pgwj2dEBKfjnic0puOYixZKkFZdgUc22WlCG0tvlSqQVlmPbtUSTllcHXWYm5w4Pw1b6EOkPPfZyVWDwx1ORB0NgwX4wK9UF0Yj5OJhfg/e0XUVWtRZ8O3JGepCOIothwfNsIW1tbxMbGokuXLnWOX7x4Eb169UJ5eblBCzQHRUVFcHZ2hkql4lI+IiIiIjJrRxLyMPnrI3CwsUL0K3fCTtGiMbJ0nTe3nMP3hxIxa0ggXrsrVOpyJLPot9NYH52CwZ3csfaJgQa7bpVGi0lfReFkciF6tne22PlSV3NLMe3bo0grLIe/my3WPTEQ/m520GhFRCfmI7tYDS/HmtlN5rBU7sEVhxGTVIDnR3XG03feJnU51Mo0NUdp9v/pffr0wfnz5+sdP3/+PHr27NncyxERERERkQFtrB1wPrGnLwMpAwn2sgdQM+y8rUrJL8OmmFQAwHMjDdMlpdMa5ktdyS7GpK+ikFZYjiBPe2yaO0jf8SWXCYgIdsc9vdohItjdLAIpAJg+MAAAsO5oMqo1WomrobaqSd+lTp8+rf/1008/jWeeeQZXrlzBwIE16fiRI0ewfPlyvPfee8apkoiIiIiIbqpIXYW/4jIAAA/15e7RhhLkUTOXK74Nz5T6YvcVVGtFDL3NA307Gn6XNt18qSd+jMH3hxIxIMgNY7o1vFu6uTmXXoRHvjuKvNJKhPg44qdZA+DpaCN1WTc1rrsP3tyqQGaRGjvPZ2NsmGV8val1aVIo1atXLwiCgOtX+r344ov1zps6dSoefvhhw1VHRERERERN9mdsOtRVWtzm5YDe/i5Sl9Nq6DqlUgvKoK7SQGktl7gi00rKK8UvJ2q7pAw0S6ohI0O9MXtoIL45kGgx86VOpRRixvfRUJVXIaydE356fABc7RVSl9UkNlZyPNzPHyv2xmPt0SSGUiSJJoVSiYmJxq6DiIiIiIhukW4I9cP9/CEI5rFEqDXwdLCBo40ViiuqkZRXhi4+jlKXZFKf774CjVbE8M6eRh+K/eLYEMQkFeBkciEWrDth1vOljl3Nx8xVx1BSUY0+HVywamZ/ONtaS11Ws0zt3wEr98XjwOVcJOSUcLdOMrkm/d8dEBDQ5A8iIiIiIjK9C5lFOJWqgpVMwH2920ldTqsiCAKCPNvmXKmruaX4/WQaAON2SelYy2X4fEpvs58vdfhKLmZ8F42SimoMDHLDT7MGWFwgBQD+bna4o4sXAGDt0WSJq6G2qEWTD9PT03Hw4EFkZ2dDq607EO3pp582SGFERERERNR0G2oHnI/s6g13B/OfZ2Npgj0dcCpVhfg2Fkot230ZGq2I27t4opeJloS2d7Uz6/lSey5kY+6a46is1mJYZ098NT0ctgrLXdI5fWAAdl3IxqaYFPzf6C4W/VrI8jQ7lFq9ejXmzp0LhUIBd3f3Om3BgiAwlCIiIiIiMrGKao2+m+XhfhxwbgzXOqXazrDzhJwS/FH75+pZA++4dzPmOl8qMi4T/1l/AlUaEaNCvfHF1N6wsbLsEGdYZ0/4u9kiJb8cW06lYxL/DiETavbi3Ndeew2vv/46VCoVrl69isTERP1HQkKCMWokIiIiIqIb2HkuG4VlVfBxUmJYZ0+py2mVgj11O/C1nU6pz3dfgVYERnb1Qk8JBue/ODYEvTu4oEhdjQXrTqCyWnvzJxnR5tg0zF9XE0hN6OGLL6f1sfhACgDkMgHTBtSM4llzNEniaqitaXYoVVZWhsmTJ0MmM89hc0REREREbc2G2gHnD4a3h1zGAefGoBsAnZBTWmdX8tbqSnYJNsdK0yWlY07zpTYeS8GzG2Kh0Yp4oE97LJvcG9by1vNv4kl9/aGwkuF0qgqnUgqlLofakGb/XzRr1ixs2rTJGLUQEREREVEzpRWW48DlHADAQ33bS1xN6xXgbgeZABRXVCOnpELqcoxu2a7L0IrAqFBvhLVzlqwO3XwpAPj+UCK2n800eQ0/Rl3Fi7+ehigC0wZ0wAcP9mh14a+bvQITuvsCAH46wm4pMp1mz5R69913cddddyEyMhLdu3eHtXXdHQY+/vhjgxVHREREREQ39uvxVIgiMDDIDQHu9lKX02opreVo72qH5PwyxGeXwstRKXVJRnM5qxhbTqcDAJ4deZvE1Ug7X+rr/fF456+aDq3HBwfitbu61pmr3JpMHxiA30+mYcupdLwyvitc7RVSl0RtQLM7pd59911s374dWVlZOHPmDE6ePKn/iI2NNUKJRERERETUEK1WxMbapXsccG58+mHnua17rtRnuy5DFIEx3bzRzU+6LqnrmXq+lCiK+GznZX0gNf/24FYdSAFAnw4uCPV1QkW1Fr8cT5W6HGojmh1KffTRR/j+++9x/vx57N27F3v27NF/7N692xg1EhEREd0yjVZEVHweNsemISo+Dxpt658JQ61fVEIeUgvK4WhjhbHdfKUup9XTDzvPbr078F3KKsa2MxkApJsl1RBTzpcSRRHvb7+IT3ZeAgD83+jOWDgmpFUHUgAgCAIeiagZeL72aBK0/D5JJtDsUMrGxgaDBw82Ri1ERERERhEZl4EhS3djyjdH8MzPsZjyzREMWbobkXEZUpdGdEs2HKvpkrq7lx9sFZa/C5i5awudUp/trOmSGt/dB119naQupw5TzJcSRRFLtpzDir3xAIBXJ3TFgjukX8JoKvf08oOjjRWu5pXh4JVcqcuhNqDZodQzzzyDzz//3Bi1EBERERlcZFwG5q05gQyVus7xTJUa89acYDBFFktVVoXI2n+Uc+meaeg7pXJaZyh1IbMI285kQBCAZ+40ny6p640M9cYTQwIBAAs3nUJKfpnBrq3Vivjv72ew+vBVAMDb94bhiaFBBru+JbBTWOGB8JoNEzjwnEyh2YPOo6OjsXv3bmzduhXdunWrN+j8t99+M1hxRERERLdCo615x7uhBQgiAAHAki3nMCrUp9XtpESt3+ZTaais1iLExxHdJdwdrS3RdUqlFpRDXaWB0rp1dad9uuMyAGB8d1908XGUuJrGvTg2BDFJBYhNKcSC9SexaW4EFFbN7reoo1qjxYu/nMZvJ9MgE4D3H+yJB8Pb5m6W0wd2wOrDV7HrfBbSCsvRzsVW6pKoFWv2/7kuLi64//77MXz4cHh4eMDZ2bnOBxEREZG5iE7Mr9chdT0RQIZKjejEfNMVRWQguqV7k/r6t/pZN+bC08EGjkoriCJwNa91zZU6m65C5NlMCALw7J3mvVxNYSXDF1N7w0lphVMphVgaeWvzpSqrtXj655P47WQa5DIBn03u3WYDKQDo5OWIiCB3aEXg5+hkqcuhVq7ZnVKrVq0yRh1EREREBpdd3Hgg1ZLziMxFXJoKZ9OLoJDLcF/vdlKX02YIgoAgTwecSilEQk4pQnzMa+bSrfhsZ02X1F09/HCbt/l2Sem0d7XDR5N6YfaPMfjuYCIGBLphdDefZl9HXaXBgnUnsPN8NhTymrCrJddpbR6JCEBUQh7WR6fgP3fcdsudaESN4Z8sIiIiarW8HJUGPY/IXGyKqemSGtXNG672ComraVuCdcPOW9Fcqbg0Ff45l1U7S6qT1OU02ajr5kv9XwvmS5VXajD7xxjsPJ8NGysZvp4RzkCq1qhQb3g52iC3pMIoA+WJdJodSgUGBiIoKKjRDyIiIiJz0T/QDb7ONw6cfJ2V6B/oZqKKiG6dukqDP2LTAdQs3SPTujbsvPUs3/u0tkvq7p5+6ORl/l1S13txbAh6+bugSF2NBetPorJa26TnlVRU49FV0ThwORd2CjlWzeyHEV28jFyt5bCWyzC5fwcAHHhOxtXs5XvPPvtsnc+rqqpw8uRJREZGYuHChYaqi4iIiOiWyWUCXr8rFPPWnmj0nGBPB3DGOVmS7WczoSqvgp+zEkM6eUhdTpsT5NG6OqXOpKqw83wWZALwtJnPkmqIbr7U+M8O6OdLvXZX6A2foyqvwqPfRyM2pRCONlZY/Xg/hAfwzYl/m9LfH8v3XEF0Yj4uZhab9fB7slzNDqWeeeaZBo8vX74cMTExt1wQERERkSE1NgfD1c4ahWVVOHglFx/+cxELx4SYuDKiltkUkwoAeLCvP3eNlECw17VOKVEULX7I/Cc7LwEA7u3VTt8FZmmaM18qv7QSj3x3FGfTi+BiZ42fHh+A7u25YVdDfJ1tMaqrNyLPZmLt0SS8eU+Y1CVRK2SwmVLjxo3Dr7/+aqjLEREREd2yao0W7/5dsyvTnGFBWD97ID6b3AvrZw9EzKuj8M793QEAy/fE49sDCVKWStQkKfllOHglFwDwUBveHUxKAe52kAk1y79yiiukLueWxKYUYveFbMhlAv5jgV1S1/v3fKmruaWIis/D5tg0RMXnQaMVkV2kxsNfReFsehE8HBRYP3sgA6mbeCQiAADw24k0lFRUS1wNtUbN7pRqzC+//AI3N7Y8EhERkfnYdDwVV7JL4Gpnjfm3d4KzrXWdx6f074D80kp8sP0i3t52Hq52CjzAf+iTGdt0vKZLanAnd/i72UlcTdtkYyWHv5sdkvLKcCWnBF5OlrtRwqfXdUkF1i5LtGQvjg1BTFIBYlMKMeqTfajSiPrHvBxtAADZxRXwdrLB2icGopOXZXaGmdKgYHcEedgjIbcUf5xMw/SBAVKXRK1Ms0Op3r1712lRFUURmZmZyMnJwZdffmnQ4oiIiIhaqrSiGh/vqPkH13/uuK1eIKXz1IhgFJRW4tuDiXjx19NwtrXGyFBvU5ZK1CQarYhfanfd44BzaQV52CMprwwJOaUYFGyZc71OJBdg78UcyGUCnragHfduRGElw0Ph7RGbUlgnkAJqwigAcLNTYOPcCAS4W34IZwqCIGDawAC8tfUc1hxJwrQBHSx+ySqZl2aHUvfee2+dz2UyGTw9PTFixAiEhHAWAxEREZmHbw4kIKe4Ah3c7G74zq4gCPjv+K7IL6vEbyfSMH/dCfw0awB35COzc+hKLtJVajjbWmMMt62XVLCnA/ZczEGCBe/Ap9tx7/7e7VpNQKPRivhiz5UbnmMlF9DelV2GzfFgn/b4YPsFXMgsRkxSAfp15PdHMpxmh1KLFy82Rh1EREREBpNdrMbX+2tmRL04tkujw851ZDIBSx/ogaLyKuw8n41Zq4/h57kD0c2Ps0bIfGyo7ZK6t5cflNZyiatp24I8dcPOLXMHvuNJBdh/KQdWMgH/ucOyZ0ldLzoxHxkq9Q3PyS6uQHRiPiKC3U1UleVztrPGPT3bYUNMCtYcSWIoRQZlsEHnRERERObi052XUVapQU9/F0zo7tuk51jLZfhiah/07+iG4opqPPr9MVzNtdwuCGpdCkorseNsFgDgIS7dk1yQZ01nUUKuZYZSullSD4a3Rwf31tM1lF1840CquefRNbqB53+dyUBuiWUP+Cfz0uRQSiaTQS6X3/DDyspgc9OJiIiIWuRKdjE2HKvpKHllfNdmzb5QWsvx7WN90dXXCbklFXjk+6PILuI/Xkh6f8SmoVKjRTc/J4S1Ywef1IJrO6VSC8qhrtJIXE3zHLuajwOXc2ElEzD/9tYxS0rHy7FpQ+ebeh5dE9bOGT39XVClEfXfY4kMockp0u+//97oY1FRUVi2bBm0Wq1BiiIiIiJqqff+vgiNVsSoUO8WzYVyUlrjx8f748GVh5GUV4YZ30djw5wIONs1PCidyJg0WhHRiXn4pnY56kN9uTukOfBwUMBRaYVidTWu5pUixMdJ6pKa7JPaDSAe6uvf6nZw7B/oBl9nJTJVaogNPC4A8HFWcmZgCz0yMACnUgqx7mgynhweDLmMA8/p1jW5U+qee+6p9xESEoLVq1fjww8/xEMPPYSLFy8as1YiIiKiGzqakIed57Mglwl4aWzLN2DxdLTBmlkD4OVogwuZxXj8h2Mor7SsbgiyfJFxGRiydDemfHMU6bVzclbsjUdkXIbElZEgCPpuqfhsy1nmezQhD4fj82AtF7DgjtbVJQUAcpmAxRNDAdQEUNfTfb54YijDlBa6q4cvXOyskVZYjj0XsqUuh1qJFs2USk9Px+zZs9G9e3dUV1cjNjYWP/zwAwICGt/ZhoiIiMiYRFHEO3+dBwBM7uePTl4Ot3Q9fzc7/DirP5yUVjieVIB5a4+jSsOucDKNyLgMzFtzot7Q5uyiCsxbc4LBlBnQz5WyoGHnn9TOkprU1x/tXGwlrsY4xob5YsX0PvBxrrtEz8dZiRXT+2BsWNPmDFJ9Sms5JtXOtFtzNEniaqi1aFYopVKp8NJLL6FTp044e/Ysdu3ahS1btiAsLMxY9RERERE1ydbTGTiVqoKdQo5nRhpmN6kQHyesmtkPSmsZ9l7MwcJNp6DVNrQohMhwNFoRS7aca3D5ke7Yki3noOGfRUkFW9gOfFHxeTiSkA+FXNbqZkn929gwXxx86Q6snz0Qn03uhfWzB+LgS3cwkDKAaQM6AAD2XcpBUp7ldAmS+WpyKPX+++8jKCgIW7duxfr163H48GEMHTrUmLURERERNUlFtQbvb78AAJg7LNigQ2zDA9ywYlo4rGQC/ohNx5tbz0EUGQaQ8dxsW3sRQIZKjejEfNMVRfUE1u5adzy5AFHxeWYdEoqiqO+SmtzfH36ttEvqenKZgIhgd9zTqx0igt25ZM9AAtztMayzJ0QRWHc0WepyqBVo8qDzl19+Gba2tujUqRN++OEH/PDDDw2e99tvvxmsOCIiIqKmWHMkGSn55fB0tMHsYYEGv/7tIV74aFJPPPNzLFYfvgo3ewWevtMw3VhE/8Zt7c1fZFwGXv/zLAAgJb8cU745Al9nJRZPDDXLbpzD8XmITsyHwkqGp0a07i4pMr5HBgZg/6UcbIhJwXOjOkNpLZe6JLJgTQ6lZsyY0awtlYmIiIhMQVVehc93XwYAPD+qM+wUTf7xplnu6dUOBaWVeGPLOXy84xJc7RV4ZCDnaZJh5ZdW4rcTqU06l9vaS0M37+vffVGZKjXmrTlhdnOLRFHU77g3tX+HerOWiJrrjhAvtHOxRVphObadzsAD4dwVlFquyT+1rV692ohlEBEREbXMl3uvoLCsCrd5OeAhI/9g/NjgQOSXVWHZrst4fXMcXGytMbGnn1HvSW2DVitiQ0wKlkZeQGFZ1Q3P5bb20rnZvC8BNfO+RoX6mM1ysYNXchGTVAAbKxnmjQiWuhxqBeQyAVMHdMAH2y9izdEkhlJ0S1q0+x4RERGROUgtKMOqQ1cBAC+PC4GV3Pg/2jw38jY8MjAAogg8vzEW+y7lGP2e1LqdTVfhgZWHsei3Mygsq0JXXycsHNMFAritvbmxtHlfdbqkBnSAtxO7pMgwJvX1h7VcwMnkQsSlqaQuhywYQykiIiKyWB//cwmV1VoMDHLDHSFeJrmnIAhYcnc3TOzphyqNiCd/Oo4TyQUmuTe1LsXqKry55Rwmfn4QJ5MLYa+Q47W7QrFlwWDMv70Tt7U3Q02d43Uxq8jIlTTN/su5OJFcWNMlNZxdUmQ4no42+r+H1hxJkrgasmTGGbpAREREZGRxaSr8HpsGAPjv+K4mnX0pkwn46KGeUJVXYf+lHDy++hg2zo1AZ29Hk9VAlksURWw7k4G3tp5DVlEFAGBCd1+8dldonRBqbJgvRoX6IDoxH9nFang51izZY4eUdJo6x+uNP8/hz9h0TOjhh/HdfeDrbPrd7q7vknpkYAC82CVFBvbIwABsOZWOP2LTsGh8VzjbWktdElkghlJERERkcURRxLt/n4coAnf39EOP9i4mr0FhJcPK6X0w7dujOJlciEe+O4pfnhwEfzc7k9dCliMxtxSvb47Dgcu5AICO7nZYck8Yhnf2bPB83bb2ZB76B7rB11mJTJW6wblSAKCQC6jUiDiRXIgTyYV4a+s5hAe4YkJ3X4zv7muyQeN7L+YgNqUQSmsZ5rJLioygX0dXdPF2xMWsYvx6PBWPDzH87rfU+nH5HhEREVmcfZdycOhKHhRyGRaO6SJZHXYKK6x6rB86ezsgq6gCM76PRm5JhWT1kPlSV2nw8Y5LGPPJfhy4nAuFlQzPjrwNkc8OazSQIvMjlwlYPDEUQMPzvgQAy6b0xtH/3ok3Joaif0c3CAJwPKkAb249h4Hv7sKDKw5j1aFEZN5gNtWtEkURn+ys6ZKaEdERno42RrsXtV2CIGB6RM0utGuOJkEUG4tqiRoniPyTc1NFRUVwdnaGSqWCk5OT1OUQERG1aRqtiPGfHcDFrGI8MSQQr94VKnVJyFSp8cCKw0grLEc3Pyf8PGcgHJVcxkA19l7MxuI/zyIprwwAMKyzJ968uxs6ethLXBm1VGRcBpZsOVdn6LmvsxKLJ4bWm/eVqVLj77gM/HUmA8eu1p0/16+jK8bXdlAZcgj5rvNZmPVDDGyt5Tjw0u3wcGAoRcZRUlGNAf/bidJKDdY9MQCDOnlIXRKZiabmKAylmoChFBERkfnYGJOCF385DSelFfa/eDtc7BRSlwSgZlnWgysOI6+0EgOD3LB6Zn8oreVSl0USylCV480t5/B3XCYAwMdJidcnhmJcmI9JZ6CRcWi0YrPnfekCqm2nMxCTdC2gEgSgX4Abxnf3wbhbDKhEUcTdXxzCmTQV5g4PwqJxXVt8LaKmePWPM1hzJBnjwnywYnq41OWQmWAoZUAMpYiIiMxDeaUGIz7cg6yiCvx3fAjmDDOvOSlxaSpM/voISiqqMTrUG19O6wMrOacltDVVGi1WH7qKT3ZeQlmlBnKZgJmDOuLZUZ3hYMORrlQjQ1WOv89kYtuZDBz/d0DV0Q0TuvtiXJhPsweU7ziXhdk/xsBOIcfBl+6Am715BPfUel3ILMLYTw9ALhNw6KU7TDY3jcwbQykDYihFRERkHpbvuYIPtl9EOxdb7HphuFl2IkXF5+HRVdGorNZiUt/2WPpAD3bFtCExV/Px6h9xuJBZDAAID3DF2/eGoasvf4akxqUXluPvuExsO52OE8mF+uO6gOquHr4YG+bT6O5/+q6tIjU+2XkJV/PKMG9EMF4aG2KiV0Bt3aSVUYi+mo9nR96GZ0d2lrocMgMMpQyIoRQREZH0cksqMOKDvSipqMZnk3vhnl7tpC6pUdvPZmLemuPQiuDymTYiv7QS7/51HpuOpwIAXO2ssWhcVzwY3h6ymyzpIrpeemE5/jqTgW1nMnDyXwFV/9qAasx1AVVD860EAB882AMP9vU3cfXUVm2OTcMzP8fC28kGB1+6A9bsEm7zGEoZEEMpIiIi6b2+OQ4/RiUhrJ0T/pw/xOz/oa+bfQUAL48LwZPckr1V0mpFbIxJwXuRF1BYVgUAeLivP14aF8JlU3TL0grL8feZDGw9nYHYlEL9cZkA9A90Q0cPe/wcndLgcwUAK6b3qTd4ncgYKqo1GPzebuSWVGLFtD4Y151/7to6hlIGxFCKiIhIWgk5JRj9yX5Ua0Wsmz0Ag4ItY3efr/fH452/LgAAlj7QHQ/36yBxRWRI59KL8OofZ/TLrUJ8HPG/+8IQHuAmbWHUKqUWlOHvM5nYeiYDp64LqBojAPBxVuLgS3fcdAA7kSF8sP0Clu+Jx6Bgd6ybPVDqckhiTc1ROGmRiIioFWrJrlDm7P3Ii6jWiri9i6fFBFIAMGdYMPJLq7ByXzwW/XYGzrYKjA3zkbosukXF6ip8suMyVh9OhFYE7BVyPDeqMx4b1JGD7clo2rvaYfawIMweFoSU/DKs3HcFa4823CUFACKADJUa0Yn5iAh2N12h1GZN6d8BK/bG43B8Hq5kl6CTl4PUJZEFYChFRETUyjQ0X8TXWYnFE0MtchnH8aR8RJ7NhEwAXrbA2Uwvje2CgtJKbIhJwdM/n8Tqmf0wINC9VYWGrU1joa4oith2JgNvbT2HrKIKAMCE7r547a5Q7jZFJuXvZof+ge43DKV0sovVNz2HyBDau9rhjhBv7DyfhbVHk7B4YjepSyILwFCKiIioFYmMy8C8NSfw77X5mSo15q05YXHzRURRxP+2nQcAPBTujy4+jhJX1HyCIOB/94WhsLwS289m4fFVx2CvtEJeSaX+HEsODVubxkLdJ4cHY+f5LBy4nAsA6OhuhyX3hGF4Z0+pSqU2rrGd+Fp6HpEhTB/YATvPZ+GX46lYOKYL7BSMHOjG2F9MRETUSmi0IpZsOVcvkAKgP7ZkyzlotJYzTnL72UycSC6ErbUcz4+23C2mreQyfDa5Nzp7O0Bdra0TSAHXQsPIuAyJKiTgWqh7fSAF1CyBWvznWRy4nAuFlQzPjrwNkc8OYyBFkuof6AZfZyUa67EUUBOo9g/kjDMynWG3eaKDmx2K1dX4MzZd6nLIAjCUIiIiaiWiE/Pr/WP6etfPF7EEVRotlkZeBADMHhoIbyfLfrffWi6DqryqwccsNTRsTW4U6urYWMnw19ND8ezIzlBay01WG1FD5DIBiyeGAkC9YEr3+eKJoVwaTCYlkwmYPrBmU48fo5LAfdXoZhhKERERtRJNnRtiKfNF1h1NRmJuKTwcFJgzPFjqcm5ZdGK+fg5RQ3Sh4QfbL+LY1XxkFan5w7wJ3SzUBYCKai1yihv/PSQytbFhvlgxvU+9mWY+zkqLW65NrcdD4f5QWMlwLqMIJ5uwUyS1bVzgSURE1Eq0pvkixeoqfLbrMgDgmZGd4WBj+T+yNDUMXLkvHiv3xQMAlNYydHCzQwc3ewS42yHA3Q4d3OwQ4G6Pdi62UFjd+vuLrW2nxpZqbaEutR1jw3wxKtSH/x+T2XC1V2BiDz/8eiIVa44koU8HV6lLIjNm+T/hEREREYBr80Vu1O2hkAvo6GFnwqpaZuW+eOSXViLIwx6T+/lLXY5BNDUMDPNzgkpdhbSCcqirtLiUVYJLWSX1zpMJgK+z7XVhlf11oZUdHJXWN71Xa9up8Va0plCX2h65TEBEsLvUZRDpTR/YAb+eSMXW0xl4dUIo3OwVUpdEZoqhFBERUSshlwl4dUJXzF93stFzKjUiJn5+CJ9P6W22/4DJUJXj2wOJAICXxoXAWt46pg3oQsNMlbrBuUUCapbcbF4wBHKZgCqNFmkF5UjKL0NyXimS8sqQlF+GlPwyJOWVobxKg7TCcqQVluNwfF6967naWaODuz0C3Op2WAW428HL0Qbbz2a2qp0ab1W1RgsBaHSmlO73h0OjiYhurpe/C8LaOSEurQibYlIwtxUswyfjYChFRETUilTXDskWBOD6cUS+zkrMHR6E9UdTcDGrGNO+PYIXRnfBvOHBkJnZEo+P/7mEimot+nV0xehQb6nLMRjdUOJ5a07UCz8aGkpsLZeho4c9OnrYA6i7y5soisgpqUByXpk+rErOK639bxnySitRUFaFgrJCnGpgnoeNlQCNtuEARqytZ8mWcxgV6tMmlgD9cjwVL/96Wv/1aMrvDxERNU4QBDwyMAAv/XoGa44mYfbQILP7eYPMgyByguZNFRUVwdnZGSqVCk5OTlKXQ0RE1CBRFDHuswO4kFmM50behv6B7vXmi5RXavDqH3H49UQqAGBEF098MqkXXM2krf58RhHGLzsAUQR+e2pQq5xDYYolcyUV1UjOK0Nyful1oVUZkvJLkV6obvIOf+tnDzTbjjpDEEURy3ZdwSc7LwEAJvb0w+hQL7zz1wUuaSQiukXllRr0f2cnitXVWDWzH27v4iV1SWRCTc1R2ClFRETUSuy9mIMLmcWwV8jx2KBAONvVnylkq5Djo0k9MSDQDa9tjsPeizmYsOwAPp/aB+EB0gdA7/19AaIITOju2yoDKcA0Q4kdbKwQ6ueEUL/6PwRWabT48fBVvLXt/E2v05qHeldptHjl9zPYGFMT0D45PBgvjukCmUzA+O5+HBpNRHSLbBVyPBjeHqsOXcXaI0kMpahBZj2k4Y033oAgCHU+QkJC9I+r1WrMnz8f7u7ucHBwwAMPPICsrKw610hOTsaECRNgZ2cHLy8vLFy4ENXV1aZ+KUREREb35d4rAIBpAwMaDKSuN6mfP/6YPxiBHvZIV6nx8FdR+O5gIqRsoD54ORf7LuXAWi5g4ZguktVhCrqhxPf0aoeIYHeTBh7WchlC/ZybdG5rHepdrK7C46uPYWNMKmQC8Na9YXh5XIh+aYmUvz9ERK3J9IEBAIBdF7KRkl8mcTVkjsw6lAKAbt26ISMjQ/9x8OBB/WPPPfcctmzZgk2bNmHfvn1IT0/H/fffr39co9FgwoQJqKysxOHDh/HDDz9g9erVeP3116V4KUREREZz7Go+jl0tgEIuw6whgU16TldfJ/y5YDAmdPdFtVbEW1vPYd6aEyhSVxm52vq0WhHv/FXTuTNtQEDtHCUyFt3Q9RtFLXIBsLEy+x8Vmy1Tpcakr47gwOVc2FrL8c2Mvnik9h9NRERkWMGeDhjcyR2iCKyPTpa6HDJDZv+ThpWVFXx8fPQfHh4eAACVSoXvvvsOH3/8Me644w6Eh4dj1apVOHz4MI4cOQIA+Oeff3Du3DmsWbMGvXr1wrhx4/DWW29h+fLlqKyslPJlERERGdSKvfEAgAfC28HbqendLY5Ka3wxtTeW3N0N1nIBkWczMfHzg4hLUxmr1Ab9EZuGcxlFcLSxwtN33mbSe7dFuqHrABoNpjQi8PDXUVh1SNoOOkO6kFmE+748hPMZRfBwUGDD3IG4s2vrGaZPRGSOdMH/hmMpqKjWSFwNmRuzD6UuX74MPz8/BAUFYdq0aUhOrklXjx8/jqqqKowcOVJ/bkhICDp06ICoqCgAQFRUFLp37w5v72s/bIwZMwZFRUU4e/asaV8IERGRkZzPKMLuC9mQCcDcYc3fclkQBDw6qCN+eXIQ2rnYIimvDPevOIx1R5NNEkaoqzT4cPtFAMC824PhZiZD11u7sWG+WDG9D3yc64aYvs5KfDSpJ8Z280GVRsSSLTUddKpy03fQGdKhK7l4aEUUMlRqBHna4/enBqNHexepyyIiavVGdvWGt5MN8korERmXKXU5ZGbMetD5gAEDsHr1anTp0gUZGRlYsmQJhg4diri4OGRmZkKhUMDFxaXOc7y9vZGZWfMHPTMzs04gpXtc91hjKioqUFFRof+8qKjIQK+IiIjI8HRdUuO7+97Ssree/i7Y9vQQvLDxFHZdyMZ/fz+DY1fz8fa9YbC3Md6PDKsPX0W6Sg1fZyUeH9y0pYdkGDcaun5/73b44fBV/O+v84g8m4mzGSosn9rHIoOcX4+n4qVfT6NaK6J/Rzd8PSMcLnYMP4mITMFKLsOU/h3w6c7LWHMkCff0aid1SWRGzLpTaty4cXjooYfQo0cPjBkzBn/99RcKCwuxceNGo9733XffhbOzs/7D39/fqPcjIiJqqeS8Mmw9nQ6gZvewW+Vip8A3M/pi0bgQyGUCfj+ZhnuWH8LlrOJbvnZDCkorsXxPzYD2F0Z3gdJabpT7UOMaG+otCAIeGxyIX54chPautkjJL8cDKw5jtQUt5xNFEZ/vuowXNp1CtVbEXT188eOs/gykiIhMbEr/DpDLBBy7WoDzGWz6oGvMOpT6NxcXF3Tu3BlXrlyBj48PKisrUVhYWOecrKws+Pj4AAB8fHzq7can+1x3TkMWLVoElUql/0hJSTHsCyEiIjKQr/bHQysCwzt7Iqxd03ZUuxmZTMDc4cFYP3sgvJ1scCW7BHd/cQi/n0w1yPWv9/nuKyhWV6OrrxPu6813Ts1RTQfdUIzp5o0qjYg3tpzDU2ulGYjfHFUaLV7+9Qw+2nEJADB3eBCWTe7N4JOISALeTkqM6VazamnNkSSJqyFzYlGhVElJCeLj4+Hr64vw8HBYW1tj165d+scvXryI5ORkREREAAAiIiJw5swZZGdn68/ZsWMHnJycEBoa2uh9bGxs4OTkVOeDiIjI3GQXq7HpeE1QNG/ErXdJ/Vv/QDdse3oohnTyQHmVBs9tOIVFv52BusowQ0qT8krx05GrAKDvzCLz5GxrjZXTw/H6XaGwlgv4Oy4Tdy07iDOpph2I31QlFdWY9UMMNsSkQCYAb93TDYvGdYWMf8aIiCQzvXbg+e8n01Bs5m9skOmYdSj1f//3f9i3bx+uXr2Kw4cP47777oNcLseUKVPg7OyMWbNm4fnnn8eePXtw/PhxzJw5ExERERg4cCAAYPTo0QgNDcUjjzyCU6dOYfv27Xj11Vcxf/582NjYSPzqiIiIbs33B6+islqLPh1cMCDQzSj38HCwwQ+P98ezI2+DINRs53z/l4dxNbf0lq/9wfaLqNKIGHqbB4Z19jRAtWRMgiDg8SGB2FQ7ED85vwwPrDiMH6OumtVyvqwiNSatjML+SzmwtZbj60f64pGIjlKXRUTU5kUEuSPY0x5llRr8cTJN6nLITJh1KJWamoopU6agS5cumDRpEtzd3XHkyBF4etb84PrJJ5/grrvuwgMPPIBhw4bBx8cHv/32m/75crkcW7duhVwuR0REBKZPn44ZM2bgzTfflOolERERGYSqvErf/v7UiE4QBON1gMhlAp4d2Rk/Pt4f7vYKnMsowsTPD+LvMxktvmZsSiG2ns6AIACLxnU1YLVkbL38XfDX00MxKtQblRotXt98FgvWnTSL5XwXM4tx3/JDOJdRBA8HBX6eMxAjQ71v/kQiIjI6QRD03VI/HUkyqzc0SDqCyD8JN1VUVARnZ2eoVCou5SMiIrOwfM8VfLD9Ijp7OyDymWEmW5aUqVJjwboTiEkqAADMHNwRi8Z1hcKq6e9ziaKIh786guir+XigT3t8NKmnscolIxJFEd8fuop3/zqPaq2IAHc7LJ/ax2CzzZrr8JVczF1zHMXqagR52uOHmf3h72YnSS1ERNQwVXkVBr6zC+VVGmyYMxADgtylLomMpKk5ill3ShEREVF96ioNVh1KBFAzS8qUc3J8nJVYP2cg5g4LAgCsOnQVk76KQlpheZOvsfN8NqKv5sPGSoYXRnc2VqlkZIIgYNaQQGx6MgLtXGyRlFeG+788jJ8kWM73+8lUPLoqGsXqavTr6Irf5g1iIEVEZIacba1xb28/AMAnOy9hc2waouLzoNGyV6atYihFRERkYTbGpCC3pBLtXGxxVw8/k9/fWi7DovFd8c2MvnBSWiE2pRATlh3AngvZN31utUaL9/4+DwB4fEgg/FxsjV0uGVnvDq7Y9vQQjOxas5zvtc1nsWD9SZMMsRVFEV/svoznNpxClUbEhB6++GnWALjYKYx+byIiaplAD3sAwJGEfDzzcyymfHMEQ5buRmRcy8cCkOViKEVERGRBqjRafLUvAUDNFvfWcum+lY8K9ca2p4eiR3tnFJZVYebqY3g/8gKqNdpGn7MhJgXxOaVwtbM2yo6BJA0XOwW+mRGOVyd0hZVMwLbTGZj4+UHEpRlvd74qjRaLfjuDD/+5BACYOywIn0/uDaW13Gj3JCKiWxMZl4F3/7pQ73imSo15a04wmGqDGEoRERFZkK2n05FWWA53ewUm9fWXuhz4u9lh05MRmBFRM7j0y73xmPbtUWQXqfXnaLQiouLzsDEmBUv/vggAePrO2+CktJakZjIOQRDwxNAgbKxdznc1rwz3rziMNUYYZltSUY0nfojBz8dSIBOAN+/phkXju5p0KSsRETWPRitiyZZzaOg7gu7Yki3nuJSvjbGSugAiIiJqGq1WxIq98QBqlr6ZS0eIjZUcb94Thn4d3fDyr6dxNDEf45cdxLIpvVBUXoUlW84hQ3UtpJLLBHg42EhYMRlTn9rlfC9sPIVdF7Lx6h9xOJqYj3fuC4OjAYLIrCI1Zq46hnMZRVBay/D5lD4YxR32iIjMXnRifp2fB/5NBJChUuOTHRdxe4gX2rnYwdPRBnIjv+Gg0YqITsxHdrEaXo5K9A90M/o96RruvtcE3H2PiIjMwc5zWXjixxg42Fjh0Mt3wNnW/DqN4nNKMH/tCVzILIYANPhuKAAIAFZM74OxYb4mrI5MSRRFfHsgEUsjL6BaKyLQwx7Lp/ZBqF/Lf5a6lFWMx76PRrpKDQ8HBb57tB96+rsYrmgiIjKazbFpeObn2GY9x1ouwMdZiXYutvBzsUV7F1u0c635te7YrbxJFxmXUe/NM19nJRZPDOXPKLeoqTkKQ6kmYChFRERSE0URD6w4jBPJhZg7PAiLxnWVuqRGlVdq8NofZ/DLibRGzxFQs5PfwZfu4LuRrdzxpAL8Z90JpKvUUFjJ8MbEbpjS3x+C0Lzf98PxuZj703EUq6sR5GGP1TP7o4M7d9gjIrIUUfF5mPLNkZueF+LjiGJ1NTKL1E1ayufhoNAHVO3+FVq1d7WFs611g99zIuMyMG/NiXpvoOnO5Jtnt6apOQqX7xEREVmA6MR8nEguhMJKhllDAqUu54ZsFXI8EO5/w1BK16IfnZiPiGB30xVHJhce4IptTw/FC5tOYfeFbPz39zM4kpCHd+7vDgebpv0o+sfJNCz8pWaHvX4dXfH1I33has8d9oiILEn/QDf4OiuRqVI32Emte8Nq29NDIZcJ0GhFZBWpkVZYjvTCcqQWlOt/nVb767JKDXJLKpFbUolTqQ1vrmGvkNeEVNd3WDkr8fa2843OtxJQM99qVKgP3zwzMoZSREREFuDL2llSD4W3h5ejUuJqbi67uPGZES05jyybq70C387oi28OJOD97Rfx56l0xKWpsHxaH3T1bfzdU1EU8eXeeHywvWZA/oQevvjooZ5mM0+NiIiaTi4TsHhiKOatOVFvib8u9lk8MVQfAsllAvxqO6AaIooiVOVV9cKqdNW10Cq3pBKllRpczi7B5eySJteqe/Nsx7lMjOnm0+zuXmo6hlJERERm7my6Cvsu5UAmAHOGBUldTpM0NTizhICNDEMmEzB3eDD6dnTFgnUnkZBbinuXH8KSu7vh4X7+0IqoM2i2TwcXvLHlLNZHpwCo+bP/8tgQ7rBHRGTBxob5YsX0PvXmOPm0YI6TIAhwsVPAxU6BsHbODZ6jrtLUhFXXhVapheU4nVqIK9mlN73Hk2tOwNZajg5udvB3s4O/my06uNnpP9q72sFWYbg3Stri0HXOlGoCzpQiIiIpLVh3AltPZ+Dunn5YNqW31OU0iUYrYsjS3Tdt0edMqbYpv7QSL2yMxZ6LOQCA/h1dkZRfhqyiCv05NlYyVFRrIROAN+7uhhkRHSWqloiIDE3q8KWp862awtPRRh9S+ev+62qLDu528HZUNvnNlNY2dJ2Dzg2IoRQREUnlam4p7vhoL7Qi8NfTQ29p5zJT0w0QBRpu0ecA0bZNqxXx9YEEvB95ATeaYztveDBeGhdiusKIiKjVa+qbZ7teGI6sogok55chOb8MqbX/Tc4vQ3JeGYorqm94H4Vchva13VX+rv8Krtxs4ais2Um5NQ5dZyhlQAyliIjMm9TvthnTot/OYH10Mm7v4olVM/tLXU6ztbZ3/ciwNFoR/f+3E3mllY2e48uOOiIiMoJbffNMN9MqOb8MKfnl+rAqpfa/aYXlN9090M1egfYuSlzKLoG6StvgOZbaXc7d94iIqE1ozaFHVpEavx5PBQA8dXsniatpmbFhvhgV6tNqQ0O6NdGJ+TcMpADu0khERMZxq/Otrp9p1aO9S73HqzVaZKjU+pBKH1oVlCMlvwz5pZX6jxtp7TsWM5QiIiKL1Virc6ZKjXlrTlhkq/P1vjuYiEqNFn0DXNGvo5vU5bSYXCa0yh+i6NZxl0YiIpKSMd88s5LLaoej22FQA48Xq6uQkl+OX4+n4rtDiTe9Xmv9XshQioiILJJGK2LJlnMNzgEQUdPqvGTLOYwK9bHIrhxVWRXWHkkCADx1e7DE1RAZB3dpJCIiqUn15pmj0hqhftZQlXs3KZRqrd8LZVIXQERE1BLRifl1Wq3/7fpWZ0v0Y9RVlFZqEOLjiNu7eEldDpFR9A90g6+zEo3FxgJqluP2D7TcTkEiIqIbaevfCxlKERGRRWrNy37KKzVYdfgqAGDeiGAIguV1ehE1hVwmYPHEUACo98O47vPFE0MtstuRiIioKdr690KGUkREZJFa87KfDceSkV9aCX83W0zobrkzsYiaQjdo1se57v+rPs5Ki58LR0RE1BRt+XshZ0oREZFF6tfRFUprWaPb5wKW2epcpdHimwM1cwXmDAuGlZzvH1Hrx10aiYiorWur3wsZShERkUVasTf+hoEUALwwqrPFfSP/MzYdaYXl8HCwwUPh7aUuh8hkuEsjERG1dW3xeyHffiUiIovz95kMfLTjEgBgan9/+P6r1VmXQ62NTkZZZbWpy2sxrVbEin3xAIBZQwKhtJZLXBERERERkfGwU4qIiCxKXJoKz22MBQA8Nqgj3ri7GzRasU6rs6udNR7++ghOJhdiwbqT+OqRcFhbwDK4HeezcCW7BI42Vpg2sIPU5RARERERGZX5/4RORERUK6tIjSd+iIG6SothnT3x6oSuAK61Ot/Tqx0igt0R4uuE7x/rCxsrGXZfyMbLv56BKIoSV39joijiy701XVKPRATASWktcUVERERERMbFUIqIiCxCeaUGs3+MQWaRGp28HPDF1N43HAIeHuCG5VP7QC4T8OuJVLy//aIJq22+qIQ8nEophI2VDDMHB0pdDhERERGR0TGUIiIisyeKIhb+cgqnU1VwsbPGd4/2bVIn0chQb7xzXxiAmsHo3x9MNHapLbaitktqUl9/eDraSFwNEREREZHxMZQiIiKzt2zXFWw9nQErmYCV08MR4G7f5Oc+3K8D/m90ZwDAm1vP4c9T6cYqs8XOpKpw4HIu5DIBc4YFSV0OEREREZFJMJQiIiKztvV0Oj7ZWbPT3tv3hmFgUPO3yZ1/eyc8GhEAAHhhYywOXs41aI23asW+KwCAiT184e9mJ3E1RERERESmwVCKiIjM1qmUQryw8RQAYNaQQEzu37Id6QRBwOsTu2FCd19UaUTM/SkGcWkqQ5baYgk5Jfg7LhMA8OSIYImrISIiIiIyHYZSRERkljJVasz+MQYV1Vrc3sUT/x3f9ZauJ5cJ+PjhnogIckdppQaPrYpGUl6pgaptua/2JUAUgTtDvBDi4yR1OUREREREJsNQioiIzI5up73s4grc5uWAZVN6Qy4Tbvm6NlZyfDUjHKG+TsgtqcQj30Ujp7jCABW3TKZKjd9OpgIAnrqdXVJERERE1LYwlCIiIrOi1Yp4YVMszqSp4Gpnje8e7QfHJuy011ROSmusfrwf/N1skZxfhpmro1FSUW2w6zfHtwcSUKUR0T/QDeEBbpLUQEREREQkFYZSRERkVj7ddRl/ncmEtbxmp70O7oYf/O3lqMSPjw+Au70CcWlFmPtTDCqqNQa/z40UlFZiXXQyAGAeZ0kRERERURvEUIqIiMzGn6fSsWzXZQDA/+7tjgEt2GmvqQI97LFqZj/YKeQ4dCUPL2w8Ba1WNNr9/u3HqCSUVWoQ6uuEEZ09TXZfIiIiIiJzwVCKiIjMQmxKIRZuqtlpb86wIEzq52/0e/Zo74KV08NhJROw9XQG3tp2DqJo/GCqrLIaqw8nAqjpkhKEW5+XRURERERkaRhKERGR5DJU5fqd9u4M8cJLY0NMdu9hnT3x4UM9AQCrDl3Fyn0JRr/n+ugUFJRVIcDdDuPCfIx+PyIiIiIic2QldQFERNR0Gq2I6MR8ZBer4eWoRP9AN4PsSielsspqPPFDDHKKK9DF2xGfGWinvea4t3c75JZU4O1t57E08gI8HBR4qK9xOrUqq7X49kBN8DV3WDCs5Hx/iIiIiIjaJoZSREQWIjIuA0u2nEOGSq0/5uusxOKJoRgb5ithZS2n1Yp4fsMpnE0vgru9At8+2hcONtJ8a3piaBByiivw1f4EvPzbGbg7KHBHiLfB7/NHbBoyVGp4Otrg/j7tDH59IiIiIiJLwbdniYgsQGRcBuatOVEnkAKATJUa89acQGRchkSV3ZqPd1xC5NlMKOQyrHwkHP5uht9przleGhuC+3u3g0Yr4qm1J3AiucCg19dqRazcFw8AeGJIIJTWcoNen4iIiIjIkjCUIiIycxqtiCVbzqGh8du6Y0u2nIPGhDvHGcLm2DR8secKAOCd+7ujX0c3iSsCZDIBSx/sgeGdPaGu0uLx1cdwJbvYYNf/51wmEnJK4aS0wtQBHQx2XSIiIiIiS8RQiojIzEUn5tfrkLqeCCBDpUZ0Yr7pirpFJ5ILsPCX0wCAJ4cH48Hw9hJXdI21XIYvp/VBT38XFJZVYcZ30ci8wde/qURRxJd7a7qkZkR0hKPS+pavSURERERkyRhKERGZuezipgUiTT1PammF5Zjz43FUVmsxsqs3XhzTReqS6rG3scKqx/ohyMMe6So1Hv0+Gqqyqlu65uH4PJxOVUFpLcPMwR0NUygRERERkQVjKEVEZOaUVk37q9oS9uArrajZaS+3pAIhPo74dHIvyMx090A3ewV+eLw/vBxtcDGrGE/8eAzqKk2Lr/fl3pqlig/39Ye7g42hyiQiIiIislgMpYiIzFRltRbf7E/ACxtPNen85zbEYtFvp5GSX2bkylpGqxXx3IZYnM8ogoeDtDvtNZW/mx1+eLw/HG2scOxqAZ5efxLVGm2zr3MqpRCHruTBSiZg9rAgI1RKRERERGR5GEpRm6bRioiKz8Pm2DRExedZ3KBoap1EUcTOc1kY8+l+/O+v8yip1MDfzRZA/W4o3eddfR2hEYH10Sm4/cO9ZhlOffjPRfxzLgsKuQxfPdIX7V2l3Wmvqbr6OuGbR/tCYSXDP+ey8NrmsxDF5v1dsaJ2ltTdvfws5nUTERERERmbeb9FTWREkXEZWLLlXJ0B0r7OSiyeGIqxYb4SVkZt2aWsYry19RwOXM4FAHg42ODFMV3wQHh77DiXWe/PrM91f2Zjrubjs12XceByLtZHp2BTTCoe6tseT43oBH83aYOQ306k6od8L32wO8IDXCWtp7kGBrnjs4d74al1J7A+OhmejjZ4flTnJj33SnYJtp/LBFAz1J2IiIiIiGoIYnPf7m2DioqK4OzsDJVKBScnJ6nLIQOIjMvAvDUn8O8//LqukxXT+7TZYEqjFRGdmI/sYjW8HJXoH+gGuZnO/GlNCkor8cnOS1h7NBkarQiFXIbHhwRi/u3BdXZpa8rvz/XhFABYyQQ8GN4e82+XJpw6npSPKV8fRaVGi6dGBOPFsSEmr8FQ1hxJwqt/xAEA3r43DNMHBtz0OQs3ncKm46kYFeqNb2b0NXaJRERERESSa2qOwlCqCRhKtS4arYghS3fX6Ta5noCa7pODL93R5sIYdo+ZXpVGizVHkvDpzstQldfs7jammzf+O74rAtztb+na5hBOpRaU4d7lh5BbUonRod5YOT3cbAebN9XHOy5h2a7LEATgy6l9MK574/9vpBeWY9j7e1CtFfHbU4PQp4NldYgRERER0f+3d+fhUVZ3/8c/M5nsJGELBJBV2SJrQDCgAiJoFcG2Ii4IuD1FXKC4tbaAVC0uQJUu6q+PWveWx6fuj1hFsEJB9i0REBBQQkhIQsiezMz5/REzEtlOEOaeZN6v6+KC3HNP+E7ymcyZb845N06FbR+FPaXCCPsnVVv2Ve5xG1KSZCTtLyzXqq/zg1dUCKiZPfbDr012Ybluf3WdFm3Z71BlDdfSbTn6ydOfa/Z7mSosq1K3lAS9fttAPXdj/x/dkJKk/h2a6pVbBurNyem6sHNzef1Gf19dvefUr/73zO85VRy40l6lUlsl6g/jQvdKe3Xxy0s667oB7WSMNPXvG7RyV95xz/3r57vk9Rud36kpDSkAAADgB5gpZaEhzJQK5xkwWYfKtHZPgdbuKdC6vQXasq9QNv2431zePWyuksXsseDamVusR97P1JJtuZKkpvFRumdkF117Xrsz+vUN5swpn9/oF6+s1SdfHlDzRtF6987Bat049rT+H07y+vy6/bV1+jjzgBKiPVo4OV3dW9V+fcgvqdTgxz5VWZVPL988QBd1SXaoWgAAACC4WL53GtX3plQ47Z9U5fPry/2Hv29C7SlQ1glmRZ1MaqtEje7TWlf2bq02DegN9Q+t2Jmn6/668qTnvXHb+Uo/u1kQKmqYCkur9PTir/Tyit3y+o08bpcmDeqgu4Z3VlJs5Mk/wWkSjObUnA+/1HOf7VKUx61//Nf56tsAZwmVV/l04/NfaPXuArVIiNb/3j6o1tevZpnfua0T9f5dF8jloqELAACA8EBT6jSqz02phj4DpqCkUuu/qW5ArdldoI3fHlJ5lb/WORFul1JbJapf+yZKa99Efdo21jXPrdCBwvKjGnU1oj1ueX1++Y44oV/7Jhrdu7Uu79lKyQnRZ+5BBYnfb7R5X6E+3Zqjf67/Vt/kl530PqmtEjTuvHYa2jX5tCwvCxden19vrP5G8/+1TQWl1ftGXdK9hR68vLs6JTdyrK61e/L11Ce1m1M/TztLd17845pT/7PmG9335iZJ0tPX9tGYPm1OS72hqLC0Stc8t0LbDhSpU/N4/f2/ztfO3BJ9U1Cq2e9mqKTSpz9fn6YrejWMxj8AAABgg6bUaVSfm1K2M2DuGHa2LuycrFZJMUpJilG0J+KM1XSqV3fz+412HSwOzIJau6dAO3NLjjovMcajfu2bBJpQvc9qrPhoT61zamaPSarVmDpy9tiAjs304Zb9endDllbtzlfNM8Xtkgaf01xX9m6tS89NCeoMlx+rqLxKy746qE+35mjJtlwdLK445c/VsXm8hnRJ1tCuyTq/UzPFRJ65zNRny746qIffz9S2A0WSpM4tGmnGqNSQWsp1OptTq3fn6/q/rlSVz+iui8/RPSO7nomSQ8r+wjL9/C//UVZhuSIjXKo6opsd4Xbpj9f21eU0pQAAABBGaEqdRvW5KfXOhn2a+vcNdb5f80ZRSkmKUaukWLWq9Xf1v1smRZ9S46oue1uVVnq18ZtCrdv7/X5Qh76bZXKkTsnx6teuugnVv0MTdWreyGoz5brUkl1Yrvc3Zem9jVna+G1h4HhUhFtDuiZrdO/WuqR7S8VGhVZjxhijXQdLtGRrjj7dmqPVu/NrvWGOj4rQBZ2ba1jXFpr/8XblFlUcc/aYS1LzRtGaNLiD/r09V2v3FMh7xMZcMZFund+pmYZ2SdbQri3UoTmzqHYfLNEjH3ypT748IElqHBep6SO66PoB7eSJCM1rTPzY5tQ3+aUa8+flyi+p1E96pOjP16c1iI3Nbby4/GvNfi/zmLe51LCWSQMAAAAnQ1PqNKrPTSnbmVLntk5UaaVPWYfKVOH1n/R8qbpxVatZ1bh2A6tlYoyiPN+/+T7Z3laP/rSHEmIiA7OgMvcfPuoKgTGRbvU+q3FgJlTfdk3UND7Kqt5jOZVZW7sPluj9TVl6d2OWth8oDhyPi4rQiNSWurJXa13UJbnWYw+mCq9PX+zK/242VI725NW+wlrH5vEa1rWFLu7WQud1bBJoLtrMHqt5U11UXqXlO/L02fYcLd129NUMOzSL09CuLTSka7LSw2wW1eHyKv3p0x16cfnXqvIZRbhduvH89pp2SWc1jjv1rAbT8ZpTdww7R+2afd+cOvL5kxDt0WMfbtX2nGL1aJOohb9IV1yU53j/RYPS0JdJAwAAAHVFU+o0qs9NqZo3S9nH2T/ph2+WjDE6VFqlrMIyZReWK6uwXNmFZdp/qFz7C8u1v7BM+wvL69C4ilbrxjFqmRCt5TvzVFrpq1P9KYkx6tehSWAmVGrrREWG0CyTrdmH9e6GLL23KavWnkxJsZH6SY8Uje7dWgM7NTvjb0SzC8u1ZFv1bKjlOw7W+jpHRrg0sGMzDetW3YjqeIJZTKdylUZjjLYfKNbSbdUNqjV7as/GivZUz6KqWerXsXl8g9zw2ec3WrjmG8371zYdLK6UJA3pkqwZo7rrnBYJDld3ak7UnMrcX3hUVqTq5bMf/fIitUpquBcG+CEuFAAAAADURlPqNKrPTSmpbjNgbBhjVFBapaxD1Y2rmkbV/h/8u9KycXWkmn2KamZC1ZdLyBtjtOGbQ3p3Y5be37RfuUXf79WUnBCtK3q20ug+rdW3bePjNmTqMmvL56/+/2qW5WXuP1zr9hYJ0RrWtYWGdWuhCzo3V6No+xkrp7rnV43iCq+W7ziopdty9dm2nKOuftiuaZyGdq1uUKV3an7CJY8/tpbT6US1rNyVp9+9lxn4PnRKjteMK1I1rFsLR2o93X7YnHK7JP8JXjmeDbOlarbLpBv6pu8AAABADZpSp1F9b0pJpzYD5scwxii/pDLQoPooI1tvrv32pPdrCG/afH6jL3bl6d2NWfpwS7YKy77fB6tt01hd2au1ruzdWt1SEgINKpvvT2FZlf69PVefbs3RZ9tzlV9SGTjX5ZJ6n9VYF383Gyq1VWJI7OVjjNFXOdWzqD7bnqtVX9eeRRXlcWtgx6Ya2rWFhnZNVqcjZlEFO7Mncrxa7hh2jpbvOKgPt2RLqp4lNPWSLpqQ3j6kZvSdLmv35OsPH2/Xsh15xz0nHJeqMVMKAAAAqI2m1GnUEJpSkrOzTsL1TVul16/Pv8rVuxuz9HHmgVrL6jq3aKTRvVsrKTZSs97NOOZeW0bST/u20b5DZVq7p6DWHlsJMR5d1CVZF3+3d1PzRtFBeUw/RkmFV//ZmRdY6rfvUFmt29s2jdXQLi2UEOPRM0t3Hnf/sWBuGn28vdCO5HZJ1w9sp+kjuv6oPc7qg3B9Lp9IXZdJAwAAAA2dbR8lPHahhaTqS5M79SZxQMemapUUc9I3bQM6Ng12aWdUlMet4d1banj3liqt9Grxlzl6b2OWlm7L1Vc5xZr38fbj3rfm6/TW+n2BY51bNNLF3aqX5fVr36TezcaJj/ZoRGpLjUhtKWOMduYWa+m2XC3dVj2L6pv8Mr2ycs9x71/zNfnt21vUpnGcoiPd8rhd8rjdiohwfffvoz+OcLtOaR8rn99o9nuZJ2xIRXncemvKIJ3bOqnOn78+yik69mbep3peQxDhdmnWlam6/dV1gWZyjZrUzboylYYUAAAA8AM0pRAUvGmT4qI8urJ39dK9wrIqfZSRrVdW7NbmfYdPet9Jgzrolgs6qm3TuJOeW1+4XC6d0yJB57RI0K0XdlJJhVcrdubpH6u/0cdfHjjhfQ8WV+rKPy2r0/8X8V1zKvK7vz0R7uq/3S55Ir5rZB3xcYTbrbJK73GvqFaj0uvX4TJvnWqpz1okxJzW8xqKy3q00jPj045a5pni0JJTAAAAoD4Iq6bUn//8Zz355JPKzs5W79699cc//lEDBgxwuqywwZu27yXFRuqa/m0V7XFbbZDct13jBtWQOpb4aI8uSW2pkkrvSZtSUvXyxcgIt7w+v7x+I6/fyPfdn2Opua3ymLf+OOE0KyhcZz3auKxHK41ITQmZzfkBAACAUBc2Tal//OMfmj59up599lkNHDhQTz31lC699FJt27ZNLVo0jCtk1Qe8aauNWSdHs32s/+/G/sdcjmrM9w0qr9/I5zPy+o9oXH33sc9vVOWrOe/YH2dkHdb8EyyxrGvNDQGzHk/MyWXSAAAAQH0TNhudDxw4UOedd57+9Kc/SZL8fr/atm2ru+66S7/61a9OeN+GstE5Qg8bJB8tlL4moVRLqAmlqyMCAAAACC1sdH6EyspKrV27Vr/+9a8Dx9xuty655BKtWLHiqPMrKipUUVER+Pjw4ZPv+QOcCmadHC2UviahVEuoYdYjAAAAgB+rfl266xQdPHhQPp9PLVu2rHW8ZcuWys7OPur8OXPmKCkpKfCnbdu2wSoVYahmr62UpNpLwFKSYvTM+LSwnHUSSl+TUKol1NQsVRvTp43Sz25GQwoAAABAnYTFTKm6+vWvf63p06cHPj58+DCNKZxRzDo5Wih9TUKpFgAAAABoKMKiKdW8eXNFRETowIHaV/Q6cOCAUlJSjjo/Ojpa0dHRwSoPkMQGyccSSl+TUKoFAAAAABqCsFi+FxUVpX79+mnx4sWBY36/X4sXL1Z6erqDlQEAAAAAAISnsJgpJUnTp0/XxIkT1b9/fw0YMEBPPfWUSkpKdNNNNzldGgAAAAAAQNgJm6bUuHHjlJubq5kzZyo7O1t9+vTRokWLjtr8HAAAAAAAAGeeyxhjTn5aeDt8+LCSkpJUWFioxMREp8sBAAAAAAAIWbZ9lLDYUwoAAAAAAAChhaYUAAAAAAAAgo6mFAAAAAAAAIKOphQAAAAAAACCLmyuvvdj1OwFf/jwYYcrAQAAAAAACG01/ZOTXVuPppSFoqIiSVLbtm0drgQAAAAAAKB+KCoqUlJS0nFvd5mTta0gv9+vrKwsJSQkyOVyOV3Oj3L48GG1bdtW33zzzQkvy4jwRk5gi6zAFlmBDXICW2QFNsgJbJGV088Yo6KiIrVu3Vpu9/F3jmKmlAW3262zzjrL6TJOq8TERJ5sOClyAltkBbbICmyQE9giK7BBTmCLrJxeJ5ohVYONzgEAAAAAABB0NKUAAAAAAAAQdDSlwkx0dLRmzZql6Ohop0tBCCMnsEVWYIuswAY5gS2yAhvkBLbIinPY6BwAAAAAAABBx0wpAAAAAAAABB1NKQAAAAAAAAQdTSkAAAAAAAAEHU0pAAAAAAAABB1NKQAAAAAAAAQdTSkAQVVYWOh0CQCAMLRjxw499thjTpcBoIFgTAucHjSl8KNVVFTI7/c7XQbqgQ0bNqhXr17KyMhwuhSEuKysLK1evVoffPCBCgoKnC4HIWrv3r167bXXtGDBAq1evdrpchDCNm3apIEDB+pPf/qTDh486HQ5CFGMaWGLMS1sMaY9OZpS+FEyMzM1YcIErVy5UsYYp8tBCNu4caMGDRqka6+9Vueee64kkRkcU82bx/vvv19jx47VVVddpVmzZjldFkLM5s2bNXjwYL344ouaNWuW7rvvPq1fv97pshCCNm7cqPPPP19jxoxRWVmZXnnlFadLQghiTAtbjGlhizGtHZpSOGVff/21rrzySv3P//yPfvnLX2rdunX8QMYxbdmyRenp6br33nv1+OOPS5KKioq0a9cuhytDqMnKytLYsWM1adIkvfXWW9q5c6fatWunRx99VLfeeqvT5SFEbNu2TSNHjtTEiRP1/vvvKyMjQxkZGfryyy+dLg0hZsOGDUpPT9fUqVP1wgsv6IYbbtDChQu1b98+p0tDCGFMC1uMaWGLMa09mlI4JZWVlXrllVfUr18/bdmyRUVFRbr55ptrvYjzYg5JKigo0E033aSWLVvqd7/7nSRp/PjxGjZsmLp3764xY8borbfecrhKhIr169crMTFR06dPV1JSklq1aqU77rhDTZs21dKlS/WLX/zC6RLhsNLSUs2bN0+jR4/WQw89pKioKLVu3VrDhg3Tzp079dBDD+n11193ukyEgK+//lrDhg3TtGnTNGfOHEnS8OHDlZGRoczMTEliqRYY08IaY1rUBWNaezSlcErcbrcGDBigq6++Wqmpqdq0aZOqqqoCL+J+v18ul8vpMhEC3G63xowZo2bNmmnKlCm6+OKLdejQIU2ePFnvvvuuCgoKNH/+fC1ZssTpUhECCgsLVVBQoPLy8sDPEJ/Ppy5duujqq6/WypUrtXz5coerhJMiIiI0ZswYTZkyRR6PR263Ww8//LDefPNNbd++XYsXL9bjjz+uadOmOV0qHObxeLRgwQL9/ve/DxwbM2aMhg8frtmzZ6usrExuN0PhcOd2uzVw4EDGtDgpxrSoC8a0dWCAU1RWVlbr4/LyctO9e3fTq1cvs2bNGmOMMX6/3yxdutSJ8hBC8vLyzNy5c0379u3N0KFDTXZ2duC2AwcOmHPOOcfcddddDlaIULF161YTFxdnpk6daj7//HOzatUqk5iYaB599FFjjDEdO3Y0jz32mMNVwil+v98YY0xFRUXg2ObNm02jRo3MO++8Ezj24IMPmrS0tFo/axBevF7vUcdq8vPyyy+bTp06mS+++MIYY4zP5wtqbQg95eXlR33MmBbHkp+fz5gWVmrGtHfffTdj2pNwGcN8VNg5dOiQ8vLylJiYqPj4eMXFxQV+e+Tz+eTxeFReXq60tDRFRkbqueee00svvaQVK1bo448/VnJystMPAUFyZFbi4uIUHx+v3Nxcvf3222rXrp1GjhwZyE1ERITGjx+vwsJCvffee06XjiA7MiuxsbFq1KiRPvroI914442Ki4tTSUmJJk6cqLlz50qSfvKTn6hz585asGCBw5UjmLxerzwez3Fvz87OVkpKivx+v9xut1544QXNmzdPy5cvV+PGjYNXKBx3sqzUnJOamqr09HS99NJLQaoMoaS0tFSlpaWKjY1VTEyMIiIiArfVZIgxLaTaWYmOjpbH41FeXp7eeusttW3bljEtAo7MSlRUlCIjI/Xxxx9r/Pjxio2NZUx7Aid+1Qa+s2nTJt14440qLS2V3+9XWlqaHn74YXXr1k1+v18ej0dVVVWKiYnR+vXrdd555+nCCy9UZGSkli1bxot3GDlWVmbPnq3U1FRde+21io6ODkxhjYiIkN/vV3FxsXr37u1w5Qi2H2alb9++mj17ti699FKtWbNGhYWF8vl86tOnjySpvLxcFRUV6ty5s6TqPT5YUtHwffXVV3r++ed1yy23BL73P9SyZUtJCizF2rhxo1JTUxUdHR20OuE8m6zU/BLt/vvv15NPPqnVq1frvPPOC3KlcFJGRoamTZum7OxsSdJtt92mm266SQkJCZLEmBYBP8zKrbfeqokTJ6pZs2a64YYb5PF4GNNC0vGzMmLECK1bt04FBQXyer2MaY+DhfQ4qW+//VaXXnqphg8frldffVVTp05VUVGR0tPTtXLlSrndbvl8PkVGRsrr9So6OlqDBw9WUlKS1qxZo7S0NKcfAoLkeFkZNGiQVqxYoYSEhFq/wfb5fJo5c6bWrFmjiRMnOlg5gu1YWSkuLtbgwYO1bNkytWvXTj179gy8eOfn5+vhhx9WZmamrrjiCkkK6xfvcLFz505dcMEFeuaZZ/SXv/xFO3fuPOZ5NVkoLS3Vb37zG73xxht66KGHFBsbG8xy4SDbrNTMiLnooou0Z88eff7558EsEw778ssvA5tSP/zww0pPT9ezzz6rrVu31jqPMS2OlZXnnntO27dvlyTFxsYqMjIycD5j2vB1vJ8rNVlp06aNevTowZj2RJxdPYj6YPHixaZfv34mLy8vcGzHjh3muuuuM3FxcWbdunXGmO/3ZJg3b55xuVyB4wgftlnx+/3m9ddfNz/72c9MSkoKWQlDJ8pKbGxsrZ8rmzdvNvfdd59p0aIFWQkjxcXF5vrrrzfXXXedmT17tunbt6+58847zY4dO455/rvvvmsmTpxo2rVrR07CTF2zUmPu3Llmy5YtQaoSTsvPzzcjR440U6ZMqXU8LS3NTJ48+Zj3YUwbnuqalTfeeIMxbZiqa1a2bNnCmPYYWL6Hkzp06JA2bNigqqqqwLGzzz5bc+fOVVVVlcaOHaslS5aobdu2MsZo2LBh2rZt23GnzqPhqktW0tPT9cUXX2jp0qXq2rWrg1XDCXXJSvv27TVixAhNmTJFHTp0cK5oBFV0dLSGDBmiuLg4jR8/Xk2bNtULL7wgSZo2bZrOPvvsWuenpaVp586dmjFjxlG3oWGra1Zq9h675557nCgXDtm3b58SExM1btw4SVJlZaWioqI0fPhw5eXlHXW+3+/X0KFDGdOGobpmZeDAgVqxYgVj2jBU16y0a9dOl1xyCWPaH2D5Hk5q0KBB6tevn55++mkVFRUFjrdu3Vr33HOPmjRpon//+9+Sqqce9u3blxfvMFWXrHTo0EHz5s3jxTtM1SUrCQkJGjFiBC/eYcbj8WjChAm64YYbJEl33nmnJk2apOXLl+upp57Srl27JFUPAHNyctSmTRvdfffdNKTCkG1WqqqqdPDgwcDeYwgv5557rq699lpddNFFkhTYTqBp06YqLi6udW5JSYncbrfS0tIY04ahumSlqKhIHTt21Pz58xnThqG6ZKW4uFgJCQkaOXIkY9of4FUZJ5WSkqIhQ4boo48+0j//+U+Vl5cHbjv//PPl8/m0fPlyBytEqKhrVo682g3CCz9XYCMmJiZwVSNJuvvuuwPNhj/84Q/aunWr7r//fo0ePVqVlZXsyRDGbLJy3333adSoUaqsrJTh4tNhpeZq0T//+c8lVW8qXNOcLCkpUW5ubuDcJ554QrNmzQpkCeGlrlmZPXu2vF4vze4wVNesPPTQQ/L5fLz+HAPL93BCNVPcH3vsMV1zzTV68sknVVZWpkmTJikmJkaS1LFjR7Vu3drhSuE0sgJbZAW2zHdXo4mIiFBVVZUiIyN19913S5JeeeUV/d///Z9ycnK0ZMkSRUVFOVwtnERWcCI1bxRrcuJyueT1euXxeJSQkKCkpCRJ0owZM/Too49qw4YN/OIsTJ1KVo68iA/CBz9XTh+XoVWHE/D5fLWePDfffLM2btyoZs2aaeTIkdq6dasWLlyoVatWqVu3bg5WCqeRFdgiK7BRk5Pi4mI1atRI0vcNTal6Rt327dv12WefqWfPnk6WCoeRFdg4Vk4k6emnn9amTZvUvn17zZkzR8uWLVO/fv0crBROIyuwRVZOD+YZQpJ04MABZWVl1Trm9XoVERGhPXv2aMiQIdq8ebOef/55TZ06VcnJyXrzzTeVl5enZcuW8cYxjJAV2CIrsHGynFx11VVatmyZpOrfSlZVVem2227TqlWraDKEGbICG3XJiVS9zObFF1/UE088wRvHMENWYIusnFk0paD169drwIAB2rp1a63jHo9Hu3bt0oUXXqhu3bqpe/fucrlcmjBhgl577TV99tlnWrhwoXr16uVQ5Qg2sgJbZAU2bHJy9tlna/DgwYHbIiMj1b9/f33xxRc0GcIIWYEN25xccMEFgdtSUlLUvn17rV69mjeOYYSswBZZOfNYvhfmNm7cqMGDB+vWW2/VU089Ves2Y4xGjhyp5ORkvfbaa2wgG+bICmyRFdg4lZzU7NuA8EJWYONUX3uMMcrOzlarVq2CXDGcQlZgi6wEB02pMJaRkaH09HTdcccdmjNnjnw+nzZv3qzS0lIlJiaqR48eqqioUFRUFAO7MEdWYIuswAY5gS2yAhunmpMj9x5DeCArsEVWgoemVJiqqKhQenq6srOztW7dOqWkpOinP/2p9uzZoz179qiiokK//e1v9atf/UoSv3EMZ2QFtsgKbJAT2CIrsEFOYIuswBZZCS6aUmFs6dKlmjx5svr27avt27erefPmmjFjhmJiYrRixQpNnTpVf/nLXzR58mSnS4XDyApskRXYICewRVZgg5zAFlmBLbISRAZhx+/3B/69ZMkSk5KSYoYMGWKysrJqnXfPPfeYnj17mry8vFr3QfggK7BFVmCDnMAWWYENcgJbZAW2yErweZxuiiF4srKytG/fPuXl5Wn48OGSpKFDh+r9999XZmamkpOTa50fExOjuLg4NWnShOmIYYaswBZZgQ1yAltkBTbICWyRFdgiK86hKRUmNm3apFGjRikhIUHbt29Xz549deutt2r8+PHq16+fevXqJY+ndhzy8vJ07rnnqqqqSpGRkTzZwgRZgS2yAhvkBLbICmyQE9giK7BFVhzm9FQtnHm5ubmme/fu5oEHHjBff/21ycnJMdddd50ZOHCgmTZtmjl8+HCt87OyssyMGTNMkyZNTEZGhkNVwwlkBbbICmyQE9giK7BBTmCLrMAWWXEeTakwsHnzZtOhQwezcePGwLGKigozc+ZMM2DAAPOb3/zGlJWVGWOMWbVqlRk7dqw566yzzPr16x2qGE4hK7BFVmCDnMAWWYENcgJbZAW2yIrz3E7P1MKZFxUVJZfLpb1790qSvF6voqKiNGPGDA0ZMkQffPCBVq9eLUlq1aqVrrnmGi1dulR9+vRxsGo4gazAFlmBDXICW2QFNsgJbJEV2CIrznMZY4zTReDMqqio0AUXXKCUlBS9/fbbioiIkNfrlcfjkTFGvXv3Vp8+ffTyyy87XSocRlZgi6zABjmBLbICG+QEtsgKbJEV5zFTqoHz+/2Kjo7Wiy++qH//+9+6/fbbJSnwJHO5XBo9erRyc3MdrhROIyuwRVZgg5zAFlmBDXICW2QFtshKaKAp1cC53W75fD716NFDL730kt544w1NmDBBBw4cCJzz9ddfq0mTJvL5fA5WCqeRFdgiK7BBTmCLrMAGOYEtsgJbZCU0sHyvganp6NaomXpYXFysiooKbdiwQddff73at2+vpk2bqlmzZnrnnXe0YsUK9ezZ08HKEWxkBbbICmyQE9giK7BBTmCLrMAWWQlNzJRqIHbu3KmCgoJaTzKfzyePx6Pdu3erS5cuWr16tYYPH66MjAxdfvnlatOmjVq0aKFVq1bxJAsjZAW2yApskBPYIiuwQU5gi6zAFlkJccG5yB/OpA0bNhiXy2Wef/75o27bu3evad68ubnllluM3+83Xq/XGGOM3+83xhjj8/mCWiucRVZgi6zABjmBLbICG+QEtsgKbJGV0EdTqp7bsGGDiY+PNw888MAxb1+wYIGZNm1a4IlVo+bjHx5Hw0VWYIuswAY5gS2yAhvkBLbICmyRlfqBPaXqsa1bt6pnz56aOXOmZsyYIb/fr6VLl2rHjh3q0aOHOnfurOTkZPn9frndrNQMZ2QFtsgKbJAT2CIrsEFOYIuswBZZqT88TheAU+P3+7Vw4UL5fD5dffXVkqQRI0YoLy9Pu3fvVrNmzdSxY0fNnz9fvXr1crhaOImswBZZgQ1yAltkBTbICWyRFdgiK/ULLcF6yu126xe/+IVuu+029e3bVz179lTjxo310ksvKTc3V3PnzlVERIQeeeQRFRcXO10uHERWYIuswAY5gS2yAhvkBLbICmyRlXrG6fWD+HFycnLMlClTTP/+/U1mZmat2/7whz+YlJQU8+233zpUHUIJWYEtsgIb5AS2yApskBPYIiuwRVbqB5bv1SNZWVlat26dKisr1a5dO/Xv31/Jycn67W9/qz179ujss8+WVH15y4iICJ1zzjlq0qSJoqKiHK4cwUZWYIuswAY5gS2yAhvkBLbICmyRlfqLplQ9sXnzZl111VVq3ry5du3apQ4dOuj+++/X2LFj1apVK6WkpMjlckmSIiIiJEmffPKJzjrrLMXFxTlZOoKMrMAWWYENcgJbZAU2yAlskRXYIiv1G3tK1QM7d+7U5Zdfrquvvlr/+te/tGjRIp177rlatGiRfD6fjDGBJ5kk7d27V/fdd59eeeUVzZs3T/Hx8Q5Wj2AiK7BFVmCDnMAWWYENcgJbZAW2yEoD4NzKQdioqKgw06dPN9dcc42pqKgIHH/++edNs2bNzMGDB2ud/8UXX5ibb77ZdOvWzaxfvz7I1cJJZAW2yApskBPYIiuwQU5gi6zAFllpGFi+F+L8fr/OOussde/eXVFRUYFO76BBg9SoUSNVVVXVOn/AgAEqKirS7373O7Vp08ahquEEsgJbZAU2yAlskRXYICewRVZgi6w0DDSlQlxMTIyuuuoqdezYsdbxxo0bKzIystYTbe3aterXr5+GDx8e7DIRAsgKbJEV2CAnsEVWYIOcwBZZgS2y0jCwp1QI2r9/v1atWqVFixbJ7/cHnmQ+ny+wHrawsFAFBQWB+8ycOVMjRoxQXl6ejDGO1I3gIyuwRVZgg5zAFlmBDXICW2QFtshKAxT8FYM4kY0bN5r27dubLl26mKSkJNOtWzfz+uuvm7y8PGOMMX6/3xhjzLZt20xycrLJz883Dz/8sImNjTVr1qxxsnQEGVmBLbICG+QEtsgKbJAT2CIrsEVWGiaaUiEkJyfHdOvWzTz44INm586dZt++fWbcuHGme/fuZtasWSYnJydw7oEDB0zfvn3NuHHjTFRUFE+yMENWYIuswAY5gS2yAhvkBLbICmyRlYaLplQIycjIMB06dDjqSfPAAw+Ynj17mieeeMKUlJQYY4zJzMw0LpfLxMbGcuWAMERWYIuswAY5gS2yAhvkBLbICmyRlYaLPaVCSFVVlbxer0pLSyVJZWVlkqTHHntMw4YN0zPPPKMdO3ZIkpo0aaIpU6Zo3bp16tOnj1MlwyFkBbbICmyQE9giK7BBTmCLrMAWWWm4XMaw01coGTBggBo1aqRPP/1UklRRUaHo6GhJ0nnnnadzzjlHb7zxhiSpvLxcMTExjtUKZ5EV2CIrsEFOYIuswAY5gS2yAltkpWFippSDSkpKVFRUpMOHDweOPffcc8rIyND1118vSYqOjpbX65UkXXTRRSopKQmcy5MsfJAV2CIrsEFOYIuswAY5gS2yAltkJXzQlHJIZmamfvazn2nIkCHq3r27XnvtNUlS9+7d9fTTT+vjjz/W2LFjVVVVJbe7+tuUk5Oj+Ph4eb1eLmUZRsgKbJEV2CAnsEVWYIOcwBZZgS2yEl48ThcQjjIzM3XRRRdpwoQJ6t+/v9auXaubbrpJqamp6tu3r0aPHq34+HhNmTJFvXr1Urdu3RQVFaUPPvhAK1eulMfDty1ckBXYIiuwQU5gi6zABjmBLbICW2Ql/LCnVJDl5+fruuuuU7du3fT0008Hjg8bNkw9e/bUggULAseKior0yCOPKD8/XzExMbr99tuVmprqRNlwAFmBLbICG+QEtsgKbJAT2CIrsEVWwhNtxCCrqqrSoUOHdPXVV0uS/H6/3G63OnbsqPz8fEmSMUbGGCUkJOjxxx+vdR7CB1mBLbICG+QEtsgKbJAT2CIrsEVWwhPfuSBr2bKlXn31VV144YWSJJ/PJ0lq06ZN4InkcrnkdrtrbermcrmCXywcRVZgi6zABjmBLbICG+QEtsgKbJGV8ERTygGdO3eWVN3RjYyMlFTd8c3JyQmcM2fOHP33f/934GoCPNHCE1mBLbICG+QEtsgKbJAT2CIrsEVWwg/L9xzkdrtljAk8iWq6vzNnztQjjzyi9evXs1EbJJEV2CMrsEFOYIuswAY5gS2yAltkJXwwU8phNfvMezwetW3bVnPnztUTTzyhNWvWqHfv3g5Xh1BCVmCLrMAGOYEtsgIb5AS2yApskZXwQGvRYTUd38jISP31r39VYmKili1bprS0NIcrQ6ghK7BFVmCDnMAWWYENcgJbZAW2yEp4YKZUiLj00kslSf/5z3/Uv39/h6tBKCMrsEVWYIOcwBZZgQ1yAltkBbbISsPmMjVz4uC4kpISxcfHO10G6gGyAltkBTbICWyRFdggJ7BFVmCLrDRcNKUAAAAAAAAQdCzfAwAAAAAAQNDRlAIAAAAAAEDQ0ZQCAAAAAABA0NGUAgAAAAAAQNDRlAIAAAAAAEDQ0ZQCAAAAAABA0NGUAgAAAAAAQNDRlAIAAHDYpEmT5HK55HK5FBkZqZYtW2rEiBF64YUX5Pf7rT/P3/72NzVu3PjMFQoAAHAa0ZQCAAAIAZdddpn279+v3bt368MPP9SwYcM0depUjRo1Sl6v1+nyAAAATjuaUgAAACEgOjpaKSkpatOmjdLS0vTggw/qnXfe0Ycffqi//e1vkqT58+erZ8+eio+PV9u2bTVlyhQVFxdLkpYuXaqbbrpJhYWFgVlXDz30kCSpoqJC9957r9q0aaP4+HgNHDhQS5cudeaBAgAAfIemFAAAQIi6+OKL1bt3b/3zn/+UJLndbi1YsEAZGRl66aWX9Omnn+r++++XJA0aNEhPPfWUEhMTtX//fu3fv1/33nuvJOnOO+/UihUr9Pe//12bNm3S2LFjddlll+mrr75y7LEBAAC4jDHG6SIAAADC2aRJk3To0CG9/fbbR9127bXXatOmTcrMzDzqtjfffFOTJ0/WwYMHJVXvKTVt2jQdOnQocM7evXvVqVMn7d27V61btw4cv+SSSzRgwAD9/ve/P+2PBwAAwIbH6QIAAABwfMYYuVwuSdInn3yiOXPmaOvWrTp8+LC8Xq/Ky8tVWlqquLi4Y95/8+bN8vl86tKlS63jFRUVatas2RmvHwAA4HhoSgEAAISwL7/8Uh07dtTu3bs1atQo3X777Xr00UfVtGlTLVu2TLfccosqKyuP25QqLi5WRESE1q5dq4iIiFq3NWrUKBgPAQAA4JhoSgEAAISoTz/9VJs3b9Yvf/lLrV27Vn6/X/PmzZPbXb0t6MKFC2udHxUVJZ/PV+tY37595fP5lJOTowsvvDBotQMAAJwMTSkAAIAQUFFRoezsbPl8Ph04cECLFi3SnDlzNGrUKE2YMEFbtmxRVVWV/vjHP+rKK6/U8uXL9eyzz9b6HB06dFBxcbEWL16s3r17Ky4uTl26dNENN9ygCRMmaN68eerbt69yc3O1ePFi9erVS1dccYVDjxgAAIQ7rr4HAAAQAhYtWqRWrVqpQ4cOuuyyy7RkyRItWLBA77zzjiIiItS7d2/Nnz9fjz/+uHr06KHXXntNc+bMqfU5Bg0apMmTJ2vcuHFKTk7WE088IUl68cUXNWHCBN1zzz3q2rWrrrrqKq1evVrt2rVz4qECAABI4up7AAAAAAAAcAAzpQAAAAAAABB0NKUAAAAAAAAQdDSlAAAAAAAAEHQ0pQAAAAAAABB0NKUAAAAAAAAQdDSlAAAAAAAAEHQ0pQAAAAAAABB0NKUAAAAAAAAQdDSlAAAAAAAAEHQ0pQAAAAAAABB0NKUAAAAAAAAQdDSlAAAAAAAAEHT/Hy5puwuRG5U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maartengr.github.io/BERTopic/algorithm/modularity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maartengr.github.io/BERTopic/algorithm/default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صورة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46" y="1558026"/>
            <a:ext cx="9861696" cy="37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BERTopic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utoShape 4" descr="data:image/png;base64,iVBORw0KGgoAAAANSUhEUgAABKUAAAHqCAYAAADVi/1VAAAAOnRFWHRTb2Z0d2FyZQBNYXRwbG90bGliIHZlcnNpb24zLjEwLjAsIGh0dHBzOi8vbWF0cGxvdGxpYi5vcmcvlHJYcgAAAAlwSFlzAAAPYQAAD2EBqD+naQAAr8dJREFUeJzs3Xd4U3X7BvD7JG2a7j2hlLYIpZRZVtkqG3GLLFFEQITX+UPldSDqq+IWRXCCyhBwIaBF9iyUAgXKpi3de6QzHcn5/dEmUNtCW5KcpL0/19VLenJyzpOCtNx5vs9XEEVRBBERERERERERkQnJpC6AiIiIiIiIiIjaHoZSRERERERERERkcgyliIiIiIiIiIjI5BhKERERERERERGRyTGUIiIiIiIiIiIik2MoRUREREREREREJsdQioiIiIiIiIiITI6hFBERERERERERmRxDKSIiIiIiIiIiMjmGUkRERESkt3HjRri5uaGkpETqUixCx44d8dhjjzX7eStXrkSHDh1QUVFh+KKIiIgsBEMpIiKiNkgQhCZ97N27V+pS8eWXX2L16tUGu97evXvrvEZra2sEBQVhxowZSEhIMNh9GrN69eo691cqlfDz88OYMWOwbNkyFBcXG72Gxmg0GixevBj/+c9/4ODgAAAoKyvD8uXLMXr0aPj6+sLR0RG9e/fGihUroNFo6l1Dq9Xi/fffR2BgIJRKJXr06IH169fXO2f16tW4++674e/vD3t7e4SFheHtt9+GWq2ud83G/ny+9957TX5tZ8+exfTp09GuXTvY2NjAz88P06ZNw9mzZ5v5VTKMxx57DJWVlfjqq68kuT8REZE5sJK6ACIiIjK9n376qc7nP/74I3bs2FHveNeuXU1ZVoO+/PJLeHh4tKgb5Uaefvpp9OvXD1VVVThx4gS+/vprbNu2DWfOnIGfn59B79WQN998E4GBgaiqqkJmZib27t2LZ599Fh9//DH+/PNP9OjRw+g1/NuWLVtw8eJFzJkzR38sISEB//nPf3DnnXfi+eefh5OTE7Zv346nnnoKR44cwQ8//FDnGq+88gree+89zJ49G/369cPmzZsxdepUCIKAyZMnA6gJumbOnImBAwfiySefhJeXF6KiorB48WLs2rULu3fvhiAIda47atQozJgxo86x3r17N+l1/fbbb5gyZQrc3Nwwa9YsBAYG4urVq/juu+/wyy+/4Oeff8Z9993Xki9ZiymVSjz66KP4+OOP8Z///Kfe6yUiImoTRCIiImrz5s+fL5rrjwXdunUThw8fbrDr7dmzRwQgbtq0qc7xZcuWiQDEd95555bvUVJS0uhjq1atEgGIx44dq/fYrl27RFtbWzEgIEAsKyu75Tqa6+677xaHDBlS51hOTo4YFxdX79yZM2eKAMTLly/rj6WmporW1tbi/Pnz9ce0Wq04dOhQsX379mJ1dbUoiqJYUVEhHjp0qN41lyxZIgIQd+zYUec4gDrXbI4rV66IdnZ2YkhIiJidnV3vtYWEhIj29vZifHx8i64fEBAgPvrooy16bkxMjAhA3LVrV4ueT0REZOm4fI+IiIjquf/++9GnT586xyZOnAhBEPDnn3/qjx09ehSCIODvv//WHyssLMSzzz4Lf39/2NjYoFOnTli6dCm0Wm2d62m1Wnz66afo1q0blEolvL29MXfuXBQUFOjP6dixI86ePYt9+/bpl2yNGDECAFBVVYUlS5bgtttug1KphLu7O4YMGYIdO3a06DXfcccdAIDExET9sb///htDhw6Fvb09HB0dMWHChHrLvR577DE4ODggPj4e48ePh6OjI6ZNm9biGl577TUkJSVhzZo1+uOnT5/GY489hqCgICiVSvj4+ODxxx9HXl6e/pw9e/ZAEAT8/vvv9a67bt06CIKAqKioRu+tVqsRGRmJkSNH1jnu4eGBbt261Ttf11l0/vx5/bHNmzejqqoKTz31lP6YIAiYN28eUlNT9fdXKBQYNGhQk655vfLy8gaX993IBx98gLKyMnz99dfw9PSs99q++uorlJaW4v3339cff+ONNyAIAq5cuYLHHnsMLi4ucHZ2xsyZM1FWVtbovRISEiAIAj755JN6jx0+fBiCINRZyhgeHg43Nzds3ry5Wa+JiIiotWAoRURERPUMHToUp06dQlFREQBAFEUcOnQIMpkMBw4c0J934MAByGQyDB48GEDNsqzhw4djzZo1mDFjBpYtW4bBgwdj0aJFeP755+vcY+7cuVi4cCEGDx6Mzz77DDNnzsTatWsxZswYVFVVAQA+/fRTtG/fHiEhIfjpp5/w008/4ZVXXgFQExwsWbIEt99+O7744gu88sor6NChA06cONGi1xwfHw8AcHd3B1CzxHHChAlwcHDA0qVL8dprr+HcuXMYMmQIrl69Wue51dXVGDNmDLy8vPDhhx/igQceaFENAPDII48AAP755x/9sR07diAhIQEzZ87E559/jsmTJ+Pnn3/G+PHjIYoiAGDEiBHw9/fH2rVr611z7dq1CA4ORkRERKP3PX78OCorK+uFkY3JzMwEUBPs6Jw8eRL29vb1ln32799f/3hzr6mzevVq2Nvbw9bWFqGhoVi3bl2T6tyyZQs6duyIoUOHNvj4sGHD0LFjR2zbtq3eY5MmTUJxcTHeffddTJo0CatXr8aSJUsavVdQUBAGDx7c6O+Bo6Mj7rnnnjrH+/Tpg0OHDjXptRAREbU6UrdqERERkfT+vXzv2LFjIgDxr7/+EkVRFE+fPi0CEB966CFxwIAB+vPuvvtusXfv3vrP33rrLdHe3l68dOlSneu//PLLolwuF5OTk0VRFMUDBw6IAMS1a9fWOS8yMrLe8caW7/Xs2VOcMGFCs1+rbvne999/L+bk5Ijp6enitm3bxI4dO4qCIIjHjh0Ti4uLRRcXF3H27Nl1npuZmSk6OzvXOf7oo4+KAMSXX365Sfe/0fI9HWdn5zpf14aW8q1fv14EIO7fv19/bNGiRaKNjY1YWFioP5adnS1aWVmJixcvvmFd3377rQhAPHPmzE1fQ0VFhRgaGioGBgaKVVVV+uMTJkwQg4KC6p1fWlrapK/RyJEjRScnJ7GgoKDO8UGDBomffvqpuHnzZnHFihViWFiYCED88ssvb3i9wsJCEYB4zz333PC8u+++WwQgFhUViaIoiosXLxYBiI8//nid8+677z7R3d29zrF/L9/76quvRADi+fPn9ccqKytFDw+PBpf5zZkzR7S1tb1hfURERK0VO6WIiIiont69e8PBwQH79+8HUNMR1b59e8yYMQMnTpxAWVkZRFHEwYMH63SgbNq0CUOHDoWrqytyc3P1HyNHjoRGo9Ffb9OmTXB2dsaoUaPqnBceHg4HBwfs2bPnpjW6uLjg7NmzuHz5cote4+OPPw5PT0/4+flhwoQJKC0txQ8//IC+fftix44dKCwsxJQpU+rUJ5fLMWDAgAbrmzdvXovqaIiDg0OdXfhsbW31v1ar1cjNzcXAgQMBoE5n2IwZM1BRUYFffvlFf2zDhg2orq7G9OnTb3hP3VJAV1fXm9a3YMECnDt3Dl988QWsrK7tm1NeXg4bG5t65yuVSv3jjXnnnXewc+dOvPfee3Bxcanz2KFDh/DMM8/g7rvvxpNPPonjx48jLCwM//3vf294Td3X0NHR8YavR/e4rjNQ58knn6zz+dChQ5GXl1fvvOtNmjQJSqWyTrfU9u3bkZub2+DvgaurK8rLy2+4LJCIiKi14u57REREVI9cLkdERIR+qd6BAwcwdOhQDBkyBBqNBkeOHIG3tzfy8/PrhFKXL1/G6dOn683u0cnOztafp1Kp4OXldcPzbuTNN9/EPffcg86dOyMsLAxjx47FI4880uRd615//XUMHToUcrkcHh4e6Nq1qz5g0QVdujlT/+bk5FTncysrK7Rv375J922KkpKSOl+b/Px8LFmyBD///HO9r41KpdL/OiQkBP369cPatWsxa9YsADXLxgYOHIhOnTo16d5i7XLAxnzwwQf45ptv8NZbb2H8+PF1HrO1tUVFRUW95+jmQF0frl1vw4YNePXVVzFr1qwmhXsKhQILFizQB1RDhgxp8Dxd2HR9wNeQxsKrDh061PlcF9gVFBTU+zOg4+LigokTJ2LdunV46623ANT8HrRr167BP0+6rzd33yMioraIoRQRERE1aMiQIfjf//4HtVqNAwcO4JVXXoGLiwvCwsJw4MABeHt7A0CdUEqr1WLUqFF48cUXG7xm586d9ed5eXk1OHsHQKOh1vWGDRuG+Ph4bN68Gf/88w++/fZbfPLJJ1i5ciWeeOKJmz6/e/fu9YZ6X/86gJq5Uj4+PvUev747CABsbGwgkxmmAT01NRUqlapOiDRp0iQcPnwYCxcuRK9eveDg4ACtVouxY8fWGyA/Y8YMPPPMM0hNTUVFRQWOHDmCL7744qb31c3SKigoaDRgW716NV566SU8+eSTePXVV+s97uvriz179kAUxTohS0ZGBgDAz8+v3nN27NiBGTNmYMKECVi5cuVN69Tx9/cHUBPYNcbZ2Rm+vr44ffr0Da91+vRptGvXrl7QJJfLGzz/ZsHdjBkzsGnTJhw+fBjdu3fHn3/+iaeeeqrBPyMFBQWws7NrNLAjIiJqzRhKERERUYOGDh2KyspKrF+/HmlpafrwadiwYfpQqnPnzvpwCgCCg4NRUlLSaNhz/Xk7d+7E4MGDb/qP8Rt1kLi5uWHmzJmYOXMmSkpKMGzYMLzxxhtNCqVuVh8AeHl53fS1GNpPP/0EABgzZgyAmtBi165dWLJkCV5//XX9eY0tW5w8eTKef/55rF+/HuXl5bC2tsbDDz980/uGhIQAqNl9sHv37vUe37x5M5544gncf//9WL58eYPX6NWrF7799lucP38eoaGh+uNHjx7VP369o0eP4r777kPfvn2xcePGemHfjSQkJAC4eYB511134ZtvvsHBgwcb7Kg6cOAArl69irlz5zb53jczduxYeHp6Yu3atRgwYADKysr0A+z/LTExsd5geCIioraCM6WIiIioQQMGDIC1tTWWLl0KNzc3dOvWDUBNWHXkyBHs27ev3o5mkyZNQlRUFLZv317veoWFhaiurtafp9Fo9MubrlddXY3CwkL95/b29nU+19HNQNJxcHBAp06dGlw+1lxjxoyBk5MT3nnnHf1OgNfLycm55Xs0ZPfu3XjrrbcQGBiIadOmAbjWrfPv7pxPP/20wWt4eHhg3LhxWLNmDdauXYuxY8c2uJvdv4WHh0OhUCAmJqbeY/v378fkyZMxbNgwrF27ttGusHvuuQfW1tb48ssv9cdEUcTKlSvRrl07DBo0SH/8/PnzmDBhAjp27IitW7c2Gk429LUuLi7Gp59+Cg8PD4SHh9/wdS1cuBC2traYO3duvT8z+fn5ePLJJ2FnZ4eFCxfe8DrNYWVlhSlTpmDjxo1YvXo1unfv3uiy0hMnTtT5uhAREbUl7JQiIiKiBtnZ2SE8PBxHjhzBxIkT9R1Lw4YNQ2lpKUpLS+uFUgsXLsSff/6Ju+66C4899hjCw8NRWlqKM2fO4JdffsHVq1fh4eGB4cOHY+7cuXj33XcRGxuL0aNHw9raGpcvX8amTZvw2Wef4cEHHwRQE5asWLECb7/9Njp16gQvLy/ccccdCA0NxYgRIxAeHg43NzfExMTgl19+wYIFC275tTs5OWHFihV45JFH0KdPH0yePBmenp5ITk7Gtm3bMHjw4CYtibuRv//+GxcuXEB1dTWysrKwe/du7NixAwEBAfjzzz/1w8GdnJwwbNgwvP/++6iqqkK7du3wzz//IDExsdFrz5gxQ//1ayj4a4hSqcTo0aOxc+dOvPnmm/rjSUlJuPvuuyEIAh588EFs2rSpzvN69OihD1zat2+PZ599Fh988AGqqqrQr18//PHHHzhw4ADWrl2rD9iKi4sxZswYFBQUYOHChdi2bVudawYHByMiIgIAsHz5cvzxxx+YOHEiOnTogIyMDHz//fdITk7GTz/9BIVCccPXddttt+GHH37AtGnT0L17d8yaNQuBgYG4evUqvvvuO+Tm5mL9+vX67jhDmTFjBpYtW4Y9e/Zg6dKlDZ5z/Phx5Ofn45577jHovYmIiCyGhDv/ERERkZmYP3++2NCPBQsXLhQBiEuXLq1zvFOnTiIAMT4+vt5ziouLxUWLFomdOnUSFQqF6OHhIQ4aNEj88MMPxcrKyjrnfv3112J4eLhoa2srOjo6it27dxdffPFFMT09XX9OZmamOGHCBNHR0VEEIA4fPlwURVF8++23xf79+4suLi6ira2tGBISIv7vf/+rd49/27NnjwhA3LRp002/Lnv27BHHjBkjOjs7i0qlUgwODhYfe+wxMSYmRn/Oo48+Ktrb29/0WjqrVq0SAeg/FAqF6OPjI44aNUr87LPPxKKionrPSU1NFe+77z7RxcVFdHZ2Fh966CExPT1dBCAuXry43vkVFRWiq6ur6OzsLJaXlze5tt9++00UBEFMTk6u8zW4vt5/f/z7/hqNRnznnXfEgIAAUaFQiN26dRPXrFlT55zExMQbXvPRRx/Vn/vPP/+Io0aNEn18fERra2vRxcVFHD16tLhr164mvy5RFMXTp0+LU6ZMEX19fUVra2vRx8dHnDJlinjmzJl65y5evFgEIObk5NQ5rvu9S0xM1B8LCAioU+/1unXrJspkMjE1NbXBx1966SWxQ4cOolarbdZrISIiai0EUbzJpEYiIiIisijV1dXw8/PDxIkT8d133zX5eRqNBqGhoZg0aVKTO6yocb1794abmxt27dpV77GKigp07NgRL7/8Mp555hkJqiMiIpIeZ0oRERERtTJ//PEHcnJyMGPGjGY9Ty6X480338Ty5ctRUlJipOrahpiYGMTGxjb6e7Bq1SpYW1vjySefNHFlRERE5oOdUkREREStxNGjR3H69Gm89dZb8PDwwIkTJ6Quqc2Ji4vD8ePH8dFHHyE3NxcJCQn6+WBERERUFzuliIiIiFqJFStWYN68efDy8sKPP/4odTlt0i+//IKZM2eiqqoK69evZyBFRER0A+yUIiIiIiIiIiIik2OnFBERERERERERmRxDKSIiIiIiIiIiMjkrqQuwBFqtFunp6XB0dIQgCFKXQ0RERERERERktkRRRHFxMfz8/CCTNd4PxVCqCdLT0+Hv7y91GUREREREREREFiMlJQXt27dv9HGGUk3g6OgIoOaL6eTkJHE1RERERERERETmq6ioCP7+/vo8pTEMpZpAt2TPycmJoRQRERERERERURPcbAQSB50TEREREREREZHJMZQiIiIiIiIiIiKTYyhFREREREREREQmx1CKiIiIiIiIiIhMjqEUERERERERERGZHEMpIiIiIiIiIiIyOYZSRERERERERERkcgyliIiIiIiIiIjI5KykLoCIiIiIiKipNFoR0Yn5yC5Ww8tRif6BbpDLBKnLIiKiFmAoRUREREREFiEyLgNLtpxDhkqtP+brrMTiiaEYG+YrYWVERNQSXL5HRERERERmLzIuA/PWnKgTSAFApkqNeWtOIDIuQ6LKiIiopRhKERERERGRWdNoRSzZcg5iA4/pji3Zcg4abUNnEBGRuWIoRUREREREZi06Mb9eh9T1RAAZKjWiE/NNVxQREd0yhlJERERERGTWsosbD6Rach4REZkHhlJERERERGTWvByVBj2PiIjMA0MpIiIiIiIya/0D3eDrrITQyOMCanbh6x/oZsqyiIjoFjGUIiIiIiIisyaXCVg8MbTBQee6oGrxxFDIZY3FVkREZI4YShERERERkdkbG+aLmYMD6h33cVZixfQ+GBvmK0FVRER0K6ykLoCIiIiIiKgpiso1AAA7axnKqrTo39EV6+dEsEOKiMhCsVOKiIiIiIjMniiKOHQlFwAwdUBNx5SqvJqBFBGRBWMoRUREREREZi8htxSZRWoorGR4uJ8/ACAxrxQabUOTpoiIyBIwlCIiIiIiIrOn65Lq19EVQZ4OUFjJUFmtRVpBucSVERFRSzGUIiIiIiIis3fwck0oNSjYA3KZgEB3ewBAfE6JlGUREdEtYChFRERERERmrVqjRVRCHgBgSCcPAECQJ0MpIiJLx1CKiIiIiIjMWlx6EYrV1XBSWiGsnTMAINjTAUDNrCkiIrJMDKWIiIiIiMis6eZJ6ZbuAdd1SmWzU4qIyFIxlCIiIiIiIrOmmyc1uJO7/hg7pYiILB9DKSIiIiIiMlvllRocTyoAAAyunScFXOuUyimuQJG6SpLaiIjo1jCUIiIiIiIisxWTlI9KjRZ+zkoEetjrjzsqreHlaAMASMhhtxQRkSViKEVERERERGbr4BXd0j0PCIJQ5zHOlSIismwMpYiIiIiIyGwdui6U+rcg/VwphlJERJaIoRQREREREZmlgtJKnE0vAgAMum7IuY5+2DmX7xERWSSGUkREREREZJaiEvIgikAXb0d4OSrrPa5fvpfDTikiIkvEUIqIiIiIiMzSwRss3QOATrWdUldzy6DRiiari4iIDIOhFBERERERmaVr86TqL90DAD8XWyisZKjUaJFaUGbK0oiIyAAYShERERERkdlJyS9DUl4Z5DIBA4IaDqXkMgFBHjVL+DhXiojI8jCUIiIiIiIis3M4vqZLqre/CxxsrBo9j3OliIgsF0MpIiIiIiIyOwev5AFofJ6UTpBHzVypeHZKERFZHIZSRERERERkVrRaEYdvMuRcJ9iLnVJERJaKoRQREREREZmVC5nFyCuthJ1Cjl7+Ljc8V9cpxZlSRESWh6EUERERERGZFd08qQGBblBY3fifLLqZUrklFVCVVxm9NiIiMhyGUkREREREZFYONnHpHgA4Kq3h5WgDAEjgEj4iIovCUIqIiIiIiMxGZbUWRxPyATQtlAKAYE8u4SMiskQMpYiIiIiIyGycTC5AeZUGHg4KdPF2bNJzdEv4OOyciMiyMJQiIiIiIiKzcSg+DwAwKNgDMpnQpOewU4qIyDIxlCIiIiIiIrNxqHae1JAmLt0D2ClFRGSpJA2l3n33XfTr1w+Ojo7w8vLCvffei4sXL9Y5R61WY/78+XB3d4eDgwMeeOABZGVl1TknOTkZEyZMgJ2dHby8vLBw4UJUV1fXOWfv3r3o06cPbGxs0KlTJ6xevdrYL4+IiIiIiJqhWF2F2JRCAMCgTu5Nfp6uUyoprwwarWiM0oiIyAgkDaX27duH+fPn48iRI9ixYweqqqowevRolJZea7t97rnnsGXLFmzatAn79u1Deno67r//fv3jGo0GEyZMQGVlJQ4fPowffvgBq1evxuuvv64/JzExERMmTMDtt9+O2NhYPPvss3jiiSewfft2k75eIiIiIiJq3NGEfGi0Ijq626G9q12Tn+fnYgsbKxkqNVqkFpQZsUIiIjIkQRRFs3krIScnB15eXti3bx+GDRsGlUoFT09PrFu3Dg8++CAA4MKFC+jatSuioqIwcOBA/P3337jrrruQnp4Ob29vAMDKlSvx0ksvIScnBwqFAi+99BK2bduGuLg4/b0mT56MwsJCREZG3rSuoqIiODs7Q6VSwcnJyTgvnoiIiIiojVuy5SxWHbqKaQM64H/3dW/Wc8d+uh8XMovx/WN9cUeIt5EqJCKipmhqjmJWM6VUKhUAwM3NDQBw/PhxVFVVYeTIkfpzQkJC0KFDB0RFRQEAoqKi0L17d30gBQBjxoxBUVERzp49qz/n+mvoztFdg4iIiIiIpNeSeVI6HHZORGR5rKQuQEer1eLZZ5/F4MGDERYWBgDIzMyEQqGAi4tLnXO9vb2RmZmpP+f6QEr3uO6xG51TVFSE8vJy2Nra1nmsoqICFRUV+s+Liopu/QUSEREREVGjsovUuJRVAkEAIoKbPk9Kh8POiYgsj9l0Ss2fPx9xcXH4+eefpS4F7777LpydnfUf/v7+UpdERERERNSqHYqv6ZIK83OGi52i2c/XdUrFs1OKiMhimEUotWDBAmzduhV79uxB+/bt9cd9fHxQWVmJwsLCOudnZWXBx8dHf86/d+PTfX6zc5ycnOp1SQHAokWLoFKp9B8pKSm3/BqJiIiIiKhxh67kAQAGt2DpHnCtUyqBnVJERBZD0lBKFEUsWLAAv//+O3bv3o3AwMA6j4eHh8Pa2hq7du3SH7t48SKSk5MREREBAIiIiMCZM2eQnZ2tP2fHjh1wcnJCaGio/pzrr6E7R3eNf7OxsYGTk1OdDyIiIiIiMg5RFG9pnhQABHrUhFK5JZVQlVUZrDYiIjIeSUOp+fPnY82aNVi3bh0cHR2RmZmJzMxMlJeXAwCcnZ0xa9YsPP/889izZw+OHz+OmTNnIiIiAgMHDgQAjB49GqGhoXjkkUdw6tQpbN++Ha+++irmz58PGxsbAMCTTz6JhIQEvPjii7hw4QK+/PJLbNy4Ec8995xkr52IiIiIiGok5JYiQ6WGwkqGvh1dW3QNR6U1vJ1qfv6Pz2W3FBGRJZA0lFqxYgVUKhVGjBgBX19f/ceGDRv053zyySe466678MADD2DYsGHw8fHBb7/9pn9cLpdj69atkMvliIiIwPTp0zFjxgy8+eab+nMCAwOxbds27NixAz179sRHH32Eb7/9FmPGjDHp6yUiIiIiovp0XVJ9A1yhtJa3+DpBHtyBj4jIkki6+54oijc9R6lUYvny5Vi+fHmj5wQEBOCvv/664XVGjBiBkydPNrtGIiIiIiIyLl0o1dJ5UjrBXvaISsjjXCkiIgthFoPOiYiIiIiobdJoRRyOrxly3tJ5Ujq6Tql4hlJERBaBoRQREREREUnmTJoKxepqOCmtENbO+ZauFezF5XtERJaEoRQREREREUlGt3QvItgdcplwS9cKqt2B72peKao12luujYiIjIuhFBERERERSUYXSt3q0j0AaOdiCxsrGao0IlILym/5ekREZFwMpYiIiIiISBLllRrEXC0AcOtDzgFAJhMQWNstxblSRETmj6EUERERERFJIiYpH5UaLXydlfow6VYFe3KuFBGRpWAoRUREREREkjhYu3RvcCcPCMKtzZPSCfasCbcSctkpRURk7hhKERERERGRJA5fyQNgmHlSOkG1nVLx2eyUIiIydwyliIiIiIjI5ApKKxGXrgIADOrkbrDr6pfvsVOKiMjsMZQiIiIiIiKTi0rIgygCnb0d4OWoNNh1A2uX7+WWVEJVVmWw6xIRkeExlCIiIiIiIpO7fp6UITnYWMHHqSbkime3FBGRWWMoRUREREREJneoNpQy5DwpnaDabqn4bIZSRETmjKEUERERERGZVEp+GZLyyiCXCRgQZLh5UjpB+h34OOyciMicMZQiIiIiIiKTOhxf0yXVy98FDjZWBr9+sH4HPnZKERGZM4ZSRERERERkUgev5AEw/DwpnSD9DnzslCIiMmcMpYiIiIiIyGS0WhGHjThPCgCCa5fvJeWVolqjNco9iIjo1jGUIiIiIiIik7mYVYy80krYKeTo5e9ilHv4OdtCaS1DlUZESkG5Ue5BRES3jqEUERERERGZjG7Xvf6BblBYGeefIzKZgECP2iV8OZwrRURkrhhKERERERGRyRw08tI9Hd0OfPEMpYiIzBZDKSIiIiIiMonKai2OJuQDMN6Qc51gj5pQKiGHw86JiMwVQykiIiIiIjKJ2JRClFdp4OGgQBdvR6PeK9irZvkeO6WIiMwXQykiIiIiIjIJ3dK9iGAPyGSCUe8VpJ8pxU4pIiJzxVCKiIiIiIhM4pB+npS70e+lmymVV1qJwrJKo9+PiIiaj6EUEREREREZXbG6CrEphQCMP08KAOxtrODjpAQAxLNbiojILDGUIiIiIiIio4tOzIdGK6Kjux3au9qZ5J7BXrph55wrRURkjhhKERERERGR0enmSQ0yQZeUjm6uFDuliIjME0MpIiIiIiIyumvzpEwXSgV7slOKiMicMZQiIiIiIiKjyi5S41JWCQQBiAgy/pBznSBPXacUQykiInPEUIqIiIiIiIzqcHweACDMzxmu9gqT3Ve3A19yfhmqNFqT3ZeIiJqGoRQRERERERnVtXlSpuuSAgA/Z1sorWWo0ohIyS8z6b2JiOjmGEoREREREZHRiKIoyTwpAJDJBATWDjtP4LBzIiKzw1CKiIiIiIiMJiG3FBkqNRRWMvTr6Gby++uHnedyrhQRkblhKEVEREREREZzuLZLqm+AK5TWcpPfXz/sPJudUkRE5oahFBERERERGY1untRgEy/d02GnFBGR+WIoRURERERERqHRivqd96QLpWo7pThTiojI7DCUIiIiIiIioziTpkKxuhqOSit0b+csSQ2BHjWdUvmllSgorZSkBiIiahhDKSIiIiIiMgrdrnuDgt0hlwmS1GBvYwVfZyUALuEjIjI3DKWIiIiIiMgoDkk8T0onqHauFJfwERGZF4ZSRERERERkcOWVGsRcLQAgfSilmyuVwFCKiMisMJQiIiIiIiKDi0nKR6VGC19nJYJq5zpJRXf/+Bwu3yMiMicMpYiIiIiIyOAOXbm2654gSDNPSifYS9cpxVCKiMicMJQiIiIiIiKDuzZPyl3iSoCg2uV7SXllqNJoJa6GiIh0GEoREREREZFBFZRWIi5dBQAYHCztPCkA8HVSwtZajmqtiJT8MqnLISKiWgyliIiIiIjIoKIS8iCKQGdvB3g5KaUuBzKZgEAP7sBHRGRuGEoREREREZFBXVu6J32XlE6QZ00oxblSRETmg6EUEREREREZlD6UMoOlezrBtXOluAMfEZH5YChFREREREQGk5Jfhqt5ZZDLBAwIcpO6HL1rnVJcvkdEZC4YShERERERkcEcjq/pkurl7wJHpbXE1Vyj65RKyGUoRURkLhhKERERERGRwRy6kgfAvOZJAdc6pfJLK1FQWilxNUREBDCUIiIiIiIiA9FqxevmSblLXE1ddgor+DnX7ASYkMu5UkRE5oChFBERERERGcTFrGLklVbC1lqO3h1cpS6nniDdsPNsLuEjIjIHDKWIiIiIiMggdF1SA4LcoLAyv39q6JbwxbNTiojILJjfdwoiIiIiIrJIulBqiJnNk9IJZqcUEZFZYShFRERERES3rLJai6OJ+QCAQcHmGUrpOqU4U4qIyDwwlCIiIiIiolsWm1KIskoN3O0VCPFxlLqcBuk6pZLzylCl0UpcDRERNTuUSklJQWpqqv7z6OhoPPvss/j6668NWhgREREREVmOg7VL9wZ18oBMJkhcTcN8nJSwtZajWisiOb9M6nKIiNq8ZodSU6dOxZ49ewAAmZmZGDVqFKKjo/HKK6/gzTffNHiBRERERERk/g7r50m5S1xJ42Qy4doSvhzOlSIiklqzQ6m4uDj0798fALBx40aEhYXh8OHDWLt2LVavXm3o+oiIiIiIyMwVq6twMqUQgPnOk9IJ0g07z+FcKSIiqTU7lKqqqoKNjQ0AYOfOnbj77rsBACEhIcjIyDBsdUREREREZPaiE/Oh0YoIcLeDv5ud1OXcULC+U4qhFBGR1JodSnXr1g0rV67EgQMHsGPHDowdOxYAkJ6eDnd3823VJSIiIiIi49DNkxrcyby7pIDrO6W4fI+ISGrNDqWWLl2Kr776CiNGjMCUKVPQs2dPAMCff/6pX9ZHRERERERtxyH9PCkLCKU82ClFRGQumh1KjRgxArm5ucjNzcX333+vPz5nzhx89dVXzbrW/v37MXHiRPj5+UEQBPzxxx91Hn/ssccgCEKdD11nlk5+fj6mTZsGJycnuLi4YNasWSgpqfsN5vTp0xg6dCiUSiX8/f3x/vvvN+9FExERERFRg7KL1biUVQJBACKCzH/lhG7QeUFZFfJLKyWuhoiobWt2KHXHHXeguLgYrq6udY67ubnh4Ycfbta1SktL0bNnTyxfvrzRc8aOHYuMjAz9x/r16+s8Pm3aNJw9exY7duzA1q1bsX//fsyZM0f/eFFREUaPHo2AgAAcP34cH3zwAd544w18/fXXzaqViIiIiIjqO3wlDwDQzc8JrvYKiau5OTuFFfyclQDYLUVEJDWr5j5h7969qKys/46CWq3GgQMHmnWtcePGYdy4cTc8x8bGBj4+Pg0+dv78eURGRuLYsWPo27cvAODzzz/H+PHj8eGHH8LPzw9r165FZWUlvv/+eygUCnTr1g2xsbH4+OOP64RXRERERETUfJY0T0on2MsB6So1EnJK0bejm9TlEBG1WU3ulDp9+jROnz4NADh37pz+89OnT+PkyZP47rvv0K5dO4MXuHfvXnh5eaFLly6YN28e8vLy9I9FRUXBxcVFH0gBwMiRIyGTyXD06FH9OcOGDYNCce1dmzFjxuDixYsoKCho8J4VFRUoKiqq80FERERERHWJomhR86R0dHOl4tkpRUQkqSZ3SvXq1Us/1+mOO+6o97itrS0+//xzgxY3duxY3H///QgMDER8fDz++9//Yty4cYiKioJcLkdmZia8vLzqPMfKygpubm7IzMwEAGRmZiIwMLDOOd7e3vrH/r0MEQDeffddLFmyxKCvhYiIiIiotUnMLUWGSg2FXIa+AZbTcRTsxR34iIjMQZNDqcTERIiiiKCgIERHR8PT01P/mEKhgJeXF+RyuUGLmzx5sv7X3bt3R48ePRAcHIy9e/fizjvvNOi9rrdo0SI8//zz+s+Liorg7+9vtPsREREREVkiXZdUeIArbBWG/beAMQV51IRSnClFRCStJodSAQEBAACtVmu0Ym4mKCgIHh4euHLlCu688074+PggOzu7zjnV1dXIz8/Xz6Hy8fFBVlZWnXN0nzc2q8rGxgY2NjZGeAVERERERK2Hbp7UkNssZ+kecG0HvuT8MlRptLCWN3v/JyIiMoAW/e37008/YfDgwfDz80NSUhIA4JNPPsHmzZsNWty/paamIi8vD76+vgCAiIgIFBYW4vjx4/pzdu/eDa1WiwEDBujP2b9/P6qqqvTn7NixA126dGlw6R4REREREd2cRisiKr5m3qslDTkHAB8nJewUclRrRSTllUldDhFRm9XsUGrFihV4/vnnMX78eBQWFkKj0QAAXF1d8emnnzbrWiUlJYiNjUVsbCyAmiWCsbGxSE5ORklJCRYuXIgjR47g6tWr2LVrF+655x506tQJY8aMAQB07doVY8eOxezZsxEdHY1Dhw5hwYIFmDx5Mvz8/AAAU6dOhUKhwKxZs3D27Fls2LABn332WZ3leURERERE1DxxaSoUqavhqLRC93bOUpfTLDKZgMDaYedcwkdEJJ1mh1Kff/45vvnmG7zyyit1Zkj17dsXZ86cada1YmJi0Lt3b/Tu3RsA8Pzzz6N37954/fXXIZfLcfr0adx9993o3LkzZs2ahfDwcBw4cKDO0rq1a9ciJCQEd955J8aPH48hQ4bg66+/1j/u7OyMf/75B4mJiQgPD8cLL7yA119/HXPmzGnuSyciIiIiolq6pXsRQe6QywSJq2m+YE8OOyciklqTZ0rpJCYm6kOk69nY2KC0tHl/oY8YMQKiKDb6+Pbt2296DTc3N6xbt+6G5/To0QMHDhxoVm1ERERERNS4QxY6T0pHN1eKnVJERNJpdqdUYGCgfrnd9SIjI9G1a1dD1ERERERERGZMXaVBTFIBAMubJ6Wj65RKyGWnFBGRVJrdKfX8889j/vz5UKvVEEUR0dHRWL9+Pd599118++23xqiRiIiIiIjMSMzVAlRWa+HjpERQ7WwmS6PrlIpnpxQRkWSaHUo98cQTsLW1xauvvoqysjJMnToVfn5++OyzzzB58mRj1EhERERERGZEN09qcCcPCILlzZMCgCCPmk6pwrIq5JdWws1eIXFFRERtT7NDKQCYNm0apk2bhrKyMpSUlMDLy8vQdRERERERkZm6Nk/KXeJKWs5WIUc7F1ukFZYjPqcEbvZuUpdERNTmNHumFABUV1dj586d+Omnn2BrawsASE9PR0kJW1+JiIiIiFqzwrJKxKWrAACDgy1znpQOh50TEUmr2Z1SSUlJGDt2LJKTk1FRUYFRo0bB0dERS5cuRUVFBVauXGmMOomIiIiIyAxExedBFIHbvBzg5aSUupxbEuzpgAOXcxGfw2HnRERSaHan1DPPPIO+ffuioKBA3yUFAPfddx927dpl0OKIiIiIiMi8XD9PytKxU4qISFrN7pQ6cOAADh8+DIWi7iDAjh07Ii0tzWCFERERERGR+dHPk2oFoVSwZ82w8wR2ShERSaLZnVJarRYajabe8dTUVDg6OhqkKCIiIiIiMj+pBWW4mlcGuUzAgCDLHwyu65RKyi9DZbVW4mqIiNqeZodSo0ePxqeffqr/XBAElJSUYPHixRg/frwhayMiIiIiIjNy+EoeAKBne2c4Kq0lrubW+TgpYaeQQ6MVkZxfJnU5RERtTrNDqY8++giHDh1CaGgo1Go1pk6dql+6t3TpUmPUSEREREREEtJoRUTF5+HnY8kAgEHB7hJXZBiCIOi7peI5V4qIyOSaPVOqffv2OHXqFH7++WecPn0aJSUlmDVrFqZNm1Zn8DkREREREVm+yLgMLNlyDhkqtf7YuugUhLVzxtgwXwkrM4wgDwfEpRVxrhQRkQSaHUoBgJWVFaZPn27oWoiIiIiIyIxExmVg3poTEP91vKC0EvPWnMCK6X0sPpjSDTtnpxQRkek1e/lehw4dMGPGDHz33XdISEgwRk1ERERERCQxjVbEki3n6gVSAPTHlmw5B422oTMsh275XgJDKSIik2t2KPXOO+9AqVRi6dKl6NSpE/z9/TF9+nR88803uHz5sjFqJCIiIiIiE4tOzK+zZO/fRAAZKjWiE/NNV5QRXOuUKoUoWnbARkRkaZq9fG/69On6pXsZGRnYt28ftm7diqeeegparRYajcbgRRIRERERkWllFzceSLXkPHMV6FHTKaUqr0J+aSXcHWwkroiIqO1o0UypsrIyHDx4EHv37sWePXtw8uRJhIWFYcSIEQYuj4iIiIiIpODlqDToeebKViFHOxdbpBWWIyG3lKEUEZEJNTuUGjRoEE6ePImuXbtixIgRePnllzFs2DC4uroaoz4iIiIiIpJA/0A3+DorkalSNzhXSgDg46xE/0A3U5dmcEGe9kgrLEd8dgn6dbT810NEZCmaPVPqwoULsLe3R0hICEJCQtC1a1cGUkRERERErYxcJmDxxNBGAykAWDwxFHKZ0MAZlkU3Vyoht1TiSoiI2pZmh1J5eXnYvXs3Bg4ciO3bt2Pw4MFo164dpk6dim+++cYYNRIRERERkQTGhvlieGfPesd9nJVYMb0Pxob5SlCV4QXX7sAXn80d+IiITEkQb2GLCVEUcfz4cXzxxRdYu3Ztqx10XlRUBGdnZ6hUKjg5OUldDhERERGRSairNOj/v50oUlfjv+ND4O2khJdjzZK91tAhpXPoSi6mfXsUgR722PN/I6Quh4jI4jU1R2nyTKk333wT//d//4cLFy5g79692Lt3Lw4ePIji4mJ0794d//nPfzB8+HCDFE9ERERERNLbfjYTRepqtHOxxRNDgiBrRUHU9XTL95Lzy1BZrYXCqtkLSoiIqAWaHEotWbIETz75JPr374/evXtj+PDhmD17NoYNGwZnZ2dj1khERERERBLYcCwFAPBgePtWG0gBgLeTDewVcpRWapCcX4pOXo5Sl0RE1CY0OZTSrfLLz8/nEjYiIiIiolYuJb8Mh+PzIAjAQ33bS12OUQmCgCBPB5xJUyE+h6EUEZGpNKsvVRAEBlJERERERG3AppiaLqkhnTzQ3tVO4mqML0g37DyHw86JiEylyZ1SANC5c2cIwo3bdvPz82+pICIiIiIikpZGK2LT8VQAwKS+/hJXYxq6uVIJOaUSV0JE1HY0K5RasmQJ50cREREREbVyBy7nIEOlhrOtNUaFektdjkmwU4qIyPSaFUpNnjwZXl5exqqFiIiIiIjMwKaYmi6p+3q3g9JaLnE1phHkca1TShTFm64QISKiW9fkmVL8S5mIiIiIqPXLL63EP+cyAbSdpXsAEOhhD0EAVOVVyCutlLocIqI2ocmhlG73PSIiIiIiar1+P5mGKo2IsHZOCPVrO5sc2Srk8HO2BcC5UkREptLkUEqr1XLpHhERERFRKyaKIjYeq9l17+E21CWlE+xVs4SPc6WIiEyjyaEUERERERG1bqdTVbiYVQwbKxnu7tVO6nJMLsijZth5AkMpIiKTYChFREREREQAgA0xNV1S48J84GxrLXE1pqfrlOLyPSIi02AoRUREREREKK/UYEtsOoC2NeD8esG1nVJcvkdEZBpNCqX69OmDgoICAMCbb76JsrIyoxZFRERERESm9XdcBoorquHvZouBQe5SlyMJXadUSkE5Kqo1EldDRNT6NSmUOn/+PEpLa1pYlyxZgpISvnNARERERNSabKgdcD4p3B8ymSBxNdLwcrSBvUIOjVZEch7fiCciMjarppzUq1cvzJw5E0OGDIEoivjwww/h4ODQ4Lmvv/66QQskIiIiIiLjuppbiqOJ+RAE4IHw9lKXIxlBEBDk6YAzaSrE55TiNm9HqUsiImrVmhRKrV69GosXL8bWrVshCAL+/vtvWFnVf6ogCAyliIiIiIgszMbaAefDbvOEn4utxNVIK9jTvjaU4uoQIiJja1Io1aVLF/z8888AAJlMhl27dsHLy8uohRERERERkfFVa7T49UQqAODhfm1zwPn1gjy5Ax8Rkak0KZS6nlarNUYdREREREQkgf2Xc5BVVAE3ewVGdvWWuhzJBetCqVx2ShERGVuzQykAiI+Px6efforz588DAEJDQ/HMM88gODjYoMUREREREZFx6Qac39urHRRWTdoHqVUL8rQHAMRnl0AURQhC2xz6TkRkCs3+rrN9+3aEhoYiOjoaPXr0QI8ePXD06FF069YNO3bsMEaNRERERERkBDnFFdh1PhsAl+7pBHrYQxCAInU18korpS6HiKhVa3an1Msvv4znnnsO7733Xr3jL730EkaNGmWw4oiIiIiIyHj+OJmGaq2Inv4u6OLDneYAQGktRzsXW6QWlCM+uwQeDjZSl0RE1Go1u1Pq/PnzmDVrVr3jjz/+OM6dO2eQooiIiIiIyLhEUcSG2l33Hu7LLqnr6Yed53LYORGRMTU7lPL09ERsbGy947GxsdyRj4iIiIjIQpxILsSV7BIorWW4q6ev1OWYleDr5koREZHxNHv53uzZszFnzhwkJCRg0KBBAIBDhw5h6dKleP755w1eIBERERERGd6m2i6p8d194aS0lrga88JOKSIi02h2KPXaa6/B0dERH330ERYtWgQA8PPzwxtvvIGnn37a4AUSEREREZFhlVZUY8updABcutcQfadUDjuliIiMqdmhlCAIeO655/Dcc8+huLgYAODoyKGIRERERESWYtuZDJRWatDR3Q79A92kLsfsBNd2SqXkl6GiWgMbK7nEFVkOjVZEdGI+sovV8HJUon+gG+QyQeqyiMhMNTuUuh7DKCIiIiIiy7PxWM3SvYf6+kMQGBj8m5ejDRxsrFBSUY3kvDLc5s1/9zRFZFwGlmw5hwyVWn/M11mJxRNDMTaMc8uIqL5mDzonIiIiIiLLFZ9TgpikAsgE4MHw9lKXY5YEQUAQl/A1S2RcBuatOVEnkAKATJUa89acQGRchkSVEZE5YyhFRERERNSGbKwdcH57Fy94OyklrsZ86Zbwxedw2PnNaLQilmw5B7GBx3THlmw5B422oTOIqC1jKEVERERE1EZUabT49XgagJqle9S4IA92SjVVdGJ+vQ6p64kAMlRqRCfmm64oIrIIzQqlqqqqcOedd+Ly5cvGqoeIiIiIiIxk78Uc5JZUwMNBgTu7ekldjlkLqu2USmCn1E1lFzceSLXkPCJqO5oVSllbW+P06dPGqoWIiIiIiIxoQ+2A8/v7tIe1nIsmbiTY61qnlChy2dmNeDk2bRloU88joraj2d+Jpk+fju+++84YtRARERERkZFkF6mx52I2AGBSXw44v5mO7vYQBKBYXY3ckkqpyzFr/QPd4OvceOAkoGYXvv6BbqYriogsglVzn1BdXY3vv/8eO3fuRHh4OOzt7es8/vHHHxusOCIiIiIiMoxfT6RBoxXRp4MLOnk5Sl2O2VNay9He1RYp+eVIyCmBp6ON1CWZLblMwPOjOmPhLw2vqhEBLJ4YCrlMMG1hRGT2mh1KxcXFoU+fPgCAS5cu1XlMEPiXDBERERGRuRFFEZtqd917uB8HnDdVkIcDUvLLEZ9TigFB7lKXY9auZNcMhLeWC6jSNLTckf9WJKL6mh1K7dmzxxh1EBERERGRkcQkFSAhtxR2Cjkm9PCTuhyLEezpgH2XcpDAHfhuKLekAj9GJQEAVkzrA3sba2QXq+HlqMSuC1n49kAiFv5yCt38nODvZidxtURkTpodSulcuXIF8fHxGDZsGGxtbSGKIjuliIiIiIjMkG7A+YTuvnCwafE/AdqcIM9rw86pcV/ti0d5lQY9/V1wZ1fvOv8u7NvRFceTCnAyuRAL1p3ApicHQWHFIftEVKPZfxvk5eXhzjvvROfOnTF+/HhkZGQAAGbNmoUXXnjB4AUSEREREVHLFaursO10zc/sXLrXPLpQKiG3VOJKzFd2sRo/Hanpknpu5G31GhWs5TJ8MbUPnG2tcSpVhXf/Pi9FmVRLoxURFZ+HzbFpiIrPg0bLnSVJWs0OpZ577jlYW1sjOTkZdnbXWi8ffvhhREZGNuta+/fvx8SJE+Hn5wdBEPDHH3/UeVwURbz++uvw9fWFra0tRo4cicuXL9c5Jz8/H9OmTYOTkxNcXFwwa9YslJTUfSfj9OnTGDp0KJRKJfz9/fH+++8370UTEREREVmobaczUF6lQZCnPcIDXKUux6J08nQAAKTkl6GiWiNxNeZp5d4EqKu06N3BBcM7ezZ4TjsXW3z0UE8AwKpDVxEZl2nKEiVnLkFQZFwGhizdjSnfHMEzP8diyjdHMGTpbkTGZUhSDxHQglDqn3/+wdKlS9G+fd1tZG+77TYkJSU161qlpaXo2bMnli9f3uDj77//PpYtW4aVK1fi6NGjsLe3x5gxY6BWq/XnTJs2DWfPnsWOHTuwdetW7N+/H3PmzNE/XlRUhNGjRyMgIADHjx/HBx98gDfeeANff/11s2olIiIiIrJEG3QDzvv6c9xGM3k62sDBxgpaEUjKK5O6HLOTXaTG2qO6LqnON/zzNTLUG3OGBQEAFv5yCin5bePraS5BUGRcBuatOYEMlbrO8UyVGvPWnGAwRZJpdihVWlpap0NKJz8/HzY2zdsmddy4cXj77bdx33331XtMFEV8+umnePXVV3HPPfegR48e+PHHH5Genq7vqDp//jwiIyPx7bffYsCAARgyZAg+//xz/Pzzz0hPTwcArF27FpWVlfj+++/RrVs3TJ48GU8//TQ+/vjj5r50IiIiIiKLcjmrGCeTCyGXCbivTzupy7E4giAgWDdXKptzpf7ty73xqKjWIjzAFUNv87jp+QvHdEHvDi4oVldjwboTqKzWmqBK6ZhLEKTRiliy5Rwa6s/SHVuy5RyX8pEkmj3lcOjQofjxxx/x1ltvAaj5i1qr1eL999/H7bffbrDCEhMTkZmZiZEjR+qPOTs7Y8CAAYiKisLkyZMRFRUFFxcX9O3bV3/OyJEjIZPJcPToUdx3332IiorCsGHDoFAo9OeMGTMGS5cuRUFBAVxd2cJMRERERK3TxtouqTtCvODlqJS4GssU5OmAU6kqzpX6l0yVGuuikwHcvEtKRzdfavxnB3AqVYX3/r6A1yeGGrtUSdwsCBIALP7zLHr5u0Iriqis1qJKo0WlRosqTd3Pdb+uqv11pUZEVXXtubWPVWi0qKoW9edc/9zsYnW9YOzf9WSo1IhOzEdEsLuRviJEDWt2KPX+++/jzjvvRExMDCorK/Hiiy/i7NmzyM/Px6FDhwxWWGZmzTpjb2/vOse9vb31j2VmZsLLy6vO41ZWVnBzc6tzTmBgYL1r6B5rKJSqqKhARUWF/vOioqJbfDVERERERKZVWa3FbyfSANQs3aOWCeYOfA1asfcKKqu16NfRFYM7NT3I0M2XeuLHGHx/KBEDgtwwppuPESuVRnRi/k2DoKyiCgx8d5fpirqJ7OLG6yUylmaHUmFhYbh06RK++OILODo6oqSkBPfffz/mz58PX19fY9Rocu+++y6WLFkidRlERERERC22+0IW8kor4elogxFdGh5ATTcXVDvsPD6HnVI6GapyrI+u6cJ7blTTuqSup5sv9fX+BCzcdAqhvk7wd6s/IsaSNSfgUchlUFjJYC0XYF37a4Vcpv9148dlUFgJ+mPWtY9fO0+AtZUMKXllWLk/4aZ1sJuSpNDsUAqoWUb3yiuvGLqWOnx8atLyrKysOmFXVlYWevXqpT8nOzu7zvOqq6uRn5+vf76Pjw+ysrLqnKP7XHfOvy1atAjPP/+8/vOioiL4+/PdJSIiIiKyHBuO1YQGD/RpDyt5s0fJUq3g2lAqIacEoihyWDyAL/fEo1KjxYBANwwKvvksqYYsHNMFx67m42RyIRasO4FNTw6Cwqr1/DltasCzfvYARLTwa9hUGq2IzafSkalSN7icUADg46xE/0A3o9ZB1JAW/V9fUFCADz/8ELNmzcKsWbPw0UcfIT8/36CFBQYGwsfHB7t2XWtnLCoqwtGjRxEREQEAiIiIQGFhIY4fP64/Z/fu3dBqtRgwYID+nP3796Oqqkp/zo4dO9ClS5dG50nZ2NjAycmpzgcRERERkaXIVKmx71IOAGBS3/Y3OZtuJMDdDoIAFKurkVNScfMntHJpheX4+VjtLKlRnVt8Hd18KWdba/18qdYkyNMeVrLGA0wBgK+zEv0DjT/DSS4TsLh2dldjFS2eGAr5DeolMpZmh1L79+9Hx44dsWzZMhQUFKCgoADLli1DYGAg9u/f36xrlZSUIDY2FrGxsQBqhpvHxsYiOTkZgiDg2Wefxdtvv40///wTZ86cwYwZM+Dn54d7770XANC1a1eMHTsWs2fPRnR0NA4dOoQFCxZg8uTJ8PPzAwBMnToVCoUCs2bNwtmzZ7FhwwZ89tlndTqhiIiIiIhak19PpEIrAv07uumXn1HLKK3laO9qCwBI4BI+LN9zBVUaERFB7hgYdGuBim6+FAB8fygR289mGqJEyWUVqTHt26OobmQ3O130Y8ogaGyYL1ZM7wMf57odXEprGVZM74OxYa1jFA9ZnmYv35s/fz4efvhhrFixAnK5HACg0Wjw1FNPYf78+Thz5kyTrxUTE1Nnxz5dUPToo49i9erVePHFF1FaWoo5c+agsLAQQ4YMQWRkJJTKa/8jrV27FgsWLMCdd94JmUyGBx54AMuWLdM/7uzsjH/++Qfz589HeHg4PDw88Prrr2POnDnNfelERERERGZPqxX1u+49xC4pgwj2dEBKfjnic0puOYixZKkFZdgUc22WlCG0tvlSqQVlmPbtUSTllcHXWYm5w4Pw1b6EOkPPfZyVWDwx1ORB0NgwX4wK9UF0Yj5OJhfg/e0XUVWtRZ8O3JGepCOIothwfNsIW1tbxMbGokuXLnWOX7x4Eb169UJ5eblBCzQHRUVFcHZ2hkql4lI+IiIiIjJrRxLyMPnrI3CwsUL0K3fCTtGiMbJ0nTe3nMP3hxIxa0ggXrsrVOpyJLPot9NYH52CwZ3csfaJgQa7bpVGi0lfReFkciF6tne22PlSV3NLMe3bo0grLIe/my3WPTEQ/m520GhFRCfmI7tYDS/HmtlN5rBU7sEVhxGTVIDnR3XG03feJnU51Mo0NUdp9v/pffr0wfnz5+sdP3/+PHr27NncyxERERERkQFtrB1wPrGnLwMpAwn2sgdQM+y8rUrJL8OmmFQAwHMjDdMlpdMa5ktdyS7GpK+ikFZYjiBPe2yaO0jf8SWXCYgIdsc9vdohItjdLAIpAJg+MAAAsO5oMqo1WomrobaqSd+lTp8+rf/1008/jWeeeQZXrlzBwIE16fiRI0ewfPlyvPfee8apkoiIiIiIbqpIXYW/4jIAAA/15e7RhhLkUTOXK74Nz5T6YvcVVGtFDL3NA307Gn6XNt18qSd+jMH3hxIxIMgNY7o1vFu6uTmXXoRHvjuKvNJKhPg44qdZA+DpaCN1WTc1rrsP3tyqQGaRGjvPZ2NsmGV8val1aVIo1atXLwiCgOtX+r344ov1zps6dSoefvhhw1VHRERERERN9mdsOtRVWtzm5YDe/i5Sl9Nq6DqlUgvKoK7SQGktl7gi00rKK8UvJ2q7pAw0S6ohI0O9MXtoIL45kGgx86VOpRRixvfRUJVXIaydE356fABc7RVSl9UkNlZyPNzPHyv2xmPt0SSGUiSJJoVSiYmJxq6DiIiIiIhukW4I9cP9/CEI5rFEqDXwdLCBo40ViiuqkZRXhi4+jlKXZFKf774CjVbE8M6eRh+K/eLYEMQkFeBkciEWrDth1vOljl3Nx8xVx1BSUY0+HVywamZ/ONtaS11Ws0zt3wEr98XjwOVcJOSUcLdOMrkm/d8dEBDQ5A8iIiIiIjK9C5lFOJWqgpVMwH2920ldTqsiCAKCPNvmXKmruaX4/WQaAON2SelYy2X4fEpvs58vdfhKLmZ8F42SimoMDHLDT7MGWFwgBQD+bna4o4sXAGDt0WSJq6G2qEWTD9PT03Hw4EFkZ2dDq607EO3pp582SGFERERERNR0G2oHnI/s6g13B/OfZ2Npgj0dcCpVhfg2Fkot230ZGq2I27t4opeJloS2d7Uz6/lSey5kY+6a46is1mJYZ098NT0ctgrLXdI5fWAAdl3IxqaYFPzf6C4W/VrI8jQ7lFq9ejXmzp0LhUIBd3f3Om3BgiAwlCIiIiIiMrGKao2+m+XhfhxwbgzXOqXazrDzhJwS/FH75+pZA++4dzPmOl8qMi4T/1l/AlUaEaNCvfHF1N6wsbLsEGdYZ0/4u9kiJb8cW06lYxL/DiETavbi3Ndeew2vv/46VCoVrl69isTERP1HQkKCMWokIiIiIqIb2HkuG4VlVfBxUmJYZ0+py2mVgj11O/C1nU6pz3dfgVYERnb1Qk8JBue/ODYEvTu4oEhdjQXrTqCyWnvzJxnR5tg0zF9XE0hN6OGLL6f1sfhACgDkMgHTBtSM4llzNEniaqitaXYoVVZWhsmTJ0MmM89hc0REREREbc2G2gHnD4a3h1zGAefGoBsAnZBTWmdX8tbqSnYJNsdK0yWlY07zpTYeS8GzG2Kh0Yp4oE97LJvcG9by1vNv4kl9/aGwkuF0qgqnUgqlLofakGb/XzRr1ixs2rTJGLUQEREREVEzpRWW48DlHADAQ33bS1xN6xXgbgeZABRXVCOnpELqcoxu2a7L0IrAqFBvhLVzlqwO3XwpAPj+UCK2n800eQ0/Rl3Fi7+ehigC0wZ0wAcP9mh14a+bvQITuvsCAH46wm4pMp1mz5R69913cddddyEyMhLdu3eHtXXdHQY+/vhjgxVHREREREQ39uvxVIgiMDDIDQHu9lKX02opreVo72qH5PwyxGeXwstRKXVJRnM5qxhbTqcDAJ4deZvE1Ug7X+rr/fF456+aDq3HBwfitbu61pmr3JpMHxiA30+mYcupdLwyvitc7RVSl0RtQLM7pd59911s374dWVlZOHPmDE6ePKn/iI2NNUKJRERERETUEK1WxMbapXsccG58+mHnua17rtRnuy5DFIEx3bzRzU+6LqnrmXq+lCiK+GznZX0gNf/24FYdSAFAnw4uCPV1QkW1Fr8cT5W6HGojmh1KffTRR/j+++9x/vx57N27F3v27NF/7N692xg1EhEREd0yjVZEVHweNsemISo+Dxpt658JQ61fVEIeUgvK4WhjhbHdfKUup9XTDzvPbr078F3KKsa2MxkApJsl1RBTzpcSRRHvb7+IT3ZeAgD83+jOWDgmpFUHUgAgCAIeiagZeL72aBK0/D5JJtDsUMrGxgaDBw82Ri1ERERERhEZl4EhS3djyjdH8MzPsZjyzREMWbobkXEZUpdGdEs2HKvpkrq7lx9sFZa/C5i5awudUp/trOmSGt/dB119naQupw5TzJcSRRFLtpzDir3xAIBXJ3TFgjukX8JoKvf08oOjjRWu5pXh4JVcqcuhNqDZodQzzzyDzz//3Bi1EBERERlcZFwG5q05gQyVus7xTJUa89acYDBFFktVVoXI2n+Uc+meaeg7pXJaZyh1IbMI285kQBCAZ+40ny6p640M9cYTQwIBAAs3nUJKfpnBrq3Vivjv72ew+vBVAMDb94bhiaFBBru+JbBTWOGB8JoNEzjwnEyh2YPOo6OjsXv3bmzduhXdunWrN+j8t99+M1hxRERERLdCo615x7uhBQgiAAHAki3nMCrUp9XtpESt3+ZTaais1iLExxHdJdwdrS3RdUqlFpRDXaWB0rp1dad9uuMyAGB8d1908XGUuJrGvTg2BDFJBYhNKcSC9SexaW4EFFbN7reoo1qjxYu/nMZvJ9MgE4D3H+yJB8Pb5m6W0wd2wOrDV7HrfBbSCsvRzsVW6pKoFWv2/7kuLi64//77MXz4cHh4eMDZ2bnOBxEREZG5iE7Mr9chdT0RQIZKjejEfNMVRWQguqV7k/r6t/pZN+bC08EGjkoriCJwNa91zZU6m65C5NlMCALw7J3mvVxNYSXDF1N7w0lphVMphVgaeWvzpSqrtXj655P47WQa5DIBn03u3WYDKQDo5OWIiCB3aEXg5+hkqcuhVq7ZnVKrVq0yRh1EREREBpdd3Hgg1ZLziMxFXJoKZ9OLoJDLcF/vdlKX02YIgoAgTwecSilEQk4pQnzMa+bSrfhsZ02X1F09/HCbt/l2Sem0d7XDR5N6YfaPMfjuYCIGBLphdDefZl9HXaXBgnUnsPN8NhTymrCrJddpbR6JCEBUQh7WR6fgP3fcdsudaESN4Z8sIiIiarW8HJUGPY/IXGyKqemSGtXNG672ComraVuCdcPOW9Fcqbg0Ff45l1U7S6qT1OU02ajr5kv9XwvmS5VXajD7xxjsPJ8NGysZvp4RzkCq1qhQb3g52iC3pMIoA+WJdJodSgUGBiIoKKjRDyIiIiJz0T/QDb7ONw6cfJ2V6B/oZqKKiG6dukqDP2LTAdQs3SPTujbsvPUs3/u0tkvq7p5+6ORl/l1S13txbAh6+bugSF2NBetPorJa26TnlVRU49FV0ThwORd2CjlWzeyHEV28jFyt5bCWyzC5fwcAHHhOxtXs5XvPPvtsnc+rqqpw8uRJREZGYuHChYaqi4iIiOiWyWUCXr8rFPPWnmj0nGBPB3DGOVmS7WczoSqvgp+zEkM6eUhdTpsT5NG6OqXOpKqw83wWZALwtJnPkmqIbr7U+M8O6OdLvXZX6A2foyqvwqPfRyM2pRCONlZY/Xg/hAfwzYl/m9LfH8v3XEF0Yj4uZhab9fB7slzNDqWeeeaZBo8vX74cMTExt1wQERERkSE1NgfD1c4ahWVVOHglFx/+cxELx4SYuDKiltkUkwoAeLCvP3eNlECw17VOKVEULX7I/Cc7LwEA7u3VTt8FZmmaM18qv7QSj3x3FGfTi+BiZ42fHh+A7u25YVdDfJ1tMaqrNyLPZmLt0SS8eU+Y1CVRK2SwmVLjxo3Dr7/+aqjLEREREd2yao0W7/5dsyvTnGFBWD97ID6b3AvrZw9EzKuj8M793QEAy/fE49sDCVKWStQkKfllOHglFwDwUBveHUxKAe52kAk1y79yiiukLueWxKYUYveFbMhlAv5jgV1S1/v3fKmruaWIis/D5tg0RMXnQaMVkV2kxsNfReFsehE8HBRYP3sgA6mbeCQiAADw24k0lFRUS1wNtUbN7pRqzC+//AI3N7Y8EhERkfnYdDwVV7JL4Gpnjfm3d4KzrXWdx6f074D80kp8sP0i3t52Hq52CjzAf+iTGdt0vKZLanAnd/i72UlcTdtkYyWHv5sdkvLKcCWnBF5OlrtRwqfXdUkF1i5LtGQvjg1BTFIBYlMKMeqTfajSiPrHvBxtAADZxRXwdrLB2icGopOXZXaGmdKgYHcEedgjIbcUf5xMw/SBAVKXRK1Ms0Op3r1712lRFUURmZmZyMnJwZdffmnQ4oiIiIhaqrSiGh/vqPkH13/uuK1eIKXz1IhgFJRW4tuDiXjx19NwtrXGyFBvU5ZK1CQarYhfanfd44BzaQV52CMprwwJOaUYFGyZc71OJBdg78UcyGUCnragHfduRGElw0Ph7RGbUlgnkAJqwigAcLNTYOPcCAS4W34IZwqCIGDawAC8tfUc1hxJwrQBHSx+ySqZl2aHUvfee2+dz2UyGTw9PTFixAiEhHAWAxEREZmHbw4kIKe4Ah3c7G74zq4gCPjv+K7IL6vEbyfSMH/dCfw0awB35COzc+hKLtJVajjbWmMMt62XVLCnA/ZczEGCBe/Ap9tx7/7e7VpNQKPRivhiz5UbnmMlF9DelV2GzfFgn/b4YPsFXMgsRkxSAfp15PdHMpxmh1KLFy82Rh1EREREBpNdrMbX+2tmRL04tkujw851ZDIBSx/ogaLyKuw8n41Zq4/h57kD0c2Ps0bIfGyo7ZK6t5cflNZyiatp24I8dcPOLXMHvuNJBdh/KQdWMgH/ucOyZ0ldLzoxHxkq9Q3PyS6uQHRiPiKC3U1UleVztrPGPT3bYUNMCtYcSWIoRQZlsEHnRERERObi052XUVapQU9/F0zo7tuk51jLZfhiah/07+iG4opqPPr9MVzNtdwuCGpdCkorseNsFgDgIS7dk1yQZ01nUUKuZYZSullSD4a3Rwf31tM1lF1840CquefRNbqB53+dyUBuiWUP+Cfz0uRQSiaTQS6X3/DDyspgc9OJiIiIWuRKdjE2HKvpKHllfNdmzb5QWsvx7WN90dXXCbklFXjk+6PILuI/Xkh6f8SmoVKjRTc/J4S1Ywef1IJrO6VSC8qhrtJIXE3zHLuajwOXc2ElEzD/9tYxS0rHy7FpQ+ebeh5dE9bOGT39XVClEfXfY4kMockp0u+//97oY1FRUVi2bBm0Wq1BiiIiIiJqqff+vgiNVsSoUO8WzYVyUlrjx8f748GVh5GUV4YZ30djw5wIONs1PCidyJg0WhHRiXn4pnY56kN9uTukOfBwUMBRaYVidTWu5pUixMdJ6pKa7JPaDSAe6uvf6nZw7B/oBl9nJTJVaogNPC4A8HFWcmZgCz0yMACnUgqx7mgynhweDLmMA8/p1jW5U+qee+6p9xESEoLVq1fjww8/xEMPPYSLFy8as1YiIiKiGzqakIed57Mglwl4aWzLN2DxdLTBmlkD4OVogwuZxXj8h2Mor7SsbgiyfJFxGRiydDemfHMU6bVzclbsjUdkXIbElZEgCPpuqfhsy1nmezQhD4fj82AtF7DgjtbVJQUAcpmAxRNDAdQEUNfTfb54YijDlBa6q4cvXOyskVZYjj0XsqUuh1qJFs2USk9Px+zZs9G9e3dUV1cjNjYWP/zwAwICGt/ZhoiIiMiYRFHEO3+dBwBM7uePTl4Ot3Q9fzc7/DirP5yUVjieVIB5a4+jSsOucDKNyLgMzFtzot7Q5uyiCsxbc4LBlBnQz5WyoGHnn9TOkprU1x/tXGwlrsY4xob5YsX0PvBxrrtEz8dZiRXT+2BsWNPmDFJ9Sms5JtXOtFtzNEniaqi1aFYopVKp8NJLL6FTp044e/Ysdu3ahS1btiAsLMxY9RERERE1ydbTGTiVqoKdQo5nRhpmN6kQHyesmtkPSmsZ9l7MwcJNp6DVNrQohMhwNFoRS7aca3D5ke7Yki3noOGfRUkFW9gOfFHxeTiSkA+FXNbqZkn929gwXxx86Q6snz0Qn03uhfWzB+LgS3cwkDKAaQM6AAD2XcpBUp7ldAmS+WpyKPX+++8jKCgIW7duxfr163H48GEMHTrUmLURERERNUlFtQbvb78AAJg7LNigQ2zDA9ywYlo4rGQC/ohNx5tbz0EUGQaQ8dxsW3sRQIZKjejEfNMVRfUE1u5adzy5AFHxeWYdEoqiqO+SmtzfH36ttEvqenKZgIhgd9zTqx0igt25ZM9AAtztMayzJ0QRWHc0WepyqBVo8qDzl19+Gba2tujUqRN++OEH/PDDDw2e99tvvxmsOCIiIqKmWHMkGSn55fB0tMHsYYEGv/7tIV74aFJPPPNzLFYfvgo3ewWevtMw3VhE/8Zt7c1fZFwGXv/zLAAgJb8cU745Al9nJRZPDDXLbpzD8XmITsyHwkqGp0a07i4pMr5HBgZg/6UcbIhJwXOjOkNpLZe6JLJgTQ6lZsyY0awtlYmIiIhMQVVehc93XwYAPD+qM+wUTf7xplnu6dUOBaWVeGPLOXy84xJc7RV4ZCDnaZJh5ZdW4rcTqU06l9vaS0M37+vffVGZKjXmrTlhdnOLRFHU77g3tX+HerOWiJrrjhAvtHOxRVphObadzsAD4dwVlFquyT+1rV692ohlEBEREbXMl3uvoLCsCrd5OeAhI/9g/NjgQOSXVWHZrst4fXMcXGytMbGnn1HvSW2DVitiQ0wKlkZeQGFZ1Q3P5bb20rnZvC8BNfO+RoX6mM1ysYNXchGTVAAbKxnmjQiWuhxqBeQyAVMHdMAH2y9izdEkhlJ0S1q0+x4RERGROUgtKMOqQ1cBAC+PC4GV3Pg/2jw38jY8MjAAogg8vzEW+y7lGP2e1LqdTVfhgZWHsei3Mygsq0JXXycsHNMFAritvbmxtHlfdbqkBnSAtxO7pMgwJvX1h7VcwMnkQsSlqaQuhywYQykiIiKyWB//cwmV1VoMDHLDHSFeJrmnIAhYcnc3TOzphyqNiCd/Oo4TyQUmuTe1LsXqKry55Rwmfn4QJ5MLYa+Q47W7QrFlwWDMv70Tt7U3Q02d43Uxq8jIlTTN/su5OJFcWNMlNZxdUmQ4no42+r+H1hxJkrgasmTGGbpAREREZGRxaSr8HpsGAPjv+K4mnX0pkwn46KGeUJVXYf+lHDy++hg2zo1AZ29Hk9VAlksURWw7k4G3tp5DVlEFAGBCd1+8dldonRBqbJgvRoX6IDoxH9nFang51izZY4eUdJo6x+uNP8/hz9h0TOjhh/HdfeDrbPrd7q7vknpkYAC82CVFBvbIwABsOZWOP2LTsGh8VzjbWktdElkghlJERERkcURRxLt/n4coAnf39EOP9i4mr0FhJcPK6X0w7dujOJlciEe+O4pfnhwEfzc7k9dCliMxtxSvb47Dgcu5AICO7nZYck8Yhnf2bPB83bb2ZB76B7rB11mJTJW6wblSAKCQC6jUiDiRXIgTyYV4a+s5hAe4YkJ3X4zv7muyQeN7L+YgNqUQSmsZ5rJLioygX0dXdPF2xMWsYvx6PBWPDzH87rfU+nH5HhEREVmcfZdycOhKHhRyGRaO6SJZHXYKK6x6rB86ezsgq6gCM76PRm5JhWT1kPlSV2nw8Y5LGPPJfhy4nAuFlQzPjrwNkc8OazSQIvMjlwlYPDEUQMPzvgQAy6b0xtH/3ok3Joaif0c3CAJwPKkAb249h4Hv7sKDKw5j1aFEZN5gNtWtEkURn+ys6ZKaEdERno42RrsXtV2CIGB6RM0utGuOJkEUG4tqiRoniPyTc1NFRUVwdnaGSqWCk5OT1OUQERG1aRqtiPGfHcDFrGI8MSQQr94VKnVJyFSp8cCKw0grLEc3Pyf8PGcgHJVcxkA19l7MxuI/zyIprwwAMKyzJ968uxs6ethLXBm1VGRcBpZsOVdn6LmvsxKLJ4bWm/eVqVLj77gM/HUmA8eu1p0/16+jK8bXdlAZcgj5rvNZmPVDDGyt5Tjw0u3wcGAoRcZRUlGNAf/bidJKDdY9MQCDOnlIXRKZiabmKAylmoChFBERkfnYGJOCF385DSelFfa/eDtc7BRSlwSgZlnWgysOI6+0EgOD3LB6Zn8oreVSl0USylCV480t5/B3XCYAwMdJidcnhmJcmI9JZ6CRcWi0YrPnfekCqm2nMxCTdC2gEgSgX4Abxnf3wbhbDKhEUcTdXxzCmTQV5g4PwqJxXVt8LaKmePWPM1hzJBnjwnywYnq41OWQmWAoZUAMpYiIiMxDeaUGIz7cg6yiCvx3fAjmDDOvOSlxaSpM/voISiqqMTrUG19O6wMrOacltDVVGi1WH7qKT3ZeQlmlBnKZgJmDOuLZUZ3hYMORrlQjQ1WOv89kYtuZDBz/d0DV0Q0TuvtiXJhPsweU7ziXhdk/xsBOIcfBl+6Am715BPfUel3ILMLYTw9ALhNw6KU7TDY3jcwbQykDYihFRERkHpbvuYIPtl9EOxdb7HphuFl2IkXF5+HRVdGorNZiUt/2WPpAD3bFtCExV/Px6h9xuJBZDAAID3DF2/eGoasvf4akxqUXluPvuExsO52OE8mF+uO6gOquHr4YG+bT6O5/+q6tIjU+2XkJV/PKMG9EMF4aG2KiV0Bt3aSVUYi+mo9nR96GZ0d2lrocMgMMpQyIoRQREZH0cksqMOKDvSipqMZnk3vhnl7tpC6pUdvPZmLemuPQiuDymTYiv7QS7/51HpuOpwIAXO2ssWhcVzwY3h6ymyzpIrpeemE5/jqTgW1nMnDyXwFV/9qAasx1AVVD860EAB882AMP9vU3cfXUVm2OTcMzP8fC28kGB1+6A9bsEm7zGEoZEEMpIiIi6b2+OQ4/RiUhrJ0T/pw/xOz/oa+bfQUAL48LwZPckr1V0mpFbIxJwXuRF1BYVgUAeLivP14aF8JlU3TL0grL8feZDGw9nYHYlEL9cZkA9A90Q0cPe/wcndLgcwUAK6b3qTd4ncgYKqo1GPzebuSWVGLFtD4Y151/7to6hlIGxFCKiIhIWgk5JRj9yX5Ua0Wsmz0Ag4ItY3efr/fH452/LgAAlj7QHQ/36yBxRWRI59KL8OofZ/TLrUJ8HPG/+8IQHuAmbWHUKqUWlOHvM5nYeiYDp64LqBojAPBxVuLgS3fcdAA7kSF8sP0Clu+Jx6Bgd6ybPVDqckhiTc1ROGmRiIioFWrJrlDm7P3Ii6jWiri9i6fFBFIAMGdYMPJLq7ByXzwW/XYGzrYKjA3zkbosukXF6ip8suMyVh9OhFYE7BVyPDeqMx4b1JGD7clo2rvaYfawIMweFoSU/DKs3HcFa4823CUFACKADJUa0Yn5iAh2N12h1GZN6d8BK/bG43B8Hq5kl6CTl4PUJZEFYChFRETUyjQ0X8TXWYnFE0MtchnH8aR8RJ7NhEwAXrbA2Uwvje2CgtJKbIhJwdM/n8Tqmf0wINC9VYWGrU1joa4oith2JgNvbT2HrKIKAMCE7r547a5Q7jZFJuXvZof+ge43DKV0sovVNz2HyBDau9rhjhBv7DyfhbVHk7B4YjepSyILwFCKiIioFYmMy8C8NSfw77X5mSo15q05YXHzRURRxP+2nQcAPBTujy4+jhJX1HyCIOB/94WhsLwS289m4fFVx2CvtEJeSaX+HEsODVubxkLdJ4cHY+f5LBy4nAsA6OhuhyX3hGF4Z0+pSqU2rrGd+Fp6HpEhTB/YATvPZ+GX46lYOKYL7BSMHOjG2F9MRETUSmi0IpZsOVcvkAKgP7ZkyzlotJYzTnL72UycSC6ErbUcz4+23C2mreQyfDa5Nzp7O0Bdra0TSAHXQsPIuAyJKiTgWqh7fSAF1CyBWvznWRy4nAuFlQzPjrwNkc8OYyBFkuof6AZfZyUa67EUUBOo9g/kjDMynWG3eaKDmx2K1dX4MzZd6nLIAjCUIiIiaiWiE/Pr/WP6etfPF7EEVRotlkZeBADMHhoIbyfLfrffWi6DqryqwccsNTRsTW4U6urYWMnw19ND8ezIzlBay01WG1FD5DIBiyeGAkC9YEr3+eKJoVwaTCYlkwmYPrBmU48fo5LAfdXoZhhKERERtRJNnRtiKfNF1h1NRmJuKTwcFJgzPFjqcm5ZdGK+fg5RQ3Sh4QfbL+LY1XxkFan5w7wJ3SzUBYCKai1yihv/PSQytbFhvlgxvU+9mWY+zkqLW65NrcdD4f5QWMlwLqMIJ5uwUyS1bVzgSURE1Eq0pvkixeoqfLbrMgDgmZGd4WBj+T+yNDUMXLkvHiv3xQMAlNYydHCzQwc3ewS42yHA3Q4d3OwQ4G6Pdi62UFjd+vuLrW2nxpZqbaEutR1jw3wxKtSH/x+T2XC1V2BiDz/8eiIVa44koU8HV6lLIjNm+T/hEREREYBr80Vu1O2hkAvo6GFnwqpaZuW+eOSXViLIwx6T+/lLXY5BNDUMDPNzgkpdhbSCcqirtLiUVYJLWSX1zpMJgK+z7XVhlf11oZUdHJXWN71Xa9up8Va0plCX2h65TEBEsLvUZRDpTR/YAb+eSMXW0xl4dUIo3OwVUpdEZoqhFBERUSshlwl4dUJXzF93stFzKjUiJn5+CJ9P6W22/4DJUJXj2wOJAICXxoXAWt46pg3oQsNMlbrBuUUCapbcbF4wBHKZgCqNFmkF5UjKL0NyXimS8sqQlF+GlPwyJOWVobxKg7TCcqQVluNwfF6967naWaODuz0C3Op2WAW428HL0Qbbz2a2qp0ab1W1RgsBaHSmlO73h0OjiYhurpe/C8LaOSEurQibYlIwtxUswyfjYChFRETUilTXDskWBOD6cUS+zkrMHR6E9UdTcDGrGNO+PYIXRnfBvOHBkJnZEo+P/7mEimot+nV0xehQb6nLMRjdUOJ5a07UCz8aGkpsLZeho4c9OnrYA6i7y5soisgpqUByXpk+rErOK639bxnySitRUFaFgrJCnGpgnoeNlQCNtuEARqytZ8mWcxgV6tMmlgD9cjwVL/96Wv/1aMrvDxERNU4QBDwyMAAv/XoGa44mYfbQILP7eYPMgyByguZNFRUVwdnZGSqVCk5OTlKXQ0RE1CBRFDHuswO4kFmM50behv6B7vXmi5RXavDqH3H49UQqAGBEF098MqkXXM2krf58RhHGLzsAUQR+e2pQq5xDYYolcyUV1UjOK0Nyful1oVUZkvJLkV6obvIOf+tnDzTbjjpDEEURy3ZdwSc7LwEAJvb0w+hQL7zz1wUuaSQiukXllRr0f2cnitXVWDWzH27v4iV1SWRCTc1R2ClFRETUSuy9mIMLmcWwV8jx2KBAONvVnylkq5Djo0k9MSDQDa9tjsPeizmYsOwAPp/aB+EB0gdA7/19AaIITOju2yoDKcA0Q4kdbKwQ6ueEUL/6PwRWabT48fBVvLXt/E2v05qHeldptHjl9zPYGFMT0D45PBgvjukCmUzA+O5+HBpNRHSLbBVyPBjeHqsOXcXaI0kMpahBZj2k4Y033oAgCHU+QkJC9I+r1WrMnz8f7u7ucHBwwAMPPICsrKw610hOTsaECRNgZ2cHLy8vLFy4ENXV1aZ+KUREREb35d4rAIBpAwMaDKSuN6mfP/6YPxiBHvZIV6nx8FdR+O5gIqRsoD54ORf7LuXAWi5g4ZguktVhCrqhxPf0aoeIYHeTBh7WchlC/ZybdG5rHepdrK7C46uPYWNMKmQC8Na9YXh5XIh+aYmUvz9ERK3J9IEBAIBdF7KRkl8mcTVkjsw6lAKAbt26ISMjQ/9x8OBB/WPPPfcctmzZgk2bNmHfvn1IT0/H/fffr39co9FgwoQJqKysxOHDh/HDDz9g9erVeP3116V4KUREREZz7Go+jl0tgEIuw6whgU16TldfJ/y5YDAmdPdFtVbEW1vPYd6aEyhSVxm52vq0WhHv/FXTuTNtQEDtHCUyFt3Q9RtFLXIBsLEy+x8Vmy1Tpcakr47gwOVc2FrL8c2Mvnik9h9NRERkWMGeDhjcyR2iCKyPTpa6HDJDZv+ThpWVFXx8fPQfHh4eAACVSoXvvvsOH3/8Me644w6Eh4dj1apVOHz4MI4cOQIA+Oeff3Du3DmsWbMGvXr1wrhx4/DWW29h+fLlqKyslPJlERERGdSKvfEAgAfC28HbqendLY5Ka3wxtTeW3N0N1nIBkWczMfHzg4hLUxmr1Ab9EZuGcxlFcLSxwtN33mbSe7dFuqHrABoNpjQi8PDXUVh1SNoOOkO6kFmE+748hPMZRfBwUGDD3IG4s2vrGaZPRGSOdMH/hmMpqKjWSFwNmRuzD6UuX74MPz8/BAUFYdq0aUhOrklXjx8/jqqqKowcOVJ/bkhICDp06ICoqCgAQFRUFLp37w5v72s/bIwZMwZFRUU4e/asaV8IERGRkZzPKMLuC9mQCcDcYc3fclkQBDw6qCN+eXIQ2rnYIimvDPevOIx1R5NNEkaoqzT4cPtFAMC824PhZiZD11u7sWG+WDG9D3yc64aYvs5KfDSpJ8Z280GVRsSSLTUddKpy03fQGdKhK7l4aEUUMlRqBHna4/enBqNHexepyyIiavVGdvWGt5MN8korERmXKXU5ZGbMetD5gAEDsHr1anTp0gUZGRlYsmQJhg4diri4OGRmZkKhUMDFxaXOc7y9vZGZWfMHPTMzs04gpXtc91hjKioqUFFRof+8qKjIQK+IiIjI8HRdUuO7+97Ssree/i7Y9vQQvLDxFHZdyMZ/fz+DY1fz8fa9YbC3Md6PDKsPX0W6Sg1fZyUeH9y0pYdkGDcaun5/73b44fBV/O+v84g8m4mzGSosn9rHIoOcX4+n4qVfT6NaK6J/Rzd8PSMcLnYMP4mITMFKLsOU/h3w6c7LWHMkCff0aid1SWRGzLpTaty4cXjooYfQo0cPjBkzBn/99RcKCwuxceNGo9733XffhbOzs/7D39/fqPcjIiJqqeS8Mmw9nQ6gZvewW+Vip8A3M/pi0bgQyGUCfj+ZhnuWH8LlrOJbvnZDCkorsXxPzYD2F0Z3gdJabpT7UOMaG+otCAIeGxyIX54chPautkjJL8cDKw5jtQUt5xNFEZ/vuowXNp1CtVbEXT188eOs/gykiIhMbEr/DpDLBBy7WoDzGWz6oGvMOpT6NxcXF3Tu3BlXrlyBj48PKisrUVhYWOecrKws+Pj4AAB8fHzq7can+1x3TkMWLVoElUql/0hJSTHsCyEiIjKQr/bHQysCwzt7Iqxd03ZUuxmZTMDc4cFYP3sgvJ1scCW7BHd/cQi/n0w1yPWv9/nuKyhWV6OrrxPu6813Ts1RTQfdUIzp5o0qjYg3tpzDU2ulGYjfHFUaLV7+9Qw+2nEJADB3eBCWTe7N4JOISALeTkqM6VazamnNkSSJqyFzYlGhVElJCeLj4+Hr64vw8HBYW1tj165d+scvXryI5ORkREREAAAiIiJw5swZZGdn68/ZsWMHnJycEBoa2uh9bGxs4OTkVOeDiIjI3GQXq7HpeE1QNG/ErXdJ/Vv/QDdse3oohnTyQHmVBs9tOIVFv52BusowQ0qT8krx05GrAKDvzCLz5GxrjZXTw/H6XaGwlgv4Oy4Tdy07iDOpph2I31QlFdWY9UMMNsSkQCYAb93TDYvGdYWMf8aIiCQzvXbg+e8n01Bs5m9skOmYdSj1f//3f9i3bx+uXr2Kw4cP47777oNcLseUKVPg7OyMWbNm4fnnn8eePXtw/PhxzJw5ExERERg4cCAAYPTo0QgNDcUjjzyCU6dOYfv27Xj11Vcxf/582NjYSPzqiIiIbs33B6+islqLPh1cMCDQzSj38HCwwQ+P98ezI2+DINRs53z/l4dxNbf0lq/9wfaLqNKIGHqbB4Z19jRAtWRMgiDg8SGB2FQ7ED85vwwPrDiMH6OumtVyvqwiNSatjML+SzmwtZbj60f64pGIjlKXRUTU5kUEuSPY0x5llRr8cTJN6nLITJh1KJWamoopU6agS5cumDRpEtzd3XHkyBF4etb84PrJJ5/grrvuwgMPPIBhw4bBx8cHv/32m/75crkcW7duhVwuR0REBKZPn44ZM2bgzTfflOolERERGYSqvErf/v7UiE4QBON1gMhlAp4d2Rk/Pt4f7vYKnMsowsTPD+LvMxktvmZsSiG2ns6AIACLxnU1YLVkbL38XfDX00MxKtQblRotXt98FgvWnTSL5XwXM4tx3/JDOJdRBA8HBX6eMxAjQ71v/kQiIjI6QRD03VI/HUkyqzc0SDqCyD8JN1VUVARnZ2eoVCou5SMiIrOwfM8VfLD9Ijp7OyDymWEmW5aUqVJjwboTiEkqAADMHNwRi8Z1hcKq6e9ziaKIh786guir+XigT3t8NKmnscolIxJFEd8fuop3/zqPaq2IAHc7LJ/ax2CzzZrr8JVczF1zHMXqagR52uOHmf3h72YnSS1ERNQwVXkVBr6zC+VVGmyYMxADgtylLomMpKk5ill3ShEREVF96ioNVh1KBFAzS8qUc3J8nJVYP2cg5g4LAgCsOnQVk76KQlpheZOvsfN8NqKv5sPGSoYXRnc2VqlkZIIgYNaQQGx6MgLtXGyRlFeG+788jJ8kWM73+8lUPLoqGsXqavTr6Irf5g1iIEVEZIacba1xb28/AMAnOy9hc2waouLzoNGyV6atYihFRERkYTbGpCC3pBLtXGxxVw8/k9/fWi7DovFd8c2MvnBSWiE2pRATlh3AngvZN31utUaL9/4+DwB4fEgg/FxsjV0uGVnvDq7Y9vQQjOxas5zvtc1nsWD9SZMMsRVFEV/svoznNpxClUbEhB6++GnWALjYKYx+byIiaplAD3sAwJGEfDzzcyymfHMEQ5buRmRcy8cCkOViKEVERGRBqjRafLUvAUDNFvfWcum+lY8K9ca2p4eiR3tnFJZVYebqY3g/8gKqNdpGn7MhJgXxOaVwtbM2yo6BJA0XOwW+mRGOVyd0hZVMwLbTGZj4+UHEpRlvd74qjRaLfjuDD/+5BACYOywIn0/uDaW13Gj3JCKiWxMZl4F3/7pQ73imSo15a04wmGqDGEoRERFZkK2n05FWWA53ewUm9fWXuhz4u9lh05MRmBFRM7j0y73xmPbtUWQXqfXnaLQiouLzsDEmBUv/vggAePrO2+CktJakZjIOQRDwxNAgbKxdznc1rwz3rziMNUYYZltSUY0nfojBz8dSIBOAN+/phkXju5p0KSsRETWPRitiyZZzaOg7gu7Yki3nuJSvjbGSugAiIiJqGq1WxIq98QBqlr6ZS0eIjZUcb94Thn4d3fDyr6dxNDEf45cdxLIpvVBUXoUlW84hQ3UtpJLLBHg42EhYMRlTn9rlfC9sPIVdF7Lx6h9xOJqYj3fuC4OjAYLIrCI1Zq46hnMZRVBay/D5lD4YxR32iIjMXnRifp2fB/5NBJChUuOTHRdxe4gX2rnYwdPRBnIjv+Gg0YqITsxHdrEaXo5K9A90M/o96RruvtcE3H2PiIjMwc5zWXjixxg42Fjh0Mt3wNnW/DqN4nNKMH/tCVzILIYANPhuKAAIAFZM74OxYb4mrI5MSRRFfHsgEUsjL6BaKyLQwx7Lp/ZBqF/Lf5a6lFWMx76PRrpKDQ8HBb57tB96+rsYrmgiIjKazbFpeObn2GY9x1ouwMdZiXYutvBzsUV7F1u0c635te7YrbxJFxmXUe/NM19nJRZPDOXPKLeoqTkKQ6kmYChFRERSE0URD6w4jBPJhZg7PAiLxnWVuqRGlVdq8NofZ/DLibRGzxFQs5PfwZfu4LuRrdzxpAL8Z90JpKvUUFjJ8MbEbpjS3x+C0Lzf98PxuZj703EUq6sR5GGP1TP7o4M7d9gjIrIUUfF5mPLNkZueF+LjiGJ1NTKL1E1ayufhoNAHVO3+FVq1d7WFs611g99zIuMyMG/NiXpvoOnO5Jtnt6apOQqX7xEREVmA6MR8nEguhMJKhllDAqUu54ZsFXI8EO5/w1BK16IfnZiPiGB30xVHJhce4IptTw/FC5tOYfeFbPz39zM4kpCHd+7vDgebpv0o+sfJNCz8pWaHvX4dXfH1I33has8d9oiILEn/QDf4OiuRqVI32Emte8Nq29NDIZcJ0GhFZBWpkVZYjvTCcqQWlOt/nVb767JKDXJLKpFbUolTqQ1vrmGvkNeEVNd3WDkr8fa2843OtxJQM99qVKgP3zwzMoZSREREFuDL2llSD4W3h5ejUuJqbi67uPGZES05jyybq70C387oi28OJOD97Rfx56l0xKWpsHxaH3T1bfzdU1EU8eXeeHywvWZA/oQevvjooZ5mM0+NiIiaTi4TsHhiKOatOVFvib8u9lk8MVQfAsllAvxqO6AaIooiVOVV9cKqdNW10Cq3pBKllRpczi7B5eySJteqe/Nsx7lMjOnm0+zuXmo6hlJERERm7my6Cvsu5UAmAHOGBUldTpM0NTizhICNDEMmEzB3eDD6dnTFgnUnkZBbinuXH8KSu7vh4X7+0IqoM2i2TwcXvLHlLNZHpwCo+bP/8tgQ7rBHRGTBxob5YsX0PvXmOPm0YI6TIAhwsVPAxU6BsHbODZ6jrtLUhFXXhVapheU4nVqIK9mlN73Hk2tOwNZajg5udvB3s4O/my06uNnpP9q72sFWYbg3Stri0HXOlGoCzpQiIiIpLVh3AltPZ+Dunn5YNqW31OU0iUYrYsjS3Tdt0edMqbYpv7QSL2yMxZ6LOQCA/h1dkZRfhqyiCv05NlYyVFRrIROAN+7uhhkRHSWqloiIDE3q8KWp862awtPRRh9S+ev+62qLDu528HZUNvnNlNY2dJ2Dzg2IoRQREUnlam4p7vhoL7Qi8NfTQ29p5zJT0w0QBRpu0ecA0bZNqxXx9YEEvB95ATeaYztveDBeGhdiusKIiKjVa+qbZ7teGI6sogok55chOb8MqbX/Tc4vQ3JeGYorqm94H4Vchva13VX+rv8Krtxs4ais2Um5NQ5dZyhlQAyliIjMm9TvthnTot/OYH10Mm7v4olVM/tLXU6ztbZ3/ciwNFoR/f+3E3mllY2e48uOOiIiMoJbffNMN9MqOb8MKfnl+rAqpfa/aYXlN9090M1egfYuSlzKLoG6StvgOZbaXc7d94iIqE1ozaFHVpEavx5PBQA8dXsniatpmbFhvhgV6tNqQ0O6NdGJ+TcMpADu0khERMZxq/Otrp9p1aO9S73HqzVaZKjU+pBKH1oVlCMlvwz5pZX6jxtp7TsWM5QiIiKL1Virc6ZKjXlrTlhkq/P1vjuYiEqNFn0DXNGvo5vU5bSYXCa0yh+i6NZxl0YiIpKSMd88s5LLaoej22FQA48Xq6uQkl+OX4+n4rtDiTe9Xmv9XshQioiILJJGK2LJlnMNzgEQUdPqvGTLOYwK9bHIrhxVWRXWHkkCADx1e7DE1RAZB3dpJCIiqUn15pmj0hqhftZQlXs3KZRqrd8LZVIXQERE1BLRifl1Wq3/7fpWZ0v0Y9RVlFZqEOLjiNu7eEldDpFR9A90g6+zEo3FxgJqluP2D7TcTkEiIqIbaevfCxlKERGRRWrNy37KKzVYdfgqAGDeiGAIguV1ehE1hVwmYPHEUACo98O47vPFE0MtstuRiIioKdr690KGUkREZJFa87KfDceSkV9aCX83W0zobrkzsYiaQjdo1se57v+rPs5Ki58LR0RE1BRt+XshZ0oREZFF6tfRFUprWaPb5wKW2epcpdHimwM1cwXmDAuGlZzvH1Hrx10aiYiorWur3wsZShERkUVasTf+hoEUALwwqrPFfSP/MzYdaYXl8HCwwUPh7aUuh8hkuEsjERG1dW3xeyHffiUiIovz95kMfLTjEgBgan9/+P6r1VmXQ62NTkZZZbWpy2sxrVbEin3xAIBZQwKhtJZLXBERERERkfGwU4qIiCxKXJoKz22MBQA8Nqgj3ri7GzRasU6rs6udNR7++ghOJhdiwbqT+OqRcFhbwDK4HeezcCW7BI42Vpg2sIPU5RARERERGZX5/4RORERUK6tIjSd+iIG6SothnT3x6oSuAK61Ot/Tqx0igt0R4uuE7x/rCxsrGXZfyMbLv56BKIoSV39joijiy701XVKPRATASWktcUVERERERMbFUIqIiCxCeaUGs3+MQWaRGp28HPDF1N43HAIeHuCG5VP7QC4T8OuJVLy//aIJq22+qIQ8nEophI2VDDMHB0pdDhERERGR0TGUIiIisyeKIhb+cgqnU1VwsbPGd4/2bVIn0chQb7xzXxiAmsHo3x9MNHapLbaitktqUl9/eDraSFwNEREREZHxMZQiIiKzt2zXFWw9nQErmYCV08MR4G7f5Oc+3K8D/m90ZwDAm1vP4c9T6cYqs8XOpKpw4HIu5DIBc4YFSV0OEREREZFJMJQiIiKztvV0Oj7ZWbPT3tv3hmFgUPO3yZ1/eyc8GhEAAHhhYywOXs41aI23asW+KwCAiT184e9mJ3E1RERERESmwVCKiIjM1qmUQryw8RQAYNaQQEzu37Id6QRBwOsTu2FCd19UaUTM/SkGcWkqQ5baYgk5Jfg7LhMA8OSIYImrISIiIiIyHYZSRERkljJVasz+MQYV1Vrc3sUT/x3f9ZauJ5cJ+PjhnogIckdppQaPrYpGUl6pgaptua/2JUAUgTtDvBDi4yR1OUREREREJsNQioiIzI5up73s4grc5uWAZVN6Qy4Tbvm6NlZyfDUjHKG+TsgtqcQj30Ujp7jCABW3TKZKjd9OpgIAnrqdXVJERERE1LYwlCIiIrOi1Yp4YVMszqSp4Gpnje8e7QfHJuy011ROSmusfrwf/N1skZxfhpmro1FSUW2w6zfHtwcSUKUR0T/QDeEBbpLUQEREREQkFYZSRERkVj7ddRl/ncmEtbxmp70O7oYf/O3lqMSPjw+Au70CcWlFmPtTDCqqNQa/z40UlFZiXXQyAGAeZ0kRERERURvEUIqIiMzGn6fSsWzXZQDA/+7tjgEt2GmvqQI97LFqZj/YKeQ4dCUPL2w8Ba1WNNr9/u3HqCSUVWoQ6uuEEZ09TXZfIiIiIiJzwVCKiIjMQmxKIRZuqtlpb86wIEzq52/0e/Zo74KV08NhJROw9XQG3tp2DqJo/GCqrLIaqw8nAqjpkhKEW5+XRURERERkaRhKERGR5DJU5fqd9u4M8cJLY0NMdu9hnT3x4UM9AQCrDl3Fyn0JRr/n+ugUFJRVIcDdDuPCfIx+PyIiIiIic2QldQFERNR0Gq2I6MR8ZBer4eWoRP9AN4PsSielsspqPPFDDHKKK9DF2xGfGWinvea4t3c75JZU4O1t57E08gI8HBR4qK9xOrUqq7X49kBN8DV3WDCs5Hx/iIiIiIjaJoZSREQWIjIuA0u2nEOGSq0/5uusxOKJoRgb5ithZS2n1Yp4fsMpnE0vgru9At8+2hcONtJ8a3piaBByiivw1f4EvPzbGbg7KHBHiLfB7/NHbBoyVGp4Otrg/j7tDH59IiIiIiJLwbdniYgsQGRcBuatOVEnkAKATJUa89acQGRchkSV3ZqPd1xC5NlMKOQyrHwkHP5uht9przleGhuC+3u3g0Yr4qm1J3AiucCg19dqRazcFw8AeGJIIJTWcoNen4iIiIjIkjCUIiIycxqtiCVbzqGh8du6Y0u2nIPGhDvHGcLm2DR8secKAOCd+7ujX0c3iSsCZDIBSx/sgeGdPaGu0uLx1cdwJbvYYNf/51wmEnJK4aS0wtQBHQx2XSIiIiIiS8RQiojIzEUn5tfrkLqeCCBDpUZ0Yr7pirpFJ5ILsPCX0wCAJ4cH48Hw9hJXdI21XIYvp/VBT38XFJZVYcZ30ci8wde/qURRxJd7a7qkZkR0hKPS+pavSURERERkyRhKERGZuezipgUiTT1PammF5Zjz43FUVmsxsqs3XhzTReqS6rG3scKqx/ohyMMe6So1Hv0+Gqqyqlu65uH4PJxOVUFpLcPMwR0NUygRERERkQVjKEVEZOaUVk37q9oS9uArrajZaS+3pAIhPo74dHIvyMx090A3ewV+eLw/vBxtcDGrGE/8eAzqKk2Lr/fl3pqlig/39Ye7g42hyiQiIiIislgMpYiIzFRltRbf7E/ACxtPNen85zbEYtFvp5GSX2bkylpGqxXx3IZYnM8ogoeDtDvtNZW/mx1+eLw/HG2scOxqAZ5efxLVGm2zr3MqpRCHruTBSiZg9rAgI1RKRERERGR5GEpRm6bRioiKz8Pm2DRExedZ3KBoap1EUcTOc1kY8+l+/O+v8yip1MDfzRZA/W4o3eddfR2hEYH10Sm4/cO9ZhlOffjPRfxzLgsKuQxfPdIX7V2l3Wmvqbr6OuGbR/tCYSXDP+ey8NrmsxDF5v1dsaJ2ltTdvfws5nUTERERERmbeb9FTWREkXEZWLLlXJ0B0r7OSiyeGIqxYb4SVkZt2aWsYry19RwOXM4FAHg42ODFMV3wQHh77DiXWe/PrM91f2Zjrubjs12XceByLtZHp2BTTCoe6tseT43oBH83aYOQ306k6od8L32wO8IDXCWtp7kGBrnjs4d74al1J7A+OhmejjZ4flTnJj33SnYJtp/LBFAz1J2IiIiIiGoIYnPf7m2DioqK4OzsDJVKBScnJ6nLIQOIjMvAvDUn8O8//LqukxXT+7TZYEqjFRGdmI/sYjW8HJXoH+gGuZnO/GlNCkor8cnOS1h7NBkarQiFXIbHhwRi/u3BdXZpa8rvz/XhFABYyQQ8GN4e82+XJpw6npSPKV8fRaVGi6dGBOPFsSEmr8FQ1hxJwqt/xAEA3r43DNMHBtz0OQs3ncKm46kYFeqNb2b0NXaJRERERESSa2qOwlCqCRhKtS4arYghS3fX6Ta5noCa7pODL93R5sIYdo+ZXpVGizVHkvDpzstQldfs7jammzf+O74rAtztb+na5hBOpRaU4d7lh5BbUonRod5YOT3cbAebN9XHOy5h2a7LEATgy6l9MK574/9vpBeWY9j7e1CtFfHbU4PQp4NldYgRERER0f+3d+fhUVZ3/8c/M5nsJGELBJBV2SJrQDCgAiJoFcG2Ii4IuD1FXKC4tbaAVC0uQJUu6q+PWveWx6fuj1hFsEJB9i0REBBQQkhIQsiezMz5/REzEtlOEOaeZN6v6+KC3HNP+E7ymcyZb845N06FbR+FPaXCCPsnVVv2Ve5xG1KSZCTtLyzXqq/zg1dUCKiZPfbDr012Ybluf3WdFm3Z71BlDdfSbTn6ydOfa/Z7mSosq1K3lAS9fttAPXdj/x/dkJKk/h2a6pVbBurNyem6sHNzef1Gf19dvefUr/73zO85VRy40l6lUlsl6g/jQvdKe3Xxy0s667oB7WSMNPXvG7RyV95xz/3r57vk9Rud36kpDSkAAADgB5gpZaEhzJQK5xkwWYfKtHZPgdbuKdC6vQXasq9QNv2431zePWyuksXsseDamVusR97P1JJtuZKkpvFRumdkF117Xrsz+vUN5swpn9/oF6+s1SdfHlDzRtF6987Bat049rT+H07y+vy6/bV1+jjzgBKiPVo4OV3dW9V+fcgvqdTgxz5VWZVPL988QBd1SXaoWgAAACC4WL53GtX3plQ47Z9U5fPry/2Hv29C7SlQ1glmRZ1MaqtEje7TWlf2bq02DegN9Q+t2Jmn6/668qTnvXHb+Uo/u1kQKmqYCkur9PTir/Tyit3y+o08bpcmDeqgu4Z3VlJs5Mk/wWkSjObUnA+/1HOf7VKUx61//Nf56tsAZwmVV/l04/NfaPXuArVIiNb/3j6o1tevZpnfua0T9f5dF8jloqELAACA8EBT6jSqz02phj4DpqCkUuu/qW5ArdldoI3fHlJ5lb/WORFul1JbJapf+yZKa99Efdo21jXPrdCBwvKjGnU1oj1ueX1++Y44oV/7Jhrdu7Uu79lKyQnRZ+5BBYnfb7R5X6E+3Zqjf67/Vt/kl530PqmtEjTuvHYa2jX5tCwvCxden19vrP5G8/+1TQWl1ftGXdK9hR68vLs6JTdyrK61e/L11Ce1m1M/TztLd17845pT/7PmG9335iZJ0tPX9tGYPm1OS72hqLC0Stc8t0LbDhSpU/N4/f2/ztfO3BJ9U1Cq2e9mqKTSpz9fn6YrejWMxj8AAABgg6bUaVSfm1K2M2DuGHa2LuycrFZJMUpJilG0J+KM1XSqV3fz+412HSwOzIJau6dAO3NLjjovMcajfu2bBJpQvc9qrPhoT61zamaPSarVmDpy9tiAjs304Zb9endDllbtzlfNM8Xtkgaf01xX9m6tS89NCeoMlx+rqLxKy746qE+35mjJtlwdLK445c/VsXm8hnRJ1tCuyTq/UzPFRJ65zNRny746qIffz9S2A0WSpM4tGmnGqNSQWsp1OptTq3fn6/q/rlSVz+iui8/RPSO7nomSQ8r+wjL9/C//UVZhuSIjXKo6opsd4Xbpj9f21eU0pQAAABBGaEqdRvW5KfXOhn2a+vcNdb5f80ZRSkmKUaukWLWq9Xf1v1smRZ9S46oue1uVVnq18ZtCrdv7/X5Qh76bZXKkTsnx6teuugnVv0MTdWreyGoz5brUkl1Yrvc3Zem9jVna+G1h4HhUhFtDuiZrdO/WuqR7S8VGhVZjxhijXQdLtGRrjj7dmqPVu/NrvWGOj4rQBZ2ba1jXFpr/8XblFlUcc/aYS1LzRtGaNLiD/r09V2v3FMh7xMZcMZFund+pmYZ2SdbQri3UoTmzqHYfLNEjH3ypT748IElqHBep6SO66PoB7eSJCM1rTPzY5tQ3+aUa8+flyi+p1E96pOjP16c1iI3Nbby4/GvNfi/zmLe51LCWSQMAAAAnQ1PqNKrPTSnbmVLntk5UaaVPWYfKVOH1n/R8qbpxVatZ1bh2A6tlYoyiPN+/+T7Z3laP/rSHEmIiA7OgMvcfPuoKgTGRbvU+q3FgJlTfdk3UND7Kqt5jOZVZW7sPluj9TVl6d2OWth8oDhyPi4rQiNSWurJXa13UJbnWYw+mCq9PX+zK/242VI725NW+wlrH5vEa1rWFLu7WQud1bBJoLtrMHqt5U11UXqXlO/L02fYcLd129NUMOzSL09CuLTSka7LSw2wW1eHyKv3p0x16cfnXqvIZRbhduvH89pp2SWc1jjv1rAbT8ZpTdww7R+2afd+cOvL5kxDt0WMfbtX2nGL1aJOohb9IV1yU53j/RYPS0JdJAwAAAHVFU+o0qs9NqZo3S9nH2T/ph2+WjDE6VFqlrMIyZReWK6uwXNmFZdp/qFz7C8u1v7BM+wvL69C4ilbrxjFqmRCt5TvzVFrpq1P9KYkx6tehSWAmVGrrREWG0CyTrdmH9e6GLL23KavWnkxJsZH6SY8Uje7dWgM7NTvjb0SzC8u1ZFv1bKjlOw7W+jpHRrg0sGMzDetW3YjqeIJZTKdylUZjjLYfKNbSbdUNqjV7as/GivZUz6KqWerXsXl8g9zw2ec3WrjmG8371zYdLK6UJA3pkqwZo7rrnBYJDld3ak7UnMrcX3hUVqTq5bMf/fIitUpquBcG+CEuFAAAAADURlPqNKrPTSmpbjNgbBhjVFBapaxD1Y2rmkbV/h/8u9KycXWkmn2KamZC1ZdLyBtjtOGbQ3p3Y5be37RfuUXf79WUnBCtK3q20ug+rdW3bePjNmTqMmvL56/+/2qW5WXuP1zr9hYJ0RrWtYWGdWuhCzo3V6No+xkrp7rnV43iCq+W7ziopdty9dm2nKOuftiuaZyGdq1uUKV3an7CJY8/tpbT6US1rNyVp9+9lxn4PnRKjteMK1I1rFsLR2o93X7YnHK7JP8JXjmeDbOlarbLpBv6pu8AAABADZpSp1F9b0pJpzYD5scwxii/pDLQoPooI1tvrv32pPdrCG/afH6jL3bl6d2NWfpwS7YKy77fB6tt01hd2au1ruzdWt1SEgINKpvvT2FZlf69PVefbs3RZ9tzlV9SGTjX5ZJ6n9VYF383Gyq1VWJI7OVjjNFXOdWzqD7bnqtVX9eeRRXlcWtgx6Ya2rWFhnZNVqcjZlEFO7Mncrxa7hh2jpbvOKgPt2RLqp4lNPWSLpqQ3j6kZvSdLmv35OsPH2/Xsh15xz0nHJeqMVMKAAAAqI2m1GnUEJpSkrOzTsL1TVul16/Pv8rVuxuz9HHmgVrL6jq3aKTRvVsrKTZSs97NOOZeW0bST/u20b5DZVq7p6DWHlsJMR5d1CVZF3+3d1PzRtFBeUw/RkmFV//ZmRdY6rfvUFmt29s2jdXQLi2UEOPRM0t3Hnf/sWBuGn28vdCO5HZJ1w9sp+kjuv6oPc7qg3B9Lp9IXZdJAwAAAA2dbR8lPHahhaTqS5M79SZxQMemapUUc9I3bQM6Ng12aWdUlMet4d1banj3liqt9Grxlzl6b2OWlm7L1Vc5xZr38fbj3rfm6/TW+n2BY51bNNLF3aqX5fVr36TezcaJj/ZoRGpLjUhtKWOMduYWa+m2XC3dVj2L6pv8Mr2ycs9x71/zNfnt21vUpnGcoiPd8rhd8rjdiohwfffvoz+OcLtOaR8rn99o9nuZJ2xIRXncemvKIJ3bOqnOn78+yik69mbep3peQxDhdmnWlam6/dV1gWZyjZrUzboylYYUAAAA8AM0pRAUvGmT4qI8urJ39dK9wrIqfZSRrVdW7NbmfYdPet9Jgzrolgs6qm3TuJOeW1+4XC6d0yJB57RI0K0XdlJJhVcrdubpH6u/0cdfHjjhfQ8WV+rKPy2r0/8X8V1zKvK7vz0R7uq/3S55Ir5rZB3xcYTbrbJK73GvqFaj0uvX4TJvnWqpz1okxJzW8xqKy3q00jPj045a5pni0JJTAAAAoD4Iq6bUn//8Zz355JPKzs5W79699cc//lEDBgxwuqywwZu27yXFRuqa/m0V7XFbbZDct13jBtWQOpb4aI8uSW2pkkrvSZtSUvXyxcgIt7w+v7x+I6/fyPfdn2Opua3ymLf+OOE0KyhcZz3auKxHK41ITQmZzfkBAACAUBc2Tal//OMfmj59up599lkNHDhQTz31lC699FJt27ZNLVo0jCtk1Qe8aauNWSdHs32s/+/G/sdcjmrM9w0qr9/I5zPy+o9oXH33sc9vVOWrOe/YH2dkHdb8EyyxrGvNDQGzHk/MyWXSAAAAQH0TNhudDxw4UOedd57+9Kc/SZL8fr/atm2ru+66S7/61a9OeN+GstE5Qg8bJB8tlL4moVRLqAmlqyMCAAAACC1sdH6EyspKrV27Vr/+9a8Dx9xuty655BKtWLHiqPMrKipUUVER+Pjw4ZPv+QOcCmadHC2UviahVEuoYdYjAAAAgB+rfl266xQdPHhQPp9PLVu2rHW8ZcuWys7OPur8OXPmKCkpKfCnbdu2wSoVYahmr62UpNpLwFKSYvTM+LSwnHUSSl+TUKol1NQsVRvTp43Sz25GQwoAAABAnYTFTKm6+vWvf63p06cHPj58+DCNKZxRzDo5Wih9TUKpFgAAAABoKMKiKdW8eXNFRETowIHaV/Q6cOCAUlJSjjo/Ojpa0dHRwSoPkMQGyccSSl+TUKoFAAAAABqCsFi+FxUVpX79+mnx4sWBY36/X4sXL1Z6erqDlQEAAAAAAISnsJgpJUnTp0/XxIkT1b9/fw0YMEBPPfWUSkpKdNNNNzldGgAAAAAAQNgJm6bUuHHjlJubq5kzZyo7O1t9+vTRokWLjtr8HAAAAAAAAGeeyxhjTn5aeDt8+LCSkpJUWFioxMREp8sBAAAAAAAIWbZ9lLDYUwoAAAAAAAChhaYUAAAAAAAAgo6mFAAAAAAAAIKOphQAAAAAAACCLmyuvvdj1OwFf/jwYYcrAQAAAAAACG01/ZOTXVuPppSFoqIiSVLbtm0drgQAAAAAAKB+KCoqUlJS0nFvd5mTta0gv9+vrKwsJSQkyOVyOV3Oj3L48GG1bdtW33zzzQkvy4jwRk5gi6zAFlmBDXICW2QFNsgJbJGV088Yo6KiIrVu3Vpu9/F3jmKmlAW3262zzjrL6TJOq8TERJ5sOClyAltkBbbICmyQE9giK7BBTmCLrJxeJ5ohVYONzgEAAAAAABB0NKUAAAAAAAAQdDSlwkx0dLRmzZql6Ohop0tBCCMnsEVWYIuswAY5gS2yAhvkBLbIinPY6BwAAAAAAABBx0wpAAAAAAAABB1NKQAAAAAAAAQdTSkAAAAAAAAEHU0pAAAAAAAABB1NKQAAAAAAAAQdTSkAQVVYWOh0CQCAMLRjxw499thjTpcBoIFgTAucHjSl8KNVVFTI7/c7XQbqgQ0bNqhXr17KyMhwuhSEuKysLK1evVoffPCBCgoKnC4HIWrv3r167bXXtGDBAq1evdrpchDCNm3apIEDB+pPf/qTDh486HQ5CFGMaWGLMS1sMaY9OZpS+FEyMzM1YcIErVy5UsYYp8tBCNu4caMGDRqka6+9Vueee64kkRkcU82bx/vvv19jx47VVVddpVmzZjldFkLM5s2bNXjwYL344ouaNWuW7rvvPq1fv97pshCCNm7cqPPPP19jxoxRWVmZXnnlFadLQghiTAtbjGlhizGtHZpSOGVff/21rrzySv3P//yPfvnLX2rdunX8QMYxbdmyRenp6br33nv1+OOPS5KKioq0a9cuhytDqMnKytLYsWM1adIkvfXWW9q5c6fatWunRx99VLfeeqvT5SFEbNu2TSNHjtTEiRP1/vvvKyMjQxkZGfryyy+dLg0hZsOGDUpPT9fUqVP1wgsv6IYbbtDChQu1b98+p0tDCGFMC1uMaWGLMa09mlI4JZWVlXrllVfUr18/bdmyRUVFRbr55ptrvYjzYg5JKigo0E033aSWLVvqd7/7nSRp/PjxGjZsmLp3764xY8borbfecrhKhIr169crMTFR06dPV1JSklq1aqU77rhDTZs21dKlS/WLX/zC6RLhsNLSUs2bN0+jR4/WQw89pKioKLVu3VrDhg3Tzp079dBDD+n11193ukyEgK+//lrDhg3TtGnTNGfOHEnS8OHDlZGRoczMTEliqRYY08IaY1rUBWNaezSlcErcbrcGDBigq6++Wqmpqdq0aZOqqqoCL+J+v18ul8vpMhEC3G63xowZo2bNmmnKlCm6+OKLdejQIU2ePFnvvvuuCgoKNH/+fC1ZssTpUhECCgsLVVBQoPLy8sDPEJ/Ppy5duujqq6/WypUrtXz5coerhJMiIiI0ZswYTZkyRR6PR263Ww8//LDefPNNbd++XYsXL9bjjz+uadOmOV0qHObxeLRgwQL9/ve/DxwbM2aMhg8frtmzZ6usrExuN0PhcOd2uzVw4EDGtDgpxrSoC8a0dWCAU1RWVlbr4/LyctO9e3fTq1cvs2bNGmOMMX6/3yxdutSJ8hBC8vLyzNy5c0379u3N0KFDTXZ2duC2AwcOmHPOOcfcddddDlaIULF161YTFxdnpk6daj7//HOzatUqk5iYaB599FFjjDEdO3Y0jz32mMNVwil+v98YY0xFRUXg2ObNm02jRo3MO++8Ezj24IMPmrS0tFo/axBevF7vUcdq8vPyyy+bTp06mS+++MIYY4zP5wtqbQg95eXlR33MmBbHkp+fz5gWVmrGtHfffTdj2pNwGcN8VNg5dOiQ8vLylJiYqPj4eMXFxQV+e+Tz+eTxeFReXq60tDRFRkbqueee00svvaQVK1bo448/VnJystMPAUFyZFbi4uIUHx+v3Nxcvf3222rXrp1GjhwZyE1ERITGjx+vwsJCvffee06XjiA7MiuxsbFq1KiRPvroI914442Ki4tTSUmJJk6cqLlz50qSfvKTn6hz585asGCBw5UjmLxerzwez3Fvz87OVkpKivx+v9xut1544QXNmzdPy5cvV+PGjYNXKBx3sqzUnJOamqr09HS99NJLQaoMoaS0tFSlpaWKjY1VTEyMIiIiArfVZIgxLaTaWYmOjpbH41FeXp7eeusttW3bljEtAo7MSlRUlCIjI/Xxxx9r/Pjxio2NZUx7Aid+1Qa+s2nTJt14440qLS2V3+9XWlqaHn74YXXr1k1+v18ej0dVVVWKiYnR+vXrdd555+nCCy9UZGSkli1bxot3GDlWVmbPnq3U1FRde+21io6ODkxhjYiIkN/vV3FxsXr37u1w5Qi2H2alb9++mj17ti699FKtWbNGhYWF8vl86tOnjySpvLxcFRUV6ty5s6TqPT5YUtHwffXVV3r++ed1yy23BL73P9SyZUtJCizF2rhxo1JTUxUdHR20OuE8m6zU/BLt/vvv15NPPqnVq1frvPPOC3KlcFJGRoamTZum7OxsSdJtt92mm266SQkJCZLEmBYBP8zKrbfeqokTJ6pZs2a64YYb5PF4GNNC0vGzMmLECK1bt04FBQXyer2MaY+DhfQ4qW+//VaXXnqphg8frldffVVTp05VUVGR0tPTtXLlSrndbvl8PkVGRsrr9So6OlqDBw9WUlKS1qxZo7S0NKcfAoLkeFkZNGiQVqxYoYSEhFq/wfb5fJo5c6bWrFmjiRMnOlg5gu1YWSkuLtbgwYO1bNkytWvXTj179gy8eOfn5+vhhx9WZmamrrjiCkkK6xfvcLFz505dcMEFeuaZZ/SXv/xFO3fuPOZ5NVkoLS3Vb37zG73xxht66KGHFBsbG8xy4SDbrNTMiLnooou0Z88eff7558EsEw778ssvA5tSP/zww0pPT9ezzz6rrVu31jqPMS2OlZXnnntO27dvlyTFxsYqMjIycD5j2vB1vJ8rNVlp06aNevTowZj2RJxdPYj6YPHixaZfv34mLy8vcGzHjh3muuuuM3FxcWbdunXGmO/3ZJg3b55xuVyB4wgftlnx+/3m9ddfNz/72c9MSkoKWQlDJ8pKbGxsrZ8rmzdvNvfdd59p0aIFWQkjxcXF5vrrrzfXXXedmT17tunbt6+58847zY4dO455/rvvvmsmTpxo2rVrR07CTF2zUmPu3Llmy5YtQaoSTsvPzzcjR440U6ZMqXU8LS3NTJ48+Zj3YUwbnuqalTfeeIMxbZiqa1a2bNnCmPYYWL6Hkzp06JA2bNigqqqqwLGzzz5bc+fOVVVVlcaOHaslS5aobdu2MsZo2LBh2rZt23GnzqPhqktW0tPT9cUXX2jp0qXq2rWrg1XDCXXJSvv27TVixAhNmTJFHTp0cK5oBFV0dLSGDBmiuLg4jR8/Xk2bNtULL7wgSZo2bZrOPvvsWuenpaVp586dmjFjxlG3oWGra1Zq9h675557nCgXDtm3b58SExM1btw4SVJlZaWioqI0fPhw5eXlHXW+3+/X0KFDGdOGobpmZeDAgVqxYgVj2jBU16y0a9dOl1xyCWPaH2D5Hk5q0KBB6tevn55++mkVFRUFjrdu3Vr33HOPmjRpon//+9+Sqqce9u3blxfvMFWXrHTo0EHz5s3jxTtM1SUrCQkJGjFiBC/eYcbj8WjChAm64YYbJEl33nmnJk2apOXLl+upp57Srl27JFUPAHNyctSmTRvdfffdNKTCkG1WqqqqdPDgwcDeYwgv5557rq699lpddNFFkhTYTqBp06YqLi6udW5JSYncbrfS0tIY04ahumSlqKhIHTt21Pz58xnThqG6ZKW4uFgJCQkaOXIkY9of4FUZJ5WSkqIhQ4boo48+0j//+U+Vl5cHbjv//PPl8/m0fPlyBytEqKhrVo682g3CCz9XYCMmJiZwVSNJuvvuuwPNhj/84Q/aunWr7r//fo0ePVqVlZXsyRDGbLJy3333adSoUaqsrJTh4tNhpeZq0T//+c8lVW8qXNOcLCkpUW5ubuDcJ554QrNmzQpkCeGlrlmZPXu2vF4vze4wVNesPPTQQ/L5fLz+HAPL93BCNVPcH3vsMV1zzTV68sknVVZWpkmTJikmJkaS1LFjR7Vu3drhSuE0sgJbZAW2zHdXo4mIiFBVVZUiIyN19913S5JeeeUV/d///Z9ycnK0ZMkSRUVFOVwtnERWcCI1bxRrcuJyueT1euXxeJSQkKCkpCRJ0owZM/Too49qw4YN/OIsTJ1KVo68iA/CBz9XTh+XoVWHE/D5fLWePDfffLM2btyoZs2aaeTIkdq6dasWLlyoVatWqVu3bg5WCqeRFdgiK7BRk5Pi4mI1atRI0vcNTal6Rt327dv12WefqWfPnk6WCoeRFdg4Vk4k6emnn9amTZvUvn17zZkzR8uWLVO/fv0crBROIyuwRVZOD+YZQpJ04MABZWVl1Trm9XoVERGhPXv2aMiQIdq8ebOef/55TZ06VcnJyXrzzTeVl5enZcuW8cYxjJAV2CIrsHGynFx11VVatmyZpOrfSlZVVem2227TqlWraDKEGbICG3XJiVS9zObFF1/UE088wRvHMENWYIusnFk0paD169drwIAB2rp1a63jHo9Hu3bt0oUXXqhu3bqpe/fucrlcmjBhgl577TV99tlnWrhwoXr16uVQ5Qg2sgJbZAU2bHJy9tlna/DgwYHbIiMj1b9/f33xxRc0GcIIWYEN25xccMEFgdtSUlLUvn17rV69mjeOYYSswBZZOfNYvhfmNm7cqMGDB+vWW2/VU089Ves2Y4xGjhyp5ORkvfbaa2wgG+bICmyRFdg4lZzU7NuA8EJWYONUX3uMMcrOzlarVq2CXDGcQlZgi6wEB02pMJaRkaH09HTdcccdmjNnjnw+nzZv3qzS0lIlJiaqR48eqqioUFRUFAO7MEdWYIuswAY5gS2yAhunmpMj9x5DeCArsEVWgoemVJiqqKhQenq6srOztW7dOqWkpOinP/2p9uzZoz179qiiokK//e1v9atf/UoSv3EMZ2QFtsgKbJAT2CIrsEFOYIuswBZZCS6aUmFs6dKlmjx5svr27avt27erefPmmjFjhmJiYrRixQpNnTpVf/nLXzR58mSnS4XDyApskRXYICewRVZgg5zAFlmBLbISRAZhx+/3B/69ZMkSk5KSYoYMGWKysrJqnXfPPfeYnj17mry8vFr3QfggK7BFVmCDnMAWWYENcgJbZAW2yErweZxuiiF4srKytG/fPuXl5Wn48OGSpKFDh+r9999XZmamkpOTa50fExOjuLg4NWnShOmIYYaswBZZgQ1yAltkBTbICWyRFdgiK86hKRUmNm3apFGjRikhIUHbt29Xz549deutt2r8+PHq16+fevXqJY+ndhzy8vJ07rnnqqqqSpGRkTzZwgRZgS2yAhvkBLbICmyQE9giK7BFVhzm9FQtnHm5ubmme/fu5oEHHjBff/21ycnJMdddd50ZOHCgmTZtmjl8+HCt87OyssyMGTNMkyZNTEZGhkNVwwlkBbbICmyQE9giK7BBTmCLrMAWWXEeTakwsHnzZtOhQwezcePGwLGKigozc+ZMM2DAAPOb3/zGlJWVGWOMWbVqlRk7dqw566yzzPr16x2qGE4hK7BFVmCDnMAWWYENcgJbZAW2yIrz3E7P1MKZFxUVJZfLpb1790qSvF6voqKiNGPGDA0ZMkQffPCBVq9eLUlq1aqVrrnmGi1dulR9+vRxsGo4gazAFlmBDXICW2QFNsgJbJEV2CIrznMZY4zTReDMqqio0AUXXKCUlBS9/fbbioiIkNfrlcfjkTFGvXv3Vp8+ffTyyy87XSocRlZgi6zABjmBLbICG+QEtsgKbJEV5zFTqoHz+/2Kjo7Wiy++qH//+9+6/fbbJSnwJHO5XBo9erRyc3MdrhROIyuwRVZgg5zAFlmBDXICW2QFtshKaKAp1cC53W75fD716NFDL730kt544w1NmDBBBw4cCJzz9ddfq0mTJvL5fA5WCqeRFdgiK7BBTmCLrMAGOYEtsgJbZCU0sHyvganp6NaomXpYXFysiooKbdiwQddff73at2+vpk2bqlmzZnrnnXe0YsUK9ezZ08HKEWxkBbbICmyQE9giK7BBTmCLrMAWWQlNzJRqIHbu3KmCgoJaTzKfzyePx6Pdu3erS5cuWr16tYYPH66MjAxdfvnlatOmjVq0aKFVq1bxJAsjZAW2yApskBPYIiuwQU5gi6zAFlkJccG5yB/OpA0bNhiXy2Wef/75o27bu3evad68ubnllluM3+83Xq/XGGOM3+83xhjj8/mCWiucRVZgi6zABjmBLbICG+QEtsgKbJGV0EdTqp7bsGGDiY+PNw888MAxb1+wYIGZNm1a4IlVo+bjHx5Hw0VWYIuswAY5gS2yAhvkBLbICmyRlfqBPaXqsa1bt6pnz56aOXOmZsyYIb/fr6VLl2rHjh3q0aOHOnfurOTkZPn9frndrNQMZ2QFtsgKbJAT2CIrsEFOYIuswBZZqT88TheAU+P3+7Vw4UL5fD5dffXVkqQRI0YoLy9Pu3fvVrNmzdSxY0fNnz9fvXr1crhaOImswBZZgQ1yAltkBTbICWyRFdgiK/ULLcF6yu126xe/+IVuu+029e3bVz179lTjxo310ksvKTc3V3PnzlVERIQeeeQRFRcXO10uHERWYIuswAY5gS2yAhvkBLbICmyRlXrG6fWD+HFycnLMlClTTP/+/U1mZmat2/7whz+YlJQU8+233zpUHUIJWYEtsgIb5AS2yApskBPYIiuwRVbqB5bv1SNZWVlat26dKisr1a5dO/Xv31/Jycn67W9/qz179ujss8+WVH15y4iICJ1zzjlq0qSJoqKiHK4cwUZWYIuswAY5gS2yAhvkBLbICmyRlfqLplQ9sXnzZl111VVq3ry5du3apQ4dOuj+++/X2LFj1apVK6WkpMjlckmSIiIiJEmffPKJzjrrLMXFxTlZOoKMrMAWWYENcgJbZAU2yAlskRXYIiv1G3tK1QM7d+7U5Zdfrquvvlr/+te/tGjRIp177rlatGiRfD6fjDGBJ5kk7d27V/fdd59eeeUVzZs3T/Hx8Q5Wj2AiK7BFVmCDnMAWWYENcgJbZAW2yEoD4NzKQdioqKgw06dPN9dcc42pqKgIHH/++edNs2bNzMGDB2ud/8UXX5ibb77ZdOvWzaxfvz7I1cJJZAW2yApskBPYIiuwQU5gi6zAFllpGFi+F+L8fr/OOussde/eXVFRUYFO76BBg9SoUSNVVVXVOn/AgAEqKirS7373O7Vp08ahquEEsgJbZAU2yAlskRXYICewRVZgi6w0DDSlQlxMTIyuuuoqdezYsdbxxo0bKzIystYTbe3aterXr5+GDx8e7DIRAsgKbJEV2CAnsEVWYIOcwBZZgS2y0jCwp1QI2r9/v1atWqVFixbJ7/cHnmQ+ny+wHrawsFAFBQWB+8ycOVMjRoxQXl6ejDGO1I3gIyuwRVZgg5zAFlmBDXICW2QFtshKAxT8FYM4kY0bN5r27dubLl26mKSkJNOtWzfz+uuvm7y8PGOMMX6/3xhjzLZt20xycrLJz883Dz/8sImNjTVr1qxxsnQEGVmBLbICG+QEtsgKbJAT2CIrsEVWGiaaUiEkJyfHdOvWzTz44INm586dZt++fWbcuHGme/fuZtasWSYnJydw7oEDB0zfvn3NuHHjTFRUFE+yMENWYIuswAY5gS2yAhvkBLbICmyRlYaLplQIycjIMB06dDjqSfPAAw+Ynj17mieeeMKUlJQYY4zJzMw0LpfLxMbGcuWAMERWYIuswAY5gS2yAhvkBLbICmyRlYaLPaVCSFVVlbxer0pLSyVJZWVlkqTHHntMw4YN0zPPPKMdO3ZIkpo0aaIpU6Zo3bp16tOnj1MlwyFkBbbICmyQE9giK7BBTmCLrMAWWWm4XMaw01coGTBggBo1aqRPP/1UklRRUaHo6GhJ0nnnnadzzjlHb7zxhiSpvLxcMTExjtUKZ5EV2CIrsEFOYIuswAY5gS2yAltkpWFippSDSkpKVFRUpMOHDweOPffcc8rIyND1118vSYqOjpbX65UkXXTRRSopKQmcy5MsfJAV2CIrsEFOYIuswAY5gS2yAltkJXzQlHJIZmamfvazn2nIkCHq3r27XnvtNUlS9+7d9fTTT+vjjz/W2LFjVVVVJbe7+tuUk5Oj+Ph4eb1eLmUZRsgKbJEV2CAnsEVWYIOcwBZZgS2yEl48ThcQjjIzM3XRRRdpwoQJ6t+/v9auXaubbrpJqamp6tu3r0aPHq34+HhNmTJFvXr1Urdu3RQVFaUPPvhAK1eulMfDty1ckBXYIiuwQU5gi6zABjmBLbICW2Ql/LCnVJDl5+fruuuuU7du3fT0008Hjg8bNkw9e/bUggULAseKior0yCOPKD8/XzExMbr99tuVmprqRNlwAFmBLbICG+QEtsgKbJAT2CIrsEVWwhNtxCCrqqrSoUOHdPXVV0uS/H6/3G63OnbsqPz8fEmSMUbGGCUkJOjxxx+vdR7CB1mBLbICG+QEtsgKbJAT2CIrsEVWwhPfuSBr2bKlXn31VV144YWSJJ/PJ0lq06ZN4InkcrnkdrtrbermcrmCXywcRVZgi6zABjmBLbICG+QEtsgKbJGV8ERTygGdO3eWVN3RjYyMlFTd8c3JyQmcM2fOHP33f/934GoCPNHCE1mBLbICG+QEtsgKbJAT2CIrsEVWwg/L9xzkdrtljAk8iWq6vzNnztQjjzyi9evXs1EbJJEV2CMrsEFOYIuswAY5gS2yAltkJXwwU8phNfvMezwetW3bVnPnztUTTzyhNWvWqHfv3g5Xh1BCVmCLrMAGOYEtsgIb5AS2yApskZXwQGvRYTUd38jISP31r39VYmKili1bprS0NIcrQ6ghK7BFVmCDnMAWWYENcgJbZAW2yEp4YKZUiLj00kslSf/5z3/Uv39/h6tBKCMrsEVWYIOcwBZZgQ1yAltkBbbISsPmMjVz4uC4kpISxcfHO10G6gGyAltkBTbICWyRFdggJ7BFVmCLrDRcNKUAAAAAAAAQdCzfAwAAAAAAQNDRlAIAAAAAAEDQ0ZQCAAAAAABA0NGUAgAAAAAAQNDRlAIAAAAAAEDQ0ZQCAAAAAABA0NGUAgAAAAAAQNDRlAIAAHDYpEmT5HK55HK5FBkZqZYtW2rEiBF64YUX5Pf7rT/P3/72NzVu3PjMFQoAAHAa0ZQCAAAIAZdddpn279+v3bt368MPP9SwYcM0depUjRo1Sl6v1+nyAAAATjuaUgAAACEgOjpaKSkpatOmjdLS0vTggw/qnXfe0Ycffqi//e1vkqT58+erZ8+eio+PV9u2bTVlyhQVFxdLkpYuXaqbbrpJhYWFgVlXDz30kCSpoqJC9957r9q0aaP4+HgNHDhQS5cudeaBAgAAfIemFAAAQIi6+OKL1bt3b/3zn/+UJLndbi1YsEAZGRl66aWX9Omnn+r++++XJA0aNEhPPfWUEhMTtX//fu3fv1/33nuvJOnOO+/UihUr9Pe//12bNm3S2LFjddlll+mrr75y7LEBAAC4jDHG6SIAAADC2aRJk3To0CG9/fbbR9127bXXatOmTcrMzDzqtjfffFOTJ0/WwYMHJVXvKTVt2jQdOnQocM7evXvVqVMn7d27V61btw4cv+SSSzRgwAD9/ve/P+2PBwAAwIbH6QIAAABwfMYYuVwuSdInn3yiOXPmaOvWrTp8+LC8Xq/Ky8tVWlqquLi4Y95/8+bN8vl86tKlS63jFRUVatas2RmvHwAA4HhoSgEAAISwL7/8Uh07dtTu3bs1atQo3X777Xr00UfVtGlTLVu2TLfccosqKyuP25QqLi5WRESE1q5dq4iIiFq3NWrUKBgPAQAA4JhoSgEAAISoTz/9VJs3b9Yvf/lLrV27Vn6/X/PmzZPbXb0t6MKFC2udHxUVJZ/PV+tY37595fP5lJOTowsvvDBotQMAAJwMTSkAAIAQUFFRoezsbPl8Ph04cECLFi3SnDlzNGrUKE2YMEFbtmxRVVWV/vjHP+rKK6/U8uXL9eyzz9b6HB06dFBxcbEWL16s3r17Ky4uTl26dNENN9ygCRMmaN68eerbt69yc3O1ePFi9erVS1dccYVDjxgAAIQ7rr4HAAAQAhYtWqRWrVqpQ4cOuuyyy7RkyRItWLBA77zzjiIiItS7d2/Nnz9fjz/+uHr06KHXXntNc+bMqfU5Bg0apMmTJ2vcuHFKTk7WE088IUl68cUXNWHCBN1zzz3q2rWrrrrqKq1evVrt2rVz4qECAABI4up7AAAAAAAAcAAzpQAAAAAAABB0NKUAAAAAAAAQdDSlAAAAAAAAEHQ0pQAAAAAAABB0NKUAAAAAAAAQdDSlAAAAAAAAEHQ0pQAAAAAAABB0NKUAAAAAAAAQdDSlAAAAAAAAEHQ0pQAAAAAAABB0NKUAAAAAAAAQdDSlAAAAAAAAEHT/Hy5puwuRG5U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maartengr.github.io/BERTopic/algorithm/modularity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maartengr.github.io/BERTopic/algorithm/default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16" y="1495155"/>
            <a:ext cx="693516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99" y="1499918"/>
            <a:ext cx="8602755" cy="441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6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Table of Content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887794" y="1514168"/>
            <a:ext cx="70988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Work </a:t>
            </a:r>
            <a:r>
              <a:rPr lang="en-US" sz="2000">
                <a:cs typeface="Times New Roman" panose="02020603050405020304" pitchFamily="18" charset="0"/>
              </a:rPr>
              <a:t>Plan </a:t>
            </a:r>
            <a:endParaRPr lang="en-US" sz="200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smtClean="0">
                <a:cs typeface="Times New Roman" panose="02020603050405020304" pitchFamily="18" charset="0"/>
              </a:rPr>
              <a:t> </a:t>
            </a:r>
            <a:r>
              <a:rPr lang="en-US" sz="2000" dirty="0">
                <a:cs typeface="Times New Roman" panose="02020603050405020304" pitchFamily="18" charset="0"/>
              </a:rPr>
              <a:t>Completed Stages 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System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Next Step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Introduction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1" y="890772"/>
            <a:ext cx="10642081" cy="4683623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5501210" y="5565159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[Syria.liveuamap.com]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Introduction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887793" y="1514168"/>
            <a:ext cx="926973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What </a:t>
            </a:r>
            <a:r>
              <a:rPr lang="en-US" sz="2000" dirty="0" smtClean="0"/>
              <a:t>is our Project?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           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	Detect events 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from Arabic social media posts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	Inspired </a:t>
            </a:r>
            <a:r>
              <a:rPr lang="en-US" sz="1800" dirty="0"/>
              <a:t>by </a:t>
            </a:r>
            <a:r>
              <a:rPr lang="en-US" sz="1800" dirty="0" err="1"/>
              <a:t>Liveuamap</a:t>
            </a:r>
            <a:r>
              <a:rPr lang="en-US" sz="1800" dirty="0"/>
              <a:t>, but focused on automated, AI-driven event detection.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800" dirty="0"/>
              <a:t>Displays daily incidents on a map for public and decision-maker awareness.</a:t>
            </a:r>
            <a:endParaRPr lang="en-US" sz="18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/>
              <a:t>Why </a:t>
            </a:r>
            <a:r>
              <a:rPr lang="en-US" sz="2000" dirty="0"/>
              <a:t>Do We Need This</a:t>
            </a:r>
            <a:r>
              <a:rPr lang="en-US" sz="2000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Social media is often the first source of real-time event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reporting.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	No similar system focused on Arabic social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media and local events exists.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	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70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8628554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Problem Statement (Academic Perspective)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1473908" y="1225411"/>
            <a:ext cx="709889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Location inference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Detect events from data stream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Dealing with large amount of data</a:t>
            </a:r>
          </a:p>
        </p:txBody>
      </p:sp>
      <p:pic>
        <p:nvPicPr>
          <p:cNvPr id="10" name="Picture 6" descr="Fig.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57" y="2645736"/>
            <a:ext cx="8461953" cy="26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ستطيل 3"/>
          <p:cNvSpPr/>
          <p:nvPr/>
        </p:nvSpPr>
        <p:spPr>
          <a:xfrm>
            <a:off x="3799653" y="5268154"/>
            <a:ext cx="4780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an </a:t>
            </a:r>
            <a:r>
              <a:rPr lang="en-US" dirty="0"/>
              <a:t>example of </a:t>
            </a:r>
            <a:r>
              <a:rPr lang="en-US" dirty="0" smtClean="0"/>
              <a:t>how is the </a:t>
            </a:r>
            <a:r>
              <a:rPr lang="en-US" dirty="0"/>
              <a:t>g</a:t>
            </a:r>
            <a:r>
              <a:rPr lang="en-US" dirty="0" smtClean="0"/>
              <a:t>eneral </a:t>
            </a:r>
            <a:r>
              <a:rPr lang="en-US" dirty="0"/>
              <a:t>works (</a:t>
            </a:r>
            <a:r>
              <a:rPr lang="en-US" dirty="0" err="1"/>
              <a:t>Belcastro</a:t>
            </a:r>
            <a:r>
              <a:rPr lang="en-US" dirty="0"/>
              <a:t> et al ).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1473908" y="4070330"/>
            <a:ext cx="1047911" cy="404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Work Plan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6" y="1177041"/>
            <a:ext cx="709889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Sprints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مربع نص 6"/>
          <p:cNvSpPr txBox="1"/>
          <p:nvPr/>
        </p:nvSpPr>
        <p:spPr>
          <a:xfrm>
            <a:off x="1327355" y="1590203"/>
            <a:ext cx="70988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Study Similar Systems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Detection Approaches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Core Sprint (Minimal Viable Project)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Data Collection Sprint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inimal and base lines for AI (current)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Detection and Filtering Approach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Location Inference Approach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Refine the System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Refine the AI Models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Documentation 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مربع نص 6"/>
          <p:cNvSpPr txBox="1"/>
          <p:nvPr/>
        </p:nvSpPr>
        <p:spPr>
          <a:xfrm>
            <a:off x="7333488" y="2897970"/>
            <a:ext cx="49259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MVP Release          (19 May )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First Release           (19 June)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Second Release      (15 July )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Production Release (29 July )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6733892" y="1122331"/>
            <a:ext cx="447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Milestones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1" name="رابط بشكل مرفق 20"/>
          <p:cNvCxnSpPr/>
          <p:nvPr/>
        </p:nvCxnSpPr>
        <p:spPr>
          <a:xfrm rot="10800000" flipV="1">
            <a:off x="4572001" y="3200400"/>
            <a:ext cx="2784615" cy="265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رابط بشكل مرفق 22"/>
          <p:cNvCxnSpPr/>
          <p:nvPr/>
        </p:nvCxnSpPr>
        <p:spPr>
          <a:xfrm rot="10800000" flipV="1">
            <a:off x="4584348" y="3579342"/>
            <a:ext cx="2747546" cy="1373049"/>
          </a:xfrm>
          <a:prstGeom prst="bentConnector3">
            <a:avLst>
              <a:gd name="adj1" fmla="val 3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رابط بشكل مرفق 24"/>
          <p:cNvCxnSpPr/>
          <p:nvPr/>
        </p:nvCxnSpPr>
        <p:spPr>
          <a:xfrm rot="10800000" flipV="1">
            <a:off x="4584348" y="4178547"/>
            <a:ext cx="2748343" cy="1533241"/>
          </a:xfrm>
          <a:prstGeom prst="bentConnector3">
            <a:avLst>
              <a:gd name="adj1" fmla="val 28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بشكل مرفق 32"/>
          <p:cNvCxnSpPr/>
          <p:nvPr/>
        </p:nvCxnSpPr>
        <p:spPr>
          <a:xfrm rot="10800000" flipV="1">
            <a:off x="4583550" y="4559963"/>
            <a:ext cx="2748346" cy="1564988"/>
          </a:xfrm>
          <a:prstGeom prst="bentConnector3">
            <a:avLst>
              <a:gd name="adj1" fmla="val 18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Completed Stages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887794" y="1837441"/>
            <a:ext cx="709889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Implementing first release of the platform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Times New Roman" panose="02020603050405020304" pitchFamily="18" charset="0"/>
              </a:rPr>
              <a:t>Micro-services </a:t>
            </a:r>
            <a:r>
              <a:rPr lang="en-US" sz="2000" dirty="0"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cs typeface="Times New Roman" panose="02020603050405020304" pitchFamily="18" charset="0"/>
              </a:rPr>
              <a:t>olution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Collect real data  from twitter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Base lines for the filter model, Detection Model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Explore the related work approaches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6" y="1177041"/>
            <a:ext cx="709889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What we do in the previous sprints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Completed </a:t>
            </a:r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Stages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1712303" y="1724453"/>
            <a:ext cx="7098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Scraping Management service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cs typeface="Times New Roman" panose="02020603050405020304" pitchFamily="18" charset="0"/>
              </a:rPr>
              <a:t>Scraping Agent (from telegram)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Location Inferences with LLM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Detection Service (naive)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Events Service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Frontend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6" y="1177041"/>
            <a:ext cx="709889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Platform First Release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>
                <a:solidFill>
                  <a:schemeClr val="bg2">
                    <a:lumMod val="65000"/>
                    <a:lumOff val="35000"/>
                  </a:schemeClr>
                </a:solidFill>
              </a:rPr>
              <a:t>ompleted </a:t>
            </a:r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Stages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9" y="962747"/>
            <a:ext cx="9080068" cy="50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ford Medicine">
  <a:themeElements>
    <a:clrScheme name="Stanford Medicine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C3719"/>
      </a:accent1>
      <a:accent2>
        <a:srgbClr val="5F574F"/>
      </a:accent2>
      <a:accent3>
        <a:srgbClr val="7F7776"/>
      </a:accent3>
      <a:accent4>
        <a:srgbClr val="DAD7CB"/>
      </a:accent4>
      <a:accent5>
        <a:srgbClr val="E9E8E6"/>
      </a:accent5>
      <a:accent6>
        <a:srgbClr val="F8F7F5"/>
      </a:accent6>
      <a:hlink>
        <a:srgbClr val="0563C1"/>
      </a:hlink>
      <a:folHlink>
        <a:srgbClr val="954F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tructions (reference only)">
  <a:themeElements>
    <a:clrScheme name="Stanford Medicine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C1515"/>
      </a:accent1>
      <a:accent2>
        <a:srgbClr val="5F574F"/>
      </a:accent2>
      <a:accent3>
        <a:srgbClr val="7F7776"/>
      </a:accent3>
      <a:accent4>
        <a:srgbClr val="DAD7CB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500</Words>
  <Application>Microsoft Office PowerPoint</Application>
  <PresentationFormat>شاشة عريضة</PresentationFormat>
  <Paragraphs>112</Paragraphs>
  <Slides>17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17</vt:i4>
      </vt:variant>
    </vt:vector>
  </HeadingPairs>
  <TitlesOfParts>
    <vt:vector size="26" baseType="lpstr">
      <vt:lpstr>Wingdings</vt:lpstr>
      <vt:lpstr>Arial</vt:lpstr>
      <vt:lpstr>NTR</vt:lpstr>
      <vt:lpstr>Libre Franklin</vt:lpstr>
      <vt:lpstr>Times New Roman</vt:lpstr>
      <vt:lpstr>Poppins</vt:lpstr>
      <vt:lpstr>Calibri</vt:lpstr>
      <vt:lpstr>Stanford Medicine</vt:lpstr>
      <vt:lpstr>Instructions (reference only)</vt:lpstr>
      <vt:lpstr>كشف الأحداث ومراقبتها في وسائل التواصل الاجتماعي اعتمادً على تقنيات التعلم العميق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Expansion for Information Retrieval</dc:title>
  <dc:creator>Hasan</dc:creator>
  <cp:lastModifiedBy>Maher</cp:lastModifiedBy>
  <cp:revision>69</cp:revision>
  <dcterms:modified xsi:type="dcterms:W3CDTF">2025-06-03T08:09:09Z</dcterms:modified>
</cp:coreProperties>
</file>