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6"/>
  </p:notesMasterIdLst>
  <p:handoutMasterIdLst>
    <p:handoutMasterId r:id="rId47"/>
  </p:handoutMasterIdLst>
  <p:sldIdLst>
    <p:sldId id="301" r:id="rId2"/>
    <p:sldId id="341" r:id="rId3"/>
    <p:sldId id="380" r:id="rId4"/>
    <p:sldId id="369" r:id="rId5"/>
    <p:sldId id="306" r:id="rId6"/>
    <p:sldId id="342" r:id="rId7"/>
    <p:sldId id="347" r:id="rId8"/>
    <p:sldId id="353" r:id="rId9"/>
    <p:sldId id="356" r:id="rId10"/>
    <p:sldId id="357" r:id="rId11"/>
    <p:sldId id="366" r:id="rId12"/>
    <p:sldId id="358" r:id="rId13"/>
    <p:sldId id="359" r:id="rId14"/>
    <p:sldId id="308" r:id="rId15"/>
    <p:sldId id="312" r:id="rId16"/>
    <p:sldId id="313" r:id="rId17"/>
    <p:sldId id="360" r:id="rId18"/>
    <p:sldId id="351" r:id="rId19"/>
    <p:sldId id="343" r:id="rId20"/>
    <p:sldId id="382" r:id="rId21"/>
    <p:sldId id="318" r:id="rId22"/>
    <p:sldId id="367" r:id="rId23"/>
    <p:sldId id="344" r:id="rId24"/>
    <p:sldId id="326" r:id="rId25"/>
    <p:sldId id="320" r:id="rId26"/>
    <p:sldId id="321" r:id="rId27"/>
    <p:sldId id="371" r:id="rId28"/>
    <p:sldId id="383" r:id="rId29"/>
    <p:sldId id="372" r:id="rId30"/>
    <p:sldId id="373" r:id="rId31"/>
    <p:sldId id="374" r:id="rId32"/>
    <p:sldId id="385" r:id="rId33"/>
    <p:sldId id="386" r:id="rId34"/>
    <p:sldId id="387" r:id="rId35"/>
    <p:sldId id="375" r:id="rId36"/>
    <p:sldId id="361" r:id="rId37"/>
    <p:sldId id="376" r:id="rId38"/>
    <p:sldId id="377" r:id="rId39"/>
    <p:sldId id="378" r:id="rId40"/>
    <p:sldId id="379" r:id="rId41"/>
    <p:sldId id="345" r:id="rId42"/>
    <p:sldId id="338" r:id="rId43"/>
    <p:sldId id="339" r:id="rId44"/>
    <p:sldId id="381" r:id="rId45"/>
  </p:sldIdLst>
  <p:sldSz cx="9144000" cy="5143500" type="screen16x9"/>
  <p:notesSz cx="6858000" cy="9144000"/>
  <p:embeddedFontLst>
    <p:embeddedFont>
      <p:font typeface="Roboto Condensed Light" panose="020B0604020202020204" charset="0"/>
      <p:regular r:id="rId48"/>
      <p:italic r:id="rId49"/>
    </p:embeddedFont>
    <p:embeddedFont>
      <p:font typeface="Poppins" panose="020B0604020202020204" charset="0"/>
      <p:regular r:id="rId50"/>
      <p:bold r:id="rId51"/>
      <p:italic r:id="rId52"/>
      <p:boldItalic r:id="rId53"/>
    </p:embeddedFont>
    <p:embeddedFont>
      <p:font typeface="Open Sans" panose="020B0604020202020204" charset="0"/>
      <p:regular r:id="rId54"/>
      <p:bold r:id="rId55"/>
      <p:italic r:id="rId56"/>
      <p:boldItalic r:id="rId57"/>
    </p:embeddedFont>
    <p:embeddedFont>
      <p:font typeface="Poppins SemiBold" panose="020B0604020202020204" charset="0"/>
      <p:bold r:id="rId58"/>
      <p:boldItalic r:id="rId59"/>
    </p:embeddedFont>
    <p:embeddedFont>
      <p:font typeface="Livvic" panose="020B0604020202020204" charset="0"/>
      <p:regular r:id="rId60"/>
      <p:bold r:id="rId61"/>
      <p:italic r:id="rId62"/>
      <p:boldItalic r:id="rId63"/>
    </p:embeddedFont>
    <p:embeddedFont>
      <p:font typeface="Aldhabi" panose="01000000000000000000" pitchFamily="2" charset="-78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AN" initials="H" lastIdx="1" clrIdx="0">
    <p:extLst>
      <p:ext uri="{19B8F6BF-5375-455C-9EA6-DF929625EA0E}">
        <p15:presenceInfo xmlns:p15="http://schemas.microsoft.com/office/powerpoint/2012/main" userId="HA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B67"/>
    <a:srgbClr val="DAE6EC"/>
    <a:srgbClr val="1D4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77262A-128A-47F0-9959-70910D2C8B65}">
  <a:tblStyle styleId="{9F77262A-128A-47F0-9959-70910D2C8B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91" d="100"/>
          <a:sy n="91" d="100"/>
        </p:scale>
        <p:origin x="81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3T09:43:01.590" idx="1">
    <p:pos x="4634" y="1291"/>
    <p:text>من أجل كل نمط سأتحدث لماذا استخدمته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663606-3E95-9C75-9A66-1485313438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5B7C2-6832-F514-8064-319344458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7518E-89DB-42A2-B410-B634ADCCD2A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024B5-4C4E-72C0-83A5-2661FC513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B56B2-9FD6-A007-FE92-DDE953C84C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35446-0CA9-4862-9B6D-7286B502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5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5:21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24575,'652'0'0,"-585"5"0,-63-4 0,-1-1 0,1 1 0,-1 0 0,1 0 0,-1 0 0,0 0 0,0 1 0,1-1 0,-1 1 0,0 0 0,0 0 0,0 0 0,-1 0 0,1 0 0,0 1 0,2 3 0,-5-6 0,0 1 0,0 0 0,0 0 0,0-1 0,0 1 0,0 0 0,0-1 0,0 1 0,0 0 0,0-1 0,0 1 0,-1 0 0,1-1 0,0 1 0,0 0 0,-1-1 0,1 1 0,0 0 0,-1-1 0,1 1 0,-1-1 0,1 1 0,-1-1 0,1 1 0,-1-1 0,1 1 0,-1-1 0,0 0 0,1 1 0,-1-1 0,0 0 0,1 1 0,-1-1 0,0 0 0,1 0 0,-1 0 0,0 1 0,1-1 0,-1 0 0,0 0 0,1 0 0,-1 0 0,-1-1 0,-35 7 0,36-6 0,-70 4 0,24-3 0,0 3 0,-70 15 0,77-9 0,-1-2 0,0-2 0,-70 2 0,49 1 0,53-7 0,-1 0 0,1 0 0,-1-1 0,0 0 0,-14-2 0,24 1 0,0 1 0,0-1 0,0 0 0,0 0 0,0 0 0,-1 0 0,1 0 0,0 0 0,0 0 0,0 0 0,0 0 0,0 0 0,-1 0 0,1-1 0,0 1 0,0 0 0,0 0 0,0 0 0,0 0 0,0 0 0,-1 0 0,1 0 0,0 0 0,0 0 0,0 0 0,0 0 0,0-1 0,0 1 0,0 0 0,0 0 0,-1 0 0,1 0 0,0 0 0,0 0 0,0-1 0,0 1 0,0 0 0,0 0 0,0 0 0,0 0 0,0 0 0,0-1 0,0 1 0,0 0 0,0 0 0,0 0 0,0 0 0,0 0 0,0-1 0,0 1 0,0 0 0,0 0 0,0 0 0,0 0 0,0 0 0,1 0 0,-1-1 0,0 1 0,0 0 0,0 0 0,0 0 0,0 0 0,13-11 0,18-5 0,8-1 0,1 1 0,1 3 0,84-18 0,-106 29 0,57-10 0,125-2 0,-115 13 0,93 4 0,-159 3 0,-20-6 0,0 0 0,0 0 0,0 1 0,1-1 0,-1 0 0,0 0 0,0 0 0,0 1 0,0-1 0,0 0 0,0 1 0,0-1 0,0 0 0,0 0 0,-1 0 0,1 1 0,0-1 0,0 0 0,0 0 0,0 1 0,0-1 0,0 0 0,0 0 0,0 1 0,-1-1 0,1 0 0,0 0 0,0 0 0,0 0 0,-1 1 0,1-1 0,0 0 0,0 0 0,0 0 0,-1 0 0,1 0 0,0 0 0,0 1 0,-1-1 0,-36 12 0,-54-8-1365,63-4-5461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6:06.83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297 66 24575,'-62'23'0,"34"-17"0,0 2 0,-27 12 0,-40 11 0,66-22 0,45-8 0,49-7 0,-33 0 0,24-5 0,-1 3 0,79-1 0,427 10 0,-531 1 0,-1 1 0,34 7 0,-30-4 0,48 3 0,286-8 0,-172-3 0,-176 1 0,0-1 0,0-1 0,20-5 0,47-6 0,85 14 0,36-2 0,-174-2 0,1-3 0,34-10 0,-35 8 0,67-10 0,-45 15 0,-21 2 0,64-13 0,-71 11 0,-1 0 0,1 2 0,40 2 0,-42 1 0,-1-1 0,1-2 0,0 0 0,31-8 0,-7 1 0,1 2 0,0 2 0,0 2 0,88 7 0,-20-1 0,708-3 0,-821 0 0,-1-1 0,0 2 0,1-1 0,-1 0 0,0 1 0,0 0 0,0 0 0,0 0 0,0 1 0,0-1 0,0 1 0,0 0 0,7 4 0,-6 0 0,1-1 0,-1 1 0,0 0 0,-1 0 0,0 1 0,7 12 0,25 22 0,-36-41 0,0 0 0,0 0 0,1 0 0,-1 0 0,0 1 0,0-1 0,0 0 0,0 0 0,0 0 0,0 0 0,0 0 0,0 1 0,0-1 0,0 0 0,0 0 0,0 0 0,0 0 0,0 1 0,0-1 0,0 0 0,0 0 0,0 0 0,0 0 0,-1 0 0,1 1 0,0-1 0,0 0 0,0 0 0,0 0 0,0 0 0,0 0 0,0 0 0,0 1 0,-1-1 0,1 0 0,0 0 0,0 0 0,0 0 0,0 0 0,0 0 0,-1 0 0,1 0 0,0 0 0,0 0 0,0 0 0,0 0 0,0 0 0,-1 0 0,1 0 0,0 0 0,-15 3 0,-16-3 0,8-4 0,0-1 0,1-1 0,-23-10 0,25 9 0,0 0 0,-1 2 0,1 0 0,-29-3 0,-201 7 0,117 3 0,110-1 0,0 2 0,-38 8 0,37-6 0,0-1 0,-28 2 0,-256-6 90,144-1-1545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6:10.7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18 752 24575,'0'-652'0,"-1"635"-312,-1 1 0,-1-1-1,-9-31 1,12 47 196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7:48.4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1 127 24575,'0'-4'0,"0"-5"0,0 0 0,0 1 0,1-1 0,0 0 0,0 1 0,4-12 0,-3 17 0,-1 0 0,0 1 0,1-1 0,0 1 0,-1 0 0,1-1 0,0 1 0,0 0 0,1 0 0,-1 0 0,0 0 0,1 1 0,-1-1 0,1 1 0,-1-1 0,1 1 0,-1 0 0,1 0 0,0 0 0,0 0 0,0 1 0,5-2 0,37-3 0,0 2 0,0 2 0,60 5 0,7 0 0,24-7 0,140 7 0,-252 0-1365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7:54.81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24575,'592'0'0,"-563"2"0,0 1 0,36 8 0,-34-5 0,52 3 0,40-10 0,49 2 0,-148 3 0,1 1 0,0 0 0,23 10 0,-27-8 0,-1 0 0,1-2 0,1-1 0,37 3 0,844-6 0,-417-3 0,193 2 0,-649-2 0,0-1 0,33-7 0,-31 4 0,50-3 0,-23 8 0,-23 1 0,0-1 0,-1-2 0,47-9 0,-34 4 0,0 3 0,1 1 0,0 3 0,50 5 0,10-1 0,717-3 0,-815 0 9,-1 1 0,0 1 0,0 0 0,1 0 0,-2 1 0,1 1 0,0-1 0,11 8-1,31 9-1453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7:59.0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 24575,'22'0'0,"20"-1"0,0 2 0,0 2 0,59 12 0,-52-8 0,1-1 0,-1-3 0,97-5 0,-38-1 0,1103 3 0,-1188-1 0,-1-2 0,39-8 0,-37 6 0,1 1 0,26-2 0,7 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8:07.6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34 24575,'1124'0'0,"-1102"-2"0,0 0 0,40-10 0,-39 7 0,1 1 0,29-2 0,630 4 0,-331 4 0,2749-2-1365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4:08:12.0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bdd0517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bdd0517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520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684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422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192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bdd0517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bdd0517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65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372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919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442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375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88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bdd0517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bdd0517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5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102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283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11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46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81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6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41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153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426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98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bdd0517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bdd0517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008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47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355f518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355f518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4269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bdd0517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bdd0517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022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89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62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bdd0517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bdd0517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34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69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009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11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rot="5400000">
            <a:off x="8233251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4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27000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 rot="108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38" name="Google Shape;38;p5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5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31" name="Google Shape;131;p16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6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5400000">
            <a:off x="8309239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67" name="Google Shape;167;p21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Google Shape;169;p21"/>
          <p:cNvGrpSpPr/>
          <p:nvPr/>
        </p:nvGrpSpPr>
        <p:grpSpPr>
          <a:xfrm rot="5400000">
            <a:off x="-430099" y="3200731"/>
            <a:ext cx="2284753" cy="1607435"/>
            <a:chOff x="5539150" y="3176875"/>
            <a:chExt cx="2029449" cy="1427308"/>
          </a:xfrm>
        </p:grpSpPr>
        <p:sp>
          <p:nvSpPr>
            <p:cNvPr id="170" name="Google Shape;170;p21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30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62" r:id="rId4"/>
    <p:sldLayoutId id="2147483667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0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7" Type="http://schemas.openxmlformats.org/officeDocument/2006/relationships/customXml" Target="../ink/ink6.xml"/><Relationship Id="rId12" Type="http://schemas.openxmlformats.org/officeDocument/2006/relationships/image" Target="../media/image1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273746" y="2825205"/>
            <a:ext cx="6596509" cy="222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49"/>
              </a:lnSpc>
            </a:pPr>
            <a:endParaRPr lang="en-US" sz="1094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5B4EF-8C95-B7F8-2FF4-04899675BA93}"/>
              </a:ext>
            </a:extLst>
          </p:cNvPr>
          <p:cNvSpPr txBox="1"/>
          <p:nvPr/>
        </p:nvSpPr>
        <p:spPr>
          <a:xfrm>
            <a:off x="2714314" y="2936268"/>
            <a:ext cx="3434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2400" dirty="0" smtClean="0">
                <a:latin typeface="Aldhabi" panose="01000000000000000000" pitchFamily="2" charset="-78"/>
                <a:cs typeface="Aldhabi" panose="01000000000000000000" pitchFamily="2" charset="-78"/>
              </a:rPr>
              <a:t>تقديم</a:t>
            </a:r>
          </a:p>
          <a:p>
            <a:pPr algn="ctr"/>
            <a:r>
              <a:rPr lang="ar-SY" sz="2400" b="1" dirty="0" smtClean="0">
                <a:solidFill>
                  <a:schemeClr val="tx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حسن بهجت خضور</a:t>
            </a:r>
          </a:p>
          <a:p>
            <a:pPr algn="ctr"/>
            <a:endParaRPr lang="ar-SY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ctr"/>
            <a:r>
              <a:rPr lang="ar-SY" sz="2400" dirty="0">
                <a:latin typeface="Aldhabi" panose="01000000000000000000" pitchFamily="2" charset="-78"/>
                <a:cs typeface="Aldhabi" panose="01000000000000000000" pitchFamily="2" charset="-78"/>
              </a:rPr>
              <a:t>بإشراف </a:t>
            </a:r>
          </a:p>
          <a:p>
            <a:pPr algn="ctr"/>
            <a:r>
              <a:rPr lang="ar-SY" sz="2400" b="1" dirty="0">
                <a:solidFill>
                  <a:schemeClr val="tx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د. مصطفى دقاق                      م. </a:t>
            </a:r>
            <a:r>
              <a:rPr lang="ar-SY" sz="2400" b="1" dirty="0" smtClean="0">
                <a:solidFill>
                  <a:schemeClr val="tx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محمود الياس</a:t>
            </a:r>
            <a:endParaRPr lang="en-US" sz="2400" b="1" dirty="0">
              <a:solidFill>
                <a:schemeClr val="tx2">
                  <a:lumMod val="2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7FB2C6-2497-9942-20D9-C8EF657D9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79" y="90772"/>
            <a:ext cx="1365668" cy="1429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6180" y="1304088"/>
            <a:ext cx="5889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4400" dirty="0" smtClean="0">
                <a:solidFill>
                  <a:srgbClr val="174B67"/>
                </a:solidFill>
              </a:rPr>
              <a:t>تتبع حالة مشاريع المعهد العالي</a:t>
            </a:r>
            <a:endParaRPr lang="en-US" sz="4400" dirty="0">
              <a:solidFill>
                <a:srgbClr val="174B6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3;p40">
            <a:extLst>
              <a:ext uri="{FF2B5EF4-FFF2-40B4-BE49-F238E27FC236}">
                <a16:creationId xmlns:a16="http://schemas.microsoft.com/office/drawing/2014/main" id="{C65AEB05-D23A-C347-741A-9F64645F2D69}"/>
              </a:ext>
            </a:extLst>
          </p:cNvPr>
          <p:cNvSpPr txBox="1">
            <a:spLocks/>
          </p:cNvSpPr>
          <p:nvPr/>
        </p:nvSpPr>
        <p:spPr>
          <a:xfrm>
            <a:off x="592409" y="582617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3200" b="1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متطلبات النظام الوظيفية</a:t>
            </a:r>
            <a:endParaRPr lang="ar-SY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4754D-9094-64E0-918E-3F5D4DBA01AE}"/>
              </a:ext>
            </a:extLst>
          </p:cNvPr>
          <p:cNvSpPr txBox="1"/>
          <p:nvPr/>
        </p:nvSpPr>
        <p:spPr>
          <a:xfrm>
            <a:off x="4117057" y="1738729"/>
            <a:ext cx="272570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إدارة المراحل</a:t>
            </a: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 </a:t>
            </a:r>
            <a:endParaRPr lang="ar-SY" sz="1600" dirty="0">
              <a:solidFill>
                <a:srgbClr val="174B67"/>
              </a:solidFill>
            </a:endParaRPr>
          </a:p>
          <a:p>
            <a:pPr algn="r"/>
            <a:r>
              <a:rPr lang="ar-SY" sz="1600" dirty="0">
                <a:solidFill>
                  <a:srgbClr val="174B67"/>
                </a:solidFill>
              </a:rPr>
              <a:t>- إ</a:t>
            </a:r>
            <a:r>
              <a:rPr lang="ar-SY" sz="1600" dirty="0" smtClean="0">
                <a:solidFill>
                  <a:srgbClr val="174B67"/>
                </a:solidFill>
              </a:rPr>
              <a:t>دارة المشاركين</a:t>
            </a:r>
            <a:endParaRPr lang="ar-SY" sz="1600" dirty="0">
              <a:solidFill>
                <a:srgbClr val="174B67"/>
              </a:solidFill>
            </a:endParaRPr>
          </a:p>
          <a:p>
            <a:pPr algn="r"/>
            <a:endParaRPr lang="ar-SY" sz="1600" dirty="0" smtClean="0">
              <a:solidFill>
                <a:srgbClr val="174B67"/>
              </a:solidFill>
            </a:endParaRP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القيام بعمليات متابعة المراحل</a:t>
            </a:r>
          </a:p>
          <a:p>
            <a:pPr algn="r"/>
            <a:endParaRPr lang="ar-SY" sz="1600" dirty="0">
              <a:solidFill>
                <a:srgbClr val="174B67"/>
              </a:solidFill>
            </a:endParaRP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القيام بعمليات متابعة المشاركين</a:t>
            </a:r>
          </a:p>
          <a:p>
            <a:pPr algn="r"/>
            <a:endParaRPr lang="ar-SY" sz="1600" dirty="0">
              <a:solidFill>
                <a:srgbClr val="174B67"/>
              </a:solidFill>
            </a:endParaRP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إدارة المرفقات </a:t>
            </a:r>
            <a:endParaRPr lang="ar-SY" sz="1600" dirty="0">
              <a:solidFill>
                <a:srgbClr val="174B67"/>
              </a:solidFill>
            </a:endParaRPr>
          </a:p>
          <a:p>
            <a:pPr algn="r"/>
            <a:endParaRPr lang="ar-SY" sz="1600" dirty="0">
              <a:solidFill>
                <a:srgbClr val="174B6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A1373-CABC-04D2-4EE4-4D420CF93602}"/>
              </a:ext>
            </a:extLst>
          </p:cNvPr>
          <p:cNvSpPr txBox="1"/>
          <p:nvPr/>
        </p:nvSpPr>
        <p:spPr>
          <a:xfrm>
            <a:off x="6842762" y="2320979"/>
            <a:ext cx="1453639" cy="307777"/>
          </a:xfrm>
          <a:prstGeom prst="rect">
            <a:avLst/>
          </a:prstGeom>
          <a:solidFill>
            <a:srgbClr val="DAE6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Y" b="1" dirty="0" smtClean="0">
                <a:solidFill>
                  <a:srgbClr val="174B67"/>
                </a:solidFill>
              </a:rPr>
              <a:t>رئيس فريق العمل</a:t>
            </a:r>
            <a:endParaRPr lang="en-US" b="1" dirty="0">
              <a:solidFill>
                <a:srgbClr val="174B67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7A5128-CD2E-F2C3-90AE-BE09BDEFCCD1}"/>
              </a:ext>
            </a:extLst>
          </p:cNvPr>
          <p:cNvCxnSpPr>
            <a:cxnSpLocks/>
          </p:cNvCxnSpPr>
          <p:nvPr/>
        </p:nvCxnSpPr>
        <p:spPr>
          <a:xfrm>
            <a:off x="6842762" y="1775637"/>
            <a:ext cx="0" cy="1988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489;p43">
            <a:extLst>
              <a:ext uri="{FF2B5EF4-FFF2-40B4-BE49-F238E27FC236}">
                <a16:creationId xmlns:a16="http://schemas.microsoft.com/office/drawing/2014/main" id="{B3309DC5-9434-23A8-AA2B-7E8058056A58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9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A1373-CABC-04D2-4EE4-4D420CF93602}"/>
              </a:ext>
            </a:extLst>
          </p:cNvPr>
          <p:cNvSpPr txBox="1"/>
          <p:nvPr/>
        </p:nvSpPr>
        <p:spPr>
          <a:xfrm>
            <a:off x="2638624" y="2297026"/>
            <a:ext cx="1453639" cy="307777"/>
          </a:xfrm>
          <a:prstGeom prst="rect">
            <a:avLst/>
          </a:prstGeom>
          <a:solidFill>
            <a:srgbClr val="DAE6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Y" b="1" dirty="0" smtClean="0">
                <a:solidFill>
                  <a:srgbClr val="174B67"/>
                </a:solidFill>
              </a:rPr>
              <a:t>الموظف </a:t>
            </a:r>
            <a:endParaRPr lang="en-US" b="1" dirty="0">
              <a:solidFill>
                <a:srgbClr val="174B6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7A5128-CD2E-F2C3-90AE-BE09BDEFCCD1}"/>
              </a:ext>
            </a:extLst>
          </p:cNvPr>
          <p:cNvCxnSpPr>
            <a:cxnSpLocks/>
          </p:cNvCxnSpPr>
          <p:nvPr/>
        </p:nvCxnSpPr>
        <p:spPr>
          <a:xfrm>
            <a:off x="2638624" y="1751684"/>
            <a:ext cx="0" cy="1754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64754D-9094-64E0-918E-3F5D4DBA01AE}"/>
              </a:ext>
            </a:extLst>
          </p:cNvPr>
          <p:cNvSpPr txBox="1"/>
          <p:nvPr/>
        </p:nvSpPr>
        <p:spPr>
          <a:xfrm>
            <a:off x="-587178" y="2090147"/>
            <a:ext cx="32010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المساهمات</a:t>
            </a: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 </a:t>
            </a:r>
            <a:endParaRPr lang="ar-SY" sz="1600" dirty="0">
              <a:solidFill>
                <a:srgbClr val="174B67"/>
              </a:solidFill>
            </a:endParaRP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الانشغالية</a:t>
            </a:r>
            <a:endParaRPr lang="ar-SY" sz="1600" dirty="0">
              <a:solidFill>
                <a:srgbClr val="174B67"/>
              </a:solidFill>
            </a:endParaRPr>
          </a:p>
          <a:p>
            <a:pPr algn="r"/>
            <a:endParaRPr lang="ar-SY" sz="1600" dirty="0">
              <a:solidFill>
                <a:srgbClr val="174B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6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3;p40">
            <a:extLst>
              <a:ext uri="{FF2B5EF4-FFF2-40B4-BE49-F238E27FC236}">
                <a16:creationId xmlns:a16="http://schemas.microsoft.com/office/drawing/2014/main" id="{C65AEB05-D23A-C347-741A-9F64645F2D69}"/>
              </a:ext>
            </a:extLst>
          </p:cNvPr>
          <p:cNvSpPr txBox="1">
            <a:spLocks/>
          </p:cNvSpPr>
          <p:nvPr/>
        </p:nvSpPr>
        <p:spPr>
          <a:xfrm>
            <a:off x="592409" y="582617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3200" b="1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متطلبات النظام الوظيفية</a:t>
            </a:r>
            <a:endParaRPr lang="ar-SY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A1373-CABC-04D2-4EE4-4D420CF93602}"/>
              </a:ext>
            </a:extLst>
          </p:cNvPr>
          <p:cNvSpPr txBox="1"/>
          <p:nvPr/>
        </p:nvSpPr>
        <p:spPr>
          <a:xfrm>
            <a:off x="6842762" y="2320979"/>
            <a:ext cx="1453639" cy="307777"/>
          </a:xfrm>
          <a:prstGeom prst="rect">
            <a:avLst/>
          </a:prstGeom>
          <a:solidFill>
            <a:srgbClr val="DAE6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Y" b="1" dirty="0" smtClean="0">
                <a:solidFill>
                  <a:srgbClr val="174B67"/>
                </a:solidFill>
              </a:rPr>
              <a:t>الموظف </a:t>
            </a:r>
            <a:endParaRPr lang="en-US" b="1" dirty="0">
              <a:solidFill>
                <a:srgbClr val="174B67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7A5128-CD2E-F2C3-90AE-BE09BDEFCCD1}"/>
              </a:ext>
            </a:extLst>
          </p:cNvPr>
          <p:cNvCxnSpPr>
            <a:cxnSpLocks/>
          </p:cNvCxnSpPr>
          <p:nvPr/>
        </p:nvCxnSpPr>
        <p:spPr>
          <a:xfrm>
            <a:off x="6842762" y="1775637"/>
            <a:ext cx="0" cy="1754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489;p43">
            <a:extLst>
              <a:ext uri="{FF2B5EF4-FFF2-40B4-BE49-F238E27FC236}">
                <a16:creationId xmlns:a16="http://schemas.microsoft.com/office/drawing/2014/main" id="{B3309DC5-9434-23A8-AA2B-7E8058056A58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10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4754D-9094-64E0-918E-3F5D4DBA01AE}"/>
              </a:ext>
            </a:extLst>
          </p:cNvPr>
          <p:cNvSpPr txBox="1"/>
          <p:nvPr/>
        </p:nvSpPr>
        <p:spPr>
          <a:xfrm>
            <a:off x="3616960" y="2114100"/>
            <a:ext cx="32010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المساهمات</a:t>
            </a: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 </a:t>
            </a:r>
            <a:endParaRPr lang="ar-SY" sz="1600" dirty="0">
              <a:solidFill>
                <a:srgbClr val="174B67"/>
              </a:solidFill>
            </a:endParaRPr>
          </a:p>
          <a:p>
            <a:pPr algn="r"/>
            <a:r>
              <a:rPr lang="ar-SY" sz="1600" dirty="0" smtClean="0">
                <a:solidFill>
                  <a:srgbClr val="174B67"/>
                </a:solidFill>
              </a:rPr>
              <a:t>- الانشغالية</a:t>
            </a:r>
            <a:endParaRPr lang="ar-SY" sz="1600" dirty="0">
              <a:solidFill>
                <a:srgbClr val="174B67"/>
              </a:solidFill>
            </a:endParaRPr>
          </a:p>
          <a:p>
            <a:pPr algn="r"/>
            <a:endParaRPr lang="ar-SY" sz="1600" dirty="0">
              <a:solidFill>
                <a:srgbClr val="174B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8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3;p40">
            <a:extLst>
              <a:ext uri="{FF2B5EF4-FFF2-40B4-BE49-F238E27FC236}">
                <a16:creationId xmlns:a16="http://schemas.microsoft.com/office/drawing/2014/main" id="{C65AEB05-D23A-C347-741A-9F64645F2D69}"/>
              </a:ext>
            </a:extLst>
          </p:cNvPr>
          <p:cNvSpPr txBox="1">
            <a:spLocks/>
          </p:cNvSpPr>
          <p:nvPr/>
        </p:nvSpPr>
        <p:spPr>
          <a:xfrm>
            <a:off x="592409" y="582617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3200" b="1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متطلبات النظام الغير الوظيفية</a:t>
            </a:r>
            <a:endParaRPr lang="ar-SY" b="1" dirty="0"/>
          </a:p>
        </p:txBody>
      </p:sp>
      <p:sp>
        <p:nvSpPr>
          <p:cNvPr id="7" name="Google Shape;445;p40">
            <a:extLst>
              <a:ext uri="{FF2B5EF4-FFF2-40B4-BE49-F238E27FC236}">
                <a16:creationId xmlns:a16="http://schemas.microsoft.com/office/drawing/2014/main" id="{E659DD2C-FA9D-A3E6-3C8E-88F5DE823F84}"/>
              </a:ext>
            </a:extLst>
          </p:cNvPr>
          <p:cNvSpPr/>
          <p:nvPr/>
        </p:nvSpPr>
        <p:spPr>
          <a:xfrm>
            <a:off x="5205024" y="2093604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rgbClr val="174B67"/>
                </a:solidFill>
              </a:rPr>
              <a:t>تشغيلية</a:t>
            </a:r>
            <a:endParaRPr sz="1600" dirty="0">
              <a:solidFill>
                <a:srgbClr val="174B6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" name="Google Shape;446;p40">
            <a:extLst>
              <a:ext uri="{FF2B5EF4-FFF2-40B4-BE49-F238E27FC236}">
                <a16:creationId xmlns:a16="http://schemas.microsoft.com/office/drawing/2014/main" id="{790711F5-605F-E227-4E08-A853869508BA}"/>
              </a:ext>
            </a:extLst>
          </p:cNvPr>
          <p:cNvSpPr/>
          <p:nvPr/>
        </p:nvSpPr>
        <p:spPr>
          <a:xfrm>
            <a:off x="2072656" y="3507095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أمان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0" name="Google Shape;448;p40">
            <a:extLst>
              <a:ext uri="{FF2B5EF4-FFF2-40B4-BE49-F238E27FC236}">
                <a16:creationId xmlns:a16="http://schemas.microsoft.com/office/drawing/2014/main" id="{DEEA4C73-7CB7-990C-ABA3-6F19B45EF528}"/>
              </a:ext>
            </a:extLst>
          </p:cNvPr>
          <p:cNvSpPr/>
          <p:nvPr/>
        </p:nvSpPr>
        <p:spPr>
          <a:xfrm>
            <a:off x="5104243" y="3507092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خاصة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6" name="Google Shape;454;p40">
            <a:extLst>
              <a:ext uri="{FF2B5EF4-FFF2-40B4-BE49-F238E27FC236}">
                <a16:creationId xmlns:a16="http://schemas.microsoft.com/office/drawing/2014/main" id="{8C20FD79-E465-65DA-8695-3B99AB1CEA43}"/>
              </a:ext>
            </a:extLst>
          </p:cNvPr>
          <p:cNvSpPr/>
          <p:nvPr/>
        </p:nvSpPr>
        <p:spPr>
          <a:xfrm>
            <a:off x="5929993" y="2985092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" name="Google Shape;455;p40">
            <a:extLst>
              <a:ext uri="{FF2B5EF4-FFF2-40B4-BE49-F238E27FC236}">
                <a16:creationId xmlns:a16="http://schemas.microsoft.com/office/drawing/2014/main" id="{70FFCF08-DDC9-9CA9-7777-EA0C43A608D1}"/>
              </a:ext>
            </a:extLst>
          </p:cNvPr>
          <p:cNvSpPr/>
          <p:nvPr/>
        </p:nvSpPr>
        <p:spPr>
          <a:xfrm>
            <a:off x="2898343" y="1555371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" name="Google Shape;456;p40">
            <a:extLst>
              <a:ext uri="{FF2B5EF4-FFF2-40B4-BE49-F238E27FC236}">
                <a16:creationId xmlns:a16="http://schemas.microsoft.com/office/drawing/2014/main" id="{0BE6B81C-9E75-813A-1A5E-4E994929B9FA}"/>
              </a:ext>
            </a:extLst>
          </p:cNvPr>
          <p:cNvSpPr/>
          <p:nvPr/>
        </p:nvSpPr>
        <p:spPr>
          <a:xfrm>
            <a:off x="6030774" y="1571604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" name="Google Shape;458;p40">
            <a:extLst>
              <a:ext uri="{FF2B5EF4-FFF2-40B4-BE49-F238E27FC236}">
                <a16:creationId xmlns:a16="http://schemas.microsoft.com/office/drawing/2014/main" id="{E3BF1A7D-12C2-6F39-6F34-1F149543F6B8}"/>
              </a:ext>
            </a:extLst>
          </p:cNvPr>
          <p:cNvSpPr/>
          <p:nvPr/>
        </p:nvSpPr>
        <p:spPr>
          <a:xfrm>
            <a:off x="2898343" y="2985092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 sz="1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1" name="Google Shape;459;p40">
            <a:extLst>
              <a:ext uri="{FF2B5EF4-FFF2-40B4-BE49-F238E27FC236}">
                <a16:creationId xmlns:a16="http://schemas.microsoft.com/office/drawing/2014/main" id="{7C8AA7A2-8411-12CB-6458-2E1F1EBCF267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6114793" y="3354692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460;p40">
            <a:extLst>
              <a:ext uri="{FF2B5EF4-FFF2-40B4-BE49-F238E27FC236}">
                <a16:creationId xmlns:a16="http://schemas.microsoft.com/office/drawing/2014/main" id="{2B312132-E748-197E-1FF2-43BE75CE012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083143" y="1924971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461;p40">
            <a:extLst>
              <a:ext uri="{FF2B5EF4-FFF2-40B4-BE49-F238E27FC236}">
                <a16:creationId xmlns:a16="http://schemas.microsoft.com/office/drawing/2014/main" id="{8BF6D6AD-FF3B-A345-65C8-D0D16AFA5108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6215574" y="1941204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462;p40">
            <a:extLst>
              <a:ext uri="{FF2B5EF4-FFF2-40B4-BE49-F238E27FC236}">
                <a16:creationId xmlns:a16="http://schemas.microsoft.com/office/drawing/2014/main" id="{6FF78CD0-CF01-52BD-FB60-DF44A0564744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3083143" y="3354692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45;p40">
            <a:extLst>
              <a:ext uri="{FF2B5EF4-FFF2-40B4-BE49-F238E27FC236}">
                <a16:creationId xmlns:a16="http://schemas.microsoft.com/office/drawing/2014/main" id="{FA960FB7-9D0C-C9A5-4946-331B62AE897B}"/>
              </a:ext>
            </a:extLst>
          </p:cNvPr>
          <p:cNvSpPr/>
          <p:nvPr/>
        </p:nvSpPr>
        <p:spPr>
          <a:xfrm>
            <a:off x="2072468" y="2085729"/>
            <a:ext cx="2021100" cy="5968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rgbClr val="174B67"/>
                </a:solidFill>
              </a:rPr>
              <a:t>أداء</a:t>
            </a:r>
            <a:endParaRPr sz="1600" dirty="0">
              <a:solidFill>
                <a:srgbClr val="174B6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05BE52A9-8CEB-2D4C-1101-5013B2C98FC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11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9604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تحليل النظام</a:t>
            </a:r>
            <a:endParaRPr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04A4956-26F0-E6C7-17F9-6887CE47A9E5}"/>
              </a:ext>
            </a:extLst>
          </p:cNvPr>
          <p:cNvSpPr txBox="1">
            <a:spLocks/>
          </p:cNvSpPr>
          <p:nvPr/>
        </p:nvSpPr>
        <p:spPr>
          <a:xfrm>
            <a:off x="4883480" y="2504166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l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مخطط حالات الاستخدام</a:t>
            </a:r>
            <a:endParaRPr lang="en-US" sz="2400" dirty="0">
              <a:solidFill>
                <a:srgbClr val="174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9BA67578-36B2-2F8B-3C63-E9890EBD1D18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12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05272D-AABC-B857-384B-97DEB969EFDE}"/>
              </a:ext>
            </a:extLst>
          </p:cNvPr>
          <p:cNvSpPr txBox="1">
            <a:spLocks/>
          </p:cNvSpPr>
          <p:nvPr/>
        </p:nvSpPr>
        <p:spPr>
          <a:xfrm>
            <a:off x="4769559" y="3273211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آلية عمل النظام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95E55B-3C17-6797-C545-54418E964AEB}"/>
              </a:ext>
            </a:extLst>
          </p:cNvPr>
          <p:cNvSpPr txBox="1">
            <a:spLocks/>
          </p:cNvSpPr>
          <p:nvPr/>
        </p:nvSpPr>
        <p:spPr>
          <a:xfrm>
            <a:off x="4749400" y="1735121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متطلبات النظام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37FF2-AE6C-56AE-1C9A-07AE2E397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51" y="1036622"/>
            <a:ext cx="2810009" cy="27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E1D-5810-C756-3419-6F0B5353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740" y="555511"/>
            <a:ext cx="2579637" cy="659217"/>
          </a:xfrm>
        </p:spPr>
        <p:txBody>
          <a:bodyPr/>
          <a:lstStyle/>
          <a:p>
            <a:pPr algn="r"/>
            <a:r>
              <a:rPr lang="ar-SY" sz="2400" dirty="0">
                <a:latin typeface="Arial" panose="020B0604020202020204" pitchFamily="34" charset="0"/>
                <a:cs typeface="Arial" panose="020B0604020202020204" pitchFamily="34" charset="0"/>
              </a:rPr>
              <a:t>مخطط حالات الاستخدام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Google Shape;444;p40">
            <a:extLst>
              <a:ext uri="{FF2B5EF4-FFF2-40B4-BE49-F238E27FC236}">
                <a16:creationId xmlns:a16="http://schemas.microsoft.com/office/drawing/2014/main" id="{161CDA5C-F337-DA8C-36DB-997F0E0F4C76}"/>
              </a:ext>
            </a:extLst>
          </p:cNvPr>
          <p:cNvSpPr/>
          <p:nvPr/>
        </p:nvSpPr>
        <p:spPr>
          <a:xfrm>
            <a:off x="6421033" y="2489570"/>
            <a:ext cx="1675870" cy="5679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ar-SY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الوكيل العلمي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74B67"/>
              </a:solidFill>
              <a:effectLst/>
              <a:uLnTx/>
              <a:uFillTx/>
              <a:latin typeface="Arial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" name="Google Shape;448;p40">
            <a:extLst>
              <a:ext uri="{FF2B5EF4-FFF2-40B4-BE49-F238E27FC236}">
                <a16:creationId xmlns:a16="http://schemas.microsoft.com/office/drawing/2014/main" id="{12F2C3B6-8FE5-2B3A-01A0-E66366FE4983}"/>
              </a:ext>
            </a:extLst>
          </p:cNvPr>
          <p:cNvSpPr/>
          <p:nvPr/>
        </p:nvSpPr>
        <p:spPr>
          <a:xfrm>
            <a:off x="6371943" y="1484759"/>
            <a:ext cx="1724959" cy="659217"/>
          </a:xfrm>
          <a:prstGeom prst="rect">
            <a:avLst/>
          </a:prstGeom>
          <a:solidFill>
            <a:srgbClr val="DAE6EC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رئيس فريق العمل</a:t>
            </a:r>
            <a:endParaRPr lang="en-US" sz="1800" b="1" dirty="0">
              <a:solidFill>
                <a:schemeClr val="dk1"/>
              </a:solidFill>
              <a:latin typeface="+mj-lt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2" name="Google Shape;444;p40">
            <a:extLst>
              <a:ext uri="{FF2B5EF4-FFF2-40B4-BE49-F238E27FC236}">
                <a16:creationId xmlns:a16="http://schemas.microsoft.com/office/drawing/2014/main" id="{299A85F9-D01A-5E0B-E306-6B1E5FAFC914}"/>
              </a:ext>
            </a:extLst>
          </p:cNvPr>
          <p:cNvSpPr/>
          <p:nvPr/>
        </p:nvSpPr>
        <p:spPr>
          <a:xfrm>
            <a:off x="6421033" y="3448767"/>
            <a:ext cx="1675870" cy="5679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ar-SY" sz="1800" dirty="0" smtClean="0">
                <a:solidFill>
                  <a:srgbClr val="174B67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مدير المشروع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74B67"/>
              </a:solidFill>
              <a:effectLst/>
              <a:uLnTx/>
              <a:uFillTx/>
              <a:latin typeface="Arial"/>
              <a:ea typeface="Poppins SemiBold"/>
              <a:cs typeface="Poppins SemiBold"/>
              <a:sym typeface="Poppins SemiBol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306F920-78C4-3183-F97B-D8B35DCC0247}"/>
                  </a:ext>
                </a:extLst>
              </p14:cNvPr>
              <p14:cNvContentPartPr/>
              <p14:nvPr/>
            </p14:nvContentPartPr>
            <p14:xfrm>
              <a:off x="3551132" y="3167129"/>
              <a:ext cx="337680" cy="50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306F920-78C4-3183-F97B-D8B35DCC02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2132" y="3158489"/>
                <a:ext cx="3553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13F4BA4-8D2C-001B-02B9-407DEC78B87C}"/>
                  </a:ext>
                </a:extLst>
              </p14:cNvPr>
              <p14:cNvContentPartPr/>
              <p14:nvPr/>
            </p14:nvContentPartPr>
            <p14:xfrm>
              <a:off x="2731772" y="3155249"/>
              <a:ext cx="1604880" cy="59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13F4BA4-8D2C-001B-02B9-407DEC78B8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5772" y="3119249"/>
                <a:ext cx="16765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8638656-2B41-1DE7-1E2A-166009F7EFC3}"/>
                  </a:ext>
                </a:extLst>
              </p14:cNvPr>
              <p14:cNvContentPartPr/>
              <p14:nvPr/>
            </p14:nvContentPartPr>
            <p14:xfrm>
              <a:off x="4320812" y="4099169"/>
              <a:ext cx="6840" cy="270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8638656-2B41-1DE7-1E2A-166009F7EF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4812" y="4063529"/>
                <a:ext cx="78480" cy="34236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Google Shape;489;p43">
            <a:extLst>
              <a:ext uri="{FF2B5EF4-FFF2-40B4-BE49-F238E27FC236}">
                <a16:creationId xmlns:a16="http://schemas.microsoft.com/office/drawing/2014/main" id="{9CF8FA38-F95F-6EF5-230A-6E19599AEB0F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13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280859" y="734679"/>
            <a:ext cx="5579167" cy="36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444;p40">
            <a:extLst>
              <a:ext uri="{FF2B5EF4-FFF2-40B4-BE49-F238E27FC236}">
                <a16:creationId xmlns:a16="http://schemas.microsoft.com/office/drawing/2014/main" id="{161CDA5C-F337-DA8C-36DB-997F0E0F4C76}"/>
              </a:ext>
            </a:extLst>
          </p:cNvPr>
          <p:cNvSpPr/>
          <p:nvPr/>
        </p:nvSpPr>
        <p:spPr>
          <a:xfrm>
            <a:off x="6421033" y="2489570"/>
            <a:ext cx="1675870" cy="567991"/>
          </a:xfrm>
          <a:prstGeom prst="rect">
            <a:avLst/>
          </a:prstGeom>
          <a:solidFill>
            <a:srgbClr val="DAE6EC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ar-SY" sz="1800" b="1" dirty="0" smtClean="0">
                <a:solidFill>
                  <a:srgbClr val="174B67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الوكيل العلمي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174B67"/>
              </a:solidFill>
              <a:effectLst/>
              <a:uLnTx/>
              <a:uFillTx/>
              <a:latin typeface="Arial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" name="Google Shape;448;p40">
            <a:extLst>
              <a:ext uri="{FF2B5EF4-FFF2-40B4-BE49-F238E27FC236}">
                <a16:creationId xmlns:a16="http://schemas.microsoft.com/office/drawing/2014/main" id="{12F2C3B6-8FE5-2B3A-01A0-E66366FE4983}"/>
              </a:ext>
            </a:extLst>
          </p:cNvPr>
          <p:cNvSpPr/>
          <p:nvPr/>
        </p:nvSpPr>
        <p:spPr>
          <a:xfrm>
            <a:off x="6371943" y="1484759"/>
            <a:ext cx="1724959" cy="6592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رئيس فريق العمل</a:t>
            </a:r>
            <a:endParaRPr lang="en-US" sz="1800" dirty="0">
              <a:solidFill>
                <a:schemeClr val="dk1"/>
              </a:solidFill>
              <a:latin typeface="+mj-lt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2" name="Google Shape;444;p40">
            <a:extLst>
              <a:ext uri="{FF2B5EF4-FFF2-40B4-BE49-F238E27FC236}">
                <a16:creationId xmlns:a16="http://schemas.microsoft.com/office/drawing/2014/main" id="{299A85F9-D01A-5E0B-E306-6B1E5FAFC914}"/>
              </a:ext>
            </a:extLst>
          </p:cNvPr>
          <p:cNvSpPr/>
          <p:nvPr/>
        </p:nvSpPr>
        <p:spPr>
          <a:xfrm>
            <a:off x="6421033" y="3448767"/>
            <a:ext cx="1675870" cy="5679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ar-SY" sz="1800" dirty="0">
                <a:solidFill>
                  <a:srgbClr val="174B67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مدير </a:t>
            </a:r>
            <a:r>
              <a:rPr lang="ar-SY" sz="1800" dirty="0" smtClean="0">
                <a:solidFill>
                  <a:srgbClr val="174B67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المشروع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74B67"/>
              </a:solidFill>
              <a:effectLst/>
              <a:uLnTx/>
              <a:uFillTx/>
              <a:latin typeface="Arial"/>
              <a:ea typeface="Poppins SemiBold"/>
              <a:cs typeface="Poppins SemiBold"/>
              <a:sym typeface="Poppins SemiBol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99CF94-3DE7-5483-0B0B-0C50BD490DF6}"/>
                  </a:ext>
                </a:extLst>
              </p14:cNvPr>
              <p14:cNvContentPartPr/>
              <p14:nvPr/>
            </p14:nvContentPartPr>
            <p14:xfrm>
              <a:off x="4028852" y="2601569"/>
              <a:ext cx="307440" cy="4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99CF94-3DE7-5483-0B0B-0C50BD490D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3212" y="2565929"/>
                <a:ext cx="379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CCFC72-B4FC-960E-DF36-1ACB3529D63D}"/>
                  </a:ext>
                </a:extLst>
              </p14:cNvPr>
              <p14:cNvContentPartPr/>
              <p14:nvPr/>
            </p14:nvContentPartPr>
            <p14:xfrm>
              <a:off x="2561852" y="3114929"/>
              <a:ext cx="1917000" cy="3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CCFC72-B4FC-960E-DF36-1ACB3529D6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6212" y="3078929"/>
                <a:ext cx="19886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B3AAE8-67F0-1E53-2FB3-2DC2E144DB6E}"/>
                  </a:ext>
                </a:extLst>
              </p14:cNvPr>
              <p14:cNvContentPartPr/>
              <p14:nvPr/>
            </p14:nvContentPartPr>
            <p14:xfrm>
              <a:off x="4125332" y="3731249"/>
              <a:ext cx="765720" cy="1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B3AAE8-67F0-1E53-2FB3-2DC2E144DB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9332" y="3695609"/>
                <a:ext cx="837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3A3DCA-E4D9-2BEC-84AA-EDDDB7FE973C}"/>
                  </a:ext>
                </a:extLst>
              </p14:cNvPr>
              <p14:cNvContentPartPr/>
              <p14:nvPr/>
            </p14:nvContentPartPr>
            <p14:xfrm>
              <a:off x="2583452" y="891569"/>
              <a:ext cx="1968120" cy="1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3A3DCA-E4D9-2BEC-84AA-EDDDB7FE97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47452" y="855929"/>
                <a:ext cx="20397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7DEBF9-416A-1110-F8E9-CB8B32A48AD3}"/>
                  </a:ext>
                </a:extLst>
              </p14:cNvPr>
              <p14:cNvContentPartPr/>
              <p14:nvPr/>
            </p14:nvContentPartPr>
            <p14:xfrm>
              <a:off x="3200132" y="143516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7DEBF9-416A-1110-F8E9-CB8B32A48A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64492" y="1399169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C97D666A-FA92-1EF5-FF23-AFB421E4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740" y="555511"/>
            <a:ext cx="2579637" cy="659217"/>
          </a:xfrm>
        </p:spPr>
        <p:txBody>
          <a:bodyPr/>
          <a:lstStyle/>
          <a:p>
            <a:pPr algn="r"/>
            <a:r>
              <a:rPr lang="ar-SY" sz="2400" dirty="0">
                <a:latin typeface="Arial" panose="020B0604020202020204" pitchFamily="34" charset="0"/>
                <a:cs typeface="Arial" panose="020B0604020202020204" pitchFamily="34" charset="0"/>
              </a:rPr>
              <a:t>مخطط حالات الاستخدام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89;p43">
            <a:extLst>
              <a:ext uri="{FF2B5EF4-FFF2-40B4-BE49-F238E27FC236}">
                <a16:creationId xmlns:a16="http://schemas.microsoft.com/office/drawing/2014/main" id="{0A012311-229E-0C31-94F5-5DB465BBE1DF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lang="ar-SY"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989" y="903809"/>
            <a:ext cx="5410370" cy="31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0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444;p40">
            <a:extLst>
              <a:ext uri="{FF2B5EF4-FFF2-40B4-BE49-F238E27FC236}">
                <a16:creationId xmlns:a16="http://schemas.microsoft.com/office/drawing/2014/main" id="{161CDA5C-F337-DA8C-36DB-997F0E0F4C76}"/>
              </a:ext>
            </a:extLst>
          </p:cNvPr>
          <p:cNvSpPr/>
          <p:nvPr/>
        </p:nvSpPr>
        <p:spPr>
          <a:xfrm>
            <a:off x="6421033" y="2489570"/>
            <a:ext cx="1675870" cy="5679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ar-SY" sz="1800" i="0" u="none" strike="noStrike" kern="0" cap="none" spc="0" normalizeH="0" baseline="0" noProof="0" dirty="0" smtClean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الوكيل العلمي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174B67"/>
              </a:solidFill>
              <a:effectLst/>
              <a:uLnTx/>
              <a:uFillTx/>
              <a:latin typeface="Arial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" name="Google Shape;448;p40">
            <a:extLst>
              <a:ext uri="{FF2B5EF4-FFF2-40B4-BE49-F238E27FC236}">
                <a16:creationId xmlns:a16="http://schemas.microsoft.com/office/drawing/2014/main" id="{12F2C3B6-8FE5-2B3A-01A0-E66366FE4983}"/>
              </a:ext>
            </a:extLst>
          </p:cNvPr>
          <p:cNvSpPr/>
          <p:nvPr/>
        </p:nvSpPr>
        <p:spPr>
          <a:xfrm>
            <a:off x="6371943" y="1484759"/>
            <a:ext cx="1724959" cy="6592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رئيس فريق العمل</a:t>
            </a:r>
            <a:endParaRPr lang="en-US" sz="1800" dirty="0">
              <a:solidFill>
                <a:schemeClr val="dk1"/>
              </a:solidFill>
              <a:latin typeface="+mj-lt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2" name="Google Shape;444;p40">
            <a:extLst>
              <a:ext uri="{FF2B5EF4-FFF2-40B4-BE49-F238E27FC236}">
                <a16:creationId xmlns:a16="http://schemas.microsoft.com/office/drawing/2014/main" id="{299A85F9-D01A-5E0B-E306-6B1E5FAFC914}"/>
              </a:ext>
            </a:extLst>
          </p:cNvPr>
          <p:cNvSpPr/>
          <p:nvPr/>
        </p:nvSpPr>
        <p:spPr>
          <a:xfrm>
            <a:off x="6421033" y="3448767"/>
            <a:ext cx="1675870" cy="567991"/>
          </a:xfrm>
          <a:prstGeom prst="rect">
            <a:avLst/>
          </a:prstGeom>
          <a:solidFill>
            <a:srgbClr val="DAE6EC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ar-SY" sz="1800" b="1" dirty="0">
                <a:solidFill>
                  <a:srgbClr val="174B67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مدير </a:t>
            </a:r>
            <a:r>
              <a:rPr lang="ar-SY" sz="1800" b="1" dirty="0" smtClean="0">
                <a:solidFill>
                  <a:srgbClr val="174B67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المشروع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174B67"/>
              </a:solidFill>
              <a:effectLst/>
              <a:uLnTx/>
              <a:uFillTx/>
              <a:latin typeface="Arial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C8D4E4A-6EB7-40ED-2E20-B092F04D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740" y="555511"/>
            <a:ext cx="2579637" cy="659217"/>
          </a:xfrm>
        </p:spPr>
        <p:txBody>
          <a:bodyPr/>
          <a:lstStyle/>
          <a:p>
            <a:pPr algn="r"/>
            <a:r>
              <a:rPr lang="ar-SY" sz="2400" dirty="0">
                <a:latin typeface="Arial" panose="020B0604020202020204" pitchFamily="34" charset="0"/>
                <a:cs typeface="Arial" panose="020B0604020202020204" pitchFamily="34" charset="0"/>
              </a:rPr>
              <a:t>مخطط حالات الاستخدام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3D8CCD09-E8EB-3A38-8CD3-5A606865858F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15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5" y="1069741"/>
            <a:ext cx="4654960" cy="34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0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تحليل النظام</a:t>
            </a:r>
            <a:endParaRPr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04A4956-26F0-E6C7-17F9-6887CE47A9E5}"/>
              </a:ext>
            </a:extLst>
          </p:cNvPr>
          <p:cNvSpPr txBox="1">
            <a:spLocks/>
          </p:cNvSpPr>
          <p:nvPr/>
        </p:nvSpPr>
        <p:spPr>
          <a:xfrm>
            <a:off x="4883480" y="2504166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l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مخطط حالات الاستخدام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9BA67578-36B2-2F8B-3C63-E9890EBD1D18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16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05272D-AABC-B857-384B-97DEB969EFDE}"/>
              </a:ext>
            </a:extLst>
          </p:cNvPr>
          <p:cNvSpPr txBox="1">
            <a:spLocks/>
          </p:cNvSpPr>
          <p:nvPr/>
        </p:nvSpPr>
        <p:spPr>
          <a:xfrm>
            <a:off x="4769559" y="3273211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آلية </a:t>
            </a:r>
            <a:r>
              <a:rPr lang="ar-SY" sz="24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سير العمل</a:t>
            </a:r>
            <a:endParaRPr lang="en-US" sz="2400" dirty="0">
              <a:solidFill>
                <a:srgbClr val="174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95E55B-3C17-6797-C545-54418E964AEB}"/>
              </a:ext>
            </a:extLst>
          </p:cNvPr>
          <p:cNvSpPr txBox="1">
            <a:spLocks/>
          </p:cNvSpPr>
          <p:nvPr/>
        </p:nvSpPr>
        <p:spPr>
          <a:xfrm>
            <a:off x="4749400" y="1735121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متطلبات النظام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DD014-5A0D-EE42-4127-9EBE7D884B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6915" y="1036622"/>
            <a:ext cx="2781481" cy="27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1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39872A45-BA5B-12AA-394D-6F681ECC121F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17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9" name="Google Shape;443;p40"/>
          <p:cNvSpPr txBox="1">
            <a:spLocks/>
          </p:cNvSpPr>
          <p:nvPr/>
        </p:nvSpPr>
        <p:spPr>
          <a:xfrm>
            <a:off x="818322" y="410667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آلية سير العمل</a:t>
            </a:r>
            <a:endParaRPr lang="ar-SY" dirty="0"/>
          </a:p>
        </p:txBody>
      </p:sp>
      <p:sp>
        <p:nvSpPr>
          <p:cNvPr id="20" name="Google Shape;445;p40">
            <a:extLst>
              <a:ext uri="{FF2B5EF4-FFF2-40B4-BE49-F238E27FC236}">
                <a16:creationId xmlns:a16="http://schemas.microsoft.com/office/drawing/2014/main" id="{E659DD2C-FA9D-A3E6-3C8E-88F5DE823F84}"/>
              </a:ext>
            </a:extLst>
          </p:cNvPr>
          <p:cNvSpPr/>
          <p:nvPr/>
        </p:nvSpPr>
        <p:spPr>
          <a:xfrm>
            <a:off x="4602977" y="1795985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rgbClr val="174B67"/>
                </a:solidFill>
              </a:rPr>
              <a:t>طرح</a:t>
            </a:r>
            <a:endParaRPr sz="1600" dirty="0">
              <a:solidFill>
                <a:srgbClr val="174B6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" name="Google Shape;456;p40">
            <a:extLst>
              <a:ext uri="{FF2B5EF4-FFF2-40B4-BE49-F238E27FC236}">
                <a16:creationId xmlns:a16="http://schemas.microsoft.com/office/drawing/2014/main" id="{0BE6B81C-9E75-813A-1A5E-4E994929B9FA}"/>
              </a:ext>
            </a:extLst>
          </p:cNvPr>
          <p:cNvSpPr/>
          <p:nvPr/>
        </p:nvSpPr>
        <p:spPr>
          <a:xfrm>
            <a:off x="5428727" y="1273985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2" name="Google Shape;461;p40">
            <a:extLst>
              <a:ext uri="{FF2B5EF4-FFF2-40B4-BE49-F238E27FC236}">
                <a16:creationId xmlns:a16="http://schemas.microsoft.com/office/drawing/2014/main" id="{8BF6D6AD-FF3B-A345-65C8-D0D16AFA5108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5613527" y="164358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445;p40">
            <a:extLst>
              <a:ext uri="{FF2B5EF4-FFF2-40B4-BE49-F238E27FC236}">
                <a16:creationId xmlns:a16="http://schemas.microsoft.com/office/drawing/2014/main" id="{E659DD2C-FA9D-A3E6-3C8E-88F5DE823F84}"/>
              </a:ext>
            </a:extLst>
          </p:cNvPr>
          <p:cNvSpPr/>
          <p:nvPr/>
        </p:nvSpPr>
        <p:spPr>
          <a:xfrm>
            <a:off x="1668099" y="1820067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rgbClr val="174B67"/>
                </a:solidFill>
              </a:rPr>
              <a:t>تخطيط</a:t>
            </a:r>
            <a:endParaRPr sz="1600" dirty="0">
              <a:solidFill>
                <a:srgbClr val="174B6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" name="Google Shape;456;p40">
            <a:extLst>
              <a:ext uri="{FF2B5EF4-FFF2-40B4-BE49-F238E27FC236}">
                <a16:creationId xmlns:a16="http://schemas.microsoft.com/office/drawing/2014/main" id="{0BE6B81C-9E75-813A-1A5E-4E994929B9FA}"/>
              </a:ext>
            </a:extLst>
          </p:cNvPr>
          <p:cNvSpPr/>
          <p:nvPr/>
        </p:nvSpPr>
        <p:spPr>
          <a:xfrm>
            <a:off x="2493849" y="1298067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41" name="Google Shape;461;p40">
            <a:extLst>
              <a:ext uri="{FF2B5EF4-FFF2-40B4-BE49-F238E27FC236}">
                <a16:creationId xmlns:a16="http://schemas.microsoft.com/office/drawing/2014/main" id="{8BF6D6AD-FF3B-A345-65C8-D0D16AFA5108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2678649" y="1667667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45;p40">
            <a:extLst>
              <a:ext uri="{FF2B5EF4-FFF2-40B4-BE49-F238E27FC236}">
                <a16:creationId xmlns:a16="http://schemas.microsoft.com/office/drawing/2014/main" id="{E659DD2C-FA9D-A3E6-3C8E-88F5DE823F84}"/>
              </a:ext>
            </a:extLst>
          </p:cNvPr>
          <p:cNvSpPr/>
          <p:nvPr/>
        </p:nvSpPr>
        <p:spPr>
          <a:xfrm>
            <a:off x="4602977" y="3218278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rgbClr val="174B67"/>
                </a:solidFill>
                <a:ea typeface="Poppins SemiBold"/>
              </a:rPr>
              <a:t>متابعة</a:t>
            </a:r>
            <a:endParaRPr sz="1600" dirty="0">
              <a:solidFill>
                <a:srgbClr val="174B6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" name="Google Shape;456;p40">
            <a:extLst>
              <a:ext uri="{FF2B5EF4-FFF2-40B4-BE49-F238E27FC236}">
                <a16:creationId xmlns:a16="http://schemas.microsoft.com/office/drawing/2014/main" id="{0BE6B81C-9E75-813A-1A5E-4E994929B9FA}"/>
              </a:ext>
            </a:extLst>
          </p:cNvPr>
          <p:cNvSpPr/>
          <p:nvPr/>
        </p:nvSpPr>
        <p:spPr>
          <a:xfrm>
            <a:off x="5428727" y="2696278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44" name="Google Shape;461;p40">
            <a:extLst>
              <a:ext uri="{FF2B5EF4-FFF2-40B4-BE49-F238E27FC236}">
                <a16:creationId xmlns:a16="http://schemas.microsoft.com/office/drawing/2014/main" id="{8BF6D6AD-FF3B-A345-65C8-D0D16AFA5108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5613527" y="3065878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45;p40">
            <a:extLst>
              <a:ext uri="{FF2B5EF4-FFF2-40B4-BE49-F238E27FC236}">
                <a16:creationId xmlns:a16="http://schemas.microsoft.com/office/drawing/2014/main" id="{E659DD2C-FA9D-A3E6-3C8E-88F5DE823F84}"/>
              </a:ext>
            </a:extLst>
          </p:cNvPr>
          <p:cNvSpPr/>
          <p:nvPr/>
        </p:nvSpPr>
        <p:spPr>
          <a:xfrm>
            <a:off x="1668099" y="3218278"/>
            <a:ext cx="202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000" dirty="0" smtClean="0">
                <a:solidFill>
                  <a:srgbClr val="174B67"/>
                </a:solidFill>
              </a:rPr>
              <a:t>إنجاز</a:t>
            </a:r>
            <a:endParaRPr sz="1600" dirty="0">
              <a:solidFill>
                <a:srgbClr val="174B6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" name="Google Shape;456;p40">
            <a:extLst>
              <a:ext uri="{FF2B5EF4-FFF2-40B4-BE49-F238E27FC236}">
                <a16:creationId xmlns:a16="http://schemas.microsoft.com/office/drawing/2014/main" id="{0BE6B81C-9E75-813A-1A5E-4E994929B9FA}"/>
              </a:ext>
            </a:extLst>
          </p:cNvPr>
          <p:cNvSpPr/>
          <p:nvPr/>
        </p:nvSpPr>
        <p:spPr>
          <a:xfrm>
            <a:off x="2493849" y="2696278"/>
            <a:ext cx="369600" cy="3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dirty="0" smtClean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 sz="18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48" name="Google Shape;461;p40">
            <a:extLst>
              <a:ext uri="{FF2B5EF4-FFF2-40B4-BE49-F238E27FC236}">
                <a16:creationId xmlns:a16="http://schemas.microsoft.com/office/drawing/2014/main" id="{8BF6D6AD-FF3B-A345-65C8-D0D16AFA5108}"/>
              </a:ext>
            </a:extLst>
          </p:cNvPr>
          <p:cNvCxnSpPr>
            <a:cxnSpLocks/>
          </p:cNvCxnSpPr>
          <p:nvPr/>
        </p:nvCxnSpPr>
        <p:spPr>
          <a:xfrm>
            <a:off x="2678649" y="3065878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698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8" name="Google Shape;488;p43"/>
          <p:cNvCxnSpPr>
            <a:cxnSpLocks/>
            <a:endCxn id="489" idx="1"/>
          </p:cNvCxnSpPr>
          <p:nvPr/>
        </p:nvCxnSpPr>
        <p:spPr>
          <a:xfrm rot="10800000" flipH="1" flipV="1">
            <a:off x="941388" y="1332134"/>
            <a:ext cx="228600" cy="676182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43"/>
          <p:cNvSpPr/>
          <p:nvPr/>
        </p:nvSpPr>
        <p:spPr>
          <a:xfrm>
            <a:off x="1169988" y="17878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493" name="Google Shape;493;p43"/>
          <p:cNvCxnSpPr>
            <a:cxnSpLocks/>
            <a:stCxn id="489" idx="1"/>
          </p:cNvCxnSpPr>
          <p:nvPr/>
        </p:nvCxnSpPr>
        <p:spPr>
          <a:xfrm rot="10800000" flipH="1" flipV="1">
            <a:off x="1169988" y="2008315"/>
            <a:ext cx="228600" cy="668637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43"/>
          <p:cNvCxnSpPr>
            <a:cxnSpLocks/>
          </p:cNvCxnSpPr>
          <p:nvPr/>
        </p:nvCxnSpPr>
        <p:spPr>
          <a:xfrm>
            <a:off x="1398588" y="2676953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43"/>
          <p:cNvCxnSpPr>
            <a:cxnSpLocks/>
          </p:cNvCxnSpPr>
          <p:nvPr/>
        </p:nvCxnSpPr>
        <p:spPr>
          <a:xfrm>
            <a:off x="1627188" y="3345591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43"/>
          <p:cNvSpPr txBox="1"/>
          <p:nvPr/>
        </p:nvSpPr>
        <p:spPr>
          <a:xfrm>
            <a:off x="1774477" y="1126316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مقدمة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1989840" y="1801519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تحليل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2205423" y="2456428"/>
            <a:ext cx="3959700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تصميم النظام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9" name="Google Shape;499;p43"/>
          <p:cNvSpPr txBox="1"/>
          <p:nvPr/>
        </p:nvSpPr>
        <p:spPr>
          <a:xfrm>
            <a:off x="2428827" y="3125053"/>
            <a:ext cx="3959700" cy="44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تنجيز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500" name="Google Shape;500;p43"/>
          <p:cNvSpPr txBox="1"/>
          <p:nvPr/>
        </p:nvSpPr>
        <p:spPr>
          <a:xfrm>
            <a:off x="2652237" y="37937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الآفاق المستقبلية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501" name="Google Shape;501;p43"/>
          <p:cNvCxnSpPr>
            <a:endCxn id="496" idx="1"/>
          </p:cNvCxnSpPr>
          <p:nvPr/>
        </p:nvCxnSpPr>
        <p:spPr>
          <a:xfrm>
            <a:off x="1534777" y="1346816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3"/>
          <p:cNvCxnSpPr>
            <a:cxnSpLocks/>
            <a:endCxn id="497" idx="1"/>
          </p:cNvCxnSpPr>
          <p:nvPr/>
        </p:nvCxnSpPr>
        <p:spPr>
          <a:xfrm>
            <a:off x="1750140" y="2022019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3"/>
          <p:cNvCxnSpPr>
            <a:cxnSpLocks/>
            <a:endCxn id="498" idx="1"/>
          </p:cNvCxnSpPr>
          <p:nvPr/>
        </p:nvCxnSpPr>
        <p:spPr>
          <a:xfrm>
            <a:off x="1976094" y="2676953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43"/>
          <p:cNvCxnSpPr>
            <a:cxnSpLocks/>
            <a:endCxn id="499" idx="1"/>
          </p:cNvCxnSpPr>
          <p:nvPr/>
        </p:nvCxnSpPr>
        <p:spPr>
          <a:xfrm>
            <a:off x="2204684" y="3345591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43"/>
          <p:cNvCxnSpPr>
            <a:cxnSpLocks/>
            <a:endCxn id="500" idx="1"/>
          </p:cNvCxnSpPr>
          <p:nvPr/>
        </p:nvCxnSpPr>
        <p:spPr>
          <a:xfrm>
            <a:off x="2433280" y="4014228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89;p43">
            <a:extLst>
              <a:ext uri="{FF2B5EF4-FFF2-40B4-BE49-F238E27FC236}">
                <a16:creationId xmlns:a16="http://schemas.microsoft.com/office/drawing/2014/main" id="{372A930F-7086-E390-6A63-7294C4060BE4}"/>
              </a:ext>
            </a:extLst>
          </p:cNvPr>
          <p:cNvSpPr/>
          <p:nvPr/>
        </p:nvSpPr>
        <p:spPr>
          <a:xfrm>
            <a:off x="953282" y="11263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A7597234-8059-5562-948C-35B22682E993}"/>
              </a:ext>
            </a:extLst>
          </p:cNvPr>
          <p:cNvSpPr/>
          <p:nvPr/>
        </p:nvSpPr>
        <p:spPr>
          <a:xfrm>
            <a:off x="1407338" y="2471840"/>
            <a:ext cx="573752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8" name="Google Shape;489;p43">
            <a:extLst>
              <a:ext uri="{FF2B5EF4-FFF2-40B4-BE49-F238E27FC236}">
                <a16:creationId xmlns:a16="http://schemas.microsoft.com/office/drawing/2014/main" id="{01D0802A-F56A-CBE9-E07A-E77DE3F80137}"/>
              </a:ext>
            </a:extLst>
          </p:cNvPr>
          <p:cNvSpPr/>
          <p:nvPr/>
        </p:nvSpPr>
        <p:spPr>
          <a:xfrm>
            <a:off x="1627188" y="313187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9" name="Google Shape;489;p43">
            <a:extLst>
              <a:ext uri="{FF2B5EF4-FFF2-40B4-BE49-F238E27FC236}">
                <a16:creationId xmlns:a16="http://schemas.microsoft.com/office/drawing/2014/main" id="{E50B3452-ECD5-A7B7-2CB2-1FDBE237AA9A}"/>
              </a:ext>
            </a:extLst>
          </p:cNvPr>
          <p:cNvSpPr/>
          <p:nvPr/>
        </p:nvSpPr>
        <p:spPr>
          <a:xfrm>
            <a:off x="1855788" y="381736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kumimoji="0" lang="ar-SY" sz="3200" i="0" u="none" strike="noStrike" kern="0" cap="none" spc="0" normalizeH="0" baseline="0" noProof="0" dirty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محتويات العرض</a:t>
            </a:r>
            <a:endParaRPr dirty="0"/>
          </a:p>
        </p:txBody>
      </p:sp>
      <p:sp>
        <p:nvSpPr>
          <p:cNvPr id="22" name="Google Shape;489;p43">
            <a:extLst>
              <a:ext uri="{FF2B5EF4-FFF2-40B4-BE49-F238E27FC236}">
                <a16:creationId xmlns:a16="http://schemas.microsoft.com/office/drawing/2014/main" id="{81500D1B-A156-1D40-5AC2-55D551666AF3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18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232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kumimoji="0" lang="ar-SY" sz="3200" i="0" u="none" strike="noStrike" kern="0" cap="none" spc="0" normalizeH="0" baseline="0" noProof="0" dirty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محتويات العرض</a:t>
            </a:r>
            <a:endParaRPr dirty="0"/>
          </a:p>
        </p:txBody>
      </p:sp>
      <p:sp>
        <p:nvSpPr>
          <p:cNvPr id="22" name="Google Shape;489;p43">
            <a:extLst>
              <a:ext uri="{FF2B5EF4-FFF2-40B4-BE49-F238E27FC236}">
                <a16:creationId xmlns:a16="http://schemas.microsoft.com/office/drawing/2014/main" id="{FB6D3867-1009-08BA-9159-2C20A79B9C2E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66" name="Google Shape;488;p43"/>
          <p:cNvCxnSpPr>
            <a:cxnSpLocks/>
            <a:endCxn id="67" idx="1"/>
          </p:cNvCxnSpPr>
          <p:nvPr/>
        </p:nvCxnSpPr>
        <p:spPr>
          <a:xfrm rot="10800000" flipH="1" flipV="1">
            <a:off x="941388" y="1332134"/>
            <a:ext cx="228600" cy="676182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489;p43"/>
          <p:cNvSpPr/>
          <p:nvPr/>
        </p:nvSpPr>
        <p:spPr>
          <a:xfrm>
            <a:off x="1169988" y="17878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68" name="Google Shape;493;p43"/>
          <p:cNvCxnSpPr>
            <a:cxnSpLocks/>
            <a:stCxn id="67" idx="1"/>
          </p:cNvCxnSpPr>
          <p:nvPr/>
        </p:nvCxnSpPr>
        <p:spPr>
          <a:xfrm rot="10800000" flipH="1" flipV="1">
            <a:off x="1169988" y="2008315"/>
            <a:ext cx="228600" cy="668637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494;p43"/>
          <p:cNvCxnSpPr>
            <a:cxnSpLocks/>
          </p:cNvCxnSpPr>
          <p:nvPr/>
        </p:nvCxnSpPr>
        <p:spPr>
          <a:xfrm>
            <a:off x="1398588" y="2676953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495;p43"/>
          <p:cNvCxnSpPr>
            <a:cxnSpLocks/>
          </p:cNvCxnSpPr>
          <p:nvPr/>
        </p:nvCxnSpPr>
        <p:spPr>
          <a:xfrm>
            <a:off x="1627188" y="3345591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496;p43"/>
          <p:cNvSpPr txBox="1"/>
          <p:nvPr/>
        </p:nvSpPr>
        <p:spPr>
          <a:xfrm>
            <a:off x="1774477" y="1126316"/>
            <a:ext cx="3959700" cy="44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مقدمة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2" name="Google Shape;497;p43"/>
          <p:cNvSpPr txBox="1"/>
          <p:nvPr/>
        </p:nvSpPr>
        <p:spPr>
          <a:xfrm>
            <a:off x="1989840" y="1801519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تحليل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3" name="Google Shape;498;p43"/>
          <p:cNvSpPr txBox="1"/>
          <p:nvPr/>
        </p:nvSpPr>
        <p:spPr>
          <a:xfrm>
            <a:off x="2205423" y="24564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تصميم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4" name="Google Shape;499;p43"/>
          <p:cNvSpPr txBox="1"/>
          <p:nvPr/>
        </p:nvSpPr>
        <p:spPr>
          <a:xfrm>
            <a:off x="2428827" y="3125053"/>
            <a:ext cx="3959700" cy="44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تنجيز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5" name="Google Shape;500;p43"/>
          <p:cNvSpPr txBox="1"/>
          <p:nvPr/>
        </p:nvSpPr>
        <p:spPr>
          <a:xfrm>
            <a:off x="2652237" y="37937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الآفاق المستقبلية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76" name="Google Shape;501;p43"/>
          <p:cNvCxnSpPr>
            <a:endCxn id="71" idx="1"/>
          </p:cNvCxnSpPr>
          <p:nvPr/>
        </p:nvCxnSpPr>
        <p:spPr>
          <a:xfrm>
            <a:off x="1534777" y="1346816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502;p43"/>
          <p:cNvCxnSpPr>
            <a:cxnSpLocks/>
            <a:endCxn id="72" idx="1"/>
          </p:cNvCxnSpPr>
          <p:nvPr/>
        </p:nvCxnSpPr>
        <p:spPr>
          <a:xfrm>
            <a:off x="1750140" y="2022019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503;p43"/>
          <p:cNvCxnSpPr>
            <a:cxnSpLocks/>
            <a:endCxn id="73" idx="1"/>
          </p:cNvCxnSpPr>
          <p:nvPr/>
        </p:nvCxnSpPr>
        <p:spPr>
          <a:xfrm>
            <a:off x="1976094" y="2676953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504;p43"/>
          <p:cNvCxnSpPr>
            <a:cxnSpLocks/>
            <a:endCxn id="74" idx="1"/>
          </p:cNvCxnSpPr>
          <p:nvPr/>
        </p:nvCxnSpPr>
        <p:spPr>
          <a:xfrm>
            <a:off x="2204684" y="3345591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505;p43"/>
          <p:cNvCxnSpPr>
            <a:cxnSpLocks/>
            <a:endCxn id="75" idx="1"/>
          </p:cNvCxnSpPr>
          <p:nvPr/>
        </p:nvCxnSpPr>
        <p:spPr>
          <a:xfrm>
            <a:off x="2433280" y="4014228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489;p43">
            <a:extLst>
              <a:ext uri="{FF2B5EF4-FFF2-40B4-BE49-F238E27FC236}">
                <a16:creationId xmlns:a16="http://schemas.microsoft.com/office/drawing/2014/main" id="{372A930F-7086-E390-6A63-7294C4060BE4}"/>
              </a:ext>
            </a:extLst>
          </p:cNvPr>
          <p:cNvSpPr/>
          <p:nvPr/>
        </p:nvSpPr>
        <p:spPr>
          <a:xfrm>
            <a:off x="953282" y="1126316"/>
            <a:ext cx="573752" cy="44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2" name="Google Shape;489;p43">
            <a:extLst>
              <a:ext uri="{FF2B5EF4-FFF2-40B4-BE49-F238E27FC236}">
                <a16:creationId xmlns:a16="http://schemas.microsoft.com/office/drawing/2014/main" id="{A7597234-8059-5562-948C-35B22682E993}"/>
              </a:ext>
            </a:extLst>
          </p:cNvPr>
          <p:cNvSpPr/>
          <p:nvPr/>
        </p:nvSpPr>
        <p:spPr>
          <a:xfrm>
            <a:off x="1407338" y="247184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3" name="Google Shape;489;p43">
            <a:extLst>
              <a:ext uri="{FF2B5EF4-FFF2-40B4-BE49-F238E27FC236}">
                <a16:creationId xmlns:a16="http://schemas.microsoft.com/office/drawing/2014/main" id="{01D0802A-F56A-CBE9-E07A-E77DE3F80137}"/>
              </a:ext>
            </a:extLst>
          </p:cNvPr>
          <p:cNvSpPr/>
          <p:nvPr/>
        </p:nvSpPr>
        <p:spPr>
          <a:xfrm>
            <a:off x="1627188" y="313187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4" name="Google Shape;489;p43">
            <a:extLst>
              <a:ext uri="{FF2B5EF4-FFF2-40B4-BE49-F238E27FC236}">
                <a16:creationId xmlns:a16="http://schemas.microsoft.com/office/drawing/2014/main" id="{E50B3452-ECD5-A7B7-2CB2-1FDBE237AA9A}"/>
              </a:ext>
            </a:extLst>
          </p:cNvPr>
          <p:cNvSpPr/>
          <p:nvPr/>
        </p:nvSpPr>
        <p:spPr>
          <a:xfrm>
            <a:off x="1855788" y="381736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59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منهجية التصميم</a:t>
            </a:r>
            <a:endParaRPr dirty="0"/>
          </a:p>
        </p:txBody>
      </p:sp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17DDE405-72D7-5FB3-1733-9BCDF67BBECC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17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5393E-CA97-F83C-8C95-1C152C4F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15" y="1467217"/>
            <a:ext cx="1591293" cy="1591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68778-CEA5-C0C4-DE49-5C8303C7D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871" y="1593525"/>
            <a:ext cx="1464985" cy="1464985"/>
          </a:xfrm>
          <a:prstGeom prst="rect">
            <a:avLst/>
          </a:prstGeom>
        </p:spPr>
      </p:pic>
      <p:sp>
        <p:nvSpPr>
          <p:cNvPr id="8" name="TextBox 25">
            <a:extLst>
              <a:ext uri="{FF2B5EF4-FFF2-40B4-BE49-F238E27FC236}">
                <a16:creationId xmlns:a16="http://schemas.microsoft.com/office/drawing/2014/main" id="{B7F67CD3-6726-F53E-9416-B7A13460CDD6}"/>
              </a:ext>
            </a:extLst>
          </p:cNvPr>
          <p:cNvSpPr txBox="1"/>
          <p:nvPr/>
        </p:nvSpPr>
        <p:spPr>
          <a:xfrm>
            <a:off x="5580101" y="2987248"/>
            <a:ext cx="239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endParaRPr lang="ar-SY" sz="24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lvl="2" algn="ctr" rtl="1"/>
            <a:r>
              <a:rPr lang="ar-SY" sz="24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نظام قابل للاختبار</a:t>
            </a: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9163B479-5520-0678-FA2E-30EFC747C04D}"/>
              </a:ext>
            </a:extLst>
          </p:cNvPr>
          <p:cNvSpPr txBox="1"/>
          <p:nvPr/>
        </p:nvSpPr>
        <p:spPr>
          <a:xfrm>
            <a:off x="577085" y="2924095"/>
            <a:ext cx="239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endParaRPr lang="ar-SY" sz="24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lvl="2" algn="ctr" rtl="1"/>
            <a:r>
              <a:rPr lang="ar-SY" sz="24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نظام قابل للتعديل</a:t>
            </a:r>
          </a:p>
        </p:txBody>
      </p:sp>
    </p:spTree>
    <p:extLst>
      <p:ext uri="{BB962C8B-B14F-4D97-AF65-F5344CB8AC3E}">
        <p14:creationId xmlns:p14="http://schemas.microsoft.com/office/powerpoint/2010/main" val="38605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dirty="0"/>
              <a:t>?</a:t>
            </a:r>
            <a:endParaRPr dirty="0"/>
          </a:p>
        </p:txBody>
      </p:sp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17DDE405-72D7-5FB3-1733-9BCDF67BBECC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17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1026" name="Picture 2" descr="https://www.milanjovanovic.tech/blogs/mnw_017/clean_architecture.png?imwidth=38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036622"/>
            <a:ext cx="5622006" cy="31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2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التصميم المقترح</a:t>
            </a:r>
            <a:endParaRPr dirty="0"/>
          </a:p>
        </p:txBody>
      </p:sp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17DDE405-72D7-5FB3-1733-9BCDF67BBECC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17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26813"/>
            <a:ext cx="7430899" cy="26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8" name="Google Shape;488;p43"/>
          <p:cNvCxnSpPr>
            <a:cxnSpLocks/>
            <a:endCxn id="489" idx="1"/>
          </p:cNvCxnSpPr>
          <p:nvPr/>
        </p:nvCxnSpPr>
        <p:spPr>
          <a:xfrm rot="10800000" flipH="1" flipV="1">
            <a:off x="941388" y="1332134"/>
            <a:ext cx="228600" cy="676182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43"/>
          <p:cNvSpPr/>
          <p:nvPr/>
        </p:nvSpPr>
        <p:spPr>
          <a:xfrm>
            <a:off x="1169988" y="17878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493" name="Google Shape;493;p43"/>
          <p:cNvCxnSpPr>
            <a:cxnSpLocks/>
            <a:stCxn id="489" idx="1"/>
          </p:cNvCxnSpPr>
          <p:nvPr/>
        </p:nvCxnSpPr>
        <p:spPr>
          <a:xfrm rot="10800000" flipH="1" flipV="1">
            <a:off x="1169988" y="2008315"/>
            <a:ext cx="228600" cy="668637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43"/>
          <p:cNvCxnSpPr>
            <a:cxnSpLocks/>
          </p:cNvCxnSpPr>
          <p:nvPr/>
        </p:nvCxnSpPr>
        <p:spPr>
          <a:xfrm>
            <a:off x="1398588" y="2676953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43"/>
          <p:cNvCxnSpPr>
            <a:cxnSpLocks/>
          </p:cNvCxnSpPr>
          <p:nvPr/>
        </p:nvCxnSpPr>
        <p:spPr>
          <a:xfrm>
            <a:off x="1627188" y="3345591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43"/>
          <p:cNvSpPr txBox="1"/>
          <p:nvPr/>
        </p:nvSpPr>
        <p:spPr>
          <a:xfrm>
            <a:off x="1774477" y="1126316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مقدمة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1989840" y="1801519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تحليل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2205423" y="24564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تصميم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9" name="Google Shape;499;p43"/>
          <p:cNvSpPr txBox="1"/>
          <p:nvPr/>
        </p:nvSpPr>
        <p:spPr>
          <a:xfrm>
            <a:off x="2428827" y="3125053"/>
            <a:ext cx="3959700" cy="4482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تنجيز النظام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500" name="Google Shape;500;p43"/>
          <p:cNvSpPr txBox="1"/>
          <p:nvPr/>
        </p:nvSpPr>
        <p:spPr>
          <a:xfrm>
            <a:off x="2652237" y="37937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الآفاق المستقبلية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501" name="Google Shape;501;p43"/>
          <p:cNvCxnSpPr>
            <a:endCxn id="496" idx="1"/>
          </p:cNvCxnSpPr>
          <p:nvPr/>
        </p:nvCxnSpPr>
        <p:spPr>
          <a:xfrm>
            <a:off x="1534777" y="1346816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3"/>
          <p:cNvCxnSpPr>
            <a:cxnSpLocks/>
            <a:endCxn id="497" idx="1"/>
          </p:cNvCxnSpPr>
          <p:nvPr/>
        </p:nvCxnSpPr>
        <p:spPr>
          <a:xfrm>
            <a:off x="1750140" y="2022019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3"/>
          <p:cNvCxnSpPr>
            <a:cxnSpLocks/>
            <a:endCxn id="498" idx="1"/>
          </p:cNvCxnSpPr>
          <p:nvPr/>
        </p:nvCxnSpPr>
        <p:spPr>
          <a:xfrm>
            <a:off x="1976094" y="2676953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43"/>
          <p:cNvCxnSpPr>
            <a:cxnSpLocks/>
            <a:endCxn id="499" idx="1"/>
          </p:cNvCxnSpPr>
          <p:nvPr/>
        </p:nvCxnSpPr>
        <p:spPr>
          <a:xfrm>
            <a:off x="2204684" y="3345591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43"/>
          <p:cNvCxnSpPr>
            <a:cxnSpLocks/>
            <a:endCxn id="500" idx="1"/>
          </p:cNvCxnSpPr>
          <p:nvPr/>
        </p:nvCxnSpPr>
        <p:spPr>
          <a:xfrm>
            <a:off x="2433280" y="4014228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89;p43">
            <a:extLst>
              <a:ext uri="{FF2B5EF4-FFF2-40B4-BE49-F238E27FC236}">
                <a16:creationId xmlns:a16="http://schemas.microsoft.com/office/drawing/2014/main" id="{372A930F-7086-E390-6A63-7294C4060BE4}"/>
              </a:ext>
            </a:extLst>
          </p:cNvPr>
          <p:cNvSpPr/>
          <p:nvPr/>
        </p:nvSpPr>
        <p:spPr>
          <a:xfrm>
            <a:off x="953282" y="11263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A7597234-8059-5562-948C-35B22682E993}"/>
              </a:ext>
            </a:extLst>
          </p:cNvPr>
          <p:cNvSpPr/>
          <p:nvPr/>
        </p:nvSpPr>
        <p:spPr>
          <a:xfrm>
            <a:off x="1407338" y="247184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8" name="Google Shape;489;p43">
            <a:extLst>
              <a:ext uri="{FF2B5EF4-FFF2-40B4-BE49-F238E27FC236}">
                <a16:creationId xmlns:a16="http://schemas.microsoft.com/office/drawing/2014/main" id="{01D0802A-F56A-CBE9-E07A-E77DE3F80137}"/>
              </a:ext>
            </a:extLst>
          </p:cNvPr>
          <p:cNvSpPr/>
          <p:nvPr/>
        </p:nvSpPr>
        <p:spPr>
          <a:xfrm>
            <a:off x="1627188" y="3131870"/>
            <a:ext cx="573752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9" name="Google Shape;489;p43">
            <a:extLst>
              <a:ext uri="{FF2B5EF4-FFF2-40B4-BE49-F238E27FC236}">
                <a16:creationId xmlns:a16="http://schemas.microsoft.com/office/drawing/2014/main" id="{E50B3452-ECD5-A7B7-2CB2-1FDBE237AA9A}"/>
              </a:ext>
            </a:extLst>
          </p:cNvPr>
          <p:cNvSpPr/>
          <p:nvPr/>
        </p:nvSpPr>
        <p:spPr>
          <a:xfrm>
            <a:off x="1855788" y="381736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kumimoji="0" lang="ar-SY" sz="3200" i="0" u="none" strike="noStrike" kern="0" cap="none" spc="0" normalizeH="0" baseline="0" noProof="0" dirty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محتويات العرض</a:t>
            </a:r>
            <a:endParaRPr dirty="0"/>
          </a:p>
        </p:txBody>
      </p:sp>
      <p:sp>
        <p:nvSpPr>
          <p:cNvPr id="22" name="Google Shape;489;p43">
            <a:extLst>
              <a:ext uri="{FF2B5EF4-FFF2-40B4-BE49-F238E27FC236}">
                <a16:creationId xmlns:a16="http://schemas.microsoft.com/office/drawing/2014/main" id="{E44B4F7C-8CC2-E446-0102-08EC8134A3FB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21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058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تنجيز النظام</a:t>
            </a:r>
            <a:endParaRPr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04A4956-26F0-E6C7-17F9-6887CE47A9E5}"/>
              </a:ext>
            </a:extLst>
          </p:cNvPr>
          <p:cNvSpPr txBox="1">
            <a:spLocks/>
          </p:cNvSpPr>
          <p:nvPr/>
        </p:nvSpPr>
        <p:spPr>
          <a:xfrm>
            <a:off x="4742120" y="1793650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C77F3-2824-8F8F-C34F-1537096B1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51" y="1367852"/>
            <a:ext cx="2324376" cy="2324376"/>
          </a:xfrm>
          <a:prstGeom prst="rect">
            <a:avLst/>
          </a:prstGeom>
        </p:spPr>
      </p:pic>
      <p:sp>
        <p:nvSpPr>
          <p:cNvPr id="11" name="Google Shape;489;p43">
            <a:extLst>
              <a:ext uri="{FF2B5EF4-FFF2-40B4-BE49-F238E27FC236}">
                <a16:creationId xmlns:a16="http://schemas.microsoft.com/office/drawing/2014/main" id="{06475A6E-800B-2787-62B3-04C4D151B654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22</a:t>
            </a:r>
            <a:endParaRPr lang="en-US"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28D1F0-8D0B-CC93-8698-E12F19D16BA7}"/>
              </a:ext>
            </a:extLst>
          </p:cNvPr>
          <p:cNvSpPr txBox="1">
            <a:spLocks/>
          </p:cNvSpPr>
          <p:nvPr/>
        </p:nvSpPr>
        <p:spPr>
          <a:xfrm>
            <a:off x="4717182" y="2421168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28D1F0-8D0B-CC93-8698-E12F19D16BA7}"/>
              </a:ext>
            </a:extLst>
          </p:cNvPr>
          <p:cNvSpPr txBox="1">
            <a:spLocks/>
          </p:cNvSpPr>
          <p:nvPr/>
        </p:nvSpPr>
        <p:spPr>
          <a:xfrm>
            <a:off x="4260520" y="2966730"/>
            <a:ext cx="34184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Test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007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طبقات الحل</a:t>
            </a:r>
            <a:endParaRPr dirty="0"/>
          </a:p>
        </p:txBody>
      </p:sp>
      <p:sp>
        <p:nvSpPr>
          <p:cNvPr id="29" name="Google Shape;489;p43">
            <a:extLst>
              <a:ext uri="{FF2B5EF4-FFF2-40B4-BE49-F238E27FC236}">
                <a16:creationId xmlns:a16="http://schemas.microsoft.com/office/drawing/2014/main" id="{55A47311-DE65-C7FC-9580-C00E7C85E1FB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23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43" y="734902"/>
            <a:ext cx="4529302" cy="34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طبقة المجال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66189"/>
            <a:ext cx="3485845" cy="24388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8429" y="1534511"/>
            <a:ext cx="2638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dirty="0" smtClean="0"/>
              <a:t>كائنات </a:t>
            </a:r>
            <a:r>
              <a:rPr lang="en-US" dirty="0" smtClean="0"/>
              <a:t>Entities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dirty="0" smtClean="0"/>
              <a:t>مستودعات </a:t>
            </a:r>
            <a:r>
              <a:rPr lang="en-US" dirty="0" smtClean="0"/>
              <a:t>Repositories</a:t>
            </a:r>
            <a:endParaRPr lang="ar-SY" dirty="0" smtClean="0"/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dirty="0" smtClean="0"/>
              <a:t>أغراض قيمة</a:t>
            </a:r>
            <a:r>
              <a:rPr lang="en-US" dirty="0" smtClean="0"/>
              <a:t> Value Objects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dirty="0" smtClean="0"/>
              <a:t>أخطاء المجال </a:t>
            </a:r>
            <a:r>
              <a:rPr lang="en-US" dirty="0" smtClean="0"/>
              <a:t>Domain Errors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dirty="0" smtClean="0"/>
              <a:t>الأحداث </a:t>
            </a:r>
            <a:r>
              <a:rPr lang="en-US" dirty="0" smtClean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092098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المجال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3407" y="2007476"/>
            <a:ext cx="47822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Repository Pattern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State Pattern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ar-SY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317889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المجال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6193" y="2007476"/>
            <a:ext cx="2459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Events </a:t>
            </a:r>
          </a:p>
          <a:p>
            <a:pPr lvl="2" algn="r" rtl="1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6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41931" y="2406869"/>
            <a:ext cx="1156138" cy="882869"/>
          </a:xfrm>
          <a:prstGeom prst="ellipse">
            <a:avLst/>
          </a:prstGeom>
          <a:pattFill prst="ltDn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Event</a:t>
            </a:r>
            <a:endParaRPr lang="en-US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49003" y="3224081"/>
            <a:ext cx="1196569" cy="776350"/>
          </a:xfrm>
          <a:prstGeom prst="ellipse">
            <a:avLst/>
          </a:prstGeom>
          <a:pattFill prst="lt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Handler 2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4475" y="1812973"/>
            <a:ext cx="1171098" cy="867166"/>
          </a:xfrm>
          <a:prstGeom prst="ellipse">
            <a:avLst/>
          </a:prstGeom>
          <a:pattFill prst="lt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Handler 1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78593" y="2680138"/>
            <a:ext cx="1023333" cy="430924"/>
          </a:xfrm>
          <a:prstGeom prst="rect">
            <a:avLst/>
          </a:prstGeom>
          <a:pattFill prst="lt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Mediator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56884" y="2885088"/>
            <a:ext cx="562894" cy="1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3060741" y="2246556"/>
            <a:ext cx="413734" cy="398096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72676" y="3126826"/>
            <a:ext cx="401799" cy="331077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70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طبقة</a:t>
            </a:r>
            <a:r>
              <a:rPr lang="en-US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 </a:t>
            </a:r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التطبيق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8429" y="1534511"/>
            <a:ext cx="2638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تغليف قواعد العمل 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تعريف التعاقدات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معالجة الأحداث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7" y="1338594"/>
            <a:ext cx="4063268" cy="23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3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kumimoji="0" lang="ar-SY" sz="3200" i="0" u="none" strike="noStrike" kern="0" cap="none" spc="0" normalizeH="0" baseline="0" noProof="0" dirty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محتويات العرض</a:t>
            </a:r>
            <a:endParaRPr dirty="0"/>
          </a:p>
        </p:txBody>
      </p:sp>
      <p:sp>
        <p:nvSpPr>
          <p:cNvPr id="22" name="Google Shape;489;p43">
            <a:extLst>
              <a:ext uri="{FF2B5EF4-FFF2-40B4-BE49-F238E27FC236}">
                <a16:creationId xmlns:a16="http://schemas.microsoft.com/office/drawing/2014/main" id="{FB6D3867-1009-08BA-9159-2C20A79B9C2E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66" name="Google Shape;488;p43"/>
          <p:cNvCxnSpPr>
            <a:cxnSpLocks/>
            <a:endCxn id="67" idx="1"/>
          </p:cNvCxnSpPr>
          <p:nvPr/>
        </p:nvCxnSpPr>
        <p:spPr>
          <a:xfrm rot="10800000" flipH="1" flipV="1">
            <a:off x="941388" y="1332134"/>
            <a:ext cx="228600" cy="676182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489;p43"/>
          <p:cNvSpPr/>
          <p:nvPr/>
        </p:nvSpPr>
        <p:spPr>
          <a:xfrm>
            <a:off x="1169988" y="17878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68" name="Google Shape;493;p43"/>
          <p:cNvCxnSpPr>
            <a:cxnSpLocks/>
            <a:stCxn id="67" idx="1"/>
          </p:cNvCxnSpPr>
          <p:nvPr/>
        </p:nvCxnSpPr>
        <p:spPr>
          <a:xfrm rot="10800000" flipH="1" flipV="1">
            <a:off x="1169988" y="2008315"/>
            <a:ext cx="228600" cy="668637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494;p43"/>
          <p:cNvCxnSpPr>
            <a:cxnSpLocks/>
          </p:cNvCxnSpPr>
          <p:nvPr/>
        </p:nvCxnSpPr>
        <p:spPr>
          <a:xfrm>
            <a:off x="1398588" y="2676953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495;p43"/>
          <p:cNvCxnSpPr>
            <a:cxnSpLocks/>
          </p:cNvCxnSpPr>
          <p:nvPr/>
        </p:nvCxnSpPr>
        <p:spPr>
          <a:xfrm>
            <a:off x="1627188" y="3345591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496;p43"/>
          <p:cNvSpPr txBox="1"/>
          <p:nvPr/>
        </p:nvSpPr>
        <p:spPr>
          <a:xfrm>
            <a:off x="1774477" y="1126316"/>
            <a:ext cx="3959700" cy="44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مقدمة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2" name="Google Shape;497;p43"/>
          <p:cNvSpPr txBox="1"/>
          <p:nvPr/>
        </p:nvSpPr>
        <p:spPr>
          <a:xfrm>
            <a:off x="1989840" y="1801519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تحليل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3" name="Google Shape;498;p43"/>
          <p:cNvSpPr txBox="1"/>
          <p:nvPr/>
        </p:nvSpPr>
        <p:spPr>
          <a:xfrm>
            <a:off x="2205423" y="24564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تصميم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4" name="Google Shape;499;p43"/>
          <p:cNvSpPr txBox="1"/>
          <p:nvPr/>
        </p:nvSpPr>
        <p:spPr>
          <a:xfrm>
            <a:off x="2428827" y="3125053"/>
            <a:ext cx="3959700" cy="44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تنجيز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5" name="Google Shape;500;p43"/>
          <p:cNvSpPr txBox="1"/>
          <p:nvPr/>
        </p:nvSpPr>
        <p:spPr>
          <a:xfrm>
            <a:off x="2652237" y="37937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الآفاق المستقبلية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76" name="Google Shape;501;p43"/>
          <p:cNvCxnSpPr>
            <a:endCxn id="71" idx="1"/>
          </p:cNvCxnSpPr>
          <p:nvPr/>
        </p:nvCxnSpPr>
        <p:spPr>
          <a:xfrm>
            <a:off x="1534777" y="1346816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502;p43"/>
          <p:cNvCxnSpPr>
            <a:cxnSpLocks/>
            <a:endCxn id="72" idx="1"/>
          </p:cNvCxnSpPr>
          <p:nvPr/>
        </p:nvCxnSpPr>
        <p:spPr>
          <a:xfrm>
            <a:off x="1750140" y="2022019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503;p43"/>
          <p:cNvCxnSpPr>
            <a:cxnSpLocks/>
            <a:endCxn id="73" idx="1"/>
          </p:cNvCxnSpPr>
          <p:nvPr/>
        </p:nvCxnSpPr>
        <p:spPr>
          <a:xfrm>
            <a:off x="1976094" y="2676953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504;p43"/>
          <p:cNvCxnSpPr>
            <a:cxnSpLocks/>
            <a:endCxn id="74" idx="1"/>
          </p:cNvCxnSpPr>
          <p:nvPr/>
        </p:nvCxnSpPr>
        <p:spPr>
          <a:xfrm>
            <a:off x="2204684" y="3345591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505;p43"/>
          <p:cNvCxnSpPr>
            <a:cxnSpLocks/>
            <a:endCxn id="75" idx="1"/>
          </p:cNvCxnSpPr>
          <p:nvPr/>
        </p:nvCxnSpPr>
        <p:spPr>
          <a:xfrm>
            <a:off x="2433280" y="4014228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489;p43">
            <a:extLst>
              <a:ext uri="{FF2B5EF4-FFF2-40B4-BE49-F238E27FC236}">
                <a16:creationId xmlns:a16="http://schemas.microsoft.com/office/drawing/2014/main" id="{372A930F-7086-E390-6A63-7294C4060BE4}"/>
              </a:ext>
            </a:extLst>
          </p:cNvPr>
          <p:cNvSpPr/>
          <p:nvPr/>
        </p:nvSpPr>
        <p:spPr>
          <a:xfrm>
            <a:off x="953282" y="1126316"/>
            <a:ext cx="573752" cy="44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2" name="Google Shape;489;p43">
            <a:extLst>
              <a:ext uri="{FF2B5EF4-FFF2-40B4-BE49-F238E27FC236}">
                <a16:creationId xmlns:a16="http://schemas.microsoft.com/office/drawing/2014/main" id="{A7597234-8059-5562-948C-35B22682E993}"/>
              </a:ext>
            </a:extLst>
          </p:cNvPr>
          <p:cNvSpPr/>
          <p:nvPr/>
        </p:nvSpPr>
        <p:spPr>
          <a:xfrm>
            <a:off x="1407338" y="247184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3" name="Google Shape;489;p43">
            <a:extLst>
              <a:ext uri="{FF2B5EF4-FFF2-40B4-BE49-F238E27FC236}">
                <a16:creationId xmlns:a16="http://schemas.microsoft.com/office/drawing/2014/main" id="{01D0802A-F56A-CBE9-E07A-E77DE3F80137}"/>
              </a:ext>
            </a:extLst>
          </p:cNvPr>
          <p:cNvSpPr/>
          <p:nvPr/>
        </p:nvSpPr>
        <p:spPr>
          <a:xfrm>
            <a:off x="1627188" y="313187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4" name="Google Shape;489;p43">
            <a:extLst>
              <a:ext uri="{FF2B5EF4-FFF2-40B4-BE49-F238E27FC236}">
                <a16:creationId xmlns:a16="http://schemas.microsoft.com/office/drawing/2014/main" id="{E50B3452-ECD5-A7B7-2CB2-1FDBE237AA9A}"/>
              </a:ext>
            </a:extLst>
          </p:cNvPr>
          <p:cNvSpPr/>
          <p:nvPr/>
        </p:nvSpPr>
        <p:spPr>
          <a:xfrm>
            <a:off x="1855788" y="381736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57446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الأنماط التصميمية المستخدمة في طبقة التطبيق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6193" y="2007476"/>
            <a:ext cx="2459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CQRS</a:t>
            </a:r>
          </a:p>
          <a:p>
            <a:pPr lvl="2" algn="r" rtl="1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Mediator Pattern</a:t>
            </a:r>
            <a:endParaRPr lang="ar-SY" sz="1600" dirty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6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2" descr="CQRS and MediatR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8" y="1441993"/>
            <a:ext cx="5328036" cy="25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325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طبقة</a:t>
            </a:r>
            <a:r>
              <a:rPr lang="en-US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 </a:t>
            </a:r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البنية التحتية 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54344" y="1654983"/>
            <a:ext cx="2638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تنجيز العقود 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الأعمال المجدولة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المكاملة مع الأنظمة الأخرى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8" y="1183634"/>
            <a:ext cx="3222843" cy="27762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077" y="1183634"/>
            <a:ext cx="291505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04" y="518822"/>
            <a:ext cx="5886668" cy="3880613"/>
          </a:xfrm>
          <a:prstGeom prst="rect">
            <a:avLst/>
          </a:prstGeom>
        </p:spPr>
      </p:pic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E8973F7B-5580-AE62-5F50-2DC22C3B2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تعريف المشاريع</a:t>
            </a:r>
            <a:endParaRPr dirty="0"/>
          </a:p>
        </p:txBody>
      </p:sp>
      <p:sp>
        <p:nvSpPr>
          <p:cNvPr id="9" name="Google Shape;489;p43">
            <a:extLst>
              <a:ext uri="{FF2B5EF4-FFF2-40B4-BE49-F238E27FC236}">
                <a16:creationId xmlns:a16="http://schemas.microsoft.com/office/drawing/2014/main" id="{0D5F10B0-CB76-7EB0-1EDE-FC9E317A6B83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19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20510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E8973F7B-5580-AE62-5F50-2DC22C3B2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متابعة المشاريع</a:t>
            </a:r>
            <a:endParaRPr dirty="0"/>
          </a:p>
        </p:txBody>
      </p:sp>
      <p:sp>
        <p:nvSpPr>
          <p:cNvPr id="9" name="Google Shape;489;p43">
            <a:extLst>
              <a:ext uri="{FF2B5EF4-FFF2-40B4-BE49-F238E27FC236}">
                <a16:creationId xmlns:a16="http://schemas.microsoft.com/office/drawing/2014/main" id="{0D5F10B0-CB76-7EB0-1EDE-FC9E317A6B83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19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62" y="644946"/>
            <a:ext cx="4464832" cy="38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4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E8973F7B-5580-AE62-5F50-2DC22C3B2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الأدوار والصلاحيات</a:t>
            </a:r>
            <a:endParaRPr dirty="0"/>
          </a:p>
        </p:txBody>
      </p:sp>
      <p:sp>
        <p:nvSpPr>
          <p:cNvPr id="9" name="Google Shape;489;p43">
            <a:extLst>
              <a:ext uri="{FF2B5EF4-FFF2-40B4-BE49-F238E27FC236}">
                <a16:creationId xmlns:a16="http://schemas.microsoft.com/office/drawing/2014/main" id="{0D5F10B0-CB76-7EB0-1EDE-FC9E317A6B83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19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5" y="1036622"/>
            <a:ext cx="5826037" cy="32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54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طبقة</a:t>
            </a:r>
            <a:r>
              <a:rPr lang="en-US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 </a:t>
            </a:r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العرض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0514" y="1763840"/>
            <a:ext cx="3715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تعريف الطلبات والردود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اختيار البنية التحتية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تعريف النقاط الطرفية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API Endpoints</a:t>
            </a:r>
          </a:p>
        </p:txBody>
      </p:sp>
    </p:spTree>
    <p:extLst>
      <p:ext uri="{BB962C8B-B14F-4D97-AF65-F5344CB8AC3E}">
        <p14:creationId xmlns:p14="http://schemas.microsoft.com/office/powerpoint/2010/main" val="3375958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تنجيز النظام</a:t>
            </a:r>
            <a:endParaRPr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04A4956-26F0-E6C7-17F9-6887CE47A9E5}"/>
              </a:ext>
            </a:extLst>
          </p:cNvPr>
          <p:cNvSpPr txBox="1">
            <a:spLocks/>
          </p:cNvSpPr>
          <p:nvPr/>
        </p:nvSpPr>
        <p:spPr>
          <a:xfrm>
            <a:off x="4742120" y="1793650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33BEA6-CC06-3876-7785-6D65388CD35B}"/>
              </a:ext>
            </a:extLst>
          </p:cNvPr>
          <p:cNvSpPr txBox="1">
            <a:spLocks/>
          </p:cNvSpPr>
          <p:nvPr/>
        </p:nvSpPr>
        <p:spPr>
          <a:xfrm>
            <a:off x="4742119" y="3297196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C77F3-2824-8F8F-C34F-1537096B1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51" y="1367852"/>
            <a:ext cx="2324376" cy="2324376"/>
          </a:xfrm>
          <a:prstGeom prst="rect">
            <a:avLst/>
          </a:prstGeom>
        </p:spPr>
      </p:pic>
      <p:sp>
        <p:nvSpPr>
          <p:cNvPr id="11" name="Google Shape;489;p43">
            <a:extLst>
              <a:ext uri="{FF2B5EF4-FFF2-40B4-BE49-F238E27FC236}">
                <a16:creationId xmlns:a16="http://schemas.microsoft.com/office/drawing/2014/main" id="{06475A6E-800B-2787-62B3-04C4D151B654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25</a:t>
            </a:r>
            <a:endParaRPr lang="en-US"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28D1F0-8D0B-CC93-8698-E12F19D16BA7}"/>
              </a:ext>
            </a:extLst>
          </p:cNvPr>
          <p:cNvSpPr txBox="1">
            <a:spLocks/>
          </p:cNvSpPr>
          <p:nvPr/>
        </p:nvSpPr>
        <p:spPr>
          <a:xfrm>
            <a:off x="4717182" y="2421168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n-US" sz="2400" dirty="0">
              <a:solidFill>
                <a:srgbClr val="174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28D1F0-8D0B-CC93-8698-E12F19D16BA7}"/>
              </a:ext>
            </a:extLst>
          </p:cNvPr>
          <p:cNvSpPr txBox="1">
            <a:spLocks/>
          </p:cNvSpPr>
          <p:nvPr/>
        </p:nvSpPr>
        <p:spPr>
          <a:xfrm>
            <a:off x="4260520" y="2945710"/>
            <a:ext cx="34184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Test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47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المنهجية المتبعة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1904" y="1507838"/>
            <a:ext cx="3073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تطبيقات الصفحة الواحدة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SPA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التقسيم القائم على الميزات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r" rtl="1"/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0D239-AF43-30AC-0540-2C68B5095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86" t="24473" r="28166" b="10977"/>
          <a:stretch/>
        </p:blipFill>
        <p:spPr>
          <a:xfrm>
            <a:off x="644874" y="1319611"/>
            <a:ext cx="1881322" cy="18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هيكلية الحل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1904" y="1507838"/>
            <a:ext cx="3073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وحدات مستقلة لكل مجال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ar-SY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التحميل عند الطلب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ar-SY" sz="1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7" y="1036622"/>
            <a:ext cx="309605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79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تنجيز النظام</a:t>
            </a:r>
            <a:endParaRPr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04A4956-26F0-E6C7-17F9-6887CE47A9E5}"/>
              </a:ext>
            </a:extLst>
          </p:cNvPr>
          <p:cNvSpPr txBox="1">
            <a:spLocks/>
          </p:cNvSpPr>
          <p:nvPr/>
        </p:nvSpPr>
        <p:spPr>
          <a:xfrm>
            <a:off x="4742120" y="1793650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33BEA6-CC06-3876-7785-6D65388CD35B}"/>
              </a:ext>
            </a:extLst>
          </p:cNvPr>
          <p:cNvSpPr txBox="1">
            <a:spLocks/>
          </p:cNvSpPr>
          <p:nvPr/>
        </p:nvSpPr>
        <p:spPr>
          <a:xfrm>
            <a:off x="4742119" y="3286686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C77F3-2824-8F8F-C34F-1537096B1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51" y="1367852"/>
            <a:ext cx="2324376" cy="2324376"/>
          </a:xfrm>
          <a:prstGeom prst="rect">
            <a:avLst/>
          </a:prstGeom>
        </p:spPr>
      </p:pic>
      <p:sp>
        <p:nvSpPr>
          <p:cNvPr id="11" name="Google Shape;489;p43">
            <a:extLst>
              <a:ext uri="{FF2B5EF4-FFF2-40B4-BE49-F238E27FC236}">
                <a16:creationId xmlns:a16="http://schemas.microsoft.com/office/drawing/2014/main" id="{06475A6E-800B-2787-62B3-04C4D151B654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25</a:t>
            </a:r>
            <a:endParaRPr lang="en-US"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28D1F0-8D0B-CC93-8698-E12F19D16BA7}"/>
              </a:ext>
            </a:extLst>
          </p:cNvPr>
          <p:cNvSpPr txBox="1">
            <a:spLocks/>
          </p:cNvSpPr>
          <p:nvPr/>
        </p:nvSpPr>
        <p:spPr>
          <a:xfrm>
            <a:off x="4635063" y="3031283"/>
            <a:ext cx="3043890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Test</a:t>
            </a:r>
            <a:endParaRPr lang="en-US" sz="2400" dirty="0">
              <a:solidFill>
                <a:srgbClr val="174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28D1F0-8D0B-CC93-8698-E12F19D16BA7}"/>
              </a:ext>
            </a:extLst>
          </p:cNvPr>
          <p:cNvSpPr txBox="1">
            <a:spLocks/>
          </p:cNvSpPr>
          <p:nvPr/>
        </p:nvSpPr>
        <p:spPr>
          <a:xfrm>
            <a:off x="4260520" y="2384642"/>
            <a:ext cx="34184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en-US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19999" y="578683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إجرائية إدارة المشاريع</a:t>
            </a:r>
            <a:endParaRPr dirty="0"/>
          </a:p>
        </p:txBody>
      </p:sp>
      <p:sp>
        <p:nvSpPr>
          <p:cNvPr id="43" name="Google Shape;489;p43">
            <a:extLst>
              <a:ext uri="{FF2B5EF4-FFF2-40B4-BE49-F238E27FC236}">
                <a16:creationId xmlns:a16="http://schemas.microsoft.com/office/drawing/2014/main" id="{798D7910-3BB5-8226-9193-2DDE24A5EDBE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10" name="Picture 9" descr="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3" y="2980997"/>
            <a:ext cx="3915952" cy="147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205011" y="1162823"/>
            <a:ext cx="5218988" cy="3295804"/>
            <a:chOff x="1970088" y="1820242"/>
            <a:chExt cx="7081837" cy="4274170"/>
          </a:xfrm>
        </p:grpSpPr>
        <p:sp>
          <p:nvSpPr>
            <p:cNvPr id="11" name="Oval 3"/>
            <p:cNvSpPr>
              <a:spLocks noChangeAspect="1" noChangeArrowheads="1"/>
            </p:cNvSpPr>
            <p:nvPr/>
          </p:nvSpPr>
          <p:spPr bwMode="auto">
            <a:xfrm>
              <a:off x="3662363" y="2814637"/>
              <a:ext cx="5389562" cy="2124075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0000FF">
                    <a:gamma/>
                    <a:tint val="59608"/>
                    <a:invGamma/>
                  </a:srgbClr>
                </a:gs>
                <a:gs pos="100000">
                  <a:srgbClr val="0000FF"/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" name="Freeform 4"/>
            <p:cNvSpPr>
              <a:spLocks noChangeAspect="1"/>
            </p:cNvSpPr>
            <p:nvPr/>
          </p:nvSpPr>
          <p:spPr bwMode="auto">
            <a:xfrm>
              <a:off x="2101850" y="1947862"/>
              <a:ext cx="1776413" cy="690563"/>
            </a:xfrm>
            <a:custGeom>
              <a:avLst/>
              <a:gdLst/>
              <a:ahLst/>
              <a:cxnLst>
                <a:cxn ang="0">
                  <a:pos x="0" y="273"/>
                </a:cxn>
                <a:cxn ang="0">
                  <a:pos x="5" y="236"/>
                </a:cxn>
                <a:cxn ang="0">
                  <a:pos x="19" y="202"/>
                </a:cxn>
                <a:cxn ang="0">
                  <a:pos x="41" y="168"/>
                </a:cxn>
                <a:cxn ang="0">
                  <a:pos x="73" y="136"/>
                </a:cxn>
                <a:cxn ang="0">
                  <a:pos x="112" y="107"/>
                </a:cxn>
                <a:cxn ang="0">
                  <a:pos x="160" y="78"/>
                </a:cxn>
                <a:cxn ang="0">
                  <a:pos x="214" y="56"/>
                </a:cxn>
                <a:cxn ang="0">
                  <a:pos x="274" y="37"/>
                </a:cxn>
                <a:cxn ang="0">
                  <a:pos x="337" y="20"/>
                </a:cxn>
                <a:cxn ang="0">
                  <a:pos x="405" y="8"/>
                </a:cxn>
                <a:cxn ang="0">
                  <a:pos x="476" y="0"/>
                </a:cxn>
                <a:cxn ang="0">
                  <a:pos x="546" y="0"/>
                </a:cxn>
                <a:cxn ang="0">
                  <a:pos x="617" y="0"/>
                </a:cxn>
                <a:cxn ang="0">
                  <a:pos x="687" y="8"/>
                </a:cxn>
                <a:cxn ang="0">
                  <a:pos x="755" y="20"/>
                </a:cxn>
                <a:cxn ang="0">
                  <a:pos x="821" y="37"/>
                </a:cxn>
                <a:cxn ang="0">
                  <a:pos x="879" y="56"/>
                </a:cxn>
                <a:cxn ang="0">
                  <a:pos x="933" y="78"/>
                </a:cxn>
                <a:cxn ang="0">
                  <a:pos x="981" y="107"/>
                </a:cxn>
                <a:cxn ang="0">
                  <a:pos x="1020" y="136"/>
                </a:cxn>
                <a:cxn ang="0">
                  <a:pos x="1052" y="168"/>
                </a:cxn>
                <a:cxn ang="0">
                  <a:pos x="1073" y="202"/>
                </a:cxn>
                <a:cxn ang="0">
                  <a:pos x="1088" y="236"/>
                </a:cxn>
                <a:cxn ang="0">
                  <a:pos x="1093" y="273"/>
                </a:cxn>
                <a:cxn ang="0">
                  <a:pos x="1088" y="309"/>
                </a:cxn>
                <a:cxn ang="0">
                  <a:pos x="1073" y="343"/>
                </a:cxn>
                <a:cxn ang="0">
                  <a:pos x="1052" y="377"/>
                </a:cxn>
                <a:cxn ang="0">
                  <a:pos x="1020" y="409"/>
                </a:cxn>
                <a:cxn ang="0">
                  <a:pos x="981" y="438"/>
                </a:cxn>
                <a:cxn ang="0">
                  <a:pos x="933" y="467"/>
                </a:cxn>
                <a:cxn ang="0">
                  <a:pos x="879" y="489"/>
                </a:cxn>
                <a:cxn ang="0">
                  <a:pos x="821" y="508"/>
                </a:cxn>
                <a:cxn ang="0">
                  <a:pos x="755" y="525"/>
                </a:cxn>
                <a:cxn ang="0">
                  <a:pos x="687" y="537"/>
                </a:cxn>
                <a:cxn ang="0">
                  <a:pos x="617" y="545"/>
                </a:cxn>
                <a:cxn ang="0">
                  <a:pos x="546" y="547"/>
                </a:cxn>
                <a:cxn ang="0">
                  <a:pos x="476" y="545"/>
                </a:cxn>
                <a:cxn ang="0">
                  <a:pos x="405" y="537"/>
                </a:cxn>
                <a:cxn ang="0">
                  <a:pos x="337" y="525"/>
                </a:cxn>
                <a:cxn ang="0">
                  <a:pos x="274" y="508"/>
                </a:cxn>
                <a:cxn ang="0">
                  <a:pos x="214" y="489"/>
                </a:cxn>
                <a:cxn ang="0">
                  <a:pos x="160" y="467"/>
                </a:cxn>
                <a:cxn ang="0">
                  <a:pos x="112" y="438"/>
                </a:cxn>
                <a:cxn ang="0">
                  <a:pos x="73" y="409"/>
                </a:cxn>
                <a:cxn ang="0">
                  <a:pos x="41" y="377"/>
                </a:cxn>
                <a:cxn ang="0">
                  <a:pos x="19" y="343"/>
                </a:cxn>
                <a:cxn ang="0">
                  <a:pos x="5" y="309"/>
                </a:cxn>
                <a:cxn ang="0">
                  <a:pos x="0" y="273"/>
                </a:cxn>
              </a:cxnLst>
              <a:rect l="0" t="0" r="r" b="b"/>
              <a:pathLst>
                <a:path w="1093" h="547">
                  <a:moveTo>
                    <a:pt x="0" y="273"/>
                  </a:moveTo>
                  <a:lnTo>
                    <a:pt x="5" y="236"/>
                  </a:lnTo>
                  <a:lnTo>
                    <a:pt x="19" y="202"/>
                  </a:lnTo>
                  <a:lnTo>
                    <a:pt x="41" y="168"/>
                  </a:lnTo>
                  <a:lnTo>
                    <a:pt x="73" y="136"/>
                  </a:lnTo>
                  <a:lnTo>
                    <a:pt x="112" y="107"/>
                  </a:lnTo>
                  <a:lnTo>
                    <a:pt x="160" y="78"/>
                  </a:lnTo>
                  <a:lnTo>
                    <a:pt x="214" y="56"/>
                  </a:lnTo>
                  <a:lnTo>
                    <a:pt x="274" y="37"/>
                  </a:lnTo>
                  <a:lnTo>
                    <a:pt x="337" y="20"/>
                  </a:lnTo>
                  <a:lnTo>
                    <a:pt x="405" y="8"/>
                  </a:lnTo>
                  <a:lnTo>
                    <a:pt x="476" y="0"/>
                  </a:lnTo>
                  <a:lnTo>
                    <a:pt x="546" y="0"/>
                  </a:lnTo>
                  <a:lnTo>
                    <a:pt x="617" y="0"/>
                  </a:lnTo>
                  <a:lnTo>
                    <a:pt x="687" y="8"/>
                  </a:lnTo>
                  <a:lnTo>
                    <a:pt x="755" y="20"/>
                  </a:lnTo>
                  <a:lnTo>
                    <a:pt x="821" y="37"/>
                  </a:lnTo>
                  <a:lnTo>
                    <a:pt x="879" y="56"/>
                  </a:lnTo>
                  <a:lnTo>
                    <a:pt x="933" y="78"/>
                  </a:lnTo>
                  <a:lnTo>
                    <a:pt x="981" y="107"/>
                  </a:lnTo>
                  <a:lnTo>
                    <a:pt x="1020" y="136"/>
                  </a:lnTo>
                  <a:lnTo>
                    <a:pt x="1052" y="168"/>
                  </a:lnTo>
                  <a:lnTo>
                    <a:pt x="1073" y="202"/>
                  </a:lnTo>
                  <a:lnTo>
                    <a:pt x="1088" y="236"/>
                  </a:lnTo>
                  <a:lnTo>
                    <a:pt x="1093" y="273"/>
                  </a:lnTo>
                  <a:lnTo>
                    <a:pt x="1088" y="309"/>
                  </a:lnTo>
                  <a:lnTo>
                    <a:pt x="1073" y="343"/>
                  </a:lnTo>
                  <a:lnTo>
                    <a:pt x="1052" y="377"/>
                  </a:lnTo>
                  <a:lnTo>
                    <a:pt x="1020" y="409"/>
                  </a:lnTo>
                  <a:lnTo>
                    <a:pt x="981" y="438"/>
                  </a:lnTo>
                  <a:lnTo>
                    <a:pt x="933" y="467"/>
                  </a:lnTo>
                  <a:lnTo>
                    <a:pt x="879" y="489"/>
                  </a:lnTo>
                  <a:lnTo>
                    <a:pt x="821" y="508"/>
                  </a:lnTo>
                  <a:lnTo>
                    <a:pt x="755" y="525"/>
                  </a:lnTo>
                  <a:lnTo>
                    <a:pt x="687" y="537"/>
                  </a:lnTo>
                  <a:lnTo>
                    <a:pt x="617" y="545"/>
                  </a:lnTo>
                  <a:lnTo>
                    <a:pt x="546" y="547"/>
                  </a:lnTo>
                  <a:lnTo>
                    <a:pt x="476" y="545"/>
                  </a:lnTo>
                  <a:lnTo>
                    <a:pt x="405" y="537"/>
                  </a:lnTo>
                  <a:lnTo>
                    <a:pt x="337" y="525"/>
                  </a:lnTo>
                  <a:lnTo>
                    <a:pt x="274" y="508"/>
                  </a:lnTo>
                  <a:lnTo>
                    <a:pt x="214" y="489"/>
                  </a:lnTo>
                  <a:lnTo>
                    <a:pt x="160" y="467"/>
                  </a:lnTo>
                  <a:lnTo>
                    <a:pt x="112" y="438"/>
                  </a:lnTo>
                  <a:lnTo>
                    <a:pt x="73" y="409"/>
                  </a:lnTo>
                  <a:lnTo>
                    <a:pt x="41" y="377"/>
                  </a:lnTo>
                  <a:lnTo>
                    <a:pt x="19" y="343"/>
                  </a:lnTo>
                  <a:lnTo>
                    <a:pt x="5" y="309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00FF00"/>
            </a:solidFill>
            <a:ln w="3175">
              <a:noFill/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Rectangle 5"/>
            <p:cNvSpPr>
              <a:spLocks noChangeAspect="1" noChangeArrowheads="1"/>
            </p:cNvSpPr>
            <p:nvPr/>
          </p:nvSpPr>
          <p:spPr bwMode="auto">
            <a:xfrm>
              <a:off x="1970088" y="2144712"/>
              <a:ext cx="2090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Initiate</a:t>
              </a:r>
            </a:p>
          </p:txBody>
        </p:sp>
        <p:sp>
          <p:nvSpPr>
            <p:cNvPr id="14" name="Freeform 6"/>
            <p:cNvSpPr>
              <a:spLocks noChangeAspect="1"/>
            </p:cNvSpPr>
            <p:nvPr/>
          </p:nvSpPr>
          <p:spPr bwMode="auto">
            <a:xfrm>
              <a:off x="5462587" y="1820242"/>
              <a:ext cx="1781175" cy="692149"/>
            </a:xfrm>
            <a:custGeom>
              <a:avLst/>
              <a:gdLst/>
              <a:ahLst/>
              <a:cxnLst>
                <a:cxn ang="0">
                  <a:pos x="0" y="274"/>
                </a:cxn>
                <a:cxn ang="0">
                  <a:pos x="5" y="238"/>
                </a:cxn>
                <a:cxn ang="0">
                  <a:pos x="19" y="202"/>
                </a:cxn>
                <a:cxn ang="0">
                  <a:pos x="41" y="167"/>
                </a:cxn>
                <a:cxn ang="0">
                  <a:pos x="73" y="136"/>
                </a:cxn>
                <a:cxn ang="0">
                  <a:pos x="111" y="107"/>
                </a:cxn>
                <a:cxn ang="0">
                  <a:pos x="160" y="80"/>
                </a:cxn>
                <a:cxn ang="0">
                  <a:pos x="213" y="56"/>
                </a:cxn>
                <a:cxn ang="0">
                  <a:pos x="274" y="36"/>
                </a:cxn>
                <a:cxn ang="0">
                  <a:pos x="337" y="22"/>
                </a:cxn>
                <a:cxn ang="0">
                  <a:pos x="405" y="10"/>
                </a:cxn>
                <a:cxn ang="0">
                  <a:pos x="476" y="2"/>
                </a:cxn>
                <a:cxn ang="0">
                  <a:pos x="546" y="0"/>
                </a:cxn>
                <a:cxn ang="0">
                  <a:pos x="617" y="2"/>
                </a:cxn>
                <a:cxn ang="0">
                  <a:pos x="687" y="10"/>
                </a:cxn>
                <a:cxn ang="0">
                  <a:pos x="755" y="22"/>
                </a:cxn>
                <a:cxn ang="0">
                  <a:pos x="821" y="36"/>
                </a:cxn>
                <a:cxn ang="0">
                  <a:pos x="879" y="56"/>
                </a:cxn>
                <a:cxn ang="0">
                  <a:pos x="932" y="80"/>
                </a:cxn>
                <a:cxn ang="0">
                  <a:pos x="981" y="107"/>
                </a:cxn>
                <a:cxn ang="0">
                  <a:pos x="1020" y="136"/>
                </a:cxn>
                <a:cxn ang="0">
                  <a:pos x="1051" y="167"/>
                </a:cxn>
                <a:cxn ang="0">
                  <a:pos x="1073" y="202"/>
                </a:cxn>
                <a:cxn ang="0">
                  <a:pos x="1088" y="238"/>
                </a:cxn>
                <a:cxn ang="0">
                  <a:pos x="1093" y="274"/>
                </a:cxn>
                <a:cxn ang="0">
                  <a:pos x="1088" y="308"/>
                </a:cxn>
                <a:cxn ang="0">
                  <a:pos x="1073" y="345"/>
                </a:cxn>
                <a:cxn ang="0">
                  <a:pos x="1051" y="379"/>
                </a:cxn>
                <a:cxn ang="0">
                  <a:pos x="1020" y="410"/>
                </a:cxn>
                <a:cxn ang="0">
                  <a:pos x="981" y="440"/>
                </a:cxn>
                <a:cxn ang="0">
                  <a:pos x="932" y="466"/>
                </a:cxn>
                <a:cxn ang="0">
                  <a:pos x="879" y="491"/>
                </a:cxn>
                <a:cxn ang="0">
                  <a:pos x="821" y="510"/>
                </a:cxn>
                <a:cxn ang="0">
                  <a:pos x="755" y="525"/>
                </a:cxn>
                <a:cxn ang="0">
                  <a:pos x="687" y="537"/>
                </a:cxn>
                <a:cxn ang="0">
                  <a:pos x="617" y="544"/>
                </a:cxn>
                <a:cxn ang="0">
                  <a:pos x="546" y="547"/>
                </a:cxn>
                <a:cxn ang="0">
                  <a:pos x="476" y="544"/>
                </a:cxn>
                <a:cxn ang="0">
                  <a:pos x="405" y="537"/>
                </a:cxn>
                <a:cxn ang="0">
                  <a:pos x="337" y="525"/>
                </a:cxn>
                <a:cxn ang="0">
                  <a:pos x="274" y="510"/>
                </a:cxn>
                <a:cxn ang="0">
                  <a:pos x="213" y="491"/>
                </a:cxn>
                <a:cxn ang="0">
                  <a:pos x="160" y="466"/>
                </a:cxn>
                <a:cxn ang="0">
                  <a:pos x="111" y="440"/>
                </a:cxn>
                <a:cxn ang="0">
                  <a:pos x="73" y="410"/>
                </a:cxn>
                <a:cxn ang="0">
                  <a:pos x="41" y="379"/>
                </a:cxn>
                <a:cxn ang="0">
                  <a:pos x="19" y="345"/>
                </a:cxn>
                <a:cxn ang="0">
                  <a:pos x="5" y="308"/>
                </a:cxn>
                <a:cxn ang="0">
                  <a:pos x="0" y="274"/>
                </a:cxn>
              </a:cxnLst>
              <a:rect l="0" t="0" r="r" b="b"/>
              <a:pathLst>
                <a:path w="1093" h="547">
                  <a:moveTo>
                    <a:pt x="0" y="274"/>
                  </a:moveTo>
                  <a:lnTo>
                    <a:pt x="5" y="238"/>
                  </a:lnTo>
                  <a:lnTo>
                    <a:pt x="19" y="202"/>
                  </a:lnTo>
                  <a:lnTo>
                    <a:pt x="41" y="167"/>
                  </a:lnTo>
                  <a:lnTo>
                    <a:pt x="73" y="136"/>
                  </a:lnTo>
                  <a:lnTo>
                    <a:pt x="111" y="107"/>
                  </a:lnTo>
                  <a:lnTo>
                    <a:pt x="160" y="80"/>
                  </a:lnTo>
                  <a:lnTo>
                    <a:pt x="213" y="56"/>
                  </a:lnTo>
                  <a:lnTo>
                    <a:pt x="274" y="36"/>
                  </a:lnTo>
                  <a:lnTo>
                    <a:pt x="337" y="22"/>
                  </a:lnTo>
                  <a:lnTo>
                    <a:pt x="405" y="10"/>
                  </a:lnTo>
                  <a:lnTo>
                    <a:pt x="476" y="2"/>
                  </a:lnTo>
                  <a:lnTo>
                    <a:pt x="546" y="0"/>
                  </a:lnTo>
                  <a:lnTo>
                    <a:pt x="617" y="2"/>
                  </a:lnTo>
                  <a:lnTo>
                    <a:pt x="687" y="10"/>
                  </a:lnTo>
                  <a:lnTo>
                    <a:pt x="755" y="22"/>
                  </a:lnTo>
                  <a:lnTo>
                    <a:pt x="821" y="36"/>
                  </a:lnTo>
                  <a:lnTo>
                    <a:pt x="879" y="56"/>
                  </a:lnTo>
                  <a:lnTo>
                    <a:pt x="932" y="80"/>
                  </a:lnTo>
                  <a:lnTo>
                    <a:pt x="981" y="107"/>
                  </a:lnTo>
                  <a:lnTo>
                    <a:pt x="1020" y="136"/>
                  </a:lnTo>
                  <a:lnTo>
                    <a:pt x="1051" y="167"/>
                  </a:lnTo>
                  <a:lnTo>
                    <a:pt x="1073" y="202"/>
                  </a:lnTo>
                  <a:lnTo>
                    <a:pt x="1088" y="238"/>
                  </a:lnTo>
                  <a:lnTo>
                    <a:pt x="1093" y="274"/>
                  </a:lnTo>
                  <a:lnTo>
                    <a:pt x="1088" y="308"/>
                  </a:lnTo>
                  <a:lnTo>
                    <a:pt x="1073" y="345"/>
                  </a:lnTo>
                  <a:lnTo>
                    <a:pt x="1051" y="379"/>
                  </a:lnTo>
                  <a:lnTo>
                    <a:pt x="1020" y="410"/>
                  </a:lnTo>
                  <a:lnTo>
                    <a:pt x="981" y="440"/>
                  </a:lnTo>
                  <a:lnTo>
                    <a:pt x="932" y="466"/>
                  </a:lnTo>
                  <a:lnTo>
                    <a:pt x="879" y="491"/>
                  </a:lnTo>
                  <a:lnTo>
                    <a:pt x="821" y="510"/>
                  </a:lnTo>
                  <a:lnTo>
                    <a:pt x="755" y="525"/>
                  </a:lnTo>
                  <a:lnTo>
                    <a:pt x="687" y="537"/>
                  </a:lnTo>
                  <a:lnTo>
                    <a:pt x="617" y="544"/>
                  </a:lnTo>
                  <a:lnTo>
                    <a:pt x="546" y="547"/>
                  </a:lnTo>
                  <a:lnTo>
                    <a:pt x="476" y="544"/>
                  </a:lnTo>
                  <a:lnTo>
                    <a:pt x="405" y="537"/>
                  </a:lnTo>
                  <a:lnTo>
                    <a:pt x="337" y="525"/>
                  </a:lnTo>
                  <a:lnTo>
                    <a:pt x="274" y="510"/>
                  </a:lnTo>
                  <a:lnTo>
                    <a:pt x="213" y="491"/>
                  </a:lnTo>
                  <a:lnTo>
                    <a:pt x="160" y="466"/>
                  </a:lnTo>
                  <a:lnTo>
                    <a:pt x="111" y="440"/>
                  </a:lnTo>
                  <a:lnTo>
                    <a:pt x="73" y="410"/>
                  </a:lnTo>
                  <a:lnTo>
                    <a:pt x="41" y="379"/>
                  </a:lnTo>
                  <a:lnTo>
                    <a:pt x="19" y="345"/>
                  </a:lnTo>
                  <a:lnTo>
                    <a:pt x="5" y="308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FF9900"/>
            </a:solidFill>
            <a:ln w="3175">
              <a:noFill/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" name="Rectangle 7"/>
            <p:cNvSpPr>
              <a:spLocks noChangeAspect="1" noChangeArrowheads="1"/>
            </p:cNvSpPr>
            <p:nvPr/>
          </p:nvSpPr>
          <p:spPr bwMode="auto">
            <a:xfrm>
              <a:off x="6063099" y="2022818"/>
              <a:ext cx="18986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solidFill>
                    <a:srgbClr val="000000"/>
                  </a:solidFill>
                </a:rPr>
                <a:t>Plan</a:t>
              </a:r>
            </a:p>
          </p:txBody>
        </p:sp>
        <p:sp>
          <p:nvSpPr>
            <p:cNvPr id="16" name="Freeform 8"/>
            <p:cNvSpPr>
              <a:spLocks noChangeAspect="1"/>
            </p:cNvSpPr>
            <p:nvPr/>
          </p:nvSpPr>
          <p:spPr bwMode="auto">
            <a:xfrm>
              <a:off x="4872038" y="3559175"/>
              <a:ext cx="1779587" cy="692150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5" y="236"/>
                </a:cxn>
                <a:cxn ang="0">
                  <a:pos x="19" y="202"/>
                </a:cxn>
                <a:cxn ang="0">
                  <a:pos x="41" y="168"/>
                </a:cxn>
                <a:cxn ang="0">
                  <a:pos x="73" y="136"/>
                </a:cxn>
                <a:cxn ang="0">
                  <a:pos x="112" y="107"/>
                </a:cxn>
                <a:cxn ang="0">
                  <a:pos x="160" y="78"/>
                </a:cxn>
                <a:cxn ang="0">
                  <a:pos x="214" y="56"/>
                </a:cxn>
                <a:cxn ang="0">
                  <a:pos x="274" y="36"/>
                </a:cxn>
                <a:cxn ang="0">
                  <a:pos x="338" y="19"/>
                </a:cxn>
                <a:cxn ang="0">
                  <a:pos x="406" y="7"/>
                </a:cxn>
                <a:cxn ang="0">
                  <a:pos x="476" y="0"/>
                </a:cxn>
                <a:cxn ang="0">
                  <a:pos x="546" y="0"/>
                </a:cxn>
                <a:cxn ang="0">
                  <a:pos x="617" y="0"/>
                </a:cxn>
                <a:cxn ang="0">
                  <a:pos x="687" y="7"/>
                </a:cxn>
                <a:cxn ang="0">
                  <a:pos x="755" y="19"/>
                </a:cxn>
                <a:cxn ang="0">
                  <a:pos x="821" y="36"/>
                </a:cxn>
                <a:cxn ang="0">
                  <a:pos x="879" y="56"/>
                </a:cxn>
                <a:cxn ang="0">
                  <a:pos x="933" y="78"/>
                </a:cxn>
                <a:cxn ang="0">
                  <a:pos x="981" y="107"/>
                </a:cxn>
                <a:cxn ang="0">
                  <a:pos x="1020" y="136"/>
                </a:cxn>
                <a:cxn ang="0">
                  <a:pos x="1052" y="168"/>
                </a:cxn>
                <a:cxn ang="0">
                  <a:pos x="1073" y="202"/>
                </a:cxn>
                <a:cxn ang="0">
                  <a:pos x="1088" y="236"/>
                </a:cxn>
                <a:cxn ang="0">
                  <a:pos x="1093" y="272"/>
                </a:cxn>
                <a:cxn ang="0">
                  <a:pos x="1088" y="308"/>
                </a:cxn>
                <a:cxn ang="0">
                  <a:pos x="1073" y="342"/>
                </a:cxn>
                <a:cxn ang="0">
                  <a:pos x="1052" y="376"/>
                </a:cxn>
                <a:cxn ang="0">
                  <a:pos x="1020" y="408"/>
                </a:cxn>
                <a:cxn ang="0">
                  <a:pos x="981" y="437"/>
                </a:cxn>
                <a:cxn ang="0">
                  <a:pos x="933" y="466"/>
                </a:cxn>
                <a:cxn ang="0">
                  <a:pos x="879" y="488"/>
                </a:cxn>
                <a:cxn ang="0">
                  <a:pos x="821" y="508"/>
                </a:cxn>
                <a:cxn ang="0">
                  <a:pos x="755" y="525"/>
                </a:cxn>
                <a:cxn ang="0">
                  <a:pos x="687" y="537"/>
                </a:cxn>
                <a:cxn ang="0">
                  <a:pos x="617" y="544"/>
                </a:cxn>
                <a:cxn ang="0">
                  <a:pos x="546" y="547"/>
                </a:cxn>
                <a:cxn ang="0">
                  <a:pos x="476" y="544"/>
                </a:cxn>
                <a:cxn ang="0">
                  <a:pos x="406" y="537"/>
                </a:cxn>
                <a:cxn ang="0">
                  <a:pos x="338" y="525"/>
                </a:cxn>
                <a:cxn ang="0">
                  <a:pos x="274" y="508"/>
                </a:cxn>
                <a:cxn ang="0">
                  <a:pos x="214" y="488"/>
                </a:cxn>
                <a:cxn ang="0">
                  <a:pos x="160" y="466"/>
                </a:cxn>
                <a:cxn ang="0">
                  <a:pos x="112" y="437"/>
                </a:cxn>
                <a:cxn ang="0">
                  <a:pos x="73" y="408"/>
                </a:cxn>
                <a:cxn ang="0">
                  <a:pos x="41" y="376"/>
                </a:cxn>
                <a:cxn ang="0">
                  <a:pos x="19" y="342"/>
                </a:cxn>
                <a:cxn ang="0">
                  <a:pos x="5" y="308"/>
                </a:cxn>
                <a:cxn ang="0">
                  <a:pos x="0" y="272"/>
                </a:cxn>
              </a:cxnLst>
              <a:rect l="0" t="0" r="r" b="b"/>
              <a:pathLst>
                <a:path w="1093" h="547">
                  <a:moveTo>
                    <a:pt x="0" y="272"/>
                  </a:moveTo>
                  <a:lnTo>
                    <a:pt x="5" y="236"/>
                  </a:lnTo>
                  <a:lnTo>
                    <a:pt x="19" y="202"/>
                  </a:lnTo>
                  <a:lnTo>
                    <a:pt x="41" y="168"/>
                  </a:lnTo>
                  <a:lnTo>
                    <a:pt x="73" y="136"/>
                  </a:lnTo>
                  <a:lnTo>
                    <a:pt x="112" y="107"/>
                  </a:lnTo>
                  <a:lnTo>
                    <a:pt x="160" y="78"/>
                  </a:lnTo>
                  <a:lnTo>
                    <a:pt x="214" y="56"/>
                  </a:lnTo>
                  <a:lnTo>
                    <a:pt x="274" y="36"/>
                  </a:lnTo>
                  <a:lnTo>
                    <a:pt x="338" y="19"/>
                  </a:lnTo>
                  <a:lnTo>
                    <a:pt x="406" y="7"/>
                  </a:lnTo>
                  <a:lnTo>
                    <a:pt x="476" y="0"/>
                  </a:lnTo>
                  <a:lnTo>
                    <a:pt x="546" y="0"/>
                  </a:lnTo>
                  <a:lnTo>
                    <a:pt x="617" y="0"/>
                  </a:lnTo>
                  <a:lnTo>
                    <a:pt x="687" y="7"/>
                  </a:lnTo>
                  <a:lnTo>
                    <a:pt x="755" y="19"/>
                  </a:lnTo>
                  <a:lnTo>
                    <a:pt x="821" y="36"/>
                  </a:lnTo>
                  <a:lnTo>
                    <a:pt x="879" y="56"/>
                  </a:lnTo>
                  <a:lnTo>
                    <a:pt x="933" y="78"/>
                  </a:lnTo>
                  <a:lnTo>
                    <a:pt x="981" y="107"/>
                  </a:lnTo>
                  <a:lnTo>
                    <a:pt x="1020" y="136"/>
                  </a:lnTo>
                  <a:lnTo>
                    <a:pt x="1052" y="168"/>
                  </a:lnTo>
                  <a:lnTo>
                    <a:pt x="1073" y="202"/>
                  </a:lnTo>
                  <a:lnTo>
                    <a:pt x="1088" y="236"/>
                  </a:lnTo>
                  <a:lnTo>
                    <a:pt x="1093" y="272"/>
                  </a:lnTo>
                  <a:lnTo>
                    <a:pt x="1088" y="308"/>
                  </a:lnTo>
                  <a:lnTo>
                    <a:pt x="1073" y="342"/>
                  </a:lnTo>
                  <a:lnTo>
                    <a:pt x="1052" y="376"/>
                  </a:lnTo>
                  <a:lnTo>
                    <a:pt x="1020" y="408"/>
                  </a:lnTo>
                  <a:lnTo>
                    <a:pt x="981" y="437"/>
                  </a:lnTo>
                  <a:lnTo>
                    <a:pt x="933" y="466"/>
                  </a:lnTo>
                  <a:lnTo>
                    <a:pt x="879" y="488"/>
                  </a:lnTo>
                  <a:lnTo>
                    <a:pt x="821" y="508"/>
                  </a:lnTo>
                  <a:lnTo>
                    <a:pt x="755" y="525"/>
                  </a:lnTo>
                  <a:lnTo>
                    <a:pt x="687" y="537"/>
                  </a:lnTo>
                  <a:lnTo>
                    <a:pt x="617" y="544"/>
                  </a:lnTo>
                  <a:lnTo>
                    <a:pt x="546" y="547"/>
                  </a:lnTo>
                  <a:lnTo>
                    <a:pt x="476" y="544"/>
                  </a:lnTo>
                  <a:lnTo>
                    <a:pt x="406" y="537"/>
                  </a:lnTo>
                  <a:lnTo>
                    <a:pt x="338" y="525"/>
                  </a:lnTo>
                  <a:lnTo>
                    <a:pt x="274" y="508"/>
                  </a:lnTo>
                  <a:lnTo>
                    <a:pt x="214" y="488"/>
                  </a:lnTo>
                  <a:lnTo>
                    <a:pt x="160" y="466"/>
                  </a:lnTo>
                  <a:lnTo>
                    <a:pt x="112" y="437"/>
                  </a:lnTo>
                  <a:lnTo>
                    <a:pt x="73" y="408"/>
                  </a:lnTo>
                  <a:lnTo>
                    <a:pt x="41" y="376"/>
                  </a:lnTo>
                  <a:lnTo>
                    <a:pt x="19" y="342"/>
                  </a:lnTo>
                  <a:lnTo>
                    <a:pt x="5" y="308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FFFF66"/>
            </a:solidFill>
            <a:ln w="3175">
              <a:noFill/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9"/>
            <p:cNvSpPr>
              <a:spLocks noChangeAspect="1" noChangeArrowheads="1"/>
            </p:cNvSpPr>
            <p:nvPr/>
          </p:nvSpPr>
          <p:spPr bwMode="auto">
            <a:xfrm>
              <a:off x="4959351" y="3783012"/>
              <a:ext cx="1358900" cy="2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Executing</a:t>
              </a:r>
            </a:p>
          </p:txBody>
        </p:sp>
        <p:sp>
          <p:nvSpPr>
            <p:cNvPr id="18" name="Freeform 10"/>
            <p:cNvSpPr>
              <a:spLocks noChangeAspect="1"/>
            </p:cNvSpPr>
            <p:nvPr/>
          </p:nvSpPr>
          <p:spPr bwMode="auto">
            <a:xfrm>
              <a:off x="6200774" y="3573809"/>
              <a:ext cx="1778000" cy="69214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2" y="236"/>
                </a:cxn>
                <a:cxn ang="0">
                  <a:pos x="17" y="202"/>
                </a:cxn>
                <a:cxn ang="0">
                  <a:pos x="41" y="168"/>
                </a:cxn>
                <a:cxn ang="0">
                  <a:pos x="73" y="136"/>
                </a:cxn>
                <a:cxn ang="0">
                  <a:pos x="112" y="107"/>
                </a:cxn>
                <a:cxn ang="0">
                  <a:pos x="158" y="78"/>
                </a:cxn>
                <a:cxn ang="0">
                  <a:pos x="214" y="56"/>
                </a:cxn>
                <a:cxn ang="0">
                  <a:pos x="272" y="36"/>
                </a:cxn>
                <a:cxn ang="0">
                  <a:pos x="335" y="19"/>
                </a:cxn>
                <a:cxn ang="0">
                  <a:pos x="403" y="7"/>
                </a:cxn>
                <a:cxn ang="0">
                  <a:pos x="474" y="0"/>
                </a:cxn>
                <a:cxn ang="0">
                  <a:pos x="546" y="0"/>
                </a:cxn>
                <a:cxn ang="0">
                  <a:pos x="617" y="0"/>
                </a:cxn>
                <a:cxn ang="0">
                  <a:pos x="687" y="7"/>
                </a:cxn>
                <a:cxn ang="0">
                  <a:pos x="755" y="19"/>
                </a:cxn>
                <a:cxn ang="0">
                  <a:pos x="818" y="36"/>
                </a:cxn>
                <a:cxn ang="0">
                  <a:pos x="877" y="56"/>
                </a:cxn>
                <a:cxn ang="0">
                  <a:pos x="933" y="78"/>
                </a:cxn>
                <a:cxn ang="0">
                  <a:pos x="979" y="107"/>
                </a:cxn>
                <a:cxn ang="0">
                  <a:pos x="1018" y="136"/>
                </a:cxn>
                <a:cxn ang="0">
                  <a:pos x="1049" y="168"/>
                </a:cxn>
                <a:cxn ang="0">
                  <a:pos x="1074" y="202"/>
                </a:cxn>
                <a:cxn ang="0">
                  <a:pos x="1088" y="236"/>
                </a:cxn>
                <a:cxn ang="0">
                  <a:pos x="1093" y="272"/>
                </a:cxn>
                <a:cxn ang="0">
                  <a:pos x="1088" y="308"/>
                </a:cxn>
                <a:cxn ang="0">
                  <a:pos x="1074" y="342"/>
                </a:cxn>
                <a:cxn ang="0">
                  <a:pos x="1049" y="376"/>
                </a:cxn>
                <a:cxn ang="0">
                  <a:pos x="1018" y="408"/>
                </a:cxn>
                <a:cxn ang="0">
                  <a:pos x="979" y="437"/>
                </a:cxn>
                <a:cxn ang="0">
                  <a:pos x="933" y="466"/>
                </a:cxn>
                <a:cxn ang="0">
                  <a:pos x="877" y="488"/>
                </a:cxn>
                <a:cxn ang="0">
                  <a:pos x="818" y="508"/>
                </a:cxn>
                <a:cxn ang="0">
                  <a:pos x="755" y="525"/>
                </a:cxn>
                <a:cxn ang="0">
                  <a:pos x="687" y="537"/>
                </a:cxn>
                <a:cxn ang="0">
                  <a:pos x="617" y="544"/>
                </a:cxn>
                <a:cxn ang="0">
                  <a:pos x="546" y="547"/>
                </a:cxn>
                <a:cxn ang="0">
                  <a:pos x="474" y="544"/>
                </a:cxn>
                <a:cxn ang="0">
                  <a:pos x="403" y="537"/>
                </a:cxn>
                <a:cxn ang="0">
                  <a:pos x="335" y="525"/>
                </a:cxn>
                <a:cxn ang="0">
                  <a:pos x="272" y="508"/>
                </a:cxn>
                <a:cxn ang="0">
                  <a:pos x="214" y="488"/>
                </a:cxn>
                <a:cxn ang="0">
                  <a:pos x="158" y="466"/>
                </a:cxn>
                <a:cxn ang="0">
                  <a:pos x="112" y="437"/>
                </a:cxn>
                <a:cxn ang="0">
                  <a:pos x="73" y="408"/>
                </a:cxn>
                <a:cxn ang="0">
                  <a:pos x="41" y="376"/>
                </a:cxn>
                <a:cxn ang="0">
                  <a:pos x="17" y="342"/>
                </a:cxn>
                <a:cxn ang="0">
                  <a:pos x="2" y="308"/>
                </a:cxn>
                <a:cxn ang="0">
                  <a:pos x="0" y="272"/>
                </a:cxn>
              </a:cxnLst>
              <a:rect l="0" t="0" r="r" b="b"/>
              <a:pathLst>
                <a:path w="1093" h="547">
                  <a:moveTo>
                    <a:pt x="0" y="272"/>
                  </a:moveTo>
                  <a:lnTo>
                    <a:pt x="2" y="236"/>
                  </a:lnTo>
                  <a:lnTo>
                    <a:pt x="17" y="202"/>
                  </a:lnTo>
                  <a:lnTo>
                    <a:pt x="41" y="168"/>
                  </a:lnTo>
                  <a:lnTo>
                    <a:pt x="73" y="136"/>
                  </a:lnTo>
                  <a:lnTo>
                    <a:pt x="112" y="107"/>
                  </a:lnTo>
                  <a:lnTo>
                    <a:pt x="158" y="78"/>
                  </a:lnTo>
                  <a:lnTo>
                    <a:pt x="214" y="56"/>
                  </a:lnTo>
                  <a:lnTo>
                    <a:pt x="272" y="36"/>
                  </a:lnTo>
                  <a:lnTo>
                    <a:pt x="335" y="19"/>
                  </a:lnTo>
                  <a:lnTo>
                    <a:pt x="403" y="7"/>
                  </a:lnTo>
                  <a:lnTo>
                    <a:pt x="474" y="0"/>
                  </a:lnTo>
                  <a:lnTo>
                    <a:pt x="546" y="0"/>
                  </a:lnTo>
                  <a:lnTo>
                    <a:pt x="617" y="0"/>
                  </a:lnTo>
                  <a:lnTo>
                    <a:pt x="687" y="7"/>
                  </a:lnTo>
                  <a:lnTo>
                    <a:pt x="755" y="19"/>
                  </a:lnTo>
                  <a:lnTo>
                    <a:pt x="818" y="36"/>
                  </a:lnTo>
                  <a:lnTo>
                    <a:pt x="877" y="56"/>
                  </a:lnTo>
                  <a:lnTo>
                    <a:pt x="933" y="78"/>
                  </a:lnTo>
                  <a:lnTo>
                    <a:pt x="979" y="107"/>
                  </a:lnTo>
                  <a:lnTo>
                    <a:pt x="1018" y="136"/>
                  </a:lnTo>
                  <a:lnTo>
                    <a:pt x="1049" y="168"/>
                  </a:lnTo>
                  <a:lnTo>
                    <a:pt x="1074" y="202"/>
                  </a:lnTo>
                  <a:lnTo>
                    <a:pt x="1088" y="236"/>
                  </a:lnTo>
                  <a:lnTo>
                    <a:pt x="1093" y="272"/>
                  </a:lnTo>
                  <a:lnTo>
                    <a:pt x="1088" y="308"/>
                  </a:lnTo>
                  <a:lnTo>
                    <a:pt x="1074" y="342"/>
                  </a:lnTo>
                  <a:lnTo>
                    <a:pt x="1049" y="376"/>
                  </a:lnTo>
                  <a:lnTo>
                    <a:pt x="1018" y="408"/>
                  </a:lnTo>
                  <a:lnTo>
                    <a:pt x="979" y="437"/>
                  </a:lnTo>
                  <a:lnTo>
                    <a:pt x="933" y="466"/>
                  </a:lnTo>
                  <a:lnTo>
                    <a:pt x="877" y="488"/>
                  </a:lnTo>
                  <a:lnTo>
                    <a:pt x="818" y="508"/>
                  </a:lnTo>
                  <a:lnTo>
                    <a:pt x="755" y="525"/>
                  </a:lnTo>
                  <a:lnTo>
                    <a:pt x="687" y="537"/>
                  </a:lnTo>
                  <a:lnTo>
                    <a:pt x="617" y="544"/>
                  </a:lnTo>
                  <a:lnTo>
                    <a:pt x="546" y="547"/>
                  </a:lnTo>
                  <a:lnTo>
                    <a:pt x="474" y="544"/>
                  </a:lnTo>
                  <a:lnTo>
                    <a:pt x="403" y="537"/>
                  </a:lnTo>
                  <a:lnTo>
                    <a:pt x="335" y="525"/>
                  </a:lnTo>
                  <a:lnTo>
                    <a:pt x="272" y="508"/>
                  </a:lnTo>
                  <a:lnTo>
                    <a:pt x="214" y="488"/>
                  </a:lnTo>
                  <a:lnTo>
                    <a:pt x="158" y="466"/>
                  </a:lnTo>
                  <a:lnTo>
                    <a:pt x="112" y="437"/>
                  </a:lnTo>
                  <a:lnTo>
                    <a:pt x="73" y="408"/>
                  </a:lnTo>
                  <a:lnTo>
                    <a:pt x="41" y="376"/>
                  </a:lnTo>
                  <a:lnTo>
                    <a:pt x="17" y="342"/>
                  </a:lnTo>
                  <a:lnTo>
                    <a:pt x="2" y="308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FFFFCC"/>
            </a:soli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1"/>
            <p:cNvSpPr>
              <a:spLocks noChangeAspect="1" noChangeArrowheads="1"/>
            </p:cNvSpPr>
            <p:nvPr/>
          </p:nvSpPr>
          <p:spPr bwMode="auto">
            <a:xfrm>
              <a:off x="6310313" y="3787775"/>
              <a:ext cx="1606549" cy="2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Controlling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2"/>
            <p:cNvSpPr>
              <a:spLocks noChangeAspect="1"/>
            </p:cNvSpPr>
            <p:nvPr/>
          </p:nvSpPr>
          <p:spPr bwMode="auto">
            <a:xfrm>
              <a:off x="5657850" y="5405437"/>
              <a:ext cx="1778000" cy="688975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5" y="235"/>
                </a:cxn>
                <a:cxn ang="0">
                  <a:pos x="19" y="201"/>
                </a:cxn>
                <a:cxn ang="0">
                  <a:pos x="41" y="167"/>
                </a:cxn>
                <a:cxn ang="0">
                  <a:pos x="73" y="136"/>
                </a:cxn>
                <a:cxn ang="0">
                  <a:pos x="112" y="107"/>
                </a:cxn>
                <a:cxn ang="0">
                  <a:pos x="160" y="77"/>
                </a:cxn>
                <a:cxn ang="0">
                  <a:pos x="214" y="55"/>
                </a:cxn>
                <a:cxn ang="0">
                  <a:pos x="274" y="36"/>
                </a:cxn>
                <a:cxn ang="0">
                  <a:pos x="338" y="19"/>
                </a:cxn>
                <a:cxn ang="0">
                  <a:pos x="406" y="7"/>
                </a:cxn>
                <a:cxn ang="0">
                  <a:pos x="476" y="0"/>
                </a:cxn>
                <a:cxn ang="0">
                  <a:pos x="546" y="0"/>
                </a:cxn>
                <a:cxn ang="0">
                  <a:pos x="617" y="0"/>
                </a:cxn>
                <a:cxn ang="0">
                  <a:pos x="687" y="7"/>
                </a:cxn>
                <a:cxn ang="0">
                  <a:pos x="755" y="19"/>
                </a:cxn>
                <a:cxn ang="0">
                  <a:pos x="821" y="36"/>
                </a:cxn>
                <a:cxn ang="0">
                  <a:pos x="879" y="55"/>
                </a:cxn>
                <a:cxn ang="0">
                  <a:pos x="933" y="77"/>
                </a:cxn>
                <a:cxn ang="0">
                  <a:pos x="981" y="107"/>
                </a:cxn>
                <a:cxn ang="0">
                  <a:pos x="1020" y="136"/>
                </a:cxn>
                <a:cxn ang="0">
                  <a:pos x="1052" y="167"/>
                </a:cxn>
                <a:cxn ang="0">
                  <a:pos x="1074" y="201"/>
                </a:cxn>
                <a:cxn ang="0">
                  <a:pos x="1088" y="235"/>
                </a:cxn>
                <a:cxn ang="0">
                  <a:pos x="1093" y="272"/>
                </a:cxn>
                <a:cxn ang="0">
                  <a:pos x="1088" y="308"/>
                </a:cxn>
                <a:cxn ang="0">
                  <a:pos x="1074" y="342"/>
                </a:cxn>
                <a:cxn ang="0">
                  <a:pos x="1052" y="376"/>
                </a:cxn>
                <a:cxn ang="0">
                  <a:pos x="1020" y="408"/>
                </a:cxn>
                <a:cxn ang="0">
                  <a:pos x="981" y="437"/>
                </a:cxn>
                <a:cxn ang="0">
                  <a:pos x="933" y="466"/>
                </a:cxn>
                <a:cxn ang="0">
                  <a:pos x="879" y="488"/>
                </a:cxn>
                <a:cxn ang="0">
                  <a:pos x="821" y="507"/>
                </a:cxn>
                <a:cxn ang="0">
                  <a:pos x="755" y="524"/>
                </a:cxn>
                <a:cxn ang="0">
                  <a:pos x="687" y="537"/>
                </a:cxn>
                <a:cxn ang="0">
                  <a:pos x="617" y="544"/>
                </a:cxn>
                <a:cxn ang="0">
                  <a:pos x="546" y="546"/>
                </a:cxn>
                <a:cxn ang="0">
                  <a:pos x="476" y="544"/>
                </a:cxn>
                <a:cxn ang="0">
                  <a:pos x="406" y="537"/>
                </a:cxn>
                <a:cxn ang="0">
                  <a:pos x="338" y="524"/>
                </a:cxn>
                <a:cxn ang="0">
                  <a:pos x="274" y="507"/>
                </a:cxn>
                <a:cxn ang="0">
                  <a:pos x="214" y="488"/>
                </a:cxn>
                <a:cxn ang="0">
                  <a:pos x="160" y="466"/>
                </a:cxn>
                <a:cxn ang="0">
                  <a:pos x="112" y="437"/>
                </a:cxn>
                <a:cxn ang="0">
                  <a:pos x="73" y="408"/>
                </a:cxn>
                <a:cxn ang="0">
                  <a:pos x="41" y="376"/>
                </a:cxn>
                <a:cxn ang="0">
                  <a:pos x="19" y="342"/>
                </a:cxn>
                <a:cxn ang="0">
                  <a:pos x="5" y="308"/>
                </a:cxn>
                <a:cxn ang="0">
                  <a:pos x="0" y="272"/>
                </a:cxn>
              </a:cxnLst>
              <a:rect l="0" t="0" r="r" b="b"/>
              <a:pathLst>
                <a:path w="1093" h="546">
                  <a:moveTo>
                    <a:pt x="0" y="272"/>
                  </a:moveTo>
                  <a:lnTo>
                    <a:pt x="5" y="235"/>
                  </a:lnTo>
                  <a:lnTo>
                    <a:pt x="19" y="201"/>
                  </a:lnTo>
                  <a:lnTo>
                    <a:pt x="41" y="167"/>
                  </a:lnTo>
                  <a:lnTo>
                    <a:pt x="73" y="136"/>
                  </a:lnTo>
                  <a:lnTo>
                    <a:pt x="112" y="107"/>
                  </a:lnTo>
                  <a:lnTo>
                    <a:pt x="160" y="77"/>
                  </a:lnTo>
                  <a:lnTo>
                    <a:pt x="214" y="55"/>
                  </a:lnTo>
                  <a:lnTo>
                    <a:pt x="274" y="36"/>
                  </a:lnTo>
                  <a:lnTo>
                    <a:pt x="338" y="19"/>
                  </a:lnTo>
                  <a:lnTo>
                    <a:pt x="406" y="7"/>
                  </a:lnTo>
                  <a:lnTo>
                    <a:pt x="476" y="0"/>
                  </a:lnTo>
                  <a:lnTo>
                    <a:pt x="546" y="0"/>
                  </a:lnTo>
                  <a:lnTo>
                    <a:pt x="617" y="0"/>
                  </a:lnTo>
                  <a:lnTo>
                    <a:pt x="687" y="7"/>
                  </a:lnTo>
                  <a:lnTo>
                    <a:pt x="755" y="19"/>
                  </a:lnTo>
                  <a:lnTo>
                    <a:pt x="821" y="36"/>
                  </a:lnTo>
                  <a:lnTo>
                    <a:pt x="879" y="55"/>
                  </a:lnTo>
                  <a:lnTo>
                    <a:pt x="933" y="77"/>
                  </a:lnTo>
                  <a:lnTo>
                    <a:pt x="981" y="107"/>
                  </a:lnTo>
                  <a:lnTo>
                    <a:pt x="1020" y="136"/>
                  </a:lnTo>
                  <a:lnTo>
                    <a:pt x="1052" y="167"/>
                  </a:lnTo>
                  <a:lnTo>
                    <a:pt x="1074" y="201"/>
                  </a:lnTo>
                  <a:lnTo>
                    <a:pt x="1088" y="235"/>
                  </a:lnTo>
                  <a:lnTo>
                    <a:pt x="1093" y="272"/>
                  </a:lnTo>
                  <a:lnTo>
                    <a:pt x="1088" y="308"/>
                  </a:lnTo>
                  <a:lnTo>
                    <a:pt x="1074" y="342"/>
                  </a:lnTo>
                  <a:lnTo>
                    <a:pt x="1052" y="376"/>
                  </a:lnTo>
                  <a:lnTo>
                    <a:pt x="1020" y="408"/>
                  </a:lnTo>
                  <a:lnTo>
                    <a:pt x="981" y="437"/>
                  </a:lnTo>
                  <a:lnTo>
                    <a:pt x="933" y="466"/>
                  </a:lnTo>
                  <a:lnTo>
                    <a:pt x="879" y="488"/>
                  </a:lnTo>
                  <a:lnTo>
                    <a:pt x="821" y="507"/>
                  </a:lnTo>
                  <a:lnTo>
                    <a:pt x="755" y="524"/>
                  </a:lnTo>
                  <a:lnTo>
                    <a:pt x="687" y="537"/>
                  </a:lnTo>
                  <a:lnTo>
                    <a:pt x="617" y="544"/>
                  </a:lnTo>
                  <a:lnTo>
                    <a:pt x="546" y="546"/>
                  </a:lnTo>
                  <a:lnTo>
                    <a:pt x="476" y="544"/>
                  </a:lnTo>
                  <a:lnTo>
                    <a:pt x="406" y="537"/>
                  </a:lnTo>
                  <a:lnTo>
                    <a:pt x="338" y="524"/>
                  </a:lnTo>
                  <a:lnTo>
                    <a:pt x="274" y="507"/>
                  </a:lnTo>
                  <a:lnTo>
                    <a:pt x="214" y="488"/>
                  </a:lnTo>
                  <a:lnTo>
                    <a:pt x="160" y="466"/>
                  </a:lnTo>
                  <a:lnTo>
                    <a:pt x="112" y="437"/>
                  </a:lnTo>
                  <a:lnTo>
                    <a:pt x="73" y="408"/>
                  </a:lnTo>
                  <a:lnTo>
                    <a:pt x="41" y="376"/>
                  </a:lnTo>
                  <a:lnTo>
                    <a:pt x="19" y="342"/>
                  </a:lnTo>
                  <a:lnTo>
                    <a:pt x="5" y="308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FF0000"/>
            </a:solidFill>
            <a:ln w="3175">
              <a:noFill/>
              <a:prstDash val="solid"/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13"/>
            <p:cNvSpPr>
              <a:spLocks noChangeAspect="1" noChangeArrowheads="1"/>
            </p:cNvSpPr>
            <p:nvPr/>
          </p:nvSpPr>
          <p:spPr bwMode="auto">
            <a:xfrm>
              <a:off x="5961063" y="5626100"/>
              <a:ext cx="11985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Close</a:t>
              </a:r>
            </a:p>
          </p:txBody>
        </p:sp>
        <p:sp>
          <p:nvSpPr>
            <p:cNvPr id="22" name="Freeform 14"/>
            <p:cNvSpPr>
              <a:spLocks noChangeAspect="1"/>
            </p:cNvSpPr>
            <p:nvPr/>
          </p:nvSpPr>
          <p:spPr bwMode="auto">
            <a:xfrm>
              <a:off x="6854824" y="2145399"/>
              <a:ext cx="890589" cy="1534426"/>
            </a:xfrm>
            <a:custGeom>
              <a:avLst/>
              <a:gdLst>
                <a:gd name="T0" fmla="*/ 0 w 605"/>
                <a:gd name="T1" fmla="*/ 0 h 979"/>
                <a:gd name="T2" fmla="*/ 2147483647 w 605"/>
                <a:gd name="T3" fmla="*/ 2147483647 h 979"/>
                <a:gd name="T4" fmla="*/ 2147483647 w 605"/>
                <a:gd name="T5" fmla="*/ 2147483647 h 979"/>
                <a:gd name="T6" fmla="*/ 2147483647 w 605"/>
                <a:gd name="T7" fmla="*/ 2147483647 h 979"/>
                <a:gd name="T8" fmla="*/ 2147483647 w 605"/>
                <a:gd name="T9" fmla="*/ 2147483647 h 979"/>
                <a:gd name="T10" fmla="*/ 2147483647 w 605"/>
                <a:gd name="T11" fmla="*/ 2147483647 h 979"/>
                <a:gd name="T12" fmla="*/ 2147483647 w 605"/>
                <a:gd name="T13" fmla="*/ 2147483647 h 979"/>
                <a:gd name="T14" fmla="*/ 2147483647 w 605"/>
                <a:gd name="T15" fmla="*/ 2147483647 h 979"/>
                <a:gd name="T16" fmla="*/ 2147483647 w 605"/>
                <a:gd name="T17" fmla="*/ 2147483647 h 979"/>
                <a:gd name="T18" fmla="*/ 2147483647 w 605"/>
                <a:gd name="T19" fmla="*/ 2147483647 h 979"/>
                <a:gd name="T20" fmla="*/ 2147483647 w 605"/>
                <a:gd name="T21" fmla="*/ 2147483647 h 979"/>
                <a:gd name="T22" fmla="*/ 2147483647 w 605"/>
                <a:gd name="T23" fmla="*/ 2147483647 h 979"/>
                <a:gd name="T24" fmla="*/ 2147483647 w 605"/>
                <a:gd name="T25" fmla="*/ 2147483647 h 979"/>
                <a:gd name="T26" fmla="*/ 2147483647 w 605"/>
                <a:gd name="T27" fmla="*/ 2147483647 h 979"/>
                <a:gd name="T28" fmla="*/ 2147483647 w 605"/>
                <a:gd name="T29" fmla="*/ 2147483647 h 979"/>
                <a:gd name="T30" fmla="*/ 2147483647 w 605"/>
                <a:gd name="T31" fmla="*/ 2147483647 h 979"/>
                <a:gd name="T32" fmla="*/ 2147483647 w 605"/>
                <a:gd name="T33" fmla="*/ 2147483647 h 979"/>
                <a:gd name="T34" fmla="*/ 2147483647 w 605"/>
                <a:gd name="T35" fmla="*/ 2147483647 h 979"/>
                <a:gd name="T36" fmla="*/ 2147483647 w 605"/>
                <a:gd name="T37" fmla="*/ 2147483647 h 979"/>
                <a:gd name="T38" fmla="*/ 2147483647 w 605"/>
                <a:gd name="T39" fmla="*/ 2147483647 h 9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5"/>
                <a:gd name="T61" fmla="*/ 0 h 979"/>
                <a:gd name="T62" fmla="*/ 605 w 605"/>
                <a:gd name="T63" fmla="*/ 979 h 97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5" h="979">
                  <a:moveTo>
                    <a:pt x="0" y="0"/>
                  </a:moveTo>
                  <a:lnTo>
                    <a:pt x="56" y="66"/>
                  </a:lnTo>
                  <a:lnTo>
                    <a:pt x="110" y="129"/>
                  </a:lnTo>
                  <a:lnTo>
                    <a:pt x="158" y="192"/>
                  </a:lnTo>
                  <a:lnTo>
                    <a:pt x="207" y="251"/>
                  </a:lnTo>
                  <a:lnTo>
                    <a:pt x="251" y="311"/>
                  </a:lnTo>
                  <a:lnTo>
                    <a:pt x="292" y="367"/>
                  </a:lnTo>
                  <a:lnTo>
                    <a:pt x="333" y="423"/>
                  </a:lnTo>
                  <a:lnTo>
                    <a:pt x="370" y="479"/>
                  </a:lnTo>
                  <a:lnTo>
                    <a:pt x="404" y="532"/>
                  </a:lnTo>
                  <a:lnTo>
                    <a:pt x="435" y="583"/>
                  </a:lnTo>
                  <a:lnTo>
                    <a:pt x="464" y="634"/>
                  </a:lnTo>
                  <a:lnTo>
                    <a:pt x="491" y="683"/>
                  </a:lnTo>
                  <a:lnTo>
                    <a:pt x="515" y="729"/>
                  </a:lnTo>
                  <a:lnTo>
                    <a:pt x="537" y="775"/>
                  </a:lnTo>
                  <a:lnTo>
                    <a:pt x="557" y="819"/>
                  </a:lnTo>
                  <a:lnTo>
                    <a:pt x="574" y="860"/>
                  </a:lnTo>
                  <a:lnTo>
                    <a:pt x="586" y="902"/>
                  </a:lnTo>
                  <a:lnTo>
                    <a:pt x="598" y="941"/>
                  </a:lnTo>
                  <a:lnTo>
                    <a:pt x="605" y="97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ar-SY"/>
            </a:p>
          </p:txBody>
        </p:sp>
        <p:sp>
          <p:nvSpPr>
            <p:cNvPr id="23" name="Freeform 15"/>
            <p:cNvSpPr>
              <a:spLocks noChangeAspect="1"/>
            </p:cNvSpPr>
            <p:nvPr/>
          </p:nvSpPr>
          <p:spPr bwMode="auto">
            <a:xfrm>
              <a:off x="6353175" y="4311650"/>
              <a:ext cx="174625" cy="1104900"/>
            </a:xfrm>
            <a:custGeom>
              <a:avLst/>
              <a:gdLst>
                <a:gd name="T0" fmla="*/ 0 w 688"/>
                <a:gd name="T1" fmla="*/ 0 h 889"/>
                <a:gd name="T2" fmla="*/ 2147483647 w 688"/>
                <a:gd name="T3" fmla="*/ 2147483647 h 889"/>
                <a:gd name="T4" fmla="*/ 2147483647 w 688"/>
                <a:gd name="T5" fmla="*/ 2147483647 h 889"/>
                <a:gd name="T6" fmla="*/ 2147483647 w 688"/>
                <a:gd name="T7" fmla="*/ 2147483647 h 889"/>
                <a:gd name="T8" fmla="*/ 2147483647 w 688"/>
                <a:gd name="T9" fmla="*/ 2147483647 h 889"/>
                <a:gd name="T10" fmla="*/ 2147483647 w 688"/>
                <a:gd name="T11" fmla="*/ 2147483647 h 889"/>
                <a:gd name="T12" fmla="*/ 2147483647 w 688"/>
                <a:gd name="T13" fmla="*/ 2147483647 h 889"/>
                <a:gd name="T14" fmla="*/ 2147483647 w 688"/>
                <a:gd name="T15" fmla="*/ 2147483647 h 889"/>
                <a:gd name="T16" fmla="*/ 2147483647 w 688"/>
                <a:gd name="T17" fmla="*/ 2147483647 h 889"/>
                <a:gd name="T18" fmla="*/ 2147483647 w 688"/>
                <a:gd name="T19" fmla="*/ 2147483647 h 889"/>
                <a:gd name="T20" fmla="*/ 2147483647 w 688"/>
                <a:gd name="T21" fmla="*/ 2147483647 h 889"/>
                <a:gd name="T22" fmla="*/ 2147483647 w 688"/>
                <a:gd name="T23" fmla="*/ 2147483647 h 889"/>
                <a:gd name="T24" fmla="*/ 2147483647 w 688"/>
                <a:gd name="T25" fmla="*/ 2147483647 h 889"/>
                <a:gd name="T26" fmla="*/ 2147483647 w 688"/>
                <a:gd name="T27" fmla="*/ 2147483647 h 889"/>
                <a:gd name="T28" fmla="*/ 2147483647 w 688"/>
                <a:gd name="T29" fmla="*/ 2147483647 h 889"/>
                <a:gd name="T30" fmla="*/ 2147483647 w 688"/>
                <a:gd name="T31" fmla="*/ 2147483647 h 889"/>
                <a:gd name="T32" fmla="*/ 2147483647 w 688"/>
                <a:gd name="T33" fmla="*/ 2147483647 h 889"/>
                <a:gd name="T34" fmla="*/ 2147483647 w 688"/>
                <a:gd name="T35" fmla="*/ 2147483647 h 889"/>
                <a:gd name="T36" fmla="*/ 2147483647 w 688"/>
                <a:gd name="T37" fmla="*/ 2147483647 h 889"/>
                <a:gd name="T38" fmla="*/ 2147483647 w 688"/>
                <a:gd name="T39" fmla="*/ 2147483647 h 88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88"/>
                <a:gd name="T61" fmla="*/ 0 h 889"/>
                <a:gd name="T62" fmla="*/ 688 w 688"/>
                <a:gd name="T63" fmla="*/ 889 h 88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88" h="889">
                  <a:moveTo>
                    <a:pt x="0" y="0"/>
                  </a:moveTo>
                  <a:lnTo>
                    <a:pt x="61" y="55"/>
                  </a:lnTo>
                  <a:lnTo>
                    <a:pt x="119" y="111"/>
                  </a:lnTo>
                  <a:lnTo>
                    <a:pt x="173" y="167"/>
                  </a:lnTo>
                  <a:lnTo>
                    <a:pt x="226" y="221"/>
                  </a:lnTo>
                  <a:lnTo>
                    <a:pt x="275" y="274"/>
                  </a:lnTo>
                  <a:lnTo>
                    <a:pt x="321" y="325"/>
                  </a:lnTo>
                  <a:lnTo>
                    <a:pt x="367" y="376"/>
                  </a:lnTo>
                  <a:lnTo>
                    <a:pt x="408" y="425"/>
                  </a:lnTo>
                  <a:lnTo>
                    <a:pt x="447" y="473"/>
                  </a:lnTo>
                  <a:lnTo>
                    <a:pt x="484" y="519"/>
                  </a:lnTo>
                  <a:lnTo>
                    <a:pt x="515" y="566"/>
                  </a:lnTo>
                  <a:lnTo>
                    <a:pt x="547" y="609"/>
                  </a:lnTo>
                  <a:lnTo>
                    <a:pt x="576" y="653"/>
                  </a:lnTo>
                  <a:lnTo>
                    <a:pt x="600" y="694"/>
                  </a:lnTo>
                  <a:lnTo>
                    <a:pt x="622" y="736"/>
                  </a:lnTo>
                  <a:lnTo>
                    <a:pt x="644" y="775"/>
                  </a:lnTo>
                  <a:lnTo>
                    <a:pt x="661" y="813"/>
                  </a:lnTo>
                  <a:lnTo>
                    <a:pt x="676" y="852"/>
                  </a:lnTo>
                  <a:lnTo>
                    <a:pt x="688" y="88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ar-SY"/>
            </a:p>
          </p:txBody>
        </p:sp>
        <p:sp>
          <p:nvSpPr>
            <p:cNvPr id="26" name="Rectangle 18"/>
            <p:cNvSpPr>
              <a:spLocks noChangeAspect="1" noChangeArrowheads="1"/>
            </p:cNvSpPr>
            <p:nvPr/>
          </p:nvSpPr>
          <p:spPr bwMode="auto">
            <a:xfrm>
              <a:off x="4756150" y="3049587"/>
              <a:ext cx="32226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 b="1"/>
                <a:t>Control</a:t>
              </a:r>
            </a:p>
          </p:txBody>
        </p:sp>
        <p:sp>
          <p:nvSpPr>
            <p:cNvPr id="27" name="Freeform 19"/>
            <p:cNvSpPr>
              <a:spLocks noChangeAspect="1"/>
            </p:cNvSpPr>
            <p:nvPr/>
          </p:nvSpPr>
          <p:spPr bwMode="auto">
            <a:xfrm>
              <a:off x="4881563" y="2247900"/>
              <a:ext cx="754062" cy="1525587"/>
            </a:xfrm>
            <a:custGeom>
              <a:avLst/>
              <a:gdLst>
                <a:gd name="T0" fmla="*/ 2147483647 w 464"/>
                <a:gd name="T1" fmla="*/ 0 h 1001"/>
                <a:gd name="T2" fmla="*/ 2147483647 w 464"/>
                <a:gd name="T3" fmla="*/ 2147483647 h 1001"/>
                <a:gd name="T4" fmla="*/ 2147483647 w 464"/>
                <a:gd name="T5" fmla="*/ 2147483647 h 1001"/>
                <a:gd name="T6" fmla="*/ 2147483647 w 464"/>
                <a:gd name="T7" fmla="*/ 2147483647 h 1001"/>
                <a:gd name="T8" fmla="*/ 2147483647 w 464"/>
                <a:gd name="T9" fmla="*/ 2147483647 h 1001"/>
                <a:gd name="T10" fmla="*/ 2147483647 w 464"/>
                <a:gd name="T11" fmla="*/ 2147483647 h 1001"/>
                <a:gd name="T12" fmla="*/ 2147483647 w 464"/>
                <a:gd name="T13" fmla="*/ 2147483647 h 1001"/>
                <a:gd name="T14" fmla="*/ 2147483647 w 464"/>
                <a:gd name="T15" fmla="*/ 2147483647 h 1001"/>
                <a:gd name="T16" fmla="*/ 2147483647 w 464"/>
                <a:gd name="T17" fmla="*/ 2147483647 h 1001"/>
                <a:gd name="T18" fmla="*/ 2147483647 w 464"/>
                <a:gd name="T19" fmla="*/ 2147483647 h 1001"/>
                <a:gd name="T20" fmla="*/ 2147483647 w 464"/>
                <a:gd name="T21" fmla="*/ 2147483647 h 1001"/>
                <a:gd name="T22" fmla="*/ 2147483647 w 464"/>
                <a:gd name="T23" fmla="*/ 2147483647 h 1001"/>
                <a:gd name="T24" fmla="*/ 2147483647 w 464"/>
                <a:gd name="T25" fmla="*/ 2147483647 h 1001"/>
                <a:gd name="T26" fmla="*/ 2147483647 w 464"/>
                <a:gd name="T27" fmla="*/ 2147483647 h 1001"/>
                <a:gd name="T28" fmla="*/ 2147483647 w 464"/>
                <a:gd name="T29" fmla="*/ 2147483647 h 1001"/>
                <a:gd name="T30" fmla="*/ 2147483647 w 464"/>
                <a:gd name="T31" fmla="*/ 2147483647 h 1001"/>
                <a:gd name="T32" fmla="*/ 2147483647 w 464"/>
                <a:gd name="T33" fmla="*/ 2147483647 h 1001"/>
                <a:gd name="T34" fmla="*/ 2147483647 w 464"/>
                <a:gd name="T35" fmla="*/ 2147483647 h 1001"/>
                <a:gd name="T36" fmla="*/ 0 w 464"/>
                <a:gd name="T37" fmla="*/ 2147483647 h 1001"/>
                <a:gd name="T38" fmla="*/ 2147483647 w 464"/>
                <a:gd name="T39" fmla="*/ 2147483647 h 10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64"/>
                <a:gd name="T61" fmla="*/ 0 h 1001"/>
                <a:gd name="T62" fmla="*/ 464 w 464"/>
                <a:gd name="T63" fmla="*/ 1001 h 100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64" h="1001">
                  <a:moveTo>
                    <a:pt x="464" y="0"/>
                  </a:moveTo>
                  <a:lnTo>
                    <a:pt x="415" y="70"/>
                  </a:lnTo>
                  <a:lnTo>
                    <a:pt x="367" y="138"/>
                  </a:lnTo>
                  <a:lnTo>
                    <a:pt x="323" y="204"/>
                  </a:lnTo>
                  <a:lnTo>
                    <a:pt x="279" y="267"/>
                  </a:lnTo>
                  <a:lnTo>
                    <a:pt x="240" y="330"/>
                  </a:lnTo>
                  <a:lnTo>
                    <a:pt x="206" y="389"/>
                  </a:lnTo>
                  <a:lnTo>
                    <a:pt x="172" y="447"/>
                  </a:lnTo>
                  <a:lnTo>
                    <a:pt x="143" y="503"/>
                  </a:lnTo>
                  <a:lnTo>
                    <a:pt x="114" y="559"/>
                  </a:lnTo>
                  <a:lnTo>
                    <a:pt x="90" y="610"/>
                  </a:lnTo>
                  <a:lnTo>
                    <a:pt x="70" y="661"/>
                  </a:lnTo>
                  <a:lnTo>
                    <a:pt x="51" y="709"/>
                  </a:lnTo>
                  <a:lnTo>
                    <a:pt x="34" y="758"/>
                  </a:lnTo>
                  <a:lnTo>
                    <a:pt x="22" y="802"/>
                  </a:lnTo>
                  <a:lnTo>
                    <a:pt x="12" y="845"/>
                  </a:lnTo>
                  <a:lnTo>
                    <a:pt x="5" y="887"/>
                  </a:lnTo>
                  <a:lnTo>
                    <a:pt x="2" y="926"/>
                  </a:lnTo>
                  <a:lnTo>
                    <a:pt x="0" y="964"/>
                  </a:lnTo>
                  <a:lnTo>
                    <a:pt x="2" y="100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ar-SY"/>
            </a:p>
          </p:txBody>
        </p:sp>
        <p:sp>
          <p:nvSpPr>
            <p:cNvPr id="28" name="Freeform 20"/>
            <p:cNvSpPr>
              <a:spLocks noChangeAspect="1"/>
            </p:cNvSpPr>
            <p:nvPr/>
          </p:nvSpPr>
          <p:spPr bwMode="auto">
            <a:xfrm>
              <a:off x="4810125" y="3660775"/>
              <a:ext cx="120650" cy="177800"/>
            </a:xfrm>
            <a:custGeom>
              <a:avLst/>
              <a:gdLst>
                <a:gd name="T0" fmla="*/ 2147483647 w 73"/>
                <a:gd name="T1" fmla="*/ 0 h 117"/>
                <a:gd name="T2" fmla="*/ 2147483647 w 73"/>
                <a:gd name="T3" fmla="*/ 2147483647 h 117"/>
                <a:gd name="T4" fmla="*/ 0 w 73"/>
                <a:gd name="T5" fmla="*/ 2147483647 h 117"/>
                <a:gd name="T6" fmla="*/ 2147483647 w 73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117"/>
                <a:gd name="T14" fmla="*/ 73 w 73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117">
                  <a:moveTo>
                    <a:pt x="73" y="0"/>
                  </a:moveTo>
                  <a:lnTo>
                    <a:pt x="48" y="117"/>
                  </a:lnTo>
                  <a:lnTo>
                    <a:pt x="0" y="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ar-SY"/>
            </a:p>
          </p:txBody>
        </p:sp>
        <p:sp>
          <p:nvSpPr>
            <p:cNvPr id="29" name="Freeform 21"/>
            <p:cNvSpPr>
              <a:spLocks noChangeAspect="1"/>
            </p:cNvSpPr>
            <p:nvPr/>
          </p:nvSpPr>
          <p:spPr bwMode="auto">
            <a:xfrm>
              <a:off x="6880225" y="2149475"/>
              <a:ext cx="222250" cy="203200"/>
            </a:xfrm>
            <a:custGeom>
              <a:avLst/>
              <a:gdLst>
                <a:gd name="T0" fmla="*/ 2147483647 w 123"/>
                <a:gd name="T1" fmla="*/ 2147483647 h 135"/>
                <a:gd name="T2" fmla="*/ 0 w 123"/>
                <a:gd name="T3" fmla="*/ 0 h 135"/>
                <a:gd name="T4" fmla="*/ 2147483647 w 123"/>
                <a:gd name="T5" fmla="*/ 2147483647 h 135"/>
                <a:gd name="T6" fmla="*/ 2147483647 w 123"/>
                <a:gd name="T7" fmla="*/ 2147483647 h 1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135"/>
                <a:gd name="T14" fmla="*/ 123 w 123"/>
                <a:gd name="T15" fmla="*/ 135 h 1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135">
                  <a:moveTo>
                    <a:pt x="123" y="128"/>
                  </a:moveTo>
                  <a:lnTo>
                    <a:pt x="0" y="0"/>
                  </a:lnTo>
                  <a:lnTo>
                    <a:pt x="57" y="135"/>
                  </a:lnTo>
                  <a:lnTo>
                    <a:pt x="123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ar-SY"/>
            </a:p>
          </p:txBody>
        </p:sp>
        <p:sp>
          <p:nvSpPr>
            <p:cNvPr id="30" name="Freeform 22"/>
            <p:cNvSpPr>
              <a:spLocks noChangeAspect="1"/>
            </p:cNvSpPr>
            <p:nvPr/>
          </p:nvSpPr>
          <p:spPr bwMode="auto">
            <a:xfrm>
              <a:off x="6450013" y="5253037"/>
              <a:ext cx="120650" cy="177800"/>
            </a:xfrm>
            <a:custGeom>
              <a:avLst/>
              <a:gdLst>
                <a:gd name="T0" fmla="*/ 2147483647 w 73"/>
                <a:gd name="T1" fmla="*/ 0 h 117"/>
                <a:gd name="T2" fmla="*/ 2147483647 w 73"/>
                <a:gd name="T3" fmla="*/ 2147483647 h 117"/>
                <a:gd name="T4" fmla="*/ 0 w 73"/>
                <a:gd name="T5" fmla="*/ 2147483647 h 117"/>
                <a:gd name="T6" fmla="*/ 2147483647 w 73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117"/>
                <a:gd name="T14" fmla="*/ 73 w 73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117">
                  <a:moveTo>
                    <a:pt x="73" y="0"/>
                  </a:moveTo>
                  <a:lnTo>
                    <a:pt x="48" y="117"/>
                  </a:lnTo>
                  <a:lnTo>
                    <a:pt x="0" y="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ar-SY"/>
            </a:p>
          </p:txBody>
        </p:sp>
      </p:grpSp>
      <p:cxnSp>
        <p:nvCxnSpPr>
          <p:cNvPr id="5" name="Straight Arrow Connector 4"/>
          <p:cNvCxnSpPr>
            <a:stCxn id="13" idx="3"/>
          </p:cNvCxnSpPr>
          <p:nvPr/>
        </p:nvCxnSpPr>
        <p:spPr>
          <a:xfrm flipV="1">
            <a:off x="4745788" y="1399556"/>
            <a:ext cx="946460" cy="130981"/>
          </a:xfrm>
          <a:prstGeom prst="straightConnector1">
            <a:avLst/>
          </a:prstGeom>
          <a:ln w="25400" cap="rnd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31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463140"/>
            <a:ext cx="6519339" cy="1973743"/>
          </a:xfrm>
          <a:prstGeom prst="rect">
            <a:avLst/>
          </a:prstGeom>
        </p:spPr>
      </p:pic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21AEADD9-3999-3934-2952-139250BA4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ar-SY" sz="3200" dirty="0" smtClean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اختبار البنية المعمارية</a:t>
            </a:r>
            <a:endParaRPr lang="en-US" dirty="0"/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575487E7-3DAB-756F-D3BD-E129F4593D2A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0098" y="1896721"/>
            <a:ext cx="307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اختبار الاعتماديات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SY" sz="1800" dirty="0" smtClean="0">
                <a:solidFill>
                  <a:schemeClr val="tx2">
                    <a:lumMod val="50000"/>
                  </a:schemeClr>
                </a:solidFill>
              </a:rPr>
              <a:t>اختبار قواعد التسمية</a:t>
            </a:r>
          </a:p>
        </p:txBody>
      </p:sp>
    </p:spTree>
    <p:extLst>
      <p:ext uri="{BB962C8B-B14F-4D97-AF65-F5344CB8AC3E}">
        <p14:creationId xmlns:p14="http://schemas.microsoft.com/office/powerpoint/2010/main" val="1147058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8" name="Google Shape;488;p43"/>
          <p:cNvCxnSpPr>
            <a:cxnSpLocks/>
            <a:endCxn id="489" idx="1"/>
          </p:cNvCxnSpPr>
          <p:nvPr/>
        </p:nvCxnSpPr>
        <p:spPr>
          <a:xfrm rot="10800000" flipH="1" flipV="1">
            <a:off x="941388" y="1332134"/>
            <a:ext cx="228600" cy="676182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43"/>
          <p:cNvSpPr/>
          <p:nvPr/>
        </p:nvSpPr>
        <p:spPr>
          <a:xfrm>
            <a:off x="1169988" y="17878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493" name="Google Shape;493;p43"/>
          <p:cNvCxnSpPr>
            <a:cxnSpLocks/>
            <a:stCxn id="489" idx="1"/>
          </p:cNvCxnSpPr>
          <p:nvPr/>
        </p:nvCxnSpPr>
        <p:spPr>
          <a:xfrm rot="10800000" flipH="1" flipV="1">
            <a:off x="1169988" y="2008315"/>
            <a:ext cx="228600" cy="668637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43"/>
          <p:cNvCxnSpPr>
            <a:cxnSpLocks/>
          </p:cNvCxnSpPr>
          <p:nvPr/>
        </p:nvCxnSpPr>
        <p:spPr>
          <a:xfrm>
            <a:off x="1398588" y="2676953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43"/>
          <p:cNvCxnSpPr>
            <a:cxnSpLocks/>
          </p:cNvCxnSpPr>
          <p:nvPr/>
        </p:nvCxnSpPr>
        <p:spPr>
          <a:xfrm>
            <a:off x="1627188" y="3345591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43"/>
          <p:cNvSpPr txBox="1"/>
          <p:nvPr/>
        </p:nvSpPr>
        <p:spPr>
          <a:xfrm>
            <a:off x="1774477" y="1126316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مقدمة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1989840" y="1801519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تحليل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2205423" y="24564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تصميم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9" name="Google Shape;499;p43"/>
          <p:cNvSpPr txBox="1"/>
          <p:nvPr/>
        </p:nvSpPr>
        <p:spPr>
          <a:xfrm>
            <a:off x="2428827" y="3125053"/>
            <a:ext cx="3959700" cy="44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تنجيز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500" name="Google Shape;500;p43"/>
          <p:cNvSpPr txBox="1"/>
          <p:nvPr/>
        </p:nvSpPr>
        <p:spPr>
          <a:xfrm>
            <a:off x="2652237" y="3793728"/>
            <a:ext cx="3959700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الآفاق المستقبلية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501" name="Google Shape;501;p43"/>
          <p:cNvCxnSpPr>
            <a:endCxn id="496" idx="1"/>
          </p:cNvCxnSpPr>
          <p:nvPr/>
        </p:nvCxnSpPr>
        <p:spPr>
          <a:xfrm>
            <a:off x="1534777" y="1346816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3"/>
          <p:cNvCxnSpPr>
            <a:cxnSpLocks/>
            <a:endCxn id="497" idx="1"/>
          </p:cNvCxnSpPr>
          <p:nvPr/>
        </p:nvCxnSpPr>
        <p:spPr>
          <a:xfrm>
            <a:off x="1750140" y="2022019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3"/>
          <p:cNvCxnSpPr>
            <a:cxnSpLocks/>
            <a:endCxn id="498" idx="1"/>
          </p:cNvCxnSpPr>
          <p:nvPr/>
        </p:nvCxnSpPr>
        <p:spPr>
          <a:xfrm>
            <a:off x="1976094" y="2676953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43"/>
          <p:cNvCxnSpPr>
            <a:cxnSpLocks/>
            <a:endCxn id="499" idx="1"/>
          </p:cNvCxnSpPr>
          <p:nvPr/>
        </p:nvCxnSpPr>
        <p:spPr>
          <a:xfrm>
            <a:off x="2204684" y="3345591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43"/>
          <p:cNvCxnSpPr>
            <a:cxnSpLocks/>
            <a:endCxn id="500" idx="1"/>
          </p:cNvCxnSpPr>
          <p:nvPr/>
        </p:nvCxnSpPr>
        <p:spPr>
          <a:xfrm>
            <a:off x="2433280" y="4014228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89;p43">
            <a:extLst>
              <a:ext uri="{FF2B5EF4-FFF2-40B4-BE49-F238E27FC236}">
                <a16:creationId xmlns:a16="http://schemas.microsoft.com/office/drawing/2014/main" id="{372A930F-7086-E390-6A63-7294C4060BE4}"/>
              </a:ext>
            </a:extLst>
          </p:cNvPr>
          <p:cNvSpPr/>
          <p:nvPr/>
        </p:nvSpPr>
        <p:spPr>
          <a:xfrm>
            <a:off x="953282" y="11263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A7597234-8059-5562-948C-35B22682E993}"/>
              </a:ext>
            </a:extLst>
          </p:cNvPr>
          <p:cNvSpPr/>
          <p:nvPr/>
        </p:nvSpPr>
        <p:spPr>
          <a:xfrm>
            <a:off x="1407338" y="247184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8" name="Google Shape;489;p43">
            <a:extLst>
              <a:ext uri="{FF2B5EF4-FFF2-40B4-BE49-F238E27FC236}">
                <a16:creationId xmlns:a16="http://schemas.microsoft.com/office/drawing/2014/main" id="{01D0802A-F56A-CBE9-E07A-E77DE3F80137}"/>
              </a:ext>
            </a:extLst>
          </p:cNvPr>
          <p:cNvSpPr/>
          <p:nvPr/>
        </p:nvSpPr>
        <p:spPr>
          <a:xfrm>
            <a:off x="1627188" y="313187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9" name="Google Shape;489;p43">
            <a:extLst>
              <a:ext uri="{FF2B5EF4-FFF2-40B4-BE49-F238E27FC236}">
                <a16:creationId xmlns:a16="http://schemas.microsoft.com/office/drawing/2014/main" id="{E50B3452-ECD5-A7B7-2CB2-1FDBE237AA9A}"/>
              </a:ext>
            </a:extLst>
          </p:cNvPr>
          <p:cNvSpPr/>
          <p:nvPr/>
        </p:nvSpPr>
        <p:spPr>
          <a:xfrm>
            <a:off x="1855788" y="3817363"/>
            <a:ext cx="573752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kumimoji="0" lang="ar-SY" sz="3200" i="0" u="none" strike="noStrike" kern="0" cap="none" spc="0" normalizeH="0" baseline="0" noProof="0" dirty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محتويات العرض</a:t>
            </a:r>
            <a:endParaRPr dirty="0"/>
          </a:p>
        </p:txBody>
      </p:sp>
      <p:sp>
        <p:nvSpPr>
          <p:cNvPr id="22" name="Google Shape;489;p43">
            <a:extLst>
              <a:ext uri="{FF2B5EF4-FFF2-40B4-BE49-F238E27FC236}">
                <a16:creationId xmlns:a16="http://schemas.microsoft.com/office/drawing/2014/main" id="{651D271B-5D4E-DC91-7836-C4F1E478D2A6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9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32296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3;p40">
            <a:extLst>
              <a:ext uri="{FF2B5EF4-FFF2-40B4-BE49-F238E27FC236}">
                <a16:creationId xmlns:a16="http://schemas.microsoft.com/office/drawing/2014/main" id="{25C8A181-D0B5-4FFA-9E97-FE18F3A2787D}"/>
              </a:ext>
            </a:extLst>
          </p:cNvPr>
          <p:cNvSpPr txBox="1">
            <a:spLocks/>
          </p:cNvSpPr>
          <p:nvPr/>
        </p:nvSpPr>
        <p:spPr>
          <a:xfrm>
            <a:off x="571144" y="486924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آفاق مستقبلية</a:t>
            </a:r>
          </a:p>
          <a:p>
            <a:pPr algn="r"/>
            <a:endParaRPr lang="ar-S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9B0728-C213-4732-C5F2-EF706FAE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272" y="1499358"/>
            <a:ext cx="1843317" cy="1843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20307-05FE-65AD-2735-B2B30B2D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05" y="1546861"/>
            <a:ext cx="1748309" cy="1748309"/>
          </a:xfrm>
          <a:prstGeom prst="rect">
            <a:avLst/>
          </a:prstGeom>
        </p:spPr>
      </p:pic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7F4CCDBE-DCFE-ECB2-6A66-11DA1023A514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30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1" name="Google Shape;500;p43"/>
          <p:cNvSpPr txBox="1"/>
          <p:nvPr/>
        </p:nvSpPr>
        <p:spPr>
          <a:xfrm>
            <a:off x="4749051" y="3584974"/>
            <a:ext cx="3238811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 smtClean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إنشاء نظام توصية للمشاركين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13" name="Google Shape;500;p43"/>
          <p:cNvSpPr txBox="1"/>
          <p:nvPr/>
        </p:nvSpPr>
        <p:spPr>
          <a:xfrm>
            <a:off x="714703" y="3505128"/>
            <a:ext cx="3145600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 smtClean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إضافة كتلة لتوثيق المشاريع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</p:spTree>
    <p:extLst>
      <p:ext uri="{BB962C8B-B14F-4D97-AF65-F5344CB8AC3E}">
        <p14:creationId xmlns:p14="http://schemas.microsoft.com/office/powerpoint/2010/main" val="2665369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273746" y="2825205"/>
            <a:ext cx="6596509" cy="222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49"/>
              </a:lnSpc>
            </a:pPr>
            <a:endParaRPr lang="en-US" sz="1094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94E43-8FB4-770E-9364-5EBDB86464C0}"/>
              </a:ext>
            </a:extLst>
          </p:cNvPr>
          <p:cNvSpPr txBox="1"/>
          <p:nvPr/>
        </p:nvSpPr>
        <p:spPr>
          <a:xfrm>
            <a:off x="1701209" y="1501766"/>
            <a:ext cx="5509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8000" b="1" dirty="0">
                <a:solidFill>
                  <a:srgbClr val="174B67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كلُّ الشُّكرِ  لإصغائِكُم</a:t>
            </a:r>
            <a:endParaRPr lang="en-US" sz="8000" b="1" dirty="0">
              <a:solidFill>
                <a:srgbClr val="174B67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F2FAD-6C00-98F7-44C6-46D795786BDC}"/>
              </a:ext>
            </a:extLst>
          </p:cNvPr>
          <p:cNvSpPr txBox="1"/>
          <p:nvPr/>
        </p:nvSpPr>
        <p:spPr>
          <a:xfrm>
            <a:off x="-268669" y="4388980"/>
            <a:ext cx="3280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3200" b="1" dirty="0">
                <a:solidFill>
                  <a:srgbClr val="174B67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دمشق   </a:t>
            </a:r>
            <a:r>
              <a:rPr lang="ar-SY" sz="3200" b="1" dirty="0" smtClean="0">
                <a:solidFill>
                  <a:srgbClr val="174B67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9/2024</a:t>
            </a:r>
            <a:endParaRPr lang="en-US" sz="3200" b="1" dirty="0">
              <a:solidFill>
                <a:srgbClr val="174B67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9232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3;p40">
            <a:extLst>
              <a:ext uri="{FF2B5EF4-FFF2-40B4-BE49-F238E27FC236}">
                <a16:creationId xmlns:a16="http://schemas.microsoft.com/office/drawing/2014/main" id="{25C8A181-D0B5-4FFA-9E97-FE18F3A2787D}"/>
              </a:ext>
            </a:extLst>
          </p:cNvPr>
          <p:cNvSpPr txBox="1">
            <a:spLocks/>
          </p:cNvSpPr>
          <p:nvPr/>
        </p:nvSpPr>
        <p:spPr>
          <a:xfrm>
            <a:off x="571144" y="486924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3200" dirty="0">
                <a:solidFill>
                  <a:srgbClr val="174B67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c</a:t>
            </a:r>
            <a:endParaRPr lang="ar-SY" sz="3200" dirty="0">
              <a:solidFill>
                <a:srgbClr val="174B67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  <a:p>
            <a:pPr algn="r"/>
            <a:endParaRPr lang="ar-SY" dirty="0"/>
          </a:p>
        </p:txBody>
      </p:sp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7F4CCDBE-DCFE-ECB2-6A66-11DA1023A514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30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55" y="745824"/>
            <a:ext cx="7646649" cy="31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9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19999" y="578683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الهدف من المشروع</a:t>
            </a:r>
            <a:endParaRPr dirty="0"/>
          </a:p>
        </p:txBody>
      </p:sp>
      <p:sp>
        <p:nvSpPr>
          <p:cNvPr id="43" name="Google Shape;489;p43">
            <a:extLst>
              <a:ext uri="{FF2B5EF4-FFF2-40B4-BE49-F238E27FC236}">
                <a16:creationId xmlns:a16="http://schemas.microsoft.com/office/drawing/2014/main" id="{798D7910-3BB5-8226-9193-2DDE24A5EDBE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424516" y="2871019"/>
            <a:ext cx="1956620" cy="89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>
                <a:solidFill>
                  <a:srgbClr val="174B67"/>
                </a:solidFill>
              </a:rPr>
              <a:t>تعريف أنواع المشاريع</a:t>
            </a:r>
            <a:endParaRPr lang="en-US" dirty="0">
              <a:solidFill>
                <a:srgbClr val="174B67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50257" y="1408564"/>
            <a:ext cx="1956620" cy="89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>
                <a:solidFill>
                  <a:srgbClr val="174B67"/>
                </a:solidFill>
              </a:rPr>
              <a:t>تخطيط المشاريع</a:t>
            </a:r>
            <a:endParaRPr lang="en-US" dirty="0">
              <a:solidFill>
                <a:srgbClr val="174B67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50257" y="2871019"/>
            <a:ext cx="1956620" cy="89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>
                <a:solidFill>
                  <a:srgbClr val="174B67"/>
                </a:solidFill>
              </a:rPr>
              <a:t>تعريف المشاريع</a:t>
            </a:r>
            <a:endParaRPr lang="en-US" dirty="0">
              <a:solidFill>
                <a:srgbClr val="174B67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00022" y="1408564"/>
            <a:ext cx="1956620" cy="89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>
                <a:solidFill>
                  <a:srgbClr val="174B67"/>
                </a:solidFill>
              </a:rPr>
              <a:t>متابعة المشاريع</a:t>
            </a:r>
            <a:endParaRPr lang="en-US" dirty="0">
              <a:solidFill>
                <a:srgbClr val="174B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3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8" name="Google Shape;488;p43"/>
          <p:cNvCxnSpPr>
            <a:cxnSpLocks/>
            <a:endCxn id="489" idx="1"/>
          </p:cNvCxnSpPr>
          <p:nvPr/>
        </p:nvCxnSpPr>
        <p:spPr>
          <a:xfrm rot="10800000" flipH="1" flipV="1">
            <a:off x="941388" y="1332134"/>
            <a:ext cx="228600" cy="676182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43"/>
          <p:cNvSpPr/>
          <p:nvPr/>
        </p:nvSpPr>
        <p:spPr>
          <a:xfrm>
            <a:off x="1169988" y="1787816"/>
            <a:ext cx="573752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493" name="Google Shape;493;p43"/>
          <p:cNvCxnSpPr>
            <a:cxnSpLocks/>
            <a:stCxn id="489" idx="1"/>
          </p:cNvCxnSpPr>
          <p:nvPr/>
        </p:nvCxnSpPr>
        <p:spPr>
          <a:xfrm rot="10800000" flipH="1" flipV="1">
            <a:off x="1169988" y="2008315"/>
            <a:ext cx="228600" cy="668637"/>
          </a:xfrm>
          <a:prstGeom prst="bentConnector3">
            <a:avLst>
              <a:gd name="adj1" fmla="val -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43"/>
          <p:cNvCxnSpPr>
            <a:cxnSpLocks/>
          </p:cNvCxnSpPr>
          <p:nvPr/>
        </p:nvCxnSpPr>
        <p:spPr>
          <a:xfrm>
            <a:off x="1398588" y="2676953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43"/>
          <p:cNvCxnSpPr>
            <a:cxnSpLocks/>
          </p:cNvCxnSpPr>
          <p:nvPr/>
        </p:nvCxnSpPr>
        <p:spPr>
          <a:xfrm>
            <a:off x="1627188" y="3345591"/>
            <a:ext cx="228600" cy="668700"/>
          </a:xfrm>
          <a:prstGeom prst="bentConnector3">
            <a:avLst>
              <a:gd name="adj1" fmla="val -10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43"/>
          <p:cNvSpPr txBox="1"/>
          <p:nvPr/>
        </p:nvSpPr>
        <p:spPr>
          <a:xfrm>
            <a:off x="1774477" y="1126316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مقدمة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1989840" y="1801519"/>
            <a:ext cx="3959700" cy="441000"/>
          </a:xfrm>
          <a:prstGeom prst="rect">
            <a:avLst/>
          </a:prstGeom>
          <a:solidFill>
            <a:srgbClr val="DAE6E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تحليل النظام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2205423" y="24564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تصميم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99" name="Google Shape;499;p43"/>
          <p:cNvSpPr txBox="1"/>
          <p:nvPr/>
        </p:nvSpPr>
        <p:spPr>
          <a:xfrm>
            <a:off x="2428827" y="3125053"/>
            <a:ext cx="3959700" cy="44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تنجيز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500" name="Google Shape;500;p43"/>
          <p:cNvSpPr txBox="1"/>
          <p:nvPr/>
        </p:nvSpPr>
        <p:spPr>
          <a:xfrm>
            <a:off x="2652237" y="3793728"/>
            <a:ext cx="39597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الآفاق المستقبلية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501" name="Google Shape;501;p43"/>
          <p:cNvCxnSpPr>
            <a:endCxn id="496" idx="1"/>
          </p:cNvCxnSpPr>
          <p:nvPr/>
        </p:nvCxnSpPr>
        <p:spPr>
          <a:xfrm>
            <a:off x="1534777" y="1346816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3"/>
          <p:cNvCxnSpPr>
            <a:cxnSpLocks/>
            <a:endCxn id="497" idx="1"/>
          </p:cNvCxnSpPr>
          <p:nvPr/>
        </p:nvCxnSpPr>
        <p:spPr>
          <a:xfrm>
            <a:off x="1750140" y="2022019"/>
            <a:ext cx="23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3"/>
          <p:cNvCxnSpPr>
            <a:cxnSpLocks/>
            <a:endCxn id="498" idx="1"/>
          </p:cNvCxnSpPr>
          <p:nvPr/>
        </p:nvCxnSpPr>
        <p:spPr>
          <a:xfrm>
            <a:off x="1976094" y="2676953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43"/>
          <p:cNvCxnSpPr>
            <a:cxnSpLocks/>
            <a:endCxn id="499" idx="1"/>
          </p:cNvCxnSpPr>
          <p:nvPr/>
        </p:nvCxnSpPr>
        <p:spPr>
          <a:xfrm>
            <a:off x="2204684" y="3345591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43"/>
          <p:cNvCxnSpPr>
            <a:cxnSpLocks/>
            <a:endCxn id="500" idx="1"/>
          </p:cNvCxnSpPr>
          <p:nvPr/>
        </p:nvCxnSpPr>
        <p:spPr>
          <a:xfrm>
            <a:off x="2433280" y="4014228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89;p43">
            <a:extLst>
              <a:ext uri="{FF2B5EF4-FFF2-40B4-BE49-F238E27FC236}">
                <a16:creationId xmlns:a16="http://schemas.microsoft.com/office/drawing/2014/main" id="{372A930F-7086-E390-6A63-7294C4060BE4}"/>
              </a:ext>
            </a:extLst>
          </p:cNvPr>
          <p:cNvSpPr/>
          <p:nvPr/>
        </p:nvSpPr>
        <p:spPr>
          <a:xfrm>
            <a:off x="953282" y="112631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A7597234-8059-5562-948C-35B22682E993}"/>
              </a:ext>
            </a:extLst>
          </p:cNvPr>
          <p:cNvSpPr/>
          <p:nvPr/>
        </p:nvSpPr>
        <p:spPr>
          <a:xfrm>
            <a:off x="1407338" y="247184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8" name="Google Shape;489;p43">
            <a:extLst>
              <a:ext uri="{FF2B5EF4-FFF2-40B4-BE49-F238E27FC236}">
                <a16:creationId xmlns:a16="http://schemas.microsoft.com/office/drawing/2014/main" id="{01D0802A-F56A-CBE9-E07A-E77DE3F80137}"/>
              </a:ext>
            </a:extLst>
          </p:cNvPr>
          <p:cNvSpPr/>
          <p:nvPr/>
        </p:nvSpPr>
        <p:spPr>
          <a:xfrm>
            <a:off x="1627188" y="313187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29" name="Google Shape;489;p43">
            <a:extLst>
              <a:ext uri="{FF2B5EF4-FFF2-40B4-BE49-F238E27FC236}">
                <a16:creationId xmlns:a16="http://schemas.microsoft.com/office/drawing/2014/main" id="{E50B3452-ECD5-A7B7-2CB2-1FDBE237AA9A}"/>
              </a:ext>
            </a:extLst>
          </p:cNvPr>
          <p:cNvSpPr/>
          <p:nvPr/>
        </p:nvSpPr>
        <p:spPr>
          <a:xfrm>
            <a:off x="1855788" y="381736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kumimoji="0" lang="ar-SY" sz="3200" i="0" u="none" strike="noStrike" kern="0" cap="none" spc="0" normalizeH="0" baseline="0" noProof="0" dirty="0">
                <a:ln>
                  <a:noFill/>
                </a:ln>
                <a:solidFill>
                  <a:srgbClr val="174B67"/>
                </a:solidFill>
                <a:effectLst/>
                <a:uLnTx/>
                <a:uFillTx/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محتويات العرض</a:t>
            </a:r>
            <a:endParaRPr dirty="0"/>
          </a:p>
        </p:txBody>
      </p:sp>
      <p:sp>
        <p:nvSpPr>
          <p:cNvPr id="22" name="Google Shape;489;p43">
            <a:extLst>
              <a:ext uri="{FF2B5EF4-FFF2-40B4-BE49-F238E27FC236}">
                <a16:creationId xmlns:a16="http://schemas.microsoft.com/office/drawing/2014/main" id="{BC574476-A8A6-20C3-E834-DDA44D20E873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85420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720000" y="518822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ar-SY" sz="32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تحليل النظام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6A7E8-2528-84A9-C33B-C0AE6530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6915" y="1036622"/>
            <a:ext cx="2781481" cy="278148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F04A4956-26F0-E6C7-17F9-6887CE47A9E5}"/>
              </a:ext>
            </a:extLst>
          </p:cNvPr>
          <p:cNvSpPr txBox="1">
            <a:spLocks/>
          </p:cNvSpPr>
          <p:nvPr/>
        </p:nvSpPr>
        <p:spPr>
          <a:xfrm>
            <a:off x="4883480" y="2504166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l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مخطط حالات الاستخدام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489;p43">
            <a:extLst>
              <a:ext uri="{FF2B5EF4-FFF2-40B4-BE49-F238E27FC236}">
                <a16:creationId xmlns:a16="http://schemas.microsoft.com/office/drawing/2014/main" id="{9BA67578-36B2-2F8B-3C63-E9890EBD1D18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6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05272D-AABC-B857-384B-97DEB969EFDE}"/>
              </a:ext>
            </a:extLst>
          </p:cNvPr>
          <p:cNvSpPr txBox="1">
            <a:spLocks/>
          </p:cNvSpPr>
          <p:nvPr/>
        </p:nvSpPr>
        <p:spPr>
          <a:xfrm>
            <a:off x="4769559" y="3273211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آلية </a:t>
            </a:r>
            <a:r>
              <a:rPr lang="ar-SY" sz="2400" dirty="0" smtClean="0">
                <a:solidFill>
                  <a:srgbClr val="DAE6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سير العمل</a:t>
            </a:r>
            <a:endParaRPr lang="en-US" sz="2400" dirty="0">
              <a:solidFill>
                <a:srgbClr val="DAE6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95E55B-3C17-6797-C545-54418E964AEB}"/>
              </a:ext>
            </a:extLst>
          </p:cNvPr>
          <p:cNvSpPr txBox="1">
            <a:spLocks/>
          </p:cNvSpPr>
          <p:nvPr/>
        </p:nvSpPr>
        <p:spPr>
          <a:xfrm>
            <a:off x="4749400" y="1735121"/>
            <a:ext cx="2936833" cy="76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×"/>
            </a:pPr>
            <a:r>
              <a:rPr lang="ar-SY" sz="2400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متطلبات النظام</a:t>
            </a:r>
            <a:endParaRPr lang="en-US" sz="2400" dirty="0">
              <a:solidFill>
                <a:srgbClr val="174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3;p40">
            <a:extLst>
              <a:ext uri="{FF2B5EF4-FFF2-40B4-BE49-F238E27FC236}">
                <a16:creationId xmlns:a16="http://schemas.microsoft.com/office/drawing/2014/main" id="{C65AEB05-D23A-C347-741A-9F64645F2D69}"/>
              </a:ext>
            </a:extLst>
          </p:cNvPr>
          <p:cNvSpPr txBox="1">
            <a:spLocks/>
          </p:cNvSpPr>
          <p:nvPr/>
        </p:nvSpPr>
        <p:spPr>
          <a:xfrm>
            <a:off x="592409" y="582617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3200" b="1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متطلبات النظام الوظيفية</a:t>
            </a:r>
            <a:endParaRPr lang="ar-SY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4754D-9094-64E0-918E-3F5D4DBA01AE}"/>
              </a:ext>
            </a:extLst>
          </p:cNvPr>
          <p:cNvSpPr txBox="1"/>
          <p:nvPr/>
        </p:nvSpPr>
        <p:spPr>
          <a:xfrm>
            <a:off x="-861237" y="1788256"/>
            <a:ext cx="77039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الاطلاع على عمليات المتابعة.</a:t>
            </a:r>
          </a:p>
          <a:p>
            <a:pPr marL="285750" indent="-285750" algn="r" rtl="1">
              <a:buFontTx/>
              <a:buChar char="-"/>
            </a:pP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الاطلاع على</a:t>
            </a:r>
            <a:r>
              <a:rPr lang="en-US" sz="1600" dirty="0" smtClean="0">
                <a:solidFill>
                  <a:srgbClr val="174B67"/>
                </a:solidFill>
              </a:rPr>
              <a:t> </a:t>
            </a:r>
            <a:r>
              <a:rPr lang="ar-SY" sz="1600" dirty="0" smtClean="0">
                <a:solidFill>
                  <a:srgbClr val="174B67"/>
                </a:solidFill>
              </a:rPr>
              <a:t>حالة المشاريع. </a:t>
            </a:r>
          </a:p>
          <a:p>
            <a:pPr marL="285750" indent="-285750" algn="r" rtl="1">
              <a:buFontTx/>
              <a:buChar char="-"/>
            </a:pP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FF0000"/>
                </a:solidFill>
              </a:rPr>
              <a:t>طرح، قبول، إلغاء مشروع.</a:t>
            </a:r>
          </a:p>
          <a:p>
            <a:pPr marL="285750" indent="-285750" algn="r" rtl="1">
              <a:buFontTx/>
              <a:buChar char="-"/>
            </a:pPr>
            <a:endParaRPr lang="ar-SY" sz="1600" dirty="0">
              <a:solidFill>
                <a:srgbClr val="174B67"/>
              </a:solidFill>
            </a:endParaRPr>
          </a:p>
          <a:p>
            <a:pPr algn="r" rtl="1"/>
            <a:r>
              <a:rPr lang="ar-SY" sz="1600" dirty="0" smtClean="0">
                <a:solidFill>
                  <a:schemeClr val="bg1">
                    <a:lumMod val="10000"/>
                  </a:schemeClr>
                </a:solidFill>
              </a:rPr>
              <a:t>-</a:t>
            </a:r>
            <a:r>
              <a:rPr lang="ar-SY" sz="1600" dirty="0" smtClean="0">
                <a:solidFill>
                  <a:srgbClr val="174B67"/>
                </a:solidFill>
              </a:rPr>
              <a:t>    استعراض تقارير المشاريع</a:t>
            </a:r>
            <a:r>
              <a:rPr lang="en-US" sz="1600" dirty="0" smtClean="0">
                <a:solidFill>
                  <a:srgbClr val="174B67"/>
                </a:solidFill>
              </a:rPr>
              <a:t>.</a:t>
            </a:r>
            <a:endParaRPr lang="en-US" sz="1600" dirty="0">
              <a:solidFill>
                <a:srgbClr val="174B6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A1373-CABC-04D2-4EE4-4D420CF93602}"/>
              </a:ext>
            </a:extLst>
          </p:cNvPr>
          <p:cNvSpPr txBox="1"/>
          <p:nvPr/>
        </p:nvSpPr>
        <p:spPr>
          <a:xfrm>
            <a:off x="6842762" y="2320979"/>
            <a:ext cx="1453639" cy="307777"/>
          </a:xfrm>
          <a:prstGeom prst="rect">
            <a:avLst/>
          </a:prstGeom>
          <a:solidFill>
            <a:srgbClr val="DAE6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Y" b="1" dirty="0" smtClean="0">
                <a:solidFill>
                  <a:srgbClr val="174B67"/>
                </a:solidFill>
              </a:rPr>
              <a:t>الوكيل العلمي</a:t>
            </a:r>
            <a:endParaRPr lang="en-US" b="1" dirty="0">
              <a:solidFill>
                <a:srgbClr val="174B67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7A5128-CD2E-F2C3-90AE-BE09BDEFCCD1}"/>
              </a:ext>
            </a:extLst>
          </p:cNvPr>
          <p:cNvCxnSpPr/>
          <p:nvPr/>
        </p:nvCxnSpPr>
        <p:spPr>
          <a:xfrm>
            <a:off x="6842762" y="1477926"/>
            <a:ext cx="0" cy="2775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489;p43">
            <a:extLst>
              <a:ext uri="{FF2B5EF4-FFF2-40B4-BE49-F238E27FC236}">
                <a16:creationId xmlns:a16="http://schemas.microsoft.com/office/drawing/2014/main" id="{C35FF89F-3675-F35D-47FF-64F27B2F57C1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7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5725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3;p40">
            <a:extLst>
              <a:ext uri="{FF2B5EF4-FFF2-40B4-BE49-F238E27FC236}">
                <a16:creationId xmlns:a16="http://schemas.microsoft.com/office/drawing/2014/main" id="{C65AEB05-D23A-C347-741A-9F64645F2D69}"/>
              </a:ext>
            </a:extLst>
          </p:cNvPr>
          <p:cNvSpPr txBox="1">
            <a:spLocks/>
          </p:cNvSpPr>
          <p:nvPr/>
        </p:nvSpPr>
        <p:spPr>
          <a:xfrm>
            <a:off x="592409" y="582617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ar-SY" sz="3200" b="1" dirty="0">
                <a:solidFill>
                  <a:srgbClr val="174B67"/>
                </a:solidFill>
                <a:latin typeface="Arial" panose="020B0604020202020204" pitchFamily="34" charset="0"/>
                <a:cs typeface="Arial" panose="020B0604020202020204" pitchFamily="34" charset="0"/>
                <a:sym typeface="Poppins SemiBold"/>
              </a:rPr>
              <a:t>متطلبات النظام الوظيفية</a:t>
            </a:r>
            <a:endParaRPr lang="ar-SY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4754D-9094-64E0-918E-3F5D4DBA01AE}"/>
              </a:ext>
            </a:extLst>
          </p:cNvPr>
          <p:cNvSpPr txBox="1"/>
          <p:nvPr/>
        </p:nvSpPr>
        <p:spPr>
          <a:xfrm>
            <a:off x="-861237" y="1577690"/>
            <a:ext cx="77039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إدارة خطة الإنفاق</a:t>
            </a:r>
          </a:p>
          <a:p>
            <a:pPr marL="285750" indent="-285750" algn="r" rtl="1">
              <a:buFontTx/>
              <a:buChar char="-"/>
            </a:pP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إدارة مراحل المشروع</a:t>
            </a:r>
          </a:p>
          <a:p>
            <a:pPr marL="285750" indent="-285750" algn="r" rtl="1">
              <a:buFontTx/>
              <a:buChar char="-"/>
            </a:pP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إصدار تقارير</a:t>
            </a:r>
          </a:p>
          <a:p>
            <a:pPr algn="r" rtl="1"/>
            <a:r>
              <a:rPr lang="ar-SY" sz="1600" dirty="0" smtClean="0">
                <a:solidFill>
                  <a:srgbClr val="174B67"/>
                </a:solidFill>
              </a:rPr>
              <a:t> </a:t>
            </a: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إدارة المشاركين</a:t>
            </a:r>
          </a:p>
          <a:p>
            <a:pPr marL="285750" indent="-285750" algn="r" rtl="1">
              <a:buFontTx/>
              <a:buChar char="-"/>
            </a:pPr>
            <a:endParaRPr lang="ar-SY" sz="1600" dirty="0">
              <a:solidFill>
                <a:srgbClr val="174B67"/>
              </a:solidFill>
            </a:endParaRPr>
          </a:p>
          <a:p>
            <a:pPr marL="285750" indent="-285750" algn="r" rtl="1">
              <a:buFontTx/>
              <a:buChar char="-"/>
            </a:pPr>
            <a:r>
              <a:rPr lang="ar-SY" sz="1600" dirty="0" smtClean="0">
                <a:solidFill>
                  <a:srgbClr val="174B67"/>
                </a:solidFill>
              </a:rPr>
              <a:t>إدارة المرفقات</a:t>
            </a:r>
          </a:p>
          <a:p>
            <a:pPr marL="285750" indent="-285750" algn="r" rtl="1">
              <a:buFontTx/>
              <a:buChar char="-"/>
            </a:pPr>
            <a:endParaRPr lang="en-US" sz="1600" dirty="0">
              <a:solidFill>
                <a:srgbClr val="174B6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A1373-CABC-04D2-4EE4-4D420CF93602}"/>
              </a:ext>
            </a:extLst>
          </p:cNvPr>
          <p:cNvSpPr txBox="1"/>
          <p:nvPr/>
        </p:nvSpPr>
        <p:spPr>
          <a:xfrm>
            <a:off x="6842762" y="2320979"/>
            <a:ext cx="1453639" cy="307777"/>
          </a:xfrm>
          <a:prstGeom prst="rect">
            <a:avLst/>
          </a:prstGeom>
          <a:solidFill>
            <a:srgbClr val="DAE6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Y" b="1" dirty="0" smtClean="0">
                <a:solidFill>
                  <a:srgbClr val="174B67"/>
                </a:solidFill>
              </a:rPr>
              <a:t>مدير المشروع</a:t>
            </a:r>
            <a:endParaRPr lang="en-US" b="1" dirty="0">
              <a:solidFill>
                <a:srgbClr val="174B67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7A5128-CD2E-F2C3-90AE-BE09BDEFCCD1}"/>
              </a:ext>
            </a:extLst>
          </p:cNvPr>
          <p:cNvCxnSpPr>
            <a:cxnSpLocks/>
          </p:cNvCxnSpPr>
          <p:nvPr/>
        </p:nvCxnSpPr>
        <p:spPr>
          <a:xfrm>
            <a:off x="6842762" y="1775637"/>
            <a:ext cx="0" cy="1988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489;p43">
            <a:extLst>
              <a:ext uri="{FF2B5EF4-FFF2-40B4-BE49-F238E27FC236}">
                <a16:creationId xmlns:a16="http://schemas.microsoft.com/office/drawing/2014/main" id="{F5F85F02-CD40-44AB-44FD-AD3B6B9203FF}"/>
              </a:ext>
            </a:extLst>
          </p:cNvPr>
          <p:cNvSpPr/>
          <p:nvPr/>
        </p:nvSpPr>
        <p:spPr>
          <a:xfrm>
            <a:off x="4260520" y="4624678"/>
            <a:ext cx="622960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8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44460540"/>
      </p:ext>
    </p:extLst>
  </p:cSld>
  <p:clrMapOvr>
    <a:masterClrMapping/>
  </p:clrMapOvr>
</p:sld>
</file>

<file path=ppt/theme/theme1.xml><?xml version="1.0" encoding="utf-8"?>
<a:theme xmlns:a="http://schemas.openxmlformats.org/drawingml/2006/main" name="Bank Loan Granting Consulting by Slidesgo">
  <a:themeElements>
    <a:clrScheme name="Simple Light">
      <a:dk1>
        <a:srgbClr val="174B67"/>
      </a:dk1>
      <a:lt1>
        <a:srgbClr val="F8F8F8"/>
      </a:lt1>
      <a:dk2>
        <a:srgbClr val="A7BBC7"/>
      </a:dk2>
      <a:lt2>
        <a:srgbClr val="DAE6E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B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521</Words>
  <Application>Microsoft Office PowerPoint</Application>
  <PresentationFormat>On-screen Show (16:9)</PresentationFormat>
  <Paragraphs>296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Roboto Condensed Light</vt:lpstr>
      <vt:lpstr>Poppins</vt:lpstr>
      <vt:lpstr>Open Sans</vt:lpstr>
      <vt:lpstr>Poppins SemiBold</vt:lpstr>
      <vt:lpstr>Livvic</vt:lpstr>
      <vt:lpstr>Arial</vt:lpstr>
      <vt:lpstr>Aldhabi</vt:lpstr>
      <vt:lpstr>Wingdings</vt:lpstr>
      <vt:lpstr>Bank Loan Granting Consulting by Slidesgo</vt:lpstr>
      <vt:lpstr>PowerPoint Presentation</vt:lpstr>
      <vt:lpstr>محتويات العرض</vt:lpstr>
      <vt:lpstr>محتويات العرض</vt:lpstr>
      <vt:lpstr>إجرائية إدارة المشاريع</vt:lpstr>
      <vt:lpstr>الهدف من المشروع</vt:lpstr>
      <vt:lpstr>محتويات العرض</vt:lpstr>
      <vt:lpstr>تحليل النظام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تحليل النظام</vt:lpstr>
      <vt:lpstr>مخطط حالات الاستخدام</vt:lpstr>
      <vt:lpstr>مخطط حالات الاستخدام</vt:lpstr>
      <vt:lpstr>مخطط حالات الاستخدام</vt:lpstr>
      <vt:lpstr>تحليل النظام</vt:lpstr>
      <vt:lpstr>PowerPoint Presentation</vt:lpstr>
      <vt:lpstr>محتويات العرض</vt:lpstr>
      <vt:lpstr>منهجية التصميم</vt:lpstr>
      <vt:lpstr>?</vt:lpstr>
      <vt:lpstr>التصميم المقترح</vt:lpstr>
      <vt:lpstr>محتويات العرض</vt:lpstr>
      <vt:lpstr>تنجيز النظام</vt:lpstr>
      <vt:lpstr>طبقات الحل</vt:lpstr>
      <vt:lpstr>طبقة المجال </vt:lpstr>
      <vt:lpstr>الأنماط التصميمية المستخدمة في طبقة المجال </vt:lpstr>
      <vt:lpstr>الأنماط التصميمية المستخدمة في طبقة المجال </vt:lpstr>
      <vt:lpstr>طبقة التطبيق </vt:lpstr>
      <vt:lpstr>الأنماط التصميمية المستخدمة في طبقة التطبيق </vt:lpstr>
      <vt:lpstr>طبقة البنية التحتية </vt:lpstr>
      <vt:lpstr>تعريف المشاريع</vt:lpstr>
      <vt:lpstr>متابعة المشاريع</vt:lpstr>
      <vt:lpstr>الأدوار والصلاحيات</vt:lpstr>
      <vt:lpstr>طبقة العرض</vt:lpstr>
      <vt:lpstr>تنجيز النظام</vt:lpstr>
      <vt:lpstr>المنهجية المتبعة</vt:lpstr>
      <vt:lpstr>هيكلية الحل</vt:lpstr>
      <vt:lpstr>تنجيز النظام</vt:lpstr>
      <vt:lpstr>اختبار البنية المعمارية</vt:lpstr>
      <vt:lpstr>محتويات العرض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scc</dc:creator>
  <cp:lastModifiedBy>HASAN</cp:lastModifiedBy>
  <cp:revision>55</cp:revision>
  <dcterms:modified xsi:type="dcterms:W3CDTF">2024-09-04T13:54:00Z</dcterms:modified>
</cp:coreProperties>
</file>