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4.jpeg" ContentType="image/jpeg"/>
  <Override PartName="/ppt/media/image5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9.png" ContentType="image/png"/>
  <Override PartName="/ppt/media/image25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.jpeg" ContentType="image/jpeg"/>
  <Override PartName="/ppt/media/image16.png" ContentType="image/png"/>
  <Override PartName="/ppt/media/image7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040" cy="6480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0876680" y="129600"/>
            <a:ext cx="1314000" cy="5065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6760" y="6422040"/>
            <a:ext cx="1062720" cy="4003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040" cy="6480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10876680" y="129600"/>
            <a:ext cx="1314000" cy="5065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86760" y="6422040"/>
            <a:ext cx="1062720" cy="4003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760" cy="6487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10876680" y="129600"/>
            <a:ext cx="1314720" cy="507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86760" y="6422040"/>
            <a:ext cx="1063440" cy="4010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164120" y="2863800"/>
            <a:ext cx="3863160" cy="11224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3240" y="1121040"/>
            <a:ext cx="11284920" cy="276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C5A89917-E950-4366-BCF6-77FE8BE3D07F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1/30/19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sldNum"/>
          </p:nvPr>
        </p:nvSpPr>
        <p:spPr>
          <a:xfrm>
            <a:off x="11545560" y="6601680"/>
            <a:ext cx="205920" cy="17820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ts val="1239"/>
              </a:lnSpc>
            </a:pPr>
            <a:fld id="{AFA37B6E-2ED5-4CA9-BB9A-816E3DCD7514}" type="slidenum">
              <a:rPr b="0" lang="en-US" sz="1200" spc="-58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jpe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kaggle.com/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4480" y="25920"/>
            <a:ext cx="3305880" cy="1236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9518760" y="0"/>
            <a:ext cx="2671920" cy="10231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1603080" y="2800080"/>
            <a:ext cx="9186480" cy="11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DejaVu Sans"/>
              </a:rPr>
              <a:t>Students Performance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1603080" y="4603320"/>
            <a:ext cx="7646040" cy="17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3680" bIns="0"/>
          <a:p>
            <a:pPr marL="81360">
              <a:lnSpc>
                <a:spcPct val="100000"/>
              </a:lnSpc>
              <a:spcBef>
                <a:spcPts val="720"/>
              </a:spcBef>
            </a:pPr>
            <a:r>
              <a:rPr b="0" lang="en-US" sz="2400" spc="-97" strike="noStrike">
                <a:solidFill>
                  <a:srgbClr val="000000"/>
                </a:solidFill>
                <a:latin typeface="Arial"/>
                <a:ea typeface="DejaVu Sans"/>
              </a:rPr>
              <a:t>Group:</a:t>
            </a:r>
            <a:r>
              <a:rPr b="0" lang="en-US" sz="2400" spc="-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400" spc="-188" strike="noStrike">
                <a:solidFill>
                  <a:srgbClr val="000000"/>
                </a:solidFill>
                <a:latin typeface="Trebuchet MS"/>
                <a:ea typeface="DejaVu Sans"/>
              </a:rPr>
              <a:t>04 - Lorem</a:t>
            </a:r>
            <a:endParaRPr b="0" lang="en-US" sz="2400" spc="-1" strike="noStrike">
              <a:latin typeface="Arial"/>
            </a:endParaRPr>
          </a:p>
          <a:p>
            <a:pPr marL="81360">
              <a:lnSpc>
                <a:spcPct val="100000"/>
              </a:lnSpc>
              <a:spcBef>
                <a:spcPts val="720"/>
              </a:spcBef>
            </a:pPr>
            <a:r>
              <a:rPr b="0" lang="en-US" sz="2400" spc="-72" strike="noStrike">
                <a:solidFill>
                  <a:srgbClr val="000000"/>
                </a:solidFill>
                <a:latin typeface="Arial"/>
                <a:ea typeface="DejaVu Sans"/>
              </a:rPr>
              <a:t>Lecturer: </a:t>
            </a:r>
            <a:r>
              <a:rPr b="0" lang="en-US" sz="2400" spc="-111" strike="noStrike">
                <a:solidFill>
                  <a:srgbClr val="000000"/>
                </a:solidFill>
                <a:latin typeface="Arial"/>
                <a:ea typeface="DejaVu Sans"/>
              </a:rPr>
              <a:t>Prof. </a:t>
            </a:r>
            <a:r>
              <a:rPr b="0" lang="en-US" sz="2400" spc="-180" strike="noStrike">
                <a:solidFill>
                  <a:srgbClr val="000000"/>
                </a:solidFill>
                <a:latin typeface="Arial"/>
                <a:ea typeface="DejaVu Sans"/>
              </a:rPr>
              <a:t>Dr. </a:t>
            </a:r>
            <a:r>
              <a:rPr b="0" lang="en-US" sz="2400" spc="-77" strike="noStrike">
                <a:solidFill>
                  <a:srgbClr val="000000"/>
                </a:solidFill>
                <a:latin typeface="Arial"/>
                <a:ea typeface="DejaVu Sans"/>
              </a:rPr>
              <a:t>Mohamed </a:t>
            </a:r>
            <a:r>
              <a:rPr b="0" lang="en-US" sz="2400" spc="-92" strike="noStrike">
                <a:solidFill>
                  <a:srgbClr val="000000"/>
                </a:solidFill>
                <a:latin typeface="Arial"/>
                <a:ea typeface="DejaVu Sans"/>
              </a:rPr>
              <a:t>Amine</a:t>
            </a:r>
            <a:r>
              <a:rPr b="0" lang="en-US" sz="2400" spc="-25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77" strike="noStrike">
                <a:solidFill>
                  <a:srgbClr val="000000"/>
                </a:solidFill>
                <a:latin typeface="Arial"/>
                <a:ea typeface="DejaVu Sans"/>
              </a:rPr>
              <a:t>Chatti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09"/>
              </a:spcBef>
            </a:pPr>
            <a:r>
              <a:rPr b="0" lang="en-US" sz="2400" spc="-16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68" strike="noStrike">
                <a:solidFill>
                  <a:srgbClr val="000000"/>
                </a:solidFill>
                <a:latin typeface="Arial"/>
                <a:ea typeface="DejaVu Sans"/>
              </a:rPr>
              <a:t>Teaching </a:t>
            </a:r>
            <a:r>
              <a:rPr b="0" lang="en-US" sz="2400" spc="-103" strike="noStrike">
                <a:solidFill>
                  <a:srgbClr val="000000"/>
                </a:solidFill>
                <a:latin typeface="Arial"/>
                <a:ea typeface="DejaVu Sans"/>
              </a:rPr>
              <a:t>Assistant:Arham </a:t>
            </a:r>
            <a:r>
              <a:rPr b="0" lang="en-US" sz="2400" spc="-52" strike="noStrike">
                <a:solidFill>
                  <a:srgbClr val="000000"/>
                </a:solidFill>
                <a:latin typeface="Arial"/>
                <a:ea typeface="DejaVu Sans"/>
              </a:rPr>
              <a:t>Muslim,</a:t>
            </a:r>
            <a:r>
              <a:rPr b="0" lang="en-US" sz="24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48" strike="noStrike">
                <a:solidFill>
                  <a:srgbClr val="000000"/>
                </a:solidFill>
                <a:latin typeface="Arial"/>
                <a:ea typeface="DejaVu Sans"/>
              </a:rPr>
              <a:t>M.Sc.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3240" y="0"/>
            <a:ext cx="98863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83" strike="noStrike">
                <a:solidFill>
                  <a:srgbClr val="ffffff"/>
                </a:solidFill>
                <a:latin typeface="Arial"/>
                <a:ea typeface="DejaVu Sans"/>
              </a:rPr>
              <a:t>Decision Tree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1545560" y="6601680"/>
            <a:ext cx="2052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764A0770-0C6E-4C3C-9DA0-62304D1DDC18}" type="slidenum">
              <a:rPr b="0" lang="en-US" sz="1200" spc="-52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61" name="Grafik 4" descr=""/>
          <p:cNvPicPr/>
          <p:nvPr/>
        </p:nvPicPr>
        <p:blipFill>
          <a:blip r:embed="rId1"/>
          <a:stretch/>
        </p:blipFill>
        <p:spPr>
          <a:xfrm>
            <a:off x="0" y="990720"/>
            <a:ext cx="8619120" cy="530856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8839080" y="1219320"/>
            <a:ext cx="2589840" cy="51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Training-dataset: 665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Testing-dataset:   335 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Remove the recordes that have „b“ result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Attributes: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gender, ethnicity, level of education, lunch, test preparation.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f497d"/>
                </a:solidFill>
                <a:latin typeface="Calibri"/>
                <a:ea typeface="DejaVu Sans"/>
              </a:rPr>
              <a:t>Accuracy: 63 %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3240" y="0"/>
            <a:ext cx="98863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83" strike="noStrike">
                <a:solidFill>
                  <a:srgbClr val="ffffff"/>
                </a:solidFill>
                <a:latin typeface="Arial"/>
                <a:ea typeface="DejaVu Sans"/>
              </a:rPr>
              <a:t>Naïve Bayes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1545560" y="6601680"/>
            <a:ext cx="2052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12EE7430-65E6-420F-B650-26660CBF90B7}" type="slidenum">
              <a:rPr b="0" lang="en-US" sz="1200" spc="-52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8839080" y="1219320"/>
            <a:ext cx="2589840" cy="61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Training-dataset: 665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Testing-dataset:   335 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Remove the recordes that have „b“ result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Attributes: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gender, ethnicity, level of education, lunch, test preparation, reading score, writing score.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f497d"/>
                </a:solidFill>
                <a:latin typeface="Calibri"/>
                <a:ea typeface="DejaVu Sans"/>
              </a:rPr>
              <a:t>Accuracy: 69 %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66" name="Picture 4" descr=""/>
          <p:cNvPicPr/>
          <p:nvPr/>
        </p:nvPicPr>
        <p:blipFill>
          <a:blip r:embed="rId1"/>
          <a:stretch/>
        </p:blipFill>
        <p:spPr>
          <a:xfrm>
            <a:off x="152280" y="1464840"/>
            <a:ext cx="8685720" cy="425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3240" y="0"/>
            <a:ext cx="9886320" cy="12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83" strike="noStrike">
                <a:solidFill>
                  <a:srgbClr val="ffffff"/>
                </a:solidFill>
                <a:latin typeface="Arial"/>
                <a:ea typeface="DejaVu Sans"/>
              </a:rPr>
              <a:t>Deep Learning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1545560" y="6601680"/>
            <a:ext cx="2052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2165005A-5144-4EA2-A10B-00D7E20004F7}" type="slidenum">
              <a:rPr b="0" lang="en-US" sz="1200" spc="-52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8839080" y="1219320"/>
            <a:ext cx="2825280" cy="527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Training-dataset: 665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Testing-dataset:   335 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Attributes: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gender, ethnicity, level of education, lunch, test preparation, reading score, writing score.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f497d"/>
                </a:solidFill>
                <a:latin typeface="Calibri"/>
                <a:ea typeface="DejaVu Sans"/>
              </a:rPr>
              <a:t>Accuracy: 86 %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70" name="Picture 4" descr=""/>
          <p:cNvPicPr/>
          <p:nvPr/>
        </p:nvPicPr>
        <p:blipFill>
          <a:blip r:embed="rId1"/>
          <a:stretch/>
        </p:blipFill>
        <p:spPr>
          <a:xfrm>
            <a:off x="-2880" y="1282680"/>
            <a:ext cx="8924040" cy="435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3240" y="0"/>
            <a:ext cx="9886320" cy="12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240">
              <a:lnSpc>
                <a:spcPct val="100000"/>
              </a:lnSpc>
              <a:spcBef>
                <a:spcPts val="96"/>
              </a:spcBef>
            </a:pPr>
            <a:r>
              <a:rPr b="0" lang="en-US" sz="4000" spc="-83" strike="noStrike">
                <a:solidFill>
                  <a:srgbClr val="ffffff"/>
                </a:solidFill>
                <a:latin typeface="Arial"/>
                <a:ea typeface="DejaVu Sans"/>
              </a:rPr>
              <a:t>Nearest Neighbor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1545560" y="6601680"/>
            <a:ext cx="2052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6BB62400-4821-40EA-9E9E-1BA75CA03148}" type="slidenum">
              <a:rPr b="0" lang="en-US" sz="1200" spc="-52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8839080" y="1219320"/>
            <a:ext cx="2825280" cy="569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Training-dataset: 665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Testing-dataset:   335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Attributes: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gender, ethnicity, level of education, lunch, test preparation, reading score, writing score.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 = 7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f497d"/>
                </a:solidFill>
                <a:latin typeface="Calibri"/>
                <a:ea typeface="DejaVu Sans"/>
              </a:rPr>
              <a:t>Accuracy: 93%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74" name="Picture 4" descr=""/>
          <p:cNvPicPr/>
          <p:nvPr/>
        </p:nvPicPr>
        <p:blipFill>
          <a:blip r:embed="rId1"/>
          <a:stretch/>
        </p:blipFill>
        <p:spPr>
          <a:xfrm>
            <a:off x="-2880" y="1282680"/>
            <a:ext cx="8924040" cy="435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3240" y="0"/>
            <a:ext cx="98863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83" strike="noStrike">
                <a:solidFill>
                  <a:srgbClr val="ffffff"/>
                </a:solidFill>
                <a:latin typeface="Arial"/>
                <a:ea typeface="DejaVu Sans"/>
              </a:rPr>
              <a:t>The Results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1545560" y="6601680"/>
            <a:ext cx="2052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013E1D7A-6074-45DC-B83A-6952A72A37FC}" type="slidenum">
              <a:rPr b="0" lang="en-US" sz="1200" spc="-52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77" name="Table 3"/>
          <p:cNvGraphicFramePr/>
          <p:nvPr/>
        </p:nvGraphicFramePr>
        <p:xfrm>
          <a:off x="1896840" y="1297440"/>
          <a:ext cx="8199000" cy="4016520"/>
        </p:xfrm>
        <a:graphic>
          <a:graphicData uri="http://schemas.openxmlformats.org/drawingml/2006/table">
            <a:tbl>
              <a:tblPr/>
              <a:tblGrid>
                <a:gridCol w="4099680"/>
                <a:gridCol w="4099680"/>
              </a:tblGrid>
              <a:tr h="803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Model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Accuracy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803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Decision Tree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63 %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03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Naïve Bayes 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69 %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803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Deep Learning 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86 %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04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Nearest Neighbor 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93 %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3240" y="0"/>
            <a:ext cx="98863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83" strike="noStrike">
                <a:solidFill>
                  <a:srgbClr val="ffffff"/>
                </a:solidFill>
                <a:latin typeface="Arial"/>
                <a:ea typeface="DejaVu Sans"/>
              </a:rPr>
              <a:t>The Results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79" name="Picture 2" descr=""/>
          <p:cNvPicPr/>
          <p:nvPr/>
        </p:nvPicPr>
        <p:blipFill>
          <a:blip r:embed="rId1"/>
          <a:stretch/>
        </p:blipFill>
        <p:spPr>
          <a:xfrm>
            <a:off x="1101240" y="990720"/>
            <a:ext cx="9600480" cy="641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3240" y="0"/>
            <a:ext cx="98863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240">
              <a:lnSpc>
                <a:spcPct val="100000"/>
              </a:lnSpc>
              <a:spcBef>
                <a:spcPts val="96"/>
              </a:spcBef>
            </a:pPr>
            <a:r>
              <a:rPr b="0" lang="en-US" sz="4000" spc="-83" strike="noStrike">
                <a:solidFill>
                  <a:srgbClr val="ffffff"/>
                </a:solidFill>
                <a:latin typeface="Arial"/>
                <a:ea typeface="DejaVu Sans"/>
              </a:rPr>
              <a:t>Example of Visualization (Level of Education)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81" name="Picture 3" descr=""/>
          <p:cNvPicPr/>
          <p:nvPr/>
        </p:nvPicPr>
        <p:blipFill>
          <a:blip r:embed="rId1"/>
          <a:stretch/>
        </p:blipFill>
        <p:spPr>
          <a:xfrm>
            <a:off x="-60840" y="2286000"/>
            <a:ext cx="12130920" cy="4019760"/>
          </a:xfrm>
          <a:prstGeom prst="rect">
            <a:avLst/>
          </a:prstGeom>
          <a:ln>
            <a:noFill/>
          </a:ln>
        </p:spPr>
      </p:pic>
      <p:sp>
        <p:nvSpPr>
          <p:cNvPr id="182" name="TextShape 2"/>
          <p:cNvSpPr txBox="1"/>
          <p:nvPr/>
        </p:nvSpPr>
        <p:spPr>
          <a:xfrm>
            <a:off x="439920" y="731880"/>
            <a:ext cx="687564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• </a:t>
            </a:r>
            <a:r>
              <a:rPr b="0" lang="en-US" sz="1800" spc="-1" strike="noStrike">
                <a:latin typeface="Arial"/>
              </a:rPr>
              <a:t>Data: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1 categ key attrib, 1 quant value attrib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• </a:t>
            </a:r>
            <a:r>
              <a:rPr b="0" lang="en-US" sz="1800" spc="-1" strike="noStrike">
                <a:latin typeface="Arial"/>
              </a:rPr>
              <a:t>Channels: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Spatial regions: Separated horizontally, aligned vertically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Length to express quant value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• </a:t>
            </a:r>
            <a:r>
              <a:rPr b="0" lang="en-US" sz="1800" spc="-1" strike="noStrike">
                <a:latin typeface="Arial"/>
              </a:rPr>
              <a:t>Marks: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Lines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• </a:t>
            </a:r>
            <a:r>
              <a:rPr b="0" lang="en-US" sz="1800" spc="-1" strike="noStrike">
                <a:latin typeface="Arial"/>
              </a:rPr>
              <a:t>Task: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Compare, lookup values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3240" y="0"/>
            <a:ext cx="98863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240">
              <a:lnSpc>
                <a:spcPct val="100000"/>
              </a:lnSpc>
              <a:spcBef>
                <a:spcPts val="96"/>
              </a:spcBef>
            </a:pPr>
            <a:r>
              <a:rPr b="0" lang="en-US" sz="4000" spc="-83" strike="noStrike">
                <a:solidFill>
                  <a:srgbClr val="ffffff"/>
                </a:solidFill>
                <a:latin typeface="Arial"/>
                <a:ea typeface="DejaVu Sans"/>
              </a:rPr>
              <a:t>Technologies Used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84" name="Picture 2" descr=""/>
          <p:cNvPicPr/>
          <p:nvPr/>
        </p:nvPicPr>
        <p:blipFill>
          <a:blip r:embed="rId1"/>
          <a:stretch/>
        </p:blipFill>
        <p:spPr>
          <a:xfrm>
            <a:off x="828000" y="912240"/>
            <a:ext cx="4669200" cy="1683000"/>
          </a:xfrm>
          <a:prstGeom prst="rect">
            <a:avLst/>
          </a:prstGeom>
          <a:ln>
            <a:noFill/>
          </a:ln>
        </p:spPr>
      </p:pic>
      <p:pic>
        <p:nvPicPr>
          <p:cNvPr id="185" name="Picture 4" descr=""/>
          <p:cNvPicPr/>
          <p:nvPr/>
        </p:nvPicPr>
        <p:blipFill>
          <a:blip r:embed="rId2"/>
          <a:srcRect l="-2369" t="30175" r="-5323" b="39047"/>
          <a:stretch/>
        </p:blipFill>
        <p:spPr>
          <a:xfrm>
            <a:off x="6564600" y="1097280"/>
            <a:ext cx="5229720" cy="1497960"/>
          </a:xfrm>
          <a:prstGeom prst="rect">
            <a:avLst/>
          </a:prstGeom>
          <a:ln>
            <a:noFill/>
          </a:ln>
        </p:spPr>
      </p:pic>
      <p:pic>
        <p:nvPicPr>
          <p:cNvPr id="186" name="Picture 6" descr=""/>
          <p:cNvPicPr/>
          <p:nvPr/>
        </p:nvPicPr>
        <p:blipFill>
          <a:blip r:embed="rId3"/>
          <a:stretch/>
        </p:blipFill>
        <p:spPr>
          <a:xfrm>
            <a:off x="2103120" y="3108960"/>
            <a:ext cx="2194560" cy="219456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4"/>
          <a:stretch/>
        </p:blipFill>
        <p:spPr>
          <a:xfrm>
            <a:off x="6492240" y="2814120"/>
            <a:ext cx="4050000" cy="312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720" y="2834640"/>
            <a:ext cx="447984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4760">
              <a:lnSpc>
                <a:spcPct val="100000"/>
              </a:lnSpc>
              <a:spcBef>
                <a:spcPts val="99"/>
              </a:spcBef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  <a:ea typeface="DejaVu Sans"/>
              </a:rPr>
              <a:t>Demo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1545560" y="6601680"/>
            <a:ext cx="2052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68FB14FE-E4F7-4A6F-BA18-0A032942B8DF}" type="slidenum">
              <a:rPr b="0" lang="en-US" sz="1200" spc="-52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023360" y="2834640"/>
            <a:ext cx="447984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4760">
              <a:lnSpc>
                <a:spcPct val="100000"/>
              </a:lnSpc>
              <a:spcBef>
                <a:spcPts val="99"/>
              </a:spcBef>
            </a:pPr>
            <a:r>
              <a:rPr b="0" lang="en-US" sz="7200" spc="-443" strike="noStrike">
                <a:solidFill>
                  <a:srgbClr val="000000"/>
                </a:solidFill>
                <a:latin typeface="Arial"/>
                <a:ea typeface="DejaVu Sans"/>
              </a:rPr>
              <a:t>Thank</a:t>
            </a:r>
            <a:r>
              <a:rPr b="0" lang="en-US" sz="7200" spc="-40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7200" spc="-282" strike="noStrike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1545560" y="6601680"/>
            <a:ext cx="2052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B5D60CE2-F577-488C-BC17-D1807AE35E83}" type="slidenum">
              <a:rPr b="0" lang="en-US" sz="1200" spc="-52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3240" y="0"/>
            <a:ext cx="72043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Project Idea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1545560" y="6601680"/>
            <a:ext cx="2052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69E4D3B9-DCBB-46CC-B857-5B899084AA39}" type="slidenum">
              <a:rPr b="0" lang="en-US" sz="1200" spc="-52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53240" y="903240"/>
            <a:ext cx="11274120" cy="25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160" bIns="0"/>
          <a:p>
            <a:pPr marL="584280" indent="-570960">
              <a:lnSpc>
                <a:spcPts val="3889"/>
              </a:lnSpc>
              <a:spcBef>
                <a:spcPts val="58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Help students, professors and teachers to </a:t>
            </a:r>
            <a:r>
              <a:rPr b="0" lang="en-US" sz="3600" spc="-1" strike="noStrike">
                <a:solidFill>
                  <a:srgbClr val="376092"/>
                </a:solidFill>
                <a:latin typeface="Arial"/>
                <a:ea typeface="DejaVu Sans"/>
              </a:rPr>
              <a:t>make decision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 about choose test type based on the level of education and type course to ensure give best </a:t>
            </a: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DejaVu Sans"/>
              </a:rPr>
              <a:t>benefit and performance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 to the students.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3240" y="0"/>
            <a:ext cx="98863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Domain Description Our Dataset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1545560" y="6601680"/>
            <a:ext cx="2052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6E1E791F-0B96-4062-9EEE-CDB61F6562D8}" type="slidenum">
              <a:rPr b="0" lang="en-US" sz="1200" spc="-52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53240" y="903240"/>
            <a:ext cx="11208600" cy="55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584280" indent="-5709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Source data set is Kaggle website under this link:    </a:t>
            </a:r>
            <a:r>
              <a:rPr b="0" lang="en-US" sz="3600" spc="-1" strike="noStrike" u="sng">
                <a:solidFill>
                  <a:srgbClr val="0462c1"/>
                </a:solidFill>
                <a:uFillTx/>
                <a:latin typeface="Arial"/>
                <a:ea typeface="DejaVu Sans"/>
                <a:hlinkClick r:id="rId1"/>
              </a:rPr>
              <a:t>www.kaggle.com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endParaRPr b="0" lang="en-US" sz="3600" spc="-1" strike="noStrike">
              <a:latin typeface="Arial"/>
            </a:endParaRPr>
          </a:p>
          <a:p>
            <a:pPr marL="584280" indent="-5709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This data set consists of the marks scored by the students.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endParaRPr b="0" lang="en-US" sz="3600" spc="-1" strike="noStrike">
              <a:latin typeface="Arial"/>
            </a:endParaRPr>
          </a:p>
          <a:p>
            <a:pPr marL="584280" indent="-5709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The size our data set is 40kb.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endParaRPr b="0" lang="en-US" sz="3600" spc="-1" strike="noStrike">
              <a:latin typeface="Arial"/>
            </a:endParaRPr>
          </a:p>
          <a:p>
            <a:pPr marL="584280" indent="-5709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Data set contains 7 columns.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ts val="3889"/>
              </a:lnSpc>
            </a:pP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3240" y="0"/>
            <a:ext cx="98863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83" strike="noStrike">
                <a:solidFill>
                  <a:srgbClr val="ffffff"/>
                </a:solidFill>
                <a:latin typeface="Arial"/>
                <a:ea typeface="DejaVu Sans"/>
              </a:rPr>
              <a:t>What? - Data Abstraction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1545560" y="6601680"/>
            <a:ext cx="2052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A131BE3B-49DB-40D4-836C-882A703C5832}" type="slidenum">
              <a:rPr b="0" lang="en-US" sz="1200" spc="-52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53240" y="903240"/>
            <a:ext cx="8325000" cy="44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Dataset is shown students marks based on the test type and level of education.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Dataset type is Table with 2D, it has 1000 items and 7 attributes.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Attribute has two types </a:t>
            </a:r>
            <a:r>
              <a:rPr b="0" lang="en-US" sz="3600" spc="-1" strike="noStrike">
                <a:solidFill>
                  <a:srgbClr val="4f81bd"/>
                </a:solidFill>
                <a:latin typeface="Arial"/>
                <a:ea typeface="DejaVu Sans"/>
              </a:rPr>
              <a:t>categorical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lang="en-US" sz="3600" spc="-1" strike="noStrike">
                <a:solidFill>
                  <a:srgbClr val="4f81bd"/>
                </a:solidFill>
                <a:latin typeface="Arial"/>
                <a:ea typeface="DejaVu Sans"/>
              </a:rPr>
              <a:t>numerical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8568360" y="1154880"/>
            <a:ext cx="3044520" cy="286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3240" y="0"/>
            <a:ext cx="98863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83" strike="noStrike">
                <a:solidFill>
                  <a:srgbClr val="ffffff"/>
                </a:solidFill>
                <a:latin typeface="Arial"/>
                <a:ea typeface="DejaVu Sans"/>
              </a:rPr>
              <a:t>Why? - Task Abstraction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1545560" y="6601680"/>
            <a:ext cx="2052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6154396B-6865-412C-BE9A-01E8F84D00EB}" type="slidenum">
              <a:rPr b="0" lang="en-US" sz="1200" spc="-52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53240" y="914400"/>
            <a:ext cx="8599320" cy="549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US" sz="3600" spc="-1" strike="noStrike">
                <a:solidFill>
                  <a:srgbClr val="c0504d"/>
                </a:solidFill>
                <a:latin typeface="Arial"/>
                <a:ea typeface="DejaVu Sans"/>
              </a:rPr>
              <a:t>make decision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 which test type is better for students based on the factors.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Target users is </a:t>
            </a:r>
            <a:r>
              <a:rPr b="0" lang="en-US" sz="3600" spc="-1" strike="noStrike">
                <a:solidFill>
                  <a:srgbClr val="4f81bd"/>
                </a:solidFill>
                <a:latin typeface="Arial"/>
                <a:ea typeface="DejaVu Sans"/>
              </a:rPr>
              <a:t>professors, teachers and students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The action is analysis to consume our dataset and </a:t>
            </a:r>
            <a:r>
              <a:rPr b="0" lang="en-US" sz="3600" spc="-1" strike="noStrike">
                <a:solidFill>
                  <a:srgbClr val="c0504d"/>
                </a:solidFill>
                <a:latin typeface="Arial"/>
                <a:ea typeface="DejaVu Sans"/>
              </a:rPr>
              <a:t>discover rules.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The target is many attributes.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9052560" y="1280160"/>
            <a:ext cx="2809440" cy="28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3240" y="0"/>
            <a:ext cx="988704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89" strike="noStrike">
                <a:solidFill>
                  <a:srgbClr val="ffffff"/>
                </a:solidFill>
                <a:latin typeface="Arial"/>
              </a:rPr>
              <a:t>How? - Visual Encoding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1545560" y="6601680"/>
            <a:ext cx="2059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1239"/>
              </a:lnSpc>
            </a:pPr>
            <a:fld id="{82CF6889-DBCF-4903-A715-64B3CB3E64F5}" type="slidenum">
              <a:rPr b="0" lang="en-US" sz="1200" spc="-58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53240" y="903240"/>
            <a:ext cx="11209320" cy="93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48" strike="noStrike">
                <a:solidFill>
                  <a:srgbClr val="000000"/>
                </a:solidFill>
                <a:latin typeface="Arial"/>
              </a:rPr>
              <a:t> </a:t>
            </a:r>
            <a:r>
              <a:rPr b="0" lang="en-US" sz="3600" spc="-148" strike="noStrike">
                <a:solidFill>
                  <a:srgbClr val="4f81bd"/>
                </a:solidFill>
                <a:latin typeface="Arial"/>
              </a:rPr>
              <a:t>Simple charts</a:t>
            </a:r>
            <a:r>
              <a:rPr b="0" lang="en-US" sz="3600" spc="-148" strike="noStrike">
                <a:solidFill>
                  <a:srgbClr val="000000"/>
                </a:solidFill>
                <a:latin typeface="Arial"/>
              </a:rPr>
              <a:t> to create visual encoding.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48" strike="noStrike">
                <a:solidFill>
                  <a:srgbClr val="000000"/>
                </a:solidFill>
                <a:latin typeface="Arial"/>
              </a:rPr>
              <a:t>Data mapping from </a:t>
            </a:r>
            <a:r>
              <a:rPr b="0" lang="en-US" sz="3600" spc="-148" strike="noStrike">
                <a:solidFill>
                  <a:srgbClr val="4f81bd"/>
                </a:solidFill>
                <a:latin typeface="Arial"/>
              </a:rPr>
              <a:t>categorical attributes</a:t>
            </a:r>
            <a:r>
              <a:rPr b="0" lang="en-US" sz="3600" spc="-148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endParaRPr b="0" lang="en-US" sz="36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8961120" y="1280160"/>
            <a:ext cx="2480040" cy="248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3240" y="0"/>
            <a:ext cx="85417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83" strike="noStrike">
                <a:solidFill>
                  <a:srgbClr val="ffffff"/>
                </a:solidFill>
                <a:latin typeface="Arial"/>
                <a:ea typeface="DejaVu Sans"/>
              </a:rPr>
              <a:t>Description Our Dataset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1545560" y="6601680"/>
            <a:ext cx="2052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95A2A2AC-FDA1-42DC-B01D-0FE83CE0F4A5}" type="slidenum">
              <a:rPr b="0" lang="en-US" sz="1200" spc="-52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53240" y="903240"/>
            <a:ext cx="11208600" cy="5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1" name="Table 4"/>
          <p:cNvGraphicFramePr/>
          <p:nvPr/>
        </p:nvGraphicFramePr>
        <p:xfrm>
          <a:off x="683640" y="1249560"/>
          <a:ext cx="10312920" cy="4428360"/>
        </p:xfrm>
        <a:graphic>
          <a:graphicData uri="http://schemas.openxmlformats.org/drawingml/2006/table">
            <a:tbl>
              <a:tblPr/>
              <a:tblGrid>
                <a:gridCol w="916560"/>
                <a:gridCol w="1381680"/>
                <a:gridCol w="1649880"/>
                <a:gridCol w="1158840"/>
                <a:gridCol w="1492920"/>
                <a:gridCol w="1276560"/>
                <a:gridCol w="1217880"/>
                <a:gridCol w="1218960"/>
              </a:tblGrid>
              <a:tr h="898920"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gender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ethnicity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level of education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course type 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test preparation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reading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writing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result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705960"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female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Group 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bachelor's degree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standard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705960"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female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Group 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college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standard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90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705960"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female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Group 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master's degree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standard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93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705960"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Group 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associate's degree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free/reduced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705960"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Group 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High school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standard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3240" y="0"/>
            <a:ext cx="98863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83" strike="noStrike">
                <a:solidFill>
                  <a:srgbClr val="ffffff"/>
                </a:solidFill>
                <a:latin typeface="Arial"/>
                <a:ea typeface="DejaVu Sans"/>
              </a:rPr>
              <a:t>Statistical Information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545560" y="6601680"/>
            <a:ext cx="2052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880B18A9-EA8A-4D93-8868-7A619AED5D31}" type="slidenum">
              <a:rPr b="0" lang="en-US" sz="1200" spc="-52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54" name="Picture 5" descr=""/>
          <p:cNvPicPr/>
          <p:nvPr/>
        </p:nvPicPr>
        <p:blipFill>
          <a:blip r:embed="rId1"/>
          <a:stretch/>
        </p:blipFill>
        <p:spPr>
          <a:xfrm>
            <a:off x="221760" y="2011680"/>
            <a:ext cx="11899800" cy="402480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540360" y="1004400"/>
            <a:ext cx="10930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The data-set contains information for 1000 students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3240" y="0"/>
            <a:ext cx="98863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83" strike="noStrike">
                <a:solidFill>
                  <a:srgbClr val="ffffff"/>
                </a:solidFill>
                <a:latin typeface="Arial"/>
                <a:ea typeface="DejaVu Sans"/>
              </a:rPr>
              <a:t>The Results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1545560" y="6601680"/>
            <a:ext cx="2052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B02D277C-E9FC-4DDA-AD51-8DC36F20715A}" type="slidenum">
              <a:rPr b="0" lang="en-US" sz="1200" spc="-52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58" name="Table 3"/>
          <p:cNvGraphicFramePr/>
          <p:nvPr/>
        </p:nvGraphicFramePr>
        <p:xfrm>
          <a:off x="1896840" y="1297440"/>
          <a:ext cx="8199000" cy="4016520"/>
        </p:xfrm>
        <a:graphic>
          <a:graphicData uri="http://schemas.openxmlformats.org/drawingml/2006/table">
            <a:tbl>
              <a:tblPr/>
              <a:tblGrid>
                <a:gridCol w="4099680"/>
                <a:gridCol w="4099680"/>
              </a:tblGrid>
              <a:tr h="803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Model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Accuracy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803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Decision Tree 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?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03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Naïve Bayes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?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803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Deep Learning 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?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04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Nearest Neighbor 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?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2019-01-05T23:36:18Z</dcterms:created>
  <dc:creator>defprof</dc:creator>
  <dc:description/>
  <dc:language>en-US</dc:language>
  <cp:lastModifiedBy/>
  <dcterms:modified xsi:type="dcterms:W3CDTF">2019-01-30T16:38:24Z</dcterms:modified>
  <cp:revision>620</cp:revision>
  <dc:subject/>
  <dc:title>Weka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2018-12-06T00:00:00Z</vt:filetime>
  </property>
  <property fmtid="{D5CDD505-2E9C-101B-9397-08002B2CF9AE}" pid="4" name="Creator">
    <vt:lpwstr>Microsoft® PowerPoint® 2016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2019-01-05T00:00:00Z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Widescreen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19</vt:i4>
  </property>
</Properties>
</file>