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7.jpeg" ContentType="image/jpeg"/>
  <Override PartName="/ppt/media/image5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10.jpeg" ContentType="image/jpe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0680" cy="64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76680" y="129600"/>
            <a:ext cx="1313640" cy="506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6760" y="6422040"/>
            <a:ext cx="1062360" cy="399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0680" cy="64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0876680" y="129600"/>
            <a:ext cx="1313640" cy="506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86760" y="6422040"/>
            <a:ext cx="1062360" cy="399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400" cy="648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10876680" y="129600"/>
            <a:ext cx="1314360" cy="5068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6760" y="6422040"/>
            <a:ext cx="1063080" cy="4006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0680" cy="64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10876680" y="129600"/>
            <a:ext cx="1313640" cy="506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6760" y="6422040"/>
            <a:ext cx="1062360" cy="399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HasanMhdAmin/learning-analytics.git" TargetMode="External"/><Relationship Id="rId2" Type="http://schemas.openxmlformats.org/officeDocument/2006/relationships/hyperlink" Target="https://hasanmhdamin.github.io/learning-analytics/" TargetMode="Externa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kaggle.com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4480" y="25920"/>
            <a:ext cx="3305520" cy="1236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9518760" y="0"/>
            <a:ext cx="2671560" cy="1022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1603080" y="2800080"/>
            <a:ext cx="918612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Students Performance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603080" y="4603320"/>
            <a:ext cx="7645680" cy="17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3680" bIns="0"/>
          <a:p>
            <a:pPr marL="81360">
              <a:lnSpc>
                <a:spcPct val="100000"/>
              </a:lnSpc>
              <a:spcBef>
                <a:spcPts val="720"/>
              </a:spcBef>
            </a:pPr>
            <a:r>
              <a:rPr b="0" lang="en-US" sz="2400" spc="-94" strike="noStrike">
                <a:solidFill>
                  <a:srgbClr val="000000"/>
                </a:solidFill>
                <a:latin typeface="Arial"/>
                <a:ea typeface="DejaVu Sans"/>
              </a:rPr>
              <a:t>Group:</a:t>
            </a:r>
            <a:r>
              <a:rPr b="0" lang="en-US" sz="2400" spc="-1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185" strike="noStrike">
                <a:solidFill>
                  <a:srgbClr val="000000"/>
                </a:solidFill>
                <a:latin typeface="Trebuchet MS"/>
                <a:ea typeface="DejaVu Sans"/>
              </a:rPr>
              <a:t>04 - Lorem</a:t>
            </a:r>
            <a:endParaRPr b="0" lang="en-US" sz="2400" spc="-1" strike="noStrike">
              <a:latin typeface="Arial"/>
            </a:endParaRPr>
          </a:p>
          <a:p>
            <a:pPr marL="81360">
              <a:lnSpc>
                <a:spcPct val="100000"/>
              </a:lnSpc>
              <a:spcBef>
                <a:spcPts val="720"/>
              </a:spcBef>
            </a:pPr>
            <a:r>
              <a:rPr b="0" lang="en-US" sz="2400" spc="-69" strike="noStrike">
                <a:solidFill>
                  <a:srgbClr val="000000"/>
                </a:solidFill>
                <a:latin typeface="Arial"/>
                <a:ea typeface="DejaVu Sans"/>
              </a:rPr>
              <a:t>Lecturer: </a:t>
            </a:r>
            <a:r>
              <a:rPr b="0" lang="en-US" sz="2400" spc="-109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en-US" sz="2400" spc="-180" strike="noStrike">
                <a:solidFill>
                  <a:srgbClr val="000000"/>
                </a:solidFill>
                <a:latin typeface="Arial"/>
                <a:ea typeface="DejaVu Sans"/>
              </a:rPr>
              <a:t>Dr. </a:t>
            </a:r>
            <a:r>
              <a:rPr b="0" lang="en-US" sz="2400" spc="-75" strike="noStrike">
                <a:solidFill>
                  <a:srgbClr val="000000"/>
                </a:solidFill>
                <a:latin typeface="Arial"/>
                <a:ea typeface="DejaVu Sans"/>
              </a:rPr>
              <a:t>Mohamed </a:t>
            </a:r>
            <a:r>
              <a:rPr b="0" lang="en-US" sz="2400" spc="-89" strike="noStrike">
                <a:solidFill>
                  <a:srgbClr val="000000"/>
                </a:solidFill>
                <a:latin typeface="Arial"/>
                <a:ea typeface="DejaVu Sans"/>
              </a:rPr>
              <a:t>Amine</a:t>
            </a:r>
            <a:r>
              <a:rPr b="0" lang="en-US" sz="2400" spc="-25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5" strike="noStrike">
                <a:solidFill>
                  <a:srgbClr val="000000"/>
                </a:solidFill>
                <a:latin typeface="Arial"/>
                <a:ea typeface="DejaVu Sans"/>
              </a:rPr>
              <a:t>Chatti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9"/>
              </a:spcBef>
            </a:pPr>
            <a:r>
              <a:rPr b="0" lang="en-US" sz="2400" spc="-16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65" strike="noStrike">
                <a:solidFill>
                  <a:srgbClr val="000000"/>
                </a:solidFill>
                <a:latin typeface="Arial"/>
                <a:ea typeface="DejaVu Sans"/>
              </a:rPr>
              <a:t>Teaching </a:t>
            </a:r>
            <a:r>
              <a:rPr b="0" lang="en-US" sz="2400" spc="-100" strike="noStrike">
                <a:solidFill>
                  <a:srgbClr val="000000"/>
                </a:solidFill>
                <a:latin typeface="Arial"/>
                <a:ea typeface="DejaVu Sans"/>
              </a:rPr>
              <a:t>Assistant:Arham </a:t>
            </a:r>
            <a:r>
              <a:rPr b="0" lang="en-US" sz="2400" spc="-49" strike="noStrike">
                <a:solidFill>
                  <a:srgbClr val="000000"/>
                </a:solidFill>
                <a:latin typeface="Arial"/>
                <a:ea typeface="DejaVu Sans"/>
              </a:rPr>
              <a:t>Muslim,</a:t>
            </a:r>
            <a:r>
              <a:rPr b="0" lang="en-US" sz="2400" spc="-10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45" strike="noStrike">
                <a:solidFill>
                  <a:srgbClr val="000000"/>
                </a:solidFill>
                <a:latin typeface="Arial"/>
                <a:ea typeface="DejaVu Sans"/>
              </a:rPr>
              <a:t>M.Sc.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Decision Tree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3E651D9B-A495-4BD9-A2B2-729E09D9F221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9" name="Grafik 4" descr=""/>
          <p:cNvPicPr/>
          <p:nvPr/>
        </p:nvPicPr>
        <p:blipFill>
          <a:blip r:embed="rId1"/>
          <a:stretch/>
        </p:blipFill>
        <p:spPr>
          <a:xfrm>
            <a:off x="0" y="990720"/>
            <a:ext cx="8618760" cy="53082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8839080" y="1219320"/>
            <a:ext cx="2589480" cy="51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the recordes that have „b“ result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63 %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Naïve Bayes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400F8199-B874-449C-B7BA-4BAABEB2F085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839080" y="1219320"/>
            <a:ext cx="2589480" cy="61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the recordes that have „b“ result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 reading score, writing 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69 %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04" name="Picture 4" descr=""/>
          <p:cNvPicPr/>
          <p:nvPr/>
        </p:nvPicPr>
        <p:blipFill>
          <a:blip r:embed="rId1"/>
          <a:stretch/>
        </p:blipFill>
        <p:spPr>
          <a:xfrm>
            <a:off x="152280" y="1464840"/>
            <a:ext cx="8685360" cy="425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3240" y="0"/>
            <a:ext cx="988596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Deep Learning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B5333B93-D75E-4186-8611-E4B925955759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839080" y="1219320"/>
            <a:ext cx="2824920" cy="52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   335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 reading score, writing 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86 %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-2880" y="1282680"/>
            <a:ext cx="8923680" cy="43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3240" y="0"/>
            <a:ext cx="9885960" cy="123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Nearest Neighbor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20A4C29B-D6EE-458E-A1E8-15D0AD38FF9C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8839080" y="1219320"/>
            <a:ext cx="2824920" cy="56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Training-dataset: 665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Testing-dataset:   335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Attributes: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gender, ethnicity, level of education, lunch, test preparation, reading score, writing score.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 = 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f497d"/>
                </a:solidFill>
                <a:latin typeface="Calibri"/>
                <a:ea typeface="DejaVu Sans"/>
              </a:rPr>
              <a:t>Accuracy: 93%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212" name="Picture 4" descr=""/>
          <p:cNvPicPr/>
          <p:nvPr/>
        </p:nvPicPr>
        <p:blipFill>
          <a:blip r:embed="rId1"/>
          <a:stretch/>
        </p:blipFill>
        <p:spPr>
          <a:xfrm>
            <a:off x="-2880" y="1282680"/>
            <a:ext cx="8923680" cy="43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D903DDF2-E3E8-48DC-8E30-07AC9E7D4412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15" name="Table 3"/>
          <p:cNvGraphicFramePr/>
          <p:nvPr/>
        </p:nvGraphicFramePr>
        <p:xfrm>
          <a:off x="1896840" y="1297440"/>
          <a:ext cx="8199000" cy="4016520"/>
        </p:xfrm>
        <a:graphic>
          <a:graphicData uri="http://schemas.openxmlformats.org/drawingml/2006/table">
            <a:tbl>
              <a:tblPr/>
              <a:tblGrid>
                <a:gridCol w="4099680"/>
                <a:gridCol w="4099680"/>
              </a:tblGrid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Model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Decision Tree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63 %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Naïve Bayes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69 %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Deep Learning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86 %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Nearest Neighbor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93 %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101240" y="990720"/>
            <a:ext cx="9600120" cy="64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Example of Visualization (Level of Education)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-60840" y="2286000"/>
            <a:ext cx="12130560" cy="401940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39920" y="731880"/>
            <a:ext cx="6875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Data: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 categ key attrib, 1 quant value attrib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Channels: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Spatial regions: Separated horizontally, aligned vertically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Length to express quant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Marks: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Lines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• </a:t>
            </a:r>
            <a:r>
              <a:rPr b="0" lang="en-US" sz="1800" spc="-1" strike="noStrike">
                <a:latin typeface="Arial"/>
              </a:rPr>
              <a:t>Task: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Compare, lookup values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Technologies Used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828000" y="912240"/>
            <a:ext cx="4668840" cy="1682640"/>
          </a:xfrm>
          <a:prstGeom prst="rect">
            <a:avLst/>
          </a:prstGeom>
          <a:ln>
            <a:noFill/>
          </a:ln>
        </p:spPr>
      </p:pic>
      <p:pic>
        <p:nvPicPr>
          <p:cNvPr id="223" name="Picture 4" descr=""/>
          <p:cNvPicPr/>
          <p:nvPr/>
        </p:nvPicPr>
        <p:blipFill>
          <a:blip r:embed="rId2"/>
          <a:srcRect l="-2369" t="30175" r="-5323" b="39047"/>
          <a:stretch/>
        </p:blipFill>
        <p:spPr>
          <a:xfrm>
            <a:off x="6564600" y="1097280"/>
            <a:ext cx="5229360" cy="1497600"/>
          </a:xfrm>
          <a:prstGeom prst="rect">
            <a:avLst/>
          </a:prstGeom>
          <a:ln>
            <a:noFill/>
          </a:ln>
        </p:spPr>
      </p:pic>
      <p:pic>
        <p:nvPicPr>
          <p:cNvPr id="224" name="Picture 6" descr=""/>
          <p:cNvPicPr/>
          <p:nvPr/>
        </p:nvPicPr>
        <p:blipFill>
          <a:blip r:embed="rId3"/>
          <a:stretch/>
        </p:blipFill>
        <p:spPr>
          <a:xfrm>
            <a:off x="2103120" y="3108960"/>
            <a:ext cx="2194200" cy="21942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4"/>
          <a:stretch/>
        </p:blipFill>
        <p:spPr>
          <a:xfrm>
            <a:off x="6492240" y="2814120"/>
            <a:ext cx="4049640" cy="312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24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How to Run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3240" y="903240"/>
            <a:ext cx="11273760" cy="25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/>
          <a:p>
            <a:pPr>
              <a:lnSpc>
                <a:spcPts val="3889"/>
              </a:lnSpc>
              <a:spcBef>
                <a:spcPts val="584"/>
              </a:spcBef>
            </a:pPr>
            <a:r>
              <a:rPr b="0" lang="en-US" sz="3600" spc="-1" strike="noStrike">
                <a:latin typeface="Arial"/>
                <a:ea typeface="DejaVu Sans"/>
              </a:rPr>
              <a:t>Clone the project to your local machine: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r>
              <a:rPr b="0" lang="en-US" sz="3600" spc="-1" strike="noStrike">
                <a:latin typeface="Arial"/>
                <a:ea typeface="DejaVu Sans"/>
              </a:rPr>
              <a:t>git clone </a:t>
            </a:r>
            <a:r>
              <a:rPr b="0" lang="en-US" sz="3600" spc="-1" strike="noStrike">
                <a:latin typeface="Arial"/>
                <a:ea typeface="DejaVu Sans"/>
                <a:hlinkClick r:id="rId1"/>
              </a:rPr>
              <a:t>https://github.com/HasanMhdAmin/learning-analytics.git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r>
              <a:rPr b="0" lang="en-US" sz="3600" spc="-1" strike="noStrike">
                <a:latin typeface="Arial"/>
                <a:ea typeface="DejaVu Sans"/>
              </a:rPr>
              <a:t>double click index.htm to open the project in your </a:t>
            </a:r>
            <a:r>
              <a:rPr b="0" lang="en-US" sz="3600" spc="-1" strike="noStrike">
                <a:latin typeface="Arial"/>
                <a:ea typeface="DejaVu Sans"/>
              </a:rPr>
              <a:t>browser.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r>
              <a:rPr b="0" lang="en-US" sz="3600" spc="-1" strike="noStrike">
                <a:latin typeface="Arial"/>
                <a:ea typeface="DejaVu Sans"/>
              </a:rPr>
              <a:t>you can also go the the online website by follow this </a:t>
            </a:r>
            <a:r>
              <a:rPr b="0" lang="en-US" sz="3600" spc="-1" strike="noStrike">
                <a:latin typeface="Arial"/>
                <a:ea typeface="DejaVu Sans"/>
              </a:rPr>
              <a:t>link: </a:t>
            </a:r>
            <a:r>
              <a:rPr b="0" lang="en-US" sz="3600" spc="-1" strike="noStrike">
                <a:latin typeface="Arial"/>
                <a:ea typeface="DejaVu Sans"/>
                <a:hlinkClick r:id="rId2"/>
              </a:rPr>
              <a:t>Students Performance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  <a:spcBef>
                <a:spcPts val="584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720" y="2834640"/>
            <a:ext cx="447948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>
              <a:lnSpc>
                <a:spcPct val="100000"/>
              </a:lnSpc>
              <a:spcBef>
                <a:spcPts val="99"/>
              </a:spcBef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FB701BB5-FD9E-4F58-8F0D-FBA7DC2F4407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3240" y="0"/>
            <a:ext cx="7203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Project Idea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0E3D737D-9BEC-4F66-BCD1-7482ED594E35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53240" y="903240"/>
            <a:ext cx="11273760" cy="25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/>
          <a:p>
            <a:pPr marL="584280" indent="-570600">
              <a:lnSpc>
                <a:spcPts val="3889"/>
              </a:lnSpc>
              <a:spcBef>
                <a:spcPts val="58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Help students, professors and teachers to </a:t>
            </a:r>
            <a:r>
              <a:rPr b="0" lang="en-US" sz="3600" spc="-1" strike="noStrike">
                <a:solidFill>
                  <a:srgbClr val="376092"/>
                </a:solidFill>
                <a:latin typeface="Arial"/>
                <a:ea typeface="DejaVu Sans"/>
              </a:rPr>
              <a:t>make decision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about choose test type based on the level of education and type course to ensure give best </a:t>
            </a:r>
            <a:r>
              <a:rPr b="0" lang="en-US" sz="3600" spc="-1" strike="noStrike">
                <a:solidFill>
                  <a:srgbClr val="c00000"/>
                </a:solidFill>
                <a:latin typeface="Arial"/>
                <a:ea typeface="DejaVu Sans"/>
              </a:rPr>
              <a:t>benefit and performance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to the students.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023360" y="2834640"/>
            <a:ext cx="4479480" cy="13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>
              <a:lnSpc>
                <a:spcPct val="100000"/>
              </a:lnSpc>
              <a:spcBef>
                <a:spcPts val="99"/>
              </a:spcBef>
            </a:pPr>
            <a:r>
              <a:rPr b="0" lang="en-US" sz="7200" spc="-440" strike="noStrike">
                <a:solidFill>
                  <a:srgbClr val="000000"/>
                </a:solidFill>
                <a:latin typeface="Arial"/>
                <a:ea typeface="DejaVu Sans"/>
              </a:rPr>
              <a:t>Thank</a:t>
            </a:r>
            <a:r>
              <a:rPr b="0" lang="en-US" sz="7200" spc="-39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7200" spc="-279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DCD8089A-8B1C-4A17-B4DC-C9F23F63CEF4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Domain Description Our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14D6F5A8-D78E-465D-9F24-91BE81C848B8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53240" y="903240"/>
            <a:ext cx="11208240" cy="55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84280" indent="-570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Source data set is Kaggle website under this link:    </a:t>
            </a:r>
            <a:r>
              <a:rPr b="0" lang="en-US" sz="3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www.kaggle.com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This data set consists of the marks scored by the students.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size our data set is 40kb.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  <a:p>
            <a:pPr marL="584280" indent="-57060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 set contains 7 columns.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ts val="3889"/>
              </a:lnSpc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What? - Data Abstraction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7FABF0EF-779F-4567-BF85-0A20B447821E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3240" y="903240"/>
            <a:ext cx="8324640" cy="44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Dataset is shown students marks based on the test type and level of education.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Dataset type is Table with 2D, it has 1000 items and 7 attributes.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Attribute has two types 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categorical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numerical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568360" y="1154880"/>
            <a:ext cx="3044160" cy="286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Why? - Task Abstraction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9CF72AE8-0098-41F4-8947-CE60D94B79EC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53240" y="914400"/>
            <a:ext cx="8598960" cy="549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3600" spc="-1" strike="noStrike">
                <a:solidFill>
                  <a:srgbClr val="c0504d"/>
                </a:solidFill>
                <a:latin typeface="Arial"/>
                <a:ea typeface="DejaVu Sans"/>
              </a:rPr>
              <a:t>make decision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which test type is better for students based on the factors.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Target users is </a:t>
            </a:r>
            <a:r>
              <a:rPr b="0" lang="en-US" sz="3600" spc="-1" strike="noStrike">
                <a:solidFill>
                  <a:srgbClr val="4f81bd"/>
                </a:solidFill>
                <a:latin typeface="Arial"/>
                <a:ea typeface="DejaVu Sans"/>
              </a:rPr>
              <a:t>professors, teachers and students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action is analysis to consume our dataset and </a:t>
            </a:r>
            <a:r>
              <a:rPr b="0" lang="en-US" sz="3600" spc="-1" strike="noStrike">
                <a:solidFill>
                  <a:srgbClr val="c0504d"/>
                </a:solidFill>
                <a:latin typeface="Arial"/>
                <a:ea typeface="DejaVu Sans"/>
              </a:rPr>
              <a:t>discover rules.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 target is many attributes.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9052560" y="1280160"/>
            <a:ext cx="2809080" cy="279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3240" y="0"/>
            <a:ext cx="9886680" cy="11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6" strike="noStrike">
                <a:solidFill>
                  <a:srgbClr val="ffffff"/>
                </a:solidFill>
                <a:latin typeface="Arial"/>
              </a:rPr>
              <a:t>How? - Visual Encoding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1545560" y="6601680"/>
            <a:ext cx="205560" cy="39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401D4E5F-7E88-466C-A32A-243E4F01F3F8}" type="slidenum">
              <a:rPr b="0" lang="en-US" sz="1200" spc="-55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453240" y="903240"/>
            <a:ext cx="11208960" cy="93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45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3600" spc="-145" strike="noStrike">
                <a:solidFill>
                  <a:srgbClr val="4f81bd"/>
                </a:solidFill>
                <a:latin typeface="Arial"/>
                <a:ea typeface="DejaVu Sans"/>
              </a:rPr>
              <a:t>Simple charts</a:t>
            </a:r>
            <a:r>
              <a:rPr b="0" lang="en-US" sz="3600" spc="-145" strike="noStrike">
                <a:solidFill>
                  <a:srgbClr val="000000"/>
                </a:solidFill>
                <a:latin typeface="Arial"/>
                <a:ea typeface="DejaVu Sans"/>
              </a:rPr>
              <a:t> to create visual encoding.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45" strike="noStrike">
                <a:solidFill>
                  <a:srgbClr val="000000"/>
                </a:solidFill>
                <a:latin typeface="Arial"/>
                <a:ea typeface="DejaVu Sans"/>
              </a:rPr>
              <a:t>Data mapping from </a:t>
            </a:r>
            <a:r>
              <a:rPr b="0" lang="en-US" sz="3600" spc="-145" strike="noStrike">
                <a:solidFill>
                  <a:srgbClr val="4f81bd"/>
                </a:solidFill>
                <a:latin typeface="Arial"/>
                <a:ea typeface="DejaVu Sans"/>
              </a:rPr>
              <a:t>categorical attributes</a:t>
            </a:r>
            <a:r>
              <a:rPr b="0" lang="en-US" sz="3600" spc="-145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961120" y="1280160"/>
            <a:ext cx="2479680" cy="24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3240" y="0"/>
            <a:ext cx="85413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Description Our Dataset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6CDE2972-61EE-417A-8E07-25B12FA80148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3240" y="903240"/>
            <a:ext cx="11208240" cy="56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9" name="Table 4"/>
          <p:cNvGraphicFramePr/>
          <p:nvPr/>
        </p:nvGraphicFramePr>
        <p:xfrm>
          <a:off x="683640" y="1249560"/>
          <a:ext cx="10312920" cy="4428360"/>
        </p:xfrm>
        <a:graphic>
          <a:graphicData uri="http://schemas.openxmlformats.org/drawingml/2006/table">
            <a:tbl>
              <a:tblPr/>
              <a:tblGrid>
                <a:gridCol w="916560"/>
                <a:gridCol w="1381680"/>
                <a:gridCol w="1649880"/>
                <a:gridCol w="1158840"/>
                <a:gridCol w="1492920"/>
                <a:gridCol w="1276560"/>
                <a:gridCol w="1217880"/>
                <a:gridCol w="1218960"/>
              </a:tblGrid>
              <a:tr h="89892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ethnicity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level of education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course type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test preparation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reading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writing 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bachelor's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college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yes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master's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associate's degree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free/reduced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705960"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Group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High school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standard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37800" rIns="378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7800" marR="37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Statistical Information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DC83C119-A553-4720-97C0-D19011050E98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221760" y="2011680"/>
            <a:ext cx="11899440" cy="402444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540360" y="1004400"/>
            <a:ext cx="1092996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data-set contains information for 1000 students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3240" y="0"/>
            <a:ext cx="98859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4000" spc="-80" strike="noStrike">
                <a:solidFill>
                  <a:srgbClr val="ffffff"/>
                </a:solidFill>
                <a:latin typeface="Arial"/>
                <a:ea typeface="DejaVu Sans"/>
              </a:rPr>
              <a:t>The Results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1545560" y="6601680"/>
            <a:ext cx="2048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1239"/>
              </a:lnSpc>
            </a:pPr>
            <a:fld id="{E156237F-F30E-4072-B0AC-BEE043EC63D3}" type="slidenum">
              <a:rPr b="0" lang="en-US" sz="1200" spc="-49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96" name="Table 3"/>
          <p:cNvGraphicFramePr/>
          <p:nvPr/>
        </p:nvGraphicFramePr>
        <p:xfrm>
          <a:off x="1896840" y="1297440"/>
          <a:ext cx="8199000" cy="4016520"/>
        </p:xfrm>
        <a:graphic>
          <a:graphicData uri="http://schemas.openxmlformats.org/drawingml/2006/table">
            <a:tbl>
              <a:tblPr/>
              <a:tblGrid>
                <a:gridCol w="4099680"/>
                <a:gridCol w="4099680"/>
              </a:tblGrid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Model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Accuracy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Decision Tree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Naïve Bayes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803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Deep Learning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804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Nearest Neighbor 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?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2019-01-05T23:36:18Z</dcterms:created>
  <dc:creator>defprof</dc:creator>
  <dc:description/>
  <dc:language>en-US</dc:language>
  <cp:lastModifiedBy/>
  <dcterms:modified xsi:type="dcterms:W3CDTF">2019-02-11T05:11:19Z</dcterms:modified>
  <cp:revision>622</cp:revision>
  <dc:subject/>
  <dc:title>Weka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2018-12-06T00:00:00Z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2019-01-05T00:00:00Z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19</vt:i4>
  </property>
</Properties>
</file>