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9" r:id="rId2"/>
    <p:sldId id="308" r:id="rId3"/>
    <p:sldId id="303" r:id="rId4"/>
    <p:sldId id="304" r:id="rId5"/>
    <p:sldId id="305" r:id="rId6"/>
    <p:sldId id="306" r:id="rId7"/>
    <p:sldId id="309" r:id="rId8"/>
    <p:sldId id="307" r:id="rId9"/>
    <p:sldId id="310" r:id="rId10"/>
    <p:sldId id="313" r:id="rId11"/>
    <p:sldId id="314" r:id="rId12"/>
    <p:sldId id="315" r:id="rId13"/>
    <p:sldId id="316" r:id="rId14"/>
    <p:sldId id="311" r:id="rId15"/>
    <p:sldId id="312" r:id="rId16"/>
    <p:sldId id="317" r:id="rId17"/>
    <p:sldId id="318" r:id="rId18"/>
    <p:sldId id="319" r:id="rId19"/>
    <p:sldId id="320" r:id="rId20"/>
    <p:sldId id="321" r:id="rId21"/>
    <p:sldId id="325" r:id="rId22"/>
    <p:sldId id="334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5" r:id="rId31"/>
    <p:sldId id="336" r:id="rId32"/>
    <p:sldId id="333" r:id="rId33"/>
    <p:sldId id="324" r:id="rId34"/>
    <p:sldId id="322" r:id="rId35"/>
    <p:sldId id="302" r:id="rId36"/>
  </p:sldIdLst>
  <p:sldSz cx="9144000" cy="5143500" type="screen16x9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3" autoAdjust="0"/>
    <p:restoredTop sz="94652" autoAdjust="0"/>
  </p:normalViewPr>
  <p:slideViewPr>
    <p:cSldViewPr>
      <p:cViewPr varScale="1">
        <p:scale>
          <a:sx n="91" d="100"/>
          <a:sy n="91" d="100"/>
        </p:scale>
        <p:origin x="87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67535F9-F21E-4222-8839-B42EA683F574}" type="datetimeFigureOut">
              <a:rPr lang="en-US"/>
              <a:pPr>
                <a:defRPr/>
              </a:pPr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016450D-AB33-40CA-8C31-D1C18123DB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7111C-B0F8-40AC-B39D-138D3B33917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2087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4C4EB-F2AB-4ABF-96FD-EF5695D5EF3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5783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308CD-9A63-4E21-86E3-F7E7ECA9001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3217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C2B34-DEF6-4972-8AF8-ED82E7AD243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1661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B8822-A960-497E-B730-A23D00926AD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5946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9CFFD-A702-4C2C-A007-BAD3AED8F39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6295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D4BF9-CF02-41E8-B849-31E92676B20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8335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A9AE2-3683-43DB-A250-1CCE2D68618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9281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C6DDE-0495-4573-828E-4FE0AB2FBA9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0882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DE2CA-5687-47BD-B480-071B2A8E577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8319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FAE2B-147C-45B5-9B4D-19EA795437E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0830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00088"/>
            <a:ext cx="8229600" cy="389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dirty="0" smtClean="0"/>
              <a:t>Haga clic para modificar el estilo de texto del patrón</a:t>
            </a:r>
          </a:p>
          <a:p>
            <a:pPr lvl="1"/>
            <a:r>
              <a:rPr lang="es-ES" altLang="en-US" dirty="0" smtClean="0"/>
              <a:t>Segundo nivel</a:t>
            </a:r>
          </a:p>
          <a:p>
            <a:pPr lvl="2"/>
            <a:r>
              <a:rPr lang="es-ES" altLang="en-US" dirty="0" smtClean="0"/>
              <a:t>Tercer nivel</a:t>
            </a:r>
          </a:p>
          <a:p>
            <a:pPr lvl="3"/>
            <a:r>
              <a:rPr lang="es-ES" altLang="en-US" dirty="0" smtClean="0"/>
              <a:t>Cuarto nivel</a:t>
            </a:r>
          </a:p>
          <a:p>
            <a:pPr lvl="4"/>
            <a:r>
              <a:rPr lang="es-ES" altLang="en-US" dirty="0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42907C4-B77C-490F-BD46-2AD4CF227BB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askerville Old Face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000">
          <a:solidFill>
            <a:schemeClr val="tx1"/>
          </a:solidFill>
          <a:latin typeface="Baskerville Old Face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>
          <a:solidFill>
            <a:schemeClr val="tx1"/>
          </a:solidFill>
          <a:latin typeface="Baskerville Old Face" pitchFamily="18" charset="0"/>
          <a:cs typeface="+mn-cs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Baskerville Old Face" pitchFamily="18" charset="0"/>
          <a:cs typeface="+mn-cs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Baskerville Old Face" pitchFamily="18" charset="0"/>
          <a:cs typeface="+mn-cs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3.png"/><Relationship Id="rId7" Type="http://schemas.openxmlformats.org/officeDocument/2006/relationships/image" Target="../media/image39.png"/><Relationship Id="rId12" Type="http://schemas.openxmlformats.org/officeDocument/2006/relationships/image" Target="../media/image4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4.png"/><Relationship Id="rId5" Type="http://schemas.openxmlformats.org/officeDocument/2006/relationships/image" Target="../media/image37.png"/><Relationship Id="rId10" Type="http://schemas.openxmlformats.org/officeDocument/2006/relationships/image" Target="../media/image43.png"/><Relationship Id="rId4" Type="http://schemas.openxmlformats.org/officeDocument/2006/relationships/image" Target="../media/image34.png"/><Relationship Id="rId9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12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467544" y="1109985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CSE 305</a:t>
            </a:r>
            <a:br>
              <a:rPr lang="en-US" altLang="en-US" dirty="0" smtClean="0"/>
            </a:br>
            <a:r>
              <a:rPr lang="en-US" altLang="en-US" dirty="0" smtClean="0"/>
              <a:t>Computer Architecture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>
                <a:solidFill>
                  <a:srgbClr val="00B050"/>
                </a:solidFill>
              </a:rPr>
              <a:t>Design of an ALU</a:t>
            </a:r>
            <a:br>
              <a:rPr lang="en-US" altLang="en-US" dirty="0" smtClean="0">
                <a:solidFill>
                  <a:srgbClr val="00B050"/>
                </a:solidFill>
              </a:rPr>
            </a:br>
            <a:endParaRPr lang="en-US" altLang="en-US" dirty="0" smtClean="0">
              <a:solidFill>
                <a:srgbClr val="00B050"/>
              </a:solidFill>
            </a:endParaRPr>
          </a:p>
        </p:txBody>
      </p:sp>
      <p:sp>
        <p:nvSpPr>
          <p:cNvPr id="6" name="Subtitle 3"/>
          <p:cNvSpPr>
            <a:spLocks noGrp="1"/>
          </p:cNvSpPr>
          <p:nvPr>
            <p:ph type="subTitle" idx="1"/>
          </p:nvPr>
        </p:nvSpPr>
        <p:spPr>
          <a:xfrm>
            <a:off x="1258888" y="2931790"/>
            <a:ext cx="6400800" cy="187198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Prepared by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Madhusudan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Basak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Assistant Professor</a:t>
            </a:r>
          </a:p>
          <a:p>
            <a:pPr eaLnBrk="1" hangingPunct="1">
              <a:defRPr/>
            </a:pPr>
            <a:r>
              <a:rPr lang="en-US" dirty="0" smtClean="0"/>
              <a:t>CSE, BUET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adder</a:t>
            </a:r>
          </a:p>
          <a:p>
            <a:pPr lvl="1"/>
            <a:r>
              <a:rPr lang="en-US" dirty="0" smtClean="0"/>
              <a:t>A number of full-adder circuits connected in cascade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1-bit Half Adder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0596" y="831775"/>
                <a:ext cx="8229600" cy="3894137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596" y="831775"/>
                <a:ext cx="8229600" cy="3894137"/>
              </a:xfr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15566"/>
            <a:ext cx="2532281" cy="1512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275606"/>
            <a:ext cx="2843325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1-bit Full Adder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87574"/>
            <a:ext cx="2536540" cy="2016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19622"/>
            <a:ext cx="4472210" cy="13904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39952" y="2787774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787774"/>
                <a:ext cx="720080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38610" y="2284546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610" y="2284546"/>
                <a:ext cx="7200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46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Adders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number </a:t>
                </a:r>
                <a:r>
                  <a:rPr lang="en-US" dirty="0"/>
                  <a:t>of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1-bit full-adders </a:t>
                </a:r>
                <a:r>
                  <a:rPr lang="en-US" dirty="0" smtClean="0"/>
                  <a:t>are </a:t>
                </a:r>
                <a:r>
                  <a:rPr lang="en-US" dirty="0"/>
                  <a:t>connected in </a:t>
                </a:r>
                <a:r>
                  <a:rPr lang="en-US" dirty="0" smtClean="0"/>
                  <a:t>cascade to form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-bit parallel adder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03" y="1131590"/>
            <a:ext cx="5991225" cy="2352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11" y="3514345"/>
            <a:ext cx="20859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 by ALU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915566"/>
            <a:ext cx="5124450" cy="3362325"/>
          </a:xfrm>
        </p:spPr>
      </p:pic>
    </p:spTree>
    <p:extLst>
      <p:ext uri="{BB962C8B-B14F-4D97-AF65-F5344CB8AC3E}">
        <p14:creationId xmlns:p14="http://schemas.microsoft.com/office/powerpoint/2010/main" val="194717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 by ALU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772" y="915566"/>
            <a:ext cx="5020330" cy="3362325"/>
          </a:xfrm>
        </p:spPr>
      </p:pic>
    </p:spTree>
    <p:extLst>
      <p:ext uri="{BB962C8B-B14F-4D97-AF65-F5344CB8AC3E}">
        <p14:creationId xmlns:p14="http://schemas.microsoft.com/office/powerpoint/2010/main" val="2882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00088"/>
                <a:ext cx="8686800" cy="3894137"/>
              </a:xfrm>
            </p:spPr>
            <p:txBody>
              <a:bodyPr/>
              <a:lstStyle/>
              <a:p>
                <a:r>
                  <a:rPr lang="en-US" dirty="0" smtClean="0"/>
                  <a:t>Keeping A fixed and changing B to generate different operations</a:t>
                </a:r>
              </a:p>
              <a:p>
                <a:r>
                  <a:rPr lang="en-US" dirty="0" smtClean="0"/>
                  <a:t>Changes in B</a:t>
                </a:r>
              </a:p>
              <a:p>
                <a:pPr lvl="1"/>
                <a:r>
                  <a:rPr lang="en-US" dirty="0" smtClean="0"/>
                  <a:t>Keeping B as it is</a:t>
                </a:r>
              </a:p>
              <a:p>
                <a:pPr lvl="1"/>
                <a:r>
                  <a:rPr lang="en-US" dirty="0" smtClean="0"/>
                  <a:t>Inverting all bits of B</a:t>
                </a:r>
              </a:p>
              <a:p>
                <a:pPr lvl="1"/>
                <a:r>
                  <a:rPr lang="en-US" dirty="0" smtClean="0"/>
                  <a:t>Changing each bit of B to 0</a:t>
                </a:r>
              </a:p>
              <a:p>
                <a:pPr lvl="1"/>
                <a:r>
                  <a:rPr lang="en-US" dirty="0" smtClean="0"/>
                  <a:t>Changing each bit of B to 1</a:t>
                </a:r>
              </a:p>
              <a:p>
                <a:r>
                  <a:rPr lang="en-US" dirty="0" smtClean="0"/>
                  <a:t>Let’s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represents modified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represents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So, </a:t>
                </a:r>
                <a:r>
                  <a:rPr lang="en-US" dirty="0"/>
                  <a:t>f</a:t>
                </a:r>
                <a:r>
                  <a:rPr lang="en-US" dirty="0" smtClean="0"/>
                  <a:t>ollowing 4 combinations can be obtained</a:t>
                </a:r>
              </a:p>
              <a:p>
                <a:pPr lvl="1"/>
                <a:r>
                  <a:rPr lang="en-US" dirty="0"/>
                  <a:t>Keeping B as it </a:t>
                </a:r>
                <a:r>
                  <a:rPr lang="en-US" dirty="0" smtClean="0"/>
                  <a:t>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lvl="1"/>
                <a:r>
                  <a:rPr lang="en-US" dirty="0"/>
                  <a:t>Inverting all bits of </a:t>
                </a:r>
                <a:r>
                  <a:rPr lang="en-US" dirty="0" smtClean="0"/>
                  <a:t>B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lvl="1"/>
                <a:r>
                  <a:rPr lang="en-US" dirty="0"/>
                  <a:t>Changing each bit of B to </a:t>
                </a:r>
                <a:r>
                  <a:rPr lang="en-US" dirty="0" smtClean="0"/>
                  <a:t>0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lvl="1"/>
                <a:r>
                  <a:rPr lang="en-US" dirty="0"/>
                  <a:t>Changing each bit of B to </a:t>
                </a:r>
                <a:r>
                  <a:rPr lang="en-US" dirty="0" smtClean="0"/>
                  <a:t>1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00088"/>
                <a:ext cx="8686800" cy="3894137"/>
              </a:xfrm>
              <a:blipFill>
                <a:blip r:embed="rId2"/>
                <a:stretch>
                  <a:fillRect l="-632" t="-939" b="-8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76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00088"/>
                <a:ext cx="8686800" cy="3894137"/>
              </a:xfrm>
            </p:spPr>
            <p:txBody>
              <a:bodyPr/>
              <a:lstStyle/>
              <a:p>
                <a:r>
                  <a:rPr lang="en-US" dirty="0" smtClean="0"/>
                  <a:t>So Following 4 combinations can be obtained</a:t>
                </a:r>
              </a:p>
              <a:p>
                <a:pPr lvl="1"/>
                <a:r>
                  <a:rPr lang="en-US" dirty="0"/>
                  <a:t>Keeping B as it </a:t>
                </a:r>
                <a:r>
                  <a:rPr lang="en-US" dirty="0" smtClean="0"/>
                  <a:t>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lvl="1"/>
                <a:r>
                  <a:rPr lang="en-US" dirty="0"/>
                  <a:t>Inverting all bits of </a:t>
                </a:r>
                <a:r>
                  <a:rPr lang="en-US" dirty="0" smtClean="0"/>
                  <a:t>B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lvl="1"/>
                <a:r>
                  <a:rPr lang="en-US" dirty="0"/>
                  <a:t>Changing each bit of B to </a:t>
                </a:r>
                <a:r>
                  <a:rPr lang="en-US" dirty="0" smtClean="0"/>
                  <a:t>0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lvl="1"/>
                <a:r>
                  <a:rPr lang="en-US" dirty="0"/>
                  <a:t>Changing each bit of B to </a:t>
                </a:r>
                <a:r>
                  <a:rPr lang="en-US" dirty="0" smtClean="0"/>
                  <a:t>1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00088"/>
                <a:ext cx="8686800" cy="3894137"/>
              </a:xfrm>
              <a:blipFill>
                <a:blip r:embed="rId2"/>
                <a:stretch>
                  <a:fillRect l="-632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31590"/>
            <a:ext cx="1455217" cy="1521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249" y="3085062"/>
            <a:ext cx="4687005" cy="148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8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Table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31590"/>
            <a:ext cx="7593571" cy="345638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8" y="1059582"/>
            <a:ext cx="1455217" cy="15219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42072" y="762258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Modified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072" y="762258"/>
                <a:ext cx="1368152" cy="369332"/>
              </a:xfrm>
              <a:prstGeom prst="rect">
                <a:avLst/>
              </a:prstGeom>
              <a:blipFill>
                <a:blip r:embed="rId4"/>
                <a:stretch>
                  <a:fillRect l="-4018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3746128" y="1059582"/>
            <a:ext cx="72008" cy="28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11960" y="1275606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40152" y="1275606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47864" y="1275606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9792" y="2067694"/>
            <a:ext cx="0" cy="2448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23728" y="1995686"/>
            <a:ext cx="0" cy="2448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820472" y="1203598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547664" y="1275606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86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Table: Designer’s perspective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8" y="1059582"/>
            <a:ext cx="1455217" cy="152197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1131590"/>
            <a:ext cx="759357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42072" y="762258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Modified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072" y="762258"/>
                <a:ext cx="1368152" cy="369332"/>
              </a:xfrm>
              <a:prstGeom prst="rect">
                <a:avLst/>
              </a:prstGeom>
              <a:blipFill>
                <a:blip r:embed="rId4"/>
                <a:stretch>
                  <a:fillRect l="-4018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3746128" y="1059582"/>
            <a:ext cx="72008" cy="28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355976" y="2437536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71800" y="2437536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31640" y="2427734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55976" y="2653560"/>
            <a:ext cx="1296144" cy="2057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43808" y="2653560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03648" y="2643758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55976" y="2869584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71800" y="2869584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31640" y="2859782"/>
            <a:ext cx="1224136" cy="235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355976" y="3075806"/>
            <a:ext cx="1440160" cy="2875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71800" y="3157616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31640" y="3147814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83968" y="3373640"/>
            <a:ext cx="1368152" cy="2162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43808" y="3373640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403648" y="3363838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355976" y="3661672"/>
            <a:ext cx="1440160" cy="2157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771800" y="3661672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331640" y="3651870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355976" y="3877696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71800" y="3877696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31640" y="3867894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355976" y="4165728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771800" y="4165728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331640" y="4155926"/>
            <a:ext cx="1224136" cy="2062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4211960" y="1275606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940152" y="1275606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347864" y="1275606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99792" y="2067694"/>
            <a:ext cx="0" cy="2448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123728" y="1995686"/>
            <a:ext cx="0" cy="2448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820472" y="1203598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547664" y="1275606"/>
            <a:ext cx="0" cy="316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3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 and the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ALU stands for Arithmetic Logic Unit</a:t>
            </a:r>
          </a:p>
          <a:p>
            <a:pPr lvl="1"/>
            <a:r>
              <a:rPr lang="en-US" dirty="0" smtClean="0"/>
              <a:t>A part of the processor or 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3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4086100" cy="1584846"/>
          </a:xfrm>
        </p:spPr>
        <p:txBody>
          <a:bodyPr/>
          <a:lstStyle/>
          <a:p>
            <a:r>
              <a:rPr lang="en-US" dirty="0" smtClean="0"/>
              <a:t>Logic Diagram of an independent Arithmetic Circuit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54" y="50800"/>
            <a:ext cx="4688158" cy="496922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27784" y="2499742"/>
                <a:ext cx="792088" cy="13681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𝑏𝑖𝑡</m:t>
                    </m:r>
                  </m:oMath>
                </a14:m>
                <a:r>
                  <a:rPr lang="en-US" sz="1200" dirty="0" smtClean="0">
                    <a:latin typeface="Baskerville Old Face" panose="02020602080505020303" pitchFamily="18" charset="0"/>
                  </a:rPr>
                  <a:t> Parallel adder</a:t>
                </a:r>
                <a:endParaRPr lang="en-US" sz="1200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499742"/>
                <a:ext cx="792088" cy="13681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403648" y="2067694"/>
            <a:ext cx="864096" cy="2160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askerville Old Face" panose="02020602080505020303" pitchFamily="18" charset="0"/>
              </a:rPr>
              <a:t>Combinational Circuit</a:t>
            </a:r>
            <a:endParaRPr lang="en-US" sz="1200" dirty="0">
              <a:latin typeface="Baskerville Old Face" panose="02020602080505020303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87824" y="2283718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67744" y="2934223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67744" y="336383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84226" y="2625175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226" y="2625175"/>
                <a:ext cx="216024" cy="369332"/>
              </a:xfrm>
              <a:prstGeom prst="rect">
                <a:avLst/>
              </a:prstGeom>
              <a:blipFill>
                <a:blip r:embed="rId4"/>
                <a:stretch>
                  <a:fillRect r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03748" y="336383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748" y="3363838"/>
                <a:ext cx="216024" cy="369332"/>
              </a:xfrm>
              <a:prstGeom prst="rect">
                <a:avLst/>
              </a:prstGeom>
              <a:blipFill>
                <a:blip r:embed="rId5"/>
                <a:stretch>
                  <a:fillRect r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1043608" y="295280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43608" y="3382421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60090" y="2643758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90" y="2643758"/>
                <a:ext cx="216024" cy="369332"/>
              </a:xfrm>
              <a:prstGeom prst="rect">
                <a:avLst/>
              </a:prstGeom>
              <a:blipFill>
                <a:blip r:embed="rId6"/>
                <a:stretch>
                  <a:fillRect r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79612" y="3382421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2" y="3382421"/>
                <a:ext cx="216024" cy="369332"/>
              </a:xfrm>
              <a:prstGeom prst="rect">
                <a:avLst/>
              </a:prstGeom>
              <a:blipFill>
                <a:blip r:embed="rId7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1043608" y="242773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43608" y="213970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12776" y="2046863"/>
            <a:ext cx="34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" name="Left Brace 22"/>
          <p:cNvSpPr/>
          <p:nvPr/>
        </p:nvSpPr>
        <p:spPr>
          <a:xfrm>
            <a:off x="827584" y="2067694"/>
            <a:ext cx="144016" cy="43204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2402" y="2046863"/>
            <a:ext cx="78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skerville Old Face" panose="02020602080505020303" pitchFamily="18" charset="0"/>
              </a:rPr>
              <a:t>Selection Variables</a:t>
            </a:r>
            <a:endParaRPr lang="en-US" sz="1200" dirty="0"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43808" y="2054101"/>
                <a:ext cx="784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054101"/>
                <a:ext cx="7844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4852492" y="89260"/>
            <a:ext cx="3031875" cy="464273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1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/>
      <p:bldP spid="15" grpId="0"/>
      <p:bldP spid="18" grpId="0"/>
      <p:bldP spid="19" grpId="0"/>
      <p:bldP spid="22" grpId="0"/>
      <p:bldP spid="23" grpId="0" animBg="1"/>
      <p:bldP spid="24" grpId="0"/>
      <p:bldP spid="25" grpId="0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 smtClean="0"/>
                  <a:t>Design an adder/</a:t>
                </a:r>
                <a:r>
                  <a:rPr lang="en-US" dirty="0" err="1" smtClean="0"/>
                  <a:t>subtractor</a:t>
                </a:r>
                <a:r>
                  <a:rPr lang="en-US" dirty="0" smtClean="0"/>
                  <a:t> circuit with one selection variable </a:t>
                </a:r>
                <a:r>
                  <a:rPr lang="en-US" i="1" dirty="0" smtClean="0"/>
                  <a:t>s </a:t>
                </a:r>
                <a:r>
                  <a:rPr lang="en-US" dirty="0" smtClean="0"/>
                  <a:t>and two inputs </a:t>
                </a:r>
                <a:r>
                  <a:rPr lang="en-US" i="1" dirty="0" smtClean="0"/>
                  <a:t>A </a:t>
                </a:r>
                <a:r>
                  <a:rPr lang="en-US" dirty="0" smtClean="0"/>
                  <a:t>and </a:t>
                </a:r>
                <a:r>
                  <a:rPr lang="en-US" i="1" dirty="0" smtClean="0"/>
                  <a:t>B.</a:t>
                </a:r>
                <a:r>
                  <a:rPr lang="en-US" dirty="0" smtClean="0"/>
                  <a:t> When </a:t>
                </a:r>
                <a:r>
                  <a:rPr lang="en-US" i="1" dirty="0" smtClean="0"/>
                  <a:t>s=0,</a:t>
                </a:r>
                <a:r>
                  <a:rPr lang="en-US" dirty="0" smtClean="0"/>
                  <a:t> the circuit performs </a:t>
                </a:r>
                <a:r>
                  <a:rPr lang="en-US" i="1" dirty="0" smtClean="0"/>
                  <a:t>A+B.</a:t>
                </a:r>
                <a:r>
                  <a:rPr lang="en-US" dirty="0" smtClean="0"/>
                  <a:t> When </a:t>
                </a:r>
                <a:r>
                  <a:rPr lang="en-US" i="1" dirty="0" smtClean="0"/>
                  <a:t>s=1, </a:t>
                </a:r>
                <a:r>
                  <a:rPr lang="en-US" dirty="0" smtClean="0"/>
                  <a:t>the circuit performs </a:t>
                </a:r>
                <a:r>
                  <a:rPr lang="en-US" i="1" dirty="0" smtClean="0"/>
                  <a:t>A-B </a:t>
                </a:r>
                <a:r>
                  <a:rPr lang="en-US" dirty="0" smtClean="0"/>
                  <a:t>by taking the 2’s complement of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.</a:t>
                </a:r>
              </a:p>
              <a:p>
                <a:pPr algn="just"/>
                <a:r>
                  <a:rPr lang="en-US" dirty="0" smtClean="0"/>
                  <a:t>Functions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b="0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algn="just"/>
                <a:endParaRPr lang="en-US" dirty="0" smtClean="0"/>
              </a:p>
              <a:p>
                <a:pPr algn="just"/>
                <a:endParaRPr lang="en-US" dirty="0"/>
              </a:p>
              <a:p>
                <a:pPr algn="just"/>
                <a:endParaRPr lang="en-US" dirty="0" smtClean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39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236296" y="2283718"/>
                <a:ext cx="792088" cy="13681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𝑏𝑖𝑡</m:t>
                    </m:r>
                  </m:oMath>
                </a14:m>
                <a:r>
                  <a:rPr lang="en-US" sz="1200" dirty="0" smtClean="0">
                    <a:latin typeface="Baskerville Old Face" panose="02020602080505020303" pitchFamily="18" charset="0"/>
                  </a:rPr>
                  <a:t> </a:t>
                </a:r>
                <a:r>
                  <a:rPr lang="en-US" sz="1200" dirty="0">
                    <a:latin typeface="Baskerville Old Face" panose="02020602080505020303" pitchFamily="18" charset="0"/>
                  </a:rPr>
                  <a:t>Parallel </a:t>
                </a:r>
                <a:r>
                  <a:rPr lang="en-US" sz="1200" dirty="0" smtClean="0">
                    <a:latin typeface="Baskerville Old Face" panose="02020602080505020303" pitchFamily="18" charset="0"/>
                  </a:rPr>
                  <a:t>adder</a:t>
                </a:r>
                <a:endParaRPr lang="en-US" sz="1200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2283718"/>
                <a:ext cx="792088" cy="13681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012160" y="1851670"/>
            <a:ext cx="864096" cy="2160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askerville Old Face" panose="02020602080505020303" pitchFamily="18" charset="0"/>
              </a:rPr>
              <a:t>Combinational Circuit</a:t>
            </a:r>
            <a:endParaRPr lang="en-US" sz="1200" dirty="0">
              <a:latin typeface="Baskerville Old Face" panose="02020602080505020303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596336" y="2067694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876256" y="2718199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76256" y="314781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92738" y="2409151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738" y="2409151"/>
                <a:ext cx="216024" cy="369332"/>
              </a:xfrm>
              <a:prstGeom prst="rect">
                <a:avLst/>
              </a:prstGeom>
              <a:blipFill>
                <a:blip r:embed="rId4"/>
                <a:stretch>
                  <a:fillRect r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12260" y="3147814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260" y="3147814"/>
                <a:ext cx="216024" cy="369332"/>
              </a:xfrm>
              <a:prstGeom prst="rect">
                <a:avLst/>
              </a:prstGeom>
              <a:blipFill>
                <a:blip r:embed="rId5"/>
                <a:stretch>
                  <a:fillRect r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5652120" y="273678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52120" y="3166397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68602" y="2427734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602" y="2427734"/>
                <a:ext cx="216024" cy="369332"/>
              </a:xfrm>
              <a:prstGeom prst="rect">
                <a:avLst/>
              </a:prstGeom>
              <a:blipFill>
                <a:blip r:embed="rId6"/>
                <a:stretch>
                  <a:fillRect r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688124" y="3166397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24" y="3166397"/>
                <a:ext cx="216024" cy="369332"/>
              </a:xfrm>
              <a:prstGeom prst="rect">
                <a:avLst/>
              </a:prstGeom>
              <a:blipFill>
                <a:blip r:embed="rId7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5652120" y="2211710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52120" y="192367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21288" y="1830839"/>
            <a:ext cx="34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>
            <a:off x="5436096" y="1851670"/>
            <a:ext cx="144016" cy="43204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10914" y="1830839"/>
            <a:ext cx="78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Baskerville Old Face" panose="02020602080505020303" pitchFamily="18" charset="0"/>
              </a:rPr>
              <a:t>Selection Variables</a:t>
            </a:r>
            <a:endParaRPr lang="en-US" sz="1200" dirty="0"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452320" y="1838077"/>
                <a:ext cx="784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1838077"/>
                <a:ext cx="784450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2072319"/>
                  </p:ext>
                </p:extLst>
              </p:nvPr>
            </p:nvGraphicFramePr>
            <p:xfrm>
              <a:off x="351975" y="3216603"/>
              <a:ext cx="1411714" cy="9145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05857">
                      <a:extLst>
                        <a:ext uri="{9D8B030D-6E8A-4147-A177-3AD203B41FA5}">
                          <a16:colId xmlns:a16="http://schemas.microsoft.com/office/drawing/2014/main" val="3120797198"/>
                        </a:ext>
                      </a:extLst>
                    </a:gridCol>
                    <a:gridCol w="705857">
                      <a:extLst>
                        <a:ext uri="{9D8B030D-6E8A-4147-A177-3AD203B41FA5}">
                          <a16:colId xmlns:a16="http://schemas.microsoft.com/office/drawing/2014/main" val="1286991889"/>
                        </a:ext>
                      </a:extLst>
                    </a:gridCol>
                  </a:tblGrid>
                  <a:tr h="265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Baskerville Old Face" panose="02020602080505020303" pitchFamily="18" charset="0"/>
                            </a:rPr>
                            <a:t>s</a:t>
                          </a:r>
                          <a:endParaRPr lang="en-US" sz="1400" b="1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634310"/>
                      </a:ext>
                    </a:extLst>
                  </a:tr>
                  <a:tr h="265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anose="02020602080505020303" pitchFamily="18" charset="0"/>
                            </a:rPr>
                            <a:t>0</a:t>
                          </a:r>
                          <a:endParaRPr lang="en-US" sz="1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821335"/>
                      </a:ext>
                    </a:extLst>
                  </a:tr>
                  <a:tr h="265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anose="02020602080505020303" pitchFamily="18" charset="0"/>
                            </a:rPr>
                            <a:t>1</a:t>
                          </a:r>
                          <a:endParaRPr lang="en-US" sz="1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498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2072319"/>
                  </p:ext>
                </p:extLst>
              </p:nvPr>
            </p:nvGraphicFramePr>
            <p:xfrm>
              <a:off x="351975" y="3216603"/>
              <a:ext cx="1411714" cy="9145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05857">
                      <a:extLst>
                        <a:ext uri="{9D8B030D-6E8A-4147-A177-3AD203B41FA5}">
                          <a16:colId xmlns:a16="http://schemas.microsoft.com/office/drawing/2014/main" val="3120797198"/>
                        </a:ext>
                      </a:extLst>
                    </a:gridCol>
                    <a:gridCol w="705857">
                      <a:extLst>
                        <a:ext uri="{9D8B030D-6E8A-4147-A177-3AD203B41FA5}">
                          <a16:colId xmlns:a16="http://schemas.microsoft.com/office/drawing/2014/main" val="1286991889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Baskerville Old Face" panose="02020602080505020303" pitchFamily="18" charset="0"/>
                            </a:rPr>
                            <a:t>s</a:t>
                          </a:r>
                          <a:endParaRPr lang="en-US" sz="1400" b="1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1724" t="-2000" r="-1724" b="-2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36343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anose="02020602080505020303" pitchFamily="18" charset="0"/>
                            </a:rPr>
                            <a:t>0</a:t>
                          </a:r>
                          <a:endParaRPr lang="en-US" sz="1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1724" t="-100000" r="-1724" b="-1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3821335"/>
                      </a:ext>
                    </a:extLst>
                  </a:tr>
                  <a:tr h="3049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anose="02020602080505020303" pitchFamily="18" charset="0"/>
                            </a:rPr>
                            <a:t>1</a:t>
                          </a:r>
                          <a:endParaRPr lang="en-US" sz="1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1724" t="-204000" r="-1724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4982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7504" y="4299942"/>
                <a:ext cx="2664296" cy="369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299942"/>
                <a:ext cx="2664296" cy="369588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0684126"/>
                  </p:ext>
                </p:extLst>
              </p:nvPr>
            </p:nvGraphicFramePr>
            <p:xfrm>
              <a:off x="3182067" y="3219822"/>
              <a:ext cx="1411714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05857">
                      <a:extLst>
                        <a:ext uri="{9D8B030D-6E8A-4147-A177-3AD203B41FA5}">
                          <a16:colId xmlns:a16="http://schemas.microsoft.com/office/drawing/2014/main" val="3120797198"/>
                        </a:ext>
                      </a:extLst>
                    </a:gridCol>
                    <a:gridCol w="705857">
                      <a:extLst>
                        <a:ext uri="{9D8B030D-6E8A-4147-A177-3AD203B41FA5}">
                          <a16:colId xmlns:a16="http://schemas.microsoft.com/office/drawing/2014/main" val="1286991889"/>
                        </a:ext>
                      </a:extLst>
                    </a:gridCol>
                  </a:tblGrid>
                  <a:tr h="265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Baskerville Old Face" panose="02020602080505020303" pitchFamily="18" charset="0"/>
                            </a:rPr>
                            <a:t>s</a:t>
                          </a:r>
                          <a:endParaRPr lang="en-US" sz="1400" b="1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1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634310"/>
                      </a:ext>
                    </a:extLst>
                  </a:tr>
                  <a:tr h="265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anose="02020602080505020303" pitchFamily="18" charset="0"/>
                            </a:rPr>
                            <a:t>0</a:t>
                          </a:r>
                          <a:endParaRPr lang="en-US" sz="1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anose="02020602080505020303" pitchFamily="18" charset="0"/>
                            </a:rPr>
                            <a:t>0</a:t>
                          </a:r>
                          <a:endParaRPr lang="en-US" sz="1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821335"/>
                      </a:ext>
                    </a:extLst>
                  </a:tr>
                  <a:tr h="265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anose="02020602080505020303" pitchFamily="18" charset="0"/>
                            </a:rPr>
                            <a:t>1</a:t>
                          </a:r>
                          <a:endParaRPr lang="en-US" sz="1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anose="02020602080505020303" pitchFamily="18" charset="0"/>
                            </a:rPr>
                            <a:t>1</a:t>
                          </a:r>
                          <a:endParaRPr lang="en-US" sz="1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498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0684126"/>
                  </p:ext>
                </p:extLst>
              </p:nvPr>
            </p:nvGraphicFramePr>
            <p:xfrm>
              <a:off x="3182067" y="3219822"/>
              <a:ext cx="1411714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05857">
                      <a:extLst>
                        <a:ext uri="{9D8B030D-6E8A-4147-A177-3AD203B41FA5}">
                          <a16:colId xmlns:a16="http://schemas.microsoft.com/office/drawing/2014/main" val="3120797198"/>
                        </a:ext>
                      </a:extLst>
                    </a:gridCol>
                    <a:gridCol w="705857">
                      <a:extLst>
                        <a:ext uri="{9D8B030D-6E8A-4147-A177-3AD203B41FA5}">
                          <a16:colId xmlns:a16="http://schemas.microsoft.com/office/drawing/2014/main" val="1286991889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Baskerville Old Face" panose="02020602080505020303" pitchFamily="18" charset="0"/>
                            </a:rPr>
                            <a:t>s</a:t>
                          </a:r>
                          <a:endParaRPr lang="en-US" sz="1400" b="1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1724" t="-4000" r="-1724" b="-2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36343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anose="02020602080505020303" pitchFamily="18" charset="0"/>
                            </a:rPr>
                            <a:t>0</a:t>
                          </a:r>
                          <a:endParaRPr lang="en-US" sz="1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anose="02020602080505020303" pitchFamily="18" charset="0"/>
                            </a:rPr>
                            <a:t>0</a:t>
                          </a:r>
                          <a:endParaRPr lang="en-US" sz="1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82133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anose="02020602080505020303" pitchFamily="18" charset="0"/>
                            </a:rPr>
                            <a:t>1</a:t>
                          </a:r>
                          <a:endParaRPr lang="en-US" sz="1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anose="02020602080505020303" pitchFamily="18" charset="0"/>
                            </a:rPr>
                            <a:t>1</a:t>
                          </a:r>
                          <a:endParaRPr lang="en-US" sz="140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4982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311860" y="4308398"/>
                <a:ext cx="1152128" cy="369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860" y="4308398"/>
                <a:ext cx="1152128" cy="369588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41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/>
      <p:bldP spid="11" grpId="0"/>
      <p:bldP spid="14" grpId="0"/>
      <p:bldP spid="15" grpId="0"/>
      <p:bldP spid="18" grpId="0"/>
      <p:bldP spid="19" grpId="0" animBg="1"/>
      <p:bldP spid="20" grpId="0"/>
      <p:bldP spid="21" grpId="0"/>
      <p:bldP spid="24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Example</a:t>
            </a:r>
            <a:endParaRPr lang="en-US" dirty="0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53" y="700088"/>
            <a:ext cx="2776093" cy="3894137"/>
          </a:xfrm>
        </p:spPr>
      </p:pic>
    </p:spTree>
    <p:extLst>
      <p:ext uri="{BB962C8B-B14F-4D97-AF65-F5344CB8AC3E}">
        <p14:creationId xmlns:p14="http://schemas.microsoft.com/office/powerpoint/2010/main" val="330576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Logic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shall implement three basic logical operations (AND, OR and NOT) and an XOR operation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419622"/>
            <a:ext cx="2745732" cy="12699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35646"/>
            <a:ext cx="31242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0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Logic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combine it with arithmetic operations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347614"/>
            <a:ext cx="491322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7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Efficient Design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 already available arithmetic circuit and incorporate logical operations</a:t>
                </a:r>
              </a:p>
              <a:p>
                <a:r>
                  <a:rPr lang="en-US" dirty="0" smtClean="0"/>
                  <a:t>Procedure</a:t>
                </a:r>
              </a:p>
              <a:p>
                <a:pPr lvl="1"/>
                <a:r>
                  <a:rPr lang="en-US" dirty="0" smtClean="0"/>
                  <a:t>Design the arithmetic section independently</a:t>
                </a:r>
              </a:p>
              <a:p>
                <a:pPr lvl="1"/>
                <a:r>
                  <a:rPr lang="en-US" dirty="0" smtClean="0"/>
                  <a:t>Take the circuit,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and determine which logic operations are automatically generated from the arithmetic circuit</a:t>
                </a:r>
              </a:p>
              <a:p>
                <a:pPr lvl="1"/>
                <a:r>
                  <a:rPr lang="en-US" dirty="0" smtClean="0"/>
                  <a:t>Modify the circuit to incorporate required but not automatically generated logic operations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47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Efficient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already available arithmetic circuit and incorporate logical operations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8" y="1059582"/>
            <a:ext cx="1455217" cy="1521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62244"/>
            <a:ext cx="4608512" cy="21184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3568" y="2581552"/>
            <a:ext cx="360040" cy="19991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11760" y="2588853"/>
            <a:ext cx="288032" cy="19991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99792" y="2571750"/>
            <a:ext cx="2674640" cy="8640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99792" y="3435846"/>
            <a:ext cx="2674640" cy="2880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08474" y="3723878"/>
            <a:ext cx="2674640" cy="2880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3808" y="1382397"/>
            <a:ext cx="2674640" cy="2880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99792" y="3939902"/>
            <a:ext cx="2674640" cy="2880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27784" y="4155925"/>
            <a:ext cx="2674640" cy="34293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471879"/>
            <a:ext cx="1325733" cy="218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4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 remaining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Unresolved cases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83568" y="1491630"/>
              <a:ext cx="6095999" cy="1259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206355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itchFamily="18" charset="0"/>
                            </a:rPr>
                            <a:t>Automatically</a:t>
                          </a:r>
                          <a:r>
                            <a:rPr lang="en-US" sz="1400" baseline="0" dirty="0" smtClean="0">
                              <a:latin typeface="Baskerville Old Face" pitchFamily="18" charset="0"/>
                            </a:rPr>
                            <a:t> Obtained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itchFamily="18" charset="0"/>
                            </a:rPr>
                            <a:t>Required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itchFamily="18" charset="0"/>
                            </a:rPr>
                            <a:t>1</a:t>
                          </a:r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itchFamily="18" charset="0"/>
                            </a:rPr>
                            <a:t>0</a:t>
                          </a:r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itchFamily="18" charset="0"/>
                            </a:rPr>
                            <a:t>0</a:t>
                          </a:r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itchFamily="18" charset="0"/>
                            </a:rPr>
                            <a:t>0</a:t>
                          </a:r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itchFamily="18" charset="0"/>
                            </a:rPr>
                            <a:t>1</a:t>
                          </a:r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itchFamily="18" charset="0"/>
                            </a:rPr>
                            <a:t>1</a:t>
                          </a:r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itchFamily="18" charset="0"/>
                            </a:rPr>
                            <a:t>0</a:t>
                          </a:r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⨀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9521299"/>
                  </p:ext>
                </p:extLst>
              </p:nvPr>
            </p:nvGraphicFramePr>
            <p:xfrm>
              <a:off x="683568" y="1491630"/>
              <a:ext cx="6095999" cy="1259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0040"/>
                    <a:gridCol w="432048"/>
                    <a:gridCol w="432048"/>
                    <a:gridCol w="576064"/>
                    <a:gridCol w="504056"/>
                    <a:gridCol w="1728192"/>
                    <a:gridCol w="2063551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76" r="-1596610" b="-14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3099" t="-1176" r="-1226761" b="-14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83099" t="-1176" r="-1126761" b="-14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13830" t="-1176" r="-751064" b="-14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55422" t="-1176" r="-750602" b="-14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3569" t="-1176" r="-120141" b="-14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4985" t="-1176" r="-295" b="-14352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itchFamily="18" charset="0"/>
                            </a:rPr>
                            <a:t>1</a:t>
                          </a:r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itchFamily="18" charset="0"/>
                            </a:rPr>
                            <a:t>0</a:t>
                          </a:r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itchFamily="18" charset="0"/>
                            </a:rPr>
                            <a:t>0</a:t>
                          </a:r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13830" t="-143333" r="-751064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itchFamily="18" charset="0"/>
                            </a:rPr>
                            <a:t>0</a:t>
                          </a:r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3569" t="-143333" r="-120141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4985" t="-143333" r="-295" b="-103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itchFamily="18" charset="0"/>
                            </a:rPr>
                            <a:t>1</a:t>
                          </a:r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itchFamily="18" charset="0"/>
                            </a:rPr>
                            <a:t>1</a:t>
                          </a:r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Baskerville Old Face" pitchFamily="18" charset="0"/>
                            </a:rPr>
                            <a:t>0</a:t>
                          </a:r>
                          <a:endParaRPr lang="en-US" sz="1400" dirty="0">
                            <a:latin typeface="Baskerville Old Face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13830" t="-239344" r="-751064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55422" t="-239344" r="-750602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3569" t="-239344" r="-12014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4985" t="-239344" r="-295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866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Boolean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Combining the arithmetic and logical cases, we get the final form of the Boolean function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851670"/>
            <a:ext cx="5889476" cy="311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9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Four bits represents four status bits</a:t>
                </a:r>
              </a:p>
              <a:p>
                <a:pPr lvl="1"/>
                <a:r>
                  <a:rPr lang="en-US" dirty="0" smtClean="0"/>
                  <a:t>C: Contains the output carry of the operation</a:t>
                </a:r>
              </a:p>
              <a:p>
                <a:pPr lvl="1"/>
                <a:r>
                  <a:rPr lang="en-US" dirty="0" smtClean="0"/>
                  <a:t>S: Contains the sign of the result of the operation</a:t>
                </a:r>
              </a:p>
              <a:p>
                <a:pPr lvl="1"/>
                <a:r>
                  <a:rPr lang="en-US" dirty="0" smtClean="0"/>
                  <a:t>Z: Indicates whether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-bit of the result is 0 or not</a:t>
                </a:r>
              </a:p>
              <a:p>
                <a:pPr lvl="1"/>
                <a:r>
                  <a:rPr lang="en-US" dirty="0" smtClean="0"/>
                  <a:t>V: Indicates any overflow has occurred due to the operation</a:t>
                </a:r>
              </a:p>
              <a:p>
                <a:endParaRPr lang="en-US" dirty="0"/>
              </a:p>
              <a:p>
                <a:r>
                  <a:rPr lang="en-US" dirty="0" smtClean="0"/>
                  <a:t>Status bits help to determine relationships among inputs</a:t>
                </a:r>
              </a:p>
              <a:p>
                <a:r>
                  <a:rPr lang="en-US" dirty="0" smtClean="0"/>
                  <a:t>Example: </a:t>
                </a:r>
              </a:p>
              <a:p>
                <a:pPr lvl="1"/>
                <a:r>
                  <a:rPr lang="en-US" dirty="0" smtClean="0"/>
                  <a:t>Compare the value of A with the value of B</a:t>
                </a:r>
              </a:p>
              <a:p>
                <a:pPr lvl="1"/>
                <a:r>
                  <a:rPr lang="en-US" dirty="0" smtClean="0"/>
                  <a:t>Determine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bit of an input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19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Terminologies Revisiting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Decoder, Encoder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63688" y="1347614"/>
            <a:ext cx="1080120" cy="15841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skerville Old Face" panose="02020602080505020303" pitchFamily="18" charset="0"/>
              </a:rPr>
              <a:t>2X4</a:t>
            </a:r>
          </a:p>
          <a:p>
            <a:pPr algn="ctr"/>
            <a:r>
              <a:rPr lang="en-US" dirty="0" smtClean="0">
                <a:latin typeface="Baskerville Old Face" panose="02020602080505020303" pitchFamily="18" charset="0"/>
              </a:rPr>
              <a:t>Decoder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71600" y="1851670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71600" y="2355726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43808" y="156363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43808" y="192367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43808" y="234606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43808" y="2715766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67744" y="2931790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7544" y="169836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698362"/>
                <a:ext cx="360040" cy="369332"/>
              </a:xfrm>
              <a:prstGeom prst="rect">
                <a:avLst/>
              </a:prstGeom>
              <a:blipFill>
                <a:blip r:embed="rId2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7544" y="2115837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115837"/>
                <a:ext cx="360040" cy="369332"/>
              </a:xfrm>
              <a:prstGeom prst="rect">
                <a:avLst/>
              </a:prstGeom>
              <a:blipFill>
                <a:blip r:embed="rId3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35896" y="137897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378972"/>
                <a:ext cx="3600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35896" y="177256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772566"/>
                <a:ext cx="3600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35896" y="2136313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136313"/>
                <a:ext cx="3600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635896" y="2550227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550227"/>
                <a:ext cx="3600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2123728" y="36624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E</a:t>
            </a:r>
            <a:endParaRPr lang="en-US" dirty="0"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148064" y="133439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334390"/>
                <a:ext cx="360040" cy="369332"/>
              </a:xfrm>
              <a:prstGeom prst="rect">
                <a:avLst/>
              </a:prstGeom>
              <a:blipFill>
                <a:blip r:embed="rId8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148064" y="172798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727984"/>
                <a:ext cx="360040" cy="369332"/>
              </a:xfrm>
              <a:prstGeom prst="rect">
                <a:avLst/>
              </a:prstGeom>
              <a:blipFill>
                <a:blip r:embed="rId9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148064" y="2091731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091731"/>
                <a:ext cx="360040" cy="369332"/>
              </a:xfrm>
              <a:prstGeom prst="rect">
                <a:avLst/>
              </a:prstGeom>
              <a:blipFill>
                <a:blip r:embed="rId10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148064" y="250564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505645"/>
                <a:ext cx="360040" cy="369332"/>
              </a:xfrm>
              <a:prstGeom prst="rect">
                <a:avLst/>
              </a:prstGeom>
              <a:blipFill>
                <a:blip r:embed="rId11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5508104" y="156363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508104" y="192367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508104" y="234606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08104" y="2715766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300192" y="1347614"/>
            <a:ext cx="1080120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skerville Old Face" panose="02020602080505020303" pitchFamily="18" charset="0"/>
              </a:rPr>
              <a:t>4X2</a:t>
            </a:r>
          </a:p>
          <a:p>
            <a:pPr algn="ctr"/>
            <a:r>
              <a:rPr lang="en-US" dirty="0" smtClean="0">
                <a:latin typeface="Baskerville Old Face" panose="02020602080505020303" pitchFamily="18" charset="0"/>
              </a:rPr>
              <a:t>Encoder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6804248" y="2931790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660232" y="36624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E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380312" y="186051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380312" y="236456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186827" y="170765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827" y="1707654"/>
                <a:ext cx="36004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186827" y="2125129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827" y="2125129"/>
                <a:ext cx="3600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50" grpId="0" animBg="1"/>
      <p:bldP spid="52" grpId="0"/>
      <p:bldP spid="55" grpId="0"/>
      <p:bldP spid="5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17538"/>
            <a:ext cx="5352255" cy="3894137"/>
          </a:xfrm>
        </p:spPr>
      </p:pic>
    </p:spTree>
    <p:extLst>
      <p:ext uri="{BB962C8B-B14F-4D97-AF65-F5344CB8AC3E}">
        <p14:creationId xmlns:p14="http://schemas.microsoft.com/office/powerpoint/2010/main" val="340125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two unsigned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Compare the value of A with the value of B</a:t>
                </a:r>
              </a:p>
              <a:p>
                <a:pPr marL="342900" lvl="1" indent="-34290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Check the status bits (mainly C and Z) after the performing the following operation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 smtClean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2067694"/>
            <a:ext cx="5498023" cy="2376264"/>
          </a:xfrm>
          <a:prstGeom prst="rect">
            <a:avLst/>
          </a:prstGeom>
          <a:scene3d>
            <a:camera prst="orthographicFront">
              <a:rot lat="0" lon="0" rev="21570000"/>
            </a:camera>
            <a:lightRig rig="threePt" dir="t"/>
          </a:scene3d>
        </p:spPr>
      </p:pic>
      <p:sp>
        <p:nvSpPr>
          <p:cNvPr id="5" name="Rectangle 4"/>
          <p:cNvSpPr/>
          <p:nvPr/>
        </p:nvSpPr>
        <p:spPr>
          <a:xfrm>
            <a:off x="1115616" y="3021658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5616" y="3219822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15616" y="3453706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2024" y="3651870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22024" y="3867894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15616" y="4101778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0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two signed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Compare the value of A with the value of B</a:t>
                </a:r>
              </a:p>
              <a:p>
                <a:pPr marL="342900" lvl="1" indent="-34290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Check the status bits (mainly V and </a:t>
                </a:r>
                <a:r>
                  <a:rPr lang="en-US" dirty="0"/>
                  <a:t>S</a:t>
                </a:r>
                <a:r>
                  <a:rPr lang="en-US" dirty="0" smtClean="0"/>
                  <a:t>) after the performing the following operation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2355726"/>
            <a:ext cx="5498023" cy="2160240"/>
          </a:xfrm>
          <a:prstGeom prst="rect">
            <a:avLst/>
          </a:prstGeom>
          <a:scene3d>
            <a:camera prst="orthographicFront">
              <a:rot lat="0" lon="0" rev="21570000"/>
            </a:camera>
            <a:lightRig rig="threePt" dir="t"/>
          </a:scene3d>
        </p:spPr>
      </p:pic>
      <p:sp>
        <p:nvSpPr>
          <p:cNvPr id="5" name="Rectangle 4"/>
          <p:cNvSpPr/>
          <p:nvPr/>
        </p:nvSpPr>
        <p:spPr>
          <a:xfrm>
            <a:off x="1115616" y="3021658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5616" y="3291830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15616" y="3453706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2024" y="3651870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22024" y="3867894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15616" y="4101778"/>
            <a:ext cx="5034152" cy="198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8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Output Carry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45711"/>
            <a:ext cx="7534569" cy="3786279"/>
          </a:xfrm>
        </p:spPr>
      </p:pic>
    </p:spTree>
    <p:extLst>
      <p:ext uri="{BB962C8B-B14F-4D97-AF65-F5344CB8AC3E}">
        <p14:creationId xmlns:p14="http://schemas.microsoft.com/office/powerpoint/2010/main" val="294165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Logic and Computer Design </a:t>
            </a:r>
            <a:r>
              <a:rPr lang="en-US" i="1" dirty="0" smtClean="0"/>
              <a:t>by </a:t>
            </a:r>
            <a:r>
              <a:rPr lang="en-US" dirty="0" smtClean="0"/>
              <a:t>M. Morris Mano</a:t>
            </a:r>
          </a:p>
          <a:p>
            <a:pPr lvl="1"/>
            <a:r>
              <a:rPr lang="en-US" dirty="0" smtClean="0"/>
              <a:t>Chapter </a:t>
            </a:r>
            <a:r>
              <a:rPr lang="en-US" dirty="0" smtClean="0"/>
              <a:t>9 (9.1-9.7)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3"/>
          <p:cNvSpPr>
            <a:spLocks noGrp="1"/>
          </p:cNvSpPr>
          <p:nvPr>
            <p:ph type="title"/>
          </p:nvPr>
        </p:nvSpPr>
        <p:spPr>
          <a:xfrm>
            <a:off x="533400" y="2171700"/>
            <a:ext cx="8229600" cy="857250"/>
          </a:xfrm>
        </p:spPr>
        <p:txBody>
          <a:bodyPr/>
          <a:lstStyle/>
          <a:p>
            <a:r>
              <a:rPr lang="en-US" altLang="en-US" smtClean="0"/>
              <a:t>Thank You </a:t>
            </a:r>
            <a:r>
              <a:rPr lang="en-US" altLang="en-US" smtClean="0">
                <a:sym typeface="Wingdings" panose="05000000000000000000" pitchFamily="2" charset="2"/>
              </a:rPr>
              <a:t>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Terminologies Revisiting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DeMUX</a:t>
            </a:r>
            <a:r>
              <a:rPr lang="en-US" dirty="0" smtClean="0"/>
              <a:t>, MUX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63688" y="1347614"/>
            <a:ext cx="1080120" cy="15841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1</a:t>
            </a:r>
            <a:r>
              <a:rPr lang="en-US" dirty="0" smtClean="0">
                <a:latin typeface="Baskerville Old Face" panose="02020602080505020303" pitchFamily="18" charset="0"/>
              </a:rPr>
              <a:t>X4</a:t>
            </a:r>
          </a:p>
          <a:p>
            <a:pPr algn="ctr"/>
            <a:r>
              <a:rPr lang="en-US" dirty="0" err="1" smtClean="0">
                <a:latin typeface="Baskerville Old Face" panose="02020602080505020303" pitchFamily="18" charset="0"/>
              </a:rPr>
              <a:t>DeMUX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71600" y="213970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43808" y="156363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43808" y="192367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43808" y="234606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43808" y="2715766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051720" y="2931790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7544" y="198639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986394"/>
                <a:ext cx="360040" cy="369332"/>
              </a:xfrm>
              <a:prstGeom prst="rect">
                <a:avLst/>
              </a:prstGeom>
              <a:blipFill>
                <a:blip r:embed="rId2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35896" y="137897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378972"/>
                <a:ext cx="3600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35896" y="177256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772566"/>
                <a:ext cx="3600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35896" y="2136313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136313"/>
                <a:ext cx="3600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635896" y="2550227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550227"/>
                <a:ext cx="3600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907704" y="357986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579862"/>
                <a:ext cx="3600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148064" y="133439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334390"/>
                <a:ext cx="360040" cy="369332"/>
              </a:xfrm>
              <a:prstGeom prst="rect">
                <a:avLst/>
              </a:prstGeom>
              <a:blipFill>
                <a:blip r:embed="rId8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148064" y="172798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727984"/>
                <a:ext cx="360040" cy="369332"/>
              </a:xfrm>
              <a:prstGeom prst="rect">
                <a:avLst/>
              </a:prstGeom>
              <a:blipFill>
                <a:blip r:embed="rId9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148064" y="2091731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091731"/>
                <a:ext cx="360040" cy="369332"/>
              </a:xfrm>
              <a:prstGeom prst="rect">
                <a:avLst/>
              </a:prstGeom>
              <a:blipFill>
                <a:blip r:embed="rId10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148064" y="250564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505645"/>
                <a:ext cx="360040" cy="369332"/>
              </a:xfrm>
              <a:prstGeom prst="rect">
                <a:avLst/>
              </a:prstGeom>
              <a:blipFill>
                <a:blip r:embed="rId11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5508104" y="156363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508104" y="192367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508104" y="234606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08104" y="2715766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300192" y="1347614"/>
            <a:ext cx="1080120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skerville Old Face" panose="02020602080505020303" pitchFamily="18" charset="0"/>
              </a:rPr>
              <a:t>4X1</a:t>
            </a:r>
          </a:p>
          <a:p>
            <a:pPr algn="ctr"/>
            <a:r>
              <a:rPr lang="en-US" dirty="0" smtClean="0">
                <a:latin typeface="Baskerville Old Face" panose="02020602080505020303" pitchFamily="18" charset="0"/>
              </a:rPr>
              <a:t>MUX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380312" y="213925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186827" y="198639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827" y="1986394"/>
                <a:ext cx="36004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2555776" y="2931790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411760" y="357986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579862"/>
                <a:ext cx="3600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V="1">
            <a:off x="6588224" y="2930269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444208" y="3578341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578341"/>
                <a:ext cx="3600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 flipV="1">
            <a:off x="7092280" y="2930269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948264" y="3578341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3578341"/>
                <a:ext cx="36004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40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50" grpId="0" animBg="1"/>
      <p:bldP spid="55" grpId="0"/>
      <p:bldP spid="37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4186808" cy="1656854"/>
          </a:xfrm>
        </p:spPr>
        <p:txBody>
          <a:bodyPr/>
          <a:lstStyle/>
          <a:p>
            <a:r>
              <a:rPr lang="en-US" dirty="0" smtClean="0"/>
              <a:t>A Simplified Processor in Operation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300" y="4904"/>
            <a:ext cx="4061148" cy="513859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5536" y="2202418"/>
                <a:ext cx="3826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202418"/>
                <a:ext cx="38267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77280" y="3426554"/>
            <a:ext cx="22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ille Old Face" panose="02020602080505020303" pitchFamily="18" charset="0"/>
              </a:rPr>
              <a:t>0000 0001 0010 0011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87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4086100" cy="1584846"/>
          </a:xfrm>
        </p:spPr>
        <p:txBody>
          <a:bodyPr/>
          <a:lstStyle/>
          <a:p>
            <a:r>
              <a:rPr lang="en-US" dirty="0" smtClean="0"/>
              <a:t>Simplified Processor with Scratchpad Memory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003798"/>
            <a:ext cx="4032409" cy="101138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50800"/>
            <a:ext cx="3888432" cy="50469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5536" y="2202418"/>
                <a:ext cx="3826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202418"/>
                <a:ext cx="38267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90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4086100" cy="1584846"/>
          </a:xfrm>
        </p:spPr>
        <p:txBody>
          <a:bodyPr/>
          <a:lstStyle/>
          <a:p>
            <a:r>
              <a:rPr lang="en-US" dirty="0" smtClean="0"/>
              <a:t>Simplified Processor with Scratchpad Memory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003798"/>
            <a:ext cx="4032409" cy="101138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5536" y="2202418"/>
                <a:ext cx="3826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202418"/>
                <a:ext cx="38267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987574"/>
            <a:ext cx="4176464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800"/>
            <a:ext cx="4086100" cy="1584846"/>
          </a:xfrm>
        </p:spPr>
        <p:txBody>
          <a:bodyPr/>
          <a:lstStyle/>
          <a:p>
            <a:r>
              <a:rPr lang="en-US" dirty="0" smtClean="0"/>
              <a:t>Simplified Processor with Accumulator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5536" y="2202418"/>
                <a:ext cx="3826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202418"/>
                <a:ext cx="382676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003798"/>
            <a:ext cx="3285999" cy="108012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27909"/>
            <a:ext cx="3710469" cy="453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3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ALU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perform both Arithmetic and Logic Operations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7654"/>
            <a:ext cx="5472608" cy="2592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3520" y="2233196"/>
            <a:ext cx="261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askerville Old Face" panose="02020602080505020303" pitchFamily="18" charset="0"/>
              </a:rPr>
              <a:t>Arithmetic/Logical Operation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3520" y="2715766"/>
            <a:ext cx="261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askerville Old Face" panose="02020602080505020303" pitchFamily="18" charset="0"/>
              </a:rPr>
              <a:t>Which Operation/Function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3520" y="3097292"/>
            <a:ext cx="2612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askerville Old Face" panose="02020602080505020303" pitchFamily="18" charset="0"/>
              </a:rPr>
              <a:t>Helps Function-select to add more variants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20544" y="2859782"/>
            <a:ext cx="423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20544" y="2427734"/>
            <a:ext cx="423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20544" y="3219822"/>
            <a:ext cx="423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0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5625</TotalTime>
  <Words>602</Words>
  <Application>Microsoft Office PowerPoint</Application>
  <PresentationFormat>On-screen Show (16:9)</PresentationFormat>
  <Paragraphs>224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Baskerville Old Face</vt:lpstr>
      <vt:lpstr>Calibri</vt:lpstr>
      <vt:lpstr>Cambria Math</vt:lpstr>
      <vt:lpstr>Wingdings</vt:lpstr>
      <vt:lpstr>Diseño predeterminado</vt:lpstr>
      <vt:lpstr>CSE 305 Computer Architecture  Design of an ALU </vt:lpstr>
      <vt:lpstr>ALU and the Processor</vt:lpstr>
      <vt:lpstr>Some Terminologies Revisiting</vt:lpstr>
      <vt:lpstr>Some Terminologies Revisiting</vt:lpstr>
      <vt:lpstr>A Simplified Processor in Operation</vt:lpstr>
      <vt:lpstr>Simplified Processor with Scratchpad Memory</vt:lpstr>
      <vt:lpstr>Simplified Processor with Scratchpad Memory</vt:lpstr>
      <vt:lpstr>Simplified Processor with Accumulator</vt:lpstr>
      <vt:lpstr>An ALU Unit</vt:lpstr>
      <vt:lpstr>Parallel Adder</vt:lpstr>
      <vt:lpstr>1-bit Half Adder</vt:lpstr>
      <vt:lpstr>1-bit Full Adder</vt:lpstr>
      <vt:lpstr>Parallel Adders</vt:lpstr>
      <vt:lpstr>Arithmetic Operations by ALU</vt:lpstr>
      <vt:lpstr>Arithmetic Operations by ALU</vt:lpstr>
      <vt:lpstr>What are we doing?</vt:lpstr>
      <vt:lpstr>What are we doing?</vt:lpstr>
      <vt:lpstr>Function Table</vt:lpstr>
      <vt:lpstr>Function Table: Designer’s perspective</vt:lpstr>
      <vt:lpstr>Logic Diagram of an independent Arithmetic Circuit</vt:lpstr>
      <vt:lpstr>Design Example</vt:lpstr>
      <vt:lpstr>Design Example</vt:lpstr>
      <vt:lpstr>Designing a Logic Circuit</vt:lpstr>
      <vt:lpstr>Designing a Logic Circuit</vt:lpstr>
      <vt:lpstr>More Efficient Design</vt:lpstr>
      <vt:lpstr>More Efficient Design</vt:lpstr>
      <vt:lpstr>Incorporating  remaining functions</vt:lpstr>
      <vt:lpstr>Final Boolean Functions</vt:lpstr>
      <vt:lpstr>Status Register</vt:lpstr>
      <vt:lpstr>Status Register</vt:lpstr>
      <vt:lpstr>Comparing two unsigned numbers</vt:lpstr>
      <vt:lpstr>Comparing two signed numbers</vt:lpstr>
      <vt:lpstr>Effect of Output Carry</vt:lpstr>
      <vt:lpstr>References</vt:lpstr>
      <vt:lpstr>Thank You 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User</cp:lastModifiedBy>
  <cp:revision>390</cp:revision>
  <dcterms:created xsi:type="dcterms:W3CDTF">2010-05-23T14:28:12Z</dcterms:created>
  <dcterms:modified xsi:type="dcterms:W3CDTF">2021-03-14T07:13:01Z</dcterms:modified>
</cp:coreProperties>
</file>