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Fira Code Light"/>
      <p:regular r:id="rId51"/>
      <p:bold r:id="rId52"/>
    </p:embeddedFont>
    <p:embeddedFont>
      <p:font typeface="Bebas Neue"/>
      <p:regular r:id="rId53"/>
    </p:embeddedFont>
    <p:embeddedFont>
      <p:font typeface="Fira Code"/>
      <p:regular r:id="rId54"/>
      <p:bold r:id="rId55"/>
    </p:embeddedFont>
    <p:embeddedFont>
      <p:font typeface="Oswald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8" roundtripDataSignature="AMtx7mgElk+CgetA9AncJGXEbJXnudj4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FiraCodeLight-regular.fntdata"/><Relationship Id="rId50" Type="http://schemas.openxmlformats.org/officeDocument/2006/relationships/slide" Target="slides/slide46.xml"/><Relationship Id="rId53" Type="http://schemas.openxmlformats.org/officeDocument/2006/relationships/font" Target="fonts/BebasNeue-regular.fntdata"/><Relationship Id="rId52" Type="http://schemas.openxmlformats.org/officeDocument/2006/relationships/font" Target="fonts/FiraCodeLight-bold.fntdata"/><Relationship Id="rId11" Type="http://schemas.openxmlformats.org/officeDocument/2006/relationships/slide" Target="slides/slide7.xml"/><Relationship Id="rId55" Type="http://schemas.openxmlformats.org/officeDocument/2006/relationships/font" Target="fonts/FiraCode-bold.fntdata"/><Relationship Id="rId10" Type="http://schemas.openxmlformats.org/officeDocument/2006/relationships/slide" Target="slides/slide6.xml"/><Relationship Id="rId54" Type="http://schemas.openxmlformats.org/officeDocument/2006/relationships/font" Target="fonts/FiraCode-regular.fntdata"/><Relationship Id="rId13" Type="http://schemas.openxmlformats.org/officeDocument/2006/relationships/slide" Target="slides/slide9.xml"/><Relationship Id="rId57" Type="http://schemas.openxmlformats.org/officeDocument/2006/relationships/font" Target="fonts/Oswald-bold.fntdata"/><Relationship Id="rId12" Type="http://schemas.openxmlformats.org/officeDocument/2006/relationships/slide" Target="slides/slide8.xml"/><Relationship Id="rId56" Type="http://schemas.openxmlformats.org/officeDocument/2006/relationships/font" Target="fonts/Oswal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061a0cf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g2061a0cf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033d88a1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g2033d88a1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033d88a18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g2033d88a18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33d88a18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g2033d88a18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033d88a18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g2033d88a18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033d88a18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g2033d88a18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033d88a18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g2033d88a18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033d88a18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g2033d88a18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033d88a18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g2033d88a18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033d88a18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g2033d88a18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033d88a18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g2033d88a18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033d88a18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g2033d88a18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033d88a18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g2033d88a18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bd62aa82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1bd62aa82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056842d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7" name="Google Shape;1227;g2056842d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056842db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g2056842db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2056842db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5" name="Google Shape;1285;g2056842db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56842db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g2056842db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056842db0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5" name="Google Shape;1345;g2056842db0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056842db0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4" name="Google Shape;1374;g2056842db0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056842db0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4" name="Google Shape;1404;g2056842db0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056842db0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5" name="Google Shape;1435;g2056842db0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056842db0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4" name="Google Shape;1464;g2056842db0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056842db0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3" name="Google Shape;1493;g2056842db0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2056842db0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2" name="Google Shape;1522;g2056842db0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c146f32d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1" name="Google Shape;1551;g1c146f32d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2056842db0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7" name="Google Shape;1617;g2056842db0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2056842db0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6" name="Google Shape;1646;g2056842db0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2056842db0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6" name="Google Shape;1676;g2056842db0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2056842db0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5" name="Google Shape;1705;g2056842db04_0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033d88a1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2033d88a1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2056842db04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3" name="Google Shape;1713;g2056842db04_0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2056842db04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5" name="Google Shape;1735;g2056842db04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56842db04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4" name="Google Shape;1764;g2056842db04_0_5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2056842db0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1" name="Google Shape;1771;g2056842db04_0_5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2056842db04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1" name="Google Shape;1791;g2056842db04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2056842db04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1" name="Google Shape;1821;g2056842db04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1bd62aa82c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1" name="Google Shape;1851;g1bd62aa82c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061a0cfd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2061a0cfd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061a0cfd1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2061a0cfd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c9cb5be2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1c9cb5be2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061a0cfd1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2061a0cfd1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196bc6f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1c196bc6f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8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8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8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8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8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8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9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1" name="Google Shape;111;p9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9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9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4" name="Google Shape;114;p9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9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9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0" name="Google Shape;120;p9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9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9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3" name="Google Shape;123;p9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9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9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9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4" name="Google Shape;134;p9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9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9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7" name="Google Shape;137;p9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9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" name="Google Shape;143;p9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4" name="Google Shape;144;p9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9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7" name="Google Shape;147;p9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0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0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0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0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" name="Google Shape;160;p10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1" name="Google Shape;161;p10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0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0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4" name="Google Shape;164;p10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10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0" name="Google Shape;170;p10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0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0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3" name="Google Shape;173;p10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0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0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0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0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0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0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0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0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10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10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0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0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10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0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0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10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0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10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0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10" name="Google Shape;210;p10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10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10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0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10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0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1" name="Google Shape;221;p10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0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0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4" name="Google Shape;224;p10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0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9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9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9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9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9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9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9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9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9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9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9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9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9" name="Google Shape;229;p10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1" name="Google Shape;231;p10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0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10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0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5" name="Google Shape;235;p10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8" name="Google Shape;238;p10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0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10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10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6" name="Google Shape;246;p10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7" name="Google Shape;247;p10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0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0" name="Google Shape;250;p10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0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0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10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0" name="Google Shape;260;p10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1" name="Google Shape;261;p10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0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0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4" name="Google Shape;264;p10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0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1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1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1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11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1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1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1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1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4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1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1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1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1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1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1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1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1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1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1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1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1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1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1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1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1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1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1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1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1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1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1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11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1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11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11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11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1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1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11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11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11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11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1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11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11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11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11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6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1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116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56842db04_0_5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9" name="Google Shape;389;g2056842db04_0_5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g2056842db04_0_5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g2056842db04_0_5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9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9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9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9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9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9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8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8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8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8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" name="Google Shape;64;p10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0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0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0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9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9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9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9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9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0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9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5" name="Google Shape;85;p9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9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9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8" name="Google Shape;88;p9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9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9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9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9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9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9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9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9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9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1.xml"/><Relationship Id="rId4" Type="http://schemas.openxmlformats.org/officeDocument/2006/relationships/hyperlink" Target="mailto:yishain@appleseeds.org.il" TargetMode="External"/><Relationship Id="rId5" Type="http://schemas.openxmlformats.org/officeDocument/2006/relationships/hyperlink" Target="mailto:shhadys@appleseeds.org.il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7" name="Google Shape;397;p1"/>
          <p:cNvSpPr txBox="1"/>
          <p:nvPr>
            <p:ph type="ctrTitle"/>
          </p:nvPr>
        </p:nvSpPr>
        <p:spPr>
          <a:xfrm>
            <a:off x="926425" y="1317325"/>
            <a:ext cx="4485300" cy="22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Promises and the event loop</a:t>
            </a:r>
            <a:endParaRPr/>
          </a:p>
        </p:txBody>
      </p:sp>
      <p:grpSp>
        <p:nvGrpSpPr>
          <p:cNvPr id="398" name="Google Shape;398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9" name="Google Shape;399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1" name="Google Shape;411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3" name="Google Shape;413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7" name="Google Shape;417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8" name="Google Shape;418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1" name="Google Shape;421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2" name="Google Shape;422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3" name="Google Shape;423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2745"/>
                    </a:srgbClr>
                  </a:gs>
                  <a:gs pos="100000">
                    <a:srgbClr val="C5C7F4">
                      <a:alpha val="82745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588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4" name="Google Shape;424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5" name="Google Shape;425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8" name="Google Shape;428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9" name="Google Shape;429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2" name="Google Shape;432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33" name="Google Shape;433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7" name="Google Shape;437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3" name="Google Shape;443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4" name="Google Shape;444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6" name="Google Shape;446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7" name="Google Shape;447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9" name="Google Shape;449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0" name="Google Shape;450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52" name="Google Shape;452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3" name="Google Shape;453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g2061a0cfd10_0_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784" name="Google Shape;784;g2061a0cfd10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5" name="Google Shape;785;g2061a0cfd10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6" name="Google Shape;786;g2061a0cfd10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7" name="Google Shape;787;g2061a0cfd10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8" name="Google Shape;788;g2061a0cfd10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9" name="Google Shape;789;g2061a0cfd10_0_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790" name="Google Shape;790;g2061a0cfd10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1" name="Google Shape;791;g2061a0cfd10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92" name="Google Shape;792;g2061a0cfd10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3" name="Google Shape;793;g2061a0cfd10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94" name="Google Shape;794;g2061a0cfd10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95" name="Google Shape;795;g2061a0cfd10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g2061a0cfd10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7" name="Google Shape;797;g2061a0cfd10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798" name="Google Shape;798;g2061a0cfd10_0_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the problem is: when we need the result of the cb, and then use them - we need to nest functions.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in order to fix this nesting and make it easier to read - a new tool was created.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promise.</a:t>
            </a:r>
            <a:endParaRPr sz="2000"/>
          </a:p>
        </p:txBody>
      </p:sp>
      <p:sp>
        <p:nvSpPr>
          <p:cNvPr id="799" name="Google Shape;799;g2061a0cfd10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2061a0cfd10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2061a0cfd10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2061a0cfd10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g2061a0cfd10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04" name="Google Shape;804;g2061a0cfd10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2061a0cfd10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2061a0cfd10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7" name="Google Shape;807;g2061a0cfd10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g2033d88a18c_0_57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13" name="Google Shape;813;g2033d88a18c_0_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4" name="Google Shape;814;g2033d88a18c_0_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5" name="Google Shape;815;g2033d88a18c_0_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6" name="Google Shape;816;g2033d88a18c_0_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7" name="Google Shape;817;g2033d88a18c_0_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8" name="Google Shape;818;g2033d88a18c_0_57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819" name="Google Shape;819;g2033d88a18c_0_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0" name="Google Shape;820;g2033d88a18c_0_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21" name="Google Shape;821;g2033d88a18c_0_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22" name="Google Shape;822;g2033d88a18c_0_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23" name="Google Shape;823;g2033d88a18c_0_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24" name="Google Shape;824;g2033d88a18c_0_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g2033d88a18c_0_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6" name="Google Shape;826;g2033d88a18c_0_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827" name="Google Shape;827;g2033d88a18c_0_57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Promise is a </a:t>
            </a:r>
            <a:r>
              <a:rPr b="1" lang="en" sz="2000"/>
              <a:t>placeholder</a:t>
            </a:r>
            <a:r>
              <a:rPr lang="en" sz="2000"/>
              <a:t>, for a future value.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Promise</a:t>
            </a:r>
            <a:r>
              <a:rPr lang="en" sz="2000"/>
              <a:t> is like in real life, when you make a promise to someone: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You can work on it, then it’s </a:t>
            </a:r>
            <a:r>
              <a:rPr b="1" lang="en" sz="2000"/>
              <a:t>pending</a:t>
            </a:r>
            <a:r>
              <a:rPr lang="en" sz="2000"/>
              <a:t>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You can complete it - then it’s </a:t>
            </a:r>
            <a:r>
              <a:rPr b="1" lang="en" sz="2000"/>
              <a:t>fulfilled.</a:t>
            </a:r>
            <a:endParaRPr b="1" sz="2000"/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It can be </a:t>
            </a:r>
            <a:r>
              <a:rPr lang="en" sz="2000"/>
              <a:t>successful</a:t>
            </a:r>
            <a:r>
              <a:rPr lang="en" sz="2000"/>
              <a:t> - </a:t>
            </a:r>
            <a:r>
              <a:rPr b="1" lang="en" sz="2000"/>
              <a:t>resolve</a:t>
            </a:r>
            <a:endParaRPr b="1" sz="2000"/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It can fail - </a:t>
            </a:r>
            <a:r>
              <a:rPr b="1" lang="en" sz="2000"/>
              <a:t>reject</a:t>
            </a:r>
            <a:endParaRPr sz="2000"/>
          </a:p>
        </p:txBody>
      </p:sp>
      <p:sp>
        <p:nvSpPr>
          <p:cNvPr id="828" name="Google Shape;828;g2033d88a18c_0_5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2033d88a18c_0_5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2033d88a18c_0_5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2033d88a18c_0_5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2" name="Google Shape;832;g2033d88a18c_0_5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33" name="Google Shape;833;g2033d88a18c_0_5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2033d88a18c_0_5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2033d88a18c_0_5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g2033d88a18c_0_5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g2033d88a18c_0_85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42" name="Google Shape;842;g2033d88a18c_0_8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3" name="Google Shape;843;g2033d88a18c_0_8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4" name="Google Shape;844;g2033d88a18c_0_8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45" name="Google Shape;845;g2033d88a18c_0_8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6" name="Google Shape;846;g2033d88a18c_0_8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7" name="Google Shape;847;g2033d88a18c_0_85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848" name="Google Shape;848;g2033d88a18c_0_8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9" name="Google Shape;849;g2033d88a18c_0_8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50" name="Google Shape;850;g2033d88a18c_0_8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1" name="Google Shape;851;g2033d88a18c_0_8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52" name="Google Shape;852;g2033d88a18c_0_8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53" name="Google Shape;853;g2033d88a18c_0_8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g2033d88a18c_0_8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5" name="Google Shape;855;g2033d88a18c_0_8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856" name="Google Shape;856;g2033d88a18c_0_8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2033d88a18c_0_8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2033d88a18c_0_8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2033d88a18c_0_8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g2033d88a18c_0_8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1" name="Google Shape;861;g2033d88a18c_0_8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2033d88a18c_0_8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2033d88a18c_0_8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g2033d88a18c_0_8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5" name="Google Shape;865;g2033d88a18c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3100" y="1112700"/>
            <a:ext cx="6133330" cy="372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" name="Google Shape;870;g2033d88a18c_0_114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71" name="Google Shape;871;g2033d88a18c_0_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2" name="Google Shape;872;g2033d88a18c_0_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3" name="Google Shape;873;g2033d88a18c_0_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4" name="Google Shape;874;g2033d88a18c_0_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5" name="Google Shape;875;g2033d88a18c_0_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6" name="Google Shape;876;g2033d88a18c_0_11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877" name="Google Shape;877;g2033d88a18c_0_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8" name="Google Shape;878;g2033d88a18c_0_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9" name="Google Shape;879;g2033d88a18c_0_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80" name="Google Shape;880;g2033d88a18c_0_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81" name="Google Shape;881;g2033d88a18c_0_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2" name="Google Shape;882;g2033d88a18c_0_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g2033d88a18c_0_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4" name="Google Shape;884;g2033d88a18c_0_1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885" name="Google Shape;885;g2033d88a18c_0_11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</a:t>
            </a:r>
            <a:r>
              <a:rPr lang="en" sz="2000"/>
              <a:t>controller</a:t>
            </a:r>
            <a:r>
              <a:rPr lang="en" sz="2000"/>
              <a:t> what happens after we reject a value with the method .catch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control what happens after we resolve with .then</a:t>
            </a:r>
            <a:endParaRPr sz="2000"/>
          </a:p>
        </p:txBody>
      </p:sp>
      <p:sp>
        <p:nvSpPr>
          <p:cNvPr id="886" name="Google Shape;886;g2033d88a18c_0_11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2033d88a18c_0_11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2033d88a18c_0_11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2033d88a18c_0_11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g2033d88a18c_0_11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91" name="Google Shape;891;g2033d88a18c_0_11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2033d88a18c_0_11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2033d88a18c_0_11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g2033d88a18c_0_11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g2033d88a18c_0_142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00" name="Google Shape;900;g2033d88a18c_0_1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1" name="Google Shape;901;g2033d88a18c_0_1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2" name="Google Shape;902;g2033d88a18c_0_1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03" name="Google Shape;903;g2033d88a18c_0_1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4" name="Google Shape;904;g2033d88a18c_0_1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5" name="Google Shape;905;g2033d88a18c_0_142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06" name="Google Shape;906;g2033d88a18c_0_1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g2033d88a18c_0_1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8" name="Google Shape;908;g2033d88a18c_0_1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9" name="Google Shape;909;g2033d88a18c_0_1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10" name="Google Shape;910;g2033d88a18c_0_1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11" name="Google Shape;911;g2033d88a18c_0_1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g2033d88a18c_0_1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3" name="Google Shape;913;g2033d88a18c_0_1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914" name="Google Shape;914;g2033d88a18c_0_14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2033d88a18c_0_14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2033d88a18c_0_14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g2033d88a18c_0_14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8" name="Google Shape;918;g2033d88a18c_0_1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19" name="Google Shape;919;g2033d88a18c_0_1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2033d88a18c_0_1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g2033d88a18c_0_1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2" name="Google Shape;922;g2033d88a18c_0_14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23" name="Google Shape;923;g2033d88a18c_0_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6862" y="169497"/>
            <a:ext cx="4181689" cy="2996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4" name="Google Shape;924;g2033d88a18c_0_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5600" y="4007635"/>
            <a:ext cx="6534150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5" name="Google Shape;925;g2033d88a18c_0_142"/>
          <p:cNvCxnSpPr>
            <a:endCxn id="924" idx="0"/>
          </p:cNvCxnSpPr>
          <p:nvPr/>
        </p:nvCxnSpPr>
        <p:spPr>
          <a:xfrm flipH="1">
            <a:off x="4942675" y="3193435"/>
            <a:ext cx="54600" cy="814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g2033d88a18c_0_173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31" name="Google Shape;931;g2033d88a18c_0_17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2" name="Google Shape;932;g2033d88a18c_0_17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3" name="Google Shape;933;g2033d88a18c_0_17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4" name="Google Shape;934;g2033d88a18c_0_17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35" name="Google Shape;935;g2033d88a18c_0_17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6" name="Google Shape;936;g2033d88a18c_0_173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37" name="Google Shape;937;g2033d88a18c_0_17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8" name="Google Shape;938;g2033d88a18c_0_17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39" name="Google Shape;939;g2033d88a18c_0_17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40" name="Google Shape;940;g2033d88a18c_0_17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41" name="Google Shape;941;g2033d88a18c_0_17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42" name="Google Shape;942;g2033d88a18c_0_17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2033d88a18c_0_17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4" name="Google Shape;944;g2033d88a18c_0_17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945" name="Google Shape;945;g2033d88a18c_0_17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how do we work with promises?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promise is a constructor - we need to use “new”.</a:t>
            </a:r>
            <a:br>
              <a:rPr lang="en" sz="2000"/>
            </a:br>
            <a:r>
              <a:rPr lang="en" sz="2000"/>
              <a:t>c</a:t>
            </a:r>
            <a:r>
              <a:rPr lang="en" sz="2000"/>
              <a:t>onst p1 = new Promise()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a parameter, we pass a cb with 2 </a:t>
            </a:r>
            <a:r>
              <a:rPr lang="en" sz="2000"/>
              <a:t>parameters</a:t>
            </a:r>
            <a:r>
              <a:rPr lang="en" sz="2000"/>
              <a:t> - resolve and reject. This are functions that we get </a:t>
            </a:r>
            <a:r>
              <a:rPr lang="en" sz="2000"/>
              <a:t>automatically</a:t>
            </a:r>
            <a:r>
              <a:rPr lang="en" sz="2000"/>
              <a:t>.</a:t>
            </a:r>
            <a:endParaRPr sz="2000"/>
          </a:p>
        </p:txBody>
      </p:sp>
      <p:sp>
        <p:nvSpPr>
          <p:cNvPr id="946" name="Google Shape;946;g2033d88a18c_0_17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2033d88a18c_0_17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2033d88a18c_0_17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2033d88a18c_0_17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g2033d88a18c_0_17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51" name="Google Shape;951;g2033d88a18c_0_17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2033d88a18c_0_17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2033d88a18c_0_17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4" name="Google Shape;954;g2033d88a18c_0_17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g2033d88a18c_0_201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60" name="Google Shape;960;g2033d88a18c_0_20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1" name="Google Shape;961;g2033d88a18c_0_20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2" name="Google Shape;962;g2033d88a18c_0_20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63" name="Google Shape;963;g2033d88a18c_0_20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64" name="Google Shape;964;g2033d88a18c_0_20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5" name="Google Shape;965;g2033d88a18c_0_201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66" name="Google Shape;966;g2033d88a18c_0_20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7" name="Google Shape;967;g2033d88a18c_0_20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8" name="Google Shape;968;g2033d88a18c_0_20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9" name="Google Shape;969;g2033d88a18c_0_20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70" name="Google Shape;970;g2033d88a18c_0_20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1" name="Google Shape;971;g2033d88a18c_0_20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g2033d88a18c_0_20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3" name="Google Shape;973;g2033d88a18c_0_20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974" name="Google Shape;974;g2033d88a18c_0_201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Inside the cb we do any async operation.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we are done, we call resolve(value)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operation </a:t>
            </a:r>
            <a:r>
              <a:rPr lang="en" sz="2000"/>
              <a:t>failed</a:t>
            </a:r>
            <a:r>
              <a:rPr lang="en" sz="2000"/>
              <a:t> - we call reject()</a:t>
            </a:r>
            <a:endParaRPr sz="2000"/>
          </a:p>
        </p:txBody>
      </p:sp>
      <p:sp>
        <p:nvSpPr>
          <p:cNvPr id="975" name="Google Shape;975;g2033d88a18c_0_20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2033d88a18c_0_20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2033d88a18c_0_20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2033d88a18c_0_20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9" name="Google Shape;979;g2033d88a18c_0_20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80" name="Google Shape;980;g2033d88a18c_0_20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2033d88a18c_0_20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2033d88a18c_0_20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3" name="Google Shape;983;g2033d88a18c_0_20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g2033d88a18c_0_229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89" name="Google Shape;989;g2033d88a18c_0_2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0" name="Google Shape;990;g2033d88a18c_0_2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g2033d88a18c_0_2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92" name="Google Shape;992;g2033d88a18c_0_2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3" name="Google Shape;993;g2033d88a18c_0_2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4" name="Google Shape;994;g2033d88a18c_0_229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95" name="Google Shape;995;g2033d88a18c_0_2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6" name="Google Shape;996;g2033d88a18c_0_2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7" name="Google Shape;997;g2033d88a18c_0_2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8" name="Google Shape;998;g2033d88a18c_0_2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99" name="Google Shape;999;g2033d88a18c_0_2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0" name="Google Shape;1000;g2033d88a18c_0_2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g2033d88a18c_0_2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2" name="Google Shape;1002;g2033d88a18c_0_2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1003" name="Google Shape;1003;g2033d88a18c_0_22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meantime, outside, we can pass the promise around, and </a:t>
            </a:r>
            <a:r>
              <a:rPr lang="en" sz="2000"/>
              <a:t>control</a:t>
            </a:r>
            <a:r>
              <a:rPr lang="en" sz="2000"/>
              <a:t> </a:t>
            </a:r>
            <a:r>
              <a:rPr lang="en" sz="2000"/>
              <a:t>what happens with .then and .catch.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endParaRPr sz="2000"/>
          </a:p>
        </p:txBody>
      </p:sp>
      <p:sp>
        <p:nvSpPr>
          <p:cNvPr id="1004" name="Google Shape;1004;g2033d88a18c_0_22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2033d88a18c_0_22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2033d88a18c_0_22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2033d88a18c_0_22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8" name="Google Shape;1008;g2033d88a18c_0_2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09" name="Google Shape;1009;g2033d88a18c_0_2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2033d88a18c_0_2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2033d88a18c_0_2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2" name="Google Shape;1012;g2033d88a18c_0_22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g2033d88a18c_0_257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18" name="Google Shape;1018;g2033d88a18c_0_2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9" name="Google Shape;1019;g2033d88a18c_0_2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0" name="Google Shape;1020;g2033d88a18c_0_2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1" name="Google Shape;1021;g2033d88a18c_0_2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2" name="Google Shape;1022;g2033d88a18c_0_2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3" name="Google Shape;1023;g2033d88a18c_0_257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024" name="Google Shape;1024;g2033d88a18c_0_2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5" name="Google Shape;1025;g2033d88a18c_0_2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6" name="Google Shape;1026;g2033d88a18c_0_2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7" name="Google Shape;1027;g2033d88a18c_0_2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28" name="Google Shape;1028;g2033d88a18c_0_2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29" name="Google Shape;1029;g2033d88a18c_0_2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g2033d88a18c_0_2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1" name="Google Shape;1031;g2033d88a18c_0_2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1032" name="Google Shape;1032;g2033d88a18c_0_257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</a:t>
            </a:r>
            <a:r>
              <a:rPr lang="en" sz="2000"/>
              <a:t>onst p1 = new Promise((res,rej)=&gt;{</a:t>
            </a:r>
            <a:br>
              <a:rPr lang="en" sz="2000"/>
            </a:br>
            <a:r>
              <a:rPr lang="en" sz="2000"/>
              <a:t>	// do some async stuff</a:t>
            </a:r>
            <a:br>
              <a:rPr lang="en" sz="2000"/>
            </a:br>
            <a:r>
              <a:rPr lang="en" sz="2000"/>
              <a:t>	if(success){</a:t>
            </a:r>
            <a:br>
              <a:rPr lang="en" sz="2000"/>
            </a:br>
            <a:r>
              <a:rPr lang="en" sz="2000"/>
              <a:t>		res(value)</a:t>
            </a:r>
            <a:br>
              <a:rPr lang="en" sz="2000"/>
            </a:br>
            <a:r>
              <a:rPr lang="en" sz="2000"/>
              <a:t>	}</a:t>
            </a:r>
            <a:br>
              <a:rPr lang="en" sz="2000"/>
            </a:br>
            <a:r>
              <a:rPr lang="en" sz="2000"/>
              <a:t>})</a:t>
            </a:r>
            <a:br>
              <a:rPr lang="en" sz="2000"/>
            </a:br>
            <a:r>
              <a:rPr lang="en" sz="2000"/>
              <a:t>p1.then(result=&gt;{console.log(result)}</a:t>
            </a:r>
            <a:endParaRPr sz="2000"/>
          </a:p>
        </p:txBody>
      </p:sp>
      <p:sp>
        <p:nvSpPr>
          <p:cNvPr id="1033" name="Google Shape;1033;g2033d88a18c_0_25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2033d88a18c_0_25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2033d88a18c_0_25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2033d88a18c_0_25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7" name="Google Shape;1037;g2033d88a18c_0_25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38" name="Google Shape;1038;g2033d88a18c_0_25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2033d88a18c_0_25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2033d88a18c_0_25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1" name="Google Shape;1041;g2033d88a18c_0_25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g2033d88a18c_0_285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47" name="Google Shape;1047;g2033d88a18c_0_28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8" name="Google Shape;1048;g2033d88a18c_0_28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9" name="Google Shape;1049;g2033d88a18c_0_28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0" name="Google Shape;1050;g2033d88a18c_0_28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51" name="Google Shape;1051;g2033d88a18c_0_28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2" name="Google Shape;1052;g2033d88a18c_0_285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053" name="Google Shape;1053;g2033d88a18c_0_28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4" name="Google Shape;1054;g2033d88a18c_0_28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55" name="Google Shape;1055;g2033d88a18c_0_28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6" name="Google Shape;1056;g2033d88a18c_0_28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57" name="Google Shape;1057;g2033d88a18c_0_28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58" name="Google Shape;1058;g2033d88a18c_0_28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g2033d88a18c_0_28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0" name="Google Shape;1060;g2033d88a18c_0_28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1061" name="Google Shape;1061;g2033d88a18c_0_285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cool thing is that .then returns a promise. So we can chain promises:</a:t>
            </a:r>
            <a:br>
              <a:rPr lang="en" sz="2000"/>
            </a:br>
            <a:r>
              <a:rPr lang="en" sz="2000"/>
              <a:t>p1.then(fn()).then(fn()).then()...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only thing that we need is fn that returns a promise.</a:t>
            </a:r>
            <a:endParaRPr sz="2000"/>
          </a:p>
        </p:txBody>
      </p:sp>
      <p:sp>
        <p:nvSpPr>
          <p:cNvPr id="1062" name="Google Shape;1062;g2033d88a18c_0_28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2033d88a18c_0_28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2033d88a18c_0_28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2033d88a18c_0_28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6" name="Google Shape;1066;g2033d88a18c_0_28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67" name="Google Shape;1067;g2033d88a18c_0_28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2033d88a18c_0_28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2033d88a18c_0_28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0" name="Google Shape;1070;g2033d88a18c_0_28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"/>
          <p:cNvSpPr txBox="1"/>
          <p:nvPr>
            <p:ph type="title"/>
          </p:nvPr>
        </p:nvSpPr>
        <p:spPr>
          <a:xfrm>
            <a:off x="2138625" y="1523275"/>
            <a:ext cx="260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Callback hell recap</a:t>
            </a:r>
            <a:endParaRPr/>
          </a:p>
        </p:txBody>
      </p:sp>
      <p:sp>
        <p:nvSpPr>
          <p:cNvPr id="462" name="Google Shape;462;p5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63" name="Google Shape;463;p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Callback hell</a:t>
            </a:r>
            <a:endParaRPr/>
          </a:p>
        </p:txBody>
      </p:sp>
      <p:sp>
        <p:nvSpPr>
          <p:cNvPr id="464" name="Google Shape;464;p5"/>
          <p:cNvSpPr txBox="1"/>
          <p:nvPr>
            <p:ph idx="3" type="title"/>
          </p:nvPr>
        </p:nvSpPr>
        <p:spPr>
          <a:xfrm>
            <a:off x="5571975" y="1523275"/>
            <a:ext cx="279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465" name="Google Shape;465;p5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6" name="Google Shape;466;p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Promises, methods</a:t>
            </a:r>
            <a:endParaRPr/>
          </a:p>
        </p:txBody>
      </p:sp>
      <p:sp>
        <p:nvSpPr>
          <p:cNvPr id="467" name="Google Shape;467;p5"/>
          <p:cNvSpPr txBox="1"/>
          <p:nvPr>
            <p:ph idx="6" type="title"/>
          </p:nvPr>
        </p:nvSpPr>
        <p:spPr>
          <a:xfrm>
            <a:off x="2138625" y="3222400"/>
            <a:ext cx="2658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Promise hell and async await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8" name="Google Shape;468;p5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9" name="Google Shape;469;p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Async await</a:t>
            </a:r>
            <a:endParaRPr/>
          </a:p>
        </p:txBody>
      </p:sp>
      <p:sp>
        <p:nvSpPr>
          <p:cNvPr id="470" name="Google Shape;470;p5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event loop</a:t>
            </a:r>
            <a:endParaRPr/>
          </a:p>
        </p:txBody>
      </p:sp>
      <p:sp>
        <p:nvSpPr>
          <p:cNvPr id="471" name="Google Shape;471;p5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72" name="Google Shape;472;p5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call stack, the event loop, the queue</a:t>
            </a:r>
            <a:endParaRPr/>
          </a:p>
        </p:txBody>
      </p:sp>
      <p:sp>
        <p:nvSpPr>
          <p:cNvPr id="473" name="Google Shape;473;p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5" name="Google Shape;475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8" name="Google Shape;478;p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9" name="Google Shape;479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0" name="Google Shape;480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81" name="Google Shape;481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2" name="Google Shape;482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83" name="Google Shape;483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4" name="Google Shape;484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5" name="Google Shape;485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6" name="Google Shape;486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8" name="Google Shape;488;p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9" name="Google Shape;489;p5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5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5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5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8" name="Google Shape;498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g2033d88a18c_0_313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76" name="Google Shape;1076;g2033d88a18c_0_31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7" name="Google Shape;1077;g2033d88a18c_0_31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8" name="Google Shape;1078;g2033d88a18c_0_31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79" name="Google Shape;1079;g2033d88a18c_0_31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80" name="Google Shape;1080;g2033d88a18c_0_31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1" name="Google Shape;1081;g2033d88a18c_0_313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082" name="Google Shape;1082;g2033d88a18c_0_31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3" name="Google Shape;1083;g2033d88a18c_0_31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84" name="Google Shape;1084;g2033d88a18c_0_31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5" name="Google Shape;1085;g2033d88a18c_0_31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86" name="Google Shape;1086;g2033d88a18c_0_31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87" name="Google Shape;1087;g2033d88a18c_0_31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g2033d88a18c_0_31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9" name="Google Shape;1089;g2033d88a18c_0_3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1090" name="Google Shape;1090;g2033d88a18c_0_31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let’s rewrite the exe with the callbacks - but now with promises.</a:t>
            </a:r>
            <a:endParaRPr sz="2000"/>
          </a:p>
        </p:txBody>
      </p:sp>
      <p:sp>
        <p:nvSpPr>
          <p:cNvPr id="1091" name="Google Shape;1091;g2033d88a18c_0_31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2033d88a18c_0_31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2033d88a18c_0_31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2033d88a18c_0_31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5" name="Google Shape;1095;g2033d88a18c_0_31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96" name="Google Shape;1096;g2033d88a18c_0_31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2033d88a18c_0_31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2033d88a18c_0_31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9" name="Google Shape;1099;g2033d88a18c_0_31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g2033d88a18c_0_341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105" name="Google Shape;1105;g2033d88a18c_0_3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6" name="Google Shape;1106;g2033d88a18c_0_3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7" name="Google Shape;1107;g2033d88a18c_0_3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8" name="Google Shape;1108;g2033d88a18c_0_3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09" name="Google Shape;1109;g2033d88a18c_0_3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0" name="Google Shape;1110;g2033d88a18c_0_341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111" name="Google Shape;1111;g2033d88a18c_0_3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2" name="Google Shape;1112;g2033d88a18c_0_3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13" name="Google Shape;1113;g2033d88a18c_0_3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14" name="Google Shape;1114;g2033d88a18c_0_3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15" name="Google Shape;1115;g2033d88a18c_0_3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16" name="Google Shape;1116;g2033d88a18c_0_3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g2033d88a18c_0_3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8" name="Google Shape;1118;g2033d88a18c_0_3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1119" name="Google Shape;1119;g2033d88a18c_0_341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happens if we have a lot of nested .then calls?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= promise hell.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</p:txBody>
      </p:sp>
      <p:sp>
        <p:nvSpPr>
          <p:cNvPr id="1120" name="Google Shape;1120;g2033d88a18c_0_34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2033d88a18c_0_34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2033d88a18c_0_34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2033d88a18c_0_34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4" name="Google Shape;1124;g2033d88a18c_0_3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25" name="Google Shape;1125;g2033d88a18c_0_3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2033d88a18c_0_3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2033d88a18c_0_3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8" name="Google Shape;1128;g2033d88a18c_0_34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29" name="Google Shape;1129;g2033d88a18c_0_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250" y="2305888"/>
            <a:ext cx="7429500" cy="2714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g2033d88a18c_0_37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135" name="Google Shape;1135;g2033d88a18c_0_37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6" name="Google Shape;1136;g2033d88a18c_0_37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7" name="Google Shape;1137;g2033d88a18c_0_37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8" name="Google Shape;1138;g2033d88a18c_0_37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39" name="Google Shape;1139;g2033d88a18c_0_37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0" name="Google Shape;1140;g2033d88a18c_0_37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141" name="Google Shape;1141;g2033d88a18c_0_37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2" name="Google Shape;1142;g2033d88a18c_0_37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43" name="Google Shape;1143;g2033d88a18c_0_37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4" name="Google Shape;1144;g2033d88a18c_0_37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45" name="Google Shape;1145;g2033d88a18c_0_37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46" name="Google Shape;1146;g2033d88a18c_0_37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g2033d88a18c_0_37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8" name="Google Shape;1148;g2033d88a18c_0_37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Promises</a:t>
            </a:r>
            <a:endParaRPr sz="2500"/>
          </a:p>
        </p:txBody>
      </p:sp>
      <p:sp>
        <p:nvSpPr>
          <p:cNvPr id="1149" name="Google Shape;1149;g2033d88a18c_0_37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why another syntax sugar was added: async await.</a:t>
            </a:r>
            <a:endParaRPr sz="2000"/>
          </a:p>
        </p:txBody>
      </p:sp>
      <p:sp>
        <p:nvSpPr>
          <p:cNvPr id="1150" name="Google Shape;1150;g2033d88a18c_0_37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g2033d88a18c_0_37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g2033d88a18c_0_37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2033d88a18c_0_37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g2033d88a18c_0_37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55" name="Google Shape;1155;g2033d88a18c_0_37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2033d88a18c_0_37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2033d88a18c_0_37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8" name="Google Shape;1158;g2033d88a18c_0_37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bd62aa82c8_0_3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64" name="Google Shape;1164;g1bd62aa82c8_0_32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65" name="Google Shape;1165;g1bd62aa82c8_0_3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6" name="Google Shape;1166;g1bd62aa82c8_0_3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7" name="Google Shape;1167;g1bd62aa82c8_0_3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8" name="Google Shape;1168;g1bd62aa82c8_0_3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9" name="Google Shape;1169;g1bd62aa82c8_0_3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0" name="Google Shape;1170;g1bd62aa82c8_0_32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171" name="Google Shape;1171;g1bd62aa82c8_0_3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2" name="Google Shape;1172;g1bd62aa82c8_0_3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3" name="Google Shape;1173;g1bd62aa82c8_0_3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4" name="Google Shape;1174;g1bd62aa82c8_0_3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75" name="Google Shape;1175;g1bd62aa82c8_0_3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6" name="Google Shape;1176;g1bd62aa82c8_0_3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g1bd62aa82c8_0_3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8" name="Google Shape;1178;g1bd62aa82c8_0_32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9" name="Google Shape;1179;g1bd62aa82c8_0_324"/>
          <p:cNvSpPr txBox="1"/>
          <p:nvPr>
            <p:ph type="title"/>
          </p:nvPr>
        </p:nvSpPr>
        <p:spPr>
          <a:xfrm>
            <a:off x="9101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Async await </a:t>
            </a:r>
            <a:endParaRPr/>
          </a:p>
        </p:txBody>
      </p:sp>
      <p:sp>
        <p:nvSpPr>
          <p:cNvPr id="1180" name="Google Shape;1180;g1bd62aa82c8_0_32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/>
          </a:p>
        </p:txBody>
      </p:sp>
      <p:sp>
        <p:nvSpPr>
          <p:cNvPr id="1181" name="Google Shape;1181;g1bd62aa82c8_0_32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2" name="Google Shape;1182;g1bd62aa82c8_0_32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83" name="Google Shape;1183;g1bd62aa82c8_0_32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184" name="Google Shape;1184;g1bd62aa82c8_0_32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1bd62aa82c8_0_32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1bd62aa82c8_0_32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1bd62aa82c8_0_32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1bd62aa82c8_0_32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9" name="Google Shape;1189;g1bd62aa82c8_0_32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190" name="Google Shape;1190;g1bd62aa82c8_0_32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g1bd62aa82c8_0_32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g1bd62aa82c8_0_32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3" name="Google Shape;1193;g1bd62aa82c8_0_32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194" name="Google Shape;1194;g1bd62aa82c8_0_32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g1bd62aa82c8_0_32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g1bd62aa82c8_0_32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7" name="Google Shape;1197;g1bd62aa82c8_0_32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198" name="Google Shape;1198;g1bd62aa82c8_0_32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199" name="Google Shape;1199;g1bd62aa82c8_0_32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g1bd62aa82c8_0_32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g1bd62aa82c8_0_32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g1bd62aa82c8_0_32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g1bd62aa82c8_0_32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g1bd62aa82c8_0_32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g1bd62aa82c8_0_32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g1bd62aa82c8_0_32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g1bd62aa82c8_0_32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8" name="Google Shape;1208;g1bd62aa82c8_0_32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209" name="Google Shape;1209;g1bd62aa82c8_0_32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g1bd62aa82c8_0_32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g1bd62aa82c8_0_32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g1bd62aa82c8_0_32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3" name="Google Shape;1213;g1bd62aa82c8_0_32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214" name="Google Shape;1214;g1bd62aa82c8_0_32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5" name="Google Shape;1215;g1bd62aa82c8_0_32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216" name="Google Shape;1216;g1bd62aa82c8_0_32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g1bd62aa82c8_0_32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8" name="Google Shape;1218;g1bd62aa82c8_0_32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219" name="Google Shape;1219;g1bd62aa82c8_0_32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g1bd62aa82c8_0_32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g1bd62aa82c8_0_32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2" name="Google Shape;1222;g1bd62aa82c8_0_32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g1bd62aa82c8_0_3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g1bd62aa82c8_0_3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oogle Shape;1229;g2056842db04_0_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230" name="Google Shape;1230;g2056842db04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1" name="Google Shape;1231;g2056842db04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2" name="Google Shape;1232;g2056842db04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33" name="Google Shape;1233;g2056842db04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34" name="Google Shape;1234;g2056842db04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5" name="Google Shape;1235;g2056842db04_0_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236" name="Google Shape;1236;g2056842db04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7" name="Google Shape;1237;g2056842db04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38" name="Google Shape;1238;g2056842db04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9" name="Google Shape;1239;g2056842db04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40" name="Google Shape;1240;g2056842db04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41" name="Google Shape;1241;g2056842db04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g2056842db04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3" name="Google Shape;1243;g2056842db04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244" name="Google Shape;1244;g2056842db04_0_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problem: promises are good for </a:t>
            </a:r>
            <a:r>
              <a:rPr lang="en" sz="2000"/>
              <a:t>changing</a:t>
            </a:r>
            <a:r>
              <a:rPr lang="en" sz="2000"/>
              <a:t> and writing more </a:t>
            </a:r>
            <a:r>
              <a:rPr lang="en" sz="2000"/>
              <a:t>manageable</a:t>
            </a:r>
            <a:r>
              <a:rPr lang="en" sz="2000"/>
              <a:t> code.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we still need to nest new promises inside “then”, so if there are multiple nesting, then it’s creating another hell for us.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we have more syntax to help us.</a:t>
            </a:r>
            <a:endParaRPr sz="2000"/>
          </a:p>
        </p:txBody>
      </p:sp>
      <p:sp>
        <p:nvSpPr>
          <p:cNvPr id="1245" name="Google Shape;1245;g2056842db04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g2056842db04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g2056842db04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g2056842db04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9" name="Google Shape;1249;g2056842db04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50" name="Google Shape;1250;g2056842db04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2056842db04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2056842db04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3" name="Google Shape;1253;g2056842db04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oogle Shape;1258;g2056842db04_0_28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259" name="Google Shape;1259;g2056842db04_0_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0" name="Google Shape;1260;g2056842db04_0_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1" name="Google Shape;1261;g2056842db04_0_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62" name="Google Shape;1262;g2056842db04_0_2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63" name="Google Shape;1263;g2056842db04_0_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g2056842db04_0_28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265" name="Google Shape;1265;g2056842db04_0_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6" name="Google Shape;1266;g2056842db04_0_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67" name="Google Shape;1267;g2056842db04_0_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8" name="Google Shape;1268;g2056842db04_0_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69" name="Google Shape;1269;g2056842db04_0_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70" name="Google Shape;1270;g2056842db04_0_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g2056842db04_0_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2" name="Google Shape;1272;g2056842db04_0_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273" name="Google Shape;1273;g2056842db04_0_28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first thing is the keyword “async”.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we </a:t>
            </a:r>
            <a:r>
              <a:rPr lang="en" sz="2000"/>
              <a:t>write</a:t>
            </a:r>
            <a:r>
              <a:rPr lang="en" sz="2000"/>
              <a:t> “async” before a function, it </a:t>
            </a:r>
            <a:r>
              <a:rPr lang="en" sz="2000"/>
              <a:t>automatically</a:t>
            </a:r>
            <a:r>
              <a:rPr lang="en" sz="2000"/>
              <a:t> makes the function return a promise.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we can write:</a:t>
            </a:r>
            <a:endParaRPr sz="2000"/>
          </a:p>
        </p:txBody>
      </p:sp>
      <p:sp>
        <p:nvSpPr>
          <p:cNvPr id="1274" name="Google Shape;1274;g2056842db04_0_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g2056842db04_0_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2056842db04_0_2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g2056842db04_0_2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8" name="Google Shape;1278;g2056842db04_0_2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79" name="Google Shape;1279;g2056842db04_0_2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2056842db04_0_2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2056842db04_0_2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2" name="Google Shape;1282;g2056842db04_0_2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g2056842db04_0_87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288" name="Google Shape;1288;g2056842db04_0_8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9" name="Google Shape;1289;g2056842db04_0_8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0" name="Google Shape;1290;g2056842db04_0_8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91" name="Google Shape;1291;g2056842db04_0_8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92" name="Google Shape;1292;g2056842db04_0_8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3" name="Google Shape;1293;g2056842db04_0_87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294" name="Google Shape;1294;g2056842db04_0_8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5" name="Google Shape;1295;g2056842db04_0_8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6" name="Google Shape;1296;g2056842db04_0_8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7" name="Google Shape;1297;g2056842db04_0_8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98" name="Google Shape;1298;g2056842db04_0_8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9" name="Google Shape;1299;g2056842db04_0_8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g2056842db04_0_8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1" name="Google Shape;1301;g2056842db04_0_8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302" name="Google Shape;1302;g2056842db04_0_87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first thing is the keyword “async”.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we write “async” before a function, it automatically makes the function return a promise.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we can write:</a:t>
            </a:r>
            <a:endParaRPr sz="2000"/>
          </a:p>
        </p:txBody>
      </p:sp>
      <p:sp>
        <p:nvSpPr>
          <p:cNvPr id="1303" name="Google Shape;1303;g2056842db04_0_8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g2056842db04_0_8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2056842db04_0_8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2056842db04_0_8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Google Shape;1307;g2056842db04_0_8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08" name="Google Shape;1308;g2056842db04_0_8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2056842db04_0_8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2056842db04_0_8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1" name="Google Shape;1311;g2056842db04_0_8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g2056842db04_0_5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317" name="Google Shape;1317;g2056842db04_0_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8" name="Google Shape;1318;g2056842db04_0_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9" name="Google Shape;1319;g2056842db04_0_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20" name="Google Shape;1320;g2056842db04_0_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21" name="Google Shape;1321;g2056842db04_0_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2" name="Google Shape;1322;g2056842db04_0_56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323" name="Google Shape;1323;g2056842db04_0_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4" name="Google Shape;1324;g2056842db04_0_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25" name="Google Shape;1325;g2056842db04_0_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6" name="Google Shape;1326;g2056842db04_0_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27" name="Google Shape;1327;g2056842db04_0_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28" name="Google Shape;1328;g2056842db04_0_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g2056842db04_0_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0" name="Google Shape;1330;g2056842db04_0_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331" name="Google Shape;1331;g2056842db04_0_5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g2056842db04_0_5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g2056842db04_0_5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g2056842db04_0_5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5" name="Google Shape;1335;g2056842db04_0_5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36" name="Google Shape;1336;g2056842db04_0_5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g2056842db04_0_5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2056842db04_0_5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9" name="Google Shape;1339;g2056842db04_0_5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0" name="Google Shape;1340;g2056842db04_0_56"/>
          <p:cNvSpPr txBox="1"/>
          <p:nvPr/>
        </p:nvSpPr>
        <p:spPr>
          <a:xfrm>
            <a:off x="1302750" y="1289575"/>
            <a:ext cx="6516900" cy="1262100"/>
          </a:xfrm>
          <a:prstGeom prst="rect">
            <a:avLst/>
          </a:prstGeom>
          <a:noFill/>
          <a:ln cap="flat" cmpd="sng" w="38100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onst fn = ()=&gt;{</a:t>
            </a:r>
            <a:b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eturn new Promise(res,rej=&gt;{</a:t>
            </a:r>
            <a:b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		resolve(2)</a:t>
            </a:r>
            <a:b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	})</a:t>
            </a:r>
            <a:b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1" name="Google Shape;1341;g2056842db04_0_56"/>
          <p:cNvSpPr txBox="1"/>
          <p:nvPr/>
        </p:nvSpPr>
        <p:spPr>
          <a:xfrm>
            <a:off x="1313550" y="3207625"/>
            <a:ext cx="6516900" cy="831300"/>
          </a:xfrm>
          <a:prstGeom prst="rect">
            <a:avLst/>
          </a:prstGeom>
          <a:noFill/>
          <a:ln cap="flat" cmpd="sng" w="38100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const fn =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async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()=&gt;{</a:t>
            </a:r>
            <a:b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eturn 2</a:t>
            </a:r>
            <a:b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342" name="Google Shape;1342;g2056842db04_0_56"/>
          <p:cNvCxnSpPr>
            <a:endCxn id="1341" idx="0"/>
          </p:cNvCxnSpPr>
          <p:nvPr/>
        </p:nvCxnSpPr>
        <p:spPr>
          <a:xfrm>
            <a:off x="4550400" y="2583925"/>
            <a:ext cx="21600" cy="62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oogle Shape;1347;g2056842db04_0_115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348" name="Google Shape;1348;g2056842db04_0_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9" name="Google Shape;1349;g2056842db04_0_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0" name="Google Shape;1350;g2056842db04_0_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51" name="Google Shape;1351;g2056842db04_0_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52" name="Google Shape;1352;g2056842db04_0_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3" name="Google Shape;1353;g2056842db04_0_115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354" name="Google Shape;1354;g2056842db04_0_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5" name="Google Shape;1355;g2056842db04_0_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56" name="Google Shape;1356;g2056842db04_0_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7" name="Google Shape;1357;g2056842db04_0_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58" name="Google Shape;1358;g2056842db04_0_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59" name="Google Shape;1359;g2056842db04_0_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g2056842db04_0_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1" name="Google Shape;1361;g2056842db04_0_1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362" name="Google Shape;1362;g2056842db04_0_115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“async” is not only </a:t>
            </a:r>
            <a:r>
              <a:rPr lang="en" sz="2000"/>
              <a:t>syntactic</a:t>
            </a:r>
            <a:r>
              <a:rPr lang="en" sz="2000"/>
              <a:t> sugar. It </a:t>
            </a:r>
            <a:r>
              <a:rPr lang="en" sz="2000"/>
              <a:t>allows</a:t>
            </a:r>
            <a:r>
              <a:rPr lang="en" sz="2000"/>
              <a:t> us to use another </a:t>
            </a:r>
            <a:r>
              <a:rPr lang="en" sz="2000"/>
              <a:t>keyword</a:t>
            </a:r>
            <a:r>
              <a:rPr lang="en" sz="2000"/>
              <a:t> inside the function: “await”.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use “await” before a promise.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Await </a:t>
            </a:r>
            <a:r>
              <a:rPr lang="en" sz="2000"/>
              <a:t>basically</a:t>
            </a:r>
            <a:r>
              <a:rPr lang="en" sz="2000"/>
              <a:t> means that the </a:t>
            </a:r>
            <a:r>
              <a:rPr lang="en" sz="2000"/>
              <a:t>function</a:t>
            </a:r>
            <a:r>
              <a:rPr lang="en" sz="2000"/>
              <a:t> will stop until the promise is ether </a:t>
            </a:r>
            <a:r>
              <a:rPr lang="en" sz="2000"/>
              <a:t>resolved</a:t>
            </a:r>
            <a:r>
              <a:rPr lang="en" sz="2000"/>
              <a:t> or rejecter.</a:t>
            </a:r>
            <a:endParaRPr sz="2000"/>
          </a:p>
        </p:txBody>
      </p:sp>
      <p:sp>
        <p:nvSpPr>
          <p:cNvPr id="1363" name="Google Shape;1363;g2056842db04_0_11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g2056842db04_0_11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g2056842db04_0_11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g2056842db04_0_11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7" name="Google Shape;1367;g2056842db04_0_11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68" name="Google Shape;1368;g2056842db04_0_11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g2056842db04_0_11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g2056842db04_0_11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1" name="Google Shape;1371;g2056842db04_0_11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Google Shape;1376;g2056842db04_0_143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377" name="Google Shape;1377;g2056842db04_0_1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8" name="Google Shape;1378;g2056842db04_0_1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9" name="Google Shape;1379;g2056842db04_0_1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80" name="Google Shape;1380;g2056842db04_0_1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81" name="Google Shape;1381;g2056842db04_0_1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2" name="Google Shape;1382;g2056842db04_0_143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383" name="Google Shape;1383;g2056842db04_0_1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4" name="Google Shape;1384;g2056842db04_0_1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85" name="Google Shape;1385;g2056842db04_0_1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86" name="Google Shape;1386;g2056842db04_0_1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87" name="Google Shape;1387;g2056842db04_0_1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88" name="Google Shape;1388;g2056842db04_0_1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g2056842db04_0_1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90" name="Google Shape;1390;g2056842db04_0_1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391" name="Google Shape;1391;g2056842db04_0_14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means that the function acts like a sync function, even though its has async </a:t>
            </a:r>
            <a:r>
              <a:rPr lang="en" sz="2000"/>
              <a:t>operation.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instead of:</a:t>
            </a:r>
            <a:endParaRPr sz="2000"/>
          </a:p>
        </p:txBody>
      </p:sp>
      <p:sp>
        <p:nvSpPr>
          <p:cNvPr id="1392" name="Google Shape;1392;g2056842db04_0_14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2056842db04_0_14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2056842db04_0_14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g2056842db04_0_14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Google Shape;1396;g2056842db04_0_14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97" name="Google Shape;1397;g2056842db04_0_14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g2056842db04_0_14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g2056842db04_0_14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0" name="Google Shape;1400;g2056842db04_0_14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01" name="Google Shape;1401;g2056842db04_0_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925" y="3536360"/>
            <a:ext cx="65341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7" name="Google Shape;507;p7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08" name="Google Shape;508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1" name="Google Shape;511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12" name="Google Shape;512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3" name="Google Shape;513;p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5" name="Google Shape;515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6" name="Google Shape;516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7" name="Google Shape;517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18" name="Google Shape;518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9" name="Google Shape;519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1" name="Google Shape;521;p7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2" name="Google Shape;522;p7"/>
          <p:cNvSpPr txBox="1"/>
          <p:nvPr>
            <p:ph type="title"/>
          </p:nvPr>
        </p:nvSpPr>
        <p:spPr>
          <a:xfrm>
            <a:off x="853175" y="2122400"/>
            <a:ext cx="52329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Callback hell</a:t>
            </a:r>
            <a:br>
              <a:rPr lang="en"/>
            </a:br>
            <a:r>
              <a:rPr lang="en"/>
              <a:t>recap </a:t>
            </a:r>
            <a:endParaRPr/>
          </a:p>
        </p:txBody>
      </p:sp>
      <p:sp>
        <p:nvSpPr>
          <p:cNvPr id="523" name="Google Shape;523;p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24" name="Google Shape;524;p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7"/>
          <p:cNvCxnSpPr/>
          <p:nvPr/>
        </p:nvCxnSpPr>
        <p:spPr>
          <a:xfrm>
            <a:off x="1069800" y="41457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26" name="Google Shape;526;p7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527" name="Google Shape;527;p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2" name="Google Shape;532;p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6" name="Google Shape;536;p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0" name="Google Shape;540;p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41" name="Google Shape;541;p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42" name="Google Shape;542;p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1" name="Google Shape;551;p7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552" name="Google Shape;552;p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" name="Google Shape;556;p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8" name="Google Shape;558;p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59" name="Google Shape;559;p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1" name="Google Shape;561;p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62" name="Google Shape;562;p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5" name="Google Shape;565;p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oogle Shape;1406;g2056842db04_0_172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407" name="Google Shape;1407;g2056842db04_0_17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8" name="Google Shape;1408;g2056842db04_0_17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9" name="Google Shape;1409;g2056842db04_0_17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10" name="Google Shape;1410;g2056842db04_0_17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11" name="Google Shape;1411;g2056842db04_0_17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2" name="Google Shape;1412;g2056842db04_0_172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413" name="Google Shape;1413;g2056842db04_0_17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14" name="Google Shape;1414;g2056842db04_0_17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15" name="Google Shape;1415;g2056842db04_0_17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16" name="Google Shape;1416;g2056842db04_0_17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17" name="Google Shape;1417;g2056842db04_0_17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18" name="Google Shape;1418;g2056842db04_0_17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g2056842db04_0_17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20" name="Google Shape;1420;g2056842db04_0_17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421" name="Google Shape;1421;g2056842db04_0_17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g2056842db04_0_17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g2056842db04_0_17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g2056842db04_0_17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5" name="Google Shape;1425;g2056842db04_0_17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26" name="Google Shape;1426;g2056842db04_0_17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g2056842db04_0_17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g2056842db04_0_17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9" name="Google Shape;1429;g2056842db04_0_17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0" name="Google Shape;1430;g2056842db04_0_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550" y="1265110"/>
            <a:ext cx="6534150" cy="942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1" name="Google Shape;1431;g2056842db04_0_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9975" y="2907085"/>
            <a:ext cx="4305300" cy="1914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32" name="Google Shape;1432;g2056842db04_0_172"/>
          <p:cNvCxnSpPr>
            <a:stCxn id="1430" idx="2"/>
            <a:endCxn id="1431" idx="0"/>
          </p:cNvCxnSpPr>
          <p:nvPr/>
        </p:nvCxnSpPr>
        <p:spPr>
          <a:xfrm>
            <a:off x="4422625" y="2208085"/>
            <a:ext cx="0" cy="69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" name="Google Shape;1437;g2056842db04_0_203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438" name="Google Shape;1438;g2056842db04_0_20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9" name="Google Shape;1439;g2056842db04_0_20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0" name="Google Shape;1440;g2056842db04_0_20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41" name="Google Shape;1441;g2056842db04_0_20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42" name="Google Shape;1442;g2056842db04_0_20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3" name="Google Shape;1443;g2056842db04_0_203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444" name="Google Shape;1444;g2056842db04_0_20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45" name="Google Shape;1445;g2056842db04_0_20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46" name="Google Shape;1446;g2056842db04_0_20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47" name="Google Shape;1447;g2056842db04_0_20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48" name="Google Shape;1448;g2056842db04_0_20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49" name="Google Shape;1449;g2056842db04_0_20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g2056842db04_0_20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51" name="Google Shape;1451;g2056842db04_0_20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452" name="Google Shape;1452;g2056842db04_0_20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</a:t>
            </a:r>
            <a:r>
              <a:rPr lang="en" sz="2000"/>
              <a:t>makes our code alot easier to read and understand.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this has a drawback - this will turn the code inside the funcion to </a:t>
            </a:r>
            <a:r>
              <a:rPr b="1" lang="en" sz="2000"/>
              <a:t>blocking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general - async and non blocking behavior is good - don’t block if you don't need to!</a:t>
            </a:r>
            <a:endParaRPr sz="2000"/>
          </a:p>
        </p:txBody>
      </p:sp>
      <p:sp>
        <p:nvSpPr>
          <p:cNvPr id="1453" name="Google Shape;1453;g2056842db04_0_20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g2056842db04_0_20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g2056842db04_0_20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g2056842db04_0_20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7" name="Google Shape;1457;g2056842db04_0_20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58" name="Google Shape;1458;g2056842db04_0_20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g2056842db04_0_20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g2056842db04_0_20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1" name="Google Shape;1461;g2056842db04_0_20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6" name="Google Shape;1466;g2056842db04_0_232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467" name="Google Shape;1467;g2056842db04_0_2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8" name="Google Shape;1468;g2056842db04_0_2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9" name="Google Shape;1469;g2056842db04_0_2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70" name="Google Shape;1470;g2056842db04_0_2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71" name="Google Shape;1471;g2056842db04_0_2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2" name="Google Shape;1472;g2056842db04_0_232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473" name="Google Shape;1473;g2056842db04_0_2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74" name="Google Shape;1474;g2056842db04_0_2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75" name="Google Shape;1475;g2056842db04_0_2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76" name="Google Shape;1476;g2056842db04_0_2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77" name="Google Shape;1477;g2056842db04_0_2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78" name="Google Shape;1478;g2056842db04_0_2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g2056842db04_0_2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0" name="Google Shape;1480;g2056842db04_0_2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481" name="Google Shape;1481;g2056842db04_0_232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 let’s say we have an application that makes juice, and there are async function to fetch </a:t>
            </a:r>
            <a:r>
              <a:rPr lang="en" sz="2000"/>
              <a:t>fruits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function “makeJuice” must be run after all the </a:t>
            </a:r>
            <a:r>
              <a:rPr lang="en" sz="2000"/>
              <a:t>fruits</a:t>
            </a:r>
            <a:r>
              <a:rPr lang="en" sz="2000"/>
              <a:t> are fetched.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will you build it?</a:t>
            </a:r>
            <a:endParaRPr sz="2000"/>
          </a:p>
        </p:txBody>
      </p:sp>
      <p:sp>
        <p:nvSpPr>
          <p:cNvPr id="1482" name="Google Shape;1482;g2056842db04_0_23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g2056842db04_0_23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g2056842db04_0_23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g2056842db04_0_23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6" name="Google Shape;1486;g2056842db04_0_2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87" name="Google Shape;1487;g2056842db04_0_2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g2056842db04_0_2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g2056842db04_0_2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0" name="Google Shape;1490;g2056842db04_0_23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g2056842db04_0_26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496" name="Google Shape;1496;g2056842db04_0_26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7" name="Google Shape;1497;g2056842db04_0_26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8" name="Google Shape;1498;g2056842db04_0_26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99" name="Google Shape;1499;g2056842db04_0_26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00" name="Google Shape;1500;g2056842db04_0_26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1" name="Google Shape;1501;g2056842db04_0_26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502" name="Google Shape;1502;g2056842db04_0_26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03" name="Google Shape;1503;g2056842db04_0_26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04" name="Google Shape;1504;g2056842db04_0_26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05" name="Google Shape;1505;g2056842db04_0_26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506" name="Google Shape;1506;g2056842db04_0_26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07" name="Google Shape;1507;g2056842db04_0_26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g2056842db04_0_26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09" name="Google Shape;1509;g2056842db04_0_2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510" name="Google Shape;1510;g2056842db04_0_26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option:</a:t>
            </a:r>
            <a:br>
              <a:rPr lang="en" sz="2000"/>
            </a:br>
            <a:br>
              <a:rPr lang="en" sz="2000"/>
            </a:br>
            <a:r>
              <a:rPr lang="en" sz="2000"/>
              <a:t>async </a:t>
            </a:r>
            <a:r>
              <a:rPr lang="en" sz="2000"/>
              <a:t>f</a:t>
            </a:r>
            <a:r>
              <a:rPr lang="en" sz="2000"/>
              <a:t>unction main(){</a:t>
            </a:r>
            <a:br>
              <a:rPr lang="en" sz="2000"/>
            </a:br>
            <a:r>
              <a:rPr lang="en" sz="2000"/>
              <a:t>	await getFruit(‘apple’)</a:t>
            </a:r>
            <a:br>
              <a:rPr lang="en" sz="2000"/>
            </a:br>
            <a:r>
              <a:rPr lang="en" sz="2000"/>
              <a:t>	</a:t>
            </a:r>
            <a:r>
              <a:rPr lang="en" sz="2000"/>
              <a:t>a</a:t>
            </a:r>
            <a:r>
              <a:rPr lang="en" sz="2000"/>
              <a:t>wait getFruit(‘</a:t>
            </a:r>
            <a:r>
              <a:rPr lang="en" sz="2000"/>
              <a:t>watermelon</a:t>
            </a:r>
            <a:r>
              <a:rPr lang="en" sz="2000"/>
              <a:t>’)</a:t>
            </a:r>
            <a:br>
              <a:rPr lang="en" sz="2000"/>
            </a:br>
            <a:r>
              <a:rPr lang="en" sz="2000"/>
              <a:t>	makeJuice()</a:t>
            </a:r>
            <a:br>
              <a:rPr lang="en" sz="2000"/>
            </a:br>
            <a:r>
              <a:rPr lang="en" sz="2000"/>
              <a:t>}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the problem with this code?</a:t>
            </a:r>
            <a:endParaRPr sz="2000"/>
          </a:p>
        </p:txBody>
      </p:sp>
      <p:sp>
        <p:nvSpPr>
          <p:cNvPr id="1511" name="Google Shape;1511;g2056842db04_0_26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g2056842db04_0_26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g2056842db04_0_26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g2056842db04_0_26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5" name="Google Shape;1515;g2056842db04_0_26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516" name="Google Shape;1516;g2056842db04_0_26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2056842db04_0_26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g2056842db04_0_26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9" name="Google Shape;1519;g2056842db04_0_26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oogle Shape;1524;g2056842db04_0_288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525" name="Google Shape;1525;g2056842db04_0_28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6" name="Google Shape;1526;g2056842db04_0_28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7" name="Google Shape;1527;g2056842db04_0_28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28" name="Google Shape;1528;g2056842db04_0_28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29" name="Google Shape;1529;g2056842db04_0_28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0" name="Google Shape;1530;g2056842db04_0_288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531" name="Google Shape;1531;g2056842db04_0_28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2" name="Google Shape;1532;g2056842db04_0_28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33" name="Google Shape;1533;g2056842db04_0_28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4" name="Google Shape;1534;g2056842db04_0_28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535" name="Google Shape;1535;g2056842db04_0_28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36" name="Google Shape;1536;g2056842db04_0_28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g2056842db04_0_28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38" name="Google Shape;1538;g2056842db04_0_28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Async await</a:t>
            </a:r>
            <a:endParaRPr sz="2500"/>
          </a:p>
        </p:txBody>
      </p:sp>
      <p:sp>
        <p:nvSpPr>
          <p:cNvPr id="1539" name="Google Shape;1539;g2056842db04_0_288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problem is that the “getFruit” calls are not depending on each other, and we are blocking them for nothing - only because of “makeJuice”.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function don’t need to run one by one - don’t block them with “await”!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can use tools like: Promise.all()</a:t>
            </a:r>
            <a:endParaRPr sz="2000"/>
          </a:p>
        </p:txBody>
      </p:sp>
      <p:sp>
        <p:nvSpPr>
          <p:cNvPr id="1540" name="Google Shape;1540;g2056842db04_0_28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g2056842db04_0_28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g2056842db04_0_28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g2056842db04_0_28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4" name="Google Shape;1544;g2056842db04_0_28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545" name="Google Shape;1545;g2056842db04_0_28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g2056842db04_0_28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g2056842db04_0_28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8" name="Google Shape;1548;g2056842db04_0_28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c146f32d41_0_1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54" name="Google Shape;1554;g1c146f32d41_0_140"/>
          <p:cNvGrpSpPr/>
          <p:nvPr/>
        </p:nvGrpSpPr>
        <p:grpSpPr>
          <a:xfrm>
            <a:off x="299286" y="189030"/>
            <a:ext cx="133205" cy="119344"/>
            <a:chOff x="222150" y="185025"/>
            <a:chExt cx="170100" cy="152400"/>
          </a:xfrm>
        </p:grpSpPr>
        <p:cxnSp>
          <p:nvCxnSpPr>
            <p:cNvPr id="1555" name="Google Shape;1555;g1c146f32d41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6" name="Google Shape;1556;g1c146f32d41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7" name="Google Shape;1557;g1c146f32d41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58" name="Google Shape;1558;g1c146f32d41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59" name="Google Shape;1559;g1c146f32d41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0" name="Google Shape;1560;g1c146f32d41_0_140"/>
            <p:cNvGrpSpPr/>
            <p:nvPr/>
          </p:nvGrpSpPr>
          <p:grpSpPr>
            <a:xfrm>
              <a:off x="298112" y="4342658"/>
              <a:ext cx="110182" cy="126862"/>
              <a:chOff x="281100" y="2027800"/>
              <a:chExt cx="140700" cy="162000"/>
            </a:xfrm>
          </p:grpSpPr>
          <p:sp>
            <p:nvSpPr>
              <p:cNvPr id="1561" name="Google Shape;1561;g1c146f32d41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62" name="Google Shape;1562;g1c146f32d41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63" name="Google Shape;1563;g1c146f32d41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4" name="Google Shape;1564;g1c146f32d41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565" name="Google Shape;1565;g1c146f32d41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66" name="Google Shape;1566;g1c146f32d41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g1c146f32d41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8" name="Google Shape;1568;g1c146f32d41_0_140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9" name="Google Shape;1569;g1c146f32d41_0_140"/>
          <p:cNvSpPr txBox="1"/>
          <p:nvPr>
            <p:ph type="title"/>
          </p:nvPr>
        </p:nvSpPr>
        <p:spPr>
          <a:xfrm>
            <a:off x="948600" y="1893800"/>
            <a:ext cx="48612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The event loop</a:t>
            </a:r>
            <a:endParaRPr/>
          </a:p>
        </p:txBody>
      </p:sp>
      <p:sp>
        <p:nvSpPr>
          <p:cNvPr id="1570" name="Google Shape;1570;g1c146f32d41_0_14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/>
          </a:p>
        </p:txBody>
      </p:sp>
      <p:sp>
        <p:nvSpPr>
          <p:cNvPr id="1571" name="Google Shape;1571;g1c146f32d41_0_1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2" name="Google Shape;1572;g1c146f32d41_0_140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573" name="Google Shape;1573;g1c146f32d41_0_140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574" name="Google Shape;1574;g1c146f32d41_0_140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824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1c146f32d41_0_140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1c146f32d41_0_140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1c146f32d41_0_140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g1c146f32d41_0_140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9" name="Google Shape;1579;g1c146f32d41_0_140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580" name="Google Shape;1580;g1c146f32d41_0_140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4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g1c146f32d41_0_140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2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g1c146f32d41_0_140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83" name="Google Shape;1583;g1c146f32d41_0_140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584" name="Google Shape;1584;g1c146f32d41_0_140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5" name="Google Shape;1585;g1c146f32d41_0_140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6" name="Google Shape;1586;g1c146f32d41_0_140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87" name="Google Shape;1587;g1c146f32d41_0_140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588" name="Google Shape;1588;g1c146f32d41_0_140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589" name="Google Shape;1589;g1c146f32d41_0_140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24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0" name="Google Shape;1590;g1c146f32d41_0_140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1" name="Google Shape;1591;g1c146f32d41_0_140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24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2" name="Google Shape;1592;g1c146f32d41_0_140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3" name="Google Shape;1593;g1c146f32d41_0_140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4" name="Google Shape;1594;g1c146f32d41_0_140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24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5" name="Google Shape;1595;g1c146f32d41_0_140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6" name="Google Shape;1596;g1c146f32d41_0_140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7" name="Google Shape;1597;g1c146f32d41_0_140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98" name="Google Shape;1598;g1c146f32d41_0_140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599" name="Google Shape;1599;g1c146f32d41_0_140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0" name="Google Shape;1600;g1c146f32d41_0_140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1" name="Google Shape;1601;g1c146f32d41_0_140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2" name="Google Shape;1602;g1c146f32d41_0_140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03" name="Google Shape;1603;g1c146f32d41_0_140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604" name="Google Shape;1604;g1c146f32d41_0_14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4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5" name="Google Shape;1605;g1c146f32d41_0_14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606" name="Google Shape;1606;g1c146f32d41_0_14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7" name="Google Shape;1607;g1c146f32d41_0_14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08" name="Google Shape;1608;g1c146f32d41_0_140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609" name="Google Shape;1609;g1c146f32d41_0_140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24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g1c146f32d41_0_140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24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g1c146f32d41_0_140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24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12" name="Google Shape;1612;g1c146f32d41_0_1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g1c146f32d41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g1c146f32d41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g2056842db04_0_31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620" name="Google Shape;1620;g2056842db04_0_3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1" name="Google Shape;1621;g2056842db04_0_3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2" name="Google Shape;1622;g2056842db04_0_3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23" name="Google Shape;1623;g2056842db04_0_3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624" name="Google Shape;1624;g2056842db04_0_3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5" name="Google Shape;1625;g2056842db04_0_316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626" name="Google Shape;1626;g2056842db04_0_3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27" name="Google Shape;1627;g2056842db04_0_3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628" name="Google Shape;1628;g2056842db04_0_3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29" name="Google Shape;1629;g2056842db04_0_3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30" name="Google Shape;1630;g2056842db04_0_3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31" name="Google Shape;1631;g2056842db04_0_3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g2056842db04_0_3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3" name="Google Shape;1633;g2056842db04_0_3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The event loop</a:t>
            </a:r>
            <a:endParaRPr sz="2500"/>
          </a:p>
        </p:txBody>
      </p:sp>
      <p:sp>
        <p:nvSpPr>
          <p:cNvPr id="1634" name="Google Shape;1634;g2056842db04_0_316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last </a:t>
            </a:r>
            <a:r>
              <a:rPr lang="en" sz="2000"/>
              <a:t>piece</a:t>
            </a:r>
            <a:r>
              <a:rPr lang="en" sz="2000"/>
              <a:t> of the puzzle for JS async behavior is the event loop.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the tool that the JS engine uses to make js non blocking, even though is is single thread.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does it work? How the entire js engine works?</a:t>
            </a:r>
            <a:endParaRPr sz="2000"/>
          </a:p>
        </p:txBody>
      </p:sp>
      <p:sp>
        <p:nvSpPr>
          <p:cNvPr id="1635" name="Google Shape;1635;g2056842db04_0_31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g2056842db04_0_31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g2056842db04_0_31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g2056842db04_0_31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9" name="Google Shape;1639;g2056842db04_0_31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640" name="Google Shape;1640;g2056842db04_0_31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g2056842db04_0_31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g2056842db04_0_31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3" name="Google Shape;1643;g2056842db04_0_31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g2056842db04_0_344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649" name="Google Shape;1649;g2056842db04_0_3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g2056842db04_0_3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1" name="Google Shape;1651;g2056842db04_0_3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52" name="Google Shape;1652;g2056842db04_0_3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653" name="Google Shape;1653;g2056842db04_0_3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4" name="Google Shape;1654;g2056842db04_0_34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655" name="Google Shape;1655;g2056842db04_0_3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6" name="Google Shape;1656;g2056842db04_0_3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657" name="Google Shape;1657;g2056842db04_0_3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58" name="Google Shape;1658;g2056842db04_0_3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59" name="Google Shape;1659;g2056842db04_0_3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60" name="Google Shape;1660;g2056842db04_0_3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g2056842db04_0_3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62" name="Google Shape;1662;g2056842db04_0_3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The event loop</a:t>
            </a:r>
            <a:endParaRPr sz="2500"/>
          </a:p>
        </p:txBody>
      </p:sp>
      <p:sp>
        <p:nvSpPr>
          <p:cNvPr id="1663" name="Google Shape;1663;g2056842db04_0_34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first element is the “call stack”.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Every function call is added to the call stack, with the rull - FILO: first in, last out.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It’s like a stack of books:</a:t>
            </a:r>
            <a:endParaRPr sz="2000"/>
          </a:p>
        </p:txBody>
      </p:sp>
      <p:sp>
        <p:nvSpPr>
          <p:cNvPr id="1664" name="Google Shape;1664;g2056842db04_0_34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g2056842db04_0_34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g2056842db04_0_3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g2056842db04_0_3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8" name="Google Shape;1668;g2056842db04_0_3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669" name="Google Shape;1669;g2056842db04_0_3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g2056842db04_0_3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g2056842db04_0_3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2" name="Google Shape;1672;g2056842db04_0_34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3" name="Google Shape;1673;g2056842db04_0_3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4225" y="3255672"/>
            <a:ext cx="1635650" cy="17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8" name="Google Shape;1678;g2056842db04_0_373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679" name="Google Shape;1679;g2056842db04_0_37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0" name="Google Shape;1680;g2056842db04_0_37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1" name="Google Shape;1681;g2056842db04_0_37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82" name="Google Shape;1682;g2056842db04_0_37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683" name="Google Shape;1683;g2056842db04_0_37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4" name="Google Shape;1684;g2056842db04_0_373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685" name="Google Shape;1685;g2056842db04_0_37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86" name="Google Shape;1686;g2056842db04_0_37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687" name="Google Shape;1687;g2056842db04_0_37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8" name="Google Shape;1688;g2056842db04_0_37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89" name="Google Shape;1689;g2056842db04_0_37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90" name="Google Shape;1690;g2056842db04_0_37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g2056842db04_0_37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92" name="Google Shape;1692;g2056842db04_0_37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The event loop</a:t>
            </a:r>
            <a:endParaRPr sz="2500"/>
          </a:p>
        </p:txBody>
      </p:sp>
      <p:sp>
        <p:nvSpPr>
          <p:cNvPr id="1693" name="Google Shape;1693;g2056842db04_0_37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call stack is running each </a:t>
            </a:r>
            <a:r>
              <a:rPr lang="en" sz="2000"/>
              <a:t>function</a:t>
            </a:r>
            <a:r>
              <a:rPr lang="en" sz="2000"/>
              <a:t>, in order, until it’s empty.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the single thread of JS, where there is a blocking behavior - if a function takes a lot of time, it will block the rest of the stack.</a:t>
            </a:r>
            <a:endParaRPr sz="2000"/>
          </a:p>
        </p:txBody>
      </p:sp>
      <p:sp>
        <p:nvSpPr>
          <p:cNvPr id="1694" name="Google Shape;1694;g2056842db04_0_37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g2056842db04_0_37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g2056842db04_0_37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g2056842db04_0_37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8" name="Google Shape;1698;g2056842db04_0_37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699" name="Google Shape;1699;g2056842db04_0_37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g2056842db04_0_37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g2056842db04_0_37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2" name="Google Shape;1702;g2056842db04_0_37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2056842db04_0_4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יסודות JS</a:t>
            </a:r>
            <a:endParaRPr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g2056842db04_0_429"/>
          <p:cNvSpPr txBox="1"/>
          <p:nvPr/>
        </p:nvSpPr>
        <p:spPr>
          <a:xfrm>
            <a:off x="2" y="1012050"/>
            <a:ext cx="8500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9" name="Google Shape;1709;g2056842db04_0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67844"/>
            <a:ext cx="5190276" cy="4135482"/>
          </a:xfrm>
          <a:prstGeom prst="rect">
            <a:avLst/>
          </a:prstGeom>
          <a:noFill/>
          <a:ln>
            <a:noFill/>
          </a:ln>
        </p:spPr>
      </p:pic>
      <p:sp>
        <p:nvSpPr>
          <p:cNvPr id="1710" name="Google Shape;1710;g2056842db04_0_429"/>
          <p:cNvSpPr txBox="1"/>
          <p:nvPr/>
        </p:nvSpPr>
        <p:spPr>
          <a:xfrm>
            <a:off x="5844875" y="1180669"/>
            <a:ext cx="2842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>
                <a:solidFill>
                  <a:schemeClr val="dk2"/>
                </a:solidFill>
              </a:rPr>
              <a:t>How will the stack look?</a:t>
            </a:r>
            <a:endParaRPr b="0" i="0" sz="4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g2033d88a18c_0_29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573" name="Google Shape;573;g2033d88a18c_0_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4" name="Google Shape;574;g2033d88a18c_0_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5" name="Google Shape;575;g2033d88a18c_0_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6" name="Google Shape;576;g2033d88a18c_0_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7" name="Google Shape;577;g2033d88a18c_0_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8" name="Google Shape;578;g2033d88a18c_0_29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579" name="Google Shape;579;g2033d88a18c_0_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0" name="Google Shape;580;g2033d88a18c_0_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1" name="Google Shape;581;g2033d88a18c_0_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2" name="Google Shape;582;g2033d88a18c_0_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83" name="Google Shape;583;g2033d88a18c_0_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4" name="Google Shape;584;g2033d88a18c_0_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g2033d88a18c_0_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6" name="Google Shape;586;g2033d88a18c_0_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Callback hell recap</a:t>
            </a:r>
            <a:endParaRPr sz="2500"/>
          </a:p>
        </p:txBody>
      </p:sp>
      <p:sp>
        <p:nvSpPr>
          <p:cNvPr id="587" name="Google Shape;587;g2033d88a18c_0_2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Problem: JS is single thread, so our code is blocking.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solution?</a:t>
            </a:r>
            <a:endParaRPr sz="2000"/>
          </a:p>
        </p:txBody>
      </p:sp>
      <p:sp>
        <p:nvSpPr>
          <p:cNvPr id="588" name="Google Shape;588;g2033d88a18c_0_2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2033d88a18c_0_2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2033d88a18c_0_2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2033d88a18c_0_2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g2033d88a18c_0_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93" name="Google Shape;593;g2033d88a18c_0_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2033d88a18c_0_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2033d88a18c_0_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g2033d88a18c_0_2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2056842db04_0_4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יסודות JS</a:t>
            </a:r>
            <a:endParaRPr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g2056842db04_0_436"/>
          <p:cNvSpPr txBox="1"/>
          <p:nvPr/>
        </p:nvSpPr>
        <p:spPr>
          <a:xfrm>
            <a:off x="2" y="1012050"/>
            <a:ext cx="8500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7" name="Google Shape;1717;g2056842db04_0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5" y="1012050"/>
            <a:ext cx="3615374" cy="3441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8" name="Google Shape;1718;g2056842db04_0_436"/>
          <p:cNvGrpSpPr/>
          <p:nvPr/>
        </p:nvGrpSpPr>
        <p:grpSpPr>
          <a:xfrm>
            <a:off x="5392875" y="759844"/>
            <a:ext cx="3107700" cy="3612038"/>
            <a:chOff x="5392875" y="1013125"/>
            <a:chExt cx="3107700" cy="4816050"/>
          </a:xfrm>
        </p:grpSpPr>
        <p:sp>
          <p:nvSpPr>
            <p:cNvPr id="1719" name="Google Shape;1719;g2056842db04_0_436"/>
            <p:cNvSpPr/>
            <p:nvPr/>
          </p:nvSpPr>
          <p:spPr>
            <a:xfrm>
              <a:off x="5392875" y="1527475"/>
              <a:ext cx="3107700" cy="4301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g2056842db04_0_436"/>
            <p:cNvSpPr txBox="1"/>
            <p:nvPr/>
          </p:nvSpPr>
          <p:spPr>
            <a:xfrm>
              <a:off x="6109850" y="1013125"/>
              <a:ext cx="18705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call stack</a:t>
              </a:r>
              <a:endPara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1" name="Google Shape;1721;g2056842db04_0_436"/>
          <p:cNvSpPr/>
          <p:nvPr/>
        </p:nvSpPr>
        <p:spPr>
          <a:xfrm>
            <a:off x="483175" y="3717356"/>
            <a:ext cx="826200" cy="22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g2056842db04_0_436"/>
          <p:cNvSpPr/>
          <p:nvPr/>
        </p:nvSpPr>
        <p:spPr>
          <a:xfrm>
            <a:off x="5910225" y="3939431"/>
            <a:ext cx="20730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g2056842db04_0_436"/>
          <p:cNvSpPr/>
          <p:nvPr/>
        </p:nvSpPr>
        <p:spPr>
          <a:xfrm>
            <a:off x="5929975" y="3526810"/>
            <a:ext cx="20730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g2056842db04_0_436"/>
          <p:cNvSpPr/>
          <p:nvPr/>
        </p:nvSpPr>
        <p:spPr>
          <a:xfrm>
            <a:off x="5910225" y="2625263"/>
            <a:ext cx="20730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log3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g2056842db04_0_436"/>
          <p:cNvSpPr/>
          <p:nvPr/>
        </p:nvSpPr>
        <p:spPr>
          <a:xfrm>
            <a:off x="5910225" y="3076031"/>
            <a:ext cx="20730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log2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g2056842db04_0_436"/>
          <p:cNvSpPr/>
          <p:nvPr/>
        </p:nvSpPr>
        <p:spPr>
          <a:xfrm>
            <a:off x="5910225" y="3548513"/>
            <a:ext cx="20730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log1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g2056842db04_0_436"/>
          <p:cNvSpPr/>
          <p:nvPr/>
        </p:nvSpPr>
        <p:spPr>
          <a:xfrm>
            <a:off x="5929975" y="3049763"/>
            <a:ext cx="20730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f3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g2056842db04_0_436"/>
          <p:cNvSpPr/>
          <p:nvPr/>
        </p:nvSpPr>
        <p:spPr>
          <a:xfrm>
            <a:off x="1025225" y="3326438"/>
            <a:ext cx="1951800" cy="22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2056842db04_0_436"/>
          <p:cNvSpPr/>
          <p:nvPr/>
        </p:nvSpPr>
        <p:spPr>
          <a:xfrm>
            <a:off x="914913" y="2773191"/>
            <a:ext cx="1951800" cy="22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g2056842db04_0_436"/>
          <p:cNvSpPr/>
          <p:nvPr/>
        </p:nvSpPr>
        <p:spPr>
          <a:xfrm>
            <a:off x="787372" y="2621888"/>
            <a:ext cx="522000" cy="22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g2056842db04_0_436"/>
          <p:cNvSpPr/>
          <p:nvPr/>
        </p:nvSpPr>
        <p:spPr>
          <a:xfrm>
            <a:off x="914900" y="2083791"/>
            <a:ext cx="1951800" cy="22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g2056842db04_0_436"/>
          <p:cNvSpPr/>
          <p:nvPr/>
        </p:nvSpPr>
        <p:spPr>
          <a:xfrm>
            <a:off x="838725" y="1917338"/>
            <a:ext cx="472200" cy="22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7" name="Google Shape;1737;g2056842db04_0_659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738" name="Google Shape;1738;g2056842db04_0_65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9" name="Google Shape;1739;g2056842db04_0_65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0" name="Google Shape;1740;g2056842db04_0_65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41" name="Google Shape;1741;g2056842db04_0_65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742" name="Google Shape;1742;g2056842db04_0_65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3" name="Google Shape;1743;g2056842db04_0_659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744" name="Google Shape;1744;g2056842db04_0_65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45" name="Google Shape;1745;g2056842db04_0_65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46" name="Google Shape;1746;g2056842db04_0_65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47" name="Google Shape;1747;g2056842db04_0_65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748" name="Google Shape;1748;g2056842db04_0_65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49" name="Google Shape;1749;g2056842db04_0_65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g2056842db04_0_65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51" name="Google Shape;1751;g2056842db04_0_65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The event loop</a:t>
            </a:r>
            <a:endParaRPr sz="2500"/>
          </a:p>
        </p:txBody>
      </p:sp>
      <p:sp>
        <p:nvSpPr>
          <p:cNvPr id="1752" name="Google Shape;1752;g2056842db04_0_65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let’s add the external functions that add async behavior. How do they work? Where are the callbacks stored?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“callback queue” - FIFO - </a:t>
            </a:r>
            <a:r>
              <a:rPr lang="en" sz="2000"/>
              <a:t>first</a:t>
            </a:r>
            <a:r>
              <a:rPr lang="en" sz="2000"/>
              <a:t> in, first out, like a queue.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functions inside the queue will be accessed </a:t>
            </a:r>
            <a:r>
              <a:rPr b="1" lang="en" sz="2000"/>
              <a:t>only after the call stack is empty.</a:t>
            </a:r>
            <a:endParaRPr sz="2000"/>
          </a:p>
        </p:txBody>
      </p:sp>
      <p:sp>
        <p:nvSpPr>
          <p:cNvPr id="1753" name="Google Shape;1753;g2056842db04_0_65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g2056842db04_0_65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g2056842db04_0_65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g2056842db04_0_65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7" name="Google Shape;1757;g2056842db04_0_65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758" name="Google Shape;1758;g2056842db04_0_65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g2056842db04_0_65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g2056842db04_0_65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1" name="Google Shape;1761;g2056842db04_0_65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2056842db04_0_562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תרגילון 2</a:t>
            </a:r>
            <a:endParaRPr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g2056842db04_0_562"/>
          <p:cNvSpPr txBox="1"/>
          <p:nvPr/>
        </p:nvSpPr>
        <p:spPr>
          <a:xfrm>
            <a:off x="3323376" y="1012050"/>
            <a:ext cx="517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So if we have the following code: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768" name="Google Shape;1768;g2056842db04_0_5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25" y="864525"/>
            <a:ext cx="2899194" cy="427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2056842db04_0_568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יסודות JS </a:t>
            </a:r>
            <a:endParaRPr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g2056842db04_0_568"/>
          <p:cNvSpPr txBox="1"/>
          <p:nvPr/>
        </p:nvSpPr>
        <p:spPr>
          <a:xfrm>
            <a:off x="2" y="1012050"/>
            <a:ext cx="850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5" name="Google Shape;1775;g2056842db04_0_568"/>
          <p:cNvGrpSpPr/>
          <p:nvPr/>
        </p:nvGrpSpPr>
        <p:grpSpPr>
          <a:xfrm>
            <a:off x="5874100" y="205988"/>
            <a:ext cx="3107700" cy="3612038"/>
            <a:chOff x="5392875" y="1013125"/>
            <a:chExt cx="3107700" cy="4816050"/>
          </a:xfrm>
        </p:grpSpPr>
        <p:sp>
          <p:nvSpPr>
            <p:cNvPr id="1776" name="Google Shape;1776;g2056842db04_0_568"/>
            <p:cNvSpPr/>
            <p:nvPr/>
          </p:nvSpPr>
          <p:spPr>
            <a:xfrm>
              <a:off x="5392875" y="1527475"/>
              <a:ext cx="3107700" cy="4301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g2056842db04_0_568"/>
            <p:cNvSpPr txBox="1"/>
            <p:nvPr/>
          </p:nvSpPr>
          <p:spPr>
            <a:xfrm>
              <a:off x="6109850" y="1013125"/>
              <a:ext cx="18705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call stack</a:t>
              </a:r>
              <a:endPara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78" name="Google Shape;1778;g2056842db04_0_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25" y="848456"/>
            <a:ext cx="2761388" cy="40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9" name="Google Shape;1779;g2056842db04_0_568"/>
          <p:cNvSpPr/>
          <p:nvPr/>
        </p:nvSpPr>
        <p:spPr>
          <a:xfrm>
            <a:off x="5579100" y="4208306"/>
            <a:ext cx="3107700" cy="715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g2056842db04_0_568"/>
          <p:cNvSpPr txBox="1"/>
          <p:nvPr/>
        </p:nvSpPr>
        <p:spPr>
          <a:xfrm>
            <a:off x="5751375" y="3904388"/>
            <a:ext cx="29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callback queue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g2056842db04_0_568"/>
          <p:cNvSpPr/>
          <p:nvPr/>
        </p:nvSpPr>
        <p:spPr>
          <a:xfrm>
            <a:off x="794900" y="3845944"/>
            <a:ext cx="545400" cy="198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g2056842db04_0_568"/>
          <p:cNvSpPr/>
          <p:nvPr/>
        </p:nvSpPr>
        <p:spPr>
          <a:xfrm>
            <a:off x="6312475" y="2851481"/>
            <a:ext cx="2088600" cy="34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g2056842db04_0_568"/>
          <p:cNvSpPr/>
          <p:nvPr/>
        </p:nvSpPr>
        <p:spPr>
          <a:xfrm>
            <a:off x="794900" y="3978188"/>
            <a:ext cx="545400" cy="198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g2056842db04_0_568"/>
          <p:cNvSpPr/>
          <p:nvPr/>
        </p:nvSpPr>
        <p:spPr>
          <a:xfrm>
            <a:off x="6312475" y="2794904"/>
            <a:ext cx="2088600" cy="34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g2056842db04_0_568"/>
          <p:cNvSpPr/>
          <p:nvPr/>
        </p:nvSpPr>
        <p:spPr>
          <a:xfrm>
            <a:off x="5751375" y="4337025"/>
            <a:ext cx="919500" cy="47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g2056842db04_0_568"/>
          <p:cNvSpPr/>
          <p:nvPr/>
        </p:nvSpPr>
        <p:spPr>
          <a:xfrm>
            <a:off x="794900" y="4119713"/>
            <a:ext cx="545400" cy="198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g2056842db04_0_568"/>
          <p:cNvSpPr/>
          <p:nvPr/>
        </p:nvSpPr>
        <p:spPr>
          <a:xfrm>
            <a:off x="6312475" y="2794894"/>
            <a:ext cx="2088600" cy="34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g2056842db04_0_568"/>
          <p:cNvSpPr/>
          <p:nvPr/>
        </p:nvSpPr>
        <p:spPr>
          <a:xfrm>
            <a:off x="6257875" y="3311447"/>
            <a:ext cx="2197800" cy="47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3" name="Google Shape;1793;g2056842db04_0_687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794" name="Google Shape;1794;g2056842db04_0_68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5" name="Google Shape;1795;g2056842db04_0_68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6" name="Google Shape;1796;g2056842db04_0_68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97" name="Google Shape;1797;g2056842db04_0_68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798" name="Google Shape;1798;g2056842db04_0_68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9" name="Google Shape;1799;g2056842db04_0_687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800" name="Google Shape;1800;g2056842db04_0_68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01" name="Google Shape;1801;g2056842db04_0_68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802" name="Google Shape;1802;g2056842db04_0_68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03" name="Google Shape;1803;g2056842db04_0_68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04" name="Google Shape;1804;g2056842db04_0_68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05" name="Google Shape;1805;g2056842db04_0_68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g2056842db04_0_68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7" name="Google Shape;1807;g2056842db04_0_68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The event loop</a:t>
            </a:r>
            <a:endParaRPr sz="2500"/>
          </a:p>
        </p:txBody>
      </p:sp>
      <p:sp>
        <p:nvSpPr>
          <p:cNvPr id="1808" name="Google Shape;1808;g2056842db04_0_687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what is responsible to check if the call stack is empty, and if it is - move cb from the queue into it?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 event loop:</a:t>
            </a:r>
            <a:br>
              <a:rPr b="1" lang="en" sz="2000"/>
            </a:br>
            <a:br>
              <a:rPr b="1" lang="en" sz="2000"/>
            </a:br>
            <a:br>
              <a:rPr b="1" lang="en" sz="2000"/>
            </a:br>
            <a:br>
              <a:rPr b="1" lang="en" sz="2000"/>
            </a:br>
            <a:br>
              <a:rPr b="1" lang="en" sz="2000"/>
            </a:br>
            <a:br>
              <a:rPr b="1" lang="en" sz="2000"/>
            </a:br>
            <a:endParaRPr b="1" sz="2000"/>
          </a:p>
        </p:txBody>
      </p:sp>
      <p:sp>
        <p:nvSpPr>
          <p:cNvPr id="1809" name="Google Shape;1809;g2056842db04_0_68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g2056842db04_0_68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g2056842db04_0_68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g2056842db04_0_68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3" name="Google Shape;1813;g2056842db04_0_68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814" name="Google Shape;1814;g2056842db04_0_68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g2056842db04_0_68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g2056842db04_0_68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7" name="Google Shape;1817;g2056842db04_0_68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18" name="Google Shape;1818;g2056842db04_0_6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9671" y="2245500"/>
            <a:ext cx="4582949" cy="284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3" name="Google Shape;1823;g2056842db04_0_71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824" name="Google Shape;1824;g2056842db04_0_7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5" name="Google Shape;1825;g2056842db04_0_7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6" name="Google Shape;1826;g2056842db04_0_7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27" name="Google Shape;1827;g2056842db04_0_7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828" name="Google Shape;1828;g2056842db04_0_7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9" name="Google Shape;1829;g2056842db04_0_716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830" name="Google Shape;1830;g2056842db04_0_7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31" name="Google Shape;1831;g2056842db04_0_7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832" name="Google Shape;1832;g2056842db04_0_7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33" name="Google Shape;1833;g2056842db04_0_7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34" name="Google Shape;1834;g2056842db04_0_7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35" name="Google Shape;1835;g2056842db04_0_7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g2056842db04_0_7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7" name="Google Shape;1837;g2056842db04_0_7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The event loop</a:t>
            </a:r>
            <a:endParaRPr sz="2500"/>
          </a:p>
        </p:txBody>
      </p:sp>
      <p:sp>
        <p:nvSpPr>
          <p:cNvPr id="1838" name="Google Shape;1838;g2056842db04_0_716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will be </a:t>
            </a:r>
            <a:br>
              <a:rPr lang="en" sz="2000"/>
            </a:br>
            <a:r>
              <a:rPr lang="en" sz="2000"/>
              <a:t>printed?</a:t>
            </a:r>
            <a:endParaRPr sz="2000"/>
          </a:p>
        </p:txBody>
      </p:sp>
      <p:sp>
        <p:nvSpPr>
          <p:cNvPr id="1839" name="Google Shape;1839;g2056842db04_0_71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g2056842db04_0_71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g2056842db04_0_71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g2056842db04_0_71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3" name="Google Shape;1843;g2056842db04_0_71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844" name="Google Shape;1844;g2056842db04_0_71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g2056842db04_0_71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g2056842db04_0_71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7" name="Google Shape;1847;g2056842db04_0_71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8" name="Google Shape;1848;g2056842db04_0_7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2625" y="109800"/>
            <a:ext cx="4033275" cy="446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bd62aa82c8_0_9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54" name="Google Shape;1854;g1bd62aa82c8_0_944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855" name="Google Shape;1855;g1bd62aa82c8_0_9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6" name="Google Shape;1856;g1bd62aa82c8_0_9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7" name="Google Shape;1857;g1bd62aa82c8_0_9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58" name="Google Shape;1858;g1bd62aa82c8_0_9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859" name="Google Shape;1859;g1bd62aa82c8_0_9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0" name="Google Shape;1860;g1bd62aa82c8_0_944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861" name="Google Shape;1861;g1bd62aa82c8_0_9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62" name="Google Shape;1862;g1bd62aa82c8_0_9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863" name="Google Shape;1863;g1bd62aa82c8_0_9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64" name="Google Shape;1864;g1bd62aa82c8_0_9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65" name="Google Shape;1865;g1bd62aa82c8_0_9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66" name="Google Shape;1866;g1bd62aa82c8_0_9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g1bd62aa82c8_0_9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68" name="Google Shape;1868;g1bd62aa82c8_0_94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9" name="Google Shape;1869;g1bd62aa82c8_0_944"/>
          <p:cNvSpPr txBox="1"/>
          <p:nvPr>
            <p:ph type="title"/>
          </p:nvPr>
        </p:nvSpPr>
        <p:spPr>
          <a:xfrm>
            <a:off x="948600" y="2240525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Contact us: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Yishai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4"/>
              </a:rPr>
              <a:t>yishain@appleseeds.org.il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/>
              <a:t>0524605642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Shadi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5"/>
              </a:rPr>
              <a:t>shhadys@appleseeds.org.il</a:t>
            </a:r>
            <a:br>
              <a:rPr b="0" lang="en" sz="1500"/>
            </a:br>
            <a:r>
              <a:rPr b="0" lang="en" sz="1500"/>
              <a:t>0543113297</a:t>
            </a:r>
            <a:endParaRPr b="0" sz="1500"/>
          </a:p>
        </p:txBody>
      </p:sp>
      <p:sp>
        <p:nvSpPr>
          <p:cNvPr id="1870" name="Google Shape;1870;g1bd62aa82c8_0_944"/>
          <p:cNvSpPr txBox="1"/>
          <p:nvPr>
            <p:ph idx="2" type="title"/>
          </p:nvPr>
        </p:nvSpPr>
        <p:spPr>
          <a:xfrm>
            <a:off x="948600" y="1052000"/>
            <a:ext cx="3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>
                <a:solidFill>
                  <a:schemeClr val="accent3"/>
                </a:solidFill>
              </a:rPr>
              <a:t>Thanks, and good luck!</a:t>
            </a:r>
            <a:endParaRPr/>
          </a:p>
        </p:txBody>
      </p:sp>
      <p:sp>
        <p:nvSpPr>
          <p:cNvPr id="1871" name="Google Shape;1871;g1bd62aa82c8_0_944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2" name="Google Shape;1872;g1bd62aa82c8_0_94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873" name="Google Shape;1873;g1bd62aa82c8_0_94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874" name="Google Shape;1874;g1bd62aa82c8_0_94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g1bd62aa82c8_0_94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g1bd62aa82c8_0_94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g1bd62aa82c8_0_94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g1bd62aa82c8_0_94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9" name="Google Shape;1879;g1bd62aa82c8_0_94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880" name="Google Shape;1880;g1bd62aa82c8_0_94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g1bd62aa82c8_0_94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3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g1bd62aa82c8_0_94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3" name="Google Shape;1883;g1bd62aa82c8_0_94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884" name="Google Shape;1884;g1bd62aa82c8_0_94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5" name="Google Shape;1885;g1bd62aa82c8_0_94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6" name="Google Shape;1886;g1bd62aa82c8_0_94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87" name="Google Shape;1887;g1bd62aa82c8_0_94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888" name="Google Shape;1888;g1bd62aa82c8_0_94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889" name="Google Shape;1889;g1bd62aa82c8_0_94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g1bd62aa82c8_0_94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g1bd62aa82c8_0_94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g1bd62aa82c8_0_94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g1bd62aa82c8_0_94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g1bd62aa82c8_0_94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5" name="Google Shape;1895;g1bd62aa82c8_0_94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g1bd62aa82c8_0_94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7" name="Google Shape;1897;g1bd62aa82c8_0_94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98" name="Google Shape;1898;g1bd62aa82c8_0_94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899" name="Google Shape;1899;g1bd62aa82c8_0_94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0" name="Google Shape;1900;g1bd62aa82c8_0_94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1" name="Google Shape;1901;g1bd62aa82c8_0_94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2" name="Google Shape;1902;g1bd62aa82c8_0_94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03" name="Google Shape;1903;g1bd62aa82c8_0_94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904" name="Google Shape;1904;g1bd62aa82c8_0_94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5" name="Google Shape;1905;g1bd62aa82c8_0_94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906" name="Google Shape;1906;g1bd62aa82c8_0_94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7" name="Google Shape;1907;g1bd62aa82c8_0_94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08" name="Google Shape;1908;g1bd62aa82c8_0_94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909" name="Google Shape;1909;g1bd62aa82c8_0_94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g1bd62aa82c8_0_94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g1bd62aa82c8_0_94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12" name="Google Shape;1912;g1bd62aa82c8_0_944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g1bd62aa82c8_0_9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g1bd62aa82c8_0_9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g2061a0cfd10_0_28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602" name="Google Shape;602;g2061a0cfd10_0_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3" name="Google Shape;603;g2061a0cfd10_0_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Google Shape;604;g2061a0cfd10_0_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5" name="Google Shape;605;g2061a0cfd10_0_2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6" name="Google Shape;606;g2061a0cfd10_0_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7" name="Google Shape;607;g2061a0cfd10_0_28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608" name="Google Shape;608;g2061a0cfd10_0_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9" name="Google Shape;609;g2061a0cfd10_0_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10" name="Google Shape;610;g2061a0cfd10_0_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1" name="Google Shape;611;g2061a0cfd10_0_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12" name="Google Shape;612;g2061a0cfd10_0_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3" name="Google Shape;613;g2061a0cfd10_0_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g2061a0cfd10_0_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5" name="Google Shape;615;g2061a0cfd10_0_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Callback hell recap</a:t>
            </a:r>
            <a:endParaRPr sz="2500"/>
          </a:p>
        </p:txBody>
      </p:sp>
      <p:sp>
        <p:nvSpPr>
          <p:cNvPr id="616" name="Google Shape;616;g2061a0cfd10_0_28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Solution: add external function that do not block.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Problem: in sync code we know what happens after every line. How we can control what code runs only after an async operation is complete?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solution?</a:t>
            </a:r>
            <a:endParaRPr sz="2000"/>
          </a:p>
        </p:txBody>
      </p:sp>
      <p:sp>
        <p:nvSpPr>
          <p:cNvPr id="617" name="Google Shape;617;g2061a0cfd10_0_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2061a0cfd10_0_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2061a0cfd10_0_2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2061a0cfd10_0_2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g2061a0cfd10_0_2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22" name="Google Shape;622;g2061a0cfd10_0_2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2061a0cfd10_0_2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2061a0cfd10_0_2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5" name="Google Shape;625;g2061a0cfd10_0_2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g2061a0cfd10_0_5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631" name="Google Shape;631;g2061a0cfd10_0_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2" name="Google Shape;632;g2061a0cfd10_0_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3" name="Google Shape;633;g2061a0cfd10_0_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4" name="Google Shape;634;g2061a0cfd10_0_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5" name="Google Shape;635;g2061a0cfd10_0_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6" name="Google Shape;636;g2061a0cfd10_0_56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637" name="Google Shape;637;g2061a0cfd10_0_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8" name="Google Shape;638;g2061a0cfd10_0_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9" name="Google Shape;639;g2061a0cfd10_0_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0" name="Google Shape;640;g2061a0cfd10_0_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41" name="Google Shape;641;g2061a0cfd10_0_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42" name="Google Shape;642;g2061a0cfd10_0_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g2061a0cfd10_0_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4" name="Google Shape;644;g2061a0cfd10_0_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Callback hell recap</a:t>
            </a:r>
            <a:endParaRPr sz="2500"/>
          </a:p>
        </p:txBody>
      </p:sp>
      <p:sp>
        <p:nvSpPr>
          <p:cNvPr id="645" name="Google Shape;645;g2061a0cfd10_0_56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Solution? Pass callbacks to the async functions. Run the callback once the operation is complete.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Problem: what if we have multiple operations that we need to run after async operations? We need to nest them, and then we get… </a:t>
            </a:r>
            <a:endParaRPr sz="2000"/>
          </a:p>
        </p:txBody>
      </p:sp>
      <p:sp>
        <p:nvSpPr>
          <p:cNvPr id="646" name="Google Shape;646;g2061a0cfd10_0_5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2061a0cfd10_0_5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2061a0cfd10_0_5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061a0cfd10_0_5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g2061a0cfd10_0_5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51" name="Google Shape;651;g2061a0cfd10_0_5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2061a0cfd10_0_5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2061a0cfd10_0_5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g2061a0cfd10_0_5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g1c9cb5be23e_0_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60" name="Google Shape;660;g1c9cb5be23e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1" name="Google Shape;661;g1c9cb5be23e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2" name="Google Shape;662;g1c9cb5be23e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3" name="Google Shape;663;g1c9cb5be23e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4" name="Google Shape;664;g1c9cb5be23e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5" name="Google Shape;665;g1c9cb5be23e_0_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66" name="Google Shape;666;g1c9cb5be23e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7" name="Google Shape;667;g1c9cb5be23e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8" name="Google Shape;668;g1c9cb5be23e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9" name="Google Shape;669;g1c9cb5be23e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70" name="Google Shape;670;g1c9cb5be23e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71" name="Google Shape;671;g1c9cb5be23e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g1c9cb5be23e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3" name="Google Shape;673;g1c9cb5be23e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Callback hell</a:t>
            </a:r>
            <a:endParaRPr sz="2500"/>
          </a:p>
        </p:txBody>
      </p:sp>
      <p:sp>
        <p:nvSpPr>
          <p:cNvPr id="674" name="Google Shape;674;g1c9cb5be23e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1c9cb5be23e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c9cb5be23e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1c9cb5be23e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g1c9cb5be23e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79" name="Google Shape;679;g1c9cb5be23e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1c9cb5be23e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1c9cb5be23e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g1c9cb5be23e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3" name="Google Shape;683;g1c9cb5be23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50" y="1085400"/>
            <a:ext cx="7670301" cy="38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g2061a0cfd10_0_84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689" name="Google Shape;689;g2061a0cfd10_0_8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0" name="Google Shape;690;g2061a0cfd10_0_8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g2061a0cfd10_0_8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2" name="Google Shape;692;g2061a0cfd10_0_8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93" name="Google Shape;693;g2061a0cfd10_0_8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4" name="Google Shape;694;g2061a0cfd10_0_8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695" name="Google Shape;695;g2061a0cfd10_0_8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6" name="Google Shape;696;g2061a0cfd10_0_8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7" name="Google Shape;697;g2061a0cfd10_0_8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8" name="Google Shape;698;g2061a0cfd10_0_8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99" name="Google Shape;699;g2061a0cfd10_0_8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00" name="Google Shape;700;g2061a0cfd10_0_8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2061a0cfd10_0_8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2" name="Google Shape;702;g2061a0cfd10_0_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Callback hell recap</a:t>
            </a:r>
            <a:endParaRPr sz="2500"/>
          </a:p>
        </p:txBody>
      </p:sp>
      <p:sp>
        <p:nvSpPr>
          <p:cNvPr id="703" name="Google Shape;703;g2061a0cfd10_0_8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what do we do if we want to control what </a:t>
            </a:r>
            <a:r>
              <a:rPr lang="en" sz="2000"/>
              <a:t>happens</a:t>
            </a:r>
            <a:r>
              <a:rPr lang="en" sz="2000"/>
              <a:t> after multiple async operations, but to write it in simple and easy to understand way?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solution?</a:t>
            </a:r>
            <a:endParaRPr sz="2000"/>
          </a:p>
        </p:txBody>
      </p:sp>
      <p:sp>
        <p:nvSpPr>
          <p:cNvPr id="704" name="Google Shape;704;g2061a0cfd10_0_8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2061a0cfd10_0_8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2061a0cfd10_0_8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2061a0cfd10_0_8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g2061a0cfd10_0_8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09" name="Google Shape;709;g2061a0cfd10_0_8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2061a0cfd10_0_8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2061a0cfd10_0_8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g2061a0cfd10_0_8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c196bc6f4a_0_3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8" name="Google Shape;718;g1c196bc6f4a_0_33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719" name="Google Shape;719;g1c196bc6f4a_0_3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0" name="Google Shape;720;g1c196bc6f4a_0_3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1" name="Google Shape;721;g1c196bc6f4a_0_3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2" name="Google Shape;722;g1c196bc6f4a_0_3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3" name="Google Shape;723;g1c196bc6f4a_0_3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4" name="Google Shape;724;g1c196bc6f4a_0_336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725" name="Google Shape;725;g1c196bc6f4a_0_3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6" name="Google Shape;726;g1c196bc6f4a_0_3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7" name="Google Shape;727;g1c196bc6f4a_0_3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8" name="Google Shape;728;g1c196bc6f4a_0_3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29" name="Google Shape;729;g1c196bc6f4a_0_3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0" name="Google Shape;730;g1c196bc6f4a_0_3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g1c196bc6f4a_0_3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2" name="Google Shape;732;g1c196bc6f4a_0_336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3" name="Google Shape;733;g1c196bc6f4a_0_336"/>
          <p:cNvSpPr txBox="1"/>
          <p:nvPr>
            <p:ph type="title"/>
          </p:nvPr>
        </p:nvSpPr>
        <p:spPr>
          <a:xfrm>
            <a:off x="823025" y="2046200"/>
            <a:ext cx="524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734" name="Google Shape;734;g1c196bc6f4a_0_33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/>
          </a:p>
        </p:txBody>
      </p:sp>
      <p:sp>
        <p:nvSpPr>
          <p:cNvPr id="735" name="Google Shape;735;g1c196bc6f4a_0_3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6" name="Google Shape;736;g1c196bc6f4a_0_336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37" name="Google Shape;737;g1c196bc6f4a_0_336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738" name="Google Shape;738;g1c196bc6f4a_0_3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1c196bc6f4a_0_3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1c196bc6f4a_0_3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1c196bc6f4a_0_3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1c196bc6f4a_0_33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3" name="Google Shape;743;g1c196bc6f4a_0_3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744" name="Google Shape;744;g1c196bc6f4a_0_3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g1c196bc6f4a_0_3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g1c196bc6f4a_0_3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7" name="Google Shape;747;g1c196bc6f4a_0_3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748" name="Google Shape;748;g1c196bc6f4a_0_3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g1c196bc6f4a_0_3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g1c196bc6f4a_0_3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51" name="Google Shape;751;g1c196bc6f4a_0_33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752" name="Google Shape;752;g1c196bc6f4a_0_33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753" name="Google Shape;753;g1c196bc6f4a_0_33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g1c196bc6f4a_0_33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g1c196bc6f4a_0_33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g1c196bc6f4a_0_33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g1c196bc6f4a_0_33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g1c196bc6f4a_0_33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g1c196bc6f4a_0_33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g1c196bc6f4a_0_33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g1c196bc6f4a_0_33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2" name="Google Shape;762;g1c196bc6f4a_0_336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763" name="Google Shape;763;g1c196bc6f4a_0_33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g1c196bc6f4a_0_33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g1c196bc6f4a_0_33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g1c196bc6f4a_0_33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67" name="Google Shape;767;g1c196bc6f4a_0_3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68" name="Google Shape;768;g1c196bc6f4a_0_3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9" name="Google Shape;769;g1c196bc6f4a_0_3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770" name="Google Shape;770;g1c196bc6f4a_0_3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g1c196bc6f4a_0_3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72" name="Google Shape;772;g1c196bc6f4a_0_3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73" name="Google Shape;773;g1c196bc6f4a_0_3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g1c196bc6f4a_0_3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g1c196bc6f4a_0_3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6" name="Google Shape;776;g1c196bc6f4a_0_3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c196bc6f4a_0_33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1c196bc6f4a_0_33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