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70" r:id="rId6"/>
    <p:sldId id="271" r:id="rId7"/>
    <p:sldId id="267" r:id="rId8"/>
    <p:sldId id="272" r:id="rId9"/>
    <p:sldId id="260" r:id="rId10"/>
    <p:sldId id="262" r:id="rId11"/>
    <p:sldId id="263" r:id="rId12"/>
    <p:sldId id="264" r:id="rId13"/>
    <p:sldId id="265" r:id="rId14"/>
    <p:sldId id="268"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researchgate.net/profile/Hafiz-Abid-Mahmood-Malik/publication/348305460_Text_to_Animation_for_Sign_Language_of_Urdu_and_Sindhi/links/5ff70b37299bf140887b710e/Text-to-Animation-for-Sign-Language-of-Urdu-and-Sindhi.pdf" TargetMode="External"/><Relationship Id="rId3" Type="http://schemas.openxmlformats.org/officeDocument/2006/relationships/hyperlink" Target="https://doi.org/10.1016/j.array.2022.100141" TargetMode="External"/><Relationship Id="rId7" Type="http://schemas.openxmlformats.org/officeDocument/2006/relationships/hyperlink" Target="https://research.ijcaonline.org/rtpria/number1/rtpria1007.pdf" TargetMode="External"/><Relationship Id="rId2" Type="http://schemas.openxmlformats.org/officeDocument/2006/relationships/hyperlink" Target="https://pdf.sciencedirectassets.com/320039/1-s2.0-S2590005622X00027/1-s2.0-S2590005622000121/main.pdf?X-Amz-Security-Token=IQoJb3JpZ2luX2VjEHoaCXVzLWVhc3QtMSJHMEUCIGOI6BN0ZJKft5MADMWxKyt36gl7r898KYlLMF%2BLtdc0AiEAgelNZoP0I%2BjA5tHR8tef7NY%2FoXbKeDdnvFQY645R0pcqvAUIo%2F%2F%2F%2F%2F%2F%2F%2F%2F%2F%2FARAFGgwwNTkwMDM1NDY4NjUiDLe0MWpzP0uq7XIOkSqQBaHTYIpP3OYqTqh3rqUoOgT10riqkfcw3w4wgnI8dSUEk%2Fe%2FM3aJqTgij1EfA8Tn8pxReAC7rSSRdHM54Ti3oUfNUVOy0%2BsHRVH6AB5xT7uBLVPuCZtmjSUMr%2FMLkHCgj8L5WMyFB0t0O%2B0vXuM2WwbLWNS%2BjbbfNdiRnlhEhuZZjN5PPzn51I%2BZnlDXfhFgmX1Do37Gl131vs5RH86bswtemxSDtyeOTEofCcUYmu62tBY%2FUrzXOvt%2FX1aBBG%2BgYqrU2qCdjnr51VPeCh538KZU6vK%2FHbZRtM%2Fse3q1POdYkg0zDOzJddyau%2FHmg7V0c3El6ngG5q%2FW5srnlnxhH1jBGOiq3Uumm2FIjfbI%2BuHTRWjMtki2fp4xJBlnGPn3Zp%2F3S3ijF6b%2B41T4JnFY9B%2FP2ofmb7FiUwdOVK3aJmALsf136ScZwuiabU%2FEy8HMz5%2FamGSo4Efni0lBLyi3uhlSoWa8yFYSL55SnNWXeK76qkqiPtnI4%2Bvh45ej%2FGgrACArLRl6Sb2DykykyQcPonYavz8dV3nTY%2Bc4awyI5nR0jQZsnsLOOZ9shPKK5glzkVDDHiMjTXrs50nIIbVJhKsmsiDNIdXbyb5saIO6Q4wYzEacOmEM%2BCe2RTEsfJY%2F" TargetMode="External"/><Relationship Id="rId1" Type="http://schemas.openxmlformats.org/officeDocument/2006/relationships/slideLayout" Target="../slideLayouts/slideLayout2.xml"/><Relationship Id="rId6" Type="http://schemas.openxmlformats.org/officeDocument/2006/relationships/hyperlink" Target="https://doi.org/10.48550/arXiv.2203.04287" TargetMode="External"/><Relationship Id="rId5" Type="http://schemas.openxmlformats.org/officeDocument/2006/relationships/hyperlink" Target="https://citeseerx.ist.psu.edu/document?repid=rep1&amp;type=pdf&amp;doi=80f67ec9d8005c70cb9e18cf58195c4abe32deef" TargetMode="External"/><Relationship Id="rId10" Type="http://schemas.openxmlformats.org/officeDocument/2006/relationships/hyperlink" Target="https://doi.org/10.1007/978-3-540-24598-8_23" TargetMode="External"/><Relationship Id="rId4" Type="http://schemas.openxmlformats.org/officeDocument/2006/relationships/hyperlink" Target="https://www.ijcsit.com/docs/Volume%206/vol6issue01/ijcsit2015060165.pdf" TargetMode="External"/><Relationship Id="rId9" Type="http://schemas.openxmlformats.org/officeDocument/2006/relationships/hyperlink" Target="https://doi.org/10.1155/2020/3685614"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oi.org/10.1109/ICPR.2006.194" TargetMode="External"/><Relationship Id="rId3" Type="http://schemas.openxmlformats.org/officeDocument/2006/relationships/hyperlink" Target="https://doi.org/10.1007/s11042-020-08961-z" TargetMode="External"/><Relationship Id="rId7" Type="http://schemas.openxmlformats.org/officeDocument/2006/relationships/hyperlink" Target="https://doi.org/10.1109/ICCITechn.2014.7073150" TargetMode="External"/><Relationship Id="rId2" Type="http://schemas.openxmlformats.org/officeDocument/2006/relationships/hyperlink" Target="https://doi.org/10.1016/j.eswa.2022.118914" TargetMode="External"/><Relationship Id="rId1" Type="http://schemas.openxmlformats.org/officeDocument/2006/relationships/slideLayout" Target="../slideLayouts/slideLayout2.xml"/><Relationship Id="rId6" Type="http://schemas.openxmlformats.org/officeDocument/2006/relationships/hyperlink" Target="https://doi.org/10.1016/S0262-8856(03)00070-2" TargetMode="External"/><Relationship Id="rId5" Type="http://schemas.openxmlformats.org/officeDocument/2006/relationships/hyperlink" Target="https://d1wqtxts1xzle7.cloudfront.net/81678377/2003-1-libre.pdf?1646356124=&amp;response-content-disposition=inline%3B+filename%3Dy_Huang_C_Hand_gesture_recognition_using.pdf&amp;Expires=1739957295&amp;Signature=AVlRUDE5JOU8wDNnsUANpMEP9gGE6s7H1JEb3VAyUmoIKRDo5Vq9-b40aeiEwW43DFUgasJhL0eNt3marqYR8xU0OcsJ7RKlJJ9ibL8xo0VgG76vV1g4j~iZ0m5w6ng~ptOyNC85cJ~9H~VnvLtz1sz5OS~S5-xsgPt66Kbkiv0gZTp5mG--I8-8M4K6JentiHxGJ6LWPmiFtoPC~38cWVTs-PLyqY7l3-xCt63VsRsGEyGaa~-7zfE-ylES75MxJWM06UwMvXe0GwvADdLkx86HfU36KTmtPk5gqvhafdOkKpVOQY3OdCCf54XI1mm5uCfB7g--GeoFpfKkNWcSdQ__&amp;Key-Pair-Id=APKAJLOHF5GGSLRBV4ZA" TargetMode="External"/><Relationship Id="rId10" Type="http://schemas.openxmlformats.org/officeDocument/2006/relationships/hyperlink" Target="http://dx.doi.org/10.1007/s00521-021-06079-3" TargetMode="External"/><Relationship Id="rId4" Type="http://schemas.openxmlformats.org/officeDocument/2006/relationships/hyperlink" Target="https://doi.org/10.1007/s11277-021-09152-1" TargetMode="External"/><Relationship Id="rId9" Type="http://schemas.openxmlformats.org/officeDocument/2006/relationships/hyperlink" Target="https://www.sil.org/system/files/reapdata/95/53/47/95534743464081586996546262623353152613/silesr2008_006.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851" y="886273"/>
            <a:ext cx="9428923" cy="1036789"/>
          </a:xfrm>
        </p:spPr>
        <p:txBody>
          <a:bodyPr/>
          <a:lstStyle/>
          <a:p>
            <a:pPr algn="ctr"/>
            <a:r>
              <a:rPr lang="en-US" dirty="0">
                <a:solidFill>
                  <a:srgbClr val="0070C0"/>
                </a:solidFill>
                <a:latin typeface="Times New Roman" panose="02020603050405020304" pitchFamily="18" charset="0"/>
                <a:ea typeface="Tahoma" pitchFamily="34" charset="0"/>
                <a:cs typeface="Times New Roman" panose="02020603050405020304" pitchFamily="18" charset="0"/>
              </a:rPr>
              <a:t>Indian Sign Language to Text/speech translation</a:t>
            </a:r>
            <a:endParaRPr lang="en-GB" dirty="0"/>
          </a:p>
        </p:txBody>
      </p:sp>
      <p:sp>
        <p:nvSpPr>
          <p:cNvPr id="3" name="Subtitle 2"/>
          <p:cNvSpPr>
            <a:spLocks noGrp="1"/>
          </p:cNvSpPr>
          <p:nvPr>
            <p:ph type="subTitle" idx="1"/>
          </p:nvPr>
        </p:nvSpPr>
        <p:spPr>
          <a:xfrm>
            <a:off x="763964" y="2104531"/>
            <a:ext cx="3970594" cy="552184"/>
          </a:xfrm>
        </p:spPr>
        <p:txBody>
          <a:bodyPr>
            <a:normAutofit fontScale="85000" lnSpcReduction="10000"/>
          </a:bodyPr>
          <a:lstStyle/>
          <a:p>
            <a:pPr algn="l"/>
            <a:r>
              <a:rPr lang="en-GB" dirty="0"/>
              <a:t>Batch Number:</a:t>
            </a:r>
            <a:r>
              <a:rPr lang="en-GB" dirty="0">
                <a:solidFill>
                  <a:schemeClr val="tx1"/>
                </a:solidFill>
                <a:latin typeface="Cambria" panose="02040503050406030204" pitchFamily="18" charset="0"/>
                <a:ea typeface="Cambria" panose="02040503050406030204" pitchFamily="18" charset="0"/>
              </a:rPr>
              <a:t>CSE_CAI_CAP_26</a:t>
            </a:r>
          </a:p>
          <a:p>
            <a:pPr algn="l"/>
            <a:endParaRPr lang="en-GB" dirty="0"/>
          </a:p>
          <a:p>
            <a:pPr algn="l"/>
            <a:endParaRPr lang="en-GB" dirty="0"/>
          </a:p>
        </p:txBody>
      </p:sp>
      <p:sp>
        <p:nvSpPr>
          <p:cNvPr id="5" name="Subtitle 2"/>
          <p:cNvSpPr txBox="1">
            <a:spLocks/>
          </p:cNvSpPr>
          <p:nvPr/>
        </p:nvSpPr>
        <p:spPr>
          <a:xfrm>
            <a:off x="6665842" y="2319985"/>
            <a:ext cx="5197227" cy="2252016"/>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r>
              <a:rPr lang="en-GB" sz="1700" dirty="0"/>
              <a:t>Mr. </a:t>
            </a:r>
            <a:r>
              <a:rPr lang="en-GB" sz="1700" dirty="0" err="1"/>
              <a:t>Likhith</a:t>
            </a:r>
            <a:r>
              <a:rPr lang="en-GB" sz="1700" dirty="0"/>
              <a:t> S R </a:t>
            </a:r>
          </a:p>
          <a:p>
            <a:r>
              <a:rPr lang="en-GB" sz="1700" dirty="0"/>
              <a:t>Assistant Professor</a:t>
            </a:r>
          </a:p>
          <a:p>
            <a:r>
              <a:rPr lang="en-GB" sz="1700" dirty="0"/>
              <a:t>School of Computer Science &amp; Engineering</a:t>
            </a:r>
          </a:p>
          <a:p>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PIP4004 University Project-II</a:t>
            </a:r>
          </a:p>
          <a:p>
            <a:r>
              <a:rPr lang="en-GB" dirty="0"/>
              <a:t>FINAL REVIEW</a:t>
            </a:r>
          </a:p>
          <a:p>
            <a:endParaRPr lang="en-GB" dirty="0"/>
          </a:p>
        </p:txBody>
      </p:sp>
      <p:sp>
        <p:nvSpPr>
          <p:cNvPr id="7" name="TextBox 6">
            <a:extLst>
              <a:ext uri="{FF2B5EF4-FFF2-40B4-BE49-F238E27FC236}">
                <a16:creationId xmlns:a16="http://schemas.microsoft.com/office/drawing/2014/main" id="{D70AD95B-4E1F-44C2-8E6A-36EAC9876CA3}"/>
              </a:ext>
            </a:extLst>
          </p:cNvPr>
          <p:cNvSpPr txBox="1"/>
          <p:nvPr/>
        </p:nvSpPr>
        <p:spPr>
          <a:xfrm>
            <a:off x="598661" y="4753469"/>
            <a:ext cx="10994676" cy="1477328"/>
          </a:xfrm>
          <a:prstGeom prst="rect">
            <a:avLst/>
          </a:prstGeom>
          <a:noFill/>
        </p:spPr>
        <p:txBody>
          <a:bodyPr wrap="none" rtlCol="0">
            <a:spAutoFit/>
          </a:bodyPr>
          <a:lstStyle/>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b="1" dirty="0" err="1">
                <a:latin typeface="Cambria" panose="02040503050406030204" pitchFamily="18" charset="0"/>
                <a:ea typeface="Cambria" panose="02040503050406030204" pitchFamily="18" charset="0"/>
                <a:cs typeface="Verdana"/>
                <a:sym typeface="Verdana"/>
              </a:rPr>
              <a:t>B.Tech</a:t>
            </a:r>
            <a:r>
              <a:rPr lang="en-US" b="1" dirty="0">
                <a:latin typeface="Cambria" panose="02040503050406030204" pitchFamily="18" charset="0"/>
                <a:ea typeface="Cambria" panose="02040503050406030204" pitchFamily="18" charset="0"/>
                <a:cs typeface="Verdana"/>
                <a:sym typeface="Verdana"/>
              </a:rPr>
              <a:t> - CAI</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b="1" dirty="0" err="1">
                <a:solidFill>
                  <a:schemeClr val="accent1"/>
                </a:solidFill>
                <a:latin typeface="Cambria" panose="02040503050406030204" pitchFamily="18" charset="0"/>
                <a:ea typeface="Cambria" panose="02040503050406030204" pitchFamily="18" charset="0"/>
                <a:cs typeface="Verdana"/>
                <a:sym typeface="Verdana"/>
              </a:rPr>
              <a:t>HoD</a:t>
            </a:r>
            <a:r>
              <a:rPr lang="en-US" b="1" dirty="0">
                <a:solidFill>
                  <a:schemeClr val="accent1"/>
                </a:solidFill>
                <a:latin typeface="Cambria" panose="02040503050406030204" pitchFamily="18" charset="0"/>
                <a:ea typeface="Cambria" panose="02040503050406030204" pitchFamily="18" charset="0"/>
                <a:cs typeface="Verdana"/>
                <a:sym typeface="Verdana"/>
              </a:rPr>
              <a:t>: </a:t>
            </a:r>
            <a:r>
              <a:rPr lang="en-US" b="1" dirty="0">
                <a:latin typeface="Cambria" panose="02040503050406030204" pitchFamily="18" charset="0"/>
                <a:ea typeface="Cambria" panose="02040503050406030204" pitchFamily="18" charset="0"/>
                <a:cs typeface="Verdana"/>
                <a:sym typeface="Verdana"/>
              </a:rPr>
              <a:t>Dr. Zafar Ali Khan</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b="1" dirty="0">
                <a:latin typeface="Cambria" panose="02040503050406030204" pitchFamily="18" charset="0"/>
                <a:ea typeface="Cambria" panose="02040503050406030204" pitchFamily="18" charset="0"/>
                <a:cs typeface="Verdana"/>
                <a:sym typeface="Verdana"/>
              </a:rPr>
              <a:t>Dr. </a:t>
            </a:r>
            <a:r>
              <a:rPr lang="en-US" b="1" dirty="0" err="1">
                <a:latin typeface="Cambria" panose="02040503050406030204" pitchFamily="18" charset="0"/>
                <a:ea typeface="Cambria" panose="02040503050406030204" pitchFamily="18" charset="0"/>
                <a:cs typeface="Verdana"/>
                <a:sym typeface="Verdana"/>
              </a:rPr>
              <a:t>Afroz</a:t>
            </a:r>
            <a:r>
              <a:rPr lang="en-US" b="1" dirty="0">
                <a:latin typeface="Cambria" panose="02040503050406030204" pitchFamily="18" charset="0"/>
                <a:ea typeface="Cambria" panose="02040503050406030204" pitchFamily="18" charset="0"/>
                <a:cs typeface="Verdana"/>
                <a:sym typeface="Verdana"/>
              </a:rPr>
              <a:t> Pasha</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b="1" dirty="0">
                <a:latin typeface="Cambria" panose="02040503050406030204" pitchFamily="18" charset="0"/>
                <a:ea typeface="Cambria" panose="02040503050406030204" pitchFamily="18" charset="0"/>
                <a:cs typeface="Verdana"/>
                <a:sym typeface="Verdana"/>
              </a:rPr>
              <a:t>Dr. Sampath A K / Dr. Abdul Khadar A / Mr. Md </a:t>
            </a:r>
            <a:r>
              <a:rPr lang="en-US" b="1" dirty="0" err="1">
                <a:latin typeface="Cambria" panose="02040503050406030204" pitchFamily="18" charset="0"/>
                <a:ea typeface="Cambria" panose="02040503050406030204" pitchFamily="18" charset="0"/>
                <a:cs typeface="Verdana"/>
                <a:sym typeface="Verdana"/>
              </a:rPr>
              <a:t>Ziaur</a:t>
            </a:r>
            <a:r>
              <a:rPr lang="en-US" b="1" dirty="0">
                <a:latin typeface="Cambria" panose="02040503050406030204" pitchFamily="18" charset="0"/>
                <a:ea typeface="Cambria" panose="02040503050406030204" pitchFamily="18" charset="0"/>
                <a:cs typeface="Verdana"/>
                <a:sym typeface="Verdana"/>
              </a:rPr>
              <a:t> Rahman</a:t>
            </a:r>
          </a:p>
          <a:p>
            <a:endParaRPr lang="en-US" dirty="0"/>
          </a:p>
        </p:txBody>
      </p:sp>
      <p:graphicFrame>
        <p:nvGraphicFramePr>
          <p:cNvPr id="12" name="Table 11">
            <a:extLst>
              <a:ext uri="{FF2B5EF4-FFF2-40B4-BE49-F238E27FC236}">
                <a16:creationId xmlns:a16="http://schemas.microsoft.com/office/drawing/2014/main" id="{2A5B9A65-76C2-4750-9728-AA021114562E}"/>
              </a:ext>
            </a:extLst>
          </p:cNvPr>
          <p:cNvGraphicFramePr>
            <a:graphicFrameLocks noGrp="1"/>
          </p:cNvGraphicFramePr>
          <p:nvPr>
            <p:extLst>
              <p:ext uri="{D42A27DB-BD31-4B8C-83A1-F6EECF244321}">
                <p14:modId xmlns:p14="http://schemas.microsoft.com/office/powerpoint/2010/main" val="3129341010"/>
              </p:ext>
            </p:extLst>
          </p:nvPr>
        </p:nvGraphicFramePr>
        <p:xfrm>
          <a:off x="868068" y="2380623"/>
          <a:ext cx="5480710" cy="2191377"/>
        </p:xfrm>
        <a:graphic>
          <a:graphicData uri="http://schemas.openxmlformats.org/drawingml/2006/table">
            <a:tbl>
              <a:tblPr firstRow="1" bandRow="1">
                <a:tableStyleId>{5C22544A-7EE6-4342-B048-85BDC9FD1C3A}</a:tableStyleId>
              </a:tblPr>
              <a:tblGrid>
                <a:gridCol w="2740355">
                  <a:extLst>
                    <a:ext uri="{9D8B030D-6E8A-4147-A177-3AD203B41FA5}">
                      <a16:colId xmlns:a16="http://schemas.microsoft.com/office/drawing/2014/main" val="1496250976"/>
                    </a:ext>
                  </a:extLst>
                </a:gridCol>
                <a:gridCol w="2740355">
                  <a:extLst>
                    <a:ext uri="{9D8B030D-6E8A-4147-A177-3AD203B41FA5}">
                      <a16:colId xmlns:a16="http://schemas.microsoft.com/office/drawing/2014/main" val="2974914518"/>
                    </a:ext>
                  </a:extLst>
                </a:gridCol>
              </a:tblGrid>
              <a:tr h="444213">
                <a:tc>
                  <a:txBody>
                    <a:bodyPr/>
                    <a:lstStyle/>
                    <a:p>
                      <a:pPr algn="ctr"/>
                      <a:r>
                        <a:rPr lang="en-US" dirty="0"/>
                        <a:t>Roll No</a:t>
                      </a:r>
                    </a:p>
                  </a:txBody>
                  <a:tcPr/>
                </a:tc>
                <a:tc>
                  <a:txBody>
                    <a:bodyPr/>
                    <a:lstStyle/>
                    <a:p>
                      <a:pPr algn="ctr"/>
                      <a:r>
                        <a:rPr lang="en-US" dirty="0"/>
                        <a:t>Student Name</a:t>
                      </a:r>
                    </a:p>
                  </a:txBody>
                  <a:tcPr/>
                </a:tc>
                <a:extLst>
                  <a:ext uri="{0D108BD9-81ED-4DB2-BD59-A6C34878D82A}">
                    <a16:rowId xmlns:a16="http://schemas.microsoft.com/office/drawing/2014/main" val="3361352877"/>
                  </a:ext>
                </a:extLst>
              </a:tr>
              <a:tr h="436791">
                <a:tc>
                  <a:txBody>
                    <a:bodyPr/>
                    <a:lstStyle/>
                    <a:p>
                      <a:pPr marL="0" marR="0" algn="ctr">
                        <a:spcBef>
                          <a:spcPts val="2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20211CAI0085</a:t>
                      </a:r>
                    </a:p>
                  </a:txBody>
                  <a:tcPr marL="68580" marR="68580" marT="0" marB="0" anchor="ctr"/>
                </a:tc>
                <a:tc>
                  <a:txBody>
                    <a:bodyPr/>
                    <a:lstStyle/>
                    <a:p>
                      <a:pPr marL="0" marR="0" algn="ctr">
                        <a:spcBef>
                          <a:spcPts val="2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Nida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Aiyman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9423184"/>
                  </a:ext>
                </a:extLst>
              </a:tr>
              <a:tr h="436791">
                <a:tc>
                  <a:txBody>
                    <a:bodyPr/>
                    <a:lstStyle/>
                    <a:p>
                      <a:pPr marL="0" marR="0" algn="ctr">
                        <a:spcBef>
                          <a:spcPts val="2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20211CAI0142</a:t>
                      </a:r>
                    </a:p>
                  </a:txBody>
                  <a:tcPr marL="68580" marR="68580" marT="0" marB="0" anchor="ctr"/>
                </a:tc>
                <a:tc>
                  <a:txBody>
                    <a:bodyPr/>
                    <a:lstStyle/>
                    <a:p>
                      <a:pPr marL="0" marR="0" algn="ctr">
                        <a:spcBef>
                          <a:spcPts val="2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Naheel N Akhtar</a:t>
                      </a:r>
                    </a:p>
                  </a:txBody>
                  <a:tcPr marL="68580" marR="68580" marT="0" marB="0" anchor="ctr"/>
                </a:tc>
                <a:extLst>
                  <a:ext uri="{0D108BD9-81ED-4DB2-BD59-A6C34878D82A}">
                    <a16:rowId xmlns:a16="http://schemas.microsoft.com/office/drawing/2014/main" val="280376919"/>
                  </a:ext>
                </a:extLst>
              </a:tr>
              <a:tr h="436791">
                <a:tc>
                  <a:txBody>
                    <a:bodyPr/>
                    <a:lstStyle/>
                    <a:p>
                      <a:pPr marL="0" marR="0" algn="ctr">
                        <a:spcBef>
                          <a:spcPts val="2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20211CAI00156</a:t>
                      </a:r>
                    </a:p>
                  </a:txBody>
                  <a:tcPr marL="68580" marR="68580" marT="0" marB="0" anchor="ctr"/>
                </a:tc>
                <a:tc>
                  <a:txBody>
                    <a:bodyPr/>
                    <a:lstStyle/>
                    <a:p>
                      <a:pPr marL="0" marR="0" algn="ctr">
                        <a:spcBef>
                          <a:spcPts val="2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Chakradhar Reddy</a:t>
                      </a:r>
                    </a:p>
                  </a:txBody>
                  <a:tcPr marL="68580" marR="68580" marT="0" marB="0" anchor="ctr"/>
                </a:tc>
                <a:extLst>
                  <a:ext uri="{0D108BD9-81ED-4DB2-BD59-A6C34878D82A}">
                    <a16:rowId xmlns:a16="http://schemas.microsoft.com/office/drawing/2014/main" val="867958438"/>
                  </a:ext>
                </a:extLst>
              </a:tr>
              <a:tr h="436791">
                <a:tc>
                  <a:txBody>
                    <a:bodyPr/>
                    <a:lstStyle/>
                    <a:p>
                      <a:pPr marL="0" marR="0" algn="ctr">
                        <a:spcBef>
                          <a:spcPts val="20"/>
                        </a:spcBef>
                        <a:spcAft>
                          <a:spcPts val="0"/>
                        </a:spcAft>
                      </a:pP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20211CAI0092</a:t>
                      </a:r>
                    </a:p>
                  </a:txBody>
                  <a:tcPr marL="68580" marR="68580" marT="0" marB="0" anchor="ctr"/>
                </a:tc>
                <a:tc>
                  <a:txBody>
                    <a:bodyPr/>
                    <a:lstStyle/>
                    <a:p>
                      <a:pPr marL="0" marR="0" algn="ctr">
                        <a:spcBef>
                          <a:spcPts val="2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Hasan Raza B A</a:t>
                      </a:r>
                    </a:p>
                  </a:txBody>
                  <a:tcPr marL="68580" marR="68580" marT="0" marB="0" anchor="ctr"/>
                </a:tc>
                <a:extLst>
                  <a:ext uri="{0D108BD9-81ED-4DB2-BD59-A6C34878D82A}">
                    <a16:rowId xmlns:a16="http://schemas.microsoft.com/office/drawing/2014/main" val="1024323154"/>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6" name="Content Placeholder 5">
            <a:extLst>
              <a:ext uri="{FF2B5EF4-FFF2-40B4-BE49-F238E27FC236}">
                <a16:creationId xmlns:a16="http://schemas.microsoft.com/office/drawing/2014/main" id="{225DB735-245E-47DE-89AE-5BAA34427672}"/>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2800" y="1521985"/>
            <a:ext cx="10668000" cy="3505915"/>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3" name="Content Placeholder 2"/>
          <p:cNvSpPr>
            <a:spLocks noGrp="1"/>
          </p:cNvSpPr>
          <p:nvPr>
            <p:ph idx="1"/>
          </p:nvPr>
        </p:nvSpPr>
        <p:spPr/>
        <p:txBody>
          <a:bodyPr>
            <a:normAutofit/>
          </a:bodyPr>
          <a:lstStyle/>
          <a:p>
            <a:pPr algn="just"/>
            <a:r>
              <a:rPr lang="en-US" sz="1600" dirty="0">
                <a:latin typeface="Times New Roman" panose="02020603050405020304" pitchFamily="18" charset="0"/>
                <a:cs typeface="Times New Roman" panose="02020603050405020304" pitchFamily="18" charset="0"/>
              </a:rPr>
              <a:t>Enables real-time interaction between ISL users and non-sign language users.</a:t>
            </a:r>
          </a:p>
          <a:p>
            <a:pPr algn="just"/>
            <a:r>
              <a:rPr lang="en-US" sz="1600" dirty="0">
                <a:latin typeface="Times New Roman" panose="02020603050405020304" pitchFamily="18" charset="0"/>
                <a:cs typeface="Times New Roman" panose="02020603050405020304" pitchFamily="18" charset="0"/>
              </a:rPr>
              <a:t>Reduces communication barriers in education, workplaces, and public services.</a:t>
            </a:r>
          </a:p>
          <a:p>
            <a:pPr algn="just"/>
            <a:r>
              <a:rPr lang="en-US" sz="1600" dirty="0">
                <a:latin typeface="Times New Roman" panose="02020603050405020304" pitchFamily="18" charset="0"/>
                <a:cs typeface="Times New Roman" panose="02020603050405020304" pitchFamily="18" charset="0"/>
              </a:rPr>
              <a:t>Empowers individuals with hearing impairments by giving them a voice in mainstream conversations.</a:t>
            </a:r>
          </a:p>
          <a:p>
            <a:pPr algn="just"/>
            <a:r>
              <a:rPr lang="en-US" sz="1600" dirty="0">
                <a:latin typeface="Times New Roman" panose="02020603050405020304" pitchFamily="18" charset="0"/>
                <a:cs typeface="Times New Roman" panose="02020603050405020304" pitchFamily="18" charset="0"/>
              </a:rPr>
              <a:t>Encourages inclusivity in digital platforms, allowing sign language users to engage in online content more effectively.</a:t>
            </a:r>
          </a:p>
          <a:p>
            <a:pPr algn="just"/>
            <a:r>
              <a:rPr lang="en-US" sz="1600" dirty="0">
                <a:latin typeface="Times New Roman" panose="02020603050405020304" pitchFamily="18" charset="0"/>
                <a:cs typeface="Times New Roman" panose="02020603050405020304" pitchFamily="18" charset="0"/>
              </a:rPr>
              <a:t>Improved accessibility in healthcare, education, and public services through automated ISL translation.</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buNone/>
            </a:pPr>
            <a:r>
              <a:rPr lang="x-none" sz="1600" dirty="0">
                <a:latin typeface="Times New Roman" panose="02020603050405020304" pitchFamily="18" charset="0"/>
                <a:cs typeface="Times New Roman" panose="02020603050405020304" pitchFamily="18" charset="0"/>
              </a:rPr>
              <a:t>This research presents a comprehensive and efficient approach to real time sign language recognition using deep learning techniques, with a particular focus on the Indian Sign Language (ISL). The combination of a well structured and diverse dataset, robust image pre processing techniques, and the use of transfer learning with MobileNetV2 contributed to achieving high classification accuracy and rapid inference times. The classification model achieved an impressive validation accuracy of 99%, with precision, recall, and F1 scores nearing perfection across all classes. Augmentation techniques played a vital role in ensuring generalization and reducing overfitting, while callbacks like Early Stopping and learning rate scheduling improved training efficiency. The model also demonstrated strong performance in real time scenarios, achieving inference speeds suitable for practical deployment.</a:t>
            </a:r>
            <a:endParaRPr lang="en-US" sz="1600" dirty="0">
              <a:latin typeface="Times New Roman" panose="02020603050405020304" pitchFamily="18" charset="0"/>
              <a:cs typeface="Times New Roman" panose="02020603050405020304" pitchFamily="18" charset="0"/>
            </a:endParaRPr>
          </a:p>
          <a:p>
            <a:pPr marL="0" indent="0" algn="just">
              <a:buNone/>
            </a:pPr>
            <a:r>
              <a:rPr lang="x-none" sz="1600" dirty="0">
                <a:latin typeface="Times New Roman" panose="02020603050405020304" pitchFamily="18" charset="0"/>
                <a:cs typeface="Times New Roman" panose="02020603050405020304" pitchFamily="18" charset="0"/>
              </a:rPr>
              <a:t>While challenges such as background noise, lighting inconsistencies, and hand occlusions were partially mitigated through data collection and augmentation strategies, future work could further address these issues by enhancing landmark based recognition or incorporating temporal dynamics through recurrent neural networks. While minor challenges exist, the overall performance suggests that the model is well suited for deployment in assistive applications, bridging the communication gap for individuals with hearing or speech impairments.</a:t>
            </a:r>
            <a:endParaRPr lang="en-US" sz="16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[1] </a:t>
            </a:r>
            <a:r>
              <a:rPr lang="en-US" sz="1600" dirty="0" err="1">
                <a:latin typeface="Times New Roman" panose="02020603050405020304" pitchFamily="18" charset="0"/>
                <a:cs typeface="Times New Roman" panose="02020603050405020304" pitchFamily="18" charset="0"/>
              </a:rPr>
              <a:t>Katoch</a:t>
            </a:r>
            <a:r>
              <a:rPr lang="en-US" sz="1600" dirty="0">
                <a:latin typeface="Times New Roman" panose="02020603050405020304" pitchFamily="18" charset="0"/>
                <a:cs typeface="Times New Roman" panose="02020603050405020304" pitchFamily="18" charset="0"/>
              </a:rPr>
              <a:t>, S., Singh, V. and </a:t>
            </a:r>
            <a:r>
              <a:rPr lang="en-US" sz="1600" dirty="0" err="1">
                <a:latin typeface="Times New Roman" panose="02020603050405020304" pitchFamily="18" charset="0"/>
                <a:cs typeface="Times New Roman" panose="02020603050405020304" pitchFamily="18" charset="0"/>
              </a:rPr>
              <a:t>Tiwary</a:t>
            </a:r>
            <a:r>
              <a:rPr lang="en-US" sz="1600" dirty="0">
                <a:latin typeface="Times New Roman" panose="02020603050405020304" pitchFamily="18" charset="0"/>
                <a:cs typeface="Times New Roman" panose="02020603050405020304" pitchFamily="18" charset="0"/>
              </a:rPr>
              <a:t>, U.S., 2022. </a:t>
            </a:r>
            <a:r>
              <a:rPr lang="en-US" sz="1600" u="sng" dirty="0">
                <a:latin typeface="Times New Roman" panose="02020603050405020304" pitchFamily="18" charset="0"/>
                <a:cs typeface="Times New Roman" panose="02020603050405020304" pitchFamily="18" charset="0"/>
                <a:hlinkClick r:id="rId2"/>
              </a:rPr>
              <a:t>Indian Sign Language recognition system using SURF with SVM and CNN</a:t>
            </a:r>
            <a:r>
              <a:rPr lang="en-US" sz="1600" dirty="0">
                <a:latin typeface="Times New Roman" panose="02020603050405020304" pitchFamily="18" charset="0"/>
                <a:cs typeface="Times New Roman" panose="02020603050405020304" pitchFamily="18" charset="0"/>
              </a:rPr>
              <a:t>. Array, 14, p.100141. or </a:t>
            </a:r>
            <a:r>
              <a:rPr lang="en-US" sz="1600" u="sng" dirty="0">
                <a:latin typeface="Times New Roman" panose="02020603050405020304" pitchFamily="18" charset="0"/>
                <a:cs typeface="Times New Roman" panose="02020603050405020304" pitchFamily="18" charset="0"/>
                <a:hlinkClick r:id="rId3"/>
              </a:rPr>
              <a:t>https://doi.org/10.1016/j.array.2022.100141</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u="sng"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Viswanathan, </a:t>
            </a:r>
            <a:r>
              <a:rPr lang="en-US" sz="1600" dirty="0" err="1">
                <a:latin typeface="Times New Roman" panose="02020603050405020304" pitchFamily="18" charset="0"/>
                <a:cs typeface="Times New Roman" panose="02020603050405020304" pitchFamily="18" charset="0"/>
              </a:rPr>
              <a:t>Daleesha</a:t>
            </a:r>
            <a:r>
              <a:rPr lang="en-US" sz="1600" dirty="0">
                <a:latin typeface="Times New Roman" panose="02020603050405020304" pitchFamily="18" charset="0"/>
                <a:cs typeface="Times New Roman" panose="02020603050405020304" pitchFamily="18" charset="0"/>
              </a:rPr>
              <a:t> M., and </a:t>
            </a:r>
            <a:r>
              <a:rPr lang="en-US" sz="1600" dirty="0" err="1">
                <a:latin typeface="Times New Roman" panose="02020603050405020304" pitchFamily="18" charset="0"/>
                <a:cs typeface="Times New Roman" panose="02020603050405020304" pitchFamily="18" charset="0"/>
              </a:rPr>
              <a:t>Sumam</a:t>
            </a:r>
            <a:r>
              <a:rPr lang="en-US" sz="1600" dirty="0">
                <a:latin typeface="Times New Roman" panose="02020603050405020304" pitchFamily="18" charset="0"/>
                <a:cs typeface="Times New Roman" panose="02020603050405020304" pitchFamily="18" charset="0"/>
              </a:rPr>
              <a:t> Mary </a:t>
            </a:r>
            <a:r>
              <a:rPr lang="en-US" sz="1600" dirty="0" err="1">
                <a:latin typeface="Times New Roman" panose="02020603050405020304" pitchFamily="18" charset="0"/>
                <a:cs typeface="Times New Roman" panose="02020603050405020304" pitchFamily="18" charset="0"/>
              </a:rPr>
              <a:t>Idicula</a:t>
            </a:r>
            <a:r>
              <a:rPr lang="en-US" sz="1600" dirty="0">
                <a:latin typeface="Times New Roman" panose="02020603050405020304" pitchFamily="18" charset="0"/>
                <a:cs typeface="Times New Roman" panose="02020603050405020304" pitchFamily="18" charset="0"/>
              </a:rPr>
              <a:t>. "</a:t>
            </a:r>
            <a:r>
              <a:rPr lang="en-US" sz="1600" u="sng" dirty="0">
                <a:latin typeface="Times New Roman" panose="02020603050405020304" pitchFamily="18" charset="0"/>
                <a:cs typeface="Times New Roman" panose="02020603050405020304" pitchFamily="18" charset="0"/>
                <a:hlinkClick r:id="rId4"/>
              </a:rPr>
              <a:t>Recent developments in Indian sign language recognition: an analysis.</a:t>
            </a:r>
            <a:r>
              <a:rPr lang="en-US" sz="1600" dirty="0">
                <a:latin typeface="Times New Roman" panose="02020603050405020304" pitchFamily="18" charset="0"/>
                <a:cs typeface="Times New Roman" panose="02020603050405020304" pitchFamily="18" charset="0"/>
              </a:rPr>
              <a:t>" International Journal of Computer Science and Information Technologies 6.1 (2015): 289-293.</a:t>
            </a:r>
          </a:p>
          <a:p>
            <a:pPr marL="0" indent="0" algn="just">
              <a:buNone/>
            </a:pPr>
            <a:r>
              <a:rPr lang="en-US" sz="1600" dirty="0">
                <a:latin typeface="Times New Roman" panose="02020603050405020304" pitchFamily="18" charset="0"/>
                <a:cs typeface="Times New Roman" panose="02020603050405020304" pitchFamily="18" charset="0"/>
              </a:rPr>
              <a:t>[3] Mitra, Sushmita, and </a:t>
            </a:r>
            <a:r>
              <a:rPr lang="en-US" sz="1600" dirty="0" err="1">
                <a:latin typeface="Times New Roman" panose="02020603050405020304" pitchFamily="18" charset="0"/>
                <a:cs typeface="Times New Roman" panose="02020603050405020304" pitchFamily="18" charset="0"/>
              </a:rPr>
              <a:t>Tinku</a:t>
            </a:r>
            <a:r>
              <a:rPr lang="en-US" sz="1600" dirty="0">
                <a:latin typeface="Times New Roman" panose="02020603050405020304" pitchFamily="18" charset="0"/>
                <a:cs typeface="Times New Roman" panose="02020603050405020304" pitchFamily="18" charset="0"/>
              </a:rPr>
              <a:t> Acharya. "</a:t>
            </a:r>
            <a:r>
              <a:rPr lang="en-US" sz="1600" u="sng" dirty="0">
                <a:latin typeface="Times New Roman" panose="02020603050405020304" pitchFamily="18" charset="0"/>
                <a:cs typeface="Times New Roman" panose="02020603050405020304" pitchFamily="18" charset="0"/>
                <a:hlinkClick r:id="rId5"/>
              </a:rPr>
              <a:t>Gesture recognition: A survey</a:t>
            </a:r>
            <a:r>
              <a:rPr lang="en-US" sz="1600" dirty="0">
                <a:latin typeface="Times New Roman" panose="02020603050405020304" pitchFamily="18" charset="0"/>
                <a:cs typeface="Times New Roman" panose="02020603050405020304" pitchFamily="18" charset="0"/>
              </a:rPr>
              <a:t>." IEEE Transactions on Systems, Man, and Cybernetics, Part C (Applications and Reviews) 37.3 (2007): 311-324.</a:t>
            </a:r>
          </a:p>
          <a:p>
            <a:pPr marL="0" indent="0" algn="just">
              <a:buNone/>
            </a:pPr>
            <a:r>
              <a:rPr lang="en-US" sz="1600" dirty="0">
                <a:latin typeface="Times New Roman" panose="02020603050405020304" pitchFamily="18" charset="0"/>
                <a:cs typeface="Times New Roman" panose="02020603050405020304" pitchFamily="18" charset="0"/>
              </a:rPr>
              <a:t>[4] Yutong Chen, </a:t>
            </a:r>
            <a:r>
              <a:rPr lang="en-US" sz="1600" dirty="0" err="1">
                <a:latin typeface="Times New Roman" panose="02020603050405020304" pitchFamily="18" charset="0"/>
                <a:cs typeface="Times New Roman" panose="02020603050405020304" pitchFamily="18" charset="0"/>
              </a:rPr>
              <a:t>Fangyun</a:t>
            </a:r>
            <a:r>
              <a:rPr lang="en-US" sz="1600" dirty="0">
                <a:latin typeface="Times New Roman" panose="02020603050405020304" pitchFamily="18" charset="0"/>
                <a:cs typeface="Times New Roman" panose="02020603050405020304" pitchFamily="18" charset="0"/>
              </a:rPr>
              <a:t> Wei, Xiao Sun, </a:t>
            </a:r>
            <a:r>
              <a:rPr lang="en-US" sz="1600" dirty="0" err="1">
                <a:latin typeface="Times New Roman" panose="02020603050405020304" pitchFamily="18" charset="0"/>
                <a:cs typeface="Times New Roman" panose="02020603050405020304" pitchFamily="18" charset="0"/>
              </a:rPr>
              <a:t>Zhirong</a:t>
            </a:r>
            <a:r>
              <a:rPr lang="en-US" sz="1600" dirty="0">
                <a:latin typeface="Times New Roman" panose="02020603050405020304" pitchFamily="18" charset="0"/>
                <a:cs typeface="Times New Roman" panose="02020603050405020304" pitchFamily="18" charset="0"/>
              </a:rPr>
              <a:t> Wu, Stephen Lin; Proceedings of the IEEE/CVF Conference on Computer Vision and Pattern Recognition (CVPR), 2022, pp. 5120-5130. or </a:t>
            </a:r>
            <a:r>
              <a:rPr lang="en-US" sz="1600" u="sng" dirty="0">
                <a:latin typeface="Times New Roman" panose="02020603050405020304" pitchFamily="18" charset="0"/>
                <a:cs typeface="Times New Roman" panose="02020603050405020304" pitchFamily="18" charset="0"/>
                <a:hlinkClick r:id="rId6"/>
              </a:rPr>
              <a:t>https://doi.org/10.48550/arXiv.2203.04287</a:t>
            </a: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[5] Padmavathi, S., M. S. </a:t>
            </a:r>
            <a:r>
              <a:rPr lang="en-US" sz="1600" dirty="0" err="1">
                <a:latin typeface="Times New Roman" panose="02020603050405020304" pitchFamily="18" charset="0"/>
                <a:cs typeface="Times New Roman" panose="02020603050405020304" pitchFamily="18" charset="0"/>
              </a:rPr>
              <a:t>Saipreethy</a:t>
            </a:r>
            <a:r>
              <a:rPr lang="en-US" sz="1600" dirty="0">
                <a:latin typeface="Times New Roman" panose="02020603050405020304" pitchFamily="18" charset="0"/>
                <a:cs typeface="Times New Roman" panose="02020603050405020304" pitchFamily="18" charset="0"/>
              </a:rPr>
              <a:t>, and V. </a:t>
            </a:r>
            <a:r>
              <a:rPr lang="en-US" sz="1600" dirty="0" err="1">
                <a:latin typeface="Times New Roman" panose="02020603050405020304" pitchFamily="18" charset="0"/>
                <a:cs typeface="Times New Roman" panose="02020603050405020304" pitchFamily="18" charset="0"/>
              </a:rPr>
              <a:t>Valliammai</a:t>
            </a:r>
            <a:r>
              <a:rPr lang="en-US" sz="1600" dirty="0">
                <a:latin typeface="Times New Roman" panose="02020603050405020304" pitchFamily="18" charset="0"/>
                <a:cs typeface="Times New Roman" panose="02020603050405020304" pitchFamily="18" charset="0"/>
              </a:rPr>
              <a:t>. "</a:t>
            </a:r>
            <a:r>
              <a:rPr lang="en-US" sz="1600" u="sng" dirty="0">
                <a:latin typeface="Times New Roman" panose="02020603050405020304" pitchFamily="18" charset="0"/>
                <a:cs typeface="Times New Roman" panose="02020603050405020304" pitchFamily="18" charset="0"/>
                <a:hlinkClick r:id="rId7"/>
              </a:rPr>
              <a:t>Indian sign language character recognition using neural networks.</a:t>
            </a:r>
            <a:r>
              <a:rPr lang="en-US" sz="1600" dirty="0">
                <a:latin typeface="Times New Roman" panose="02020603050405020304" pitchFamily="18" charset="0"/>
                <a:cs typeface="Times New Roman" panose="02020603050405020304" pitchFamily="18" charset="0"/>
              </a:rPr>
              <a:t>" IJCA Special Issue on Recent Trends in Pattern Recognition and Image Analysis RTPRIA 1 (2013): 40-45.</a:t>
            </a:r>
          </a:p>
          <a:p>
            <a:pPr marL="0" indent="0" algn="just">
              <a:buNone/>
            </a:pPr>
            <a:r>
              <a:rPr lang="en-US" sz="1600" dirty="0">
                <a:latin typeface="Times New Roman" panose="02020603050405020304" pitchFamily="18" charset="0"/>
                <a:cs typeface="Times New Roman" panose="02020603050405020304" pitchFamily="18" charset="0"/>
              </a:rPr>
              <a:t>[6] Bhatti, Zeeshan, et al. "</a:t>
            </a:r>
            <a:r>
              <a:rPr lang="en-US" sz="1600" u="sng" dirty="0">
                <a:latin typeface="Times New Roman" panose="02020603050405020304" pitchFamily="18" charset="0"/>
                <a:cs typeface="Times New Roman" panose="02020603050405020304" pitchFamily="18" charset="0"/>
                <a:hlinkClick r:id="rId8"/>
              </a:rPr>
              <a:t>Text to animation for sign language of Urdu and Sindhi.</a:t>
            </a:r>
            <a:r>
              <a:rPr lang="en-US" sz="1600" dirty="0">
                <a:latin typeface="Times New Roman" panose="02020603050405020304" pitchFamily="18" charset="0"/>
                <a:cs typeface="Times New Roman" panose="02020603050405020304" pitchFamily="18" charset="0"/>
              </a:rPr>
              <a:t>" IKSP Journal of Emerging Trends in Basic and Applied Sciences 1.1 (2021).</a:t>
            </a:r>
          </a:p>
          <a:p>
            <a:pPr marL="0" indent="0" algn="just">
              <a:buNone/>
            </a:pPr>
            <a:r>
              <a:rPr lang="en-US" sz="1600" dirty="0">
                <a:latin typeface="Times New Roman" panose="02020603050405020304" pitchFamily="18" charset="0"/>
                <a:cs typeface="Times New Roman" panose="02020603050405020304" pitchFamily="18" charset="0"/>
              </a:rPr>
              <a:t>[7] </a:t>
            </a:r>
            <a:r>
              <a:rPr lang="en-US" sz="1600" dirty="0" err="1">
                <a:latin typeface="Times New Roman" panose="02020603050405020304" pitchFamily="18" charset="0"/>
                <a:cs typeface="Times New Roman" panose="02020603050405020304" pitchFamily="18" charset="0"/>
              </a:rPr>
              <a:t>Kamruzzaman</a:t>
            </a:r>
            <a:r>
              <a:rPr lang="en-US" sz="1600" dirty="0">
                <a:latin typeface="Times New Roman" panose="02020603050405020304" pitchFamily="18" charset="0"/>
                <a:cs typeface="Times New Roman" panose="02020603050405020304" pitchFamily="18" charset="0"/>
              </a:rPr>
              <a:t>, M. M. "Arabic sign language recognition and generating Arabic speech using convolutional neural network." Wireless Communications and Mobile Computing 2020.1 (2020): 3685614. or </a:t>
            </a:r>
            <a:r>
              <a:rPr lang="en-US" sz="1600" u="sng" dirty="0">
                <a:latin typeface="Times New Roman" panose="02020603050405020304" pitchFamily="18" charset="0"/>
                <a:cs typeface="Times New Roman" panose="02020603050405020304" pitchFamily="18" charset="0"/>
                <a:hlinkClick r:id="rId9"/>
              </a:rPr>
              <a:t>https://doi.org/10.1155/2020/3685614</a:t>
            </a:r>
            <a:endParaRPr lang="en-US" sz="1600" u="sng"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[8] Vogler, Christian &amp; Metaxas, Dimitris. (2003). Handshapes and Movements: Multiple-Channel American Sign Language Recognition. 247-258. 10.1007/978-3-540-24598-8_23. or </a:t>
            </a:r>
            <a:r>
              <a:rPr lang="en-US" sz="1600" u="sng" dirty="0">
                <a:latin typeface="Times New Roman" panose="02020603050405020304" pitchFamily="18" charset="0"/>
                <a:cs typeface="Times New Roman" panose="02020603050405020304" pitchFamily="18" charset="0"/>
                <a:hlinkClick r:id="rId10"/>
              </a:rPr>
              <a:t>https://doi.org/10.1007/978-3-540-24598-8_23</a:t>
            </a:r>
            <a:endParaRPr lang="en-US" sz="1600" dirty="0">
              <a:latin typeface="Times New Roman" panose="02020603050405020304" pitchFamily="18" charset="0"/>
              <a:cs typeface="Times New Roman" panose="02020603050405020304" pitchFamily="18" charset="0"/>
            </a:endParaRPr>
          </a:p>
          <a:p>
            <a:pPr marL="0" indent="0" algn="just">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600"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sz="2300" dirty="0">
                <a:latin typeface="Times New Roman" panose="02020603050405020304" pitchFamily="18" charset="0"/>
                <a:cs typeface="Times New Roman" panose="02020603050405020304" pitchFamily="18" charset="0"/>
              </a:rPr>
              <a:t>[9] Das, S., Imtiaz, M. S., Neom, N. H., Siddique, N., &amp; Wang, H. (2023). A hybrid approach for Bangla sign language recognition using deep transfer learning model with random forest classifier. Expert Systems with Applications, 213, 118914. </a:t>
            </a:r>
            <a:r>
              <a:rPr lang="en-US" sz="2300" u="sng" dirty="0">
                <a:latin typeface="Times New Roman" panose="02020603050405020304" pitchFamily="18" charset="0"/>
                <a:cs typeface="Times New Roman" panose="02020603050405020304" pitchFamily="18" charset="0"/>
                <a:hlinkClick r:id="rId2"/>
              </a:rPr>
              <a:t>https://doi.org/10.1016/j.eswa.2022.118914</a:t>
            </a:r>
            <a:endParaRPr lang="en-US" sz="2300" dirty="0">
              <a:latin typeface="Times New Roman" panose="02020603050405020304" pitchFamily="18" charset="0"/>
              <a:cs typeface="Times New Roman" panose="02020603050405020304" pitchFamily="18" charset="0"/>
            </a:endParaRPr>
          </a:p>
          <a:p>
            <a:pPr marL="0" indent="0" algn="just">
              <a:buNone/>
            </a:pPr>
            <a:r>
              <a:rPr lang="en-US" sz="2300" dirty="0">
                <a:latin typeface="Times New Roman" panose="02020603050405020304" pitchFamily="18" charset="0"/>
                <a:cs typeface="Times New Roman" panose="02020603050405020304" pitchFamily="18" charset="0"/>
              </a:rPr>
              <a:t>[10] Aloysius, N., Geetha, M. Understanding vision-based continuous sign language recognition. </a:t>
            </a:r>
            <a:r>
              <a:rPr lang="en-US" sz="2300" dirty="0" err="1">
                <a:latin typeface="Times New Roman" panose="02020603050405020304" pitchFamily="18" charset="0"/>
                <a:cs typeface="Times New Roman" panose="02020603050405020304" pitchFamily="18" charset="0"/>
              </a:rPr>
              <a:t>Multimed</a:t>
            </a:r>
            <a:r>
              <a:rPr lang="en-US" sz="2300" dirty="0">
                <a:latin typeface="Times New Roman" panose="02020603050405020304" pitchFamily="18" charset="0"/>
                <a:cs typeface="Times New Roman" panose="02020603050405020304" pitchFamily="18" charset="0"/>
              </a:rPr>
              <a:t> Tools Appl 79, 22177–22209 (2020). </a:t>
            </a:r>
            <a:r>
              <a:rPr lang="en-US" sz="2300" u="sng" dirty="0">
                <a:latin typeface="Times New Roman" panose="02020603050405020304" pitchFamily="18" charset="0"/>
                <a:cs typeface="Times New Roman" panose="02020603050405020304" pitchFamily="18" charset="0"/>
                <a:hlinkClick r:id="rId3"/>
              </a:rPr>
              <a:t>https://doi.org/10.1007/s11042-020-08961-z</a:t>
            </a:r>
            <a:endParaRPr lang="en-US" sz="2300" dirty="0">
              <a:latin typeface="Times New Roman" panose="02020603050405020304" pitchFamily="18" charset="0"/>
              <a:cs typeface="Times New Roman" panose="02020603050405020304" pitchFamily="18" charset="0"/>
            </a:endParaRPr>
          </a:p>
          <a:p>
            <a:pPr marL="0" indent="0" algn="just">
              <a:buNone/>
            </a:pPr>
            <a:r>
              <a:rPr lang="en-US" sz="2300" dirty="0">
                <a:latin typeface="Times New Roman" panose="02020603050405020304" pitchFamily="18" charset="0"/>
                <a:cs typeface="Times New Roman" panose="02020603050405020304" pitchFamily="18" charset="0"/>
              </a:rPr>
              <a:t>[11] Sharma, S., Singh, S. Recognition of Indian Sign Language (ISL) Using Deep Learning Model. Wireless Pers </a:t>
            </a:r>
            <a:r>
              <a:rPr lang="en-US" sz="2300" dirty="0" err="1">
                <a:latin typeface="Times New Roman" panose="02020603050405020304" pitchFamily="18" charset="0"/>
                <a:cs typeface="Times New Roman" panose="02020603050405020304" pitchFamily="18" charset="0"/>
              </a:rPr>
              <a:t>Commun</a:t>
            </a:r>
            <a:r>
              <a:rPr lang="en-US" sz="2300" dirty="0">
                <a:latin typeface="Times New Roman" panose="02020603050405020304" pitchFamily="18" charset="0"/>
                <a:cs typeface="Times New Roman" panose="02020603050405020304" pitchFamily="18" charset="0"/>
              </a:rPr>
              <a:t> 123, 671–692 (2022). </a:t>
            </a:r>
            <a:r>
              <a:rPr lang="en-US" sz="2300" u="sng" dirty="0">
                <a:latin typeface="Times New Roman" panose="02020603050405020304" pitchFamily="18" charset="0"/>
                <a:cs typeface="Times New Roman" panose="02020603050405020304" pitchFamily="18" charset="0"/>
                <a:hlinkClick r:id="rId4"/>
              </a:rPr>
              <a:t>https://doi.org/10.1007/s11277-021-09152-1</a:t>
            </a:r>
            <a:endParaRPr lang="en-US" sz="2300" dirty="0">
              <a:latin typeface="Times New Roman" panose="02020603050405020304" pitchFamily="18" charset="0"/>
              <a:cs typeface="Times New Roman" panose="02020603050405020304" pitchFamily="18" charset="0"/>
            </a:endParaRPr>
          </a:p>
          <a:p>
            <a:pPr marL="0" indent="0" algn="just">
              <a:buNone/>
            </a:pPr>
            <a:r>
              <a:rPr lang="en-US" sz="2300" dirty="0">
                <a:latin typeface="Times New Roman" panose="02020603050405020304" pitchFamily="18" charset="0"/>
                <a:cs typeface="Times New Roman" panose="02020603050405020304" pitchFamily="18" charset="0"/>
              </a:rPr>
              <a:t>[12] Chen, Feng-Sheng, </a:t>
            </a:r>
            <a:r>
              <a:rPr lang="en-US" sz="2300" dirty="0" err="1">
                <a:latin typeface="Times New Roman" panose="02020603050405020304" pitchFamily="18" charset="0"/>
                <a:cs typeface="Times New Roman" panose="02020603050405020304" pitchFamily="18" charset="0"/>
              </a:rPr>
              <a:t>Chih</a:t>
            </a:r>
            <a:r>
              <a:rPr lang="en-US" sz="2300" dirty="0">
                <a:latin typeface="Times New Roman" panose="02020603050405020304" pitchFamily="18" charset="0"/>
                <a:cs typeface="Times New Roman" panose="02020603050405020304" pitchFamily="18" charset="0"/>
              </a:rPr>
              <a:t>-Ming Fu, and Chung-Lin Huang. "</a:t>
            </a:r>
            <a:r>
              <a:rPr lang="en-US" sz="2300" u="sng" dirty="0">
                <a:latin typeface="Times New Roman" panose="02020603050405020304" pitchFamily="18" charset="0"/>
                <a:cs typeface="Times New Roman" panose="02020603050405020304" pitchFamily="18" charset="0"/>
                <a:hlinkClick r:id="rId5"/>
              </a:rPr>
              <a:t>Hand gesture recognition using a real-time tracking method and hidden Markov models</a:t>
            </a:r>
            <a:r>
              <a:rPr lang="en-US" sz="2300" dirty="0">
                <a:latin typeface="Times New Roman" panose="02020603050405020304" pitchFamily="18" charset="0"/>
                <a:cs typeface="Times New Roman" panose="02020603050405020304" pitchFamily="18" charset="0"/>
              </a:rPr>
              <a:t>." Image and vision computing 21.8 (2003): 745-758.</a:t>
            </a:r>
            <a:r>
              <a:rPr lang="en-US" sz="2300" u="sng" dirty="0">
                <a:latin typeface="Times New Roman" panose="02020603050405020304" pitchFamily="18" charset="0"/>
                <a:cs typeface="Times New Roman" panose="02020603050405020304" pitchFamily="18" charset="0"/>
                <a:hlinkClick r:id="rId6"/>
              </a:rPr>
              <a:t>https://doi.org/10.1016/S0262-8856(03)00070-2</a:t>
            </a:r>
            <a:endParaRPr lang="en-US" sz="2300" dirty="0">
              <a:latin typeface="Times New Roman" panose="02020603050405020304" pitchFamily="18" charset="0"/>
              <a:cs typeface="Times New Roman" panose="02020603050405020304" pitchFamily="18" charset="0"/>
            </a:endParaRPr>
          </a:p>
          <a:p>
            <a:pPr marL="0" indent="0" algn="just">
              <a:buNone/>
            </a:pPr>
            <a:r>
              <a:rPr lang="en-US" sz="2300" dirty="0">
                <a:latin typeface="Times New Roman" panose="02020603050405020304" pitchFamily="18" charset="0"/>
                <a:cs typeface="Times New Roman" panose="02020603050405020304" pitchFamily="18" charset="0"/>
              </a:rPr>
              <a:t>[13] </a:t>
            </a:r>
            <a:r>
              <a:rPr lang="en-US" sz="2300" dirty="0" err="1">
                <a:latin typeface="Times New Roman" panose="02020603050405020304" pitchFamily="18" charset="0"/>
                <a:cs typeface="Times New Roman" panose="02020603050405020304" pitchFamily="18" charset="0"/>
              </a:rPr>
              <a:t>Rahaman</a:t>
            </a:r>
            <a:r>
              <a:rPr lang="en-US" sz="2300" dirty="0">
                <a:latin typeface="Times New Roman" panose="02020603050405020304" pitchFamily="18" charset="0"/>
                <a:cs typeface="Times New Roman" panose="02020603050405020304" pitchFamily="18" charset="0"/>
              </a:rPr>
              <a:t>, Muhammad </a:t>
            </a:r>
            <a:r>
              <a:rPr lang="en-US" sz="2300" dirty="0" err="1">
                <a:latin typeface="Times New Roman" panose="02020603050405020304" pitchFamily="18" charset="0"/>
                <a:cs typeface="Times New Roman" panose="02020603050405020304" pitchFamily="18" charset="0"/>
              </a:rPr>
              <a:t>Aminur</a:t>
            </a:r>
            <a:r>
              <a:rPr lang="en-US" sz="2300" dirty="0">
                <a:latin typeface="Times New Roman" panose="02020603050405020304" pitchFamily="18" charset="0"/>
                <a:cs typeface="Times New Roman" panose="02020603050405020304" pitchFamily="18" charset="0"/>
              </a:rPr>
              <a:t>, et al. "Real-time computer vision-based Bengali sign language recognition." 2014 17th international conference on computer and information technology (ICCIT). IEEE, 2014. Or  </a:t>
            </a:r>
            <a:r>
              <a:rPr lang="en-US" sz="2300" u="sng" dirty="0">
                <a:latin typeface="Times New Roman" panose="02020603050405020304" pitchFamily="18" charset="0"/>
                <a:cs typeface="Times New Roman" panose="02020603050405020304" pitchFamily="18" charset="0"/>
                <a:hlinkClick r:id="rId7"/>
              </a:rPr>
              <a:t>https://doi.org/10.1109/ICCITechn.2014.7073150</a:t>
            </a:r>
            <a:endParaRPr lang="en-US" sz="2300" dirty="0">
              <a:latin typeface="Times New Roman" panose="02020603050405020304" pitchFamily="18" charset="0"/>
              <a:cs typeface="Times New Roman" panose="02020603050405020304" pitchFamily="18" charset="0"/>
            </a:endParaRPr>
          </a:p>
          <a:p>
            <a:pPr marL="0" indent="0" algn="just">
              <a:buNone/>
            </a:pPr>
            <a:r>
              <a:rPr lang="en-US" sz="2300" dirty="0">
                <a:latin typeface="Times New Roman" panose="02020603050405020304" pitchFamily="18" charset="0"/>
                <a:cs typeface="Times New Roman" panose="02020603050405020304" pitchFamily="18" charset="0"/>
              </a:rPr>
              <a:t>[14] </a:t>
            </a:r>
            <a:r>
              <a:rPr lang="en-US" sz="2300" dirty="0" err="1">
                <a:latin typeface="Times New Roman" panose="02020603050405020304" pitchFamily="18" charset="0"/>
                <a:cs typeface="Times New Roman" panose="02020603050405020304" pitchFamily="18" charset="0"/>
              </a:rPr>
              <a:t>Awad</a:t>
            </a:r>
            <a:r>
              <a:rPr lang="en-US" sz="2300" dirty="0">
                <a:latin typeface="Times New Roman" panose="02020603050405020304" pitchFamily="18" charset="0"/>
                <a:cs typeface="Times New Roman" panose="02020603050405020304" pitchFamily="18" charset="0"/>
              </a:rPr>
              <a:t>, George, </a:t>
            </a:r>
            <a:r>
              <a:rPr lang="en-US" sz="2300" dirty="0" err="1">
                <a:latin typeface="Times New Roman" panose="02020603050405020304" pitchFamily="18" charset="0"/>
                <a:cs typeface="Times New Roman" panose="02020603050405020304" pitchFamily="18" charset="0"/>
              </a:rPr>
              <a:t>Junwei</a:t>
            </a:r>
            <a:r>
              <a:rPr lang="en-US" sz="2300" dirty="0">
                <a:latin typeface="Times New Roman" panose="02020603050405020304" pitchFamily="18" charset="0"/>
                <a:cs typeface="Times New Roman" panose="02020603050405020304" pitchFamily="18" charset="0"/>
              </a:rPr>
              <a:t> Han, and Alistair Sutherland. "A unified system for segmentation and tracking of face and hands in sign language recognition." 18th International Conference on Pattern Recognition (ICPR'06). Vol. 1. IEEE, 2006. or  </a:t>
            </a:r>
            <a:r>
              <a:rPr lang="en-US" sz="2300" u="sng" dirty="0">
                <a:latin typeface="Times New Roman" panose="02020603050405020304" pitchFamily="18" charset="0"/>
                <a:cs typeface="Times New Roman" panose="02020603050405020304" pitchFamily="18" charset="0"/>
                <a:hlinkClick r:id="rId8"/>
              </a:rPr>
              <a:t>https://doi.org/10.1109/ICPR.2006.194</a:t>
            </a:r>
            <a:endParaRPr lang="en-US" sz="2300" dirty="0">
              <a:latin typeface="Times New Roman" panose="02020603050405020304" pitchFamily="18" charset="0"/>
              <a:cs typeface="Times New Roman" panose="02020603050405020304" pitchFamily="18" charset="0"/>
            </a:endParaRPr>
          </a:p>
          <a:p>
            <a:pPr marL="0" indent="0" algn="just">
              <a:buNone/>
            </a:pPr>
            <a:r>
              <a:rPr lang="en-US" sz="2300" dirty="0">
                <a:latin typeface="Times New Roman" panose="02020603050405020304" pitchFamily="18" charset="0"/>
                <a:cs typeface="Times New Roman" panose="02020603050405020304" pitchFamily="18" charset="0"/>
              </a:rPr>
              <a:t>[15] Johnson, Jane E., and Russell J. Johnson. "</a:t>
            </a:r>
            <a:r>
              <a:rPr lang="en-US" sz="2300" u="sng" dirty="0">
                <a:latin typeface="Times New Roman" panose="02020603050405020304" pitchFamily="18" charset="0"/>
                <a:cs typeface="Times New Roman" panose="02020603050405020304" pitchFamily="18" charset="0"/>
                <a:hlinkClick r:id="rId9"/>
              </a:rPr>
              <a:t>Assessment of regional language varieties in Indian sign language.</a:t>
            </a:r>
            <a:r>
              <a:rPr lang="en-US" sz="2300" dirty="0">
                <a:latin typeface="Times New Roman" panose="02020603050405020304" pitchFamily="18" charset="0"/>
                <a:cs typeface="Times New Roman" panose="02020603050405020304" pitchFamily="18" charset="0"/>
              </a:rPr>
              <a:t>" SIL Electronic Survey Report 6 (2008): 2008.</a:t>
            </a:r>
          </a:p>
          <a:p>
            <a:pPr marL="0" indent="0" algn="just">
              <a:buNone/>
            </a:pPr>
            <a:r>
              <a:rPr lang="en-US" sz="2300" dirty="0">
                <a:latin typeface="Times New Roman" panose="02020603050405020304" pitchFamily="18" charset="0"/>
                <a:cs typeface="Times New Roman" panose="02020603050405020304" pitchFamily="18" charset="0"/>
              </a:rPr>
              <a:t>[16] Farooq, </a:t>
            </a:r>
            <a:r>
              <a:rPr lang="en-US" sz="2300" dirty="0" err="1">
                <a:latin typeface="Times New Roman" panose="02020603050405020304" pitchFamily="18" charset="0"/>
                <a:cs typeface="Times New Roman" panose="02020603050405020304" pitchFamily="18" charset="0"/>
              </a:rPr>
              <a:t>Uzma</a:t>
            </a:r>
            <a:r>
              <a:rPr lang="en-US" sz="2300" dirty="0">
                <a:latin typeface="Times New Roman" panose="02020603050405020304" pitchFamily="18" charset="0"/>
                <a:cs typeface="Times New Roman" panose="02020603050405020304" pitchFamily="18" charset="0"/>
              </a:rPr>
              <a:t>, et al. "Advances in machine translation for sign language: approaches, limitations, and challenges." Neural Computing and Applications 33.21 (2021): 14357-14399. Or </a:t>
            </a:r>
            <a:r>
              <a:rPr lang="en-US" sz="2300" u="sng" dirty="0">
                <a:latin typeface="Times New Roman" panose="02020603050405020304" pitchFamily="18" charset="0"/>
                <a:cs typeface="Times New Roman" panose="02020603050405020304" pitchFamily="18" charset="0"/>
                <a:hlinkClick r:id="rId10"/>
              </a:rPr>
              <a:t>http://dx.doi.org/10.1007/s00521-021-06079-3</a:t>
            </a:r>
            <a:endParaRPr lang="en-US" sz="23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94735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Abstract</a:t>
            </a:r>
          </a:p>
        </p:txBody>
      </p:sp>
      <p:sp>
        <p:nvSpPr>
          <p:cNvPr id="3" name="Content Placeholder 2"/>
          <p:cNvSpPr>
            <a:spLocks noGrp="1"/>
          </p:cNvSpPr>
          <p:nvPr>
            <p:ph idx="1"/>
          </p:nvPr>
        </p:nvSpPr>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Sign language is a crucial mode of communication for the deaf and hard-of-hearing community, employing hand gestures, facial expressions, and body movements to convey meaning. Indian Sign Language (ISL) is the primary sign language used in India; however, a significant communication gap exists between ISL users and those who rely on spoken or written language. To address this barrier, technology-driven solutions such as ISL-to-text/speech translation systems are being developed. These systems leverage artificial intelligence (AI), computer vision, and natural language processing (NLP) to recognize and interpret hand gestures, converting them into meaningful text or speech.</a:t>
            </a:r>
          </a:p>
          <a:p>
            <a:pPr marL="0" indent="0" algn="just">
              <a:buNone/>
            </a:pPr>
            <a:r>
              <a:rPr lang="en-US" sz="1600" dirty="0">
                <a:latin typeface="Times New Roman" panose="02020603050405020304" pitchFamily="18" charset="0"/>
                <a:cs typeface="Times New Roman" panose="02020603050405020304" pitchFamily="18" charset="0"/>
              </a:rPr>
              <a:t>Recent advancements in deep learning, gesture recognition, and wearable sensor technologies have significantly enhanced the accuracy and efficiency of ISL translation systems. These innovations not only promote accessibility and inclusivity but also empower individuals with hearing impairments by providing real-time translation tools for various domains, including education, employment, healthcare, and social interactions. By bridging the communication divide, ISL translation technologies play a vital role in fostering equal opportunities and seamless integration of the deaf and hard-of-hearing community into mainstream society.</a:t>
            </a: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1143001"/>
            <a:ext cx="10668000" cy="4979503"/>
          </a:xfrm>
        </p:spPr>
        <p:txBody>
          <a:bodyPr>
            <a:noAutofit/>
          </a:bodyPr>
          <a:lstStyle/>
          <a:p>
            <a:pPr marL="0" indent="0" algn="just">
              <a:buNone/>
            </a:pPr>
            <a:r>
              <a:rPr lang="en-GB" sz="1500" dirty="0">
                <a:latin typeface="Times New Roman" panose="02020603050405020304" pitchFamily="18" charset="0"/>
                <a:cs typeface="Times New Roman" panose="02020603050405020304" pitchFamily="18" charset="0"/>
              </a:rPr>
              <a:t>[1]</a:t>
            </a:r>
            <a:r>
              <a:rPr lang="en-US" sz="1500" dirty="0">
                <a:latin typeface="Times New Roman" panose="02020603050405020304" pitchFamily="18" charset="0"/>
                <a:cs typeface="Times New Roman" panose="02020603050405020304" pitchFamily="18" charset="0"/>
              </a:rPr>
              <a:t> The research paper presents a system for recognizing Indian Sign Language (ISL) using a combination of Speeded-Up Robust Features (SURF), Support Vector Machine (SVM), and Convolutional Neural Networks (CNN). The system captures hand signs from a live video feed, processes them through feature extraction and classification, and outputs the recognized symbols as text and speech. The model achieves over 99% accuracy and includes a graphical interface for user interaction. The approach improves ISL recognition by addressing background dependency and supporting both single and double-handed signs</a:t>
            </a:r>
          </a:p>
          <a:p>
            <a:pPr marL="0" indent="0" algn="just">
              <a:buNone/>
            </a:pPr>
            <a:r>
              <a:rPr lang="en-GB" sz="1500" dirty="0">
                <a:latin typeface="Times New Roman" panose="02020603050405020304" pitchFamily="18" charset="0"/>
                <a:cs typeface="Times New Roman" panose="02020603050405020304" pitchFamily="18" charset="0"/>
              </a:rPr>
              <a:t>[2]</a:t>
            </a:r>
            <a:r>
              <a:rPr lang="en-US" sz="1500" dirty="0">
                <a:latin typeface="Times New Roman" panose="02020603050405020304" pitchFamily="18" charset="0"/>
                <a:cs typeface="Times New Roman" panose="02020603050405020304" pitchFamily="18" charset="0"/>
              </a:rPr>
              <a:t> This research paper analyzes recent advancements in Indian Sign Language (ISL) recognition, highlighting its complexity compared to American Sign Language (ASL). It reviews various approaches, including sensor-based and vision-based techniques, and discusses challenges such as gesture similarity, dynamic gestures, and facial expressions. The study emphasizes the need to evaluate different feature extraction and classification methods for ISL’s unique complexities. It concludes that while global sign language recognition has advanced, ISL requires specialized approaches for higher accuracy and real-world usability.</a:t>
            </a:r>
          </a:p>
          <a:p>
            <a:pPr marL="0" indent="0" algn="just">
              <a:buNone/>
            </a:pPr>
            <a:r>
              <a:rPr lang="en-US" sz="1500" dirty="0">
                <a:latin typeface="Times New Roman" panose="02020603050405020304" pitchFamily="18" charset="0"/>
                <a:cs typeface="Times New Roman" panose="02020603050405020304" pitchFamily="18" charset="0"/>
              </a:rPr>
              <a:t>[3] This research paper provides a comprehensive survey on gesture recognition, emphasizing hand gestures and facial expressions in human-computer interaction. It explores various methods, including Hidden Markov Models (HMMs), particle filtering, finite-state machines, and artificial neural networks. The study discusses applications in sign language recognition, medical rehabilitation, virtual reality, and human-computer interfaces. It highlights challenges such as variability in gestures, environmental factors, and computational complexity, suggesting hybrid approaches combining statistical models and soft computing for improved accuracy and robustness in gesture recognition systems.</a:t>
            </a:r>
          </a:p>
          <a:p>
            <a:pPr marL="0" indent="0" algn="just">
              <a:buNone/>
            </a:pPr>
            <a:r>
              <a:rPr lang="en-US" sz="1500" dirty="0">
                <a:latin typeface="Times New Roman" panose="02020603050405020304" pitchFamily="18" charset="0"/>
                <a:cs typeface="Times New Roman" panose="02020603050405020304" pitchFamily="18" charset="0"/>
              </a:rPr>
              <a:t>[4] This research paper presents a multi-modality transfer learning approach for sign language translation. It addresses data scarcity by progressively pretraining a model in two stages: first on general-domain human actions and multilingual text, then on sign language-specific datasets. A visual-language mapper bridges visual and text-based models for end-to-end learning. The approach outperforms previous state-of-the-art methods on benchmarks like PHOENIX-2014T and CSL-Daily, demonstrating the effectiveness of transfer learning in improving sign language translation accuracy.</a:t>
            </a:r>
            <a:endParaRPr lang="en-GB"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812800" y="1143001"/>
            <a:ext cx="10668000" cy="4952997"/>
          </a:xfrm>
        </p:spPr>
        <p:txBody>
          <a:bodyPr>
            <a:noAutofit/>
          </a:bodyPr>
          <a:lstStyle/>
          <a:p>
            <a:pPr marL="0" indent="0" algn="just">
              <a:buNone/>
            </a:pPr>
            <a:r>
              <a:rPr lang="en-GB" sz="1500" dirty="0">
                <a:latin typeface="Times New Roman" panose="02020603050405020304" pitchFamily="18" charset="0"/>
                <a:cs typeface="Times New Roman" panose="02020603050405020304" pitchFamily="18" charset="0"/>
              </a:rPr>
              <a:t>[5]</a:t>
            </a:r>
            <a:r>
              <a:rPr lang="en-US" sz="1500" dirty="0">
                <a:latin typeface="Times New Roman" panose="02020603050405020304" pitchFamily="18" charset="0"/>
                <a:cs typeface="Times New Roman" panose="02020603050405020304" pitchFamily="18" charset="0"/>
              </a:rPr>
              <a:t> This research paper presents a neural network-based approach for recognizing Indian Sign Language (ISL) characters. It captures hand gestures via a webcam, extracts features such as finger angles and positions, and uses a backpropagation neural network to classify them into alphabets. The study compares different neural network architectures, highlighting improvements in accuracy using segmentation and feature extraction techniques. The proposed model achieves high accuracy under good lighting conditions, demonstrating its potential for real-time ISL character recognition without additional hardware like gloves or markers.</a:t>
            </a:r>
          </a:p>
          <a:p>
            <a:pPr marL="0" indent="0" algn="just">
              <a:buNone/>
            </a:pPr>
            <a:r>
              <a:rPr lang="en-US" sz="1500" dirty="0">
                <a:latin typeface="Times New Roman" panose="02020603050405020304" pitchFamily="18" charset="0"/>
                <a:cs typeface="Times New Roman" panose="02020603050405020304" pitchFamily="18" charset="0"/>
              </a:rPr>
              <a:t>[6] This research paper presents a text-to-animation system for Urdu and Sindhi sign languages, aiming to bridge communication gaps between deaf/mute individuals and the general public. The system converts text into animated hand gestures using a virtual avatar, allowing users to learn and communicate through an Android app. It includes tutorials for alphabets, numbers, and basic sentences in English, Urdu, and Sindhi. The application enhances accessibility, making sign language education more interactive and widely available.</a:t>
            </a:r>
          </a:p>
          <a:p>
            <a:pPr marL="0" indent="0" algn="just">
              <a:buNone/>
            </a:pPr>
            <a:r>
              <a:rPr lang="en-US" sz="1500" dirty="0">
                <a:latin typeface="Times New Roman" panose="02020603050405020304" pitchFamily="18" charset="0"/>
                <a:cs typeface="Times New Roman" panose="02020603050405020304" pitchFamily="18" charset="0"/>
              </a:rPr>
              <a:t>[7] This research paper presents a Convolutional Neural Network (CNN)-based system for Arabic Sign Language (</a:t>
            </a:r>
            <a:r>
              <a:rPr lang="en-US" sz="1500" dirty="0" err="1">
                <a:latin typeface="Times New Roman" panose="02020603050405020304" pitchFamily="18" charset="0"/>
                <a:cs typeface="Times New Roman" panose="02020603050405020304" pitchFamily="18" charset="0"/>
              </a:rPr>
              <a:t>ArSL</a:t>
            </a:r>
            <a:r>
              <a:rPr lang="en-US" sz="1500" dirty="0">
                <a:latin typeface="Times New Roman" panose="02020603050405020304" pitchFamily="18" charset="0"/>
                <a:cs typeface="Times New Roman" panose="02020603050405020304" pitchFamily="18" charset="0"/>
              </a:rPr>
              <a:t>) recognition and speech generation. The model detects hand signs from images, classifies them into Arabic letters, and converts them into spoken Arabic using text-to-speech synthesis. It achieves 90% accuracy, with improvements from data augmentation. The system aims to aid communication for the hearing impaired, with potential enhancements through advanced sensors like Leap Motion or Kinect. Future work includes expanding datasets for better recognition accuracy.</a:t>
            </a:r>
          </a:p>
          <a:p>
            <a:pPr marL="0" indent="0" algn="just">
              <a:buNone/>
            </a:pPr>
            <a:r>
              <a:rPr lang="en-US" sz="1500" dirty="0">
                <a:latin typeface="Times New Roman" panose="02020603050405020304" pitchFamily="18" charset="0"/>
                <a:cs typeface="Times New Roman" panose="02020603050405020304" pitchFamily="18" charset="0"/>
              </a:rPr>
              <a:t>[8] This research paper presents a framework for recognizing American Sign Language (ASL) using a multi-channel approach. It addresses challenges in modeling simultaneous hand movements and handshape changes, which create complexity in ASL recognition. The study integrates the Movement-Hold phonological model and uses Hidden Markov Models (HMMs) to break down signs into phonemes, improving recognition efficiency. Experimental validation with a 22-sign vocabulary demonstrates the benefits of independent channels for movement and handshape, making ASL recognition more computationally feasible while maintaining accuracy.</a:t>
            </a:r>
          </a:p>
        </p:txBody>
      </p:sp>
    </p:spTree>
    <p:extLst>
      <p:ext uri="{BB962C8B-B14F-4D97-AF65-F5344CB8AC3E}">
        <p14:creationId xmlns:p14="http://schemas.microsoft.com/office/powerpoint/2010/main" val="381623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sz="1600" dirty="0">
                <a:latin typeface="Times New Roman" panose="02020603050405020304" pitchFamily="18" charset="0"/>
                <a:cs typeface="Times New Roman" panose="02020603050405020304" pitchFamily="18" charset="0"/>
              </a:rPr>
              <a:t>[9] This research paper presents a hybrid deep learning approach for Bangla Sign Language (BSL) recognition, combining a transfer learning-based Convolutional Neural Network (CNN) with a Random Forest (RF) classifier. The model achieves high accuracy for both character and digit recognition using the </a:t>
            </a:r>
            <a:r>
              <a:rPr lang="en-US" sz="1600" dirty="0" err="1">
                <a:latin typeface="Times New Roman" panose="02020603050405020304" pitchFamily="18" charset="0"/>
                <a:cs typeface="Times New Roman" panose="02020603050405020304" pitchFamily="18" charset="0"/>
              </a:rPr>
              <a:t>Ishara-Bochon</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Ishara-Lipi</a:t>
            </a:r>
            <a:r>
              <a:rPr lang="en-US" sz="1600" dirty="0">
                <a:latin typeface="Times New Roman" panose="02020603050405020304" pitchFamily="18" charset="0"/>
                <a:cs typeface="Times New Roman" panose="02020603050405020304" pitchFamily="18" charset="0"/>
              </a:rPr>
              <a:t> datasets. It also incorporates a background elimination algorithm to improve feature extraction. Experimental results demonstrate accuracy, precision, recall, and F1-score improvements over existing methods, making the system effective for automatic BSL recognition.</a:t>
            </a:r>
            <a:endParaRPr lang="en-GB" sz="1600" dirty="0">
              <a:latin typeface="Times New Roman" panose="02020603050405020304" pitchFamily="18" charset="0"/>
              <a:cs typeface="Times New Roman" panose="02020603050405020304" pitchFamily="18" charset="0"/>
            </a:endParaRPr>
          </a:p>
          <a:p>
            <a:pPr marL="0" indent="0" algn="just">
              <a:buNone/>
            </a:pPr>
            <a:endParaRPr lang="en-GB" sz="1600" dirty="0">
              <a:latin typeface="Times New Roman" panose="02020603050405020304" pitchFamily="18" charset="0"/>
              <a:cs typeface="Times New Roman" panose="02020603050405020304" pitchFamily="18" charset="0"/>
            </a:endParaRPr>
          </a:p>
          <a:p>
            <a:pPr marL="0" indent="0" algn="just">
              <a:buNone/>
            </a:pPr>
            <a:r>
              <a:rPr lang="en-GB" sz="1600" dirty="0">
                <a:latin typeface="Times New Roman" panose="02020603050405020304" pitchFamily="18" charset="0"/>
                <a:cs typeface="Times New Roman" panose="02020603050405020304" pitchFamily="18" charset="0"/>
              </a:rPr>
              <a:t>[10]</a:t>
            </a:r>
            <a:r>
              <a:rPr lang="en-US" sz="1600" dirty="0">
                <a:latin typeface="Times New Roman" panose="02020603050405020304" pitchFamily="18" charset="0"/>
                <a:cs typeface="Times New Roman" panose="02020603050405020304" pitchFamily="18" charset="0"/>
              </a:rPr>
              <a:t> This research paper reviews vision-based continuous sign language recognition (CSLR) systems, highlighting challenges like movement epenthesis, signer variations, and complex background segmentation. Traditional methods like Hidden Markov Models (HMMs), Conditional Random Fields (CRFs), and Dynamic Time Warping (DTW) have been used but face limitations. The study explores deep learning-based approaches, including CNN-LSTM models, which improve recognition accuracy without explicit segmentation. It concludes that CSLR still requires advancements in handling real-world data, large vocabularies, and multimodal feature integration.</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[11] This research paper provides a comprehensive review of vision-based Indian Sign Language (ISL) recognition systems. It discusses different approaches, including digital image processing, machine learning, and deep learning techniques, analyzing their effectiveness in gesture recognition. The study highlights challenges such as dataset limitations, background variations, and signer-dependent recognition. It also presents future research directions, emphasizing the need for large benchmark datasets, improved recognition of dynamic and continuous gestures, and advanced deep-learning models to enhance ISL recognition accuracy.</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[12] This research paper introduces a real-time hand gesture recognition system using Hidden Markov Models (HMMs). The system consists of four modules: real-time hand tracking, feature extraction, HMM training, and gesture recognition. It employs Fourier descriptors for spatial features and motion analysis for temporal features, integrating them into a feature vector. The model achieves over 90% accuracy in recognizing 20 different gestures. The approach eliminates the need for gloves or markers, ensuring reliable recognition in complex backgrounds with minimal computational overhead.</a:t>
            </a:r>
          </a:p>
          <a:p>
            <a:pPr marL="0" indent="0" algn="just">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68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sz="1600" dirty="0">
                <a:latin typeface="Times New Roman" panose="02020603050405020304" pitchFamily="18" charset="0"/>
                <a:cs typeface="Times New Roman" panose="02020603050405020304" pitchFamily="18" charset="0"/>
              </a:rPr>
              <a:t>[13] The paper presents a real-time Bengali Sign Language (</a:t>
            </a:r>
            <a:r>
              <a:rPr lang="en-US" sz="1600" dirty="0" err="1">
                <a:latin typeface="Times New Roman" panose="02020603050405020304" pitchFamily="18" charset="0"/>
                <a:cs typeface="Times New Roman" panose="02020603050405020304" pitchFamily="18" charset="0"/>
              </a:rPr>
              <a:t>BdSL</a:t>
            </a:r>
            <a:r>
              <a:rPr lang="en-US" sz="1600" dirty="0">
                <a:latin typeface="Times New Roman" panose="02020603050405020304" pitchFamily="18" charset="0"/>
                <a:cs typeface="Times New Roman" panose="02020603050405020304" pitchFamily="18" charset="0"/>
              </a:rPr>
              <a:t>) recognition system using computer vision. It detects hand gestures with </a:t>
            </a:r>
            <a:r>
              <a:rPr lang="en-US" sz="1600" dirty="0" err="1">
                <a:latin typeface="Times New Roman" panose="02020603050405020304" pitchFamily="18" charset="0"/>
                <a:cs typeface="Times New Roman" panose="02020603050405020304" pitchFamily="18" charset="0"/>
              </a:rPr>
              <a:t>Haar</a:t>
            </a:r>
            <a:r>
              <a:rPr lang="en-US" sz="1600" dirty="0">
                <a:latin typeface="Times New Roman" panose="02020603050405020304" pitchFamily="18" charset="0"/>
                <a:cs typeface="Times New Roman" panose="02020603050405020304" pitchFamily="18" charset="0"/>
              </a:rPr>
              <a:t>-like classifiers, extracts signs via skin color segmentation, and classifies them using a K-Nearest Neighbors (KNN) model. Trained on 3600 images, the system achieved 98.17% accuracy for vowels and 94.75% for consonants. While challenges like background interference and visually similar signs exist, the system demonstrates high accuracy and real-time performance, enhancing communication accessibility for the Bengali deaf community.</a:t>
            </a:r>
            <a:endParaRPr lang="en-GB" sz="1600" dirty="0">
              <a:latin typeface="Times New Roman" panose="02020603050405020304" pitchFamily="18" charset="0"/>
              <a:cs typeface="Times New Roman" panose="02020603050405020304" pitchFamily="18" charset="0"/>
            </a:endParaRPr>
          </a:p>
          <a:p>
            <a:pPr marL="0" indent="0" algn="just">
              <a:buNone/>
            </a:pPr>
            <a:endParaRPr lang="en-GB" sz="1600" dirty="0">
              <a:latin typeface="Times New Roman" panose="02020603050405020304" pitchFamily="18" charset="0"/>
              <a:cs typeface="Times New Roman" panose="02020603050405020304" pitchFamily="18" charset="0"/>
            </a:endParaRPr>
          </a:p>
          <a:p>
            <a:pPr marL="0" indent="0" algn="just">
              <a:buNone/>
            </a:pPr>
            <a:r>
              <a:rPr lang="en-GB" sz="1600" dirty="0">
                <a:latin typeface="Times New Roman" panose="02020603050405020304" pitchFamily="18" charset="0"/>
                <a:cs typeface="Times New Roman" panose="02020603050405020304" pitchFamily="18" charset="0"/>
              </a:rPr>
              <a:t>[14]</a:t>
            </a:r>
            <a:r>
              <a:rPr lang="en-US" sz="1600" dirty="0">
                <a:latin typeface="Times New Roman" panose="02020603050405020304" pitchFamily="18" charset="0"/>
                <a:cs typeface="Times New Roman" panose="02020603050405020304" pitchFamily="18" charset="0"/>
              </a:rPr>
              <a:t> This research paper presents a unified system for segmenting and tracking face and hand movements in sign language recognition. Unlike previous approaches that use colored gloves, it combines color, motion, and position features for skin detection. A Kalman filter-based algorithm is employed to track hands and handle occlusions between them and the face. The system improves segmentation accuracy by integrating tracking information, achieving low error rates in real-world sign language conversations. Experimental results confirm its effectiveness in natural sign language video sequences. </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[15] This research paper examines the regional variations, vitality, and identity of Indian Sign Language (ISL) across five cities in India. Using lexical similarity analysis, dialect intelligibility testing, and language attitude assessments, the study concludes that ISL consists of multiple dialects rather than separate languages. Mumbai's dialect is identified as the most prestigious and widely understood, making it ideal for initial literature development. The paper also introduces a novel data-merging approach for sign language diversity assessment and suggests further research to support ISL standardization and recognition.</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[16] This research paper provides a systematic review of machine translation approaches for sign language, covering natural language to sign language translation, gesture recognition, and avatar-based sign generation. It analyzes 147 research articles and categorizes existing methods, including rule-based, statistical, and deep learning approaches. The study highlights key challenges such as dataset limitations, linguistic differences, and computational constraints. It concludes with future directions for improving sign language translation using neural networks and larger annotated datasets to enhance accessibility for the deaf community.</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97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sz="2300" b="1" dirty="0">
                <a:latin typeface="Times New Roman" panose="02020603050405020304" pitchFamily="18" charset="0"/>
                <a:cs typeface="Times New Roman" panose="02020603050405020304" pitchFamily="18" charset="0"/>
              </a:rPr>
              <a:t>1. Data Collection and Preprocessing</a:t>
            </a:r>
            <a:endParaRPr lang="en-US" sz="2300" dirty="0">
              <a:latin typeface="Times New Roman" panose="02020603050405020304" pitchFamily="18" charset="0"/>
              <a:cs typeface="Times New Roman" panose="02020603050405020304" pitchFamily="18" charset="0"/>
            </a:endParaRPr>
          </a:p>
          <a:p>
            <a:pPr lvl="2" algn="just"/>
            <a:r>
              <a:rPr lang="en-US" sz="2300" dirty="0">
                <a:latin typeface="Times New Roman" panose="02020603050405020304" pitchFamily="18" charset="0"/>
                <a:cs typeface="Times New Roman" panose="02020603050405020304" pitchFamily="18" charset="0"/>
              </a:rPr>
              <a:t>Use publicly available ISL datasets and augment them with real-world recordings.</a:t>
            </a:r>
          </a:p>
          <a:p>
            <a:pPr lvl="2" algn="just"/>
            <a:r>
              <a:rPr lang="en-US" sz="2300" dirty="0">
                <a:latin typeface="Times New Roman" panose="02020603050405020304" pitchFamily="18" charset="0"/>
                <a:cs typeface="Times New Roman" panose="02020603050405020304" pitchFamily="18" charset="0"/>
              </a:rPr>
              <a:t>Label each gesture with corresponding words/sentences in text format.</a:t>
            </a:r>
          </a:p>
          <a:p>
            <a:pPr lvl="2" algn="just"/>
            <a:r>
              <a:rPr lang="en-US" sz="2300" dirty="0">
                <a:latin typeface="Times New Roman" panose="02020603050405020304" pitchFamily="18" charset="0"/>
                <a:cs typeface="Times New Roman" panose="02020603050405020304" pitchFamily="18" charset="0"/>
              </a:rPr>
              <a:t>Perform image enhancement, background removal, and hand detection.</a:t>
            </a:r>
          </a:p>
          <a:p>
            <a:pPr lvl="2" algn="just"/>
            <a:r>
              <a:rPr lang="en-US" sz="2300" dirty="0">
                <a:latin typeface="Times New Roman" panose="02020603050405020304" pitchFamily="18" charset="0"/>
                <a:cs typeface="Times New Roman" panose="02020603050405020304" pitchFamily="18" charset="0"/>
              </a:rPr>
              <a:t>Normalize gesture data for consistent model training.</a:t>
            </a:r>
          </a:p>
          <a:p>
            <a:pPr marL="914400" lvl="2" indent="0" algn="just">
              <a:buNone/>
            </a:pPr>
            <a:endParaRPr lang="en-US" sz="2300" b="1" dirty="0">
              <a:latin typeface="Times New Roman" panose="02020603050405020304" pitchFamily="18" charset="0"/>
              <a:cs typeface="Times New Roman" panose="02020603050405020304" pitchFamily="18" charset="0"/>
            </a:endParaRPr>
          </a:p>
          <a:p>
            <a:pPr marL="0" indent="0" algn="just">
              <a:buNone/>
            </a:pPr>
            <a:r>
              <a:rPr lang="en-US" sz="2300" b="1" dirty="0">
                <a:latin typeface="Times New Roman" panose="02020603050405020304" pitchFamily="18" charset="0"/>
                <a:cs typeface="Times New Roman" panose="02020603050405020304" pitchFamily="18" charset="0"/>
              </a:rPr>
              <a:t>2. Gesture Recognition Using AI and Computer Vision</a:t>
            </a:r>
            <a:endParaRPr lang="en-US" sz="2300" dirty="0">
              <a:latin typeface="Times New Roman" panose="02020603050405020304" pitchFamily="18" charset="0"/>
              <a:cs typeface="Times New Roman" panose="02020603050405020304" pitchFamily="18" charset="0"/>
            </a:endParaRPr>
          </a:p>
          <a:p>
            <a:pPr lvl="2" algn="just"/>
            <a:r>
              <a:rPr lang="en-US" sz="2300" dirty="0">
                <a:latin typeface="Times New Roman" panose="02020603050405020304" pitchFamily="18" charset="0"/>
                <a:cs typeface="Times New Roman" panose="02020603050405020304" pitchFamily="18" charset="0"/>
              </a:rPr>
              <a:t>Use </a:t>
            </a:r>
            <a:r>
              <a:rPr lang="en-US" sz="2300" dirty="0" err="1">
                <a:latin typeface="Times New Roman" panose="02020603050405020304" pitchFamily="18" charset="0"/>
                <a:cs typeface="Times New Roman" panose="02020603050405020304" pitchFamily="18" charset="0"/>
              </a:rPr>
              <a:t>MediaPipe</a:t>
            </a:r>
            <a:r>
              <a:rPr lang="en-US" sz="2300" dirty="0">
                <a:latin typeface="Times New Roman" panose="02020603050405020304" pitchFamily="18" charset="0"/>
                <a:cs typeface="Times New Roman" panose="02020603050405020304" pitchFamily="18" charset="0"/>
              </a:rPr>
              <a:t>, OpenCV, or YOLO to detect hand movements.</a:t>
            </a:r>
          </a:p>
          <a:p>
            <a:pPr lvl="2" algn="just"/>
            <a:r>
              <a:rPr lang="en-US" sz="2300" dirty="0">
                <a:latin typeface="Times New Roman" panose="02020603050405020304" pitchFamily="18" charset="0"/>
                <a:cs typeface="Times New Roman" panose="02020603050405020304" pitchFamily="18" charset="0"/>
              </a:rPr>
              <a:t>Extract key features such as hand position, finger orientation, and movement patterns.</a:t>
            </a:r>
          </a:p>
          <a:p>
            <a:pPr lvl="2" algn="just"/>
            <a:r>
              <a:rPr lang="en-US" sz="2300" dirty="0">
                <a:latin typeface="Times New Roman" panose="02020603050405020304" pitchFamily="18" charset="0"/>
                <a:cs typeface="Times New Roman" panose="02020603050405020304" pitchFamily="18" charset="0"/>
              </a:rPr>
              <a:t>Implement CNNs (Convolutional Neural Networks) for static gesture recognition.</a:t>
            </a:r>
          </a:p>
          <a:p>
            <a:pPr lvl="2" algn="just"/>
            <a:r>
              <a:rPr lang="en-US" sz="2300" dirty="0">
                <a:latin typeface="Times New Roman" panose="02020603050405020304" pitchFamily="18" charset="0"/>
                <a:cs typeface="Times New Roman" panose="02020603050405020304" pitchFamily="18" charset="0"/>
              </a:rPr>
              <a:t>Use RNNs, LSTMs, or Transformer models for dynamic sign language recognition.</a:t>
            </a:r>
          </a:p>
          <a:p>
            <a:pPr lvl="2" algn="just"/>
            <a:r>
              <a:rPr lang="en-US" sz="2300" dirty="0">
                <a:latin typeface="Times New Roman" panose="02020603050405020304" pitchFamily="18" charset="0"/>
                <a:cs typeface="Times New Roman" panose="02020603050405020304" pitchFamily="18" charset="0"/>
              </a:rPr>
              <a:t>Train a custom deep learning model using TensorFlow/</a:t>
            </a:r>
            <a:r>
              <a:rPr lang="en-US" sz="2300" dirty="0" err="1">
                <a:latin typeface="Times New Roman" panose="02020603050405020304" pitchFamily="18" charset="0"/>
                <a:cs typeface="Times New Roman" panose="02020603050405020304" pitchFamily="18" charset="0"/>
              </a:rPr>
              <a:t>PyTorch</a:t>
            </a:r>
            <a:r>
              <a:rPr lang="en-US" sz="2300" dirty="0">
                <a:latin typeface="Times New Roman" panose="02020603050405020304" pitchFamily="18" charset="0"/>
                <a:cs typeface="Times New Roman" panose="02020603050405020304" pitchFamily="18" charset="0"/>
              </a:rPr>
              <a:t>.</a:t>
            </a:r>
          </a:p>
          <a:p>
            <a:pPr marL="0" indent="0" algn="just">
              <a:buNone/>
            </a:pPr>
            <a:endParaRPr lang="en-US" sz="2300" b="1" dirty="0">
              <a:latin typeface="Times New Roman" panose="02020603050405020304" pitchFamily="18" charset="0"/>
              <a:cs typeface="Times New Roman" panose="02020603050405020304" pitchFamily="18" charset="0"/>
            </a:endParaRPr>
          </a:p>
          <a:p>
            <a:pPr marL="0" indent="0" algn="just">
              <a:buNone/>
            </a:pPr>
            <a:r>
              <a:rPr lang="en-US" sz="2300" b="1" dirty="0">
                <a:latin typeface="Times New Roman" panose="02020603050405020304" pitchFamily="18" charset="0"/>
                <a:cs typeface="Times New Roman" panose="02020603050405020304" pitchFamily="18" charset="0"/>
              </a:rPr>
              <a:t>3. ISL-to-Text Conversion</a:t>
            </a:r>
            <a:endParaRPr lang="en-US" sz="2300" dirty="0">
              <a:latin typeface="Times New Roman" panose="02020603050405020304" pitchFamily="18" charset="0"/>
              <a:cs typeface="Times New Roman" panose="02020603050405020304" pitchFamily="18" charset="0"/>
            </a:endParaRPr>
          </a:p>
          <a:p>
            <a:pPr lvl="2" algn="just"/>
            <a:r>
              <a:rPr lang="en-US" sz="2300" dirty="0">
                <a:latin typeface="Times New Roman" panose="02020603050405020304" pitchFamily="18" charset="0"/>
                <a:cs typeface="Times New Roman" panose="02020603050405020304" pitchFamily="18" charset="0"/>
              </a:rPr>
              <a:t>Map recognized gestures to corresponding words/sentences.</a:t>
            </a:r>
          </a:p>
          <a:p>
            <a:pPr lvl="2" algn="just"/>
            <a:r>
              <a:rPr lang="en-US" sz="2300" dirty="0">
                <a:latin typeface="Times New Roman" panose="02020603050405020304" pitchFamily="18" charset="0"/>
                <a:cs typeface="Times New Roman" panose="02020603050405020304" pitchFamily="18" charset="0"/>
              </a:rPr>
              <a:t>Use Natural Language Processing (NLP) to refine and structure the text.</a:t>
            </a:r>
          </a:p>
          <a:p>
            <a:pPr lvl="2" algn="just"/>
            <a:r>
              <a:rPr lang="en-US" sz="2300" dirty="0">
                <a:latin typeface="Times New Roman" panose="02020603050405020304" pitchFamily="18" charset="0"/>
                <a:cs typeface="Times New Roman" panose="02020603050405020304" pitchFamily="18" charset="0"/>
              </a:rPr>
              <a:t>Since ISL follows a different sentence structure, apply NLP-based grammar correction.</a:t>
            </a:r>
          </a:p>
          <a:p>
            <a:pPr lvl="2" algn="just"/>
            <a:r>
              <a:rPr lang="en-US" sz="2300" dirty="0">
                <a:latin typeface="Times New Roman" panose="02020603050405020304" pitchFamily="18" charset="0"/>
                <a:cs typeface="Times New Roman" panose="02020603050405020304" pitchFamily="18" charset="0"/>
              </a:rPr>
              <a:t>Use a sequence-to-sequence model to convert ISL syntax into proper sentences.</a:t>
            </a:r>
          </a:p>
          <a:p>
            <a:pPr marL="0" indent="0">
              <a:buNone/>
            </a:pPr>
            <a:endParaRPr lang="en-GB" dirty="0"/>
          </a:p>
        </p:txBody>
      </p:sp>
    </p:spTree>
    <p:extLst>
      <p:ext uri="{BB962C8B-B14F-4D97-AF65-F5344CB8AC3E}">
        <p14:creationId xmlns:p14="http://schemas.microsoft.com/office/powerpoint/2010/main" val="4067722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rmAutofit/>
          </a:bodyPr>
          <a:lstStyle/>
          <a:p>
            <a:pPr marL="0" indent="0" algn="just">
              <a:buNone/>
            </a:pPr>
            <a:r>
              <a:rPr lang="en-US" sz="1600" b="1" dirty="0">
                <a:latin typeface="Times New Roman" panose="02020603050405020304" pitchFamily="18" charset="0"/>
                <a:cs typeface="Times New Roman" panose="02020603050405020304" pitchFamily="18" charset="0"/>
              </a:rPr>
              <a:t>4. Text-to-Speech (TTS) Integration</a:t>
            </a:r>
            <a:endParaRPr lang="en-US" sz="1600" dirty="0">
              <a:latin typeface="Times New Roman" panose="02020603050405020304" pitchFamily="18" charset="0"/>
              <a:cs typeface="Times New Roman" panose="02020603050405020304" pitchFamily="18" charset="0"/>
            </a:endParaRPr>
          </a:p>
          <a:p>
            <a:pPr lvl="2" algn="just"/>
            <a:r>
              <a:rPr lang="en-US" sz="1600" dirty="0">
                <a:latin typeface="Times New Roman" panose="02020603050405020304" pitchFamily="18" charset="0"/>
                <a:cs typeface="Times New Roman" panose="02020603050405020304" pitchFamily="18" charset="0"/>
              </a:rPr>
              <a:t>Convert generated text into speech using Text-to-Speech (TTS) models (e.g., Google TTS, </a:t>
            </a:r>
            <a:r>
              <a:rPr lang="en-US" sz="1600" dirty="0" err="1">
                <a:latin typeface="Times New Roman" panose="02020603050405020304" pitchFamily="18" charset="0"/>
                <a:cs typeface="Times New Roman" panose="02020603050405020304" pitchFamily="18" charset="0"/>
              </a:rPr>
              <a:t>Tacotron</a:t>
            </a:r>
            <a:r>
              <a:rPr lang="en-US" sz="1600" dirty="0">
                <a:latin typeface="Times New Roman" panose="02020603050405020304" pitchFamily="18" charset="0"/>
                <a:cs typeface="Times New Roman" panose="02020603050405020304" pitchFamily="18" charset="0"/>
              </a:rPr>
              <a:t>).</a:t>
            </a:r>
          </a:p>
          <a:p>
            <a:pPr lvl="2" algn="just"/>
            <a:r>
              <a:rPr lang="en-US" sz="1600" dirty="0">
                <a:latin typeface="Times New Roman" panose="02020603050405020304" pitchFamily="18" charset="0"/>
                <a:cs typeface="Times New Roman" panose="02020603050405020304" pitchFamily="18" charset="0"/>
              </a:rPr>
              <a:t>Ensure natural-sounding speech with appropriate tone and clarity.</a:t>
            </a:r>
          </a:p>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5. Real-Time System Implementation</a:t>
            </a:r>
            <a:endParaRPr lang="en-US" sz="1600" dirty="0">
              <a:latin typeface="Times New Roman" panose="02020603050405020304" pitchFamily="18" charset="0"/>
              <a:cs typeface="Times New Roman" panose="02020603050405020304" pitchFamily="18" charset="0"/>
            </a:endParaRPr>
          </a:p>
          <a:p>
            <a:pPr lvl="2" algn="just"/>
            <a:r>
              <a:rPr lang="en-US" sz="1600" dirty="0">
                <a:latin typeface="Times New Roman" panose="02020603050405020304" pitchFamily="18" charset="0"/>
                <a:cs typeface="Times New Roman" panose="02020603050405020304" pitchFamily="18" charset="0"/>
              </a:rPr>
              <a:t>Design a mobile app, web app, or desktop software for ISL users.</a:t>
            </a:r>
          </a:p>
          <a:p>
            <a:pPr lvl="2" algn="just"/>
            <a:r>
              <a:rPr lang="en-US" sz="1600" dirty="0">
                <a:latin typeface="Times New Roman" panose="02020603050405020304" pitchFamily="18" charset="0"/>
                <a:cs typeface="Times New Roman" panose="02020603050405020304" pitchFamily="18" charset="0"/>
              </a:rPr>
              <a:t>Implement a camera-based interface for real-time ISL recognition.</a:t>
            </a:r>
          </a:p>
          <a:p>
            <a:pPr marL="914400" lvl="2"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6. Evaluation and Optimization</a:t>
            </a:r>
            <a:endParaRPr lang="en-US" sz="1600" dirty="0">
              <a:latin typeface="Times New Roman" panose="02020603050405020304" pitchFamily="18" charset="0"/>
              <a:cs typeface="Times New Roman" panose="02020603050405020304" pitchFamily="18" charset="0"/>
            </a:endParaRPr>
          </a:p>
          <a:p>
            <a:pPr lvl="2" algn="just"/>
            <a:r>
              <a:rPr lang="en-US" sz="1600" dirty="0">
                <a:latin typeface="Times New Roman" panose="02020603050405020304" pitchFamily="18" charset="0"/>
                <a:cs typeface="Times New Roman" panose="02020603050405020304" pitchFamily="18" charset="0"/>
              </a:rPr>
              <a:t>Evaluate the system using </a:t>
            </a:r>
            <a:r>
              <a:rPr lang="en-US" sz="1600" b="1" dirty="0">
                <a:latin typeface="Times New Roman" panose="02020603050405020304" pitchFamily="18" charset="0"/>
                <a:cs typeface="Times New Roman" panose="02020603050405020304" pitchFamily="18" charset="0"/>
              </a:rPr>
              <a:t>precision, recall, and F1-score</a:t>
            </a:r>
            <a:r>
              <a:rPr lang="en-US" sz="1600" dirty="0">
                <a:latin typeface="Times New Roman" panose="02020603050405020304" pitchFamily="18" charset="0"/>
                <a:cs typeface="Times New Roman" panose="02020603050405020304" pitchFamily="18" charset="0"/>
              </a:rPr>
              <a:t> metrics.</a:t>
            </a:r>
          </a:p>
          <a:p>
            <a:pPr lvl="2" algn="just"/>
            <a:r>
              <a:rPr lang="en-US" sz="1600" dirty="0">
                <a:latin typeface="Times New Roman" panose="02020603050405020304" pitchFamily="18" charset="0"/>
                <a:cs typeface="Times New Roman" panose="02020603050405020304" pitchFamily="18" charset="0"/>
              </a:rPr>
              <a:t>Compare different AI models for gesture recognition efficiency.</a:t>
            </a:r>
          </a:p>
          <a:p>
            <a:pPr lvl="2" algn="just"/>
            <a:r>
              <a:rPr lang="en-US" sz="1600" dirty="0">
                <a:latin typeface="Times New Roman" panose="02020603050405020304" pitchFamily="18" charset="0"/>
                <a:cs typeface="Times New Roman" panose="02020603050405020304" pitchFamily="18" charset="0"/>
              </a:rPr>
              <a:t>Conduct real-world testing with ISL users to ensure usability.</a:t>
            </a:r>
          </a:p>
          <a:p>
            <a:pPr lvl="2" algn="just"/>
            <a:r>
              <a:rPr lang="en-US" sz="1600" dirty="0">
                <a:latin typeface="Times New Roman" panose="02020603050405020304" pitchFamily="18" charset="0"/>
                <a:cs typeface="Times New Roman" panose="02020603050405020304" pitchFamily="18" charset="0"/>
              </a:rPr>
              <a:t>Improve the model based on user feedback.</a:t>
            </a:r>
          </a:p>
          <a:p>
            <a:endParaRPr lang="en-GB" dirty="0"/>
          </a:p>
        </p:txBody>
      </p:sp>
    </p:spTree>
    <p:extLst>
      <p:ext uri="{BB962C8B-B14F-4D97-AF65-F5344CB8AC3E}">
        <p14:creationId xmlns:p14="http://schemas.microsoft.com/office/powerpoint/2010/main" val="275596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algn="just"/>
            <a:r>
              <a:rPr lang="en-US" sz="1600" dirty="0">
                <a:latin typeface="Times New Roman" panose="02020603050405020304" pitchFamily="18" charset="0"/>
                <a:cs typeface="Times New Roman" panose="02020603050405020304" pitchFamily="18" charset="0"/>
              </a:rPr>
              <a:t>Designing an AI-based system that accurately recognizes Indian Sign Language (ISL) gestures using computer vision and machine learning techniques.</a:t>
            </a:r>
          </a:p>
          <a:p>
            <a:pPr algn="just"/>
            <a:r>
              <a:rPr lang="en-US" sz="1600" dirty="0">
                <a:latin typeface="Times New Roman" panose="02020603050405020304" pitchFamily="18" charset="0"/>
                <a:cs typeface="Times New Roman" panose="02020603050405020304" pitchFamily="18" charset="0"/>
              </a:rPr>
              <a:t>Translate recognized ISL gestures into real-time text and speech to facilitate communication between ISL users and non-sign language speakers.</a:t>
            </a:r>
          </a:p>
          <a:p>
            <a:pPr algn="just"/>
            <a:r>
              <a:rPr lang="en-US" sz="1600" dirty="0">
                <a:latin typeface="Times New Roman" panose="02020603050405020304" pitchFamily="18" charset="0"/>
                <a:cs typeface="Times New Roman" panose="02020603050405020304" pitchFamily="18" charset="0"/>
              </a:rPr>
              <a:t>Provide a tool that aids the deaf and hard-of-hearing community in communicating effectively in educational, professional, and social environments.</a:t>
            </a:r>
          </a:p>
          <a:p>
            <a:pPr algn="just"/>
            <a:r>
              <a:rPr lang="en-US" altLang="en-US" sz="1600" dirty="0">
                <a:latin typeface="Times New Roman" panose="02020603050405020304" pitchFamily="18" charset="0"/>
                <a:cs typeface="Times New Roman" panose="02020603050405020304" pitchFamily="18" charset="0"/>
              </a:rPr>
              <a:t>Optimize gesture recognition algorithms to handle variations in hand movements, angles, and lighting conditions for better accuracy.</a:t>
            </a:r>
          </a:p>
          <a:p>
            <a:pPr algn="just"/>
            <a:r>
              <a:rPr lang="en-US" sz="1600" dirty="0">
                <a:latin typeface="Times New Roman" panose="02020603050405020304" pitchFamily="18" charset="0"/>
                <a:cs typeface="Times New Roman" panose="02020603050405020304" pitchFamily="18" charset="0"/>
              </a:rPr>
              <a:t>Create an easy-to-use application or device that can be widely adopted by users with minimal training.</a:t>
            </a:r>
          </a:p>
          <a:p>
            <a:endParaRPr lang="en-GB" dirty="0"/>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491</TotalTime>
  <Words>3298</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Cambria</vt:lpstr>
      <vt:lpstr>Tahoma</vt:lpstr>
      <vt:lpstr>Times New Roman</vt:lpstr>
      <vt:lpstr>Verdana</vt:lpstr>
      <vt:lpstr>Bioinformatics</vt:lpstr>
      <vt:lpstr>Indian Sign Language to Text/speech translation</vt:lpstr>
      <vt:lpstr>Abstract</vt:lpstr>
      <vt:lpstr>Literature Review</vt:lpstr>
      <vt:lpstr>Literature Review</vt:lpstr>
      <vt:lpstr>Literature Review</vt:lpstr>
      <vt:lpstr>Literature Review</vt:lpstr>
      <vt:lpstr>Proposed Methodology</vt:lpstr>
      <vt:lpstr>Proposed Methodology</vt:lpstr>
      <vt:lpstr>Objectives</vt:lpstr>
      <vt:lpstr>Timeline of Project</vt:lpstr>
      <vt:lpstr>Outcomes</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HP</cp:lastModifiedBy>
  <cp:revision>41</cp:revision>
  <dcterms:created xsi:type="dcterms:W3CDTF">2023-03-16T03:26:27Z</dcterms:created>
  <dcterms:modified xsi:type="dcterms:W3CDTF">2025-05-20T22:36:25Z</dcterms:modified>
</cp:coreProperties>
</file>