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E3EB51E-4FF2-4D19-A92F-291F1846EC03}"/>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B35C3F27-BD5E-4BE2-8F5F-899138AA92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CE0920D0-D621-4C34-A3E0-05392463C0F0}"/>
              </a:ext>
            </a:extLst>
          </p:cNvPr>
          <p:cNvSpPr>
            <a:spLocks noGrp="1"/>
          </p:cNvSpPr>
          <p:nvPr>
            <p:ph type="dt" sz="half" idx="10"/>
          </p:nvPr>
        </p:nvSpPr>
        <p:spPr/>
        <p:txBody>
          <a:bodyPr/>
          <a:lstStyle/>
          <a:p>
            <a:fld id="{8A50B5D2-0DDC-4A5F-95FA-5664550B0D3B}" type="datetimeFigureOut">
              <a:rPr lang="tr-TR" smtClean="0"/>
              <a:t>13.12.2023</a:t>
            </a:fld>
            <a:endParaRPr lang="tr-TR"/>
          </a:p>
        </p:txBody>
      </p:sp>
      <p:sp>
        <p:nvSpPr>
          <p:cNvPr id="5" name="Alt Bilgi Yer Tutucusu 4">
            <a:extLst>
              <a:ext uri="{FF2B5EF4-FFF2-40B4-BE49-F238E27FC236}">
                <a16:creationId xmlns:a16="http://schemas.microsoft.com/office/drawing/2014/main" id="{7FAB272F-CAB5-4385-91C4-65B3D2A9E19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50EAFB7-AA51-49FD-8758-9D93C164764F}"/>
              </a:ext>
            </a:extLst>
          </p:cNvPr>
          <p:cNvSpPr>
            <a:spLocks noGrp="1"/>
          </p:cNvSpPr>
          <p:nvPr>
            <p:ph type="sldNum" sz="quarter" idx="12"/>
          </p:nvPr>
        </p:nvSpPr>
        <p:spPr/>
        <p:txBody>
          <a:bodyPr/>
          <a:lstStyle/>
          <a:p>
            <a:fld id="{70F870C4-D954-48C3-91EF-5707B7CF739B}" type="slidenum">
              <a:rPr lang="tr-TR" smtClean="0"/>
              <a:t>‹#›</a:t>
            </a:fld>
            <a:endParaRPr lang="tr-TR"/>
          </a:p>
        </p:txBody>
      </p:sp>
    </p:spTree>
    <p:extLst>
      <p:ext uri="{BB962C8B-B14F-4D97-AF65-F5344CB8AC3E}">
        <p14:creationId xmlns:p14="http://schemas.microsoft.com/office/powerpoint/2010/main" val="3556025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118109-3D2B-4995-8D4A-CD9434732FEB}"/>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837BF936-4DD4-45A3-9AD1-05066748E9FD}"/>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867FBD3-B99E-4331-987F-CAF1ACB71E52}"/>
              </a:ext>
            </a:extLst>
          </p:cNvPr>
          <p:cNvSpPr>
            <a:spLocks noGrp="1"/>
          </p:cNvSpPr>
          <p:nvPr>
            <p:ph type="dt" sz="half" idx="10"/>
          </p:nvPr>
        </p:nvSpPr>
        <p:spPr/>
        <p:txBody>
          <a:bodyPr/>
          <a:lstStyle/>
          <a:p>
            <a:fld id="{8A50B5D2-0DDC-4A5F-95FA-5664550B0D3B}" type="datetimeFigureOut">
              <a:rPr lang="tr-TR" smtClean="0"/>
              <a:t>13.12.2023</a:t>
            </a:fld>
            <a:endParaRPr lang="tr-TR"/>
          </a:p>
        </p:txBody>
      </p:sp>
      <p:sp>
        <p:nvSpPr>
          <p:cNvPr id="5" name="Alt Bilgi Yer Tutucusu 4">
            <a:extLst>
              <a:ext uri="{FF2B5EF4-FFF2-40B4-BE49-F238E27FC236}">
                <a16:creationId xmlns:a16="http://schemas.microsoft.com/office/drawing/2014/main" id="{FB357615-7FB2-4DD8-877B-B28D348E7D2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0915536-D264-4D39-B21B-80E30219A2D9}"/>
              </a:ext>
            </a:extLst>
          </p:cNvPr>
          <p:cNvSpPr>
            <a:spLocks noGrp="1"/>
          </p:cNvSpPr>
          <p:nvPr>
            <p:ph type="sldNum" sz="quarter" idx="12"/>
          </p:nvPr>
        </p:nvSpPr>
        <p:spPr/>
        <p:txBody>
          <a:bodyPr/>
          <a:lstStyle/>
          <a:p>
            <a:fld id="{70F870C4-D954-48C3-91EF-5707B7CF739B}" type="slidenum">
              <a:rPr lang="tr-TR" smtClean="0"/>
              <a:t>‹#›</a:t>
            </a:fld>
            <a:endParaRPr lang="tr-TR"/>
          </a:p>
        </p:txBody>
      </p:sp>
    </p:spTree>
    <p:extLst>
      <p:ext uri="{BB962C8B-B14F-4D97-AF65-F5344CB8AC3E}">
        <p14:creationId xmlns:p14="http://schemas.microsoft.com/office/powerpoint/2010/main" val="1039887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2FFE3548-405E-43CE-B192-E5EC6CC77640}"/>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3235C88E-9ADE-4BA6-AED5-06A40DDCA837}"/>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8F53F94-9FC6-41B1-AAFB-C2AACE12DEAA}"/>
              </a:ext>
            </a:extLst>
          </p:cNvPr>
          <p:cNvSpPr>
            <a:spLocks noGrp="1"/>
          </p:cNvSpPr>
          <p:nvPr>
            <p:ph type="dt" sz="half" idx="10"/>
          </p:nvPr>
        </p:nvSpPr>
        <p:spPr/>
        <p:txBody>
          <a:bodyPr/>
          <a:lstStyle/>
          <a:p>
            <a:fld id="{8A50B5D2-0DDC-4A5F-95FA-5664550B0D3B}" type="datetimeFigureOut">
              <a:rPr lang="tr-TR" smtClean="0"/>
              <a:t>13.12.2023</a:t>
            </a:fld>
            <a:endParaRPr lang="tr-TR"/>
          </a:p>
        </p:txBody>
      </p:sp>
      <p:sp>
        <p:nvSpPr>
          <p:cNvPr id="5" name="Alt Bilgi Yer Tutucusu 4">
            <a:extLst>
              <a:ext uri="{FF2B5EF4-FFF2-40B4-BE49-F238E27FC236}">
                <a16:creationId xmlns:a16="http://schemas.microsoft.com/office/drawing/2014/main" id="{F21C60EC-C7FF-454D-B379-D2CBFF01D28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6C16958-4AF9-47AC-82DA-D26E1E323153}"/>
              </a:ext>
            </a:extLst>
          </p:cNvPr>
          <p:cNvSpPr>
            <a:spLocks noGrp="1"/>
          </p:cNvSpPr>
          <p:nvPr>
            <p:ph type="sldNum" sz="quarter" idx="12"/>
          </p:nvPr>
        </p:nvSpPr>
        <p:spPr/>
        <p:txBody>
          <a:bodyPr/>
          <a:lstStyle/>
          <a:p>
            <a:fld id="{70F870C4-D954-48C3-91EF-5707B7CF739B}" type="slidenum">
              <a:rPr lang="tr-TR" smtClean="0"/>
              <a:t>‹#›</a:t>
            </a:fld>
            <a:endParaRPr lang="tr-TR"/>
          </a:p>
        </p:txBody>
      </p:sp>
    </p:spTree>
    <p:extLst>
      <p:ext uri="{BB962C8B-B14F-4D97-AF65-F5344CB8AC3E}">
        <p14:creationId xmlns:p14="http://schemas.microsoft.com/office/powerpoint/2010/main" val="1319967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CEF861-3434-48BA-8547-1A2CC09E111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E0B3C10-C440-47F4-B506-D471394D14C7}"/>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B613F7A-C5AB-4351-B26B-3072525B5B02}"/>
              </a:ext>
            </a:extLst>
          </p:cNvPr>
          <p:cNvSpPr>
            <a:spLocks noGrp="1"/>
          </p:cNvSpPr>
          <p:nvPr>
            <p:ph type="dt" sz="half" idx="10"/>
          </p:nvPr>
        </p:nvSpPr>
        <p:spPr/>
        <p:txBody>
          <a:bodyPr/>
          <a:lstStyle/>
          <a:p>
            <a:fld id="{8A50B5D2-0DDC-4A5F-95FA-5664550B0D3B}" type="datetimeFigureOut">
              <a:rPr lang="tr-TR" smtClean="0"/>
              <a:t>13.12.2023</a:t>
            </a:fld>
            <a:endParaRPr lang="tr-TR"/>
          </a:p>
        </p:txBody>
      </p:sp>
      <p:sp>
        <p:nvSpPr>
          <p:cNvPr id="5" name="Alt Bilgi Yer Tutucusu 4">
            <a:extLst>
              <a:ext uri="{FF2B5EF4-FFF2-40B4-BE49-F238E27FC236}">
                <a16:creationId xmlns:a16="http://schemas.microsoft.com/office/drawing/2014/main" id="{3B4EB524-1379-4499-918C-ADC535D8E7C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02124D8-EF53-4A46-A1D9-0F46D5DD5BE9}"/>
              </a:ext>
            </a:extLst>
          </p:cNvPr>
          <p:cNvSpPr>
            <a:spLocks noGrp="1"/>
          </p:cNvSpPr>
          <p:nvPr>
            <p:ph type="sldNum" sz="quarter" idx="12"/>
          </p:nvPr>
        </p:nvSpPr>
        <p:spPr/>
        <p:txBody>
          <a:bodyPr/>
          <a:lstStyle/>
          <a:p>
            <a:fld id="{70F870C4-D954-48C3-91EF-5707B7CF739B}" type="slidenum">
              <a:rPr lang="tr-TR" smtClean="0"/>
              <a:t>‹#›</a:t>
            </a:fld>
            <a:endParaRPr lang="tr-TR"/>
          </a:p>
        </p:txBody>
      </p:sp>
    </p:spTree>
    <p:extLst>
      <p:ext uri="{BB962C8B-B14F-4D97-AF65-F5344CB8AC3E}">
        <p14:creationId xmlns:p14="http://schemas.microsoft.com/office/powerpoint/2010/main" val="3736958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FFB469-42BA-416B-8ADD-C89F301F1C30}"/>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5949070D-3F2D-4741-8C3D-C6647AC8D2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CEA9CC3D-D7E8-487A-9B87-76F760286232}"/>
              </a:ext>
            </a:extLst>
          </p:cNvPr>
          <p:cNvSpPr>
            <a:spLocks noGrp="1"/>
          </p:cNvSpPr>
          <p:nvPr>
            <p:ph type="dt" sz="half" idx="10"/>
          </p:nvPr>
        </p:nvSpPr>
        <p:spPr/>
        <p:txBody>
          <a:bodyPr/>
          <a:lstStyle/>
          <a:p>
            <a:fld id="{8A50B5D2-0DDC-4A5F-95FA-5664550B0D3B}" type="datetimeFigureOut">
              <a:rPr lang="tr-TR" smtClean="0"/>
              <a:t>13.12.2023</a:t>
            </a:fld>
            <a:endParaRPr lang="tr-TR"/>
          </a:p>
        </p:txBody>
      </p:sp>
      <p:sp>
        <p:nvSpPr>
          <p:cNvPr id="5" name="Alt Bilgi Yer Tutucusu 4">
            <a:extLst>
              <a:ext uri="{FF2B5EF4-FFF2-40B4-BE49-F238E27FC236}">
                <a16:creationId xmlns:a16="http://schemas.microsoft.com/office/drawing/2014/main" id="{C2C54F7C-156C-4B9B-B028-2605D8F9875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0892E54-F137-4442-9962-C18093F5D3C7}"/>
              </a:ext>
            </a:extLst>
          </p:cNvPr>
          <p:cNvSpPr>
            <a:spLocks noGrp="1"/>
          </p:cNvSpPr>
          <p:nvPr>
            <p:ph type="sldNum" sz="quarter" idx="12"/>
          </p:nvPr>
        </p:nvSpPr>
        <p:spPr/>
        <p:txBody>
          <a:bodyPr/>
          <a:lstStyle/>
          <a:p>
            <a:fld id="{70F870C4-D954-48C3-91EF-5707B7CF739B}" type="slidenum">
              <a:rPr lang="tr-TR" smtClean="0"/>
              <a:t>‹#›</a:t>
            </a:fld>
            <a:endParaRPr lang="tr-TR"/>
          </a:p>
        </p:txBody>
      </p:sp>
    </p:spTree>
    <p:extLst>
      <p:ext uri="{BB962C8B-B14F-4D97-AF65-F5344CB8AC3E}">
        <p14:creationId xmlns:p14="http://schemas.microsoft.com/office/powerpoint/2010/main" val="521119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A9DEE5-4BB6-4BA8-AF65-8DB2E99463FE}"/>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F243E42D-4C4C-4026-86CA-518A9CC5FC47}"/>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CD30EBC2-524A-4133-A97C-8CBB2A51AC38}"/>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A7F51585-2E92-4EC6-A3D2-13B8AA21B216}"/>
              </a:ext>
            </a:extLst>
          </p:cNvPr>
          <p:cNvSpPr>
            <a:spLocks noGrp="1"/>
          </p:cNvSpPr>
          <p:nvPr>
            <p:ph type="dt" sz="half" idx="10"/>
          </p:nvPr>
        </p:nvSpPr>
        <p:spPr/>
        <p:txBody>
          <a:bodyPr/>
          <a:lstStyle/>
          <a:p>
            <a:fld id="{8A50B5D2-0DDC-4A5F-95FA-5664550B0D3B}" type="datetimeFigureOut">
              <a:rPr lang="tr-TR" smtClean="0"/>
              <a:t>13.12.2023</a:t>
            </a:fld>
            <a:endParaRPr lang="tr-TR"/>
          </a:p>
        </p:txBody>
      </p:sp>
      <p:sp>
        <p:nvSpPr>
          <p:cNvPr id="6" name="Alt Bilgi Yer Tutucusu 5">
            <a:extLst>
              <a:ext uri="{FF2B5EF4-FFF2-40B4-BE49-F238E27FC236}">
                <a16:creationId xmlns:a16="http://schemas.microsoft.com/office/drawing/2014/main" id="{D7737F4B-6831-4AEF-A319-C3C07E9B027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EB6B6BB-EDDA-422A-A0C7-CE8DDBC000D8}"/>
              </a:ext>
            </a:extLst>
          </p:cNvPr>
          <p:cNvSpPr>
            <a:spLocks noGrp="1"/>
          </p:cNvSpPr>
          <p:nvPr>
            <p:ph type="sldNum" sz="quarter" idx="12"/>
          </p:nvPr>
        </p:nvSpPr>
        <p:spPr/>
        <p:txBody>
          <a:bodyPr/>
          <a:lstStyle/>
          <a:p>
            <a:fld id="{70F870C4-D954-48C3-91EF-5707B7CF739B}" type="slidenum">
              <a:rPr lang="tr-TR" smtClean="0"/>
              <a:t>‹#›</a:t>
            </a:fld>
            <a:endParaRPr lang="tr-TR"/>
          </a:p>
        </p:txBody>
      </p:sp>
    </p:spTree>
    <p:extLst>
      <p:ext uri="{BB962C8B-B14F-4D97-AF65-F5344CB8AC3E}">
        <p14:creationId xmlns:p14="http://schemas.microsoft.com/office/powerpoint/2010/main" val="27485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805E89-F149-44A5-B3CE-2E106BE53CE7}"/>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818132E-F70A-44D2-B7B3-A53F24BD35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C6C82B58-F1B2-4EDF-BFFF-D2764801CED4}"/>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92800BD2-DFF2-4F2B-A7E3-B2CF8D2498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B81AE524-BFD8-492E-B2CD-76A6826E2689}"/>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AC048849-1A6D-4AA1-B568-F1AD50D03002}"/>
              </a:ext>
            </a:extLst>
          </p:cNvPr>
          <p:cNvSpPr>
            <a:spLocks noGrp="1"/>
          </p:cNvSpPr>
          <p:nvPr>
            <p:ph type="dt" sz="half" idx="10"/>
          </p:nvPr>
        </p:nvSpPr>
        <p:spPr/>
        <p:txBody>
          <a:bodyPr/>
          <a:lstStyle/>
          <a:p>
            <a:fld id="{8A50B5D2-0DDC-4A5F-95FA-5664550B0D3B}" type="datetimeFigureOut">
              <a:rPr lang="tr-TR" smtClean="0"/>
              <a:t>13.12.2023</a:t>
            </a:fld>
            <a:endParaRPr lang="tr-TR"/>
          </a:p>
        </p:txBody>
      </p:sp>
      <p:sp>
        <p:nvSpPr>
          <p:cNvPr id="8" name="Alt Bilgi Yer Tutucusu 7">
            <a:extLst>
              <a:ext uri="{FF2B5EF4-FFF2-40B4-BE49-F238E27FC236}">
                <a16:creationId xmlns:a16="http://schemas.microsoft.com/office/drawing/2014/main" id="{3774CC59-E3E2-4BF0-935A-8A638F84B76B}"/>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061F3733-BB5C-4E10-B579-B7154EA579E9}"/>
              </a:ext>
            </a:extLst>
          </p:cNvPr>
          <p:cNvSpPr>
            <a:spLocks noGrp="1"/>
          </p:cNvSpPr>
          <p:nvPr>
            <p:ph type="sldNum" sz="quarter" idx="12"/>
          </p:nvPr>
        </p:nvSpPr>
        <p:spPr/>
        <p:txBody>
          <a:bodyPr/>
          <a:lstStyle/>
          <a:p>
            <a:fld id="{70F870C4-D954-48C3-91EF-5707B7CF739B}" type="slidenum">
              <a:rPr lang="tr-TR" smtClean="0"/>
              <a:t>‹#›</a:t>
            </a:fld>
            <a:endParaRPr lang="tr-TR"/>
          </a:p>
        </p:txBody>
      </p:sp>
    </p:spTree>
    <p:extLst>
      <p:ext uri="{BB962C8B-B14F-4D97-AF65-F5344CB8AC3E}">
        <p14:creationId xmlns:p14="http://schemas.microsoft.com/office/powerpoint/2010/main" val="915094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5C0A9B-4F57-43B8-9D90-9B2305330B41}"/>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D5FE14EE-D85A-4F62-85BF-986CFEDA32BF}"/>
              </a:ext>
            </a:extLst>
          </p:cNvPr>
          <p:cNvSpPr>
            <a:spLocks noGrp="1"/>
          </p:cNvSpPr>
          <p:nvPr>
            <p:ph type="dt" sz="half" idx="10"/>
          </p:nvPr>
        </p:nvSpPr>
        <p:spPr/>
        <p:txBody>
          <a:bodyPr/>
          <a:lstStyle/>
          <a:p>
            <a:fld id="{8A50B5D2-0DDC-4A5F-95FA-5664550B0D3B}" type="datetimeFigureOut">
              <a:rPr lang="tr-TR" smtClean="0"/>
              <a:t>13.12.2023</a:t>
            </a:fld>
            <a:endParaRPr lang="tr-TR"/>
          </a:p>
        </p:txBody>
      </p:sp>
      <p:sp>
        <p:nvSpPr>
          <p:cNvPr id="4" name="Alt Bilgi Yer Tutucusu 3">
            <a:extLst>
              <a:ext uri="{FF2B5EF4-FFF2-40B4-BE49-F238E27FC236}">
                <a16:creationId xmlns:a16="http://schemas.microsoft.com/office/drawing/2014/main" id="{08A76D8B-9903-4E94-9F0C-DC71C78CA008}"/>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725E40D2-C83D-4678-BB69-6A6CD8AE1D6C}"/>
              </a:ext>
            </a:extLst>
          </p:cNvPr>
          <p:cNvSpPr>
            <a:spLocks noGrp="1"/>
          </p:cNvSpPr>
          <p:nvPr>
            <p:ph type="sldNum" sz="quarter" idx="12"/>
          </p:nvPr>
        </p:nvSpPr>
        <p:spPr/>
        <p:txBody>
          <a:bodyPr/>
          <a:lstStyle/>
          <a:p>
            <a:fld id="{70F870C4-D954-48C3-91EF-5707B7CF739B}" type="slidenum">
              <a:rPr lang="tr-TR" smtClean="0"/>
              <a:t>‹#›</a:t>
            </a:fld>
            <a:endParaRPr lang="tr-TR"/>
          </a:p>
        </p:txBody>
      </p:sp>
    </p:spTree>
    <p:extLst>
      <p:ext uri="{BB962C8B-B14F-4D97-AF65-F5344CB8AC3E}">
        <p14:creationId xmlns:p14="http://schemas.microsoft.com/office/powerpoint/2010/main" val="3186566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63294011-70AA-4DD4-959F-91BA0C1DF218}"/>
              </a:ext>
            </a:extLst>
          </p:cNvPr>
          <p:cNvSpPr>
            <a:spLocks noGrp="1"/>
          </p:cNvSpPr>
          <p:nvPr>
            <p:ph type="dt" sz="half" idx="10"/>
          </p:nvPr>
        </p:nvSpPr>
        <p:spPr/>
        <p:txBody>
          <a:bodyPr/>
          <a:lstStyle/>
          <a:p>
            <a:fld id="{8A50B5D2-0DDC-4A5F-95FA-5664550B0D3B}" type="datetimeFigureOut">
              <a:rPr lang="tr-TR" smtClean="0"/>
              <a:t>13.12.2023</a:t>
            </a:fld>
            <a:endParaRPr lang="tr-TR"/>
          </a:p>
        </p:txBody>
      </p:sp>
      <p:sp>
        <p:nvSpPr>
          <p:cNvPr id="3" name="Alt Bilgi Yer Tutucusu 2">
            <a:extLst>
              <a:ext uri="{FF2B5EF4-FFF2-40B4-BE49-F238E27FC236}">
                <a16:creationId xmlns:a16="http://schemas.microsoft.com/office/drawing/2014/main" id="{7AF54D9A-7B3C-4D8E-8BEA-023A3085EFBD}"/>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4F64484A-ACFC-4507-8BCF-D19223A3B6A5}"/>
              </a:ext>
            </a:extLst>
          </p:cNvPr>
          <p:cNvSpPr>
            <a:spLocks noGrp="1"/>
          </p:cNvSpPr>
          <p:nvPr>
            <p:ph type="sldNum" sz="quarter" idx="12"/>
          </p:nvPr>
        </p:nvSpPr>
        <p:spPr/>
        <p:txBody>
          <a:bodyPr/>
          <a:lstStyle/>
          <a:p>
            <a:fld id="{70F870C4-D954-48C3-91EF-5707B7CF739B}" type="slidenum">
              <a:rPr lang="tr-TR" smtClean="0"/>
              <a:t>‹#›</a:t>
            </a:fld>
            <a:endParaRPr lang="tr-TR"/>
          </a:p>
        </p:txBody>
      </p:sp>
    </p:spTree>
    <p:extLst>
      <p:ext uri="{BB962C8B-B14F-4D97-AF65-F5344CB8AC3E}">
        <p14:creationId xmlns:p14="http://schemas.microsoft.com/office/powerpoint/2010/main" val="3291467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461876-AE1D-44B9-BF59-BD51081CB94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B0D3AA30-9210-48AA-9325-CCB2B24BF8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A3E2CBFC-7D1E-4B70-B6BA-EA295ACA44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A0AB1EE-36AF-44B5-B3FB-2004C7555725}"/>
              </a:ext>
            </a:extLst>
          </p:cNvPr>
          <p:cNvSpPr>
            <a:spLocks noGrp="1"/>
          </p:cNvSpPr>
          <p:nvPr>
            <p:ph type="dt" sz="half" idx="10"/>
          </p:nvPr>
        </p:nvSpPr>
        <p:spPr/>
        <p:txBody>
          <a:bodyPr/>
          <a:lstStyle/>
          <a:p>
            <a:fld id="{8A50B5D2-0DDC-4A5F-95FA-5664550B0D3B}" type="datetimeFigureOut">
              <a:rPr lang="tr-TR" smtClean="0"/>
              <a:t>13.12.2023</a:t>
            </a:fld>
            <a:endParaRPr lang="tr-TR"/>
          </a:p>
        </p:txBody>
      </p:sp>
      <p:sp>
        <p:nvSpPr>
          <p:cNvPr id="6" name="Alt Bilgi Yer Tutucusu 5">
            <a:extLst>
              <a:ext uri="{FF2B5EF4-FFF2-40B4-BE49-F238E27FC236}">
                <a16:creationId xmlns:a16="http://schemas.microsoft.com/office/drawing/2014/main" id="{21E45E66-128E-4E86-9358-61B00E5DD5B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CAFA3E1-2AE3-4203-8116-5D814CB714F4}"/>
              </a:ext>
            </a:extLst>
          </p:cNvPr>
          <p:cNvSpPr>
            <a:spLocks noGrp="1"/>
          </p:cNvSpPr>
          <p:nvPr>
            <p:ph type="sldNum" sz="quarter" idx="12"/>
          </p:nvPr>
        </p:nvSpPr>
        <p:spPr/>
        <p:txBody>
          <a:bodyPr/>
          <a:lstStyle/>
          <a:p>
            <a:fld id="{70F870C4-D954-48C3-91EF-5707B7CF739B}" type="slidenum">
              <a:rPr lang="tr-TR" smtClean="0"/>
              <a:t>‹#›</a:t>
            </a:fld>
            <a:endParaRPr lang="tr-TR"/>
          </a:p>
        </p:txBody>
      </p:sp>
    </p:spTree>
    <p:extLst>
      <p:ext uri="{BB962C8B-B14F-4D97-AF65-F5344CB8AC3E}">
        <p14:creationId xmlns:p14="http://schemas.microsoft.com/office/powerpoint/2010/main" val="3121034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E8361A-424F-4592-9B31-564F5EADA15A}"/>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2DB59BF5-B00D-425E-8206-DA5294B83B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714C766E-A552-4B34-A715-8010740211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CFA205E-0194-4D88-BF61-D838101123AB}"/>
              </a:ext>
            </a:extLst>
          </p:cNvPr>
          <p:cNvSpPr>
            <a:spLocks noGrp="1"/>
          </p:cNvSpPr>
          <p:nvPr>
            <p:ph type="dt" sz="half" idx="10"/>
          </p:nvPr>
        </p:nvSpPr>
        <p:spPr/>
        <p:txBody>
          <a:bodyPr/>
          <a:lstStyle/>
          <a:p>
            <a:fld id="{8A50B5D2-0DDC-4A5F-95FA-5664550B0D3B}" type="datetimeFigureOut">
              <a:rPr lang="tr-TR" smtClean="0"/>
              <a:t>13.12.2023</a:t>
            </a:fld>
            <a:endParaRPr lang="tr-TR"/>
          </a:p>
        </p:txBody>
      </p:sp>
      <p:sp>
        <p:nvSpPr>
          <p:cNvPr id="6" name="Alt Bilgi Yer Tutucusu 5">
            <a:extLst>
              <a:ext uri="{FF2B5EF4-FFF2-40B4-BE49-F238E27FC236}">
                <a16:creationId xmlns:a16="http://schemas.microsoft.com/office/drawing/2014/main" id="{D1C0BED1-2A3B-4C5C-B2AA-4D0BCC536CD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5A65749-C43D-46BC-8F04-A005BC4186ED}"/>
              </a:ext>
            </a:extLst>
          </p:cNvPr>
          <p:cNvSpPr>
            <a:spLocks noGrp="1"/>
          </p:cNvSpPr>
          <p:nvPr>
            <p:ph type="sldNum" sz="quarter" idx="12"/>
          </p:nvPr>
        </p:nvSpPr>
        <p:spPr/>
        <p:txBody>
          <a:bodyPr/>
          <a:lstStyle/>
          <a:p>
            <a:fld id="{70F870C4-D954-48C3-91EF-5707B7CF739B}" type="slidenum">
              <a:rPr lang="tr-TR" smtClean="0"/>
              <a:t>‹#›</a:t>
            </a:fld>
            <a:endParaRPr lang="tr-TR"/>
          </a:p>
        </p:txBody>
      </p:sp>
    </p:spTree>
    <p:extLst>
      <p:ext uri="{BB962C8B-B14F-4D97-AF65-F5344CB8AC3E}">
        <p14:creationId xmlns:p14="http://schemas.microsoft.com/office/powerpoint/2010/main" val="2917094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63124F42-28A9-473A-B66C-B2E249D330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246B1A6-0EDC-475C-BC21-016BC0912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32F7CD9-5726-4303-ABBD-370F822139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50B5D2-0DDC-4A5F-95FA-5664550B0D3B}" type="datetimeFigureOut">
              <a:rPr lang="tr-TR" smtClean="0"/>
              <a:t>13.12.2023</a:t>
            </a:fld>
            <a:endParaRPr lang="tr-TR"/>
          </a:p>
        </p:txBody>
      </p:sp>
      <p:sp>
        <p:nvSpPr>
          <p:cNvPr id="5" name="Alt Bilgi Yer Tutucusu 4">
            <a:extLst>
              <a:ext uri="{FF2B5EF4-FFF2-40B4-BE49-F238E27FC236}">
                <a16:creationId xmlns:a16="http://schemas.microsoft.com/office/drawing/2014/main" id="{349DCA22-7137-4BF6-AB39-65E17F3F6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FE65C829-1872-423B-BB9C-3CF5D6F521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F870C4-D954-48C3-91EF-5707B7CF739B}" type="slidenum">
              <a:rPr lang="tr-TR" smtClean="0"/>
              <a:t>‹#›</a:t>
            </a:fld>
            <a:endParaRPr lang="tr-TR"/>
          </a:p>
        </p:txBody>
      </p:sp>
    </p:spTree>
    <p:extLst>
      <p:ext uri="{BB962C8B-B14F-4D97-AF65-F5344CB8AC3E}">
        <p14:creationId xmlns:p14="http://schemas.microsoft.com/office/powerpoint/2010/main" val="3514882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BD6030-F1A4-4BDB-B93B-AA18AB077893}"/>
              </a:ext>
            </a:extLst>
          </p:cNvPr>
          <p:cNvSpPr>
            <a:spLocks noGrp="1"/>
          </p:cNvSpPr>
          <p:nvPr>
            <p:ph type="ctrTitle"/>
          </p:nvPr>
        </p:nvSpPr>
        <p:spPr>
          <a:xfrm>
            <a:off x="1524000" y="1041400"/>
            <a:ext cx="9144000" cy="2387600"/>
          </a:xfrm>
        </p:spPr>
        <p:txBody>
          <a:bodyPr/>
          <a:lstStyle/>
          <a:p>
            <a:r>
              <a:rPr lang="tr-TR" dirty="0"/>
              <a:t>MANES-LEMURES </a:t>
            </a:r>
          </a:p>
        </p:txBody>
      </p:sp>
      <p:sp>
        <p:nvSpPr>
          <p:cNvPr id="3" name="Alt Başlık 2">
            <a:extLst>
              <a:ext uri="{FF2B5EF4-FFF2-40B4-BE49-F238E27FC236}">
                <a16:creationId xmlns:a16="http://schemas.microsoft.com/office/drawing/2014/main" id="{24A959A2-9B73-4BC3-B421-42536B751924}"/>
              </a:ext>
            </a:extLst>
          </p:cNvPr>
          <p:cNvSpPr>
            <a:spLocks noGrp="1"/>
          </p:cNvSpPr>
          <p:nvPr>
            <p:ph type="subTitle" idx="1"/>
          </p:nvPr>
        </p:nvSpPr>
        <p:spPr>
          <a:xfrm>
            <a:off x="1524000" y="3655826"/>
            <a:ext cx="9144000" cy="1655762"/>
          </a:xfrm>
        </p:spPr>
        <p:txBody>
          <a:bodyPr/>
          <a:lstStyle/>
          <a:p>
            <a:r>
              <a:rPr lang="tr-TR" dirty="0"/>
              <a:t>Hasan Talha TETİK-2022279062</a:t>
            </a:r>
          </a:p>
        </p:txBody>
      </p:sp>
    </p:spTree>
    <p:extLst>
      <p:ext uri="{BB962C8B-B14F-4D97-AF65-F5344CB8AC3E}">
        <p14:creationId xmlns:p14="http://schemas.microsoft.com/office/powerpoint/2010/main" val="1201332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743E4E-AEFF-41E3-9559-E7DEA386FFD5}"/>
              </a:ext>
            </a:extLst>
          </p:cNvPr>
          <p:cNvSpPr>
            <a:spLocks noGrp="1"/>
          </p:cNvSpPr>
          <p:nvPr>
            <p:ph type="title"/>
          </p:nvPr>
        </p:nvSpPr>
        <p:spPr>
          <a:xfrm>
            <a:off x="0" y="0"/>
            <a:ext cx="10515600" cy="1325563"/>
          </a:xfrm>
        </p:spPr>
        <p:txBody>
          <a:bodyPr/>
          <a:lstStyle/>
          <a:p>
            <a:r>
              <a:rPr lang="tr-TR" dirty="0" err="1"/>
              <a:t>Manes</a:t>
            </a:r>
            <a:endParaRPr lang="tr-TR" dirty="0"/>
          </a:p>
        </p:txBody>
      </p:sp>
      <p:sp>
        <p:nvSpPr>
          <p:cNvPr id="3" name="İçerik Yer Tutucusu 2">
            <a:extLst>
              <a:ext uri="{FF2B5EF4-FFF2-40B4-BE49-F238E27FC236}">
                <a16:creationId xmlns:a16="http://schemas.microsoft.com/office/drawing/2014/main" id="{193A8186-3F90-4754-BC9D-500164C1A222}"/>
              </a:ext>
            </a:extLst>
          </p:cNvPr>
          <p:cNvSpPr>
            <a:spLocks noGrp="1"/>
          </p:cNvSpPr>
          <p:nvPr>
            <p:ph idx="1"/>
          </p:nvPr>
        </p:nvSpPr>
        <p:spPr>
          <a:xfrm>
            <a:off x="4871356" y="898641"/>
            <a:ext cx="7288306" cy="5217739"/>
          </a:xfrm>
        </p:spPr>
        <p:txBody>
          <a:bodyPr>
            <a:normAutofit fontScale="85000" lnSpcReduction="20000"/>
          </a:bodyPr>
          <a:lstStyle/>
          <a:p>
            <a:r>
              <a:rPr lang="tr-TR" dirty="0" err="1"/>
              <a:t>Manes</a:t>
            </a:r>
            <a:r>
              <a:rPr lang="tr-TR" dirty="0"/>
              <a:t> (</a:t>
            </a:r>
            <a:r>
              <a:rPr lang="tr-TR" dirty="0" err="1"/>
              <a:t>Mah-nays</a:t>
            </a:r>
            <a:r>
              <a:rPr lang="tr-TR" dirty="0"/>
              <a:t> olarak telaffuz edilen), öte dünyada yaşayan kolektif ölülerdi (</a:t>
            </a:r>
            <a:r>
              <a:rPr lang="tr-TR" dirty="0" err="1"/>
              <a:t>di</a:t>
            </a:r>
            <a:r>
              <a:rPr lang="tr-TR" dirty="0"/>
              <a:t> </a:t>
            </a:r>
            <a:r>
              <a:rPr lang="tr-TR" dirty="0" err="1"/>
              <a:t>manes</a:t>
            </a:r>
            <a:r>
              <a:rPr lang="tr-TR" dirty="0"/>
              <a:t> = ilahi ölüler). Her kim ölürse, bir </a:t>
            </a:r>
            <a:r>
              <a:rPr lang="tr-TR" dirty="0" err="1"/>
              <a:t>mane</a:t>
            </a:r>
            <a:r>
              <a:rPr lang="tr-TR" dirty="0"/>
              <a:t> olur ve ardından ailesi tarafından </a:t>
            </a:r>
            <a:r>
              <a:rPr lang="tr-TR" dirty="0" err="1"/>
              <a:t>lare</a:t>
            </a:r>
            <a:r>
              <a:rPr lang="tr-TR" dirty="0"/>
              <a:t> veya </a:t>
            </a:r>
            <a:r>
              <a:rPr lang="tr-TR" dirty="0" err="1"/>
              <a:t>parentes</a:t>
            </a:r>
            <a:r>
              <a:rPr lang="tr-TR" dirty="0"/>
              <a:t> olarak belirlenirdi. </a:t>
            </a:r>
            <a:r>
              <a:rPr lang="tr-TR" dirty="0" err="1"/>
              <a:t>Mane</a:t>
            </a:r>
            <a:r>
              <a:rPr lang="tr-TR" dirty="0"/>
              <a:t>, her kişinin başında bulunan hayatın ilahi kıvılcımıydı. Bu, bir kişinin babası, annesi veya daha uzak ataları için yapılan heykeller, sadece onları bir sanat eseri aracılığıyla onurlandırmak ve hatırlamak için değil, aynı derecede önemli olarak, </a:t>
            </a:r>
            <a:r>
              <a:rPr lang="tr-TR" dirty="0" err="1"/>
              <a:t>mane'nin</a:t>
            </a:r>
            <a:r>
              <a:rPr lang="tr-TR" dirty="0"/>
              <a:t> heykelin içinde istediği her zaman yer almasına ve onu hoş karşılamasına izin vermek amacıyla yapılırdı. Bu heykeller genellikle bir evin </a:t>
            </a:r>
            <a:r>
              <a:rPr lang="tr-TR" dirty="0" err="1"/>
              <a:t>atriumunda</a:t>
            </a:r>
            <a:r>
              <a:rPr lang="tr-TR" dirty="0"/>
              <a:t> bulunurdu; bu, evin kamusal alanıydı ve burada partiler düzenlenir veya ciddi politik veya sivil tartışmalar yapılırdı. Bu sayede </a:t>
            </a:r>
            <a:r>
              <a:rPr lang="tr-TR" dirty="0" err="1"/>
              <a:t>manes'ler</a:t>
            </a:r>
            <a:r>
              <a:rPr lang="tr-TR" dirty="0"/>
              <a:t>, heykelleri aracılığıyla bu toplantılara katılabilirdi. </a:t>
            </a:r>
            <a:r>
              <a:rPr lang="tr-TR" dirty="0" err="1"/>
              <a:t>Manes'ler</a:t>
            </a:r>
            <a:r>
              <a:rPr lang="tr-TR" dirty="0"/>
              <a:t>, </a:t>
            </a:r>
            <a:r>
              <a:rPr lang="tr-TR" dirty="0" err="1"/>
              <a:t>Parentalia</a:t>
            </a:r>
            <a:r>
              <a:rPr lang="tr-TR" dirty="0"/>
              <a:t>, </a:t>
            </a:r>
            <a:r>
              <a:rPr lang="tr-TR" dirty="0" err="1"/>
              <a:t>Feralia</a:t>
            </a:r>
            <a:r>
              <a:rPr lang="tr-TR" dirty="0"/>
              <a:t> ve </a:t>
            </a:r>
            <a:r>
              <a:rPr lang="tr-TR" dirty="0" err="1"/>
              <a:t>Lemuria</a:t>
            </a:r>
            <a:r>
              <a:rPr lang="tr-TR" dirty="0"/>
              <a:t> festivallerine dahil edilirdi, ancak </a:t>
            </a:r>
            <a:r>
              <a:rPr lang="tr-TR" dirty="0" err="1"/>
              <a:t>Lemuria</a:t>
            </a:r>
            <a:r>
              <a:rPr lang="tr-TR" dirty="0"/>
              <a:t> festivali daha çok </a:t>
            </a:r>
            <a:r>
              <a:rPr lang="tr-TR" dirty="0" err="1"/>
              <a:t>lemurelere</a:t>
            </a:r>
            <a:r>
              <a:rPr lang="tr-TR" dirty="0"/>
              <a:t> odaklanmıştı.</a:t>
            </a:r>
          </a:p>
        </p:txBody>
      </p:sp>
      <p:pic>
        <p:nvPicPr>
          <p:cNvPr id="5" name="Resim 4">
            <a:extLst>
              <a:ext uri="{FF2B5EF4-FFF2-40B4-BE49-F238E27FC236}">
                <a16:creationId xmlns:a16="http://schemas.microsoft.com/office/drawing/2014/main" id="{B5C80B67-8FC5-4E2E-897A-5A95B9AFB9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38" y="1138519"/>
            <a:ext cx="4150659" cy="3609269"/>
          </a:xfrm>
          <a:prstGeom prst="rect">
            <a:avLst/>
          </a:prstGeom>
        </p:spPr>
      </p:pic>
    </p:spTree>
    <p:extLst>
      <p:ext uri="{BB962C8B-B14F-4D97-AF65-F5344CB8AC3E}">
        <p14:creationId xmlns:p14="http://schemas.microsoft.com/office/powerpoint/2010/main" val="1965187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54A225-E18C-43CF-A1B2-9C96716EDCB6}"/>
              </a:ext>
            </a:extLst>
          </p:cNvPr>
          <p:cNvSpPr>
            <a:spLocks noGrp="1"/>
          </p:cNvSpPr>
          <p:nvPr>
            <p:ph type="title"/>
          </p:nvPr>
        </p:nvSpPr>
        <p:spPr>
          <a:xfrm>
            <a:off x="0" y="18255"/>
            <a:ext cx="10515600" cy="1325563"/>
          </a:xfrm>
        </p:spPr>
        <p:txBody>
          <a:bodyPr/>
          <a:lstStyle/>
          <a:p>
            <a:r>
              <a:rPr lang="tr-TR" dirty="0" err="1"/>
              <a:t>Lemures</a:t>
            </a:r>
            <a:endParaRPr lang="tr-TR" dirty="0"/>
          </a:p>
        </p:txBody>
      </p:sp>
      <p:sp>
        <p:nvSpPr>
          <p:cNvPr id="3" name="İçerik Yer Tutucusu 2">
            <a:extLst>
              <a:ext uri="{FF2B5EF4-FFF2-40B4-BE49-F238E27FC236}">
                <a16:creationId xmlns:a16="http://schemas.microsoft.com/office/drawing/2014/main" id="{34BDA5C1-368C-4892-8935-DCE4A228097B}"/>
              </a:ext>
            </a:extLst>
          </p:cNvPr>
          <p:cNvSpPr>
            <a:spLocks noGrp="1"/>
          </p:cNvSpPr>
          <p:nvPr>
            <p:ph idx="1"/>
          </p:nvPr>
        </p:nvSpPr>
        <p:spPr>
          <a:xfrm>
            <a:off x="4424083" y="838340"/>
            <a:ext cx="7767917" cy="5450541"/>
          </a:xfrm>
        </p:spPr>
        <p:txBody>
          <a:bodyPr>
            <a:normAutofit fontScale="77500" lnSpcReduction="20000"/>
          </a:bodyPr>
          <a:lstStyle/>
          <a:p>
            <a:r>
              <a:rPr lang="tr-TR" dirty="0"/>
              <a:t>(Leh-</a:t>
            </a:r>
            <a:r>
              <a:rPr lang="tr-TR" dirty="0" err="1"/>
              <a:t>mur</a:t>
            </a:r>
            <a:r>
              <a:rPr lang="tr-TR" dirty="0"/>
              <a:t>-</a:t>
            </a:r>
            <a:r>
              <a:rPr lang="tr-TR" dirty="0" err="1"/>
              <a:t>ays</a:t>
            </a:r>
            <a:r>
              <a:rPr lang="tr-TR" dirty="0"/>
              <a:t> olarak telaffuz edilen) ruhlar, huzursuz, öfkeli veya yaramaz olan ölülerdi. Bugün bir </a:t>
            </a:r>
            <a:r>
              <a:rPr lang="tr-TR" dirty="0" err="1"/>
              <a:t>lemure</a:t>
            </a:r>
            <a:r>
              <a:rPr lang="tr-TR" dirty="0"/>
              <a:t>, ihtiyaçları karşılanana veya bir ruhani otorite tarafından sürgün edilene kadar evi bozan öfkeli bir ruh olarak bilinirdi. Bu ruhlar topluca </a:t>
            </a:r>
            <a:r>
              <a:rPr lang="tr-TR" dirty="0" err="1"/>
              <a:t>manes</a:t>
            </a:r>
            <a:r>
              <a:rPr lang="tr-TR" dirty="0"/>
              <a:t> olarak adlandırılırdı - bir zamanlar yaşamış olanların ilahi ruhları - ancak bir nedenle öte dünyada mutsuz olanlardı. Bir ruhun bir </a:t>
            </a:r>
            <a:r>
              <a:rPr lang="tr-TR" dirty="0" err="1"/>
              <a:t>lemure</a:t>
            </a:r>
            <a:r>
              <a:rPr lang="tr-TR" dirty="0"/>
              <a:t> olarak geri dönmesinin en yaygın nedeni cenaze törenlerinin veya gömme işlemlerinin uygun şekilde yapılmamış olması veya vasiyetname de belirtilen dile uyulmamış olmasıydı. Ayrıca, bir aile tarafından uygun şekilde onurlandırılmadıklarını hisseden bir </a:t>
            </a:r>
            <a:r>
              <a:rPr lang="tr-TR" dirty="0" err="1"/>
              <a:t>manes</a:t>
            </a:r>
            <a:r>
              <a:rPr lang="tr-TR" dirty="0"/>
              <a:t> de bir </a:t>
            </a:r>
            <a:r>
              <a:rPr lang="tr-TR" dirty="0" err="1"/>
              <a:t>lemure</a:t>
            </a:r>
            <a:r>
              <a:rPr lang="tr-TR" dirty="0"/>
              <a:t> olarak geri dönebilirdi. Bir </a:t>
            </a:r>
            <a:r>
              <a:rPr lang="tr-TR" dirty="0" err="1"/>
              <a:t>lare</a:t>
            </a:r>
            <a:r>
              <a:rPr lang="tr-TR" dirty="0"/>
              <a:t>, </a:t>
            </a:r>
            <a:r>
              <a:rPr lang="tr-TR" dirty="0" err="1"/>
              <a:t>parentes</a:t>
            </a:r>
            <a:r>
              <a:rPr lang="tr-TR" dirty="0"/>
              <a:t> veya toplu </a:t>
            </a:r>
            <a:r>
              <a:rPr lang="tr-TR" dirty="0" err="1"/>
              <a:t>manes</a:t>
            </a:r>
            <a:r>
              <a:rPr lang="tr-TR" dirty="0"/>
              <a:t>, onların memnuniyetine uygun şekilde yapılmayan uygun sunumlar ve dualar nedeniyle </a:t>
            </a:r>
            <a:r>
              <a:rPr lang="tr-TR" dirty="0" err="1"/>
              <a:t>lemurelere</a:t>
            </a:r>
            <a:r>
              <a:rPr lang="tr-TR" dirty="0"/>
              <a:t> dönüşebilirdi. Roma şairi </a:t>
            </a:r>
            <a:r>
              <a:rPr lang="tr-TR" dirty="0" err="1"/>
              <a:t>Ovid</a:t>
            </a:r>
            <a:r>
              <a:rPr lang="tr-TR" dirty="0"/>
              <a:t> (M.Ö. 43 - M.S. 17), eseri </a:t>
            </a:r>
            <a:r>
              <a:rPr lang="tr-TR" dirty="0" err="1"/>
              <a:t>Fasti</a:t>
            </a:r>
            <a:r>
              <a:rPr lang="tr-TR" dirty="0"/>
              <a:t>, Kitap V (M.S. 8),'de </a:t>
            </a:r>
            <a:r>
              <a:rPr lang="tr-TR" dirty="0" err="1"/>
              <a:t>lemurelerin</a:t>
            </a:r>
            <a:r>
              <a:rPr lang="tr-TR" dirty="0"/>
              <a:t> Roma üzerine kaos getirdiğini anlatır. Halk, </a:t>
            </a:r>
            <a:r>
              <a:rPr lang="tr-TR" dirty="0" err="1"/>
              <a:t>Lemuria</a:t>
            </a:r>
            <a:r>
              <a:rPr lang="tr-TR" dirty="0"/>
              <a:t> festivali aracılığıyla onları uygun şekilde onurlandırmayı unuttuğunda. </a:t>
            </a:r>
            <a:r>
              <a:rPr lang="tr-TR" dirty="0" err="1"/>
              <a:t>Lemuria</a:t>
            </a:r>
            <a:r>
              <a:rPr lang="tr-TR" dirty="0"/>
              <a:t>, 9, 11 ve 13 Mayıs tarihlerinde düzenlenirdi ve daha sonra </a:t>
            </a:r>
            <a:r>
              <a:rPr lang="tr-TR" dirty="0" err="1"/>
              <a:t>Kilise'de</a:t>
            </a:r>
            <a:r>
              <a:rPr lang="tr-TR" dirty="0"/>
              <a:t> Tüm Azizler Günü haline gelirken, 9. yüzyılda 1 Kasım'a taşınana kadar kutsal ölülere saygı gösterdi."</a:t>
            </a:r>
          </a:p>
        </p:txBody>
      </p:sp>
      <p:pic>
        <p:nvPicPr>
          <p:cNvPr id="5" name="Resim 4">
            <a:extLst>
              <a:ext uri="{FF2B5EF4-FFF2-40B4-BE49-F238E27FC236}">
                <a16:creationId xmlns:a16="http://schemas.microsoft.com/office/drawing/2014/main" id="{68C8C70A-9A33-44D7-AAF4-AF222A7D8C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84" y="1343818"/>
            <a:ext cx="4004651" cy="4592000"/>
          </a:xfrm>
          <a:prstGeom prst="rect">
            <a:avLst/>
          </a:prstGeom>
        </p:spPr>
      </p:pic>
    </p:spTree>
    <p:extLst>
      <p:ext uri="{BB962C8B-B14F-4D97-AF65-F5344CB8AC3E}">
        <p14:creationId xmlns:p14="http://schemas.microsoft.com/office/powerpoint/2010/main" val="2554611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D8E86E-643E-4890-B7B4-5FE2FC680436}"/>
              </a:ext>
            </a:extLst>
          </p:cNvPr>
          <p:cNvSpPr>
            <a:spLocks noGrp="1"/>
          </p:cNvSpPr>
          <p:nvPr>
            <p:ph type="title"/>
          </p:nvPr>
        </p:nvSpPr>
        <p:spPr>
          <a:xfrm>
            <a:off x="0" y="0"/>
            <a:ext cx="10515600" cy="1325563"/>
          </a:xfrm>
        </p:spPr>
        <p:txBody>
          <a:bodyPr/>
          <a:lstStyle/>
          <a:p>
            <a:r>
              <a:rPr lang="tr-TR" dirty="0" err="1"/>
              <a:t>Camenae</a:t>
            </a:r>
            <a:endParaRPr lang="tr-TR" dirty="0"/>
          </a:p>
        </p:txBody>
      </p:sp>
      <p:sp>
        <p:nvSpPr>
          <p:cNvPr id="3" name="İçerik Yer Tutucusu 2">
            <a:extLst>
              <a:ext uri="{FF2B5EF4-FFF2-40B4-BE49-F238E27FC236}">
                <a16:creationId xmlns:a16="http://schemas.microsoft.com/office/drawing/2014/main" id="{DA2B6B94-37BE-415D-A43D-90CF034787C1}"/>
              </a:ext>
            </a:extLst>
          </p:cNvPr>
          <p:cNvSpPr>
            <a:spLocks noGrp="1"/>
          </p:cNvSpPr>
          <p:nvPr>
            <p:ph idx="1"/>
          </p:nvPr>
        </p:nvSpPr>
        <p:spPr>
          <a:xfrm>
            <a:off x="3514165" y="788894"/>
            <a:ext cx="8677835" cy="5889812"/>
          </a:xfrm>
        </p:spPr>
        <p:txBody>
          <a:bodyPr>
            <a:normAutofit fontScale="92500" lnSpcReduction="20000"/>
          </a:bodyPr>
          <a:lstStyle/>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Roma mitolojisinde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Camenae</a:t>
            </a:r>
            <a:r>
              <a:rPr lang="tr-TR" sz="1800" dirty="0">
                <a:effectLst/>
                <a:latin typeface="Calibri" panose="020F0502020204030204" pitchFamily="34" charset="0"/>
                <a:ea typeface="Calibri" panose="020F0502020204030204" pitchFamily="34" charset="0"/>
                <a:cs typeface="Times New Roman" panose="02020603050405020304" pitchFamily="18" charset="0"/>
              </a:rPr>
              <a:t>, doğum, kuyu, çeşme ve kehanet tanrıçaları olarak bilinen bir grup tanrıçadır.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Camenae</a:t>
            </a:r>
            <a:r>
              <a:rPr lang="tr-TR" sz="1800" dirty="0">
                <a:effectLst/>
                <a:latin typeface="Calibri" panose="020F0502020204030204" pitchFamily="34" charset="0"/>
                <a:ea typeface="Calibri" panose="020F0502020204030204" pitchFamily="34" charset="0"/>
                <a:cs typeface="Times New Roman" panose="02020603050405020304" pitchFamily="18" charset="0"/>
              </a:rPr>
              <a:t>, Yunan mitolojisindeki Musalar ile benzerlik gösterirler, ancak daha eski ve yerel bir kökene sahiptirler.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Camenae</a:t>
            </a:r>
            <a:r>
              <a:rPr lang="tr-TR" sz="1800" dirty="0">
                <a:effectLst/>
                <a:latin typeface="Calibri" panose="020F0502020204030204" pitchFamily="34" charset="0"/>
                <a:ea typeface="Calibri" panose="020F0502020204030204" pitchFamily="34" charset="0"/>
                <a:cs typeface="Times New Roman" panose="02020603050405020304" pitchFamily="18" charset="0"/>
              </a:rPr>
              <a:t>, Roma'nın kuruluşundan önceki dönemde, Latium bölgesindeki ormanlarda ve sulak alanlarda yaşayan tanrıçalardı.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Camenae'nin</a:t>
            </a:r>
            <a:r>
              <a:rPr lang="tr-TR" sz="1800" dirty="0">
                <a:effectLst/>
                <a:latin typeface="Calibri" panose="020F0502020204030204" pitchFamily="34" charset="0"/>
                <a:ea typeface="Calibri" panose="020F0502020204030204" pitchFamily="34" charset="0"/>
                <a:cs typeface="Times New Roman" panose="02020603050405020304" pitchFamily="18" charset="0"/>
              </a:rPr>
              <a:t> adı, "şarkı söylemek" anlamına gelen Latince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canere</a:t>
            </a:r>
            <a:r>
              <a:rPr lang="tr-TR" sz="1800" dirty="0">
                <a:effectLst/>
                <a:latin typeface="Calibri" panose="020F0502020204030204" pitchFamily="34" charset="0"/>
                <a:ea typeface="Calibri" panose="020F0502020204030204" pitchFamily="34" charset="0"/>
                <a:cs typeface="Times New Roman" panose="02020603050405020304" pitchFamily="18" charset="0"/>
              </a:rPr>
              <a:t>" fiilinden türemiştir.</a:t>
            </a:r>
          </a:p>
          <a:p>
            <a:pPr>
              <a:lnSpc>
                <a:spcPct val="107000"/>
              </a:lnSpc>
              <a:spcAft>
                <a:spcPts val="800"/>
              </a:spcAft>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Camenae'nin</a:t>
            </a:r>
            <a:r>
              <a:rPr lang="tr-TR" sz="1800" dirty="0">
                <a:effectLst/>
                <a:latin typeface="Calibri" panose="020F0502020204030204" pitchFamily="34" charset="0"/>
                <a:ea typeface="Calibri" panose="020F0502020204030204" pitchFamily="34" charset="0"/>
                <a:cs typeface="Times New Roman" panose="02020603050405020304" pitchFamily="18" charset="0"/>
              </a:rPr>
              <a:t> sayısı ve isimleri farklı kaynaklarda değişiklik gösterir. Genellikle dört tanrıça olduğu kabul edilir: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Carmenta</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Egeria</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Antevorta</a:t>
            </a:r>
            <a:r>
              <a:rPr lang="tr-TR" sz="1800" dirty="0">
                <a:effectLst/>
                <a:latin typeface="Calibri" panose="020F0502020204030204" pitchFamily="34" charset="0"/>
                <a:ea typeface="Calibri" panose="020F0502020204030204" pitchFamily="34" charset="0"/>
                <a:cs typeface="Times New Roman" panose="02020603050405020304" pitchFamily="18" charset="0"/>
              </a:rPr>
              <a:t> ve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Postverta</a:t>
            </a:r>
            <a:r>
              <a:rPr lang="tr-TR" sz="1800" dirty="0">
                <a:effectLst/>
                <a:latin typeface="Calibri" panose="020F0502020204030204" pitchFamily="34" charset="0"/>
                <a:ea typeface="Calibri" panose="020F0502020204030204" pitchFamily="34" charset="0"/>
                <a:cs typeface="Times New Roman" panose="02020603050405020304" pitchFamily="18" charset="0"/>
              </a:rPr>
              <a:t>. Bu tanrıçaların her biri farklı bir alanda uzmanlaşmıştır.</a:t>
            </a:r>
          </a:p>
          <a:p>
            <a:pPr>
              <a:lnSpc>
                <a:spcPct val="107000"/>
              </a:lnSpc>
              <a:spcAft>
                <a:spcPts val="800"/>
              </a:spcAft>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Carmenta</a:t>
            </a:r>
            <a:r>
              <a:rPr lang="tr-TR" sz="1800" dirty="0">
                <a:effectLst/>
                <a:latin typeface="Calibri" panose="020F0502020204030204" pitchFamily="34" charset="0"/>
                <a:ea typeface="Calibri" panose="020F0502020204030204" pitchFamily="34" charset="0"/>
                <a:cs typeface="Times New Roman" panose="02020603050405020304" pitchFamily="18" charset="0"/>
              </a:rPr>
              <a:t>, doğum ve kehanet tanrıçasıdır. Geleceği görebilen ve insanlara yol gösteren bir kahine dönüştürülmüştür. Roma'nın kurucusu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Romulus'un</a:t>
            </a:r>
            <a:r>
              <a:rPr lang="tr-TR" sz="1800" dirty="0">
                <a:effectLst/>
                <a:latin typeface="Calibri" panose="020F0502020204030204" pitchFamily="34" charset="0"/>
                <a:ea typeface="Calibri" panose="020F0502020204030204" pitchFamily="34" charset="0"/>
                <a:cs typeface="Times New Roman" panose="02020603050405020304" pitchFamily="18" charset="0"/>
              </a:rPr>
              <a:t> annesi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Rhea</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Silvia'ya</a:t>
            </a:r>
            <a:r>
              <a:rPr lang="tr-TR" sz="1800" dirty="0">
                <a:effectLst/>
                <a:latin typeface="Calibri" panose="020F0502020204030204" pitchFamily="34" charset="0"/>
                <a:ea typeface="Calibri" panose="020F0502020204030204" pitchFamily="34" charset="0"/>
                <a:cs typeface="Times New Roman" panose="02020603050405020304" pitchFamily="18" charset="0"/>
              </a:rPr>
              <a:t> hamile kalmasına yardım ettiği söylenir.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Carmenta'nın</a:t>
            </a:r>
            <a:r>
              <a:rPr lang="tr-TR" sz="1800" dirty="0">
                <a:effectLst/>
                <a:latin typeface="Calibri" panose="020F0502020204030204" pitchFamily="34" charset="0"/>
                <a:ea typeface="Calibri" panose="020F0502020204030204" pitchFamily="34" charset="0"/>
                <a:cs typeface="Times New Roman" panose="02020603050405020304" pitchFamily="18" charset="0"/>
              </a:rPr>
              <a:t> adı, "şiir" anlamına gelen Latince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carmen</a:t>
            </a:r>
            <a:r>
              <a:rPr lang="tr-TR" sz="1800" dirty="0">
                <a:effectLst/>
                <a:latin typeface="Calibri" panose="020F0502020204030204" pitchFamily="34" charset="0"/>
                <a:ea typeface="Calibri" panose="020F0502020204030204" pitchFamily="34" charset="0"/>
                <a:cs typeface="Times New Roman" panose="02020603050405020304" pitchFamily="18" charset="0"/>
              </a:rPr>
              <a:t>" kelimesinden gelir.</a:t>
            </a:r>
          </a:p>
          <a:p>
            <a:pPr>
              <a:lnSpc>
                <a:spcPct val="107000"/>
              </a:lnSpc>
              <a:spcAft>
                <a:spcPts val="800"/>
              </a:spcAft>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Egeria</a:t>
            </a:r>
            <a:r>
              <a:rPr lang="tr-TR" sz="1800" dirty="0">
                <a:effectLst/>
                <a:latin typeface="Calibri" panose="020F0502020204030204" pitchFamily="34" charset="0"/>
                <a:ea typeface="Calibri" panose="020F0502020204030204" pitchFamily="34" charset="0"/>
                <a:cs typeface="Times New Roman" panose="02020603050405020304" pitchFamily="18" charset="0"/>
              </a:rPr>
              <a:t>, su ve bilgelik tanrıçasıdır. Roma'nın ikinci kralı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Numa</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Pompilius'un</a:t>
            </a:r>
            <a:r>
              <a:rPr lang="tr-TR" sz="1800" dirty="0">
                <a:effectLst/>
                <a:latin typeface="Calibri" panose="020F0502020204030204" pitchFamily="34" charset="0"/>
                <a:ea typeface="Calibri" panose="020F0502020204030204" pitchFamily="34" charset="0"/>
                <a:cs typeface="Times New Roman" panose="02020603050405020304" pitchFamily="18" charset="0"/>
              </a:rPr>
              <a:t> eşi ve danışmanı olduğu rivayet edilir.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Numa'ya</a:t>
            </a:r>
            <a:r>
              <a:rPr lang="tr-TR" sz="1800" dirty="0">
                <a:effectLst/>
                <a:latin typeface="Calibri" panose="020F0502020204030204" pitchFamily="34" charset="0"/>
                <a:ea typeface="Calibri" panose="020F0502020204030204" pitchFamily="34" charset="0"/>
                <a:cs typeface="Times New Roman" panose="02020603050405020304" pitchFamily="18" charset="0"/>
              </a:rPr>
              <a:t> tanrılardan aldığı bilgileri aktaran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Egeria</a:t>
            </a:r>
            <a:r>
              <a:rPr lang="tr-TR" sz="1800" dirty="0">
                <a:effectLst/>
                <a:latin typeface="Calibri" panose="020F0502020204030204" pitchFamily="34" charset="0"/>
                <a:ea typeface="Calibri" panose="020F0502020204030204" pitchFamily="34" charset="0"/>
                <a:cs typeface="Times New Roman" panose="02020603050405020304" pitchFamily="18" charset="0"/>
              </a:rPr>
              <a:t>, ona dinî törenlerin ve yasaların nasıl yapılacağını öğretmiştir.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Egeria'nın</a:t>
            </a:r>
            <a:r>
              <a:rPr lang="tr-TR" sz="1800" dirty="0">
                <a:effectLst/>
                <a:latin typeface="Calibri" panose="020F0502020204030204" pitchFamily="34" charset="0"/>
                <a:ea typeface="Calibri" panose="020F0502020204030204" pitchFamily="34" charset="0"/>
                <a:cs typeface="Times New Roman" panose="02020603050405020304" pitchFamily="18" charset="0"/>
              </a:rPr>
              <a:t> adı, "su kaynağı" anlamına gelen Latince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eger</a:t>
            </a:r>
            <a:r>
              <a:rPr lang="tr-TR" sz="1800" dirty="0">
                <a:effectLst/>
                <a:latin typeface="Calibri" panose="020F0502020204030204" pitchFamily="34" charset="0"/>
                <a:ea typeface="Calibri" panose="020F0502020204030204" pitchFamily="34" charset="0"/>
                <a:cs typeface="Times New Roman" panose="02020603050405020304" pitchFamily="18" charset="0"/>
              </a:rPr>
              <a:t>" kelimesinden gelir.</a:t>
            </a:r>
          </a:p>
          <a:p>
            <a:pPr>
              <a:lnSpc>
                <a:spcPct val="107000"/>
              </a:lnSpc>
              <a:spcAft>
                <a:spcPts val="800"/>
              </a:spcAft>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Antevorta</a:t>
            </a:r>
            <a:r>
              <a:rPr lang="tr-TR" sz="1800" dirty="0">
                <a:effectLst/>
                <a:latin typeface="Calibri" panose="020F0502020204030204" pitchFamily="34" charset="0"/>
                <a:ea typeface="Calibri" panose="020F0502020204030204" pitchFamily="34" charset="0"/>
                <a:cs typeface="Times New Roman" panose="02020603050405020304" pitchFamily="18" charset="0"/>
              </a:rPr>
              <a:t> ve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Postverta</a:t>
            </a:r>
            <a:r>
              <a:rPr lang="tr-TR" sz="1800" dirty="0">
                <a:effectLst/>
                <a:latin typeface="Calibri" panose="020F0502020204030204" pitchFamily="34" charset="0"/>
                <a:ea typeface="Calibri" panose="020F0502020204030204" pitchFamily="34" charset="0"/>
                <a:cs typeface="Times New Roman" panose="02020603050405020304" pitchFamily="18" charset="0"/>
              </a:rPr>
              <a:t>, kader ve zaman tanrıçalarıdır.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Antevorta</a:t>
            </a:r>
            <a:r>
              <a:rPr lang="tr-TR" sz="1800" dirty="0">
                <a:effectLst/>
                <a:latin typeface="Calibri" panose="020F0502020204030204" pitchFamily="34" charset="0"/>
                <a:ea typeface="Calibri" panose="020F0502020204030204" pitchFamily="34" charset="0"/>
                <a:cs typeface="Times New Roman" panose="02020603050405020304" pitchFamily="18" charset="0"/>
              </a:rPr>
              <a:t> geleceği,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Postverta</a:t>
            </a:r>
            <a:r>
              <a:rPr lang="tr-TR" sz="1800" dirty="0">
                <a:effectLst/>
                <a:latin typeface="Calibri" panose="020F0502020204030204" pitchFamily="34" charset="0"/>
                <a:ea typeface="Calibri" panose="020F0502020204030204" pitchFamily="34" charset="0"/>
                <a:cs typeface="Times New Roman" panose="02020603050405020304" pitchFamily="18" charset="0"/>
              </a:rPr>
              <a:t> geçmişi temsil eder. Doğum sırasında annelere yardım ederler.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Antevorta</a:t>
            </a:r>
            <a:r>
              <a:rPr lang="tr-TR" sz="1800" dirty="0">
                <a:effectLst/>
                <a:latin typeface="Calibri" panose="020F0502020204030204" pitchFamily="34" charset="0"/>
                <a:ea typeface="Calibri" panose="020F0502020204030204" pitchFamily="34" charset="0"/>
                <a:cs typeface="Times New Roman" panose="02020603050405020304" pitchFamily="18" charset="0"/>
              </a:rPr>
              <a:t> bebeğin baş önde doğmasını sağlarken,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Postverta</a:t>
            </a:r>
            <a:r>
              <a:rPr lang="tr-TR" sz="1800" dirty="0">
                <a:effectLst/>
                <a:latin typeface="Calibri" panose="020F0502020204030204" pitchFamily="34" charset="0"/>
                <a:ea typeface="Calibri" panose="020F0502020204030204" pitchFamily="34" charset="0"/>
                <a:cs typeface="Times New Roman" panose="02020603050405020304" pitchFamily="18" charset="0"/>
              </a:rPr>
              <a:t> ters doğumları düzeltir.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Antevorta'nın</a:t>
            </a:r>
            <a:r>
              <a:rPr lang="tr-TR" sz="1800" dirty="0">
                <a:effectLst/>
                <a:latin typeface="Calibri" panose="020F0502020204030204" pitchFamily="34" charset="0"/>
                <a:ea typeface="Calibri" panose="020F0502020204030204" pitchFamily="34" charset="0"/>
                <a:cs typeface="Times New Roman" panose="02020603050405020304" pitchFamily="18" charset="0"/>
              </a:rPr>
              <a:t> adı, "önce gelmek" anlamına gelen Latince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antevenire</a:t>
            </a:r>
            <a:r>
              <a:rPr lang="tr-TR" sz="1800" dirty="0">
                <a:effectLst/>
                <a:latin typeface="Calibri" panose="020F0502020204030204" pitchFamily="34" charset="0"/>
                <a:ea typeface="Calibri" panose="020F0502020204030204" pitchFamily="34" charset="0"/>
                <a:cs typeface="Times New Roman" panose="02020603050405020304" pitchFamily="18" charset="0"/>
              </a:rPr>
              <a:t>" fiilinden;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Postverta'nın</a:t>
            </a:r>
            <a:r>
              <a:rPr lang="tr-TR" sz="1800" dirty="0">
                <a:effectLst/>
                <a:latin typeface="Calibri" panose="020F0502020204030204" pitchFamily="34" charset="0"/>
                <a:ea typeface="Calibri" panose="020F0502020204030204" pitchFamily="34" charset="0"/>
                <a:cs typeface="Times New Roman" panose="02020603050405020304" pitchFamily="18" charset="0"/>
              </a:rPr>
              <a:t> adı ise, "sonra gelmek" anlamına gelen Latince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postvenire</a:t>
            </a:r>
            <a:r>
              <a:rPr lang="tr-TR" sz="1800" dirty="0">
                <a:effectLst/>
                <a:latin typeface="Calibri" panose="020F0502020204030204" pitchFamily="34" charset="0"/>
                <a:ea typeface="Calibri" panose="020F0502020204030204" pitchFamily="34" charset="0"/>
                <a:cs typeface="Times New Roman" panose="02020603050405020304" pitchFamily="18" charset="0"/>
              </a:rPr>
              <a:t>" fiilinden gelir.</a:t>
            </a:r>
          </a:p>
          <a:p>
            <a:endParaRPr lang="tr-TR" dirty="0"/>
          </a:p>
        </p:txBody>
      </p:sp>
      <p:pic>
        <p:nvPicPr>
          <p:cNvPr id="5" name="Resim 4">
            <a:extLst>
              <a:ext uri="{FF2B5EF4-FFF2-40B4-BE49-F238E27FC236}">
                <a16:creationId xmlns:a16="http://schemas.microsoft.com/office/drawing/2014/main" id="{EE7C0FBA-22C8-41B1-8E3E-CF95D0E9E5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75" y="1089551"/>
            <a:ext cx="1766048" cy="1801369"/>
          </a:xfrm>
          <a:prstGeom prst="rect">
            <a:avLst/>
          </a:prstGeom>
        </p:spPr>
      </p:pic>
      <p:pic>
        <p:nvPicPr>
          <p:cNvPr id="7" name="Resim 6">
            <a:extLst>
              <a:ext uri="{FF2B5EF4-FFF2-40B4-BE49-F238E27FC236}">
                <a16:creationId xmlns:a16="http://schemas.microsoft.com/office/drawing/2014/main" id="{12260EA8-5561-415E-A25D-34CFEB12F7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75" y="3096321"/>
            <a:ext cx="1766048" cy="1741520"/>
          </a:xfrm>
          <a:prstGeom prst="rect">
            <a:avLst/>
          </a:prstGeom>
        </p:spPr>
      </p:pic>
    </p:spTree>
    <p:extLst>
      <p:ext uri="{BB962C8B-B14F-4D97-AF65-F5344CB8AC3E}">
        <p14:creationId xmlns:p14="http://schemas.microsoft.com/office/powerpoint/2010/main" val="175605296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624</Words>
  <Application>Microsoft Office PowerPoint</Application>
  <PresentationFormat>Geniş ekran</PresentationFormat>
  <Paragraphs>12</Paragraphs>
  <Slides>4</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4</vt:i4>
      </vt:variant>
    </vt:vector>
  </HeadingPairs>
  <TitlesOfParts>
    <vt:vector size="8" baseType="lpstr">
      <vt:lpstr>Arial</vt:lpstr>
      <vt:lpstr>Calibri</vt:lpstr>
      <vt:lpstr>Calibri Light</vt:lpstr>
      <vt:lpstr>Office Teması</vt:lpstr>
      <vt:lpstr>MANES-LEMURES </vt:lpstr>
      <vt:lpstr>Manes</vt:lpstr>
      <vt:lpstr>Lemures</vt:lpstr>
      <vt:lpstr>Camenae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MANES-LEMURES </dc:title>
  <dc:creator>Hasan Tetik</dc:creator>
  <cp:lastModifiedBy>Hasan Tetik</cp:lastModifiedBy>
  <cp:revision>6</cp:revision>
  <dcterms:created xsi:type="dcterms:W3CDTF">2023-12-12T17:35:13Z</dcterms:created>
  <dcterms:modified xsi:type="dcterms:W3CDTF">2023-12-13T19:57:28Z</dcterms:modified>
</cp:coreProperties>
</file>