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8"/>
  </p:notesMasterIdLst>
  <p:sldIdLst>
    <p:sldId id="256" r:id="rId2"/>
    <p:sldId id="258" r:id="rId3"/>
    <p:sldId id="260" r:id="rId4"/>
    <p:sldId id="267" r:id="rId5"/>
    <p:sldId id="301" r:id="rId6"/>
    <p:sldId id="300" r:id="rId7"/>
    <p:sldId id="278" r:id="rId8"/>
    <p:sldId id="265" r:id="rId9"/>
    <p:sldId id="274" r:id="rId10"/>
    <p:sldId id="294" r:id="rId11"/>
    <p:sldId id="295" r:id="rId12"/>
    <p:sldId id="296" r:id="rId13"/>
    <p:sldId id="298" r:id="rId14"/>
    <p:sldId id="297" r:id="rId15"/>
    <p:sldId id="279" r:id="rId16"/>
    <p:sldId id="262" r:id="rId17"/>
    <p:sldId id="302" r:id="rId18"/>
    <p:sldId id="306" r:id="rId19"/>
    <p:sldId id="307" r:id="rId20"/>
    <p:sldId id="308" r:id="rId21"/>
    <p:sldId id="280" r:id="rId22"/>
    <p:sldId id="283" r:id="rId23"/>
    <p:sldId id="266" r:id="rId24"/>
    <p:sldId id="290" r:id="rId25"/>
    <p:sldId id="288" r:id="rId26"/>
    <p:sldId id="291" r:id="rId27"/>
    <p:sldId id="292" r:id="rId28"/>
    <p:sldId id="269" r:id="rId29"/>
    <p:sldId id="281" r:id="rId30"/>
    <p:sldId id="272" r:id="rId31"/>
    <p:sldId id="268" r:id="rId32"/>
    <p:sldId id="293" r:id="rId33"/>
    <p:sldId id="282" r:id="rId34"/>
    <p:sldId id="263" r:id="rId35"/>
    <p:sldId id="273" r:id="rId36"/>
    <p:sldId id="275" r:id="rId37"/>
  </p:sldIdLst>
  <p:sldSz cx="9144000" cy="5143500" type="screen16x9"/>
  <p:notesSz cx="6858000" cy="9144000"/>
  <p:embeddedFontLst>
    <p:embeddedFont>
      <p:font typeface="Open Sans" panose="020B0606030504020204" pitchFamily="34" charset="0"/>
      <p:regular r:id="rId39"/>
      <p:bold r:id="rId40"/>
      <p:italic r:id="rId41"/>
      <p:boldItalic r:id="rId42"/>
    </p:embeddedFont>
    <p:embeddedFont>
      <p:font typeface="Sora" panose="020B0604020202020204" charset="0"/>
      <p:regular r:id="rId43"/>
      <p:bold r:id="rId44"/>
    </p:embeddedFont>
    <p:embeddedFont>
      <p:font typeface="Sora ExtraBold" panose="020B0604020202020204" charset="0"/>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A60689-8030-4323-80CE-D46683EA17A0}">
  <a:tblStyle styleId="{7AA60689-8030-4323-80CE-D46683EA17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50270A-0355-4D0A-A0AA-17D45BBF6F5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720"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8026b66e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8026b66e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1e375b9f5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1e375b9f5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85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161ec02cbf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161ec02cb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342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161ec02cbf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161ec02cb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9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161ec02cbf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161ec02cb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09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161ec02cbf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161ec02cb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384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086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909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070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33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833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561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263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190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288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527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252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105afc42a3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05afc42a3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898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330b26925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330b2692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017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159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161ec02cb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161ec02cb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1258269c9b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1258269c9b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756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161ec02cb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161ec02cb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14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185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1e375b9f5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1e375b9f5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161ec02cbf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161ec02cb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84800" y="1360775"/>
            <a:ext cx="4906200" cy="16812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84800" y="3274276"/>
            <a:ext cx="4906200" cy="405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7951736" flipH="1">
            <a:off x="3529926" y="-1809034"/>
            <a:ext cx="7047570" cy="5408002"/>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2" y="4240596"/>
            <a:ext cx="9143876" cy="1028740"/>
            <a:chOff x="62" y="4240596"/>
            <a:chExt cx="9143876" cy="1028740"/>
          </a:xfrm>
        </p:grpSpPr>
        <p:sp>
          <p:nvSpPr>
            <p:cNvPr id="13" name="Google Shape;13;p2"/>
            <p:cNvSpPr/>
            <p:nvPr/>
          </p:nvSpPr>
          <p:spPr>
            <a:xfrm flipH="1">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1"/>
        <p:cNvGrpSpPr/>
        <p:nvPr/>
      </p:nvGrpSpPr>
      <p:grpSpPr>
        <a:xfrm>
          <a:off x="0" y="0"/>
          <a:ext cx="0" cy="0"/>
          <a:chOff x="0" y="0"/>
          <a:chExt cx="0" cy="0"/>
        </a:xfrm>
      </p:grpSpPr>
      <p:sp>
        <p:nvSpPr>
          <p:cNvPr id="82" name="Google Shape;82;p13"/>
          <p:cNvSpPr txBox="1">
            <a:spLocks noGrp="1"/>
          </p:cNvSpPr>
          <p:nvPr>
            <p:ph type="title" hasCustomPrompt="1"/>
          </p:nvPr>
        </p:nvSpPr>
        <p:spPr>
          <a:xfrm>
            <a:off x="2673921" y="1328475"/>
            <a:ext cx="844500" cy="447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83" name="Google Shape;83;p13"/>
          <p:cNvSpPr txBox="1">
            <a:spLocks noGrp="1"/>
          </p:cNvSpPr>
          <p:nvPr>
            <p:ph type="title" idx="2" hasCustomPrompt="1"/>
          </p:nvPr>
        </p:nvSpPr>
        <p:spPr>
          <a:xfrm>
            <a:off x="2673921" y="3581349"/>
            <a:ext cx="844500" cy="447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84" name="Google Shape;84;p13"/>
          <p:cNvSpPr txBox="1">
            <a:spLocks noGrp="1"/>
          </p:cNvSpPr>
          <p:nvPr>
            <p:ph type="title" idx="3" hasCustomPrompt="1"/>
          </p:nvPr>
        </p:nvSpPr>
        <p:spPr>
          <a:xfrm>
            <a:off x="2673921" y="2454908"/>
            <a:ext cx="844500" cy="447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85" name="Google Shape;85;p13"/>
          <p:cNvSpPr txBox="1">
            <a:spLocks noGrp="1"/>
          </p:cNvSpPr>
          <p:nvPr>
            <p:ph type="title" idx="4" hasCustomPrompt="1"/>
          </p:nvPr>
        </p:nvSpPr>
        <p:spPr>
          <a:xfrm>
            <a:off x="5625733" y="2460704"/>
            <a:ext cx="844500" cy="447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86" name="Google Shape;86;p13"/>
          <p:cNvSpPr txBox="1">
            <a:spLocks noGrp="1"/>
          </p:cNvSpPr>
          <p:nvPr>
            <p:ph type="title" idx="5" hasCustomPrompt="1"/>
          </p:nvPr>
        </p:nvSpPr>
        <p:spPr>
          <a:xfrm>
            <a:off x="5625733" y="1328475"/>
            <a:ext cx="844500" cy="447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87" name="Google Shape;87;p13"/>
          <p:cNvSpPr txBox="1">
            <a:spLocks noGrp="1"/>
          </p:cNvSpPr>
          <p:nvPr>
            <p:ph type="title" idx="6" hasCustomPrompt="1"/>
          </p:nvPr>
        </p:nvSpPr>
        <p:spPr>
          <a:xfrm>
            <a:off x="5625733" y="3581349"/>
            <a:ext cx="844500" cy="447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88" name="Google Shape;88;p13"/>
          <p:cNvSpPr txBox="1">
            <a:spLocks noGrp="1"/>
          </p:cNvSpPr>
          <p:nvPr>
            <p:ph type="subTitle" idx="1"/>
          </p:nvPr>
        </p:nvSpPr>
        <p:spPr>
          <a:xfrm>
            <a:off x="1801894" y="1827973"/>
            <a:ext cx="25884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89" name="Google Shape;89;p13"/>
          <p:cNvSpPr txBox="1">
            <a:spLocks noGrp="1"/>
          </p:cNvSpPr>
          <p:nvPr>
            <p:ph type="subTitle" idx="7"/>
          </p:nvPr>
        </p:nvSpPr>
        <p:spPr>
          <a:xfrm>
            <a:off x="1801894" y="2954437"/>
            <a:ext cx="25884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90" name="Google Shape;90;p13"/>
          <p:cNvSpPr txBox="1">
            <a:spLocks noGrp="1"/>
          </p:cNvSpPr>
          <p:nvPr>
            <p:ph type="subTitle" idx="8"/>
          </p:nvPr>
        </p:nvSpPr>
        <p:spPr>
          <a:xfrm>
            <a:off x="1801894" y="4080902"/>
            <a:ext cx="25884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91" name="Google Shape;91;p13"/>
          <p:cNvSpPr txBox="1">
            <a:spLocks noGrp="1"/>
          </p:cNvSpPr>
          <p:nvPr>
            <p:ph type="subTitle" idx="9"/>
          </p:nvPr>
        </p:nvSpPr>
        <p:spPr>
          <a:xfrm>
            <a:off x="4753706" y="2960256"/>
            <a:ext cx="25884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92" name="Google Shape;92;p13"/>
          <p:cNvSpPr txBox="1">
            <a:spLocks noGrp="1"/>
          </p:cNvSpPr>
          <p:nvPr>
            <p:ph type="subTitle" idx="13"/>
          </p:nvPr>
        </p:nvSpPr>
        <p:spPr>
          <a:xfrm>
            <a:off x="4753706" y="4080902"/>
            <a:ext cx="25884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93" name="Google Shape;93;p13"/>
          <p:cNvSpPr txBox="1">
            <a:spLocks noGrp="1"/>
          </p:cNvSpPr>
          <p:nvPr>
            <p:ph type="subTitle" idx="14"/>
          </p:nvPr>
        </p:nvSpPr>
        <p:spPr>
          <a:xfrm>
            <a:off x="4753706" y="1839586"/>
            <a:ext cx="25884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94" name="Google Shape;94;p13"/>
          <p:cNvGrpSpPr/>
          <p:nvPr/>
        </p:nvGrpSpPr>
        <p:grpSpPr>
          <a:xfrm>
            <a:off x="0" y="53"/>
            <a:ext cx="1581151" cy="5143392"/>
            <a:chOff x="0" y="53"/>
            <a:chExt cx="1581151" cy="5143392"/>
          </a:xfrm>
        </p:grpSpPr>
        <p:sp>
          <p:nvSpPr>
            <p:cNvPr id="95" name="Google Shape;95;p13"/>
            <p:cNvSpPr/>
            <p:nvPr/>
          </p:nvSpPr>
          <p:spPr>
            <a:xfrm rot="5400000">
              <a:off x="-1781053" y="1781241"/>
              <a:ext cx="5143297" cy="1581110"/>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rot="5400000" flipH="1">
              <a:off x="-2070474" y="2070527"/>
              <a:ext cx="5143297" cy="1002349"/>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3"/>
          <p:cNvSpPr/>
          <p:nvPr/>
        </p:nvSpPr>
        <p:spPr>
          <a:xfrm rot="-5793611">
            <a:off x="5108914" y="667251"/>
            <a:ext cx="7047727" cy="5408122"/>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1" name="Google Shape;101;p14"/>
          <p:cNvGrpSpPr/>
          <p:nvPr/>
        </p:nvGrpSpPr>
        <p:grpSpPr>
          <a:xfrm>
            <a:off x="50" y="4819621"/>
            <a:ext cx="9143876" cy="449868"/>
            <a:chOff x="62" y="4240596"/>
            <a:chExt cx="9143876" cy="1028740"/>
          </a:xfrm>
        </p:grpSpPr>
        <p:sp>
          <p:nvSpPr>
            <p:cNvPr id="102" name="Google Shape;102;p14"/>
            <p:cNvSpPr/>
            <p:nvPr/>
          </p:nvSpPr>
          <p:spPr>
            <a:xfrm flipH="1">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4"/>
          <p:cNvSpPr/>
          <p:nvPr/>
        </p:nvSpPr>
        <p:spPr>
          <a:xfrm rot="9424676" flipH="1">
            <a:off x="-2604885" y="-2229434"/>
            <a:ext cx="7047918" cy="5408269"/>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17"/>
        <p:cNvGrpSpPr/>
        <p:nvPr/>
      </p:nvGrpSpPr>
      <p:grpSpPr>
        <a:xfrm>
          <a:off x="0" y="0"/>
          <a:ext cx="0" cy="0"/>
          <a:chOff x="0" y="0"/>
          <a:chExt cx="0" cy="0"/>
        </a:xfrm>
      </p:grpSpPr>
      <p:grpSp>
        <p:nvGrpSpPr>
          <p:cNvPr id="118" name="Google Shape;118;p17"/>
          <p:cNvGrpSpPr/>
          <p:nvPr/>
        </p:nvGrpSpPr>
        <p:grpSpPr>
          <a:xfrm>
            <a:off x="6763013" y="100"/>
            <a:ext cx="2380497" cy="5143397"/>
            <a:chOff x="8422599" y="100"/>
            <a:chExt cx="721385" cy="5143397"/>
          </a:xfrm>
        </p:grpSpPr>
        <p:sp>
          <p:nvSpPr>
            <p:cNvPr id="119" name="Google Shape;119;p17"/>
            <p:cNvSpPr/>
            <p:nvPr/>
          </p:nvSpPr>
          <p:spPr>
            <a:xfrm rot="-5400000">
              <a:off x="6211643" y="2211056"/>
              <a:ext cx="5143297" cy="721385"/>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rot="-5400000" flipH="1">
              <a:off x="6321342" y="2320863"/>
              <a:ext cx="5143297" cy="501971"/>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7"/>
          <p:cNvSpPr/>
          <p:nvPr/>
        </p:nvSpPr>
        <p:spPr>
          <a:xfrm rot="7154954" flipH="1">
            <a:off x="-2585066" y="-810543"/>
            <a:ext cx="7047515" cy="5407959"/>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txBox="1">
            <a:spLocks noGrp="1"/>
          </p:cNvSpPr>
          <p:nvPr>
            <p:ph type="title" hasCustomPrompt="1"/>
          </p:nvPr>
        </p:nvSpPr>
        <p:spPr>
          <a:xfrm>
            <a:off x="2112838" y="2013157"/>
            <a:ext cx="3492600" cy="76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lvl1pPr>
            <a:lvl2pPr lvl="1" algn="ctr" rtl="0">
              <a:spcBef>
                <a:spcPts val="0"/>
              </a:spcBef>
              <a:spcAft>
                <a:spcPts val="0"/>
              </a:spcAft>
              <a:buClr>
                <a:schemeClr val="lt1"/>
              </a:buClr>
              <a:buSzPts val="6000"/>
              <a:buNone/>
              <a:defRPr sz="6000" b="1">
                <a:solidFill>
                  <a:schemeClr val="lt1"/>
                </a:solidFill>
              </a:defRPr>
            </a:lvl2pPr>
            <a:lvl3pPr lvl="2" algn="ctr" rtl="0">
              <a:spcBef>
                <a:spcPts val="0"/>
              </a:spcBef>
              <a:spcAft>
                <a:spcPts val="0"/>
              </a:spcAft>
              <a:buClr>
                <a:schemeClr val="lt1"/>
              </a:buClr>
              <a:buSzPts val="6000"/>
              <a:buNone/>
              <a:defRPr sz="6000" b="1">
                <a:solidFill>
                  <a:schemeClr val="lt1"/>
                </a:solidFill>
              </a:defRPr>
            </a:lvl3pPr>
            <a:lvl4pPr lvl="3" algn="ctr" rtl="0">
              <a:spcBef>
                <a:spcPts val="0"/>
              </a:spcBef>
              <a:spcAft>
                <a:spcPts val="0"/>
              </a:spcAft>
              <a:buClr>
                <a:schemeClr val="lt1"/>
              </a:buClr>
              <a:buSzPts val="6000"/>
              <a:buNone/>
              <a:defRPr sz="6000" b="1">
                <a:solidFill>
                  <a:schemeClr val="lt1"/>
                </a:solidFill>
              </a:defRPr>
            </a:lvl4pPr>
            <a:lvl5pPr lvl="4" algn="ctr" rtl="0">
              <a:spcBef>
                <a:spcPts val="0"/>
              </a:spcBef>
              <a:spcAft>
                <a:spcPts val="0"/>
              </a:spcAft>
              <a:buClr>
                <a:schemeClr val="lt1"/>
              </a:buClr>
              <a:buSzPts val="6000"/>
              <a:buNone/>
              <a:defRPr sz="6000" b="1">
                <a:solidFill>
                  <a:schemeClr val="lt1"/>
                </a:solidFill>
              </a:defRPr>
            </a:lvl5pPr>
            <a:lvl6pPr lvl="5" algn="ctr" rtl="0">
              <a:spcBef>
                <a:spcPts val="0"/>
              </a:spcBef>
              <a:spcAft>
                <a:spcPts val="0"/>
              </a:spcAft>
              <a:buClr>
                <a:schemeClr val="lt1"/>
              </a:buClr>
              <a:buSzPts val="6000"/>
              <a:buNone/>
              <a:defRPr sz="6000" b="1">
                <a:solidFill>
                  <a:schemeClr val="lt1"/>
                </a:solidFill>
              </a:defRPr>
            </a:lvl6pPr>
            <a:lvl7pPr lvl="6" algn="ctr" rtl="0">
              <a:spcBef>
                <a:spcPts val="0"/>
              </a:spcBef>
              <a:spcAft>
                <a:spcPts val="0"/>
              </a:spcAft>
              <a:buClr>
                <a:schemeClr val="lt1"/>
              </a:buClr>
              <a:buSzPts val="6000"/>
              <a:buNone/>
              <a:defRPr sz="6000" b="1">
                <a:solidFill>
                  <a:schemeClr val="lt1"/>
                </a:solidFill>
              </a:defRPr>
            </a:lvl7pPr>
            <a:lvl8pPr lvl="7" algn="ctr" rtl="0">
              <a:spcBef>
                <a:spcPts val="0"/>
              </a:spcBef>
              <a:spcAft>
                <a:spcPts val="0"/>
              </a:spcAft>
              <a:buClr>
                <a:schemeClr val="lt1"/>
              </a:buClr>
              <a:buSzPts val="6000"/>
              <a:buNone/>
              <a:defRPr sz="6000" b="1">
                <a:solidFill>
                  <a:schemeClr val="lt1"/>
                </a:solidFill>
              </a:defRPr>
            </a:lvl8pPr>
            <a:lvl9pPr lvl="8" algn="ctr" rtl="0">
              <a:spcBef>
                <a:spcPts val="0"/>
              </a:spcBef>
              <a:spcAft>
                <a:spcPts val="0"/>
              </a:spcAft>
              <a:buClr>
                <a:schemeClr val="lt1"/>
              </a:buClr>
              <a:buSzPts val="6000"/>
              <a:buNone/>
              <a:defRPr sz="6000" b="1">
                <a:solidFill>
                  <a:schemeClr val="lt1"/>
                </a:solidFill>
              </a:defRPr>
            </a:lvl9pPr>
          </a:lstStyle>
          <a:p>
            <a:r>
              <a:t>xx%</a:t>
            </a:r>
          </a:p>
        </p:txBody>
      </p:sp>
      <p:sp>
        <p:nvSpPr>
          <p:cNvPr id="123" name="Google Shape;123;p17"/>
          <p:cNvSpPr txBox="1">
            <a:spLocks noGrp="1"/>
          </p:cNvSpPr>
          <p:nvPr>
            <p:ph type="subTitle" idx="1"/>
          </p:nvPr>
        </p:nvSpPr>
        <p:spPr>
          <a:xfrm>
            <a:off x="2112850" y="2772075"/>
            <a:ext cx="3492600" cy="35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24" name="Google Shape;124;p17"/>
          <p:cNvSpPr txBox="1">
            <a:spLocks noGrp="1"/>
          </p:cNvSpPr>
          <p:nvPr>
            <p:ph type="title" idx="2" hasCustomPrompt="1"/>
          </p:nvPr>
        </p:nvSpPr>
        <p:spPr>
          <a:xfrm>
            <a:off x="2112850" y="534989"/>
            <a:ext cx="3492600" cy="76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lvl1pPr>
            <a:lvl2pPr lvl="1" algn="ctr" rtl="0">
              <a:spcBef>
                <a:spcPts val="0"/>
              </a:spcBef>
              <a:spcAft>
                <a:spcPts val="0"/>
              </a:spcAft>
              <a:buClr>
                <a:schemeClr val="lt1"/>
              </a:buClr>
              <a:buSzPts val="6000"/>
              <a:buNone/>
              <a:defRPr sz="6000" b="1">
                <a:solidFill>
                  <a:schemeClr val="lt1"/>
                </a:solidFill>
              </a:defRPr>
            </a:lvl2pPr>
            <a:lvl3pPr lvl="2" algn="ctr" rtl="0">
              <a:spcBef>
                <a:spcPts val="0"/>
              </a:spcBef>
              <a:spcAft>
                <a:spcPts val="0"/>
              </a:spcAft>
              <a:buClr>
                <a:schemeClr val="lt1"/>
              </a:buClr>
              <a:buSzPts val="6000"/>
              <a:buNone/>
              <a:defRPr sz="6000" b="1">
                <a:solidFill>
                  <a:schemeClr val="lt1"/>
                </a:solidFill>
              </a:defRPr>
            </a:lvl3pPr>
            <a:lvl4pPr lvl="3" algn="ctr" rtl="0">
              <a:spcBef>
                <a:spcPts val="0"/>
              </a:spcBef>
              <a:spcAft>
                <a:spcPts val="0"/>
              </a:spcAft>
              <a:buClr>
                <a:schemeClr val="lt1"/>
              </a:buClr>
              <a:buSzPts val="6000"/>
              <a:buNone/>
              <a:defRPr sz="6000" b="1">
                <a:solidFill>
                  <a:schemeClr val="lt1"/>
                </a:solidFill>
              </a:defRPr>
            </a:lvl4pPr>
            <a:lvl5pPr lvl="4" algn="ctr" rtl="0">
              <a:spcBef>
                <a:spcPts val="0"/>
              </a:spcBef>
              <a:spcAft>
                <a:spcPts val="0"/>
              </a:spcAft>
              <a:buClr>
                <a:schemeClr val="lt1"/>
              </a:buClr>
              <a:buSzPts val="6000"/>
              <a:buNone/>
              <a:defRPr sz="6000" b="1">
                <a:solidFill>
                  <a:schemeClr val="lt1"/>
                </a:solidFill>
              </a:defRPr>
            </a:lvl5pPr>
            <a:lvl6pPr lvl="5" algn="ctr" rtl="0">
              <a:spcBef>
                <a:spcPts val="0"/>
              </a:spcBef>
              <a:spcAft>
                <a:spcPts val="0"/>
              </a:spcAft>
              <a:buClr>
                <a:schemeClr val="lt1"/>
              </a:buClr>
              <a:buSzPts val="6000"/>
              <a:buNone/>
              <a:defRPr sz="6000" b="1">
                <a:solidFill>
                  <a:schemeClr val="lt1"/>
                </a:solidFill>
              </a:defRPr>
            </a:lvl6pPr>
            <a:lvl7pPr lvl="6" algn="ctr" rtl="0">
              <a:spcBef>
                <a:spcPts val="0"/>
              </a:spcBef>
              <a:spcAft>
                <a:spcPts val="0"/>
              </a:spcAft>
              <a:buClr>
                <a:schemeClr val="lt1"/>
              </a:buClr>
              <a:buSzPts val="6000"/>
              <a:buNone/>
              <a:defRPr sz="6000" b="1">
                <a:solidFill>
                  <a:schemeClr val="lt1"/>
                </a:solidFill>
              </a:defRPr>
            </a:lvl7pPr>
            <a:lvl8pPr lvl="7" algn="ctr" rtl="0">
              <a:spcBef>
                <a:spcPts val="0"/>
              </a:spcBef>
              <a:spcAft>
                <a:spcPts val="0"/>
              </a:spcAft>
              <a:buClr>
                <a:schemeClr val="lt1"/>
              </a:buClr>
              <a:buSzPts val="6000"/>
              <a:buNone/>
              <a:defRPr sz="6000" b="1">
                <a:solidFill>
                  <a:schemeClr val="lt1"/>
                </a:solidFill>
              </a:defRPr>
            </a:lvl8pPr>
            <a:lvl9pPr lvl="8" algn="ctr" rtl="0">
              <a:spcBef>
                <a:spcPts val="0"/>
              </a:spcBef>
              <a:spcAft>
                <a:spcPts val="0"/>
              </a:spcAft>
              <a:buClr>
                <a:schemeClr val="lt1"/>
              </a:buClr>
              <a:buSzPts val="6000"/>
              <a:buNone/>
              <a:defRPr sz="6000" b="1">
                <a:solidFill>
                  <a:schemeClr val="lt1"/>
                </a:solidFill>
              </a:defRPr>
            </a:lvl9pPr>
          </a:lstStyle>
          <a:p>
            <a:r>
              <a:t>xx%</a:t>
            </a:r>
          </a:p>
        </p:txBody>
      </p:sp>
      <p:sp>
        <p:nvSpPr>
          <p:cNvPr id="125" name="Google Shape;125;p17"/>
          <p:cNvSpPr txBox="1">
            <a:spLocks noGrp="1"/>
          </p:cNvSpPr>
          <p:nvPr>
            <p:ph type="subTitle" idx="3"/>
          </p:nvPr>
        </p:nvSpPr>
        <p:spPr>
          <a:xfrm>
            <a:off x="2112850" y="1293901"/>
            <a:ext cx="3492600" cy="35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26" name="Google Shape;126;p17"/>
          <p:cNvSpPr txBox="1">
            <a:spLocks noGrp="1"/>
          </p:cNvSpPr>
          <p:nvPr>
            <p:ph type="title" idx="4" hasCustomPrompt="1"/>
          </p:nvPr>
        </p:nvSpPr>
        <p:spPr>
          <a:xfrm>
            <a:off x="2112838" y="3491325"/>
            <a:ext cx="3492600" cy="76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lvl1pPr>
            <a:lvl2pPr lvl="1" algn="ctr" rtl="0">
              <a:spcBef>
                <a:spcPts val="0"/>
              </a:spcBef>
              <a:spcAft>
                <a:spcPts val="0"/>
              </a:spcAft>
              <a:buClr>
                <a:schemeClr val="lt1"/>
              </a:buClr>
              <a:buSzPts val="6000"/>
              <a:buNone/>
              <a:defRPr sz="6000" b="1">
                <a:solidFill>
                  <a:schemeClr val="lt1"/>
                </a:solidFill>
              </a:defRPr>
            </a:lvl2pPr>
            <a:lvl3pPr lvl="2" algn="ctr" rtl="0">
              <a:spcBef>
                <a:spcPts val="0"/>
              </a:spcBef>
              <a:spcAft>
                <a:spcPts val="0"/>
              </a:spcAft>
              <a:buClr>
                <a:schemeClr val="lt1"/>
              </a:buClr>
              <a:buSzPts val="6000"/>
              <a:buNone/>
              <a:defRPr sz="6000" b="1">
                <a:solidFill>
                  <a:schemeClr val="lt1"/>
                </a:solidFill>
              </a:defRPr>
            </a:lvl3pPr>
            <a:lvl4pPr lvl="3" algn="ctr" rtl="0">
              <a:spcBef>
                <a:spcPts val="0"/>
              </a:spcBef>
              <a:spcAft>
                <a:spcPts val="0"/>
              </a:spcAft>
              <a:buClr>
                <a:schemeClr val="lt1"/>
              </a:buClr>
              <a:buSzPts val="6000"/>
              <a:buNone/>
              <a:defRPr sz="6000" b="1">
                <a:solidFill>
                  <a:schemeClr val="lt1"/>
                </a:solidFill>
              </a:defRPr>
            </a:lvl4pPr>
            <a:lvl5pPr lvl="4" algn="ctr" rtl="0">
              <a:spcBef>
                <a:spcPts val="0"/>
              </a:spcBef>
              <a:spcAft>
                <a:spcPts val="0"/>
              </a:spcAft>
              <a:buClr>
                <a:schemeClr val="lt1"/>
              </a:buClr>
              <a:buSzPts val="6000"/>
              <a:buNone/>
              <a:defRPr sz="6000" b="1">
                <a:solidFill>
                  <a:schemeClr val="lt1"/>
                </a:solidFill>
              </a:defRPr>
            </a:lvl5pPr>
            <a:lvl6pPr lvl="5" algn="ctr" rtl="0">
              <a:spcBef>
                <a:spcPts val="0"/>
              </a:spcBef>
              <a:spcAft>
                <a:spcPts val="0"/>
              </a:spcAft>
              <a:buClr>
                <a:schemeClr val="lt1"/>
              </a:buClr>
              <a:buSzPts val="6000"/>
              <a:buNone/>
              <a:defRPr sz="6000" b="1">
                <a:solidFill>
                  <a:schemeClr val="lt1"/>
                </a:solidFill>
              </a:defRPr>
            </a:lvl6pPr>
            <a:lvl7pPr lvl="6" algn="ctr" rtl="0">
              <a:spcBef>
                <a:spcPts val="0"/>
              </a:spcBef>
              <a:spcAft>
                <a:spcPts val="0"/>
              </a:spcAft>
              <a:buClr>
                <a:schemeClr val="lt1"/>
              </a:buClr>
              <a:buSzPts val="6000"/>
              <a:buNone/>
              <a:defRPr sz="6000" b="1">
                <a:solidFill>
                  <a:schemeClr val="lt1"/>
                </a:solidFill>
              </a:defRPr>
            </a:lvl7pPr>
            <a:lvl8pPr lvl="7" algn="ctr" rtl="0">
              <a:spcBef>
                <a:spcPts val="0"/>
              </a:spcBef>
              <a:spcAft>
                <a:spcPts val="0"/>
              </a:spcAft>
              <a:buClr>
                <a:schemeClr val="lt1"/>
              </a:buClr>
              <a:buSzPts val="6000"/>
              <a:buNone/>
              <a:defRPr sz="6000" b="1">
                <a:solidFill>
                  <a:schemeClr val="lt1"/>
                </a:solidFill>
              </a:defRPr>
            </a:lvl8pPr>
            <a:lvl9pPr lvl="8" algn="ctr" rtl="0">
              <a:spcBef>
                <a:spcPts val="0"/>
              </a:spcBef>
              <a:spcAft>
                <a:spcPts val="0"/>
              </a:spcAft>
              <a:buClr>
                <a:schemeClr val="lt1"/>
              </a:buClr>
              <a:buSzPts val="6000"/>
              <a:buNone/>
              <a:defRPr sz="6000" b="1">
                <a:solidFill>
                  <a:schemeClr val="lt1"/>
                </a:solidFill>
              </a:defRPr>
            </a:lvl9pPr>
          </a:lstStyle>
          <a:p>
            <a:r>
              <a:t>xx%</a:t>
            </a:r>
          </a:p>
        </p:txBody>
      </p:sp>
      <p:sp>
        <p:nvSpPr>
          <p:cNvPr id="127" name="Google Shape;127;p17"/>
          <p:cNvSpPr txBox="1">
            <a:spLocks noGrp="1"/>
          </p:cNvSpPr>
          <p:nvPr>
            <p:ph type="subTitle" idx="5"/>
          </p:nvPr>
        </p:nvSpPr>
        <p:spPr>
          <a:xfrm>
            <a:off x="2112850" y="4250249"/>
            <a:ext cx="3492600" cy="35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128"/>
        <p:cNvGrpSpPr/>
        <p:nvPr/>
      </p:nvGrpSpPr>
      <p:grpSpPr>
        <a:xfrm>
          <a:off x="0" y="0"/>
          <a:ext cx="0" cy="0"/>
          <a:chOff x="0" y="0"/>
          <a:chExt cx="0" cy="0"/>
        </a:xfrm>
      </p:grpSpPr>
      <p:grpSp>
        <p:nvGrpSpPr>
          <p:cNvPr id="129" name="Google Shape;129;p18"/>
          <p:cNvGrpSpPr/>
          <p:nvPr/>
        </p:nvGrpSpPr>
        <p:grpSpPr>
          <a:xfrm>
            <a:off x="45" y="53"/>
            <a:ext cx="719880" cy="5143386"/>
            <a:chOff x="41" y="58"/>
            <a:chExt cx="1581110" cy="5143386"/>
          </a:xfrm>
        </p:grpSpPr>
        <p:sp>
          <p:nvSpPr>
            <p:cNvPr id="130" name="Google Shape;130;p18"/>
            <p:cNvSpPr/>
            <p:nvPr/>
          </p:nvSpPr>
          <p:spPr>
            <a:xfrm rot="5400000">
              <a:off x="-1781053" y="1781241"/>
              <a:ext cx="5143297" cy="1581110"/>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rot="5400000" flipH="1">
              <a:off x="-2088653" y="2088809"/>
              <a:ext cx="5143297" cy="965797"/>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18"/>
          <p:cNvSpPr/>
          <p:nvPr/>
        </p:nvSpPr>
        <p:spPr>
          <a:xfrm rot="-4541674" flipH="1">
            <a:off x="5405027" y="-1096746"/>
            <a:ext cx="7048022" cy="5408349"/>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txBox="1">
            <a:spLocks noGrp="1"/>
          </p:cNvSpPr>
          <p:nvPr>
            <p:ph type="title"/>
          </p:nvPr>
        </p:nvSpPr>
        <p:spPr>
          <a:xfrm>
            <a:off x="1088838" y="568825"/>
            <a:ext cx="3123900" cy="1045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18"/>
          <p:cNvSpPr txBox="1">
            <a:spLocks noGrp="1"/>
          </p:cNvSpPr>
          <p:nvPr>
            <p:ph type="subTitle" idx="1"/>
          </p:nvPr>
        </p:nvSpPr>
        <p:spPr>
          <a:xfrm>
            <a:off x="1088838" y="1669975"/>
            <a:ext cx="3123900" cy="8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5" name="Google Shape;135;p18"/>
          <p:cNvSpPr>
            <a:spLocks noGrp="1"/>
          </p:cNvSpPr>
          <p:nvPr>
            <p:ph type="pic" idx="2"/>
          </p:nvPr>
        </p:nvSpPr>
        <p:spPr>
          <a:xfrm>
            <a:off x="6318861" y="535000"/>
            <a:ext cx="2109900" cy="4104000"/>
          </a:xfrm>
          <a:prstGeom prst="rect">
            <a:avLst/>
          </a:prstGeom>
          <a:noFill/>
          <a:ln>
            <a:noFill/>
          </a:ln>
        </p:spPr>
      </p:sp>
      <p:sp>
        <p:nvSpPr>
          <p:cNvPr id="136" name="Google Shape;136;p18"/>
          <p:cNvSpPr>
            <a:spLocks noGrp="1"/>
          </p:cNvSpPr>
          <p:nvPr>
            <p:ph type="pic" idx="3"/>
          </p:nvPr>
        </p:nvSpPr>
        <p:spPr>
          <a:xfrm>
            <a:off x="1086775" y="2701799"/>
            <a:ext cx="2418600" cy="1937100"/>
          </a:xfrm>
          <a:prstGeom prst="rect">
            <a:avLst/>
          </a:prstGeom>
          <a:noFill/>
          <a:ln>
            <a:noFill/>
          </a:ln>
        </p:spPr>
      </p:sp>
      <p:sp>
        <p:nvSpPr>
          <p:cNvPr id="137" name="Google Shape;137;p18"/>
          <p:cNvSpPr>
            <a:spLocks noGrp="1"/>
          </p:cNvSpPr>
          <p:nvPr>
            <p:ph type="pic" idx="4"/>
          </p:nvPr>
        </p:nvSpPr>
        <p:spPr>
          <a:xfrm>
            <a:off x="3590956" y="2701774"/>
            <a:ext cx="2642400" cy="1937100"/>
          </a:xfrm>
          <a:prstGeom prst="rect">
            <a:avLst/>
          </a:prstGeom>
          <a:noFill/>
          <a:ln>
            <a:noFill/>
          </a:ln>
        </p:spPr>
      </p:sp>
      <p:sp>
        <p:nvSpPr>
          <p:cNvPr id="138" name="Google Shape;138;p18"/>
          <p:cNvSpPr>
            <a:spLocks noGrp="1"/>
          </p:cNvSpPr>
          <p:nvPr>
            <p:ph type="pic" idx="5"/>
          </p:nvPr>
        </p:nvSpPr>
        <p:spPr>
          <a:xfrm>
            <a:off x="4581654" y="535000"/>
            <a:ext cx="1651500" cy="20643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139"/>
        <p:cNvGrpSpPr/>
        <p:nvPr/>
      </p:nvGrpSpPr>
      <p:grpSpPr>
        <a:xfrm>
          <a:off x="0" y="0"/>
          <a:ext cx="0" cy="0"/>
          <a:chOff x="0" y="0"/>
          <a:chExt cx="0" cy="0"/>
        </a:xfrm>
      </p:grpSpPr>
      <p:grpSp>
        <p:nvGrpSpPr>
          <p:cNvPr id="140" name="Google Shape;140;p19"/>
          <p:cNvGrpSpPr/>
          <p:nvPr/>
        </p:nvGrpSpPr>
        <p:grpSpPr>
          <a:xfrm>
            <a:off x="49" y="-13"/>
            <a:ext cx="9143877" cy="1314437"/>
            <a:chOff x="61" y="-17"/>
            <a:chExt cx="9143877" cy="1028753"/>
          </a:xfrm>
        </p:grpSpPr>
        <p:sp>
          <p:nvSpPr>
            <p:cNvPr id="141" name="Google Shape;141;p19"/>
            <p:cNvSpPr/>
            <p:nvPr/>
          </p:nvSpPr>
          <p:spPr>
            <a:xfrm rot="10800000" flipH="1">
              <a:off x="62" y="-4"/>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rot="10800000">
              <a:off x="61" y="-17"/>
              <a:ext cx="9143876" cy="864572"/>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9"/>
          <p:cNvSpPr/>
          <p:nvPr/>
        </p:nvSpPr>
        <p:spPr>
          <a:xfrm rot="2551994" flipH="1">
            <a:off x="-1671388" y="2383929"/>
            <a:ext cx="7048056" cy="5408375"/>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txBox="1">
            <a:spLocks noGrp="1"/>
          </p:cNvSpPr>
          <p:nvPr>
            <p:ph type="title"/>
          </p:nvPr>
        </p:nvSpPr>
        <p:spPr>
          <a:xfrm>
            <a:off x="720000" y="1657350"/>
            <a:ext cx="3833100" cy="1077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5" name="Google Shape;145;p19"/>
          <p:cNvSpPr txBox="1">
            <a:spLocks noGrp="1"/>
          </p:cNvSpPr>
          <p:nvPr>
            <p:ph type="subTitle" idx="1"/>
          </p:nvPr>
        </p:nvSpPr>
        <p:spPr>
          <a:xfrm>
            <a:off x="720000" y="2790975"/>
            <a:ext cx="3833100" cy="95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19"/>
          <p:cNvSpPr>
            <a:spLocks noGrp="1"/>
          </p:cNvSpPr>
          <p:nvPr>
            <p:ph type="pic" idx="2"/>
          </p:nvPr>
        </p:nvSpPr>
        <p:spPr>
          <a:xfrm>
            <a:off x="5551375" y="1348187"/>
            <a:ext cx="2399700" cy="29043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8">
    <p:spTree>
      <p:nvGrpSpPr>
        <p:cNvPr id="1" name="Shape 154"/>
        <p:cNvGrpSpPr/>
        <p:nvPr/>
      </p:nvGrpSpPr>
      <p:grpSpPr>
        <a:xfrm>
          <a:off x="0" y="0"/>
          <a:ext cx="0" cy="0"/>
          <a:chOff x="0" y="0"/>
          <a:chExt cx="0" cy="0"/>
        </a:xfrm>
      </p:grpSpPr>
      <p:grpSp>
        <p:nvGrpSpPr>
          <p:cNvPr id="155" name="Google Shape;155;p21"/>
          <p:cNvGrpSpPr/>
          <p:nvPr/>
        </p:nvGrpSpPr>
        <p:grpSpPr>
          <a:xfrm>
            <a:off x="50" y="4636552"/>
            <a:ext cx="9143876" cy="660863"/>
            <a:chOff x="62" y="4240596"/>
            <a:chExt cx="9143876" cy="1028740"/>
          </a:xfrm>
        </p:grpSpPr>
        <p:sp>
          <p:nvSpPr>
            <p:cNvPr id="156" name="Google Shape;156;p21"/>
            <p:cNvSpPr/>
            <p:nvPr/>
          </p:nvSpPr>
          <p:spPr>
            <a:xfrm flipH="1">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21"/>
          <p:cNvSpPr/>
          <p:nvPr/>
        </p:nvSpPr>
        <p:spPr>
          <a:xfrm rot="-8482081" flipH="1">
            <a:off x="4599986" y="-2708159"/>
            <a:ext cx="7048174" cy="5408465"/>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21"/>
          <p:cNvSpPr txBox="1">
            <a:spLocks noGrp="1"/>
          </p:cNvSpPr>
          <p:nvPr>
            <p:ph type="subTitle" idx="1"/>
          </p:nvPr>
        </p:nvSpPr>
        <p:spPr>
          <a:xfrm>
            <a:off x="715100" y="1026439"/>
            <a:ext cx="7704000" cy="9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61" name="Google Shape;161;p21"/>
          <p:cNvSpPr txBox="1">
            <a:spLocks noGrp="1"/>
          </p:cNvSpPr>
          <p:nvPr>
            <p:ph type="subTitle" idx="2"/>
          </p:nvPr>
        </p:nvSpPr>
        <p:spPr>
          <a:xfrm>
            <a:off x="715100" y="2023939"/>
            <a:ext cx="7704000" cy="14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62" name="Google Shape;162;p21"/>
          <p:cNvSpPr txBox="1">
            <a:spLocks noGrp="1"/>
          </p:cNvSpPr>
          <p:nvPr>
            <p:ph type="subTitle" idx="3"/>
          </p:nvPr>
        </p:nvSpPr>
        <p:spPr>
          <a:xfrm>
            <a:off x="715100" y="3500050"/>
            <a:ext cx="7704000" cy="9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63"/>
        <p:cNvGrpSpPr/>
        <p:nvPr/>
      </p:nvGrpSpPr>
      <p:grpSpPr>
        <a:xfrm>
          <a:off x="0" y="0"/>
          <a:ext cx="0" cy="0"/>
          <a:chOff x="0" y="0"/>
          <a:chExt cx="0" cy="0"/>
        </a:xfrm>
      </p:grpSpPr>
      <p:grpSp>
        <p:nvGrpSpPr>
          <p:cNvPr id="164" name="Google Shape;164;p22"/>
          <p:cNvGrpSpPr/>
          <p:nvPr/>
        </p:nvGrpSpPr>
        <p:grpSpPr>
          <a:xfrm>
            <a:off x="45" y="50"/>
            <a:ext cx="719880" cy="5143389"/>
            <a:chOff x="41" y="56"/>
            <a:chExt cx="1581110" cy="5143389"/>
          </a:xfrm>
        </p:grpSpPr>
        <p:sp>
          <p:nvSpPr>
            <p:cNvPr id="165" name="Google Shape;165;p22"/>
            <p:cNvSpPr/>
            <p:nvPr/>
          </p:nvSpPr>
          <p:spPr>
            <a:xfrm rot="5400000">
              <a:off x="-1781053" y="1781241"/>
              <a:ext cx="5143297" cy="1581110"/>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rot="5400000" flipH="1">
              <a:off x="-1781053" y="1781149"/>
              <a:ext cx="5143297" cy="1581110"/>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2"/>
          <p:cNvSpPr/>
          <p:nvPr/>
        </p:nvSpPr>
        <p:spPr>
          <a:xfrm rot="-1245301" flipH="1">
            <a:off x="4539539" y="1518265"/>
            <a:ext cx="7047545" cy="5407983"/>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169" name="Google Shape;169;p22"/>
          <p:cNvSpPr txBox="1">
            <a:spLocks noGrp="1"/>
          </p:cNvSpPr>
          <p:nvPr>
            <p:ph type="subTitle" idx="1"/>
          </p:nvPr>
        </p:nvSpPr>
        <p:spPr>
          <a:xfrm>
            <a:off x="1106963" y="2351226"/>
            <a:ext cx="2165400" cy="17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22"/>
          <p:cNvSpPr txBox="1">
            <a:spLocks noGrp="1"/>
          </p:cNvSpPr>
          <p:nvPr>
            <p:ph type="subTitle" idx="2"/>
          </p:nvPr>
        </p:nvSpPr>
        <p:spPr>
          <a:xfrm>
            <a:off x="3489749" y="2351224"/>
            <a:ext cx="2164500" cy="17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22"/>
          <p:cNvSpPr txBox="1">
            <a:spLocks noGrp="1"/>
          </p:cNvSpPr>
          <p:nvPr>
            <p:ph type="subTitle" idx="3"/>
          </p:nvPr>
        </p:nvSpPr>
        <p:spPr>
          <a:xfrm>
            <a:off x="5871636" y="2351224"/>
            <a:ext cx="2164500" cy="17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22"/>
          <p:cNvSpPr txBox="1">
            <a:spLocks noGrp="1"/>
          </p:cNvSpPr>
          <p:nvPr>
            <p:ph type="subTitle" idx="4"/>
          </p:nvPr>
        </p:nvSpPr>
        <p:spPr>
          <a:xfrm>
            <a:off x="1106963" y="1578076"/>
            <a:ext cx="2164500" cy="773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73" name="Google Shape;173;p22"/>
          <p:cNvSpPr txBox="1">
            <a:spLocks noGrp="1"/>
          </p:cNvSpPr>
          <p:nvPr>
            <p:ph type="subTitle" idx="5"/>
          </p:nvPr>
        </p:nvSpPr>
        <p:spPr>
          <a:xfrm>
            <a:off x="3489300" y="1578076"/>
            <a:ext cx="2164500" cy="773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74" name="Google Shape;174;p22"/>
          <p:cNvSpPr txBox="1">
            <a:spLocks noGrp="1"/>
          </p:cNvSpPr>
          <p:nvPr>
            <p:ph type="subTitle" idx="6"/>
          </p:nvPr>
        </p:nvSpPr>
        <p:spPr>
          <a:xfrm>
            <a:off x="5871637" y="1578075"/>
            <a:ext cx="2165400" cy="773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177" name="Google Shape;177;p23"/>
          <p:cNvSpPr txBox="1">
            <a:spLocks noGrp="1"/>
          </p:cNvSpPr>
          <p:nvPr>
            <p:ph type="subTitle" idx="1"/>
          </p:nvPr>
        </p:nvSpPr>
        <p:spPr>
          <a:xfrm>
            <a:off x="1163725" y="1148895"/>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2pPr>
            <a:lvl3pPr lvl="2"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3pPr>
            <a:lvl4pPr lvl="3"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4pPr>
            <a:lvl5pPr lvl="4"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5pPr>
            <a:lvl6pPr lvl="5"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6pPr>
            <a:lvl7pPr lvl="6"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7pPr>
            <a:lvl8pPr lvl="7"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8pPr>
            <a:lvl9pPr lvl="8"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9pPr>
          </a:lstStyle>
          <a:p>
            <a:endParaRPr/>
          </a:p>
        </p:txBody>
      </p:sp>
      <p:sp>
        <p:nvSpPr>
          <p:cNvPr id="178" name="Google Shape;178;p23"/>
          <p:cNvSpPr txBox="1">
            <a:spLocks noGrp="1"/>
          </p:cNvSpPr>
          <p:nvPr>
            <p:ph type="subTitle" idx="2"/>
          </p:nvPr>
        </p:nvSpPr>
        <p:spPr>
          <a:xfrm>
            <a:off x="1163726" y="1674795"/>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23"/>
          <p:cNvSpPr txBox="1">
            <a:spLocks noGrp="1"/>
          </p:cNvSpPr>
          <p:nvPr>
            <p:ph type="subTitle" idx="3"/>
          </p:nvPr>
        </p:nvSpPr>
        <p:spPr>
          <a:xfrm>
            <a:off x="5013252" y="1674795"/>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0" name="Google Shape;180;p23"/>
          <p:cNvSpPr txBox="1">
            <a:spLocks noGrp="1"/>
          </p:cNvSpPr>
          <p:nvPr>
            <p:ph type="subTitle" idx="4"/>
          </p:nvPr>
        </p:nvSpPr>
        <p:spPr>
          <a:xfrm>
            <a:off x="1163726" y="3391880"/>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23"/>
          <p:cNvSpPr txBox="1">
            <a:spLocks noGrp="1"/>
          </p:cNvSpPr>
          <p:nvPr>
            <p:ph type="subTitle" idx="5"/>
          </p:nvPr>
        </p:nvSpPr>
        <p:spPr>
          <a:xfrm>
            <a:off x="5013252" y="3391880"/>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23"/>
          <p:cNvSpPr txBox="1">
            <a:spLocks noGrp="1"/>
          </p:cNvSpPr>
          <p:nvPr>
            <p:ph type="subTitle" idx="6"/>
          </p:nvPr>
        </p:nvSpPr>
        <p:spPr>
          <a:xfrm>
            <a:off x="1163725" y="2865980"/>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2pPr>
            <a:lvl3pPr lvl="2"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3pPr>
            <a:lvl4pPr lvl="3"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4pPr>
            <a:lvl5pPr lvl="4"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5pPr>
            <a:lvl6pPr lvl="5"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6pPr>
            <a:lvl7pPr lvl="6"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7pPr>
            <a:lvl8pPr lvl="7"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8pPr>
            <a:lvl9pPr lvl="8"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9pPr>
          </a:lstStyle>
          <a:p>
            <a:endParaRPr/>
          </a:p>
        </p:txBody>
      </p:sp>
      <p:sp>
        <p:nvSpPr>
          <p:cNvPr id="183" name="Google Shape;183;p23"/>
          <p:cNvSpPr txBox="1">
            <a:spLocks noGrp="1"/>
          </p:cNvSpPr>
          <p:nvPr>
            <p:ph type="subTitle" idx="7"/>
          </p:nvPr>
        </p:nvSpPr>
        <p:spPr>
          <a:xfrm>
            <a:off x="5013250" y="1148895"/>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2pPr>
            <a:lvl3pPr lvl="2"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3pPr>
            <a:lvl4pPr lvl="3"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4pPr>
            <a:lvl5pPr lvl="4"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5pPr>
            <a:lvl6pPr lvl="5"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6pPr>
            <a:lvl7pPr lvl="6"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7pPr>
            <a:lvl8pPr lvl="7"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8pPr>
            <a:lvl9pPr lvl="8"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9pPr>
          </a:lstStyle>
          <a:p>
            <a:endParaRPr/>
          </a:p>
        </p:txBody>
      </p:sp>
      <p:sp>
        <p:nvSpPr>
          <p:cNvPr id="184" name="Google Shape;184;p23"/>
          <p:cNvSpPr txBox="1">
            <a:spLocks noGrp="1"/>
          </p:cNvSpPr>
          <p:nvPr>
            <p:ph type="subTitle" idx="8"/>
          </p:nvPr>
        </p:nvSpPr>
        <p:spPr>
          <a:xfrm>
            <a:off x="5013250" y="2865980"/>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2pPr>
            <a:lvl3pPr lvl="2"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3pPr>
            <a:lvl4pPr lvl="3"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4pPr>
            <a:lvl5pPr lvl="4"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5pPr>
            <a:lvl6pPr lvl="5"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6pPr>
            <a:lvl7pPr lvl="6"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7pPr>
            <a:lvl8pPr lvl="7"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8pPr>
            <a:lvl9pPr lvl="8" algn="ctr" rtl="0">
              <a:lnSpc>
                <a:spcPct val="100000"/>
              </a:lnSpc>
              <a:spcBef>
                <a:spcPts val="0"/>
              </a:spcBef>
              <a:spcAft>
                <a:spcPts val="0"/>
              </a:spcAft>
              <a:buClr>
                <a:schemeClr val="dk1"/>
              </a:buClr>
              <a:buSzPts val="2400"/>
              <a:buFont typeface="Sora"/>
              <a:buNone/>
              <a:defRPr sz="2400" b="1">
                <a:solidFill>
                  <a:schemeClr val="dk1"/>
                </a:solidFill>
                <a:latin typeface="Sora"/>
                <a:ea typeface="Sora"/>
                <a:cs typeface="Sora"/>
                <a:sym typeface="Sora"/>
              </a:defRPr>
            </a:lvl9pPr>
          </a:lstStyle>
          <a:p>
            <a:endParaRPr/>
          </a:p>
        </p:txBody>
      </p:sp>
      <p:grpSp>
        <p:nvGrpSpPr>
          <p:cNvPr id="185" name="Google Shape;185;p23"/>
          <p:cNvGrpSpPr/>
          <p:nvPr/>
        </p:nvGrpSpPr>
        <p:grpSpPr>
          <a:xfrm>
            <a:off x="50" y="-2"/>
            <a:ext cx="9143876" cy="525892"/>
            <a:chOff x="62" y="-4"/>
            <a:chExt cx="9143876" cy="1028740"/>
          </a:xfrm>
        </p:grpSpPr>
        <p:sp>
          <p:nvSpPr>
            <p:cNvPr id="186" name="Google Shape;186;p23"/>
            <p:cNvSpPr/>
            <p:nvPr/>
          </p:nvSpPr>
          <p:spPr>
            <a:xfrm rot="10800000" flipH="1">
              <a:off x="62" y="-4"/>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rot="10800000">
              <a:off x="62" y="-4"/>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3"/>
          <p:cNvSpPr/>
          <p:nvPr/>
        </p:nvSpPr>
        <p:spPr>
          <a:xfrm rot="1956605" flipH="1">
            <a:off x="-1619609" y="2490500"/>
            <a:ext cx="7047639" cy="5408054"/>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07"/>
        <p:cNvGrpSpPr/>
        <p:nvPr/>
      </p:nvGrpSpPr>
      <p:grpSpPr>
        <a:xfrm>
          <a:off x="0" y="0"/>
          <a:ext cx="0" cy="0"/>
          <a:chOff x="0" y="0"/>
          <a:chExt cx="0" cy="0"/>
        </a:xfrm>
      </p:grpSpPr>
      <p:grpSp>
        <p:nvGrpSpPr>
          <p:cNvPr id="208" name="Google Shape;208;p25"/>
          <p:cNvGrpSpPr/>
          <p:nvPr/>
        </p:nvGrpSpPr>
        <p:grpSpPr>
          <a:xfrm>
            <a:off x="49" y="-27"/>
            <a:ext cx="9143877" cy="1841887"/>
            <a:chOff x="61" y="-21"/>
            <a:chExt cx="9143877" cy="1028757"/>
          </a:xfrm>
        </p:grpSpPr>
        <p:sp>
          <p:nvSpPr>
            <p:cNvPr id="209" name="Google Shape;209;p25"/>
            <p:cNvSpPr/>
            <p:nvPr/>
          </p:nvSpPr>
          <p:spPr>
            <a:xfrm rot="10800000" flipH="1">
              <a:off x="62" y="-4"/>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rot="10800000">
              <a:off x="61" y="-21"/>
              <a:ext cx="9143876" cy="80552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5"/>
          <p:cNvSpPr/>
          <p:nvPr/>
        </p:nvSpPr>
        <p:spPr>
          <a:xfrm rot="2191549" flipH="1">
            <a:off x="-443104" y="2827667"/>
            <a:ext cx="7047842" cy="5408210"/>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txBox="1">
            <a:spLocks noGrp="1"/>
          </p:cNvSpPr>
          <p:nvPr>
            <p:ph type="ctrTitle"/>
          </p:nvPr>
        </p:nvSpPr>
        <p:spPr>
          <a:xfrm>
            <a:off x="715100" y="1851238"/>
            <a:ext cx="3778200" cy="9978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3" name="Google Shape;213;p25"/>
          <p:cNvSpPr txBox="1">
            <a:spLocks noGrp="1"/>
          </p:cNvSpPr>
          <p:nvPr>
            <p:ph type="subTitle" idx="1"/>
          </p:nvPr>
        </p:nvSpPr>
        <p:spPr>
          <a:xfrm>
            <a:off x="4650700" y="1851250"/>
            <a:ext cx="3778200" cy="12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14" name="Google Shape;214;p25"/>
          <p:cNvSpPr txBox="1"/>
          <p:nvPr/>
        </p:nvSpPr>
        <p:spPr>
          <a:xfrm>
            <a:off x="4650700" y="2849050"/>
            <a:ext cx="37782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b="1">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lang="en" sz="1000" b="1" u="sng">
                <a:solidFill>
                  <a:schemeClr val="dk1"/>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b="1" u="sng">
                <a:solidFill>
                  <a:schemeClr val="dk1"/>
                </a:solidFill>
                <a:latin typeface="Open Sans"/>
                <a:ea typeface="Open Sans"/>
                <a:cs typeface="Open Sans"/>
                <a:sym typeface="Open Sans"/>
              </a:rPr>
              <a:t>,</a:t>
            </a:r>
            <a:r>
              <a:rPr lang="en" sz="1000" b="1">
                <a:solidFill>
                  <a:schemeClr val="dk1"/>
                </a:solidFill>
                <a:latin typeface="Open Sans"/>
                <a:ea typeface="Open Sans"/>
                <a:cs typeface="Open Sans"/>
                <a:sym typeface="Open Sans"/>
              </a:rPr>
              <a:t> </a:t>
            </a:r>
            <a:r>
              <a:rPr lang="en" sz="1000">
                <a:solidFill>
                  <a:schemeClr val="dk1"/>
                </a:solidFill>
                <a:latin typeface="Open Sans"/>
                <a:ea typeface="Open Sans"/>
                <a:cs typeface="Open Sans"/>
                <a:sym typeface="Open Sans"/>
              </a:rPr>
              <a:t>and includes icons by </a:t>
            </a:r>
            <a:r>
              <a:rPr lang="en" sz="10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b="1">
                <a:solidFill>
                  <a:schemeClr val="dk1"/>
                </a:solidFill>
                <a:latin typeface="Open Sans"/>
                <a:ea typeface="Open Sans"/>
                <a:cs typeface="Open Sans"/>
                <a:sym typeface="Open Sans"/>
              </a:rPr>
              <a:t> </a:t>
            </a:r>
            <a:r>
              <a:rPr lang="en" sz="1000">
                <a:solidFill>
                  <a:schemeClr val="dk1"/>
                </a:solidFill>
                <a:latin typeface="Open Sans"/>
                <a:ea typeface="Open Sans"/>
                <a:cs typeface="Open Sans"/>
                <a:sym typeface="Open Sans"/>
              </a:rPr>
              <a:t>and infographics &amp; images by </a:t>
            </a:r>
            <a:r>
              <a:rPr lang="en" sz="10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000" b="1" u="sng">
              <a:solidFill>
                <a:schemeClr val="dk1"/>
              </a:solidFill>
              <a:highlight>
                <a:srgbClr val="DFDEFC"/>
              </a:highlight>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62" y="-4"/>
            <a:ext cx="9143876" cy="1028740"/>
            <a:chOff x="62" y="-4"/>
            <a:chExt cx="9143876" cy="1028740"/>
          </a:xfrm>
        </p:grpSpPr>
        <p:sp>
          <p:nvSpPr>
            <p:cNvPr id="17" name="Google Shape;17;p3"/>
            <p:cNvSpPr/>
            <p:nvPr/>
          </p:nvSpPr>
          <p:spPr>
            <a:xfrm rot="10800000" flipH="1">
              <a:off x="62" y="-4"/>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10800000">
              <a:off x="62" y="-4"/>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3"/>
          <p:cNvGrpSpPr/>
          <p:nvPr/>
        </p:nvGrpSpPr>
        <p:grpSpPr>
          <a:xfrm>
            <a:off x="-2554627" y="534994"/>
            <a:ext cx="14253253" cy="8874309"/>
            <a:chOff x="-2771747" y="534994"/>
            <a:chExt cx="14253253" cy="8874309"/>
          </a:xfrm>
        </p:grpSpPr>
        <p:sp>
          <p:nvSpPr>
            <p:cNvPr id="20" name="Google Shape;20;p3"/>
            <p:cNvSpPr/>
            <p:nvPr/>
          </p:nvSpPr>
          <p:spPr>
            <a:xfrm rot="2991695" flipH="1">
              <a:off x="-1956763" y="2268050"/>
              <a:ext cx="7047826" cy="5408198"/>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203209" flipH="1">
              <a:off x="3720293" y="2268118"/>
              <a:ext cx="7047648" cy="5408061"/>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2600250" y="2510783"/>
            <a:ext cx="3943500" cy="9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4013250" y="1440383"/>
            <a:ext cx="1117500" cy="841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5"/>
        <p:cNvGrpSpPr/>
        <p:nvPr/>
      </p:nvGrpSpPr>
      <p:grpSpPr>
        <a:xfrm>
          <a:off x="0" y="0"/>
          <a:ext cx="0" cy="0"/>
          <a:chOff x="0" y="0"/>
          <a:chExt cx="0" cy="0"/>
        </a:xfrm>
      </p:grpSpPr>
      <p:grpSp>
        <p:nvGrpSpPr>
          <p:cNvPr id="216" name="Google Shape;216;p26"/>
          <p:cNvGrpSpPr/>
          <p:nvPr/>
        </p:nvGrpSpPr>
        <p:grpSpPr>
          <a:xfrm flipH="1">
            <a:off x="7579169" y="53"/>
            <a:ext cx="1581117" cy="5143392"/>
            <a:chOff x="34" y="53"/>
            <a:chExt cx="1581117" cy="5143392"/>
          </a:xfrm>
        </p:grpSpPr>
        <p:sp>
          <p:nvSpPr>
            <p:cNvPr id="217" name="Google Shape;217;p26"/>
            <p:cNvSpPr/>
            <p:nvPr/>
          </p:nvSpPr>
          <p:spPr>
            <a:xfrm rot="5400000">
              <a:off x="-1781053" y="1781241"/>
              <a:ext cx="5143297" cy="1581110"/>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rot="5400000" flipH="1">
              <a:off x="-1898635" y="1898721"/>
              <a:ext cx="5143297" cy="1345961"/>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rot="5793611" flipH="1">
            <a:off x="-2996321" y="667251"/>
            <a:ext cx="7047727" cy="5408122"/>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220"/>
        <p:cNvGrpSpPr/>
        <p:nvPr/>
      </p:nvGrpSpPr>
      <p:grpSpPr>
        <a:xfrm>
          <a:off x="0" y="0"/>
          <a:ext cx="0" cy="0"/>
          <a:chOff x="0" y="0"/>
          <a:chExt cx="0" cy="0"/>
        </a:xfrm>
      </p:grpSpPr>
      <p:grpSp>
        <p:nvGrpSpPr>
          <p:cNvPr id="221" name="Google Shape;221;p27"/>
          <p:cNvGrpSpPr/>
          <p:nvPr/>
        </p:nvGrpSpPr>
        <p:grpSpPr>
          <a:xfrm rot="10800000" flipH="1">
            <a:off x="62" y="4132413"/>
            <a:ext cx="9143876" cy="1028740"/>
            <a:chOff x="62" y="-4"/>
            <a:chExt cx="9143876" cy="1028740"/>
          </a:xfrm>
        </p:grpSpPr>
        <p:sp>
          <p:nvSpPr>
            <p:cNvPr id="222" name="Google Shape;222;p27"/>
            <p:cNvSpPr/>
            <p:nvPr/>
          </p:nvSpPr>
          <p:spPr>
            <a:xfrm rot="10800000" flipH="1">
              <a:off x="62" y="-4"/>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rot="10800000">
              <a:off x="62" y="-4"/>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7"/>
          <p:cNvGrpSpPr/>
          <p:nvPr/>
        </p:nvGrpSpPr>
        <p:grpSpPr>
          <a:xfrm rot="10800000" flipH="1">
            <a:off x="-2554627" y="-4248154"/>
            <a:ext cx="14253253" cy="8874309"/>
            <a:chOff x="-2771747" y="534994"/>
            <a:chExt cx="14253253" cy="8874309"/>
          </a:xfrm>
        </p:grpSpPr>
        <p:sp>
          <p:nvSpPr>
            <p:cNvPr id="225" name="Google Shape;225;p27"/>
            <p:cNvSpPr/>
            <p:nvPr/>
          </p:nvSpPr>
          <p:spPr>
            <a:xfrm rot="2991695" flipH="1">
              <a:off x="-1956763" y="2268050"/>
              <a:ext cx="7047826" cy="5408198"/>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rot="-1203209" flipH="1">
              <a:off x="3720293" y="2268118"/>
              <a:ext cx="7047648" cy="5408061"/>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grpSp>
        <p:nvGrpSpPr>
          <p:cNvPr id="32" name="Google Shape;32;p5"/>
          <p:cNvGrpSpPr/>
          <p:nvPr/>
        </p:nvGrpSpPr>
        <p:grpSpPr>
          <a:xfrm>
            <a:off x="8039407" y="100"/>
            <a:ext cx="1104170" cy="5143397"/>
            <a:chOff x="8422599" y="100"/>
            <a:chExt cx="721397" cy="5143397"/>
          </a:xfrm>
        </p:grpSpPr>
        <p:sp>
          <p:nvSpPr>
            <p:cNvPr id="33" name="Google Shape;33;p5"/>
            <p:cNvSpPr/>
            <p:nvPr/>
          </p:nvSpPr>
          <p:spPr>
            <a:xfrm rot="-5400000">
              <a:off x="6211643" y="2211056"/>
              <a:ext cx="5143297" cy="721385"/>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5400000" flipH="1">
              <a:off x="6331919" y="2331420"/>
              <a:ext cx="5143297" cy="480857"/>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5"/>
          <p:cNvSpPr/>
          <p:nvPr/>
        </p:nvSpPr>
        <p:spPr>
          <a:xfrm rot="5400000" flipH="1">
            <a:off x="-3328197" y="595553"/>
            <a:ext cx="7047571" cy="5408003"/>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37" name="Google Shape;37;p5"/>
          <p:cNvSpPr txBox="1">
            <a:spLocks noGrp="1"/>
          </p:cNvSpPr>
          <p:nvPr>
            <p:ph type="subTitle" idx="1"/>
          </p:nvPr>
        </p:nvSpPr>
        <p:spPr>
          <a:xfrm>
            <a:off x="4946578" y="2345558"/>
            <a:ext cx="2673000" cy="144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subTitle" idx="2"/>
          </p:nvPr>
        </p:nvSpPr>
        <p:spPr>
          <a:xfrm>
            <a:off x="1524422" y="2345557"/>
            <a:ext cx="2673000" cy="144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subTitle" idx="3"/>
          </p:nvPr>
        </p:nvSpPr>
        <p:spPr>
          <a:xfrm>
            <a:off x="1524422" y="1695700"/>
            <a:ext cx="26730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0" name="Google Shape;40;p5"/>
          <p:cNvSpPr txBox="1">
            <a:spLocks noGrp="1"/>
          </p:cNvSpPr>
          <p:nvPr>
            <p:ph type="subTitle" idx="4"/>
          </p:nvPr>
        </p:nvSpPr>
        <p:spPr>
          <a:xfrm>
            <a:off x="4946578" y="1695700"/>
            <a:ext cx="26730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grpSp>
        <p:nvGrpSpPr>
          <p:cNvPr id="42" name="Google Shape;42;p6"/>
          <p:cNvGrpSpPr/>
          <p:nvPr/>
        </p:nvGrpSpPr>
        <p:grpSpPr>
          <a:xfrm>
            <a:off x="8422599" y="100"/>
            <a:ext cx="721385" cy="5143397"/>
            <a:chOff x="8422599" y="100"/>
            <a:chExt cx="721385" cy="5143397"/>
          </a:xfrm>
        </p:grpSpPr>
        <p:sp>
          <p:nvSpPr>
            <p:cNvPr id="43" name="Google Shape;43;p6"/>
            <p:cNvSpPr/>
            <p:nvPr/>
          </p:nvSpPr>
          <p:spPr>
            <a:xfrm rot="-5400000">
              <a:off x="6211643" y="2211056"/>
              <a:ext cx="5143297" cy="721385"/>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flipH="1">
              <a:off x="6335095" y="2334657"/>
              <a:ext cx="5143297" cy="474383"/>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p:nvPr/>
        </p:nvSpPr>
        <p:spPr>
          <a:xfrm rot="7199932" flipH="1">
            <a:off x="-3766244" y="-1618405"/>
            <a:ext cx="7047454" cy="5407913"/>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grpSp>
        <p:nvGrpSpPr>
          <p:cNvPr id="48" name="Google Shape;48;p7"/>
          <p:cNvGrpSpPr/>
          <p:nvPr/>
        </p:nvGrpSpPr>
        <p:grpSpPr>
          <a:xfrm>
            <a:off x="62" y="4240596"/>
            <a:ext cx="9143876" cy="1028740"/>
            <a:chOff x="62" y="4240596"/>
            <a:chExt cx="9143876" cy="1028740"/>
          </a:xfrm>
        </p:grpSpPr>
        <p:sp>
          <p:nvSpPr>
            <p:cNvPr id="49" name="Google Shape;49;p7"/>
            <p:cNvSpPr/>
            <p:nvPr/>
          </p:nvSpPr>
          <p:spPr>
            <a:xfrm flipH="1">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7"/>
          <p:cNvGrpSpPr/>
          <p:nvPr/>
        </p:nvGrpSpPr>
        <p:grpSpPr>
          <a:xfrm>
            <a:off x="-1897863" y="-3262936"/>
            <a:ext cx="14581217" cy="8890352"/>
            <a:chOff x="-1897863" y="-3262936"/>
            <a:chExt cx="14581217" cy="8890352"/>
          </a:xfrm>
        </p:grpSpPr>
        <p:sp>
          <p:nvSpPr>
            <p:cNvPr id="52" name="Google Shape;52;p7"/>
            <p:cNvSpPr/>
            <p:nvPr/>
          </p:nvSpPr>
          <p:spPr>
            <a:xfrm rot="-10320869" flipH="1">
              <a:off x="-1556381" y="-2799617"/>
              <a:ext cx="7047645" cy="5408059"/>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6177391" flipH="1">
              <a:off x="5734195" y="-1117063"/>
              <a:ext cx="7047715" cy="5408112"/>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7"/>
          <p:cNvSpPr txBox="1">
            <a:spLocks noGrp="1"/>
          </p:cNvSpPr>
          <p:nvPr>
            <p:ph type="title"/>
          </p:nvPr>
        </p:nvSpPr>
        <p:spPr>
          <a:xfrm>
            <a:off x="1192826" y="1072050"/>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body" idx="1"/>
          </p:nvPr>
        </p:nvSpPr>
        <p:spPr>
          <a:xfrm>
            <a:off x="1192826" y="1644750"/>
            <a:ext cx="3852000" cy="242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sz="1400">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56" name="Google Shape;56;p7"/>
          <p:cNvSpPr>
            <a:spLocks noGrp="1"/>
          </p:cNvSpPr>
          <p:nvPr>
            <p:ph type="pic" idx="2"/>
          </p:nvPr>
        </p:nvSpPr>
        <p:spPr>
          <a:xfrm>
            <a:off x="5551375" y="1119587"/>
            <a:ext cx="2399700" cy="29043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7"/>
        <p:cNvGrpSpPr/>
        <p:nvPr/>
      </p:nvGrpSpPr>
      <p:grpSpPr>
        <a:xfrm>
          <a:off x="0" y="0"/>
          <a:ext cx="0" cy="0"/>
          <a:chOff x="0" y="0"/>
          <a:chExt cx="0" cy="0"/>
        </a:xfrm>
      </p:grpSpPr>
      <p:sp>
        <p:nvSpPr>
          <p:cNvPr id="58" name="Google Shape;58;p8"/>
          <p:cNvSpPr/>
          <p:nvPr/>
        </p:nvSpPr>
        <p:spPr>
          <a:xfrm rot="-2848264">
            <a:off x="3529876" y="1720616"/>
            <a:ext cx="7047570" cy="5408002"/>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8"/>
          <p:cNvGrpSpPr/>
          <p:nvPr/>
        </p:nvGrpSpPr>
        <p:grpSpPr>
          <a:xfrm rot="10800000" flipH="1">
            <a:off x="12" y="50247"/>
            <a:ext cx="9143876" cy="1028740"/>
            <a:chOff x="62" y="4240596"/>
            <a:chExt cx="9143876" cy="1028740"/>
          </a:xfrm>
        </p:grpSpPr>
        <p:sp>
          <p:nvSpPr>
            <p:cNvPr id="60" name="Google Shape;60;p8"/>
            <p:cNvSpPr/>
            <p:nvPr/>
          </p:nvSpPr>
          <p:spPr>
            <a:xfrm flipH="1">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 name="Google Shape;65;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6" name="Google Shape;66;p9"/>
          <p:cNvGrpSpPr/>
          <p:nvPr/>
        </p:nvGrpSpPr>
        <p:grpSpPr>
          <a:xfrm flipH="1">
            <a:off x="9" y="50"/>
            <a:ext cx="721385" cy="5143397"/>
            <a:chOff x="8422599" y="100"/>
            <a:chExt cx="721385" cy="5143397"/>
          </a:xfrm>
        </p:grpSpPr>
        <p:sp>
          <p:nvSpPr>
            <p:cNvPr id="67" name="Google Shape;67;p9"/>
            <p:cNvSpPr/>
            <p:nvPr/>
          </p:nvSpPr>
          <p:spPr>
            <a:xfrm rot="-5400000">
              <a:off x="6211643" y="2211056"/>
              <a:ext cx="5143297" cy="721385"/>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5400000" flipH="1">
              <a:off x="6335095" y="2334657"/>
              <a:ext cx="5143297" cy="474383"/>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9"/>
          <p:cNvSpPr/>
          <p:nvPr/>
        </p:nvSpPr>
        <p:spPr>
          <a:xfrm rot="-7199932">
            <a:off x="5862782" y="-1602105"/>
            <a:ext cx="7047454" cy="5407913"/>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a:spLocks noGrp="1"/>
          </p:cNvSpPr>
          <p:nvPr>
            <p:ph type="pic" idx="2"/>
          </p:nvPr>
        </p:nvSpPr>
        <p:spPr>
          <a:xfrm>
            <a:off x="-6875" y="0"/>
            <a:ext cx="9144000" cy="5157300"/>
          </a:xfrm>
          <a:prstGeom prst="rect">
            <a:avLst/>
          </a:prstGeom>
          <a:noFill/>
          <a:ln>
            <a:noFill/>
          </a:ln>
        </p:spPr>
      </p:sp>
      <p:sp>
        <p:nvSpPr>
          <p:cNvPr id="72" name="Google Shape;72;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grpSp>
        <p:nvGrpSpPr>
          <p:cNvPr id="74" name="Google Shape;74;p11"/>
          <p:cNvGrpSpPr/>
          <p:nvPr/>
        </p:nvGrpSpPr>
        <p:grpSpPr>
          <a:xfrm rot="-5400000">
            <a:off x="3833334" y="194857"/>
            <a:ext cx="1496308" cy="9162943"/>
            <a:chOff x="58" y="62"/>
            <a:chExt cx="1461095" cy="5143386"/>
          </a:xfrm>
        </p:grpSpPr>
        <p:sp>
          <p:nvSpPr>
            <p:cNvPr id="75" name="Google Shape;75;p11"/>
            <p:cNvSpPr/>
            <p:nvPr/>
          </p:nvSpPr>
          <p:spPr>
            <a:xfrm rot="5400000">
              <a:off x="-1841043" y="1841252"/>
              <a:ext cx="5143297" cy="1461095"/>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flipH="1">
              <a:off x="-2101588" y="2101710"/>
              <a:ext cx="5143297" cy="940001"/>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p:nvPr/>
        </p:nvSpPr>
        <p:spPr>
          <a:xfrm rot="-8674605" flipH="1">
            <a:off x="2767888" y="-2601252"/>
            <a:ext cx="7047518" cy="5407962"/>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txBox="1">
            <a:spLocks noGrp="1"/>
          </p:cNvSpPr>
          <p:nvPr>
            <p:ph type="title" hasCustomPrompt="1"/>
          </p:nvPr>
        </p:nvSpPr>
        <p:spPr>
          <a:xfrm>
            <a:off x="1284000" y="1581975"/>
            <a:ext cx="6576000" cy="96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9" name="Google Shape;79;p11"/>
          <p:cNvSpPr txBox="1">
            <a:spLocks noGrp="1"/>
          </p:cNvSpPr>
          <p:nvPr>
            <p:ph type="subTitle" idx="1"/>
          </p:nvPr>
        </p:nvSpPr>
        <p:spPr>
          <a:xfrm>
            <a:off x="1284000" y="26195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2pPr>
            <a:lvl3pPr lvl="2"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3pPr>
            <a:lvl4pPr lvl="3"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4pPr>
            <a:lvl5pPr lvl="4"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5pPr>
            <a:lvl6pPr lvl="5"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6pPr>
            <a:lvl7pPr lvl="6"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7pPr>
            <a:lvl8pPr lvl="7"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8pPr>
            <a:lvl9pPr lvl="8"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7" r:id="rId16"/>
    <p:sldLayoutId id="2147483668" r:id="rId17"/>
    <p:sldLayoutId id="2147483669" r:id="rId18"/>
    <p:sldLayoutId id="2147483671" r:id="rId19"/>
    <p:sldLayoutId id="2147483672" r:id="rId20"/>
    <p:sldLayoutId id="2147483673"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hyperlink" Target="https://docs.google.com/spreadsheets/d/15GRCTQS4wKAYRSo95GktlpfVy3aR5wO35OMs_nHaBY8/copy#gid=0"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hyperlink" Target="https://docs.google.com/spreadsheets/d/15GRCTQS4wKAYRSo95GktlpfVy3aR5wO35OMs_nHaBY8/copy#gid=0"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1"/>
          <p:cNvSpPr txBox="1">
            <a:spLocks noGrp="1"/>
          </p:cNvSpPr>
          <p:nvPr>
            <p:ph type="ctrTitle"/>
          </p:nvPr>
        </p:nvSpPr>
        <p:spPr>
          <a:xfrm>
            <a:off x="613350" y="960950"/>
            <a:ext cx="4906200" cy="16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Sora ExtraBold"/>
                <a:ea typeface="Sora ExtraBold"/>
                <a:cs typeface="Sora ExtraBold"/>
                <a:sym typeface="Sora ExtraBold"/>
              </a:rPr>
              <a:t>Dermatech</a:t>
            </a:r>
            <a:endParaRPr b="0" dirty="0"/>
          </a:p>
        </p:txBody>
      </p:sp>
      <p:sp>
        <p:nvSpPr>
          <p:cNvPr id="238" name="Google Shape;238;p31"/>
          <p:cNvSpPr txBox="1">
            <a:spLocks noGrp="1"/>
          </p:cNvSpPr>
          <p:nvPr>
            <p:ph type="subTitle" idx="1"/>
          </p:nvPr>
        </p:nvSpPr>
        <p:spPr>
          <a:xfrm>
            <a:off x="613350" y="2874451"/>
            <a:ext cx="3899934" cy="4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Mobile Skin Condition Diagnosis Using Neural Networks</a:t>
            </a:r>
            <a:endParaRPr dirty="0"/>
          </a:p>
        </p:txBody>
      </p:sp>
      <p:cxnSp>
        <p:nvCxnSpPr>
          <p:cNvPr id="239" name="Google Shape;239;p31"/>
          <p:cNvCxnSpPr/>
          <p:nvPr/>
        </p:nvCxnSpPr>
        <p:spPr>
          <a:xfrm>
            <a:off x="631325" y="2739059"/>
            <a:ext cx="4588200" cy="0"/>
          </a:xfrm>
          <a:prstGeom prst="straightConnector1">
            <a:avLst/>
          </a:prstGeom>
          <a:noFill/>
          <a:ln w="19050"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DD6A5303-E873-3622-C3B6-64B218BC2917}"/>
              </a:ext>
            </a:extLst>
          </p:cNvPr>
          <p:cNvSpPr txBox="1"/>
          <p:nvPr/>
        </p:nvSpPr>
        <p:spPr>
          <a:xfrm>
            <a:off x="0" y="4263036"/>
            <a:ext cx="3212926" cy="954107"/>
          </a:xfrm>
          <a:prstGeom prst="rect">
            <a:avLst/>
          </a:prstGeom>
          <a:noFill/>
        </p:spPr>
        <p:txBody>
          <a:bodyPr wrap="square" rtlCol="0">
            <a:spAutoFit/>
          </a:bodyPr>
          <a:lstStyle/>
          <a:p>
            <a:r>
              <a:rPr lang="en-US" dirty="0">
                <a:solidFill>
                  <a:schemeClr val="bg1"/>
                </a:solidFill>
                <a:effectLst>
                  <a:outerShdw blurRad="38100" dist="38100" dir="2700000" algn="tl">
                    <a:srgbClr val="000000">
                      <a:alpha val="43137"/>
                    </a:srgbClr>
                  </a:outerShdw>
                </a:effectLst>
              </a:rPr>
              <a:t>Presented By:</a:t>
            </a:r>
          </a:p>
          <a:p>
            <a:r>
              <a:rPr lang="en-US" dirty="0">
                <a:solidFill>
                  <a:schemeClr val="bg1"/>
                </a:solidFill>
                <a:effectLst>
                  <a:outerShdw blurRad="38100" dist="38100" dir="2700000" algn="tl">
                    <a:srgbClr val="000000">
                      <a:alpha val="43137"/>
                    </a:srgbClr>
                  </a:outerShdw>
                </a:effectLst>
              </a:rPr>
              <a:t>Hasan Al-</a:t>
            </a:r>
            <a:r>
              <a:rPr lang="en-US" dirty="0" err="1">
                <a:solidFill>
                  <a:schemeClr val="bg1"/>
                </a:solidFill>
                <a:effectLst>
                  <a:outerShdw blurRad="38100" dist="38100" dir="2700000" algn="tl">
                    <a:srgbClr val="000000">
                      <a:alpha val="43137"/>
                    </a:srgbClr>
                  </a:outerShdw>
                </a:effectLst>
              </a:rPr>
              <a:t>Zubaidi</a:t>
            </a:r>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Yara Al-</a:t>
            </a:r>
            <a:r>
              <a:rPr lang="en-US" dirty="0" err="1">
                <a:solidFill>
                  <a:schemeClr val="bg1"/>
                </a:solidFill>
                <a:effectLst>
                  <a:outerShdw blurRad="38100" dist="38100" dir="2700000" algn="tl">
                    <a:srgbClr val="000000">
                      <a:alpha val="43137"/>
                    </a:srgbClr>
                  </a:outerShdw>
                </a:effectLst>
              </a:rPr>
              <a:t>Thahabi</a:t>
            </a:r>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Obada </a:t>
            </a:r>
            <a:r>
              <a:rPr lang="en-US" dirty="0" err="1">
                <a:solidFill>
                  <a:schemeClr val="bg1"/>
                </a:solidFill>
                <a:effectLst>
                  <a:outerShdw blurRad="38100" dist="38100" dir="2700000" algn="tl">
                    <a:srgbClr val="000000">
                      <a:alpha val="43137"/>
                    </a:srgbClr>
                  </a:outerShdw>
                </a:effectLst>
              </a:rPr>
              <a:t>Muqbel</a:t>
            </a:r>
            <a:endParaRPr lang="en-US" dirty="0">
              <a:solidFill>
                <a:schemeClr val="bg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8D60E27A-56F1-0359-A650-CA79334E9A0E}"/>
              </a:ext>
            </a:extLst>
          </p:cNvPr>
          <p:cNvSpPr txBox="1"/>
          <p:nvPr/>
        </p:nvSpPr>
        <p:spPr>
          <a:xfrm>
            <a:off x="7372350" y="4693923"/>
            <a:ext cx="2000250" cy="523220"/>
          </a:xfrm>
          <a:prstGeom prst="rect">
            <a:avLst/>
          </a:prstGeom>
          <a:noFill/>
        </p:spPr>
        <p:txBody>
          <a:bodyPr wrap="square" rtlCol="0">
            <a:spAutoFit/>
          </a:bodyPr>
          <a:lstStyle/>
          <a:p>
            <a:r>
              <a:rPr lang="en-US" dirty="0">
                <a:solidFill>
                  <a:schemeClr val="bg1"/>
                </a:solidFill>
                <a:effectLst>
                  <a:outerShdw blurRad="38100" dist="38100" dir="2700000" algn="tl">
                    <a:srgbClr val="000000">
                      <a:alpha val="43137"/>
                    </a:srgbClr>
                  </a:outerShdw>
                </a:effectLst>
              </a:rPr>
              <a:t>Supervised</a:t>
            </a:r>
            <a:r>
              <a:rPr lang="en-US" dirty="0">
                <a:solidFill>
                  <a:schemeClr val="bg1"/>
                </a:solidFill>
              </a:rPr>
              <a:t> By:</a:t>
            </a:r>
          </a:p>
          <a:p>
            <a:r>
              <a:rPr lang="en-US" dirty="0">
                <a:solidFill>
                  <a:schemeClr val="bg1"/>
                </a:solidFill>
              </a:rPr>
              <a:t>Laith W. Al Shehab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subTitle" idx="3"/>
          </p:nvPr>
        </p:nvSpPr>
        <p:spPr>
          <a:xfrm>
            <a:off x="348010" y="2065481"/>
            <a:ext cx="3024513" cy="289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Images</a:t>
            </a:r>
            <a:endParaRPr dirty="0"/>
          </a:p>
        </p:txBody>
      </p:sp>
      <p:sp>
        <p:nvSpPr>
          <p:cNvPr id="335" name="Google Shape;335;p40"/>
          <p:cNvSpPr txBox="1">
            <a:spLocks noGrp="1"/>
          </p:cNvSpPr>
          <p:nvPr>
            <p:ph type="title"/>
          </p:nvPr>
        </p:nvSpPr>
        <p:spPr>
          <a:xfrm>
            <a:off x="348012" y="2463639"/>
            <a:ext cx="3024513" cy="3080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591</a:t>
            </a:r>
            <a:endParaRPr sz="2400" dirty="0"/>
          </a:p>
        </p:txBody>
      </p:sp>
      <p:sp>
        <p:nvSpPr>
          <p:cNvPr id="336" name="Google Shape;336;p40"/>
          <p:cNvSpPr txBox="1">
            <a:spLocks noGrp="1"/>
          </p:cNvSpPr>
          <p:nvPr>
            <p:ph type="subTitle" idx="1"/>
          </p:nvPr>
        </p:nvSpPr>
        <p:spPr>
          <a:xfrm>
            <a:off x="348010" y="2789168"/>
            <a:ext cx="3024513" cy="3064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Training Set</a:t>
            </a:r>
            <a:endParaRPr dirty="0"/>
          </a:p>
        </p:txBody>
      </p:sp>
      <p:sp>
        <p:nvSpPr>
          <p:cNvPr id="337" name="Google Shape;337;p40"/>
          <p:cNvSpPr txBox="1">
            <a:spLocks noGrp="1"/>
          </p:cNvSpPr>
          <p:nvPr>
            <p:ph type="title" idx="2"/>
          </p:nvPr>
        </p:nvSpPr>
        <p:spPr>
          <a:xfrm>
            <a:off x="348012" y="1750028"/>
            <a:ext cx="3024513" cy="3080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841</a:t>
            </a:r>
            <a:endParaRPr sz="2400" dirty="0"/>
          </a:p>
        </p:txBody>
      </p:sp>
      <p:sp>
        <p:nvSpPr>
          <p:cNvPr id="338" name="Google Shape;338;p40"/>
          <p:cNvSpPr txBox="1">
            <a:spLocks noGrp="1"/>
          </p:cNvSpPr>
          <p:nvPr>
            <p:ph type="title" idx="4"/>
          </p:nvPr>
        </p:nvSpPr>
        <p:spPr>
          <a:xfrm>
            <a:off x="348010" y="3221245"/>
            <a:ext cx="3024513" cy="3080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250</a:t>
            </a:r>
            <a:endParaRPr sz="2400" dirty="0"/>
          </a:p>
        </p:txBody>
      </p:sp>
      <p:sp>
        <p:nvSpPr>
          <p:cNvPr id="339" name="Google Shape;339;p40"/>
          <p:cNvSpPr txBox="1">
            <a:spLocks noGrp="1"/>
          </p:cNvSpPr>
          <p:nvPr>
            <p:ph type="subTitle" idx="5"/>
          </p:nvPr>
        </p:nvSpPr>
        <p:spPr>
          <a:xfrm>
            <a:off x="348010" y="3529249"/>
            <a:ext cx="3024514" cy="3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Test Set</a:t>
            </a:r>
            <a:endParaRPr dirty="0"/>
          </a:p>
        </p:txBody>
      </p:sp>
      <p:sp>
        <p:nvSpPr>
          <p:cNvPr id="2" name="TextBox 1">
            <a:extLst>
              <a:ext uri="{FF2B5EF4-FFF2-40B4-BE49-F238E27FC236}">
                <a16:creationId xmlns:a16="http://schemas.microsoft.com/office/drawing/2014/main" id="{DB1CE613-731C-9F46-0B27-B57475380595}"/>
              </a:ext>
            </a:extLst>
          </p:cNvPr>
          <p:cNvSpPr txBox="1"/>
          <p:nvPr/>
        </p:nvSpPr>
        <p:spPr>
          <a:xfrm>
            <a:off x="269733" y="1000326"/>
            <a:ext cx="2484241" cy="615553"/>
          </a:xfrm>
          <a:prstGeom prst="rect">
            <a:avLst/>
          </a:prstGeom>
          <a:noFill/>
        </p:spPr>
        <p:txBody>
          <a:bodyPr wrap="square" rtlCol="0">
            <a:spAutoFit/>
          </a:bodyPr>
          <a:lstStyle/>
          <a:p>
            <a:r>
              <a:rPr lang="en" sz="2000" b="1" dirty="0"/>
              <a:t>Bug Bites Dataset</a:t>
            </a:r>
          </a:p>
          <a:p>
            <a:r>
              <a:rPr lang="en-US" dirty="0"/>
              <a:t>Consists of:</a:t>
            </a:r>
          </a:p>
        </p:txBody>
      </p:sp>
      <p:pic>
        <p:nvPicPr>
          <p:cNvPr id="4" name="Picture 3">
            <a:extLst>
              <a:ext uri="{FF2B5EF4-FFF2-40B4-BE49-F238E27FC236}">
                <a16:creationId xmlns:a16="http://schemas.microsoft.com/office/drawing/2014/main" id="{6CD1D112-37C3-D697-FCBD-9B6306294D3A}"/>
              </a:ext>
            </a:extLst>
          </p:cNvPr>
          <p:cNvPicPr>
            <a:picLocks noChangeAspect="1"/>
          </p:cNvPicPr>
          <p:nvPr/>
        </p:nvPicPr>
        <p:blipFill>
          <a:blip r:embed="rId3"/>
          <a:srcRect/>
          <a:stretch/>
        </p:blipFill>
        <p:spPr>
          <a:xfrm>
            <a:off x="4479342" y="1500418"/>
            <a:ext cx="3586859" cy="2317379"/>
          </a:xfrm>
          <a:prstGeom prst="rect">
            <a:avLst/>
          </a:prstGeom>
        </p:spPr>
      </p:pic>
    </p:spTree>
    <p:extLst>
      <p:ext uri="{BB962C8B-B14F-4D97-AF65-F5344CB8AC3E}">
        <p14:creationId xmlns:p14="http://schemas.microsoft.com/office/powerpoint/2010/main" val="314176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9"/>
          <p:cNvSpPr txBox="1">
            <a:spLocks noGrp="1"/>
          </p:cNvSpPr>
          <p:nvPr>
            <p:ph type="title"/>
          </p:nvPr>
        </p:nvSpPr>
        <p:spPr>
          <a:xfrm>
            <a:off x="1134949" y="979586"/>
            <a:ext cx="3123900" cy="8241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Bug Bites Dataset Distrebution</a:t>
            </a:r>
            <a:br>
              <a:rPr lang="en" dirty="0"/>
            </a:br>
            <a:endParaRPr dirty="0"/>
          </a:p>
        </p:txBody>
      </p:sp>
      <p:pic>
        <p:nvPicPr>
          <p:cNvPr id="4" name="Picture Placeholder 3">
            <a:extLst>
              <a:ext uri="{FF2B5EF4-FFF2-40B4-BE49-F238E27FC236}">
                <a16:creationId xmlns:a16="http://schemas.microsoft.com/office/drawing/2014/main" id="{27ABEB4E-6E4A-CEDC-6F36-29B189F6F7E9}"/>
              </a:ext>
            </a:extLst>
          </p:cNvPr>
          <p:cNvPicPr>
            <a:picLocks noGrp="1" noChangeAspect="1"/>
          </p:cNvPicPr>
          <p:nvPr>
            <p:ph type="pic" idx="3"/>
          </p:nvPr>
        </p:nvPicPr>
        <p:blipFill rotWithShape="1">
          <a:blip r:embed="rId3"/>
          <a:srcRect t="-2473" b="5139"/>
          <a:stretch/>
        </p:blipFill>
        <p:spPr>
          <a:xfrm>
            <a:off x="1154714" y="1252603"/>
            <a:ext cx="3104135" cy="2956143"/>
          </a:xfrm>
        </p:spPr>
      </p:pic>
      <p:pic>
        <p:nvPicPr>
          <p:cNvPr id="8" name="Picture Placeholder 7">
            <a:extLst>
              <a:ext uri="{FF2B5EF4-FFF2-40B4-BE49-F238E27FC236}">
                <a16:creationId xmlns:a16="http://schemas.microsoft.com/office/drawing/2014/main" id="{25C6AB14-7FE9-F8C0-7718-EF36869BFF79}"/>
              </a:ext>
            </a:extLst>
          </p:cNvPr>
          <p:cNvPicPr>
            <a:picLocks noGrp="1" noChangeAspect="1"/>
          </p:cNvPicPr>
          <p:nvPr>
            <p:ph type="pic" idx="4"/>
          </p:nvPr>
        </p:nvPicPr>
        <p:blipFill rotWithShape="1">
          <a:blip r:embed="rId4"/>
          <a:srcRect t="357" b="5024"/>
          <a:stretch/>
        </p:blipFill>
        <p:spPr>
          <a:xfrm>
            <a:off x="4883678" y="1252603"/>
            <a:ext cx="3391328" cy="3037561"/>
          </a:xfrm>
        </p:spPr>
      </p:pic>
    </p:spTree>
    <p:extLst>
      <p:ext uri="{BB962C8B-B14F-4D97-AF65-F5344CB8AC3E}">
        <p14:creationId xmlns:p14="http://schemas.microsoft.com/office/powerpoint/2010/main" val="211154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9"/>
          <p:cNvSpPr txBox="1">
            <a:spLocks noGrp="1"/>
          </p:cNvSpPr>
          <p:nvPr>
            <p:ph type="title"/>
          </p:nvPr>
        </p:nvSpPr>
        <p:spPr>
          <a:xfrm>
            <a:off x="1134949" y="660458"/>
            <a:ext cx="3123900" cy="8241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Dermtech 1.0 Dataset</a:t>
            </a:r>
            <a:br>
              <a:rPr lang="en" dirty="0"/>
            </a:br>
            <a:endParaRPr dirty="0"/>
          </a:p>
        </p:txBody>
      </p:sp>
      <p:pic>
        <p:nvPicPr>
          <p:cNvPr id="4" name="Picture Placeholder 3">
            <a:extLst>
              <a:ext uri="{FF2B5EF4-FFF2-40B4-BE49-F238E27FC236}">
                <a16:creationId xmlns:a16="http://schemas.microsoft.com/office/drawing/2014/main" id="{27ABEB4E-6E4A-CEDC-6F36-29B189F6F7E9}"/>
              </a:ext>
            </a:extLst>
          </p:cNvPr>
          <p:cNvPicPr>
            <a:picLocks noGrp="1" noChangeAspect="1"/>
          </p:cNvPicPr>
          <p:nvPr>
            <p:ph type="pic" idx="3"/>
          </p:nvPr>
        </p:nvPicPr>
        <p:blipFill rotWithShape="1">
          <a:blip r:embed="rId3"/>
          <a:srcRect l="-259" t="1" r="38" b="1763"/>
          <a:stretch/>
        </p:blipFill>
        <p:spPr>
          <a:xfrm>
            <a:off x="1134949" y="1558933"/>
            <a:ext cx="5022937" cy="2443134"/>
          </a:xfrm>
        </p:spPr>
      </p:pic>
      <p:sp>
        <p:nvSpPr>
          <p:cNvPr id="5" name="TextBox 4">
            <a:extLst>
              <a:ext uri="{FF2B5EF4-FFF2-40B4-BE49-F238E27FC236}">
                <a16:creationId xmlns:a16="http://schemas.microsoft.com/office/drawing/2014/main" id="{F0E0D33A-81ED-E875-0090-D8703D88810F}"/>
              </a:ext>
            </a:extLst>
          </p:cNvPr>
          <p:cNvSpPr txBox="1"/>
          <p:nvPr/>
        </p:nvSpPr>
        <p:spPr>
          <a:xfrm>
            <a:off x="1134949" y="1058449"/>
            <a:ext cx="5022937" cy="307777"/>
          </a:xfrm>
          <a:prstGeom prst="rect">
            <a:avLst/>
          </a:prstGeom>
          <a:noFill/>
        </p:spPr>
        <p:txBody>
          <a:bodyPr wrap="square" rtlCol="0">
            <a:spAutoFit/>
          </a:bodyPr>
          <a:lstStyle/>
          <a:p>
            <a:r>
              <a:rPr lang="en-US" dirty="0"/>
              <a:t>Consists of 23 classes:</a:t>
            </a:r>
          </a:p>
        </p:txBody>
      </p:sp>
    </p:spTree>
    <p:extLst>
      <p:ext uri="{BB962C8B-B14F-4D97-AF65-F5344CB8AC3E}">
        <p14:creationId xmlns:p14="http://schemas.microsoft.com/office/powerpoint/2010/main" val="578513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9"/>
          <p:cNvSpPr txBox="1">
            <a:spLocks noGrp="1"/>
          </p:cNvSpPr>
          <p:nvPr>
            <p:ph type="title"/>
          </p:nvPr>
        </p:nvSpPr>
        <p:spPr>
          <a:xfrm>
            <a:off x="1134949" y="665878"/>
            <a:ext cx="3123900" cy="8241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Dermtech 2.0 Dataset</a:t>
            </a:r>
            <a:br>
              <a:rPr lang="en" dirty="0"/>
            </a:br>
            <a:endParaRPr dirty="0"/>
          </a:p>
        </p:txBody>
      </p:sp>
      <p:pic>
        <p:nvPicPr>
          <p:cNvPr id="4" name="Picture Placeholder 3">
            <a:extLst>
              <a:ext uri="{FF2B5EF4-FFF2-40B4-BE49-F238E27FC236}">
                <a16:creationId xmlns:a16="http://schemas.microsoft.com/office/drawing/2014/main" id="{27ABEB4E-6E4A-CEDC-6F36-29B189F6F7E9}"/>
              </a:ext>
            </a:extLst>
          </p:cNvPr>
          <p:cNvPicPr>
            <a:picLocks noGrp="1" noChangeAspect="1"/>
          </p:cNvPicPr>
          <p:nvPr>
            <p:ph type="pic" idx="3"/>
          </p:nvPr>
        </p:nvPicPr>
        <p:blipFill>
          <a:blip r:embed="rId3"/>
          <a:srcRect t="989" b="989"/>
          <a:stretch/>
        </p:blipFill>
        <p:spPr>
          <a:xfrm>
            <a:off x="1134949" y="1558933"/>
            <a:ext cx="5022937" cy="2443134"/>
          </a:xfrm>
        </p:spPr>
      </p:pic>
      <p:sp>
        <p:nvSpPr>
          <p:cNvPr id="3" name="TextBox 2">
            <a:extLst>
              <a:ext uri="{FF2B5EF4-FFF2-40B4-BE49-F238E27FC236}">
                <a16:creationId xmlns:a16="http://schemas.microsoft.com/office/drawing/2014/main" id="{79CFBF8A-7E21-A741-1DAA-384EE11402D3}"/>
              </a:ext>
            </a:extLst>
          </p:cNvPr>
          <p:cNvSpPr txBox="1"/>
          <p:nvPr/>
        </p:nvSpPr>
        <p:spPr>
          <a:xfrm>
            <a:off x="1265129" y="1171184"/>
            <a:ext cx="2880986" cy="307777"/>
          </a:xfrm>
          <a:prstGeom prst="rect">
            <a:avLst/>
          </a:prstGeom>
          <a:noFill/>
        </p:spPr>
        <p:txBody>
          <a:bodyPr wrap="square" rtlCol="0">
            <a:spAutoFit/>
          </a:bodyPr>
          <a:lstStyle/>
          <a:p>
            <a:r>
              <a:rPr lang="en-US" dirty="0"/>
              <a:t>Consists of 8 broad classes:</a:t>
            </a:r>
          </a:p>
        </p:txBody>
      </p:sp>
    </p:spTree>
    <p:extLst>
      <p:ext uri="{BB962C8B-B14F-4D97-AF65-F5344CB8AC3E}">
        <p14:creationId xmlns:p14="http://schemas.microsoft.com/office/powerpoint/2010/main" val="3595675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9"/>
          <p:cNvSpPr txBox="1">
            <a:spLocks noGrp="1"/>
          </p:cNvSpPr>
          <p:nvPr>
            <p:ph type="title"/>
          </p:nvPr>
        </p:nvSpPr>
        <p:spPr>
          <a:xfrm>
            <a:off x="1134949" y="973323"/>
            <a:ext cx="3123900" cy="5188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Dermtech 3.0 Dataset</a:t>
            </a:r>
            <a:br>
              <a:rPr lang="en" dirty="0"/>
            </a:br>
            <a:endParaRPr dirty="0"/>
          </a:p>
        </p:txBody>
      </p:sp>
      <p:pic>
        <p:nvPicPr>
          <p:cNvPr id="4" name="Picture Placeholder 3">
            <a:extLst>
              <a:ext uri="{FF2B5EF4-FFF2-40B4-BE49-F238E27FC236}">
                <a16:creationId xmlns:a16="http://schemas.microsoft.com/office/drawing/2014/main" id="{27ABEB4E-6E4A-CEDC-6F36-29B189F6F7E9}"/>
              </a:ext>
            </a:extLst>
          </p:cNvPr>
          <p:cNvPicPr>
            <a:picLocks noGrp="1" noChangeAspect="1"/>
          </p:cNvPicPr>
          <p:nvPr>
            <p:ph type="pic" idx="3"/>
          </p:nvPr>
        </p:nvPicPr>
        <p:blipFill>
          <a:blip r:embed="rId3"/>
          <a:srcRect t="989" b="989"/>
          <a:stretch/>
        </p:blipFill>
        <p:spPr>
          <a:xfrm>
            <a:off x="1134949" y="1558933"/>
            <a:ext cx="5022937" cy="2443134"/>
          </a:xfrm>
        </p:spPr>
      </p:pic>
      <p:sp>
        <p:nvSpPr>
          <p:cNvPr id="2" name="TextBox 1">
            <a:extLst>
              <a:ext uri="{FF2B5EF4-FFF2-40B4-BE49-F238E27FC236}">
                <a16:creationId xmlns:a16="http://schemas.microsoft.com/office/drawing/2014/main" id="{EFE37A08-0E25-207C-0B1C-16E7B9568D5F}"/>
              </a:ext>
            </a:extLst>
          </p:cNvPr>
          <p:cNvSpPr txBox="1"/>
          <p:nvPr/>
        </p:nvSpPr>
        <p:spPr>
          <a:xfrm>
            <a:off x="1183710" y="1083501"/>
            <a:ext cx="3123900" cy="307777"/>
          </a:xfrm>
          <a:prstGeom prst="rect">
            <a:avLst/>
          </a:prstGeom>
          <a:noFill/>
        </p:spPr>
        <p:txBody>
          <a:bodyPr wrap="square" rtlCol="0">
            <a:spAutoFit/>
          </a:bodyPr>
          <a:lstStyle/>
          <a:p>
            <a:r>
              <a:rPr lang="en-US" dirty="0"/>
              <a:t>Consists of 6 classes:</a:t>
            </a:r>
          </a:p>
        </p:txBody>
      </p:sp>
    </p:spTree>
    <p:extLst>
      <p:ext uri="{BB962C8B-B14F-4D97-AF65-F5344CB8AC3E}">
        <p14:creationId xmlns:p14="http://schemas.microsoft.com/office/powerpoint/2010/main" val="2847262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2302207" y="2511102"/>
            <a:ext cx="4539586" cy="9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Methodology</a:t>
            </a:r>
            <a:endParaRPr sz="4800" dirty="0"/>
          </a:p>
        </p:txBody>
      </p:sp>
      <p:sp>
        <p:nvSpPr>
          <p:cNvPr id="278" name="Google Shape;278;p35"/>
          <p:cNvSpPr txBox="1">
            <a:spLocks noGrp="1"/>
          </p:cNvSpPr>
          <p:nvPr>
            <p:ph type="title" idx="2"/>
          </p:nvPr>
        </p:nvSpPr>
        <p:spPr>
          <a:xfrm>
            <a:off x="3926238" y="1426487"/>
            <a:ext cx="129152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279" name="Google Shape;279;p35"/>
          <p:cNvCxnSpPr/>
          <p:nvPr/>
        </p:nvCxnSpPr>
        <p:spPr>
          <a:xfrm>
            <a:off x="2277900" y="3703117"/>
            <a:ext cx="45882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80182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Four Phazes</a:t>
            </a:r>
            <a:endParaRPr dirty="0"/>
          </a:p>
        </p:txBody>
      </p:sp>
      <p:sp>
        <p:nvSpPr>
          <p:cNvPr id="294" name="Google Shape;294;p37"/>
          <p:cNvSpPr txBox="1">
            <a:spLocks noGrp="1"/>
          </p:cNvSpPr>
          <p:nvPr>
            <p:ph type="subTitle" idx="4"/>
          </p:nvPr>
        </p:nvSpPr>
        <p:spPr>
          <a:xfrm>
            <a:off x="720801" y="1537977"/>
            <a:ext cx="1687132" cy="77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Data Collection and Preprocessing</a:t>
            </a:r>
            <a:endParaRPr sz="1400" dirty="0"/>
          </a:p>
        </p:txBody>
      </p:sp>
      <p:sp>
        <p:nvSpPr>
          <p:cNvPr id="295" name="Google Shape;295;p37"/>
          <p:cNvSpPr txBox="1">
            <a:spLocks noGrp="1"/>
          </p:cNvSpPr>
          <p:nvPr>
            <p:ph type="subTitle" idx="5"/>
          </p:nvPr>
        </p:nvSpPr>
        <p:spPr>
          <a:xfrm>
            <a:off x="2643981" y="1624310"/>
            <a:ext cx="1687132" cy="6768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Model Selection and Training</a:t>
            </a:r>
          </a:p>
          <a:p>
            <a:pPr marL="0" lvl="0" indent="0" algn="ctr" rtl="0">
              <a:spcBef>
                <a:spcPts val="0"/>
              </a:spcBef>
              <a:spcAft>
                <a:spcPts val="0"/>
              </a:spcAft>
              <a:buNone/>
            </a:pPr>
            <a:endParaRPr sz="1400" dirty="0"/>
          </a:p>
        </p:txBody>
      </p:sp>
      <p:sp>
        <p:nvSpPr>
          <p:cNvPr id="296" name="Google Shape;296;p37"/>
          <p:cNvSpPr txBox="1">
            <a:spLocks noGrp="1"/>
          </p:cNvSpPr>
          <p:nvPr>
            <p:ph type="subTitle" idx="1"/>
          </p:nvPr>
        </p:nvSpPr>
        <p:spPr>
          <a:xfrm>
            <a:off x="619125" y="2301122"/>
            <a:ext cx="1788808" cy="1766100"/>
          </a:xfrm>
          <a:prstGeom prst="rect">
            <a:avLst/>
          </a:prstGeom>
        </p:spPr>
        <p:txBody>
          <a:bodyPr spcFirstLastPara="1" wrap="square" lIns="91425" tIns="91425" rIns="91425" bIns="91425" anchor="t" anchorCtr="0">
            <a:noAutofit/>
          </a:bodyPr>
          <a:lstStyle/>
          <a:p>
            <a:pPr marL="171450" lvl="0" indent="-171450" algn="l" rtl="0">
              <a:lnSpc>
                <a:spcPct val="200000"/>
              </a:lnSpc>
              <a:spcBef>
                <a:spcPts val="0"/>
              </a:spcBef>
              <a:spcAft>
                <a:spcPts val="0"/>
              </a:spcAft>
              <a:buFont typeface="Arial" panose="020B0604020202020204" pitchFamily="34" charset="0"/>
              <a:buChar char="•"/>
            </a:pPr>
            <a:r>
              <a:rPr lang="en-US" dirty="0"/>
              <a:t>Data Collection</a:t>
            </a:r>
          </a:p>
          <a:p>
            <a:pPr marL="171450" lvl="0" indent="-171450" algn="l" rtl="0">
              <a:lnSpc>
                <a:spcPct val="200000"/>
              </a:lnSpc>
              <a:spcBef>
                <a:spcPts val="0"/>
              </a:spcBef>
              <a:spcAft>
                <a:spcPts val="0"/>
              </a:spcAft>
              <a:buFont typeface="Arial" panose="020B0604020202020204" pitchFamily="34" charset="0"/>
              <a:buChar char="•"/>
            </a:pPr>
            <a:r>
              <a:rPr lang="en-US" dirty="0"/>
              <a:t>Data Integration</a:t>
            </a:r>
          </a:p>
          <a:p>
            <a:pPr marL="171450" lvl="0" indent="-171450" algn="l" rtl="0">
              <a:lnSpc>
                <a:spcPct val="200000"/>
              </a:lnSpc>
              <a:spcBef>
                <a:spcPts val="0"/>
              </a:spcBef>
              <a:spcAft>
                <a:spcPts val="0"/>
              </a:spcAft>
              <a:buFont typeface="Arial" panose="020B0604020202020204" pitchFamily="34" charset="0"/>
              <a:buChar char="•"/>
            </a:pPr>
            <a:r>
              <a:rPr lang="en-US" dirty="0"/>
              <a:t>Data Preprocessing</a:t>
            </a:r>
            <a:endParaRPr dirty="0"/>
          </a:p>
        </p:txBody>
      </p:sp>
      <p:sp>
        <p:nvSpPr>
          <p:cNvPr id="297" name="Google Shape;297;p37"/>
          <p:cNvSpPr txBox="1">
            <a:spLocks noGrp="1"/>
          </p:cNvSpPr>
          <p:nvPr>
            <p:ph type="subTitle" idx="2"/>
          </p:nvPr>
        </p:nvSpPr>
        <p:spPr>
          <a:xfrm>
            <a:off x="2643981" y="2311077"/>
            <a:ext cx="1923182" cy="1766100"/>
          </a:xfrm>
          <a:prstGeom prst="rect">
            <a:avLst/>
          </a:prstGeom>
        </p:spPr>
        <p:txBody>
          <a:bodyPr spcFirstLastPara="1" wrap="square" lIns="91425" tIns="91425" rIns="91425" bIns="91425" anchor="t" anchorCtr="0">
            <a:noAutofit/>
          </a:bodyPr>
          <a:lstStyle/>
          <a:p>
            <a:pPr marL="171450" lvl="0" indent="-171450" algn="l" rtl="0">
              <a:lnSpc>
                <a:spcPct val="200000"/>
              </a:lnSpc>
              <a:spcBef>
                <a:spcPts val="0"/>
              </a:spcBef>
              <a:spcAft>
                <a:spcPts val="0"/>
              </a:spcAft>
              <a:buFont typeface="Arial" panose="020B0604020202020204" pitchFamily="34" charset="0"/>
              <a:buChar char="•"/>
            </a:pPr>
            <a:r>
              <a:rPr lang="en-US" dirty="0"/>
              <a:t>Framework Selection</a:t>
            </a:r>
          </a:p>
          <a:p>
            <a:pPr marL="171450" lvl="0" indent="-171450" algn="l" rtl="0">
              <a:lnSpc>
                <a:spcPct val="200000"/>
              </a:lnSpc>
              <a:spcBef>
                <a:spcPts val="0"/>
              </a:spcBef>
              <a:spcAft>
                <a:spcPts val="0"/>
              </a:spcAft>
              <a:buFont typeface="Arial" panose="020B0604020202020204" pitchFamily="34" charset="0"/>
              <a:buChar char="•"/>
            </a:pPr>
            <a:r>
              <a:rPr lang="en-US" dirty="0"/>
              <a:t>Architecture Selection</a:t>
            </a:r>
          </a:p>
          <a:p>
            <a:pPr marL="171450" lvl="0" indent="-171450" algn="l" rtl="0">
              <a:lnSpc>
                <a:spcPct val="200000"/>
              </a:lnSpc>
              <a:spcBef>
                <a:spcPts val="0"/>
              </a:spcBef>
              <a:spcAft>
                <a:spcPts val="0"/>
              </a:spcAft>
              <a:buFont typeface="Arial" panose="020B0604020202020204" pitchFamily="34" charset="0"/>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Training and         Fine-Tuning</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8" name="Google Shape;298;p37"/>
          <p:cNvSpPr txBox="1">
            <a:spLocks noGrp="1"/>
          </p:cNvSpPr>
          <p:nvPr>
            <p:ph type="subTitle" idx="3"/>
          </p:nvPr>
        </p:nvSpPr>
        <p:spPr>
          <a:xfrm>
            <a:off x="4808268" y="2319504"/>
            <a:ext cx="1687132" cy="1766100"/>
          </a:xfrm>
          <a:prstGeom prst="rect">
            <a:avLst/>
          </a:prstGeom>
        </p:spPr>
        <p:txBody>
          <a:bodyPr spcFirstLastPara="1" wrap="square" lIns="91425" tIns="91425" rIns="91425" bIns="91425" anchor="t" anchorCtr="0">
            <a:noAutofit/>
          </a:bodyPr>
          <a:lstStyle/>
          <a:p>
            <a:pPr marL="171450" lvl="0" indent="-171450" algn="l" rtl="0">
              <a:lnSpc>
                <a:spcPct val="200000"/>
              </a:lnSpc>
              <a:spcBef>
                <a:spcPts val="0"/>
              </a:spcBef>
              <a:spcAft>
                <a:spcPts val="0"/>
              </a:spcAft>
              <a:buFont typeface="Arial" panose="020B0604020202020204" pitchFamily="34" charset="0"/>
              <a:buChar char="•"/>
            </a:pPr>
            <a:r>
              <a:rPr lang="en-US" dirty="0"/>
              <a:t>Confusion Matrix</a:t>
            </a:r>
          </a:p>
          <a:p>
            <a:pPr marL="171450" lvl="0" indent="-171450" algn="l" rtl="0">
              <a:lnSpc>
                <a:spcPct val="200000"/>
              </a:lnSpc>
              <a:spcBef>
                <a:spcPts val="0"/>
              </a:spcBef>
              <a:spcAft>
                <a:spcPts val="0"/>
              </a:spcAft>
              <a:buFont typeface="Arial" panose="020B0604020202020204" pitchFamily="34" charset="0"/>
              <a:buChar char="•"/>
            </a:pPr>
            <a:r>
              <a:rPr lang="en-US" dirty="0"/>
              <a:t>Classification Report</a:t>
            </a:r>
            <a:endParaRPr dirty="0"/>
          </a:p>
        </p:txBody>
      </p:sp>
      <p:sp>
        <p:nvSpPr>
          <p:cNvPr id="299" name="Google Shape;299;p37"/>
          <p:cNvSpPr txBox="1">
            <a:spLocks noGrp="1"/>
          </p:cNvSpPr>
          <p:nvPr>
            <p:ph type="subTitle" idx="6"/>
          </p:nvPr>
        </p:nvSpPr>
        <p:spPr>
          <a:xfrm>
            <a:off x="4808268" y="1528022"/>
            <a:ext cx="1687834" cy="77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Model Evaluation and Testing</a:t>
            </a:r>
            <a:endParaRPr sz="1400" dirty="0"/>
          </a:p>
        </p:txBody>
      </p:sp>
      <p:sp>
        <p:nvSpPr>
          <p:cNvPr id="2" name="Google Shape;298;p37">
            <a:extLst>
              <a:ext uri="{FF2B5EF4-FFF2-40B4-BE49-F238E27FC236}">
                <a16:creationId xmlns:a16="http://schemas.microsoft.com/office/drawing/2014/main" id="{F404C279-CF40-4C18-25CB-D8D45D2C28D2}"/>
              </a:ext>
            </a:extLst>
          </p:cNvPr>
          <p:cNvSpPr txBox="1">
            <a:spLocks/>
          </p:cNvSpPr>
          <p:nvPr/>
        </p:nvSpPr>
        <p:spPr>
          <a:xfrm>
            <a:off x="6644921" y="2311077"/>
            <a:ext cx="2013303" cy="176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gn="l">
              <a:lnSpc>
                <a:spcPct val="200000"/>
              </a:lnSpc>
              <a:buFont typeface="Arial" panose="020B0604020202020204" pitchFamily="34" charset="0"/>
              <a:buChar char="•"/>
            </a:pPr>
            <a:r>
              <a:rPr lang="en-US" dirty="0"/>
              <a:t>Development Framework</a:t>
            </a:r>
          </a:p>
          <a:p>
            <a:pPr marL="171450" indent="-171450" algn="l">
              <a:lnSpc>
                <a:spcPct val="200000"/>
              </a:lnSpc>
              <a:buFont typeface="Arial" panose="020B0604020202020204" pitchFamily="34" charset="0"/>
              <a:buChar char="•"/>
            </a:pPr>
            <a:r>
              <a:rPr lang="en-US" dirty="0"/>
              <a:t>API</a:t>
            </a:r>
          </a:p>
          <a:p>
            <a:pPr marL="171450" indent="-171450">
              <a:buFont typeface="Arial" panose="020B0604020202020204" pitchFamily="34" charset="0"/>
              <a:buChar char="•"/>
            </a:pPr>
            <a:endParaRPr lang="en-US" dirty="0"/>
          </a:p>
        </p:txBody>
      </p:sp>
      <p:sp>
        <p:nvSpPr>
          <p:cNvPr id="3" name="Google Shape;299;p37">
            <a:extLst>
              <a:ext uri="{FF2B5EF4-FFF2-40B4-BE49-F238E27FC236}">
                <a16:creationId xmlns:a16="http://schemas.microsoft.com/office/drawing/2014/main" id="{7ABB48B9-7974-8701-026B-6E4954618510}"/>
              </a:ext>
            </a:extLst>
          </p:cNvPr>
          <p:cNvSpPr txBox="1">
            <a:spLocks/>
          </p:cNvSpPr>
          <p:nvPr/>
        </p:nvSpPr>
        <p:spPr>
          <a:xfrm>
            <a:off x="6644922" y="1307319"/>
            <a:ext cx="1687834" cy="77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marL="0" indent="0"/>
            <a:r>
              <a:rPr lang="en-US" sz="1400" dirty="0"/>
              <a:t>Mobile App Development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Data Collection and Preprocessing</a:t>
            </a:r>
          </a:p>
        </p:txBody>
      </p:sp>
      <p:sp>
        <p:nvSpPr>
          <p:cNvPr id="297" name="Google Shape;297;p37"/>
          <p:cNvSpPr txBox="1">
            <a:spLocks noGrp="1"/>
          </p:cNvSpPr>
          <p:nvPr>
            <p:ph type="subTitle" idx="2"/>
          </p:nvPr>
        </p:nvSpPr>
        <p:spPr>
          <a:xfrm>
            <a:off x="968353" y="1227759"/>
            <a:ext cx="6981825" cy="298098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600" b="1" dirty="0"/>
              <a:t>Data Collection</a:t>
            </a:r>
          </a:p>
          <a:p>
            <a:pPr marL="171450" lvl="0" indent="-171450" algn="l" rtl="0">
              <a:spcBef>
                <a:spcPts val="0"/>
              </a:spcBef>
              <a:spcAft>
                <a:spcPts val="0"/>
              </a:spcAft>
              <a:buFont typeface="Arial" panose="020B0604020202020204" pitchFamily="34" charset="0"/>
              <a:buChar char="•"/>
            </a:pPr>
            <a:endParaRPr lang="en-US" sz="1600" b="1" dirty="0"/>
          </a:p>
          <a:p>
            <a:pPr marL="171450" lvl="0" indent="-171450" algn="l" rtl="0">
              <a:spcBef>
                <a:spcPts val="0"/>
              </a:spcBef>
              <a:spcAft>
                <a:spcPts val="0"/>
              </a:spcAft>
              <a:buFont typeface="Arial" panose="020B0604020202020204" pitchFamily="34" charset="0"/>
              <a:buChar char="•"/>
            </a:pPr>
            <a:r>
              <a:rPr lang="en-US" sz="1600" b="1" dirty="0"/>
              <a:t>Data Integration</a:t>
            </a:r>
          </a:p>
          <a:p>
            <a:pPr marL="0" lvl="0" indent="0" algn="l" rtl="0">
              <a:lnSpc>
                <a:spcPct val="150000"/>
              </a:lnSpc>
              <a:spcBef>
                <a:spcPts val="0"/>
              </a:spcBef>
              <a:spcAft>
                <a:spcPts val="0"/>
              </a:spcAft>
            </a:pP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a:effectLst/>
                <a:latin typeface="Open Sans" panose="020B0606030504020204" pitchFamily="34" charset="0"/>
                <a:ea typeface="Open Sans" panose="020B0606030504020204" pitchFamily="34" charset="0"/>
                <a:cs typeface="Open Sans" panose="020B0606030504020204" pitchFamily="34" charset="0"/>
              </a:rPr>
              <a:t>Combining Multiple datasets with Web-scraped Data </a:t>
            </a:r>
          </a:p>
          <a:p>
            <a:pPr marL="0" lvl="0" indent="0" algn="l" rtl="0">
              <a:spcBef>
                <a:spcPts val="0"/>
              </a:spcBef>
              <a:spcAft>
                <a:spcPts val="0"/>
              </a:spcAft>
            </a:pPr>
            <a:endParaRPr lang="en-US" sz="1600" b="1" dirty="0">
              <a:latin typeface="Open Sans" panose="020B0606030504020204" pitchFamily="34" charset="0"/>
              <a:ea typeface="Open Sans" panose="020B0606030504020204" pitchFamily="34" charset="0"/>
              <a:cs typeface="Open Sans" panose="020B0606030504020204" pitchFamily="34" charset="0"/>
            </a:endParaRPr>
          </a:p>
          <a:p>
            <a:pPr marL="171450" lvl="0" indent="-171450" algn="l" rtl="0">
              <a:spcBef>
                <a:spcPts val="0"/>
              </a:spcBef>
              <a:spcAft>
                <a:spcPts val="0"/>
              </a:spcAft>
              <a:buFont typeface="Arial" panose="020B0604020202020204" pitchFamily="34" charset="0"/>
              <a:buChar char="•"/>
            </a:pPr>
            <a:r>
              <a:rPr lang="en-US" sz="1600" b="1" dirty="0"/>
              <a:t>Data Preprocessing</a:t>
            </a:r>
          </a:p>
          <a:p>
            <a:pPr marL="342900" lvl="0" indent="-342900" algn="l" rtl="0">
              <a:lnSpc>
                <a:spcPct val="150000"/>
              </a:lnSpc>
              <a:spcBef>
                <a:spcPts val="0"/>
              </a:spcBef>
              <a:spcAft>
                <a:spcPts val="0"/>
              </a:spcAft>
              <a:buFont typeface="+mj-lt"/>
              <a:buAutoNum type="arabicPeriod"/>
            </a:pPr>
            <a:r>
              <a:rPr lang="en-US" sz="1600" dirty="0"/>
              <a:t>Resize (224x224)</a:t>
            </a:r>
          </a:p>
          <a:p>
            <a:pPr marL="342900" lvl="0" indent="-342900" algn="l" rtl="0">
              <a:lnSpc>
                <a:spcPct val="150000"/>
              </a:lnSpc>
              <a:spcBef>
                <a:spcPts val="0"/>
              </a:spcBef>
              <a:spcAft>
                <a:spcPts val="0"/>
              </a:spcAft>
              <a:buFont typeface="+mj-lt"/>
              <a:buAutoNum type="arabicPeriod"/>
            </a:pPr>
            <a:r>
              <a:rPr lang="en-US" sz="1600" dirty="0"/>
              <a:t>Data </a:t>
            </a:r>
            <a:r>
              <a:rPr lang="en-US" sz="1600" dirty="0" err="1"/>
              <a:t>Augmentaion</a:t>
            </a:r>
            <a:endParaRPr lang="en-US" sz="1600" dirty="0"/>
          </a:p>
          <a:p>
            <a:pPr marL="342900" lvl="0" indent="-342900" algn="l" rtl="0">
              <a:lnSpc>
                <a:spcPct val="150000"/>
              </a:lnSpc>
              <a:spcBef>
                <a:spcPts val="0"/>
              </a:spcBef>
              <a:spcAft>
                <a:spcPts val="0"/>
              </a:spcAft>
              <a:buFont typeface="+mj-lt"/>
              <a:buAutoNum type="arabicPeriod"/>
            </a:pPr>
            <a:r>
              <a:rPr lang="en-US" sz="1600" dirty="0"/>
              <a:t>To Tensor and Normalization</a:t>
            </a:r>
            <a:endParaRPr sz="1600" dirty="0"/>
          </a:p>
        </p:txBody>
      </p:sp>
    </p:spTree>
    <p:extLst>
      <p:ext uri="{BB962C8B-B14F-4D97-AF65-F5344CB8AC3E}">
        <p14:creationId xmlns:p14="http://schemas.microsoft.com/office/powerpoint/2010/main" val="1338081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Model Selection and Training</a:t>
            </a:r>
          </a:p>
        </p:txBody>
      </p:sp>
      <p:sp>
        <p:nvSpPr>
          <p:cNvPr id="297" name="Google Shape;297;p37"/>
          <p:cNvSpPr txBox="1">
            <a:spLocks noGrp="1"/>
          </p:cNvSpPr>
          <p:nvPr>
            <p:ph type="subTitle" idx="2"/>
          </p:nvPr>
        </p:nvSpPr>
        <p:spPr>
          <a:xfrm>
            <a:off x="968353" y="1227758"/>
            <a:ext cx="6981825" cy="3915741"/>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600" b="1" dirty="0"/>
              <a:t>Framework</a:t>
            </a:r>
          </a:p>
          <a:p>
            <a:pPr marL="0" lvl="0" indent="0" algn="l" rtl="0">
              <a:spcBef>
                <a:spcPts val="0"/>
              </a:spcBef>
              <a:spcAft>
                <a:spcPts val="0"/>
              </a:spcAft>
            </a:pPr>
            <a:r>
              <a:rPr lang="en-US" sz="1600" dirty="0">
                <a:effectLst/>
                <a:latin typeface="Open Sans" panose="020B0606030504020204" pitchFamily="34" charset="0"/>
                <a:ea typeface="Open Sans" panose="020B0606030504020204" pitchFamily="34" charset="0"/>
                <a:cs typeface="Open Sans" panose="020B0606030504020204" pitchFamily="34" charset="0"/>
              </a:rPr>
              <a:t>      </a:t>
            </a:r>
            <a:r>
              <a:rPr lang="en-US" sz="1600" dirty="0" err="1">
                <a:effectLst/>
                <a:latin typeface="Open Sans" panose="020B0606030504020204" pitchFamily="34" charset="0"/>
                <a:ea typeface="Open Sans" panose="020B0606030504020204" pitchFamily="34" charset="0"/>
                <a:cs typeface="Open Sans" panose="020B0606030504020204" pitchFamily="34" charset="0"/>
              </a:rPr>
              <a:t>Pytorch</a:t>
            </a:r>
            <a:endParaRPr lang="en-US" sz="1600" b="1" dirty="0"/>
          </a:p>
          <a:p>
            <a:pPr marL="171450" lvl="0" indent="-171450" algn="l" rtl="0">
              <a:spcBef>
                <a:spcPts val="0"/>
              </a:spcBef>
              <a:spcAft>
                <a:spcPts val="0"/>
              </a:spcAft>
              <a:buFont typeface="Arial" panose="020B0604020202020204" pitchFamily="34" charset="0"/>
              <a:buChar char="•"/>
            </a:pPr>
            <a:endParaRPr lang="en-US" sz="1600" b="1" dirty="0"/>
          </a:p>
          <a:p>
            <a:pPr marL="171450" lvl="0" indent="-171450" algn="l" rtl="0">
              <a:spcBef>
                <a:spcPts val="0"/>
              </a:spcBef>
              <a:spcAft>
                <a:spcPts val="0"/>
              </a:spcAft>
              <a:buFont typeface="Arial" panose="020B0604020202020204" pitchFamily="34" charset="0"/>
              <a:buChar char="•"/>
            </a:pPr>
            <a:r>
              <a:rPr lang="en-US" sz="1600" b="1" dirty="0"/>
              <a:t>Architecture</a:t>
            </a:r>
          </a:p>
          <a:p>
            <a:pPr marL="342900" lvl="0" indent="-342900" algn="l" rtl="0">
              <a:lnSpc>
                <a:spcPct val="150000"/>
              </a:lnSpc>
              <a:spcBef>
                <a:spcPts val="0"/>
              </a:spcBef>
              <a:spcAft>
                <a:spcPts val="0"/>
              </a:spcAft>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DenseNet-201</a:t>
            </a:r>
          </a:p>
          <a:p>
            <a:pPr marL="342900" lvl="0" indent="-342900" algn="l" rtl="0">
              <a:lnSpc>
                <a:spcPct val="150000"/>
              </a:lnSpc>
              <a:spcBef>
                <a:spcPts val="0"/>
              </a:spcBef>
              <a:spcAft>
                <a:spcPts val="0"/>
              </a:spcAft>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ResNet-152</a:t>
            </a:r>
          </a:p>
          <a:p>
            <a:pPr marL="342900" lvl="0" indent="-342900" algn="l" rtl="0">
              <a:lnSpc>
                <a:spcPct val="150000"/>
              </a:lnSpc>
              <a:spcBef>
                <a:spcPts val="0"/>
              </a:spcBef>
              <a:spcAft>
                <a:spcPts val="0"/>
              </a:spcAft>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VGG-19</a:t>
            </a:r>
          </a:p>
          <a:p>
            <a:pPr marL="171450" lvl="0" indent="-171450" algn="l" rtl="0">
              <a:spcBef>
                <a:spcPts val="0"/>
              </a:spcBef>
              <a:spcAft>
                <a:spcPts val="0"/>
              </a:spcAft>
              <a:buFont typeface="Arial" panose="020B0604020202020204" pitchFamily="34" charset="0"/>
              <a:buChar char="•"/>
            </a:pPr>
            <a:r>
              <a:rPr lang="en-US" sz="1600" b="1" dirty="0"/>
              <a:t>Hyperparameters</a:t>
            </a:r>
          </a:p>
          <a:p>
            <a:pPr marL="342900" lvl="0" indent="-342900" algn="l" rtl="0">
              <a:lnSpc>
                <a:spcPct val="150000"/>
              </a:lnSpc>
              <a:spcBef>
                <a:spcPts val="0"/>
              </a:spcBef>
              <a:spcAft>
                <a:spcPts val="0"/>
              </a:spcAft>
              <a:buFont typeface="+mj-lt"/>
              <a:buAutoNum type="arabicPeriod"/>
            </a:pPr>
            <a:r>
              <a:rPr lang="en-US" sz="1600" dirty="0" err="1"/>
              <a:t>AdamW</a:t>
            </a:r>
            <a:r>
              <a:rPr lang="en-US" sz="1600" dirty="0"/>
              <a:t> Optimizer</a:t>
            </a:r>
          </a:p>
          <a:p>
            <a:pPr marL="342900" lvl="0" indent="-342900" algn="l" rtl="0">
              <a:lnSpc>
                <a:spcPct val="150000"/>
              </a:lnSpc>
              <a:spcBef>
                <a:spcPts val="0"/>
              </a:spcBef>
              <a:spcAft>
                <a:spcPts val="0"/>
              </a:spcAft>
              <a:buFont typeface="+mj-lt"/>
              <a:buAutoNum type="arabicPeriod"/>
            </a:pPr>
            <a:r>
              <a:rPr lang="en-US" sz="1600" dirty="0"/>
              <a:t>Categorical </a:t>
            </a:r>
            <a:r>
              <a:rPr lang="en-US" sz="1600" dirty="0" err="1"/>
              <a:t>CrossEntropy</a:t>
            </a:r>
            <a:endParaRPr lang="en-US" sz="1600" dirty="0"/>
          </a:p>
          <a:p>
            <a:pPr marL="342900" lvl="0" indent="-342900" algn="l" rtl="0">
              <a:lnSpc>
                <a:spcPct val="150000"/>
              </a:lnSpc>
              <a:spcBef>
                <a:spcPts val="0"/>
              </a:spcBef>
              <a:spcAft>
                <a:spcPts val="0"/>
              </a:spcAft>
              <a:buFont typeface="+mj-lt"/>
              <a:buAutoNum type="arabicPeriod"/>
            </a:pPr>
            <a:r>
              <a:rPr lang="en-US" sz="1600" dirty="0"/>
              <a:t>K-Fold Cross Validation</a:t>
            </a:r>
          </a:p>
        </p:txBody>
      </p:sp>
    </p:spTree>
    <p:extLst>
      <p:ext uri="{BB962C8B-B14F-4D97-AF65-F5344CB8AC3E}">
        <p14:creationId xmlns:p14="http://schemas.microsoft.com/office/powerpoint/2010/main" val="2936148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Model Evaluation and Testing</a:t>
            </a:r>
          </a:p>
        </p:txBody>
      </p:sp>
      <p:sp>
        <p:nvSpPr>
          <p:cNvPr id="297" name="Google Shape;297;p37"/>
          <p:cNvSpPr txBox="1">
            <a:spLocks noGrp="1"/>
          </p:cNvSpPr>
          <p:nvPr>
            <p:ph type="subTitle" idx="2"/>
          </p:nvPr>
        </p:nvSpPr>
        <p:spPr>
          <a:xfrm>
            <a:off x="968353" y="1227758"/>
            <a:ext cx="6981825" cy="3915741"/>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600" b="1" dirty="0"/>
              <a:t>Confusion Matrix</a:t>
            </a:r>
          </a:p>
          <a:p>
            <a:pPr marL="171450" lvl="0" indent="-171450" algn="l" rtl="0">
              <a:spcBef>
                <a:spcPts val="0"/>
              </a:spcBef>
              <a:spcAft>
                <a:spcPts val="0"/>
              </a:spcAft>
              <a:buFont typeface="Arial" panose="020B0604020202020204" pitchFamily="34" charset="0"/>
              <a:buChar char="•"/>
            </a:pPr>
            <a:endParaRPr lang="en-US" sz="1600" b="1" dirty="0"/>
          </a:p>
          <a:p>
            <a:pPr marL="171450" lvl="0" indent="-171450" algn="l" rtl="0">
              <a:spcBef>
                <a:spcPts val="0"/>
              </a:spcBef>
              <a:spcAft>
                <a:spcPts val="0"/>
              </a:spcAft>
              <a:buFont typeface="Arial" panose="020B0604020202020204" pitchFamily="34" charset="0"/>
              <a:buChar char="•"/>
            </a:pPr>
            <a:endParaRPr lang="en-US" sz="1600" b="1" dirty="0"/>
          </a:p>
          <a:p>
            <a:pPr marL="171450" lvl="0" indent="-171450" algn="l" rtl="0">
              <a:spcBef>
                <a:spcPts val="0"/>
              </a:spcBef>
              <a:spcAft>
                <a:spcPts val="0"/>
              </a:spcAft>
              <a:buFont typeface="Arial" panose="020B0604020202020204" pitchFamily="34" charset="0"/>
              <a:buChar char="•"/>
            </a:pPr>
            <a:r>
              <a:rPr lang="en-US" sz="1600" b="1" dirty="0"/>
              <a:t>Classification Report</a:t>
            </a:r>
          </a:p>
          <a:p>
            <a:pPr marL="342900" lvl="0" indent="-342900" algn="l" rtl="0">
              <a:lnSpc>
                <a:spcPct val="150000"/>
              </a:lnSpc>
              <a:spcBef>
                <a:spcPts val="0"/>
              </a:spcBef>
              <a:spcAft>
                <a:spcPts val="0"/>
              </a:spcAft>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Accuracy</a:t>
            </a:r>
          </a:p>
          <a:p>
            <a:pPr marL="342900" lvl="0" indent="-342900" algn="l" rtl="0">
              <a:lnSpc>
                <a:spcPct val="150000"/>
              </a:lnSpc>
              <a:spcBef>
                <a:spcPts val="0"/>
              </a:spcBef>
              <a:spcAft>
                <a:spcPts val="0"/>
              </a:spcAft>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Precision</a:t>
            </a:r>
          </a:p>
          <a:p>
            <a:pPr marL="342900" lvl="0" indent="-342900" algn="l" rtl="0">
              <a:lnSpc>
                <a:spcPct val="150000"/>
              </a:lnSpc>
              <a:spcBef>
                <a:spcPts val="0"/>
              </a:spcBef>
              <a:spcAft>
                <a:spcPts val="0"/>
              </a:spcAft>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Recall</a:t>
            </a:r>
          </a:p>
          <a:p>
            <a:pPr marL="342900" lvl="0" indent="-342900" algn="l" rtl="0">
              <a:lnSpc>
                <a:spcPct val="150000"/>
              </a:lnSpc>
              <a:spcBef>
                <a:spcPts val="0"/>
              </a:spcBef>
              <a:spcAft>
                <a:spcPts val="0"/>
              </a:spcAft>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F1-Score</a:t>
            </a:r>
          </a:p>
        </p:txBody>
      </p:sp>
    </p:spTree>
    <p:extLst>
      <p:ext uri="{BB962C8B-B14F-4D97-AF65-F5344CB8AC3E}">
        <p14:creationId xmlns:p14="http://schemas.microsoft.com/office/powerpoint/2010/main" val="329546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54" name="Google Shape;254;p33"/>
          <p:cNvSpPr txBox="1">
            <a:spLocks noGrp="1"/>
          </p:cNvSpPr>
          <p:nvPr>
            <p:ph type="title"/>
          </p:nvPr>
        </p:nvSpPr>
        <p:spPr>
          <a:xfrm>
            <a:off x="2673921" y="1328475"/>
            <a:ext cx="844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5" name="Google Shape;255;p33"/>
          <p:cNvSpPr txBox="1">
            <a:spLocks noGrp="1"/>
          </p:cNvSpPr>
          <p:nvPr>
            <p:ph type="title" idx="2"/>
          </p:nvPr>
        </p:nvSpPr>
        <p:spPr>
          <a:xfrm>
            <a:off x="2673921" y="3581349"/>
            <a:ext cx="844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56" name="Google Shape;256;p33"/>
          <p:cNvSpPr txBox="1">
            <a:spLocks noGrp="1"/>
          </p:cNvSpPr>
          <p:nvPr>
            <p:ph type="title" idx="3"/>
          </p:nvPr>
        </p:nvSpPr>
        <p:spPr>
          <a:xfrm>
            <a:off x="2673921" y="2454908"/>
            <a:ext cx="844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57" name="Google Shape;257;p33"/>
          <p:cNvSpPr txBox="1">
            <a:spLocks noGrp="1"/>
          </p:cNvSpPr>
          <p:nvPr>
            <p:ph type="title" idx="4"/>
          </p:nvPr>
        </p:nvSpPr>
        <p:spPr>
          <a:xfrm>
            <a:off x="5625733" y="2460704"/>
            <a:ext cx="844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58" name="Google Shape;258;p33"/>
          <p:cNvSpPr txBox="1">
            <a:spLocks noGrp="1"/>
          </p:cNvSpPr>
          <p:nvPr>
            <p:ph type="title" idx="5"/>
          </p:nvPr>
        </p:nvSpPr>
        <p:spPr>
          <a:xfrm>
            <a:off x="5625733" y="1328475"/>
            <a:ext cx="844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59" name="Google Shape;259;p33"/>
          <p:cNvSpPr txBox="1">
            <a:spLocks noGrp="1"/>
          </p:cNvSpPr>
          <p:nvPr>
            <p:ph type="title" idx="6"/>
          </p:nvPr>
        </p:nvSpPr>
        <p:spPr>
          <a:xfrm>
            <a:off x="5625733" y="3581349"/>
            <a:ext cx="844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60" name="Google Shape;260;p33"/>
          <p:cNvSpPr txBox="1">
            <a:spLocks noGrp="1"/>
          </p:cNvSpPr>
          <p:nvPr>
            <p:ph type="subTitle" idx="1"/>
          </p:nvPr>
        </p:nvSpPr>
        <p:spPr>
          <a:xfrm>
            <a:off x="1801894" y="1827973"/>
            <a:ext cx="25884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261" name="Google Shape;261;p33"/>
          <p:cNvSpPr txBox="1">
            <a:spLocks noGrp="1"/>
          </p:cNvSpPr>
          <p:nvPr>
            <p:ph type="subTitle" idx="7"/>
          </p:nvPr>
        </p:nvSpPr>
        <p:spPr>
          <a:xfrm>
            <a:off x="1801894" y="2954437"/>
            <a:ext cx="25884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262" name="Google Shape;262;p33"/>
          <p:cNvSpPr txBox="1">
            <a:spLocks noGrp="1"/>
          </p:cNvSpPr>
          <p:nvPr>
            <p:ph type="subTitle" idx="8"/>
          </p:nvPr>
        </p:nvSpPr>
        <p:spPr>
          <a:xfrm>
            <a:off x="1801894" y="4080902"/>
            <a:ext cx="2588400" cy="447600"/>
          </a:xfrm>
          <a:prstGeom prst="rect">
            <a:avLst/>
          </a:prstGeom>
        </p:spPr>
        <p:txBody>
          <a:bodyPr spcFirstLastPara="1" wrap="square" lIns="91425" tIns="91425" rIns="91425" bIns="91425" anchor="t" anchorCtr="0">
            <a:noAutofit/>
          </a:bodyPr>
          <a:lstStyle/>
          <a:p>
            <a:pPr marL="0" indent="0"/>
            <a:r>
              <a:rPr lang="en-US" dirty="0"/>
              <a:t>Discussion</a:t>
            </a:r>
          </a:p>
          <a:p>
            <a:pPr marL="0" lvl="0" indent="0" algn="ctr" rtl="0">
              <a:spcBef>
                <a:spcPts val="0"/>
              </a:spcBef>
              <a:spcAft>
                <a:spcPts val="0"/>
              </a:spcAft>
              <a:buNone/>
            </a:pPr>
            <a:endParaRPr dirty="0"/>
          </a:p>
        </p:txBody>
      </p:sp>
      <p:sp>
        <p:nvSpPr>
          <p:cNvPr id="263" name="Google Shape;263;p33"/>
          <p:cNvSpPr txBox="1">
            <a:spLocks noGrp="1"/>
          </p:cNvSpPr>
          <p:nvPr>
            <p:ph type="subTitle" idx="9"/>
          </p:nvPr>
        </p:nvSpPr>
        <p:spPr>
          <a:xfrm>
            <a:off x="4753706" y="2960256"/>
            <a:ext cx="25884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Results</a:t>
            </a:r>
            <a:endParaRPr dirty="0"/>
          </a:p>
        </p:txBody>
      </p:sp>
      <p:sp>
        <p:nvSpPr>
          <p:cNvPr id="264" name="Google Shape;264;p33"/>
          <p:cNvSpPr txBox="1">
            <a:spLocks noGrp="1"/>
          </p:cNvSpPr>
          <p:nvPr>
            <p:ph type="subTitle" idx="13"/>
          </p:nvPr>
        </p:nvSpPr>
        <p:spPr>
          <a:xfrm>
            <a:off x="4753706" y="4080902"/>
            <a:ext cx="25884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265" name="Google Shape;265;p33"/>
          <p:cNvSpPr txBox="1">
            <a:spLocks noGrp="1"/>
          </p:cNvSpPr>
          <p:nvPr>
            <p:ph type="subTitle" idx="14"/>
          </p:nvPr>
        </p:nvSpPr>
        <p:spPr>
          <a:xfrm>
            <a:off x="4753706" y="1839586"/>
            <a:ext cx="25884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Mobile App Development</a:t>
            </a:r>
          </a:p>
        </p:txBody>
      </p:sp>
      <p:sp>
        <p:nvSpPr>
          <p:cNvPr id="297" name="Google Shape;297;p37"/>
          <p:cNvSpPr txBox="1">
            <a:spLocks noGrp="1"/>
          </p:cNvSpPr>
          <p:nvPr>
            <p:ph type="subTitle" idx="2"/>
          </p:nvPr>
        </p:nvSpPr>
        <p:spPr>
          <a:xfrm>
            <a:off x="968353" y="1227758"/>
            <a:ext cx="6981825" cy="3915741"/>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600" b="1" dirty="0"/>
              <a:t>Development Framework</a:t>
            </a:r>
          </a:p>
          <a:p>
            <a:pPr marL="0" indent="0" algn="l"/>
            <a:r>
              <a:rPr lang="en-US" sz="1600" dirty="0">
                <a:effectLst/>
                <a:latin typeface="Open Sans" panose="020B0606030504020204" pitchFamily="34" charset="0"/>
                <a:ea typeface="Open Sans" panose="020B0606030504020204" pitchFamily="34" charset="0"/>
                <a:cs typeface="Open Sans" panose="020B0606030504020204" pitchFamily="34" charset="0"/>
              </a:rPr>
              <a:t>      Flutter</a:t>
            </a:r>
            <a:endParaRPr lang="en-US" sz="1600" b="1" dirty="0"/>
          </a:p>
          <a:p>
            <a:pPr marL="0" lvl="0" indent="0" algn="l" rtl="0">
              <a:spcBef>
                <a:spcPts val="0"/>
              </a:spcBef>
              <a:spcAft>
                <a:spcPts val="0"/>
              </a:spcAft>
            </a:pPr>
            <a:endParaRPr lang="en-US" sz="1600" b="1" dirty="0"/>
          </a:p>
          <a:p>
            <a:pPr marL="171450" lvl="0" indent="-171450" algn="l" rtl="0">
              <a:spcBef>
                <a:spcPts val="0"/>
              </a:spcBef>
              <a:spcAft>
                <a:spcPts val="0"/>
              </a:spcAft>
              <a:buFont typeface="Arial" panose="020B0604020202020204" pitchFamily="34" charset="0"/>
              <a:buChar char="•"/>
            </a:pPr>
            <a:r>
              <a:rPr lang="en-US" sz="1600" b="1" dirty="0"/>
              <a:t>Django API</a:t>
            </a:r>
          </a:p>
        </p:txBody>
      </p:sp>
      <p:pic>
        <p:nvPicPr>
          <p:cNvPr id="3" name="Picture 2" descr="A diagram of a cell phone&#10;&#10;Description automatically generated">
            <a:extLst>
              <a:ext uri="{FF2B5EF4-FFF2-40B4-BE49-F238E27FC236}">
                <a16:creationId xmlns:a16="http://schemas.microsoft.com/office/drawing/2014/main" id="{42F84AD6-8797-5329-CDF5-90A3A7E7F5D2}"/>
              </a:ext>
            </a:extLst>
          </p:cNvPr>
          <p:cNvPicPr>
            <a:picLocks noChangeAspect="1"/>
          </p:cNvPicPr>
          <p:nvPr/>
        </p:nvPicPr>
        <p:blipFill>
          <a:blip r:embed="rId3"/>
          <a:stretch>
            <a:fillRect/>
          </a:stretch>
        </p:blipFill>
        <p:spPr>
          <a:xfrm>
            <a:off x="2581927" y="2189995"/>
            <a:ext cx="3980145" cy="2893259"/>
          </a:xfrm>
          <a:prstGeom prst="rect">
            <a:avLst/>
          </a:prstGeom>
        </p:spPr>
      </p:pic>
    </p:spTree>
    <p:extLst>
      <p:ext uri="{BB962C8B-B14F-4D97-AF65-F5344CB8AC3E}">
        <p14:creationId xmlns:p14="http://schemas.microsoft.com/office/powerpoint/2010/main" val="4159030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2302207" y="2511102"/>
            <a:ext cx="4539586" cy="9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Results</a:t>
            </a:r>
            <a:endParaRPr sz="4800" dirty="0"/>
          </a:p>
        </p:txBody>
      </p:sp>
      <p:sp>
        <p:nvSpPr>
          <p:cNvPr id="278" name="Google Shape;278;p35"/>
          <p:cNvSpPr txBox="1">
            <a:spLocks noGrp="1"/>
          </p:cNvSpPr>
          <p:nvPr>
            <p:ph type="title" idx="2"/>
          </p:nvPr>
        </p:nvSpPr>
        <p:spPr>
          <a:xfrm>
            <a:off x="3926238" y="1426487"/>
            <a:ext cx="129152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cxnSp>
        <p:nvCxnSpPr>
          <p:cNvPr id="279" name="Google Shape;279;p35"/>
          <p:cNvCxnSpPr/>
          <p:nvPr/>
        </p:nvCxnSpPr>
        <p:spPr>
          <a:xfrm>
            <a:off x="2277900" y="3703117"/>
            <a:ext cx="45882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1405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nvPr>
        </p:nvSpPr>
        <p:spPr>
          <a:xfrm>
            <a:off x="1192826" y="1072050"/>
            <a:ext cx="385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Experiment 1.0</a:t>
            </a:r>
            <a:endParaRPr u="sng" dirty="0"/>
          </a:p>
        </p:txBody>
      </p:sp>
      <p:sp>
        <p:nvSpPr>
          <p:cNvPr id="271" name="Google Shape;271;p34"/>
          <p:cNvSpPr txBox="1">
            <a:spLocks noGrp="1"/>
          </p:cNvSpPr>
          <p:nvPr>
            <p:ph type="body" idx="1"/>
          </p:nvPr>
        </p:nvSpPr>
        <p:spPr>
          <a:xfrm>
            <a:off x="1192826" y="1644750"/>
            <a:ext cx="3852000" cy="24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Utilizing Dermatech 1.0 Dataset with 23 classes:</a:t>
            </a:r>
            <a:endParaRPr dirty="0">
              <a:solidFill>
                <a:schemeClr val="dk1"/>
              </a:solidFill>
            </a:endParaRPr>
          </a:p>
          <a:p>
            <a:pPr>
              <a:spcBef>
                <a:spcPts val="1000"/>
              </a:spcBef>
            </a:pPr>
            <a:r>
              <a:rPr lang="en-US" dirty="0">
                <a:solidFill>
                  <a:schemeClr val="dk1"/>
                </a:solidFill>
              </a:rPr>
              <a:t>Best Performing Model was  DenseNet-201</a:t>
            </a:r>
          </a:p>
          <a:p>
            <a:pPr marL="457200" lvl="0" indent="-317500" algn="l" rtl="0">
              <a:spcBef>
                <a:spcPts val="1000"/>
              </a:spcBef>
              <a:spcAft>
                <a:spcPts val="0"/>
              </a:spcAft>
              <a:buSzPts val="1400"/>
              <a:buChar char="●"/>
            </a:pPr>
            <a:r>
              <a:rPr lang="en-US" dirty="0">
                <a:solidFill>
                  <a:schemeClr val="dk1"/>
                </a:solidFill>
              </a:rPr>
              <a:t>Best performing class was “Scabies Lyme”</a:t>
            </a:r>
            <a:endParaRPr dirty="0">
              <a:solidFill>
                <a:schemeClr val="dk1"/>
              </a:solidFill>
            </a:endParaRPr>
          </a:p>
          <a:p>
            <a:pPr marL="457200" lvl="0" indent="-317500" algn="l" rtl="0">
              <a:spcBef>
                <a:spcPts val="0"/>
              </a:spcBef>
              <a:spcAft>
                <a:spcPts val="0"/>
              </a:spcAft>
              <a:buSzPts val="1400"/>
              <a:buChar char="●"/>
            </a:pPr>
            <a:r>
              <a:rPr lang="en-US" dirty="0">
                <a:solidFill>
                  <a:schemeClr val="dk1"/>
                </a:solidFill>
              </a:rPr>
              <a:t>Low Accuracy and Metrics</a:t>
            </a:r>
          </a:p>
          <a:p>
            <a:pPr marL="457200" lvl="0" indent="-317500" algn="l" rtl="0">
              <a:spcBef>
                <a:spcPts val="0"/>
              </a:spcBef>
              <a:spcAft>
                <a:spcPts val="0"/>
              </a:spcAft>
              <a:buSzPts val="1400"/>
              <a:buChar char="●"/>
            </a:pPr>
            <a:r>
              <a:rPr lang="en-US" dirty="0">
                <a:solidFill>
                  <a:schemeClr val="dk1"/>
                </a:solidFill>
              </a:rPr>
              <a:t>Bad Generalization</a:t>
            </a:r>
          </a:p>
          <a:p>
            <a:pPr marL="457200" lvl="0" indent="-317500" algn="l" rtl="0">
              <a:lnSpc>
                <a:spcPct val="150000"/>
              </a:lnSpc>
              <a:spcBef>
                <a:spcPts val="0"/>
              </a:spcBef>
              <a:spcAft>
                <a:spcPts val="0"/>
              </a:spcAft>
              <a:buSzPts val="1400"/>
              <a:buChar char="●"/>
            </a:pPr>
            <a:endParaRPr dirty="0">
              <a:solidFill>
                <a:schemeClr val="dk1"/>
              </a:solidFill>
            </a:endParaRPr>
          </a:p>
        </p:txBody>
      </p:sp>
      <p:pic>
        <p:nvPicPr>
          <p:cNvPr id="272" name="Google Shape;272;p34"/>
          <p:cNvPicPr preferRelativeResize="0">
            <a:picLocks noGrp="1"/>
          </p:cNvPicPr>
          <p:nvPr>
            <p:ph type="pic" idx="2"/>
          </p:nvPr>
        </p:nvPicPr>
        <p:blipFill rotWithShape="1">
          <a:blip r:embed="rId3"/>
          <a:srcRect l="37372" r="87" b="39984"/>
          <a:stretch/>
        </p:blipFill>
        <p:spPr>
          <a:xfrm>
            <a:off x="5403850" y="1126232"/>
            <a:ext cx="3403600" cy="2945218"/>
          </a:xfrm>
          <a:prstGeom prst="rect">
            <a:avLst/>
          </a:prstGeom>
        </p:spPr>
      </p:pic>
    </p:spTree>
    <p:extLst>
      <p:ext uri="{BB962C8B-B14F-4D97-AF65-F5344CB8AC3E}">
        <p14:creationId xmlns:p14="http://schemas.microsoft.com/office/powerpoint/2010/main" val="2521798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1"/>
          <p:cNvSpPr txBox="1">
            <a:spLocks noGrp="1"/>
          </p:cNvSpPr>
          <p:nvPr>
            <p:ph type="subTitle" idx="1"/>
          </p:nvPr>
        </p:nvSpPr>
        <p:spPr>
          <a:xfrm>
            <a:off x="1565925" y="439308"/>
            <a:ext cx="65760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Experiment 1.0</a:t>
            </a:r>
            <a:r>
              <a:rPr lang="en" dirty="0"/>
              <a:t> </a:t>
            </a:r>
            <a:r>
              <a:rPr lang="en" b="1" dirty="0"/>
              <a:t>Best</a:t>
            </a:r>
            <a:r>
              <a:rPr lang="en" dirty="0"/>
              <a:t> Performing Model</a:t>
            </a:r>
          </a:p>
          <a:p>
            <a:pPr marL="0" lvl="0" indent="0" algn="ctr" rtl="0">
              <a:spcBef>
                <a:spcPts val="0"/>
              </a:spcBef>
              <a:spcAft>
                <a:spcPts val="0"/>
              </a:spcAft>
              <a:buNone/>
            </a:pPr>
            <a:r>
              <a:rPr lang="en" dirty="0"/>
              <a:t>Weighted Average Metrics Summary</a:t>
            </a:r>
            <a:endParaRPr dirty="0"/>
          </a:p>
        </p:txBody>
      </p:sp>
      <p:sp>
        <p:nvSpPr>
          <p:cNvPr id="345" name="Google Shape;345;p41"/>
          <p:cNvSpPr txBox="1">
            <a:spLocks noGrp="1"/>
          </p:cNvSpPr>
          <p:nvPr>
            <p:ph type="title"/>
          </p:nvPr>
        </p:nvSpPr>
        <p:spPr>
          <a:xfrm>
            <a:off x="2241550" y="1178874"/>
            <a:ext cx="5224750" cy="4059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42%</a:t>
            </a:r>
            <a:endParaRPr sz="3200" dirty="0"/>
          </a:p>
        </p:txBody>
      </p:sp>
      <p:sp>
        <p:nvSpPr>
          <p:cNvPr id="4" name="Google Shape;345;p41">
            <a:extLst>
              <a:ext uri="{FF2B5EF4-FFF2-40B4-BE49-F238E27FC236}">
                <a16:creationId xmlns:a16="http://schemas.microsoft.com/office/drawing/2014/main" id="{C95187D3-71B8-C936-B00A-D86634A1CBD9}"/>
              </a:ext>
            </a:extLst>
          </p:cNvPr>
          <p:cNvSpPr txBox="1">
            <a:spLocks/>
          </p:cNvSpPr>
          <p:nvPr/>
        </p:nvSpPr>
        <p:spPr>
          <a:xfrm>
            <a:off x="2241550" y="1992665"/>
            <a:ext cx="5224750" cy="405987"/>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9pPr>
          </a:lstStyle>
          <a:p>
            <a:r>
              <a:rPr lang="en" sz="3200" dirty="0"/>
              <a:t>43%</a:t>
            </a:r>
          </a:p>
        </p:txBody>
      </p:sp>
      <p:sp>
        <p:nvSpPr>
          <p:cNvPr id="5" name="Google Shape;345;p41">
            <a:extLst>
              <a:ext uri="{FF2B5EF4-FFF2-40B4-BE49-F238E27FC236}">
                <a16:creationId xmlns:a16="http://schemas.microsoft.com/office/drawing/2014/main" id="{E4904302-AA96-76A3-3C7C-F110195FE188}"/>
              </a:ext>
            </a:extLst>
          </p:cNvPr>
          <p:cNvSpPr txBox="1">
            <a:spLocks/>
          </p:cNvSpPr>
          <p:nvPr/>
        </p:nvSpPr>
        <p:spPr>
          <a:xfrm>
            <a:off x="2241550" y="3759613"/>
            <a:ext cx="5224750" cy="405987"/>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9pPr>
          </a:lstStyle>
          <a:p>
            <a:r>
              <a:rPr lang="en" sz="3200"/>
              <a:t>42%</a:t>
            </a:r>
            <a:endParaRPr lang="en" sz="3200" dirty="0"/>
          </a:p>
        </p:txBody>
      </p:sp>
      <p:sp>
        <p:nvSpPr>
          <p:cNvPr id="6" name="Google Shape;345;p41">
            <a:extLst>
              <a:ext uri="{FF2B5EF4-FFF2-40B4-BE49-F238E27FC236}">
                <a16:creationId xmlns:a16="http://schemas.microsoft.com/office/drawing/2014/main" id="{223F22AF-52B7-82EC-3C9C-0DAC3B4EDF72}"/>
              </a:ext>
            </a:extLst>
          </p:cNvPr>
          <p:cNvSpPr txBox="1">
            <a:spLocks/>
          </p:cNvSpPr>
          <p:nvPr/>
        </p:nvSpPr>
        <p:spPr>
          <a:xfrm>
            <a:off x="2241550" y="2876139"/>
            <a:ext cx="5224750" cy="405987"/>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9pPr>
          </a:lstStyle>
          <a:p>
            <a:r>
              <a:rPr lang="en" sz="3200"/>
              <a:t>42%</a:t>
            </a:r>
            <a:endParaRPr lang="en" sz="3200" dirty="0"/>
          </a:p>
        </p:txBody>
      </p:sp>
      <p:sp>
        <p:nvSpPr>
          <p:cNvPr id="7" name="TextBox 6">
            <a:extLst>
              <a:ext uri="{FF2B5EF4-FFF2-40B4-BE49-F238E27FC236}">
                <a16:creationId xmlns:a16="http://schemas.microsoft.com/office/drawing/2014/main" id="{E182F494-9E3A-FE24-223D-BF76FFA3C59E}"/>
              </a:ext>
            </a:extLst>
          </p:cNvPr>
          <p:cNvSpPr txBox="1"/>
          <p:nvPr/>
        </p:nvSpPr>
        <p:spPr>
          <a:xfrm>
            <a:off x="539750" y="1273495"/>
            <a:ext cx="1568450" cy="307777"/>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Accuracy</a:t>
            </a:r>
          </a:p>
        </p:txBody>
      </p:sp>
      <p:sp>
        <p:nvSpPr>
          <p:cNvPr id="8" name="TextBox 7">
            <a:extLst>
              <a:ext uri="{FF2B5EF4-FFF2-40B4-BE49-F238E27FC236}">
                <a16:creationId xmlns:a16="http://schemas.microsoft.com/office/drawing/2014/main" id="{C439BF2C-B244-BCFE-EAFD-2F51A1D00FE7}"/>
              </a:ext>
            </a:extLst>
          </p:cNvPr>
          <p:cNvSpPr txBox="1"/>
          <p:nvPr/>
        </p:nvSpPr>
        <p:spPr>
          <a:xfrm>
            <a:off x="539750" y="2082633"/>
            <a:ext cx="1568450" cy="307777"/>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Precision</a:t>
            </a:r>
          </a:p>
        </p:txBody>
      </p:sp>
      <p:sp>
        <p:nvSpPr>
          <p:cNvPr id="9" name="TextBox 8">
            <a:extLst>
              <a:ext uri="{FF2B5EF4-FFF2-40B4-BE49-F238E27FC236}">
                <a16:creationId xmlns:a16="http://schemas.microsoft.com/office/drawing/2014/main" id="{CA71D5F9-B078-614B-09B7-736A567A3C0E}"/>
              </a:ext>
            </a:extLst>
          </p:cNvPr>
          <p:cNvSpPr txBox="1"/>
          <p:nvPr/>
        </p:nvSpPr>
        <p:spPr>
          <a:xfrm>
            <a:off x="539750" y="2970228"/>
            <a:ext cx="1568450" cy="307777"/>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Recall</a:t>
            </a:r>
          </a:p>
        </p:txBody>
      </p:sp>
      <p:sp>
        <p:nvSpPr>
          <p:cNvPr id="10" name="TextBox 9">
            <a:extLst>
              <a:ext uri="{FF2B5EF4-FFF2-40B4-BE49-F238E27FC236}">
                <a16:creationId xmlns:a16="http://schemas.microsoft.com/office/drawing/2014/main" id="{6C59F025-3DC6-7D14-7B81-A59DE25D0F69}"/>
              </a:ext>
            </a:extLst>
          </p:cNvPr>
          <p:cNvSpPr txBox="1"/>
          <p:nvPr/>
        </p:nvSpPr>
        <p:spPr>
          <a:xfrm>
            <a:off x="539750" y="3857823"/>
            <a:ext cx="1568450" cy="307777"/>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F1-Score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nvPr>
        </p:nvSpPr>
        <p:spPr>
          <a:xfrm>
            <a:off x="1192826" y="1072050"/>
            <a:ext cx="385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Experiment 2.0</a:t>
            </a:r>
            <a:endParaRPr u="sng" dirty="0"/>
          </a:p>
        </p:txBody>
      </p:sp>
      <p:sp>
        <p:nvSpPr>
          <p:cNvPr id="271" name="Google Shape;271;p34"/>
          <p:cNvSpPr txBox="1">
            <a:spLocks noGrp="1"/>
          </p:cNvSpPr>
          <p:nvPr>
            <p:ph type="body" idx="1"/>
          </p:nvPr>
        </p:nvSpPr>
        <p:spPr>
          <a:xfrm>
            <a:off x="1192826" y="1644750"/>
            <a:ext cx="3852000" cy="24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Utilizing Dermatech 2.0 Dataset with 8 Broad classes:</a:t>
            </a:r>
            <a:endParaRPr dirty="0">
              <a:solidFill>
                <a:schemeClr val="dk1"/>
              </a:solidFill>
            </a:endParaRPr>
          </a:p>
          <a:p>
            <a:pPr marL="457200" lvl="0" indent="-317500" algn="l" rtl="0">
              <a:lnSpc>
                <a:spcPct val="150000"/>
              </a:lnSpc>
              <a:spcBef>
                <a:spcPts val="1000"/>
              </a:spcBef>
              <a:spcAft>
                <a:spcPts val="0"/>
              </a:spcAft>
              <a:buSzPts val="1400"/>
              <a:buChar char="●"/>
            </a:pPr>
            <a:r>
              <a:rPr lang="en-US" dirty="0">
                <a:solidFill>
                  <a:schemeClr val="dk1"/>
                </a:solidFill>
              </a:rPr>
              <a:t>Best Performing Model was  DenseNet-201</a:t>
            </a:r>
          </a:p>
          <a:p>
            <a:pPr marL="457200" lvl="0" indent="-317500" algn="l" rtl="0">
              <a:lnSpc>
                <a:spcPct val="150000"/>
              </a:lnSpc>
              <a:spcBef>
                <a:spcPts val="1000"/>
              </a:spcBef>
              <a:spcAft>
                <a:spcPts val="0"/>
              </a:spcAft>
              <a:buSzPts val="1400"/>
              <a:buChar char="●"/>
            </a:pPr>
            <a:r>
              <a:rPr lang="en-US" dirty="0">
                <a:solidFill>
                  <a:schemeClr val="dk1"/>
                </a:solidFill>
              </a:rPr>
              <a:t>Best performing class was “Bug Bites”</a:t>
            </a:r>
            <a:endParaRPr dirty="0">
              <a:solidFill>
                <a:schemeClr val="dk1"/>
              </a:solidFill>
            </a:endParaRPr>
          </a:p>
          <a:p>
            <a:pPr marL="457200" lvl="0" indent="-317500" algn="l" rtl="0">
              <a:lnSpc>
                <a:spcPct val="150000"/>
              </a:lnSpc>
              <a:spcBef>
                <a:spcPts val="0"/>
              </a:spcBef>
              <a:spcAft>
                <a:spcPts val="0"/>
              </a:spcAft>
              <a:buSzPts val="1400"/>
              <a:buChar char="●"/>
            </a:pPr>
            <a:r>
              <a:rPr lang="en-US" dirty="0">
                <a:solidFill>
                  <a:schemeClr val="dk1"/>
                </a:solidFill>
              </a:rPr>
              <a:t>Better Accuracy and Overall Metrics</a:t>
            </a:r>
          </a:p>
          <a:p>
            <a:pPr marL="457200" lvl="0" indent="-317500" algn="l" rtl="0">
              <a:lnSpc>
                <a:spcPct val="150000"/>
              </a:lnSpc>
              <a:spcBef>
                <a:spcPts val="0"/>
              </a:spcBef>
              <a:spcAft>
                <a:spcPts val="0"/>
              </a:spcAft>
              <a:buSzPts val="1400"/>
              <a:buChar char="●"/>
            </a:pPr>
            <a:r>
              <a:rPr lang="en-US" dirty="0">
                <a:solidFill>
                  <a:schemeClr val="dk1"/>
                </a:solidFill>
              </a:rPr>
              <a:t>Better Generalization But Not Perfect</a:t>
            </a:r>
          </a:p>
          <a:p>
            <a:pPr marL="457200" lvl="0" indent="-317500" algn="l" rtl="0">
              <a:lnSpc>
                <a:spcPct val="150000"/>
              </a:lnSpc>
              <a:spcBef>
                <a:spcPts val="0"/>
              </a:spcBef>
              <a:spcAft>
                <a:spcPts val="0"/>
              </a:spcAft>
              <a:buSzPts val="1400"/>
              <a:buChar char="●"/>
            </a:pPr>
            <a:endParaRPr dirty="0">
              <a:solidFill>
                <a:schemeClr val="dk1"/>
              </a:solidFill>
            </a:endParaRPr>
          </a:p>
        </p:txBody>
      </p:sp>
      <p:pic>
        <p:nvPicPr>
          <p:cNvPr id="272" name="Google Shape;272;p34"/>
          <p:cNvPicPr preferRelativeResize="0">
            <a:picLocks noGrp="1"/>
          </p:cNvPicPr>
          <p:nvPr>
            <p:ph type="pic" idx="2"/>
          </p:nvPr>
        </p:nvPicPr>
        <p:blipFill>
          <a:blip r:embed="rId3"/>
          <a:srcRect t="2859" b="2859"/>
          <a:stretch/>
        </p:blipFill>
        <p:spPr>
          <a:xfrm>
            <a:off x="5403850" y="1126232"/>
            <a:ext cx="3403600" cy="2945218"/>
          </a:xfrm>
          <a:prstGeom prst="rect">
            <a:avLst/>
          </a:prstGeom>
        </p:spPr>
      </p:pic>
    </p:spTree>
    <p:extLst>
      <p:ext uri="{BB962C8B-B14F-4D97-AF65-F5344CB8AC3E}">
        <p14:creationId xmlns:p14="http://schemas.microsoft.com/office/powerpoint/2010/main" val="693636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1"/>
          <p:cNvSpPr txBox="1">
            <a:spLocks noGrp="1"/>
          </p:cNvSpPr>
          <p:nvPr>
            <p:ph type="subTitle" idx="1"/>
          </p:nvPr>
        </p:nvSpPr>
        <p:spPr>
          <a:xfrm>
            <a:off x="1565925" y="439308"/>
            <a:ext cx="65760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Experiment 2.0</a:t>
            </a:r>
            <a:r>
              <a:rPr lang="en" dirty="0"/>
              <a:t> </a:t>
            </a:r>
            <a:r>
              <a:rPr lang="en" b="1" dirty="0"/>
              <a:t>Best</a:t>
            </a:r>
            <a:r>
              <a:rPr lang="en" dirty="0"/>
              <a:t> Performing Model</a:t>
            </a:r>
          </a:p>
          <a:p>
            <a:pPr marL="0" lvl="0" indent="0" algn="ctr" rtl="0">
              <a:spcBef>
                <a:spcPts val="0"/>
              </a:spcBef>
              <a:spcAft>
                <a:spcPts val="0"/>
              </a:spcAft>
              <a:buNone/>
            </a:pPr>
            <a:r>
              <a:rPr lang="en" dirty="0"/>
              <a:t>Weighted Average Metrics Summary</a:t>
            </a:r>
            <a:endParaRPr dirty="0"/>
          </a:p>
        </p:txBody>
      </p:sp>
      <p:sp>
        <p:nvSpPr>
          <p:cNvPr id="345" name="Google Shape;345;p41"/>
          <p:cNvSpPr txBox="1">
            <a:spLocks noGrp="1"/>
          </p:cNvSpPr>
          <p:nvPr>
            <p:ph type="title"/>
          </p:nvPr>
        </p:nvSpPr>
        <p:spPr>
          <a:xfrm>
            <a:off x="2241550" y="1178874"/>
            <a:ext cx="5224750" cy="4059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51%</a:t>
            </a:r>
            <a:endParaRPr sz="3200" dirty="0"/>
          </a:p>
        </p:txBody>
      </p:sp>
      <p:sp>
        <p:nvSpPr>
          <p:cNvPr id="4" name="Google Shape;345;p41">
            <a:extLst>
              <a:ext uri="{FF2B5EF4-FFF2-40B4-BE49-F238E27FC236}">
                <a16:creationId xmlns:a16="http://schemas.microsoft.com/office/drawing/2014/main" id="{C95187D3-71B8-C936-B00A-D86634A1CBD9}"/>
              </a:ext>
            </a:extLst>
          </p:cNvPr>
          <p:cNvSpPr txBox="1">
            <a:spLocks/>
          </p:cNvSpPr>
          <p:nvPr/>
        </p:nvSpPr>
        <p:spPr>
          <a:xfrm>
            <a:off x="2241550" y="1992665"/>
            <a:ext cx="5224750" cy="405987"/>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9pPr>
          </a:lstStyle>
          <a:p>
            <a:r>
              <a:rPr lang="en" sz="3200" dirty="0"/>
              <a:t>57%</a:t>
            </a:r>
          </a:p>
        </p:txBody>
      </p:sp>
      <p:sp>
        <p:nvSpPr>
          <p:cNvPr id="5" name="Google Shape;345;p41">
            <a:extLst>
              <a:ext uri="{FF2B5EF4-FFF2-40B4-BE49-F238E27FC236}">
                <a16:creationId xmlns:a16="http://schemas.microsoft.com/office/drawing/2014/main" id="{E4904302-AA96-76A3-3C7C-F110195FE188}"/>
              </a:ext>
            </a:extLst>
          </p:cNvPr>
          <p:cNvSpPr txBox="1">
            <a:spLocks/>
          </p:cNvSpPr>
          <p:nvPr/>
        </p:nvSpPr>
        <p:spPr>
          <a:xfrm>
            <a:off x="2241550" y="3759613"/>
            <a:ext cx="5224750" cy="405987"/>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9pPr>
          </a:lstStyle>
          <a:p>
            <a:r>
              <a:rPr lang="en" sz="3200" dirty="0"/>
              <a:t>52%</a:t>
            </a:r>
          </a:p>
        </p:txBody>
      </p:sp>
      <p:sp>
        <p:nvSpPr>
          <p:cNvPr id="6" name="Google Shape;345;p41">
            <a:extLst>
              <a:ext uri="{FF2B5EF4-FFF2-40B4-BE49-F238E27FC236}">
                <a16:creationId xmlns:a16="http://schemas.microsoft.com/office/drawing/2014/main" id="{223F22AF-52B7-82EC-3C9C-0DAC3B4EDF72}"/>
              </a:ext>
            </a:extLst>
          </p:cNvPr>
          <p:cNvSpPr txBox="1">
            <a:spLocks/>
          </p:cNvSpPr>
          <p:nvPr/>
        </p:nvSpPr>
        <p:spPr>
          <a:xfrm>
            <a:off x="2241550" y="2876139"/>
            <a:ext cx="5224750" cy="405987"/>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9pPr>
          </a:lstStyle>
          <a:p>
            <a:r>
              <a:rPr lang="en" sz="3200" dirty="0"/>
              <a:t>51%</a:t>
            </a:r>
          </a:p>
        </p:txBody>
      </p:sp>
      <p:sp>
        <p:nvSpPr>
          <p:cNvPr id="7" name="TextBox 6">
            <a:extLst>
              <a:ext uri="{FF2B5EF4-FFF2-40B4-BE49-F238E27FC236}">
                <a16:creationId xmlns:a16="http://schemas.microsoft.com/office/drawing/2014/main" id="{E182F494-9E3A-FE24-223D-BF76FFA3C59E}"/>
              </a:ext>
            </a:extLst>
          </p:cNvPr>
          <p:cNvSpPr txBox="1"/>
          <p:nvPr/>
        </p:nvSpPr>
        <p:spPr>
          <a:xfrm>
            <a:off x="539750" y="1273495"/>
            <a:ext cx="1568450" cy="307777"/>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Accuracy</a:t>
            </a:r>
          </a:p>
        </p:txBody>
      </p:sp>
      <p:sp>
        <p:nvSpPr>
          <p:cNvPr id="8" name="TextBox 7">
            <a:extLst>
              <a:ext uri="{FF2B5EF4-FFF2-40B4-BE49-F238E27FC236}">
                <a16:creationId xmlns:a16="http://schemas.microsoft.com/office/drawing/2014/main" id="{C439BF2C-B244-BCFE-EAFD-2F51A1D00FE7}"/>
              </a:ext>
            </a:extLst>
          </p:cNvPr>
          <p:cNvSpPr txBox="1"/>
          <p:nvPr/>
        </p:nvSpPr>
        <p:spPr>
          <a:xfrm>
            <a:off x="539750" y="2082633"/>
            <a:ext cx="1568450" cy="307777"/>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Precision</a:t>
            </a:r>
          </a:p>
        </p:txBody>
      </p:sp>
      <p:sp>
        <p:nvSpPr>
          <p:cNvPr id="9" name="TextBox 8">
            <a:extLst>
              <a:ext uri="{FF2B5EF4-FFF2-40B4-BE49-F238E27FC236}">
                <a16:creationId xmlns:a16="http://schemas.microsoft.com/office/drawing/2014/main" id="{CA71D5F9-B078-614B-09B7-736A567A3C0E}"/>
              </a:ext>
            </a:extLst>
          </p:cNvPr>
          <p:cNvSpPr txBox="1"/>
          <p:nvPr/>
        </p:nvSpPr>
        <p:spPr>
          <a:xfrm>
            <a:off x="539750" y="2970228"/>
            <a:ext cx="1568450" cy="307777"/>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Recall</a:t>
            </a:r>
          </a:p>
        </p:txBody>
      </p:sp>
      <p:sp>
        <p:nvSpPr>
          <p:cNvPr id="10" name="TextBox 9">
            <a:extLst>
              <a:ext uri="{FF2B5EF4-FFF2-40B4-BE49-F238E27FC236}">
                <a16:creationId xmlns:a16="http://schemas.microsoft.com/office/drawing/2014/main" id="{6C59F025-3DC6-7D14-7B81-A59DE25D0F69}"/>
              </a:ext>
            </a:extLst>
          </p:cNvPr>
          <p:cNvSpPr txBox="1"/>
          <p:nvPr/>
        </p:nvSpPr>
        <p:spPr>
          <a:xfrm>
            <a:off x="539750" y="3857823"/>
            <a:ext cx="1568450" cy="307777"/>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F1-Score</a:t>
            </a:r>
          </a:p>
        </p:txBody>
      </p:sp>
    </p:spTree>
    <p:extLst>
      <p:ext uri="{BB962C8B-B14F-4D97-AF65-F5344CB8AC3E}">
        <p14:creationId xmlns:p14="http://schemas.microsoft.com/office/powerpoint/2010/main" val="1558425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nvPr>
        </p:nvSpPr>
        <p:spPr>
          <a:xfrm>
            <a:off x="1192826" y="1072050"/>
            <a:ext cx="385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Experiment 3.0</a:t>
            </a:r>
            <a:endParaRPr u="sng" dirty="0"/>
          </a:p>
        </p:txBody>
      </p:sp>
      <p:sp>
        <p:nvSpPr>
          <p:cNvPr id="271" name="Google Shape;271;p34"/>
          <p:cNvSpPr txBox="1">
            <a:spLocks noGrp="1"/>
          </p:cNvSpPr>
          <p:nvPr>
            <p:ph type="body" idx="1"/>
          </p:nvPr>
        </p:nvSpPr>
        <p:spPr>
          <a:xfrm>
            <a:off x="1192826" y="1644750"/>
            <a:ext cx="3852000" cy="24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Utilizing Dermatech 3.0 Dataset with 6 classes on DenseNet:</a:t>
            </a:r>
            <a:endParaRPr dirty="0">
              <a:solidFill>
                <a:schemeClr val="dk1"/>
              </a:solidFill>
            </a:endParaRPr>
          </a:p>
          <a:p>
            <a:pPr marL="457200" lvl="0" indent="-317500" algn="l" rtl="0">
              <a:lnSpc>
                <a:spcPct val="150000"/>
              </a:lnSpc>
              <a:spcBef>
                <a:spcPts val="1000"/>
              </a:spcBef>
              <a:spcAft>
                <a:spcPts val="0"/>
              </a:spcAft>
              <a:buSzPts val="1400"/>
              <a:buChar char="●"/>
            </a:pPr>
            <a:r>
              <a:rPr lang="en-US" dirty="0">
                <a:solidFill>
                  <a:schemeClr val="dk1"/>
                </a:solidFill>
              </a:rPr>
              <a:t>Best Performing Model was  VGG-19</a:t>
            </a:r>
          </a:p>
          <a:p>
            <a:pPr marL="457200" lvl="0" indent="-317500" algn="l" rtl="0">
              <a:lnSpc>
                <a:spcPct val="150000"/>
              </a:lnSpc>
              <a:spcBef>
                <a:spcPts val="1000"/>
              </a:spcBef>
              <a:spcAft>
                <a:spcPts val="0"/>
              </a:spcAft>
              <a:buSzPts val="1400"/>
              <a:buChar char="●"/>
            </a:pPr>
            <a:r>
              <a:rPr lang="en-US" dirty="0">
                <a:solidFill>
                  <a:schemeClr val="dk1"/>
                </a:solidFill>
              </a:rPr>
              <a:t>Best performing class was “Acne and Rosacea”</a:t>
            </a:r>
            <a:endParaRPr dirty="0">
              <a:solidFill>
                <a:schemeClr val="dk1"/>
              </a:solidFill>
            </a:endParaRPr>
          </a:p>
          <a:p>
            <a:pPr marL="457200" lvl="0" indent="-317500" algn="l" rtl="0">
              <a:lnSpc>
                <a:spcPct val="150000"/>
              </a:lnSpc>
              <a:spcBef>
                <a:spcPts val="0"/>
              </a:spcBef>
              <a:spcAft>
                <a:spcPts val="0"/>
              </a:spcAft>
              <a:buSzPts val="1400"/>
              <a:buChar char="●"/>
            </a:pPr>
            <a:r>
              <a:rPr lang="en-US" dirty="0">
                <a:solidFill>
                  <a:schemeClr val="dk1"/>
                </a:solidFill>
              </a:rPr>
              <a:t>State of the art Accuracy and Overall Metrics</a:t>
            </a:r>
          </a:p>
          <a:p>
            <a:pPr marL="457200" lvl="0" indent="-317500" algn="l" rtl="0">
              <a:lnSpc>
                <a:spcPct val="150000"/>
              </a:lnSpc>
              <a:spcBef>
                <a:spcPts val="0"/>
              </a:spcBef>
              <a:spcAft>
                <a:spcPts val="0"/>
              </a:spcAft>
              <a:buSzPts val="1400"/>
              <a:buChar char="●"/>
            </a:pPr>
            <a:r>
              <a:rPr lang="en-US" dirty="0">
                <a:solidFill>
                  <a:schemeClr val="dk1"/>
                </a:solidFill>
              </a:rPr>
              <a:t>Very Good Generalization</a:t>
            </a:r>
            <a:endParaRPr dirty="0">
              <a:solidFill>
                <a:schemeClr val="dk1"/>
              </a:solidFill>
            </a:endParaRPr>
          </a:p>
        </p:txBody>
      </p:sp>
      <p:pic>
        <p:nvPicPr>
          <p:cNvPr id="272" name="Google Shape;272;p34"/>
          <p:cNvPicPr preferRelativeResize="0">
            <a:picLocks noGrp="1"/>
          </p:cNvPicPr>
          <p:nvPr>
            <p:ph type="pic" idx="2"/>
          </p:nvPr>
        </p:nvPicPr>
        <p:blipFill>
          <a:blip r:embed="rId3"/>
          <a:srcRect t="2849" b="2849"/>
          <a:stretch/>
        </p:blipFill>
        <p:spPr>
          <a:xfrm>
            <a:off x="5403850" y="1126232"/>
            <a:ext cx="3403600" cy="2945218"/>
          </a:xfrm>
          <a:prstGeom prst="rect">
            <a:avLst/>
          </a:prstGeom>
        </p:spPr>
      </p:pic>
    </p:spTree>
    <p:extLst>
      <p:ext uri="{BB962C8B-B14F-4D97-AF65-F5344CB8AC3E}">
        <p14:creationId xmlns:p14="http://schemas.microsoft.com/office/powerpoint/2010/main" val="807873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1"/>
          <p:cNvSpPr txBox="1">
            <a:spLocks noGrp="1"/>
          </p:cNvSpPr>
          <p:nvPr>
            <p:ph type="subTitle" idx="1"/>
          </p:nvPr>
        </p:nvSpPr>
        <p:spPr>
          <a:xfrm>
            <a:off x="1565925" y="439308"/>
            <a:ext cx="65760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Experiment 3.0</a:t>
            </a:r>
            <a:r>
              <a:rPr lang="en" dirty="0"/>
              <a:t> </a:t>
            </a:r>
            <a:r>
              <a:rPr lang="en" b="1" dirty="0"/>
              <a:t>Best</a:t>
            </a:r>
            <a:r>
              <a:rPr lang="en" dirty="0"/>
              <a:t> Performing Model</a:t>
            </a:r>
          </a:p>
          <a:p>
            <a:pPr marL="0" lvl="0" indent="0" algn="ctr" rtl="0">
              <a:spcBef>
                <a:spcPts val="0"/>
              </a:spcBef>
              <a:spcAft>
                <a:spcPts val="0"/>
              </a:spcAft>
              <a:buNone/>
            </a:pPr>
            <a:r>
              <a:rPr lang="en" dirty="0"/>
              <a:t>Weighted Average Metrics Summary</a:t>
            </a:r>
            <a:endParaRPr dirty="0"/>
          </a:p>
        </p:txBody>
      </p:sp>
      <p:sp>
        <p:nvSpPr>
          <p:cNvPr id="345" name="Google Shape;345;p41"/>
          <p:cNvSpPr txBox="1">
            <a:spLocks noGrp="1"/>
          </p:cNvSpPr>
          <p:nvPr>
            <p:ph type="title"/>
          </p:nvPr>
        </p:nvSpPr>
        <p:spPr>
          <a:xfrm>
            <a:off x="2241550" y="1178874"/>
            <a:ext cx="5224750" cy="4059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83%</a:t>
            </a:r>
            <a:endParaRPr sz="3200" dirty="0"/>
          </a:p>
        </p:txBody>
      </p:sp>
      <p:sp>
        <p:nvSpPr>
          <p:cNvPr id="4" name="Google Shape;345;p41">
            <a:extLst>
              <a:ext uri="{FF2B5EF4-FFF2-40B4-BE49-F238E27FC236}">
                <a16:creationId xmlns:a16="http://schemas.microsoft.com/office/drawing/2014/main" id="{C95187D3-71B8-C936-B00A-D86634A1CBD9}"/>
              </a:ext>
            </a:extLst>
          </p:cNvPr>
          <p:cNvSpPr txBox="1">
            <a:spLocks/>
          </p:cNvSpPr>
          <p:nvPr/>
        </p:nvSpPr>
        <p:spPr>
          <a:xfrm>
            <a:off x="2241550" y="1992665"/>
            <a:ext cx="5224750" cy="405987"/>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9pPr>
          </a:lstStyle>
          <a:p>
            <a:r>
              <a:rPr lang="en" sz="3200" dirty="0"/>
              <a:t>84%</a:t>
            </a:r>
          </a:p>
        </p:txBody>
      </p:sp>
      <p:sp>
        <p:nvSpPr>
          <p:cNvPr id="5" name="Google Shape;345;p41">
            <a:extLst>
              <a:ext uri="{FF2B5EF4-FFF2-40B4-BE49-F238E27FC236}">
                <a16:creationId xmlns:a16="http://schemas.microsoft.com/office/drawing/2014/main" id="{E4904302-AA96-76A3-3C7C-F110195FE188}"/>
              </a:ext>
            </a:extLst>
          </p:cNvPr>
          <p:cNvSpPr txBox="1">
            <a:spLocks/>
          </p:cNvSpPr>
          <p:nvPr/>
        </p:nvSpPr>
        <p:spPr>
          <a:xfrm>
            <a:off x="2241550" y="3759613"/>
            <a:ext cx="5224750" cy="405987"/>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9pPr>
          </a:lstStyle>
          <a:p>
            <a:r>
              <a:rPr lang="en" sz="3200" dirty="0"/>
              <a:t>83%</a:t>
            </a:r>
          </a:p>
        </p:txBody>
      </p:sp>
      <p:sp>
        <p:nvSpPr>
          <p:cNvPr id="6" name="Google Shape;345;p41">
            <a:extLst>
              <a:ext uri="{FF2B5EF4-FFF2-40B4-BE49-F238E27FC236}">
                <a16:creationId xmlns:a16="http://schemas.microsoft.com/office/drawing/2014/main" id="{223F22AF-52B7-82EC-3C9C-0DAC3B4EDF72}"/>
              </a:ext>
            </a:extLst>
          </p:cNvPr>
          <p:cNvSpPr txBox="1">
            <a:spLocks/>
          </p:cNvSpPr>
          <p:nvPr/>
        </p:nvSpPr>
        <p:spPr>
          <a:xfrm>
            <a:off x="2241550" y="2876139"/>
            <a:ext cx="5224750" cy="405987"/>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9600"/>
              <a:buFont typeface="Sora"/>
              <a:buNone/>
              <a:defRPr sz="9600" b="0" i="0" u="none" strike="noStrike" cap="none">
                <a:solidFill>
                  <a:schemeClr val="dk1"/>
                </a:solidFill>
                <a:latin typeface="Sora"/>
                <a:ea typeface="Sora"/>
                <a:cs typeface="Sora"/>
                <a:sym typeface="Sora"/>
              </a:defRPr>
            </a:lvl9pPr>
          </a:lstStyle>
          <a:p>
            <a:r>
              <a:rPr lang="en" sz="3200" dirty="0"/>
              <a:t>83%</a:t>
            </a:r>
          </a:p>
        </p:txBody>
      </p:sp>
      <p:sp>
        <p:nvSpPr>
          <p:cNvPr id="7" name="TextBox 6">
            <a:extLst>
              <a:ext uri="{FF2B5EF4-FFF2-40B4-BE49-F238E27FC236}">
                <a16:creationId xmlns:a16="http://schemas.microsoft.com/office/drawing/2014/main" id="{E182F494-9E3A-FE24-223D-BF76FFA3C59E}"/>
              </a:ext>
            </a:extLst>
          </p:cNvPr>
          <p:cNvSpPr txBox="1"/>
          <p:nvPr/>
        </p:nvSpPr>
        <p:spPr>
          <a:xfrm>
            <a:off x="539750" y="1273495"/>
            <a:ext cx="1568450" cy="307777"/>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Accuracy</a:t>
            </a:r>
          </a:p>
        </p:txBody>
      </p:sp>
      <p:sp>
        <p:nvSpPr>
          <p:cNvPr id="8" name="TextBox 7">
            <a:extLst>
              <a:ext uri="{FF2B5EF4-FFF2-40B4-BE49-F238E27FC236}">
                <a16:creationId xmlns:a16="http://schemas.microsoft.com/office/drawing/2014/main" id="{C439BF2C-B244-BCFE-EAFD-2F51A1D00FE7}"/>
              </a:ext>
            </a:extLst>
          </p:cNvPr>
          <p:cNvSpPr txBox="1"/>
          <p:nvPr/>
        </p:nvSpPr>
        <p:spPr>
          <a:xfrm>
            <a:off x="539750" y="2082633"/>
            <a:ext cx="1568450" cy="307777"/>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Precision</a:t>
            </a:r>
          </a:p>
        </p:txBody>
      </p:sp>
      <p:sp>
        <p:nvSpPr>
          <p:cNvPr id="9" name="TextBox 8">
            <a:extLst>
              <a:ext uri="{FF2B5EF4-FFF2-40B4-BE49-F238E27FC236}">
                <a16:creationId xmlns:a16="http://schemas.microsoft.com/office/drawing/2014/main" id="{CA71D5F9-B078-614B-09B7-736A567A3C0E}"/>
              </a:ext>
            </a:extLst>
          </p:cNvPr>
          <p:cNvSpPr txBox="1"/>
          <p:nvPr/>
        </p:nvSpPr>
        <p:spPr>
          <a:xfrm>
            <a:off x="539750" y="2970228"/>
            <a:ext cx="1568450" cy="307777"/>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Recall</a:t>
            </a:r>
          </a:p>
        </p:txBody>
      </p:sp>
      <p:sp>
        <p:nvSpPr>
          <p:cNvPr id="10" name="TextBox 9">
            <a:extLst>
              <a:ext uri="{FF2B5EF4-FFF2-40B4-BE49-F238E27FC236}">
                <a16:creationId xmlns:a16="http://schemas.microsoft.com/office/drawing/2014/main" id="{6C59F025-3DC6-7D14-7B81-A59DE25D0F69}"/>
              </a:ext>
            </a:extLst>
          </p:cNvPr>
          <p:cNvSpPr txBox="1"/>
          <p:nvPr/>
        </p:nvSpPr>
        <p:spPr>
          <a:xfrm>
            <a:off x="539750" y="3857823"/>
            <a:ext cx="1568450" cy="307777"/>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F1-Score</a:t>
            </a:r>
          </a:p>
        </p:txBody>
      </p:sp>
    </p:spTree>
    <p:extLst>
      <p:ext uri="{BB962C8B-B14F-4D97-AF65-F5344CB8AC3E}">
        <p14:creationId xmlns:p14="http://schemas.microsoft.com/office/powerpoint/2010/main" val="3198837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4"/>
          <p:cNvSpPr txBox="1">
            <a:spLocks noGrp="1"/>
          </p:cNvSpPr>
          <p:nvPr>
            <p:ph type="title"/>
          </p:nvPr>
        </p:nvSpPr>
        <p:spPr>
          <a:xfrm>
            <a:off x="720000" y="30498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Experiments Comparison</a:t>
            </a:r>
            <a:endParaRPr sz="2800" dirty="0"/>
          </a:p>
        </p:txBody>
      </p:sp>
      <p:graphicFrame>
        <p:nvGraphicFramePr>
          <p:cNvPr id="367" name="Google Shape;367;p44"/>
          <p:cNvGraphicFramePr/>
          <p:nvPr>
            <p:extLst>
              <p:ext uri="{D42A27DB-BD31-4B8C-83A1-F6EECF244321}">
                <p14:modId xmlns:p14="http://schemas.microsoft.com/office/powerpoint/2010/main" val="1657422875"/>
              </p:ext>
            </p:extLst>
          </p:nvPr>
        </p:nvGraphicFramePr>
        <p:xfrm>
          <a:off x="798975" y="983810"/>
          <a:ext cx="7546050" cy="3689605"/>
        </p:xfrm>
        <a:graphic>
          <a:graphicData uri="http://schemas.openxmlformats.org/drawingml/2006/table">
            <a:tbl>
              <a:tblPr>
                <a:noFill/>
                <a:tableStyleId>{5850270A-0355-4D0A-A0AA-17D45BBF6F5D}</a:tableStyleId>
              </a:tblPr>
              <a:tblGrid>
                <a:gridCol w="902825">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111250">
                  <a:extLst>
                    <a:ext uri="{9D8B030D-6E8A-4147-A177-3AD203B41FA5}">
                      <a16:colId xmlns:a16="http://schemas.microsoft.com/office/drawing/2014/main" val="20002"/>
                    </a:ext>
                  </a:extLst>
                </a:gridCol>
                <a:gridCol w="1179225">
                  <a:extLst>
                    <a:ext uri="{9D8B030D-6E8A-4147-A177-3AD203B41FA5}">
                      <a16:colId xmlns:a16="http://schemas.microsoft.com/office/drawing/2014/main" val="20003"/>
                    </a:ext>
                  </a:extLst>
                </a:gridCol>
                <a:gridCol w="1284575">
                  <a:extLst>
                    <a:ext uri="{9D8B030D-6E8A-4147-A177-3AD203B41FA5}">
                      <a16:colId xmlns:a16="http://schemas.microsoft.com/office/drawing/2014/main" val="20004"/>
                    </a:ext>
                  </a:extLst>
                </a:gridCol>
                <a:gridCol w="1563225">
                  <a:extLst>
                    <a:ext uri="{9D8B030D-6E8A-4147-A177-3AD203B41FA5}">
                      <a16:colId xmlns:a16="http://schemas.microsoft.com/office/drawing/2014/main" val="20005"/>
                    </a:ext>
                  </a:extLst>
                </a:gridCol>
              </a:tblGrid>
              <a:tr h="437825">
                <a:tc>
                  <a:txBody>
                    <a:bodyPr/>
                    <a:lstStyle/>
                    <a:p>
                      <a:pPr marL="0" lvl="0" indent="0" algn="l" rtl="0">
                        <a:spcBef>
                          <a:spcPts val="0"/>
                        </a:spcBef>
                        <a:spcAft>
                          <a:spcPts val="0"/>
                        </a:spcAft>
                        <a:buNone/>
                      </a:pPr>
                      <a:r>
                        <a:rPr lang="en-US" sz="1600" b="1" dirty="0">
                          <a:solidFill>
                            <a:schemeClr val="dk1"/>
                          </a:solidFill>
                          <a:latin typeface="Open Sans"/>
                          <a:ea typeface="Open Sans"/>
                          <a:cs typeface="Open Sans"/>
                          <a:sym typeface="Open Sans"/>
                        </a:rPr>
                        <a:t>Exp No.</a:t>
                      </a:r>
                      <a:endParaRPr sz="1600" b="1" dirty="0">
                        <a:solidFill>
                          <a:schemeClr val="dk1"/>
                        </a:solidFill>
                        <a:latin typeface="Open Sans"/>
                        <a:ea typeface="Open Sans"/>
                        <a:cs typeface="Open Sans"/>
                        <a:sym typeface="Open Sans"/>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chemeClr val="dk1"/>
                          </a:solidFill>
                          <a:latin typeface="Open Sans"/>
                          <a:ea typeface="Open Sans"/>
                          <a:cs typeface="Open Sans"/>
                          <a:sym typeface="Open Sans"/>
                        </a:rPr>
                        <a:t>Architecture</a:t>
                      </a:r>
                      <a:endParaRPr sz="1600" b="1" dirty="0">
                        <a:solidFill>
                          <a:schemeClr val="dk1"/>
                        </a:solidFill>
                        <a:latin typeface="Open Sans"/>
                        <a:ea typeface="Open Sans"/>
                        <a:cs typeface="Open Sans"/>
                        <a:sym typeface="Open Sans"/>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b="1" dirty="0">
                          <a:solidFill>
                            <a:schemeClr val="dk1"/>
                          </a:solidFill>
                          <a:latin typeface="Open Sans"/>
                          <a:ea typeface="Open Sans"/>
                          <a:cs typeface="Open Sans"/>
                          <a:sym typeface="Open Sans"/>
                        </a:rPr>
                        <a:t>Accuracy</a:t>
                      </a:r>
                      <a:endParaRPr sz="1600" b="1" dirty="0">
                        <a:solidFill>
                          <a:schemeClr val="dk1"/>
                        </a:solidFill>
                        <a:latin typeface="Open Sans"/>
                        <a:ea typeface="Open Sans"/>
                        <a:cs typeface="Open Sans"/>
                        <a:sym typeface="Open Sans"/>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600" b="1" dirty="0">
                          <a:solidFill>
                            <a:schemeClr val="dk1"/>
                          </a:solidFill>
                          <a:latin typeface="Open Sans"/>
                          <a:ea typeface="Open Sans"/>
                          <a:cs typeface="Open Sans"/>
                          <a:sym typeface="Open Sans"/>
                        </a:rPr>
                        <a:t>Precision</a:t>
                      </a:r>
                      <a:endParaRPr sz="1600" b="1" dirty="0">
                        <a:solidFill>
                          <a:schemeClr val="dk1"/>
                        </a:solidFill>
                        <a:latin typeface="Open Sans"/>
                        <a:ea typeface="Open Sans"/>
                        <a:cs typeface="Open Sans"/>
                        <a:sym typeface="Open Sans"/>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chemeClr val="dk1"/>
                          </a:solidFill>
                          <a:latin typeface="Open Sans"/>
                          <a:ea typeface="Open Sans"/>
                          <a:cs typeface="Open Sans"/>
                          <a:sym typeface="Open Sans"/>
                        </a:rPr>
                        <a:t>Recall</a:t>
                      </a:r>
                      <a:endParaRPr sz="1600" b="1" dirty="0">
                        <a:solidFill>
                          <a:schemeClr val="dk1"/>
                        </a:solidFill>
                        <a:latin typeface="Open Sans"/>
                        <a:ea typeface="Open Sans"/>
                        <a:cs typeface="Open Sans"/>
                        <a:sym typeface="Open Sans"/>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chemeClr val="dk1"/>
                          </a:solidFill>
                          <a:latin typeface="Open Sans"/>
                          <a:ea typeface="Open Sans"/>
                          <a:cs typeface="Open Sans"/>
                          <a:sym typeface="Open Sans"/>
                        </a:rPr>
                        <a:t>F1-Score</a:t>
                      </a:r>
                      <a:endParaRPr sz="1600" b="1" dirty="0">
                        <a:solidFill>
                          <a:schemeClr val="dk1"/>
                        </a:solidFill>
                        <a:latin typeface="Open Sans"/>
                        <a:ea typeface="Open Sans"/>
                        <a:cs typeface="Open Sans"/>
                        <a:sym typeface="Open Sans"/>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37825">
                <a:tc>
                  <a:txBody>
                    <a:bodyPr/>
                    <a:lstStyle/>
                    <a:p>
                      <a:pPr marL="0" lvl="0" indent="0" algn="l" rtl="0">
                        <a:spcBef>
                          <a:spcPts val="0"/>
                        </a:spcBef>
                        <a:spcAft>
                          <a:spcPts val="0"/>
                        </a:spcAft>
                        <a:buNone/>
                      </a:pPr>
                      <a:r>
                        <a:rPr lang="en" b="1" dirty="0">
                          <a:solidFill>
                            <a:schemeClr val="dk1"/>
                          </a:solidFill>
                          <a:latin typeface="Open Sans"/>
                          <a:ea typeface="Open Sans"/>
                          <a:cs typeface="Open Sans"/>
                          <a:sym typeface="Open Sans"/>
                        </a:rPr>
                        <a:t>EXP 1.0</a:t>
                      </a:r>
                      <a:endParaRPr b="1" dirty="0">
                        <a:solidFill>
                          <a:schemeClr val="dk1"/>
                        </a:solidFill>
                        <a:latin typeface="Open Sans"/>
                        <a:ea typeface="Open Sans"/>
                        <a:cs typeface="Open Sans"/>
                        <a:sym typeface="Open Sans"/>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DenseNet-201</a:t>
                      </a:r>
                      <a:endParaRPr sz="1200" dirty="0">
                        <a:solidFill>
                          <a:schemeClr val="dk1"/>
                        </a:solidFill>
                        <a:latin typeface="Open Sans"/>
                        <a:ea typeface="Open Sans"/>
                        <a:cs typeface="Open Sans"/>
                        <a:sym typeface="Open Sans"/>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42%</a:t>
                      </a:r>
                      <a:endParaRPr sz="1200" dirty="0">
                        <a:solidFill>
                          <a:schemeClr val="dk1"/>
                        </a:solidFill>
                        <a:latin typeface="Open Sans"/>
                        <a:ea typeface="Open Sans"/>
                        <a:cs typeface="Open Sans"/>
                        <a:sym typeface="Open Sans"/>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43%</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42%</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42%</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37825">
                <a:tc>
                  <a:txBody>
                    <a:bodyPr/>
                    <a:lstStyle/>
                    <a:p>
                      <a:pPr marL="0" lvl="0" indent="0" algn="l" rtl="0">
                        <a:spcBef>
                          <a:spcPts val="0"/>
                        </a:spcBef>
                        <a:spcAft>
                          <a:spcPts val="0"/>
                        </a:spcAft>
                        <a:buNone/>
                      </a:pPr>
                      <a:r>
                        <a:rPr lang="en-US" b="1" dirty="0">
                          <a:solidFill>
                            <a:schemeClr val="dk1"/>
                          </a:solidFill>
                          <a:latin typeface="Open Sans"/>
                          <a:ea typeface="Open Sans"/>
                          <a:cs typeface="Open Sans"/>
                          <a:sym typeface="Open Sans"/>
                        </a:rPr>
                        <a:t>EXP 2.0</a:t>
                      </a: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Open Sans"/>
                          <a:ea typeface="Open Sans"/>
                          <a:cs typeface="Open Sans"/>
                          <a:sym typeface="Open Sans"/>
                        </a:rPr>
                        <a:t>DenseNet-201</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51%</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57%</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51%</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52%</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37825">
                <a:tc>
                  <a:txBody>
                    <a:bodyPr/>
                    <a:lstStyle/>
                    <a:p>
                      <a:pPr marL="0" lvl="0" indent="0" algn="l" rtl="0">
                        <a:spcBef>
                          <a:spcPts val="0"/>
                        </a:spcBef>
                        <a:spcAft>
                          <a:spcPts val="0"/>
                        </a:spcAft>
                        <a:buNone/>
                      </a:pPr>
                      <a:r>
                        <a:rPr lang="en-US" b="1" dirty="0">
                          <a:solidFill>
                            <a:schemeClr val="dk1"/>
                          </a:solidFill>
                          <a:latin typeface="Open Sans"/>
                          <a:ea typeface="Open Sans"/>
                          <a:cs typeface="Open Sans"/>
                          <a:sym typeface="Open Sans"/>
                        </a:rPr>
                        <a:t>EXP 2.0</a:t>
                      </a: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ResNet-152</a:t>
                      </a:r>
                      <a:endParaRPr sz="1200" dirty="0">
                        <a:solidFill>
                          <a:schemeClr val="dk1"/>
                        </a:solidFill>
                        <a:latin typeface="Open Sans"/>
                        <a:ea typeface="Open Sans"/>
                        <a:cs typeface="Open Sans"/>
                        <a:sym typeface="Open Sans"/>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46%</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54%</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46%</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48%</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37825">
                <a:tc>
                  <a:txBody>
                    <a:bodyPr/>
                    <a:lstStyle/>
                    <a:p>
                      <a:pPr marL="0" lvl="0" indent="0" algn="l" rtl="0">
                        <a:spcBef>
                          <a:spcPts val="0"/>
                        </a:spcBef>
                        <a:spcAft>
                          <a:spcPts val="0"/>
                        </a:spcAft>
                        <a:buNone/>
                      </a:pPr>
                      <a:r>
                        <a:rPr lang="en-US" b="1" dirty="0">
                          <a:solidFill>
                            <a:schemeClr val="dk1"/>
                          </a:solidFill>
                          <a:latin typeface="Open Sans"/>
                          <a:ea typeface="Open Sans"/>
                          <a:cs typeface="Open Sans"/>
                          <a:sym typeface="Open Sans"/>
                        </a:rPr>
                        <a:t>EXP 2.0</a:t>
                      </a: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VGG-19</a:t>
                      </a:r>
                      <a:endParaRPr sz="1200" dirty="0">
                        <a:solidFill>
                          <a:schemeClr val="dk1"/>
                        </a:solidFill>
                        <a:latin typeface="Open Sans"/>
                        <a:ea typeface="Open Sans"/>
                        <a:cs typeface="Open Sans"/>
                        <a:sym typeface="Open Sans"/>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41%</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50%</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41%</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43%</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37825">
                <a:tc>
                  <a:txBody>
                    <a:bodyPr/>
                    <a:lstStyle/>
                    <a:p>
                      <a:pPr marL="0" lvl="0" indent="0" algn="l" rtl="0">
                        <a:spcBef>
                          <a:spcPts val="0"/>
                        </a:spcBef>
                        <a:spcAft>
                          <a:spcPts val="0"/>
                        </a:spcAft>
                        <a:buNone/>
                      </a:pPr>
                      <a:r>
                        <a:rPr lang="en-US" b="1" dirty="0">
                          <a:solidFill>
                            <a:schemeClr val="dk1"/>
                          </a:solidFill>
                          <a:latin typeface="Open Sans"/>
                          <a:ea typeface="Open Sans"/>
                          <a:cs typeface="Open Sans"/>
                          <a:sym typeface="Open Sans"/>
                        </a:rPr>
                        <a:t>EXP 3.0</a:t>
                      </a: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Open Sans"/>
                          <a:ea typeface="Open Sans"/>
                          <a:cs typeface="Open Sans"/>
                          <a:sym typeface="Open Sans"/>
                        </a:rPr>
                        <a:t>DenseNet-201</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79%</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83%</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79%</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80%</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37825">
                <a:tc>
                  <a:txBody>
                    <a:bodyPr/>
                    <a:lstStyle/>
                    <a:p>
                      <a:pPr marL="0" lvl="0" indent="0" algn="l" rtl="0">
                        <a:spcBef>
                          <a:spcPts val="0"/>
                        </a:spcBef>
                        <a:spcAft>
                          <a:spcPts val="0"/>
                        </a:spcAft>
                        <a:buNone/>
                      </a:pPr>
                      <a:r>
                        <a:rPr lang="en-US" b="1" dirty="0">
                          <a:solidFill>
                            <a:schemeClr val="dk1"/>
                          </a:solidFill>
                          <a:latin typeface="Open Sans"/>
                          <a:ea typeface="Open Sans"/>
                          <a:cs typeface="Open Sans"/>
                          <a:sym typeface="Open Sans"/>
                        </a:rPr>
                        <a:t>EXP 3.0</a:t>
                      </a: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Open Sans"/>
                          <a:ea typeface="Open Sans"/>
                          <a:cs typeface="Open Sans"/>
                          <a:sym typeface="Open Sans"/>
                        </a:rPr>
                        <a:t>ResNet-152</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78%</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82%</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78%</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79%</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378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dk1"/>
                          </a:solidFill>
                          <a:latin typeface="Open Sans"/>
                          <a:ea typeface="Open Sans"/>
                          <a:cs typeface="Open Sans"/>
                          <a:sym typeface="Open Sans"/>
                        </a:rPr>
                        <a:t>EXP 3.0</a:t>
                      </a:r>
                    </a:p>
                  </a:txBody>
                  <a:tcPr marL="91425" marR="91425" marT="0" marB="0"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dk1"/>
                          </a:solidFill>
                          <a:latin typeface="Open Sans"/>
                          <a:ea typeface="Open Sans"/>
                          <a:cs typeface="Open Sans"/>
                          <a:sym typeface="Open Sans"/>
                        </a:rPr>
                        <a:t>VGG-19</a:t>
                      </a:r>
                    </a:p>
                  </a:txBody>
                  <a:tcPr marL="0" marR="0"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dk1"/>
                          </a:solidFill>
                          <a:latin typeface="Open Sans"/>
                          <a:ea typeface="Open Sans"/>
                          <a:cs typeface="Open Sans"/>
                          <a:sym typeface="Open Sans"/>
                        </a:rPr>
                        <a:t>83%</a:t>
                      </a:r>
                    </a:p>
                  </a:txBody>
                  <a:tcPr marL="0" marR="0"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dk1"/>
                          </a:solidFill>
                          <a:latin typeface="Open Sans"/>
                          <a:ea typeface="Open Sans"/>
                          <a:cs typeface="Open Sans"/>
                          <a:sym typeface="Open Sans"/>
                        </a:rPr>
                        <a:t>84%</a:t>
                      </a:r>
                    </a:p>
                  </a:txBody>
                  <a:tcPr marL="0" marR="0"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dk1"/>
                          </a:solidFill>
                          <a:latin typeface="Open Sans"/>
                          <a:ea typeface="Open Sans"/>
                          <a:cs typeface="Open Sans"/>
                          <a:sym typeface="Open Sans"/>
                        </a:rPr>
                        <a:t>83%</a:t>
                      </a:r>
                    </a:p>
                  </a:txBody>
                  <a:tcPr marL="0" marR="0"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dk1"/>
                          </a:solidFill>
                          <a:latin typeface="Open Sans"/>
                          <a:ea typeface="Open Sans"/>
                          <a:cs typeface="Open Sans"/>
                          <a:sym typeface="Open Sans"/>
                        </a:rPr>
                        <a:t>83%</a:t>
                      </a:r>
                    </a:p>
                  </a:txBody>
                  <a:tcPr marL="0" marR="0"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213148929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2302207" y="2511102"/>
            <a:ext cx="4539586" cy="9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Discussion</a:t>
            </a:r>
            <a:endParaRPr sz="4800" dirty="0"/>
          </a:p>
        </p:txBody>
      </p:sp>
      <p:sp>
        <p:nvSpPr>
          <p:cNvPr id="278" name="Google Shape;278;p35"/>
          <p:cNvSpPr txBox="1">
            <a:spLocks noGrp="1"/>
          </p:cNvSpPr>
          <p:nvPr>
            <p:ph type="title" idx="2"/>
          </p:nvPr>
        </p:nvSpPr>
        <p:spPr>
          <a:xfrm>
            <a:off x="3926238" y="1426487"/>
            <a:ext cx="129152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cxnSp>
        <p:nvCxnSpPr>
          <p:cNvPr id="279" name="Google Shape;279;p35"/>
          <p:cNvCxnSpPr/>
          <p:nvPr/>
        </p:nvCxnSpPr>
        <p:spPr>
          <a:xfrm>
            <a:off x="2277900" y="3703117"/>
            <a:ext cx="45882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6164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2302207" y="2511102"/>
            <a:ext cx="4539586" cy="9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278" name="Google Shape;278;p35"/>
          <p:cNvSpPr txBox="1">
            <a:spLocks noGrp="1"/>
          </p:cNvSpPr>
          <p:nvPr>
            <p:ph type="title" idx="2"/>
          </p:nvPr>
        </p:nvSpPr>
        <p:spPr>
          <a:xfrm>
            <a:off x="4013250" y="1440383"/>
            <a:ext cx="11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279" name="Google Shape;279;p35"/>
          <p:cNvCxnSpPr/>
          <p:nvPr/>
        </p:nvCxnSpPr>
        <p:spPr>
          <a:xfrm>
            <a:off x="2277900" y="3703117"/>
            <a:ext cx="45882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US" sz="1200" b="0" dirty="0"/>
              <a:t>This Research Aimed For:</a:t>
            </a:r>
            <a:br>
              <a:rPr lang="en-US" dirty="0"/>
            </a:br>
            <a:endParaRPr dirty="0"/>
          </a:p>
        </p:txBody>
      </p:sp>
      <p:sp>
        <p:nvSpPr>
          <p:cNvPr id="422" name="Google Shape;422;p47"/>
          <p:cNvSpPr txBox="1">
            <a:spLocks noGrp="1"/>
          </p:cNvSpPr>
          <p:nvPr>
            <p:ph type="subTitle" idx="1"/>
          </p:nvPr>
        </p:nvSpPr>
        <p:spPr>
          <a:xfrm>
            <a:off x="556350" y="1017725"/>
            <a:ext cx="7694200" cy="9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    Creating a Custom Dataset:</a:t>
            </a:r>
          </a:p>
          <a:p>
            <a:pPr marL="457200" lvl="0" indent="-304800" algn="l" rtl="0">
              <a:spcBef>
                <a:spcPts val="1000"/>
              </a:spcBef>
              <a:spcAft>
                <a:spcPts val="0"/>
              </a:spcAft>
              <a:buSzPts val="1200"/>
              <a:buChar char="●"/>
            </a:pPr>
            <a:r>
              <a:rPr lang="en-US" dirty="0" err="1"/>
              <a:t>Derment</a:t>
            </a:r>
            <a:r>
              <a:rPr lang="en-US" dirty="0"/>
              <a:t> Dataset</a:t>
            </a:r>
          </a:p>
          <a:p>
            <a:pPr marL="457200" lvl="0" indent="-304800" algn="l" rtl="0">
              <a:spcBef>
                <a:spcPts val="1000"/>
              </a:spcBef>
              <a:spcAft>
                <a:spcPts val="0"/>
              </a:spcAft>
              <a:buSzPts val="1200"/>
              <a:buChar char="●"/>
            </a:pPr>
            <a:r>
              <a:rPr lang="en-US" dirty="0"/>
              <a:t>Bug Bites Dataset</a:t>
            </a:r>
          </a:p>
          <a:p>
            <a:pPr marL="457200" lvl="0" indent="-304800" algn="l" rtl="0">
              <a:spcBef>
                <a:spcPts val="1000"/>
              </a:spcBef>
              <a:spcAft>
                <a:spcPts val="0"/>
              </a:spcAft>
              <a:buSzPts val="1200"/>
              <a:buChar char="●"/>
            </a:pPr>
            <a:r>
              <a:rPr lang="en-US" dirty="0"/>
              <a:t>Web-Scraped Images</a:t>
            </a:r>
          </a:p>
        </p:txBody>
      </p:sp>
      <p:sp>
        <p:nvSpPr>
          <p:cNvPr id="423" name="Google Shape;423;p47"/>
          <p:cNvSpPr txBox="1">
            <a:spLocks noGrp="1"/>
          </p:cNvSpPr>
          <p:nvPr>
            <p:ph type="subTitle" idx="2"/>
          </p:nvPr>
        </p:nvSpPr>
        <p:spPr>
          <a:xfrm>
            <a:off x="556350" y="2284286"/>
            <a:ext cx="7704000" cy="1006214"/>
          </a:xfrm>
          <a:prstGeom prst="rect">
            <a:avLst/>
          </a:prstGeom>
        </p:spPr>
        <p:txBody>
          <a:bodyPr spcFirstLastPara="1" wrap="square" lIns="91425" tIns="91425" rIns="91425" bIns="91425" anchor="t" anchorCtr="0">
            <a:noAutofit/>
          </a:bodyPr>
          <a:lstStyle/>
          <a:p>
            <a:pPr marL="152400" lvl="0" indent="0" algn="l" rtl="0">
              <a:spcBef>
                <a:spcPts val="1000"/>
              </a:spcBef>
              <a:spcAft>
                <a:spcPts val="0"/>
              </a:spcAft>
              <a:buSzPts val="1200"/>
              <a:buNone/>
            </a:pPr>
            <a:r>
              <a:rPr lang="en" b="1" dirty="0"/>
              <a:t>Building a</a:t>
            </a:r>
            <a:r>
              <a:rPr lang="en-US" dirty="0"/>
              <a:t> </a:t>
            </a:r>
            <a:r>
              <a:rPr lang="en" b="1" dirty="0"/>
              <a:t>Classification Model:</a:t>
            </a:r>
            <a:endParaRPr lang="en-US" dirty="0"/>
          </a:p>
          <a:p>
            <a:pPr>
              <a:spcBef>
                <a:spcPts val="1000"/>
              </a:spcBef>
            </a:pPr>
            <a:r>
              <a:rPr lang="en-US" dirty="0"/>
              <a:t>  Using Architectures Like </a:t>
            </a:r>
            <a:r>
              <a:rPr lang="en-US" dirty="0" err="1"/>
              <a:t>DenseNet</a:t>
            </a:r>
            <a:r>
              <a:rPr lang="en-US" dirty="0"/>
              <a:t>, </a:t>
            </a:r>
            <a:r>
              <a:rPr lang="en-US" dirty="0" err="1"/>
              <a:t>ResNet</a:t>
            </a:r>
            <a:r>
              <a:rPr lang="en-US" dirty="0"/>
              <a:t>, and </a:t>
            </a:r>
            <a:r>
              <a:rPr lang="en-US" dirty="0" err="1"/>
              <a:t>VGGNet</a:t>
            </a:r>
            <a:endParaRPr lang="en-US" dirty="0"/>
          </a:p>
          <a:p>
            <a:pPr marL="457200" lvl="0" indent="-304800" algn="l" rtl="0">
              <a:spcBef>
                <a:spcPts val="1000"/>
              </a:spcBef>
              <a:spcAft>
                <a:spcPts val="0"/>
              </a:spcAft>
              <a:buSzPts val="1200"/>
              <a:buChar char="●"/>
            </a:pPr>
            <a:endParaRPr lang="en-US" dirty="0"/>
          </a:p>
        </p:txBody>
      </p:sp>
      <p:sp>
        <p:nvSpPr>
          <p:cNvPr id="424" name="Google Shape;424;p47"/>
          <p:cNvSpPr txBox="1">
            <a:spLocks noGrp="1"/>
          </p:cNvSpPr>
          <p:nvPr>
            <p:ph type="subTitle" idx="3"/>
          </p:nvPr>
        </p:nvSpPr>
        <p:spPr>
          <a:xfrm>
            <a:off x="724900" y="3290500"/>
            <a:ext cx="7704000" cy="9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Integrating it with a Mobile Application</a:t>
            </a:r>
            <a:endParaRPr lang="en-US" b="1" dirty="0"/>
          </a:p>
          <a:p>
            <a:pPr marL="0" indent="0">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Expirement 2.0</a:t>
            </a:r>
            <a:endParaRPr dirty="0"/>
          </a:p>
        </p:txBody>
      </p:sp>
      <p:sp>
        <p:nvSpPr>
          <p:cNvPr id="358" name="Google Shape;358;p43"/>
          <p:cNvSpPr txBox="1"/>
          <p:nvPr/>
        </p:nvSpPr>
        <p:spPr>
          <a:xfrm>
            <a:off x="853725" y="4346225"/>
            <a:ext cx="7436700" cy="23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b="1" u="sng" dirty="0">
              <a:solidFill>
                <a:schemeClr val="dk1"/>
              </a:solidFill>
              <a:latin typeface="Open Sans"/>
              <a:ea typeface="Open Sans"/>
              <a:cs typeface="Open Sans"/>
              <a:sym typeface="Open Sans"/>
            </a:endParaRPr>
          </a:p>
        </p:txBody>
      </p:sp>
      <p:sp>
        <p:nvSpPr>
          <p:cNvPr id="359" name="Google Shape;359;p43"/>
          <p:cNvSpPr txBox="1"/>
          <p:nvPr/>
        </p:nvSpPr>
        <p:spPr>
          <a:xfrm>
            <a:off x="5931425" y="1181194"/>
            <a:ext cx="2416800" cy="81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Sora"/>
                <a:ea typeface="Sora"/>
                <a:cs typeface="Sora"/>
                <a:sym typeface="Sora"/>
              </a:rPr>
              <a:t>Understanding the numbers</a:t>
            </a:r>
            <a:endParaRPr sz="2000" b="1" dirty="0">
              <a:solidFill>
                <a:schemeClr val="dk1"/>
              </a:solidFill>
              <a:latin typeface="Sora"/>
              <a:ea typeface="Sora"/>
              <a:cs typeface="Sora"/>
              <a:sym typeface="Sora"/>
            </a:endParaRPr>
          </a:p>
        </p:txBody>
      </p:sp>
      <p:sp>
        <p:nvSpPr>
          <p:cNvPr id="360" name="Google Shape;360;p43"/>
          <p:cNvSpPr txBox="1"/>
          <p:nvPr/>
        </p:nvSpPr>
        <p:spPr>
          <a:xfrm>
            <a:off x="5931425" y="1871968"/>
            <a:ext cx="2416800" cy="2312681"/>
          </a:xfrm>
          <a:prstGeom prst="rect">
            <a:avLst/>
          </a:prstGeom>
          <a:noFill/>
          <a:ln>
            <a:noFill/>
          </a:ln>
        </p:spPr>
        <p:txBody>
          <a:bodyPr spcFirstLastPara="1" wrap="square" lIns="91425" tIns="91425" rIns="91425" bIns="91425" anchor="t" anchorCtr="0">
            <a:noAutofit/>
          </a:bodyPr>
          <a:lstStyle/>
          <a:p>
            <a:pPr marL="0" marR="0">
              <a:spcBef>
                <a:spcPts val="0"/>
              </a:spcBef>
              <a:spcAft>
                <a:spcPts val="0"/>
              </a:spcAft>
            </a:pPr>
            <a:r>
              <a:rPr lang="en-US" dirty="0">
                <a:latin typeface="Open Sans" panose="020B0606030504020204" pitchFamily="34" charset="0"/>
                <a:ea typeface="Open Sans" panose="020B0606030504020204" pitchFamily="34" charset="0"/>
                <a:cs typeface="Open Sans" panose="020B0606030504020204" pitchFamily="34" charset="0"/>
              </a:rPr>
              <a:t>The results shows </a:t>
            </a:r>
            <a:r>
              <a:rPr lang="en-US" dirty="0" err="1">
                <a:effectLst/>
                <a:latin typeface="Open Sans" panose="020B0606030504020204" pitchFamily="34" charset="0"/>
                <a:ea typeface="Open Sans" panose="020B0606030504020204" pitchFamily="34" charset="0"/>
                <a:cs typeface="Open Sans" panose="020B0606030504020204" pitchFamily="34" charset="0"/>
              </a:rPr>
              <a:t>DenseNet</a:t>
            </a:r>
            <a:r>
              <a:rPr lang="en-US" dirty="0">
                <a:effectLst/>
                <a:latin typeface="Open Sans" panose="020B0606030504020204" pitchFamily="34" charset="0"/>
                <a:ea typeface="Open Sans" panose="020B0606030504020204" pitchFamily="34" charset="0"/>
                <a:cs typeface="Open Sans" panose="020B0606030504020204" pitchFamily="34" charset="0"/>
              </a:rPr>
              <a:t> achieving the highest score in all the metrics, and it’s most likely due to its deeper architecture and the use of densely connected layers which facilitate better gradient flow and feature reuse.</a:t>
            </a:r>
          </a:p>
        </p:txBody>
      </p:sp>
      <p:pic>
        <p:nvPicPr>
          <p:cNvPr id="361" name="Google Shape;361;p43">
            <a:hlinkClick r:id="rId3"/>
          </p:cNvPr>
          <p:cNvPicPr preferRelativeResize="0"/>
          <p:nvPr/>
        </p:nvPicPr>
        <p:blipFill>
          <a:blip r:embed="rId4"/>
          <a:srcRect/>
          <a:stretch/>
        </p:blipFill>
        <p:spPr>
          <a:xfrm>
            <a:off x="904366" y="1409550"/>
            <a:ext cx="4419656" cy="2936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Expirement 3.0</a:t>
            </a:r>
            <a:endParaRPr dirty="0"/>
          </a:p>
        </p:txBody>
      </p:sp>
      <p:sp>
        <p:nvSpPr>
          <p:cNvPr id="358" name="Google Shape;358;p43"/>
          <p:cNvSpPr txBox="1"/>
          <p:nvPr/>
        </p:nvSpPr>
        <p:spPr>
          <a:xfrm>
            <a:off x="802934" y="4346074"/>
            <a:ext cx="7436700" cy="23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b="1" u="sng" dirty="0">
              <a:solidFill>
                <a:schemeClr val="dk1"/>
              </a:solidFill>
              <a:latin typeface="Open Sans"/>
              <a:ea typeface="Open Sans"/>
              <a:cs typeface="Open Sans"/>
              <a:sym typeface="Open Sans"/>
            </a:endParaRPr>
          </a:p>
        </p:txBody>
      </p:sp>
      <p:sp>
        <p:nvSpPr>
          <p:cNvPr id="359" name="Google Shape;359;p43"/>
          <p:cNvSpPr txBox="1"/>
          <p:nvPr/>
        </p:nvSpPr>
        <p:spPr>
          <a:xfrm>
            <a:off x="5886975" y="1344663"/>
            <a:ext cx="2416800" cy="81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Sora"/>
                <a:ea typeface="Sora"/>
                <a:cs typeface="Sora"/>
                <a:sym typeface="Sora"/>
              </a:rPr>
              <a:t>Understanding the numbers</a:t>
            </a:r>
            <a:endParaRPr sz="2000" b="1" dirty="0">
              <a:solidFill>
                <a:schemeClr val="dk1"/>
              </a:solidFill>
              <a:latin typeface="Sora"/>
              <a:ea typeface="Sora"/>
              <a:cs typeface="Sora"/>
              <a:sym typeface="Sora"/>
            </a:endParaRPr>
          </a:p>
        </p:txBody>
      </p:sp>
      <p:sp>
        <p:nvSpPr>
          <p:cNvPr id="360" name="Google Shape;360;p43"/>
          <p:cNvSpPr txBox="1"/>
          <p:nvPr/>
        </p:nvSpPr>
        <p:spPr>
          <a:xfrm>
            <a:off x="5924266" y="2050842"/>
            <a:ext cx="2416800" cy="230218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Open Sans" panose="020B0606030504020204" pitchFamily="34" charset="0"/>
                <a:ea typeface="Open Sans" panose="020B0606030504020204" pitchFamily="34" charset="0"/>
                <a:cs typeface="Open Sans" panose="020B0606030504020204" pitchFamily="34" charset="0"/>
              </a:rPr>
              <a:t>The results </a:t>
            </a:r>
            <a:r>
              <a:rPr lang="en-US" dirty="0">
                <a:effectLst/>
                <a:latin typeface="Open Sans" panose="020B0606030504020204" pitchFamily="34" charset="0"/>
                <a:ea typeface="Open Sans" panose="020B0606030504020204" pitchFamily="34" charset="0"/>
                <a:cs typeface="Open Sans" panose="020B0606030504020204" pitchFamily="34" charset="0"/>
              </a:rPr>
              <a:t>shows that VGG model did better than the other architectures, since the subset of the dataset is simpler, the more deep and complex models could lead to worse generalization and overfitting problems.</a:t>
            </a:r>
            <a:endParaRPr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pic>
        <p:nvPicPr>
          <p:cNvPr id="361" name="Google Shape;361;p43">
            <a:hlinkClick r:id="rId3"/>
          </p:cNvPr>
          <p:cNvPicPr preferRelativeResize="0"/>
          <p:nvPr/>
        </p:nvPicPr>
        <p:blipFill>
          <a:blip r:embed="rId4"/>
          <a:srcRect/>
          <a:stretch/>
        </p:blipFill>
        <p:spPr>
          <a:xfrm>
            <a:off x="904366" y="1409550"/>
            <a:ext cx="4419656" cy="2936524"/>
          </a:xfrm>
          <a:prstGeom prst="rect">
            <a:avLst/>
          </a:prstGeom>
          <a:noFill/>
          <a:ln>
            <a:noFill/>
          </a:ln>
        </p:spPr>
      </p:pic>
    </p:spTree>
    <p:extLst>
      <p:ext uri="{BB962C8B-B14F-4D97-AF65-F5344CB8AC3E}">
        <p14:creationId xmlns:p14="http://schemas.microsoft.com/office/powerpoint/2010/main" val="1352393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2302207" y="2511102"/>
            <a:ext cx="4539586" cy="9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Conclusion</a:t>
            </a:r>
            <a:endParaRPr sz="4800" dirty="0"/>
          </a:p>
        </p:txBody>
      </p:sp>
      <p:sp>
        <p:nvSpPr>
          <p:cNvPr id="278" name="Google Shape;278;p35"/>
          <p:cNvSpPr txBox="1">
            <a:spLocks noGrp="1"/>
          </p:cNvSpPr>
          <p:nvPr>
            <p:ph type="title" idx="2"/>
          </p:nvPr>
        </p:nvSpPr>
        <p:spPr>
          <a:xfrm>
            <a:off x="3926238" y="1426487"/>
            <a:ext cx="129152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cxnSp>
        <p:nvCxnSpPr>
          <p:cNvPr id="279" name="Google Shape;279;p35"/>
          <p:cNvCxnSpPr/>
          <p:nvPr/>
        </p:nvCxnSpPr>
        <p:spPr>
          <a:xfrm>
            <a:off x="2277900" y="3703117"/>
            <a:ext cx="45882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23398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8"/>
          <p:cNvSpPr txBox="1">
            <a:spLocks noGrp="1"/>
          </p:cNvSpPr>
          <p:nvPr>
            <p:ph type="subTitle" idx="2"/>
          </p:nvPr>
        </p:nvSpPr>
        <p:spPr>
          <a:xfrm>
            <a:off x="2618892" y="1543949"/>
            <a:ext cx="3906215" cy="22403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Our app stands as a pioneering solution in skin disease diagnosis, empowering users with quick photo uploads for decisive treatment insights. This milestone showcases our unwavering commitment to optimizing healthcare efficiency.</a:t>
            </a:r>
            <a:endParaRPr sz="2000" dirty="0"/>
          </a:p>
        </p:txBody>
      </p:sp>
      <p:sp>
        <p:nvSpPr>
          <p:cNvPr id="308" name="Google Shape;30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8"/>
          <p:cNvSpPr txBox="1">
            <a:spLocks noGrp="1"/>
          </p:cNvSpPr>
          <p:nvPr>
            <p:ph type="title"/>
          </p:nvPr>
        </p:nvSpPr>
        <p:spPr>
          <a:xfrm>
            <a:off x="720000" y="8900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work</a:t>
            </a:r>
            <a:endParaRPr dirty="0"/>
          </a:p>
        </p:txBody>
      </p:sp>
      <p:sp>
        <p:nvSpPr>
          <p:cNvPr id="434" name="Google Shape;434;p48"/>
          <p:cNvSpPr/>
          <p:nvPr/>
        </p:nvSpPr>
        <p:spPr>
          <a:xfrm>
            <a:off x="1621875" y="1885100"/>
            <a:ext cx="351900" cy="351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Sora"/>
                <a:ea typeface="Sora"/>
                <a:cs typeface="Sora"/>
                <a:sym typeface="Sora"/>
              </a:rPr>
              <a:t>1</a:t>
            </a:r>
            <a:endParaRPr b="1">
              <a:solidFill>
                <a:schemeClr val="dk1"/>
              </a:solidFill>
              <a:latin typeface="Sora"/>
              <a:ea typeface="Sora"/>
              <a:cs typeface="Sora"/>
              <a:sym typeface="Sora"/>
            </a:endParaRPr>
          </a:p>
        </p:txBody>
      </p:sp>
      <p:sp>
        <p:nvSpPr>
          <p:cNvPr id="435" name="Google Shape;435;p48"/>
          <p:cNvSpPr/>
          <p:nvPr/>
        </p:nvSpPr>
        <p:spPr>
          <a:xfrm>
            <a:off x="4396050" y="1885100"/>
            <a:ext cx="351900" cy="351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Sora"/>
                <a:ea typeface="Sora"/>
                <a:cs typeface="Sora"/>
                <a:sym typeface="Sora"/>
              </a:rPr>
              <a:t>2</a:t>
            </a:r>
            <a:endParaRPr b="1">
              <a:solidFill>
                <a:schemeClr val="dk1"/>
              </a:solidFill>
              <a:latin typeface="Sora"/>
              <a:ea typeface="Sora"/>
              <a:cs typeface="Sora"/>
              <a:sym typeface="Sora"/>
            </a:endParaRPr>
          </a:p>
        </p:txBody>
      </p:sp>
      <p:sp>
        <p:nvSpPr>
          <p:cNvPr id="436" name="Google Shape;436;p48"/>
          <p:cNvSpPr/>
          <p:nvPr/>
        </p:nvSpPr>
        <p:spPr>
          <a:xfrm>
            <a:off x="7170225" y="1885100"/>
            <a:ext cx="351900" cy="351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Sora"/>
                <a:ea typeface="Sora"/>
                <a:cs typeface="Sora"/>
                <a:sym typeface="Sora"/>
              </a:rPr>
              <a:t>3</a:t>
            </a:r>
            <a:endParaRPr b="1">
              <a:solidFill>
                <a:schemeClr val="dk1"/>
              </a:solidFill>
              <a:latin typeface="Sora"/>
              <a:ea typeface="Sora"/>
              <a:cs typeface="Sora"/>
              <a:sym typeface="Sora"/>
            </a:endParaRPr>
          </a:p>
        </p:txBody>
      </p:sp>
      <p:sp>
        <p:nvSpPr>
          <p:cNvPr id="437" name="Google Shape;437;p48"/>
          <p:cNvSpPr/>
          <p:nvPr/>
        </p:nvSpPr>
        <p:spPr>
          <a:xfrm>
            <a:off x="842550" y="2814401"/>
            <a:ext cx="1910700" cy="1596000"/>
          </a:xfrm>
          <a:prstGeom prst="rect">
            <a:avLst/>
          </a:prstGeom>
          <a:noFill/>
          <a:ln>
            <a:noFill/>
          </a:ln>
        </p:spPr>
        <p:txBody>
          <a:bodyPr spcFirstLastPara="1" wrap="square" lIns="91425" tIns="91425" rIns="91425" bIns="91425" anchor="t" anchorCtr="0">
            <a:noAutofit/>
          </a:bodyPr>
          <a:lstStyle/>
          <a:p>
            <a:pPr marL="266700" lvl="0" indent="-228600" algn="l" rtl="0">
              <a:spcBef>
                <a:spcPts val="0"/>
              </a:spcBef>
              <a:spcAft>
                <a:spcPts val="0"/>
              </a:spcAft>
              <a:buClr>
                <a:schemeClr val="dk1"/>
              </a:buClr>
              <a:buSzPts val="1200"/>
              <a:buFont typeface="+mj-lt"/>
              <a:buAutoNum type="arabicPeriod"/>
            </a:pPr>
            <a:r>
              <a:rPr lang="en-US" sz="1200" dirty="0">
                <a:solidFill>
                  <a:schemeClr val="dk1"/>
                </a:solidFill>
                <a:latin typeface="Open Sans"/>
                <a:ea typeface="Open Sans"/>
                <a:cs typeface="Open Sans"/>
                <a:sym typeface="Open Sans"/>
              </a:rPr>
              <a:t>Expand our app's capabilities to diagnose both skin and eye conditions.</a:t>
            </a:r>
          </a:p>
          <a:p>
            <a:pPr marL="266700" lvl="0" indent="-228600" algn="l" rtl="0">
              <a:spcBef>
                <a:spcPts val="0"/>
              </a:spcBef>
              <a:spcAft>
                <a:spcPts val="0"/>
              </a:spcAft>
              <a:buClr>
                <a:schemeClr val="dk1"/>
              </a:buClr>
              <a:buSzPts val="1200"/>
              <a:buFont typeface="+mj-lt"/>
              <a:buAutoNum type="arabicPeriod"/>
            </a:pPr>
            <a:r>
              <a:rPr lang="en-US" sz="1200" dirty="0">
                <a:effectLst/>
                <a:latin typeface="Open Sans" panose="020B0606030504020204" pitchFamily="34" charset="0"/>
                <a:ea typeface="Open Sans" panose="020B0606030504020204" pitchFamily="34" charset="0"/>
                <a:cs typeface="Open Sans" panose="020B0606030504020204" pitchFamily="34" charset="0"/>
              </a:rPr>
              <a:t>Increase the dataset size and diversity to improve the model's generalization capabilities.</a:t>
            </a:r>
            <a:endParaRPr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cxnSp>
        <p:nvCxnSpPr>
          <p:cNvPr id="438" name="Google Shape;438;p48"/>
          <p:cNvCxnSpPr>
            <a:cxnSpLocks/>
            <a:endCxn id="434" idx="0"/>
          </p:cNvCxnSpPr>
          <p:nvPr/>
        </p:nvCxnSpPr>
        <p:spPr>
          <a:xfrm rot="5400000">
            <a:off x="3048900" y="362100"/>
            <a:ext cx="272100" cy="2774100"/>
          </a:xfrm>
          <a:prstGeom prst="bentConnector3">
            <a:avLst>
              <a:gd name="adj1" fmla="val 49982"/>
            </a:avLst>
          </a:prstGeom>
          <a:noFill/>
          <a:ln w="19050" cap="flat" cmpd="sng">
            <a:solidFill>
              <a:schemeClr val="dk1"/>
            </a:solidFill>
            <a:prstDash val="solid"/>
            <a:round/>
            <a:headEnd type="none" w="med" len="med"/>
            <a:tailEnd type="none" w="med" len="med"/>
          </a:ln>
        </p:spPr>
      </p:cxnSp>
      <p:cxnSp>
        <p:nvCxnSpPr>
          <p:cNvPr id="439" name="Google Shape;439;p48"/>
          <p:cNvCxnSpPr>
            <a:cxnSpLocks/>
            <a:endCxn id="436" idx="0"/>
          </p:cNvCxnSpPr>
          <p:nvPr/>
        </p:nvCxnSpPr>
        <p:spPr>
          <a:xfrm rot="-5400000" flipH="1">
            <a:off x="5823000" y="362100"/>
            <a:ext cx="272100" cy="2774100"/>
          </a:xfrm>
          <a:prstGeom prst="bentConnector3">
            <a:avLst>
              <a:gd name="adj1" fmla="val 49982"/>
            </a:avLst>
          </a:prstGeom>
          <a:noFill/>
          <a:ln w="19050" cap="flat" cmpd="sng">
            <a:solidFill>
              <a:schemeClr val="dk1"/>
            </a:solidFill>
            <a:prstDash val="solid"/>
            <a:round/>
            <a:headEnd type="none" w="med" len="med"/>
            <a:tailEnd type="none" w="med" len="med"/>
          </a:ln>
        </p:spPr>
      </p:cxnSp>
      <p:cxnSp>
        <p:nvCxnSpPr>
          <p:cNvPr id="440" name="Google Shape;440;p48"/>
          <p:cNvCxnSpPr>
            <a:cxnSpLocks/>
            <a:endCxn id="435" idx="0"/>
          </p:cNvCxnSpPr>
          <p:nvPr/>
        </p:nvCxnSpPr>
        <p:spPr>
          <a:xfrm rot="-5400000" flipH="1">
            <a:off x="4436250" y="1748850"/>
            <a:ext cx="272100" cy="600"/>
          </a:xfrm>
          <a:prstGeom prst="bentConnector3">
            <a:avLst>
              <a:gd name="adj1" fmla="val 49982"/>
            </a:avLst>
          </a:prstGeom>
          <a:noFill/>
          <a:ln w="19050" cap="flat" cmpd="sng">
            <a:solidFill>
              <a:schemeClr val="dk1"/>
            </a:solidFill>
            <a:prstDash val="solid"/>
            <a:round/>
            <a:headEnd type="none" w="med" len="med"/>
            <a:tailEnd type="none" w="med" len="med"/>
          </a:ln>
        </p:spPr>
      </p:cxnSp>
      <p:cxnSp>
        <p:nvCxnSpPr>
          <p:cNvPr id="441" name="Google Shape;441;p48"/>
          <p:cNvCxnSpPr>
            <a:cxnSpLocks/>
            <a:stCxn id="434" idx="2"/>
          </p:cNvCxnSpPr>
          <p:nvPr/>
        </p:nvCxnSpPr>
        <p:spPr>
          <a:xfrm rot="-5400000" flipH="1">
            <a:off x="1752075" y="2282750"/>
            <a:ext cx="92100" cy="600"/>
          </a:xfrm>
          <a:prstGeom prst="bentConnector3">
            <a:avLst>
              <a:gd name="adj1" fmla="val 49973"/>
            </a:avLst>
          </a:prstGeom>
          <a:noFill/>
          <a:ln w="19050" cap="flat" cmpd="sng">
            <a:solidFill>
              <a:schemeClr val="dk1"/>
            </a:solidFill>
            <a:prstDash val="solid"/>
            <a:round/>
            <a:headEnd type="none" w="med" len="med"/>
            <a:tailEnd type="none" w="med" len="med"/>
          </a:ln>
        </p:spPr>
      </p:cxnSp>
      <p:cxnSp>
        <p:nvCxnSpPr>
          <p:cNvPr id="442" name="Google Shape;442;p48"/>
          <p:cNvCxnSpPr>
            <a:cxnSpLocks/>
            <a:stCxn id="435" idx="2"/>
          </p:cNvCxnSpPr>
          <p:nvPr/>
        </p:nvCxnSpPr>
        <p:spPr>
          <a:xfrm rot="-5400000" flipH="1">
            <a:off x="4526250" y="2282750"/>
            <a:ext cx="92100" cy="600"/>
          </a:xfrm>
          <a:prstGeom prst="bentConnector3">
            <a:avLst>
              <a:gd name="adj1" fmla="val 49973"/>
            </a:avLst>
          </a:prstGeom>
          <a:noFill/>
          <a:ln w="19050" cap="flat" cmpd="sng">
            <a:solidFill>
              <a:schemeClr val="dk1"/>
            </a:solidFill>
            <a:prstDash val="solid"/>
            <a:round/>
            <a:headEnd type="none" w="med" len="med"/>
            <a:tailEnd type="none" w="med" len="med"/>
          </a:ln>
        </p:spPr>
      </p:cxnSp>
      <p:cxnSp>
        <p:nvCxnSpPr>
          <p:cNvPr id="443" name="Google Shape;443;p48"/>
          <p:cNvCxnSpPr>
            <a:cxnSpLocks/>
            <a:stCxn id="436" idx="2"/>
          </p:cNvCxnSpPr>
          <p:nvPr/>
        </p:nvCxnSpPr>
        <p:spPr>
          <a:xfrm rot="-5400000" flipH="1">
            <a:off x="7300425" y="2282750"/>
            <a:ext cx="92100" cy="600"/>
          </a:xfrm>
          <a:prstGeom prst="bentConnector3">
            <a:avLst>
              <a:gd name="adj1" fmla="val 49973"/>
            </a:avLst>
          </a:prstGeom>
          <a:noFill/>
          <a:ln w="19050" cap="flat" cmpd="sng">
            <a:solidFill>
              <a:schemeClr val="dk1"/>
            </a:solidFill>
            <a:prstDash val="solid"/>
            <a:round/>
            <a:headEnd type="none" w="med" len="med"/>
            <a:tailEnd type="none" w="med" len="med"/>
          </a:ln>
        </p:spPr>
      </p:cxnSp>
      <p:sp>
        <p:nvSpPr>
          <p:cNvPr id="448" name="Google Shape;448;p48"/>
          <p:cNvSpPr/>
          <p:nvPr/>
        </p:nvSpPr>
        <p:spPr>
          <a:xfrm>
            <a:off x="3616650" y="2815591"/>
            <a:ext cx="1910700" cy="1596000"/>
          </a:xfrm>
          <a:prstGeom prst="rect">
            <a:avLst/>
          </a:prstGeom>
          <a:noFill/>
          <a:ln>
            <a:noFill/>
          </a:ln>
        </p:spPr>
        <p:txBody>
          <a:bodyPr spcFirstLastPara="1" wrap="square" lIns="91425" tIns="91425" rIns="91425" bIns="91425" anchor="t" anchorCtr="0">
            <a:noAutofit/>
          </a:bodyPr>
          <a:lstStyle/>
          <a:p>
            <a:pPr marL="266700" lvl="0" indent="-228600" algn="l" rtl="0">
              <a:spcBef>
                <a:spcPts val="0"/>
              </a:spcBef>
              <a:spcAft>
                <a:spcPts val="0"/>
              </a:spcAft>
              <a:buClr>
                <a:schemeClr val="dk1"/>
              </a:buClr>
              <a:buSzPts val="1200"/>
              <a:buFont typeface="+mj-lt"/>
              <a:buAutoNum type="arabicPeriod"/>
            </a:pPr>
            <a:r>
              <a:rPr lang="en-US" sz="1200" dirty="0">
                <a:effectLst/>
                <a:latin typeface="Open Sans" panose="020B0606030504020204" pitchFamily="34" charset="0"/>
                <a:ea typeface="Open Sans" panose="020B0606030504020204" pitchFamily="34" charset="0"/>
                <a:cs typeface="Open Sans" panose="020B0606030504020204" pitchFamily="34" charset="0"/>
              </a:rPr>
              <a:t>Collaborate with healthcare professionals to validate the model's accuracy and reliability.</a:t>
            </a:r>
            <a:endParaRPr lang="en-US"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266700" lvl="0" indent="-228600" algn="l" rtl="0">
              <a:spcBef>
                <a:spcPts val="0"/>
              </a:spcBef>
              <a:spcAft>
                <a:spcPts val="0"/>
              </a:spcAft>
              <a:buClr>
                <a:schemeClr val="dk1"/>
              </a:buClr>
              <a:buSzPts val="1200"/>
              <a:buFont typeface="+mj-lt"/>
              <a:buAutoNum type="arabicPeriod"/>
            </a:pPr>
            <a:r>
              <a:rPr lang="en-US" sz="1200" dirty="0">
                <a:solidFill>
                  <a:schemeClr val="dk1"/>
                </a:solidFill>
                <a:latin typeface="Open Sans"/>
                <a:ea typeface="Open Sans"/>
                <a:cs typeface="Open Sans"/>
                <a:sym typeface="Open Sans"/>
              </a:rPr>
              <a:t>Integrate these advancements into IoT devices.</a:t>
            </a:r>
            <a:endParaRPr sz="1200" dirty="0">
              <a:solidFill>
                <a:schemeClr val="dk1"/>
              </a:solidFill>
              <a:latin typeface="Open Sans"/>
              <a:ea typeface="Open Sans"/>
              <a:cs typeface="Open Sans"/>
              <a:sym typeface="Open Sans"/>
            </a:endParaRPr>
          </a:p>
        </p:txBody>
      </p:sp>
      <p:sp>
        <p:nvSpPr>
          <p:cNvPr id="446" name="Google Shape;446;p48"/>
          <p:cNvSpPr/>
          <p:nvPr/>
        </p:nvSpPr>
        <p:spPr>
          <a:xfrm>
            <a:off x="6390750" y="2814401"/>
            <a:ext cx="1910700" cy="1596000"/>
          </a:xfrm>
          <a:prstGeom prst="rect">
            <a:avLst/>
          </a:prstGeom>
          <a:noFill/>
          <a:ln>
            <a:noFill/>
          </a:ln>
        </p:spPr>
        <p:txBody>
          <a:bodyPr spcFirstLastPara="1" wrap="square" lIns="91425" tIns="91425" rIns="91425" bIns="91425" anchor="t" anchorCtr="0">
            <a:noAutofit/>
          </a:bodyPr>
          <a:lstStyle/>
          <a:p>
            <a:pPr marL="266700" lvl="0" indent="-228600" algn="l" rtl="0">
              <a:spcBef>
                <a:spcPts val="0"/>
              </a:spcBef>
              <a:spcAft>
                <a:spcPts val="0"/>
              </a:spcAft>
              <a:buClr>
                <a:schemeClr val="dk1"/>
              </a:buClr>
              <a:buSzPts val="1200"/>
              <a:buFont typeface="+mj-lt"/>
              <a:buAutoNum type="arabicPeriod"/>
            </a:pPr>
            <a:r>
              <a:rPr lang="en-US" sz="1200" dirty="0">
                <a:effectLst/>
                <a:latin typeface="Open Sans" panose="020B0606030504020204" pitchFamily="34" charset="0"/>
                <a:ea typeface="Open Sans" panose="020B0606030504020204" pitchFamily="34" charset="0"/>
                <a:cs typeface="Open Sans" panose="020B0606030504020204" pitchFamily="34" charset="0"/>
              </a:rPr>
              <a:t>Use of advanced techniques such as segmenting.</a:t>
            </a:r>
          </a:p>
          <a:p>
            <a:pPr marL="266700" lvl="0" indent="-228600" algn="l" rtl="0">
              <a:spcBef>
                <a:spcPts val="0"/>
              </a:spcBef>
              <a:spcAft>
                <a:spcPts val="0"/>
              </a:spcAft>
              <a:buClr>
                <a:schemeClr val="dk1"/>
              </a:buClr>
              <a:buSzPts val="1200"/>
              <a:buFont typeface="+mj-lt"/>
              <a:buAutoNum type="arabicPeriod"/>
            </a:pPr>
            <a:r>
              <a:rPr lang="en-US" sz="1200" dirty="0">
                <a:effectLst/>
                <a:latin typeface="Open Sans" panose="020B0606030504020204" pitchFamily="34" charset="0"/>
                <a:ea typeface="Open Sans" panose="020B0606030504020204" pitchFamily="34" charset="0"/>
                <a:cs typeface="Open Sans" panose="020B0606030504020204" pitchFamily="34" charset="0"/>
              </a:rPr>
              <a:t>Incorporate user feedback.</a:t>
            </a:r>
          </a:p>
          <a:p>
            <a:pPr marL="266700" lvl="0" indent="-228600" algn="l" rtl="0">
              <a:spcBef>
                <a:spcPts val="0"/>
              </a:spcBef>
              <a:spcAft>
                <a:spcPts val="0"/>
              </a:spcAft>
              <a:buClr>
                <a:schemeClr val="dk1"/>
              </a:buClr>
              <a:buSzPts val="1200"/>
              <a:buFont typeface="+mj-lt"/>
              <a:buAutoNum type="arabicPeriod"/>
            </a:pPr>
            <a:r>
              <a:rPr lang="en-US" sz="1200" dirty="0">
                <a:effectLst/>
                <a:latin typeface="Open Sans" panose="020B0606030504020204" pitchFamily="34" charset="0"/>
                <a:ea typeface="Open Sans" panose="020B0606030504020204" pitchFamily="34" charset="0"/>
                <a:cs typeface="Open Sans" panose="020B0606030504020204" pitchFamily="34" charset="0"/>
              </a:rPr>
              <a:t>Model Optimization.</a:t>
            </a:r>
          </a:p>
          <a:p>
            <a:pPr marL="266700" lvl="0" indent="-228600" algn="l" rtl="0">
              <a:spcBef>
                <a:spcPts val="0"/>
              </a:spcBef>
              <a:spcAft>
                <a:spcPts val="0"/>
              </a:spcAft>
              <a:buClr>
                <a:schemeClr val="dk1"/>
              </a:buClr>
              <a:buSzPts val="1200"/>
              <a:buFont typeface="+mj-lt"/>
              <a:buAutoNum type="arabicPeriod"/>
            </a:pPr>
            <a:endParaRPr lang="en-US"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3" name="TextBox 2">
            <a:extLst>
              <a:ext uri="{FF2B5EF4-FFF2-40B4-BE49-F238E27FC236}">
                <a16:creationId xmlns:a16="http://schemas.microsoft.com/office/drawing/2014/main" id="{432743C6-61A2-92F2-5D21-B95890886EFE}"/>
              </a:ext>
            </a:extLst>
          </p:cNvPr>
          <p:cNvSpPr txBox="1"/>
          <p:nvPr/>
        </p:nvSpPr>
        <p:spPr>
          <a:xfrm>
            <a:off x="956453" y="2520849"/>
            <a:ext cx="1682744" cy="276999"/>
          </a:xfrm>
          <a:prstGeom prst="rect">
            <a:avLst/>
          </a:prstGeom>
          <a:noFill/>
        </p:spPr>
        <p:txBody>
          <a:bodyPr wrap="square" rtlCol="0">
            <a:spAutoFit/>
          </a:bodyPr>
          <a:lstStyle/>
          <a:p>
            <a:pPr algn="ctr"/>
            <a:r>
              <a:rPr lang="en-US" sz="1200" dirty="0"/>
              <a:t>Data Enhancements:</a:t>
            </a:r>
          </a:p>
        </p:txBody>
      </p:sp>
      <p:sp>
        <p:nvSpPr>
          <p:cNvPr id="6" name="TextBox 5">
            <a:extLst>
              <a:ext uri="{FF2B5EF4-FFF2-40B4-BE49-F238E27FC236}">
                <a16:creationId xmlns:a16="http://schemas.microsoft.com/office/drawing/2014/main" id="{B367994A-BCE2-C87A-4013-9CD7B3427BD0}"/>
              </a:ext>
            </a:extLst>
          </p:cNvPr>
          <p:cNvSpPr txBox="1"/>
          <p:nvPr/>
        </p:nvSpPr>
        <p:spPr>
          <a:xfrm>
            <a:off x="3730628" y="2523968"/>
            <a:ext cx="1682744" cy="276999"/>
          </a:xfrm>
          <a:prstGeom prst="rect">
            <a:avLst/>
          </a:prstGeom>
          <a:noFill/>
        </p:spPr>
        <p:txBody>
          <a:bodyPr wrap="square" rtlCol="0">
            <a:spAutoFit/>
          </a:bodyPr>
          <a:lstStyle/>
          <a:p>
            <a:pPr algn="ctr"/>
            <a:r>
              <a:rPr lang="en-US" sz="1200" dirty="0">
                <a:effectLst/>
                <a:latin typeface="Open Sans" panose="020B0606030504020204" pitchFamily="34" charset="0"/>
                <a:ea typeface="Open Sans" panose="020B0606030504020204" pitchFamily="34" charset="0"/>
                <a:cs typeface="Open Sans" panose="020B0606030504020204" pitchFamily="34" charset="0"/>
              </a:rPr>
              <a:t>Collaboration</a:t>
            </a:r>
            <a:r>
              <a:rPr lang="en-US" sz="1200" dirty="0"/>
              <a:t>:</a:t>
            </a:r>
          </a:p>
        </p:txBody>
      </p:sp>
      <p:sp>
        <p:nvSpPr>
          <p:cNvPr id="7" name="TextBox 6">
            <a:extLst>
              <a:ext uri="{FF2B5EF4-FFF2-40B4-BE49-F238E27FC236}">
                <a16:creationId xmlns:a16="http://schemas.microsoft.com/office/drawing/2014/main" id="{D4A81353-1293-C1D3-1B04-3D80821FEF2A}"/>
              </a:ext>
            </a:extLst>
          </p:cNvPr>
          <p:cNvSpPr txBox="1"/>
          <p:nvPr/>
        </p:nvSpPr>
        <p:spPr>
          <a:xfrm>
            <a:off x="6448339" y="2520850"/>
            <a:ext cx="1795522" cy="276999"/>
          </a:xfrm>
          <a:prstGeom prst="rect">
            <a:avLst/>
          </a:prstGeom>
          <a:noFill/>
        </p:spPr>
        <p:txBody>
          <a:bodyPr wrap="square" rtlCol="0">
            <a:spAutoFit/>
          </a:bodyPr>
          <a:lstStyle/>
          <a:p>
            <a:pPr algn="ctr"/>
            <a:r>
              <a:rPr lang="en-US" sz="1200" dirty="0"/>
              <a:t>Model Enhancements: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0"/>
          <p:cNvSpPr txBox="1">
            <a:spLocks noGrp="1"/>
          </p:cNvSpPr>
          <p:nvPr>
            <p:ph type="subTitle" idx="1"/>
          </p:nvPr>
        </p:nvSpPr>
        <p:spPr>
          <a:xfrm>
            <a:off x="4650702" y="2452752"/>
            <a:ext cx="3778200" cy="12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Do you have any questions?</a:t>
            </a:r>
            <a:endParaRPr sz="1400" b="1" dirty="0"/>
          </a:p>
        </p:txBody>
      </p:sp>
      <p:sp>
        <p:nvSpPr>
          <p:cNvPr id="464" name="Google Shape;464;p50"/>
          <p:cNvSpPr txBox="1">
            <a:spLocks noGrp="1"/>
          </p:cNvSpPr>
          <p:nvPr>
            <p:ph type="ctrTitle"/>
          </p:nvPr>
        </p:nvSpPr>
        <p:spPr>
          <a:xfrm>
            <a:off x="715100" y="1851238"/>
            <a:ext cx="3778200" cy="9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cxnSp>
        <p:nvCxnSpPr>
          <p:cNvPr id="477" name="Google Shape;477;p50"/>
          <p:cNvCxnSpPr/>
          <p:nvPr/>
        </p:nvCxnSpPr>
        <p:spPr>
          <a:xfrm>
            <a:off x="786725" y="2849259"/>
            <a:ext cx="3537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2"/>
          <p:cNvSpPr txBox="1">
            <a:spLocks noGrp="1"/>
          </p:cNvSpPr>
          <p:nvPr>
            <p:ph type="title"/>
          </p:nvPr>
        </p:nvSpPr>
        <p:spPr>
          <a:xfrm>
            <a:off x="720000" y="1657350"/>
            <a:ext cx="3227311" cy="1077900"/>
          </a:xfrm>
          <a:prstGeom prst="rect">
            <a:avLst/>
          </a:prstGeom>
        </p:spPr>
        <p:txBody>
          <a:bodyPr spcFirstLastPara="1" wrap="square" lIns="91425" tIns="91425" rIns="91425" bIns="91425" anchor="b" anchorCtr="0">
            <a:noAutofit/>
          </a:bodyPr>
          <a:lstStyle/>
          <a:p>
            <a:r>
              <a:rPr lang="en-US" sz="3200" dirty="0"/>
              <a:t>Introduction</a:t>
            </a:r>
            <a:br>
              <a:rPr lang="en-US" sz="3200" dirty="0"/>
            </a:br>
            <a:endParaRPr dirty="0"/>
          </a:p>
        </p:txBody>
      </p:sp>
      <p:pic>
        <p:nvPicPr>
          <p:cNvPr id="351" name="Google Shape;351;p42"/>
          <p:cNvPicPr preferRelativeResize="0">
            <a:picLocks noGrp="1"/>
          </p:cNvPicPr>
          <p:nvPr>
            <p:ph type="pic" idx="2"/>
          </p:nvPr>
        </p:nvPicPr>
        <p:blipFill>
          <a:blip r:embed="rId3"/>
          <a:srcRect l="8623" r="8623"/>
          <a:stretch/>
        </p:blipFill>
        <p:spPr>
          <a:xfrm>
            <a:off x="5714337" y="1461990"/>
            <a:ext cx="2399697" cy="2904300"/>
          </a:xfrm>
          <a:prstGeom prst="rect">
            <a:avLst/>
          </a:prstGeom>
        </p:spPr>
      </p:pic>
      <p:sp>
        <p:nvSpPr>
          <p:cNvPr id="352" name="Google Shape;352;p42"/>
          <p:cNvSpPr txBox="1">
            <a:spLocks noGrp="1"/>
          </p:cNvSpPr>
          <p:nvPr>
            <p:ph type="subTitle" idx="1"/>
          </p:nvPr>
        </p:nvSpPr>
        <p:spPr>
          <a:xfrm>
            <a:off x="720000" y="2437890"/>
            <a:ext cx="3914630" cy="143265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err="1"/>
              <a:t>DermaTech</a:t>
            </a:r>
            <a:r>
              <a:rPr lang="en-US" sz="1200" dirty="0"/>
              <a:t> represents a leap in skin disease diagnosis, harnessing AI technology like convolutional neural networks (CNNs) to swiftly and precisely identify diverse skin conditions. This innovation promises to significantly enhance diagnostic speed and reliability, benefiting both medical professionals and patients.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6"/>
          <p:cNvSpPr txBox="1">
            <a:spLocks noGrp="1"/>
          </p:cNvSpPr>
          <p:nvPr>
            <p:ph type="subTitle" idx="4"/>
          </p:nvPr>
        </p:nvSpPr>
        <p:spPr>
          <a:xfrm>
            <a:off x="2790160" y="679010"/>
            <a:ext cx="3563678" cy="5341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Problem Statement</a:t>
            </a:r>
            <a:endParaRPr sz="2400" dirty="0"/>
          </a:p>
        </p:txBody>
      </p:sp>
      <p:sp>
        <p:nvSpPr>
          <p:cNvPr id="286" name="Google Shape;286;p36"/>
          <p:cNvSpPr txBox="1">
            <a:spLocks noGrp="1"/>
          </p:cNvSpPr>
          <p:nvPr>
            <p:ph type="subTitle" idx="1"/>
          </p:nvPr>
        </p:nvSpPr>
        <p:spPr>
          <a:xfrm>
            <a:off x="1914808" y="1377258"/>
            <a:ext cx="5314383" cy="308723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Skin diseases pose a significant challenge globally, particularly in areas lacking access to skin experts. Our app, </a:t>
            </a:r>
            <a:r>
              <a:rPr lang="en-US" sz="1800" dirty="0" err="1"/>
              <a:t>DermaTech</a:t>
            </a:r>
            <a:r>
              <a:rPr lang="en-US" sz="1800" dirty="0"/>
              <a:t>, addresses this issue by using advanced technology to allow users to upload photos of skin issues directly from their phones. Through smart AI, </a:t>
            </a:r>
            <a:r>
              <a:rPr lang="en-US" sz="1800" dirty="0" err="1"/>
              <a:t>DermaTech</a:t>
            </a:r>
            <a:r>
              <a:rPr lang="en-US" sz="1800" dirty="0"/>
              <a:t> quickly and accurately identifies different conditions, facilitating faster treatment and reducing healthcare expenses</a:t>
            </a:r>
            <a:r>
              <a:rPr lang="en-US" sz="2400" dirty="0"/>
              <a:t>.</a:t>
            </a:r>
            <a:endParaRPr sz="2400" dirty="0"/>
          </a:p>
        </p:txBody>
      </p:sp>
    </p:spTree>
    <p:extLst>
      <p:ext uri="{BB962C8B-B14F-4D97-AF65-F5344CB8AC3E}">
        <p14:creationId xmlns:p14="http://schemas.microsoft.com/office/powerpoint/2010/main" val="129134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8"/>
          <p:cNvSpPr txBox="1">
            <a:spLocks noGrp="1"/>
          </p:cNvSpPr>
          <p:nvPr>
            <p:ph type="title"/>
          </p:nvPr>
        </p:nvSpPr>
        <p:spPr>
          <a:xfrm>
            <a:off x="720000" y="8900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Contributions</a:t>
            </a:r>
          </a:p>
        </p:txBody>
      </p:sp>
      <p:sp>
        <p:nvSpPr>
          <p:cNvPr id="434" name="Google Shape;434;p48"/>
          <p:cNvSpPr/>
          <p:nvPr/>
        </p:nvSpPr>
        <p:spPr>
          <a:xfrm>
            <a:off x="1621875" y="1885100"/>
            <a:ext cx="351900" cy="351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Sora"/>
                <a:ea typeface="Sora"/>
                <a:cs typeface="Sora"/>
                <a:sym typeface="Sora"/>
              </a:rPr>
              <a:t>1</a:t>
            </a:r>
            <a:endParaRPr b="1">
              <a:solidFill>
                <a:schemeClr val="dk1"/>
              </a:solidFill>
              <a:latin typeface="Sora"/>
              <a:ea typeface="Sora"/>
              <a:cs typeface="Sora"/>
              <a:sym typeface="Sora"/>
            </a:endParaRPr>
          </a:p>
        </p:txBody>
      </p:sp>
      <p:sp>
        <p:nvSpPr>
          <p:cNvPr id="435" name="Google Shape;435;p48"/>
          <p:cNvSpPr/>
          <p:nvPr/>
        </p:nvSpPr>
        <p:spPr>
          <a:xfrm>
            <a:off x="4396050" y="1885100"/>
            <a:ext cx="351900" cy="351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Sora"/>
                <a:ea typeface="Sora"/>
                <a:cs typeface="Sora"/>
                <a:sym typeface="Sora"/>
              </a:rPr>
              <a:t>2</a:t>
            </a:r>
            <a:endParaRPr b="1">
              <a:solidFill>
                <a:schemeClr val="dk1"/>
              </a:solidFill>
              <a:latin typeface="Sora"/>
              <a:ea typeface="Sora"/>
              <a:cs typeface="Sora"/>
              <a:sym typeface="Sora"/>
            </a:endParaRPr>
          </a:p>
        </p:txBody>
      </p:sp>
      <p:sp>
        <p:nvSpPr>
          <p:cNvPr id="436" name="Google Shape;436;p48"/>
          <p:cNvSpPr/>
          <p:nvPr/>
        </p:nvSpPr>
        <p:spPr>
          <a:xfrm>
            <a:off x="7170225" y="1885100"/>
            <a:ext cx="351900" cy="351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Sora"/>
                <a:ea typeface="Sora"/>
                <a:cs typeface="Sora"/>
                <a:sym typeface="Sora"/>
              </a:rPr>
              <a:t>3</a:t>
            </a:r>
            <a:endParaRPr b="1">
              <a:solidFill>
                <a:schemeClr val="dk1"/>
              </a:solidFill>
              <a:latin typeface="Sora"/>
              <a:ea typeface="Sora"/>
              <a:cs typeface="Sora"/>
              <a:sym typeface="Sora"/>
            </a:endParaRPr>
          </a:p>
        </p:txBody>
      </p:sp>
      <p:sp>
        <p:nvSpPr>
          <p:cNvPr id="437" name="Google Shape;437;p48"/>
          <p:cNvSpPr/>
          <p:nvPr/>
        </p:nvSpPr>
        <p:spPr>
          <a:xfrm>
            <a:off x="842550" y="2814401"/>
            <a:ext cx="1910700" cy="1596000"/>
          </a:xfrm>
          <a:prstGeom prst="rect">
            <a:avLst/>
          </a:prstGeom>
          <a:noFill/>
          <a:ln>
            <a:noFill/>
          </a:ln>
        </p:spPr>
        <p:txBody>
          <a:bodyPr spcFirstLastPara="1" wrap="square" lIns="91425" tIns="91425" rIns="91425" bIns="91425" anchor="t" anchorCtr="0">
            <a:noAutofit/>
          </a:bodyPr>
          <a:lstStyle/>
          <a:p>
            <a:pPr marL="266700" lvl="0" indent="-228600" algn="l" rtl="0">
              <a:spcBef>
                <a:spcPts val="0"/>
              </a:spcBef>
              <a:spcAft>
                <a:spcPts val="0"/>
              </a:spcAft>
              <a:buClr>
                <a:schemeClr val="dk1"/>
              </a:buClr>
              <a:buSzPts val="1200"/>
              <a:buFont typeface="+mj-lt"/>
              <a:buAutoNum type="arabicPeriod"/>
            </a:pPr>
            <a:endParaRPr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cxnSp>
        <p:nvCxnSpPr>
          <p:cNvPr id="438" name="Google Shape;438;p48"/>
          <p:cNvCxnSpPr>
            <a:cxnSpLocks/>
            <a:endCxn id="434" idx="0"/>
          </p:cNvCxnSpPr>
          <p:nvPr/>
        </p:nvCxnSpPr>
        <p:spPr>
          <a:xfrm rot="5400000">
            <a:off x="3048900" y="362100"/>
            <a:ext cx="272100" cy="2774100"/>
          </a:xfrm>
          <a:prstGeom prst="bentConnector3">
            <a:avLst>
              <a:gd name="adj1" fmla="val 49982"/>
            </a:avLst>
          </a:prstGeom>
          <a:noFill/>
          <a:ln w="19050" cap="flat" cmpd="sng">
            <a:solidFill>
              <a:schemeClr val="dk1"/>
            </a:solidFill>
            <a:prstDash val="solid"/>
            <a:round/>
            <a:headEnd type="none" w="med" len="med"/>
            <a:tailEnd type="none" w="med" len="med"/>
          </a:ln>
        </p:spPr>
      </p:cxnSp>
      <p:cxnSp>
        <p:nvCxnSpPr>
          <p:cNvPr id="439" name="Google Shape;439;p48"/>
          <p:cNvCxnSpPr>
            <a:cxnSpLocks/>
            <a:endCxn id="436" idx="0"/>
          </p:cNvCxnSpPr>
          <p:nvPr/>
        </p:nvCxnSpPr>
        <p:spPr>
          <a:xfrm rot="-5400000" flipH="1">
            <a:off x="5823000" y="362100"/>
            <a:ext cx="272100" cy="2774100"/>
          </a:xfrm>
          <a:prstGeom prst="bentConnector3">
            <a:avLst>
              <a:gd name="adj1" fmla="val 49982"/>
            </a:avLst>
          </a:prstGeom>
          <a:noFill/>
          <a:ln w="19050" cap="flat" cmpd="sng">
            <a:solidFill>
              <a:schemeClr val="dk1"/>
            </a:solidFill>
            <a:prstDash val="solid"/>
            <a:round/>
            <a:headEnd type="none" w="med" len="med"/>
            <a:tailEnd type="none" w="med" len="med"/>
          </a:ln>
        </p:spPr>
      </p:cxnSp>
      <p:cxnSp>
        <p:nvCxnSpPr>
          <p:cNvPr id="440" name="Google Shape;440;p48"/>
          <p:cNvCxnSpPr>
            <a:cxnSpLocks/>
            <a:endCxn id="435" idx="0"/>
          </p:cNvCxnSpPr>
          <p:nvPr/>
        </p:nvCxnSpPr>
        <p:spPr>
          <a:xfrm rot="-5400000" flipH="1">
            <a:off x="4436250" y="1748850"/>
            <a:ext cx="272100" cy="600"/>
          </a:xfrm>
          <a:prstGeom prst="bentConnector3">
            <a:avLst>
              <a:gd name="adj1" fmla="val 49982"/>
            </a:avLst>
          </a:prstGeom>
          <a:noFill/>
          <a:ln w="19050" cap="flat" cmpd="sng">
            <a:solidFill>
              <a:schemeClr val="dk1"/>
            </a:solidFill>
            <a:prstDash val="solid"/>
            <a:round/>
            <a:headEnd type="none" w="med" len="med"/>
            <a:tailEnd type="none" w="med" len="med"/>
          </a:ln>
        </p:spPr>
      </p:cxnSp>
      <p:cxnSp>
        <p:nvCxnSpPr>
          <p:cNvPr id="441" name="Google Shape;441;p48"/>
          <p:cNvCxnSpPr>
            <a:cxnSpLocks/>
            <a:stCxn id="434" idx="2"/>
          </p:cNvCxnSpPr>
          <p:nvPr/>
        </p:nvCxnSpPr>
        <p:spPr>
          <a:xfrm rot="-5400000" flipH="1">
            <a:off x="1752075" y="2282750"/>
            <a:ext cx="92100" cy="600"/>
          </a:xfrm>
          <a:prstGeom prst="bentConnector3">
            <a:avLst>
              <a:gd name="adj1" fmla="val 49973"/>
            </a:avLst>
          </a:prstGeom>
          <a:noFill/>
          <a:ln w="19050" cap="flat" cmpd="sng">
            <a:solidFill>
              <a:schemeClr val="dk1"/>
            </a:solidFill>
            <a:prstDash val="solid"/>
            <a:round/>
            <a:headEnd type="none" w="med" len="med"/>
            <a:tailEnd type="none" w="med" len="med"/>
          </a:ln>
        </p:spPr>
      </p:cxnSp>
      <p:cxnSp>
        <p:nvCxnSpPr>
          <p:cNvPr id="442" name="Google Shape;442;p48"/>
          <p:cNvCxnSpPr>
            <a:cxnSpLocks/>
            <a:stCxn id="435" idx="2"/>
          </p:cNvCxnSpPr>
          <p:nvPr/>
        </p:nvCxnSpPr>
        <p:spPr>
          <a:xfrm rot="-5400000" flipH="1">
            <a:off x="4526250" y="2282750"/>
            <a:ext cx="92100" cy="600"/>
          </a:xfrm>
          <a:prstGeom prst="bentConnector3">
            <a:avLst>
              <a:gd name="adj1" fmla="val 49973"/>
            </a:avLst>
          </a:prstGeom>
          <a:noFill/>
          <a:ln w="19050" cap="flat" cmpd="sng">
            <a:solidFill>
              <a:schemeClr val="dk1"/>
            </a:solidFill>
            <a:prstDash val="solid"/>
            <a:round/>
            <a:headEnd type="none" w="med" len="med"/>
            <a:tailEnd type="none" w="med" len="med"/>
          </a:ln>
        </p:spPr>
      </p:cxnSp>
      <p:cxnSp>
        <p:nvCxnSpPr>
          <p:cNvPr id="443" name="Google Shape;443;p48"/>
          <p:cNvCxnSpPr>
            <a:cxnSpLocks/>
            <a:stCxn id="436" idx="2"/>
          </p:cNvCxnSpPr>
          <p:nvPr/>
        </p:nvCxnSpPr>
        <p:spPr>
          <a:xfrm rot="-5400000" flipH="1">
            <a:off x="7300425" y="2282750"/>
            <a:ext cx="92100" cy="600"/>
          </a:xfrm>
          <a:prstGeom prst="bentConnector3">
            <a:avLst>
              <a:gd name="adj1" fmla="val 49973"/>
            </a:avLst>
          </a:prstGeom>
          <a:noFill/>
          <a:ln w="19050" cap="flat" cmpd="sng">
            <a:solidFill>
              <a:schemeClr val="dk1"/>
            </a:solidFill>
            <a:prstDash val="solid"/>
            <a:round/>
            <a:headEnd type="none" w="med" len="med"/>
            <a:tailEnd type="none" w="med" len="med"/>
          </a:ln>
        </p:spPr>
      </p:cxnSp>
      <p:sp>
        <p:nvSpPr>
          <p:cNvPr id="448" name="Google Shape;448;p48"/>
          <p:cNvSpPr/>
          <p:nvPr/>
        </p:nvSpPr>
        <p:spPr>
          <a:xfrm>
            <a:off x="3616650" y="2815591"/>
            <a:ext cx="1910700" cy="1596000"/>
          </a:xfrm>
          <a:prstGeom prst="rect">
            <a:avLst/>
          </a:prstGeom>
          <a:noFill/>
          <a:ln>
            <a:noFill/>
          </a:ln>
        </p:spPr>
        <p:txBody>
          <a:bodyPr spcFirstLastPara="1" wrap="square" lIns="91425" tIns="91425" rIns="91425" bIns="91425" anchor="t" anchorCtr="0">
            <a:noAutofit/>
          </a:bodyPr>
          <a:lstStyle/>
          <a:p>
            <a:pPr marL="266700" lvl="0" indent="-228600" algn="l" rtl="0">
              <a:spcBef>
                <a:spcPts val="0"/>
              </a:spcBef>
              <a:spcAft>
                <a:spcPts val="0"/>
              </a:spcAft>
              <a:buClr>
                <a:schemeClr val="dk1"/>
              </a:buClr>
              <a:buSzPts val="1200"/>
              <a:buFont typeface="+mj-lt"/>
              <a:buAutoNum type="arabicPeriod"/>
            </a:pPr>
            <a:endParaRPr sz="1200" dirty="0">
              <a:solidFill>
                <a:schemeClr val="dk1"/>
              </a:solidFill>
              <a:latin typeface="Open Sans"/>
              <a:ea typeface="Open Sans"/>
              <a:cs typeface="Open Sans"/>
              <a:sym typeface="Open Sans"/>
            </a:endParaRPr>
          </a:p>
        </p:txBody>
      </p:sp>
      <p:sp>
        <p:nvSpPr>
          <p:cNvPr id="446" name="Google Shape;446;p48"/>
          <p:cNvSpPr/>
          <p:nvPr/>
        </p:nvSpPr>
        <p:spPr>
          <a:xfrm>
            <a:off x="6390750" y="2814401"/>
            <a:ext cx="1910700" cy="1596000"/>
          </a:xfrm>
          <a:prstGeom prst="rect">
            <a:avLst/>
          </a:prstGeom>
          <a:noFill/>
          <a:ln>
            <a:noFill/>
          </a:ln>
        </p:spPr>
        <p:txBody>
          <a:bodyPr spcFirstLastPara="1" wrap="square" lIns="91425" tIns="91425" rIns="91425" bIns="91425" anchor="t" anchorCtr="0">
            <a:noAutofit/>
          </a:bodyPr>
          <a:lstStyle/>
          <a:p>
            <a:pPr marL="38100" lvl="0" algn="l" rtl="0">
              <a:spcBef>
                <a:spcPts val="0"/>
              </a:spcBef>
              <a:spcAft>
                <a:spcPts val="0"/>
              </a:spcAft>
              <a:buClr>
                <a:schemeClr val="dk1"/>
              </a:buClr>
              <a:buSzPts val="1200"/>
            </a:pPr>
            <a:endParaRPr lang="en-US" sz="1200" dirty="0">
              <a:effectLst/>
              <a:latin typeface="Open Sans" panose="020B0606030504020204" pitchFamily="34" charset="0"/>
              <a:ea typeface="Open Sans" panose="020B0606030504020204" pitchFamily="34" charset="0"/>
              <a:cs typeface="Open Sans" panose="020B0606030504020204" pitchFamily="34" charset="0"/>
            </a:endParaRPr>
          </a:p>
          <a:p>
            <a:pPr marL="266700" lvl="0" indent="-228600" algn="l" rtl="0">
              <a:spcBef>
                <a:spcPts val="0"/>
              </a:spcBef>
              <a:spcAft>
                <a:spcPts val="0"/>
              </a:spcAft>
              <a:buClr>
                <a:schemeClr val="dk1"/>
              </a:buClr>
              <a:buSzPts val="1200"/>
              <a:buFont typeface="+mj-lt"/>
              <a:buAutoNum type="arabicPeriod"/>
            </a:pPr>
            <a:endParaRPr lang="en-US"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3" name="TextBox 2">
            <a:extLst>
              <a:ext uri="{FF2B5EF4-FFF2-40B4-BE49-F238E27FC236}">
                <a16:creationId xmlns:a16="http://schemas.microsoft.com/office/drawing/2014/main" id="{432743C6-61A2-92F2-5D21-B95890886EFE}"/>
              </a:ext>
            </a:extLst>
          </p:cNvPr>
          <p:cNvSpPr txBox="1"/>
          <p:nvPr/>
        </p:nvSpPr>
        <p:spPr>
          <a:xfrm>
            <a:off x="956453" y="2508999"/>
            <a:ext cx="1682744" cy="461665"/>
          </a:xfrm>
          <a:prstGeom prst="rect">
            <a:avLst/>
          </a:prstGeom>
          <a:noFill/>
        </p:spPr>
        <p:txBody>
          <a:bodyPr wrap="square" rtlCol="0">
            <a:spAutoFit/>
          </a:bodyPr>
          <a:lstStyle/>
          <a:p>
            <a:pPr algn="ctr"/>
            <a:r>
              <a:rPr lang="en-US" sz="1200" dirty="0"/>
              <a:t>Building </a:t>
            </a:r>
            <a:r>
              <a:rPr lang="en-US" sz="1200" dirty="0" err="1"/>
              <a:t>Custome</a:t>
            </a:r>
            <a:r>
              <a:rPr lang="en-US" sz="1200" dirty="0"/>
              <a:t> Dataset</a:t>
            </a:r>
          </a:p>
        </p:txBody>
      </p:sp>
      <p:sp>
        <p:nvSpPr>
          <p:cNvPr id="6" name="TextBox 5">
            <a:extLst>
              <a:ext uri="{FF2B5EF4-FFF2-40B4-BE49-F238E27FC236}">
                <a16:creationId xmlns:a16="http://schemas.microsoft.com/office/drawing/2014/main" id="{B367994A-BCE2-C87A-4013-9CD7B3427BD0}"/>
              </a:ext>
            </a:extLst>
          </p:cNvPr>
          <p:cNvSpPr txBox="1"/>
          <p:nvPr/>
        </p:nvSpPr>
        <p:spPr>
          <a:xfrm>
            <a:off x="3730628" y="2508999"/>
            <a:ext cx="1682744" cy="461665"/>
          </a:xfrm>
          <a:prstGeom prst="rect">
            <a:avLst/>
          </a:prstGeom>
          <a:noFill/>
        </p:spPr>
        <p:txBody>
          <a:bodyPr wrap="square" rtlCol="0">
            <a:spAutoFit/>
          </a:bodyPr>
          <a:lstStyle/>
          <a:p>
            <a:pPr algn="ctr"/>
            <a:r>
              <a:rPr lang="en-US" sz="1200" dirty="0">
                <a:effectLst/>
                <a:latin typeface="Open Sans" panose="020B0606030504020204" pitchFamily="34" charset="0"/>
                <a:ea typeface="Open Sans" panose="020B0606030504020204" pitchFamily="34" charset="0"/>
                <a:cs typeface="Open Sans" panose="020B0606030504020204" pitchFamily="34" charset="0"/>
              </a:rPr>
              <a:t>Accessibility with Mobile Phone</a:t>
            </a:r>
            <a:endParaRPr lang="en-US" sz="1200" dirty="0"/>
          </a:p>
        </p:txBody>
      </p:sp>
      <p:sp>
        <p:nvSpPr>
          <p:cNvPr id="7" name="TextBox 6">
            <a:extLst>
              <a:ext uri="{FF2B5EF4-FFF2-40B4-BE49-F238E27FC236}">
                <a16:creationId xmlns:a16="http://schemas.microsoft.com/office/drawing/2014/main" id="{D4A81353-1293-C1D3-1B04-3D80821FEF2A}"/>
              </a:ext>
            </a:extLst>
          </p:cNvPr>
          <p:cNvSpPr txBox="1"/>
          <p:nvPr/>
        </p:nvSpPr>
        <p:spPr>
          <a:xfrm>
            <a:off x="6448339" y="2542400"/>
            <a:ext cx="1795522" cy="461665"/>
          </a:xfrm>
          <a:prstGeom prst="rect">
            <a:avLst/>
          </a:prstGeom>
          <a:noFill/>
        </p:spPr>
        <p:txBody>
          <a:bodyPr wrap="square" rtlCol="0">
            <a:spAutoFit/>
          </a:bodyPr>
          <a:lstStyle/>
          <a:p>
            <a:pPr algn="ctr"/>
            <a:r>
              <a:rPr lang="en-US" sz="1200" dirty="0"/>
              <a:t>Building a Robust Model</a:t>
            </a:r>
          </a:p>
        </p:txBody>
      </p:sp>
    </p:spTree>
    <p:extLst>
      <p:ext uri="{BB962C8B-B14F-4D97-AF65-F5344CB8AC3E}">
        <p14:creationId xmlns:p14="http://schemas.microsoft.com/office/powerpoint/2010/main" val="358849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2302207" y="2511102"/>
            <a:ext cx="4539586" cy="9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dirty="0"/>
          </a:p>
        </p:txBody>
      </p:sp>
      <p:sp>
        <p:nvSpPr>
          <p:cNvPr id="278" name="Google Shape;278;p35"/>
          <p:cNvSpPr txBox="1">
            <a:spLocks noGrp="1"/>
          </p:cNvSpPr>
          <p:nvPr>
            <p:ph type="title" idx="2"/>
          </p:nvPr>
        </p:nvSpPr>
        <p:spPr>
          <a:xfrm>
            <a:off x="3926238" y="1426487"/>
            <a:ext cx="129152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279" name="Google Shape;279;p35"/>
          <p:cNvCxnSpPr/>
          <p:nvPr/>
        </p:nvCxnSpPr>
        <p:spPr>
          <a:xfrm>
            <a:off x="2277900" y="3703117"/>
            <a:ext cx="45882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4826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subTitle" idx="3"/>
          </p:nvPr>
        </p:nvSpPr>
        <p:spPr>
          <a:xfrm>
            <a:off x="348010" y="2065481"/>
            <a:ext cx="3024513" cy="289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Images</a:t>
            </a:r>
            <a:endParaRPr dirty="0"/>
          </a:p>
        </p:txBody>
      </p:sp>
      <p:sp>
        <p:nvSpPr>
          <p:cNvPr id="335" name="Google Shape;335;p40"/>
          <p:cNvSpPr txBox="1">
            <a:spLocks noGrp="1"/>
          </p:cNvSpPr>
          <p:nvPr>
            <p:ph type="title"/>
          </p:nvPr>
        </p:nvSpPr>
        <p:spPr>
          <a:xfrm>
            <a:off x="348012" y="2463639"/>
            <a:ext cx="3024513" cy="3080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15,500</a:t>
            </a:r>
            <a:endParaRPr sz="2400" dirty="0"/>
          </a:p>
        </p:txBody>
      </p:sp>
      <p:sp>
        <p:nvSpPr>
          <p:cNvPr id="336" name="Google Shape;336;p40"/>
          <p:cNvSpPr txBox="1">
            <a:spLocks noGrp="1"/>
          </p:cNvSpPr>
          <p:nvPr>
            <p:ph type="subTitle" idx="1"/>
          </p:nvPr>
        </p:nvSpPr>
        <p:spPr>
          <a:xfrm>
            <a:off x="348010" y="2789168"/>
            <a:ext cx="3024513" cy="3064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Training Set</a:t>
            </a:r>
            <a:endParaRPr dirty="0"/>
          </a:p>
        </p:txBody>
      </p:sp>
      <p:sp>
        <p:nvSpPr>
          <p:cNvPr id="337" name="Google Shape;337;p40"/>
          <p:cNvSpPr txBox="1">
            <a:spLocks noGrp="1"/>
          </p:cNvSpPr>
          <p:nvPr>
            <p:ph type="title" idx="2"/>
          </p:nvPr>
        </p:nvSpPr>
        <p:spPr>
          <a:xfrm>
            <a:off x="348012" y="1750028"/>
            <a:ext cx="3024513" cy="3080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19,500</a:t>
            </a:r>
            <a:endParaRPr sz="2400" dirty="0"/>
          </a:p>
        </p:txBody>
      </p:sp>
      <p:sp>
        <p:nvSpPr>
          <p:cNvPr id="338" name="Google Shape;338;p40"/>
          <p:cNvSpPr txBox="1">
            <a:spLocks noGrp="1"/>
          </p:cNvSpPr>
          <p:nvPr>
            <p:ph type="title" idx="4"/>
          </p:nvPr>
        </p:nvSpPr>
        <p:spPr>
          <a:xfrm>
            <a:off x="348010" y="3221245"/>
            <a:ext cx="3024513" cy="3080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4,000</a:t>
            </a:r>
            <a:endParaRPr sz="2400" dirty="0"/>
          </a:p>
        </p:txBody>
      </p:sp>
      <p:sp>
        <p:nvSpPr>
          <p:cNvPr id="339" name="Google Shape;339;p40"/>
          <p:cNvSpPr txBox="1">
            <a:spLocks noGrp="1"/>
          </p:cNvSpPr>
          <p:nvPr>
            <p:ph type="subTitle" idx="5"/>
          </p:nvPr>
        </p:nvSpPr>
        <p:spPr>
          <a:xfrm>
            <a:off x="348010" y="3529249"/>
            <a:ext cx="3024514" cy="3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Test Set</a:t>
            </a:r>
            <a:endParaRPr dirty="0"/>
          </a:p>
        </p:txBody>
      </p:sp>
      <p:sp>
        <p:nvSpPr>
          <p:cNvPr id="2" name="TextBox 1">
            <a:extLst>
              <a:ext uri="{FF2B5EF4-FFF2-40B4-BE49-F238E27FC236}">
                <a16:creationId xmlns:a16="http://schemas.microsoft.com/office/drawing/2014/main" id="{DB1CE613-731C-9F46-0B27-B57475380595}"/>
              </a:ext>
            </a:extLst>
          </p:cNvPr>
          <p:cNvSpPr txBox="1"/>
          <p:nvPr/>
        </p:nvSpPr>
        <p:spPr>
          <a:xfrm>
            <a:off x="269733" y="1000326"/>
            <a:ext cx="2484241" cy="615553"/>
          </a:xfrm>
          <a:prstGeom prst="rect">
            <a:avLst/>
          </a:prstGeom>
          <a:noFill/>
        </p:spPr>
        <p:txBody>
          <a:bodyPr wrap="square" rtlCol="0">
            <a:spAutoFit/>
          </a:bodyPr>
          <a:lstStyle/>
          <a:p>
            <a:r>
              <a:rPr lang="en" sz="2000" b="1" dirty="0"/>
              <a:t>Dermnet Dataset</a:t>
            </a:r>
          </a:p>
          <a:p>
            <a:r>
              <a:rPr lang="en-US" dirty="0"/>
              <a:t>Consists of:</a:t>
            </a:r>
          </a:p>
        </p:txBody>
      </p:sp>
      <p:pic>
        <p:nvPicPr>
          <p:cNvPr id="4" name="Picture 3" descr="Close-up of several skin diseases&#10;&#10;Description automatically generated">
            <a:extLst>
              <a:ext uri="{FF2B5EF4-FFF2-40B4-BE49-F238E27FC236}">
                <a16:creationId xmlns:a16="http://schemas.microsoft.com/office/drawing/2014/main" id="{6CD1D112-37C3-D697-FCBD-9B6306294D3A}"/>
              </a:ext>
            </a:extLst>
          </p:cNvPr>
          <p:cNvPicPr>
            <a:picLocks noChangeAspect="1"/>
          </p:cNvPicPr>
          <p:nvPr/>
        </p:nvPicPr>
        <p:blipFill>
          <a:blip r:embed="rId3"/>
          <a:stretch>
            <a:fillRect/>
          </a:stretch>
        </p:blipFill>
        <p:spPr>
          <a:xfrm>
            <a:off x="4327741" y="1500418"/>
            <a:ext cx="3890061" cy="23173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9"/>
          <p:cNvSpPr txBox="1">
            <a:spLocks noGrp="1"/>
          </p:cNvSpPr>
          <p:nvPr>
            <p:ph type="title"/>
          </p:nvPr>
        </p:nvSpPr>
        <p:spPr>
          <a:xfrm>
            <a:off x="1134949" y="1080024"/>
            <a:ext cx="3123900" cy="104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Dermnet Dataset Distrebution</a:t>
            </a:r>
            <a:br>
              <a:rPr lang="en" dirty="0"/>
            </a:br>
            <a:endParaRPr dirty="0"/>
          </a:p>
        </p:txBody>
      </p:sp>
      <p:pic>
        <p:nvPicPr>
          <p:cNvPr id="4" name="Picture Placeholder 3" descr="A diagram of a number of numbers&#10;&#10;Description automatically generated with medium confidence">
            <a:extLst>
              <a:ext uri="{FF2B5EF4-FFF2-40B4-BE49-F238E27FC236}">
                <a16:creationId xmlns:a16="http://schemas.microsoft.com/office/drawing/2014/main" id="{27ABEB4E-6E4A-CEDC-6F36-29B189F6F7E9}"/>
              </a:ext>
            </a:extLst>
          </p:cNvPr>
          <p:cNvPicPr>
            <a:picLocks noGrp="1" noChangeAspect="1"/>
          </p:cNvPicPr>
          <p:nvPr>
            <p:ph type="pic" idx="3"/>
          </p:nvPr>
        </p:nvPicPr>
        <p:blipFill>
          <a:blip r:embed="rId3"/>
          <a:srcRect t="8887" b="8887"/>
          <a:stretch>
            <a:fillRect/>
          </a:stretch>
        </p:blipFill>
        <p:spPr>
          <a:xfrm>
            <a:off x="794906" y="1602774"/>
            <a:ext cx="3463943" cy="2775245"/>
          </a:xfrm>
        </p:spPr>
      </p:pic>
      <p:pic>
        <p:nvPicPr>
          <p:cNvPr id="8" name="Picture Placeholder 7" descr="A pie chart with different colored circles&#10;&#10;Description automatically generated">
            <a:extLst>
              <a:ext uri="{FF2B5EF4-FFF2-40B4-BE49-F238E27FC236}">
                <a16:creationId xmlns:a16="http://schemas.microsoft.com/office/drawing/2014/main" id="{25C6AB14-7FE9-F8C0-7718-EF36869BFF79}"/>
              </a:ext>
            </a:extLst>
          </p:cNvPr>
          <p:cNvPicPr>
            <a:picLocks noGrp="1" noChangeAspect="1"/>
          </p:cNvPicPr>
          <p:nvPr>
            <p:ph type="pic" idx="4"/>
          </p:nvPr>
        </p:nvPicPr>
        <p:blipFill>
          <a:blip r:embed="rId4"/>
          <a:srcRect t="12549" b="12549"/>
          <a:stretch>
            <a:fillRect/>
          </a:stretch>
        </p:blipFill>
        <p:spPr>
          <a:xfrm>
            <a:off x="4490582" y="1659698"/>
            <a:ext cx="3757808" cy="2674307"/>
          </a:xfrm>
        </p:spPr>
      </p:pic>
    </p:spTree>
  </p:cSld>
  <p:clrMapOvr>
    <a:masterClrMapping/>
  </p:clrMapOvr>
</p:sld>
</file>

<file path=ppt/theme/theme1.xml><?xml version="1.0" encoding="utf-8"?>
<a:theme xmlns:a="http://schemas.openxmlformats.org/drawingml/2006/main" name="Formal Style Case Report by Slidesgo">
  <a:themeElements>
    <a:clrScheme name="Simple Light">
      <a:dk1>
        <a:srgbClr val="292929"/>
      </a:dk1>
      <a:lt1>
        <a:srgbClr val="FFFFFF"/>
      </a:lt1>
      <a:dk2>
        <a:srgbClr val="D9D9D9"/>
      </a:dk2>
      <a:lt2>
        <a:srgbClr val="B1C9D3"/>
      </a:lt2>
      <a:accent1>
        <a:srgbClr val="FFFFFF"/>
      </a:accent1>
      <a:accent2>
        <a:srgbClr val="FFFFFF"/>
      </a:accent2>
      <a:accent3>
        <a:srgbClr val="FFFFFF"/>
      </a:accent3>
      <a:accent4>
        <a:srgbClr val="FFFFFF"/>
      </a:accent4>
      <a:accent5>
        <a:srgbClr val="FFFFFF"/>
      </a:accent5>
      <a:accent6>
        <a:srgbClr val="FFFFFF"/>
      </a:accent6>
      <a:hlink>
        <a:srgbClr val="2929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837</Words>
  <Application>Microsoft Office PowerPoint</Application>
  <PresentationFormat>On-screen Show (16:9)</PresentationFormat>
  <Paragraphs>248</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Sora</vt:lpstr>
      <vt:lpstr>Sora ExtraBold</vt:lpstr>
      <vt:lpstr>Open Sans</vt:lpstr>
      <vt:lpstr>Formal Style Case Report by Slidesgo</vt:lpstr>
      <vt:lpstr>Dermatech</vt:lpstr>
      <vt:lpstr>Table of contents</vt:lpstr>
      <vt:lpstr>Introduction</vt:lpstr>
      <vt:lpstr>Introduction </vt:lpstr>
      <vt:lpstr>PowerPoint Presentation</vt:lpstr>
      <vt:lpstr>Contributions</vt:lpstr>
      <vt:lpstr>Dataset</vt:lpstr>
      <vt:lpstr>15,500</vt:lpstr>
      <vt:lpstr>Dermnet Dataset Distrebution </vt:lpstr>
      <vt:lpstr>591</vt:lpstr>
      <vt:lpstr>Bug Bites Dataset Distrebution </vt:lpstr>
      <vt:lpstr>Dermtech 1.0 Dataset </vt:lpstr>
      <vt:lpstr>Dermtech 2.0 Dataset </vt:lpstr>
      <vt:lpstr>Dermtech 3.0 Dataset </vt:lpstr>
      <vt:lpstr>Methodology</vt:lpstr>
      <vt:lpstr>Four Phazes</vt:lpstr>
      <vt:lpstr>Data Collection and Preprocessing</vt:lpstr>
      <vt:lpstr>Model Selection and Training</vt:lpstr>
      <vt:lpstr>Model Evaluation and Testing</vt:lpstr>
      <vt:lpstr>Mobile App Development</vt:lpstr>
      <vt:lpstr>Results</vt:lpstr>
      <vt:lpstr>Experiment 1.0</vt:lpstr>
      <vt:lpstr>42%</vt:lpstr>
      <vt:lpstr>Experiment 2.0</vt:lpstr>
      <vt:lpstr>51%</vt:lpstr>
      <vt:lpstr>Experiment 3.0</vt:lpstr>
      <vt:lpstr>83%</vt:lpstr>
      <vt:lpstr>Experiments Comparison</vt:lpstr>
      <vt:lpstr>Discussion</vt:lpstr>
      <vt:lpstr>This Research Aimed For: </vt:lpstr>
      <vt:lpstr>Expirement 2.0</vt:lpstr>
      <vt:lpstr>Expirement 3.0</vt:lpstr>
      <vt:lpstr>Conclusion</vt:lpstr>
      <vt:lpstr>Conclusion</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حسن الزبيدي</cp:lastModifiedBy>
  <cp:revision>62</cp:revision>
  <dcterms:modified xsi:type="dcterms:W3CDTF">2024-07-02T09:16:45Z</dcterms:modified>
</cp:coreProperties>
</file>