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7"/>
  </p:notesMasterIdLst>
  <p:sldIdLst>
    <p:sldId id="256" r:id="rId2"/>
    <p:sldId id="257" r:id="rId3"/>
    <p:sldId id="260" r:id="rId4"/>
    <p:sldId id="258" r:id="rId5"/>
    <p:sldId id="259" r:id="rId6"/>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200DCAB9-E5F4-4AD5-9FFF-06F6C8386827}" type="datetimeFigureOut">
              <a:rPr lang="en-US" smtClean="0"/>
              <a:t>21-Apr-19</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C6DF9C63-A88B-46BB-B7E7-43FDCF49DD10}" type="slidenum">
              <a:rPr lang="en-US" smtClean="0"/>
              <a:t>‹#›</a:t>
            </a:fld>
            <a:endParaRPr lang="en-US"/>
          </a:p>
        </p:txBody>
      </p:sp>
    </p:spTree>
    <p:extLst>
      <p:ext uri="{BB962C8B-B14F-4D97-AF65-F5344CB8AC3E}">
        <p14:creationId xmlns:p14="http://schemas.microsoft.com/office/powerpoint/2010/main" val="372769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DF9C63-A88B-46BB-B7E7-43FDCF49DD10}" type="slidenum">
              <a:rPr lang="en-US" smtClean="0"/>
              <a:t>1</a:t>
            </a:fld>
            <a:endParaRPr lang="en-US"/>
          </a:p>
        </p:txBody>
      </p:sp>
    </p:spTree>
    <p:extLst>
      <p:ext uri="{BB962C8B-B14F-4D97-AF65-F5344CB8AC3E}">
        <p14:creationId xmlns:p14="http://schemas.microsoft.com/office/powerpoint/2010/main" val="3139482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21-Apr-19</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5" name="Footer Placeholder 4"/>
          <p:cNvSpPr>
            <a:spLocks noGrp="1"/>
          </p:cNvSpPr>
          <p:nvPr>
            <p:ph type="ftr" sz="quarter" idx="11"/>
          </p:nvPr>
        </p:nvSpPr>
        <p:spPr/>
        <p:txBody>
          <a:bodyPr/>
          <a:lstStyle>
            <a:extLst/>
          </a:lstStyle>
          <a:p>
            <a:endParaRPr lang="en-GB" sz="2400" b="0" strike="noStrike" spc="-1">
              <a:latin typeface="Times New Roman"/>
            </a:endParaRPr>
          </a:p>
        </p:txBody>
      </p:sp>
      <p:sp>
        <p:nvSpPr>
          <p:cNvPr id="6" name="Slide Number Placeholder 5"/>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6" name="Footer Placeholder 5"/>
          <p:cNvSpPr>
            <a:spLocks noGrp="1"/>
          </p:cNvSpPr>
          <p:nvPr>
            <p:ph type="ftr" sz="quarter" idx="11"/>
          </p:nvPr>
        </p:nvSpPr>
        <p:spPr/>
        <p:txBody>
          <a:bodyPr/>
          <a:lstStyle>
            <a:extLst/>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8" name="Footer Placeholder 7"/>
          <p:cNvSpPr>
            <a:spLocks noGrp="1"/>
          </p:cNvSpPr>
          <p:nvPr>
            <p:ph type="ftr" sz="quarter" idx="11"/>
          </p:nvPr>
        </p:nvSpPr>
        <p:spPr/>
        <p:txBody>
          <a:bodyPr/>
          <a:lstStyle>
            <a:extLst/>
          </a:lstStyle>
          <a:p>
            <a:endParaRPr lang="en-GB" sz="2400" b="0" strike="noStrike" spc="-1">
              <a:latin typeface="Times New Roman"/>
            </a:endParaRPr>
          </a:p>
        </p:txBody>
      </p:sp>
      <p:sp>
        <p:nvSpPr>
          <p:cNvPr id="9" name="Slide Number Placeholder 8"/>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t>21-Apr-19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3" name="Footer Placeholder 2"/>
          <p:cNvSpPr>
            <a:spLocks noGrp="1"/>
          </p:cNvSpPr>
          <p:nvPr>
            <p:ph type="ftr" sz="quarter" idx="11"/>
          </p:nvPr>
        </p:nvSpPr>
        <p:spPr/>
        <p:txBody>
          <a:bodyPr/>
          <a:lstStyle>
            <a:extLst/>
          </a:lstStyle>
          <a:p>
            <a:endParaRPr lang="en-GB" sz="2400" b="0" strike="noStrike" spc="-1">
              <a:latin typeface="Times New Roman"/>
            </a:endParaRPr>
          </a:p>
        </p:txBody>
      </p:sp>
      <p:sp>
        <p:nvSpPr>
          <p:cNvPr id="4" name="Slide Number Placeholder 3"/>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6" name="Footer Placeholder 5"/>
          <p:cNvSpPr>
            <a:spLocks noGrp="1"/>
          </p:cNvSpPr>
          <p:nvPr>
            <p:ph type="ftr" sz="quarter" idx="11"/>
          </p:nvPr>
        </p:nvSpPr>
        <p:spPr/>
        <p:txBody>
          <a:bodyPr/>
          <a:lstStyle>
            <a:extLst/>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6" name="Footer Placeholder 5"/>
          <p:cNvSpPr>
            <a:spLocks noGrp="1"/>
          </p:cNvSpPr>
          <p:nvPr>
            <p:ph type="ftr" sz="quarter" idx="11"/>
          </p:nvPr>
        </p:nvSpPr>
        <p:spPr/>
        <p:txBody>
          <a:bodyPr/>
          <a:lstStyle>
            <a:extLst/>
          </a:lstStyle>
          <a:p>
            <a:endParaRPr lang="en-GB" sz="2400" b="0" strike="noStrike" spc="-1">
              <a:latin typeface="Times New Roman"/>
            </a:endParaRPr>
          </a:p>
        </p:txBody>
      </p:sp>
      <p:sp>
        <p:nvSpPr>
          <p:cNvPr id="7" name="Slide Number Placeholder 6"/>
          <p:cNvSpPr>
            <a:spLocks noGrp="1"/>
          </p:cNvSpPr>
          <p:nvPr>
            <p:ph type="sldNum" sz="quarter" idx="12"/>
          </p:nvPr>
        </p:nvSpPr>
        <p:spPr/>
        <p:txBody>
          <a:bodyPr/>
          <a:lstStyle>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fld id="{06FD00F0-056B-4E9C-9178-52F9C79E83CD}" type="datetime">
              <a:rPr lang="en-GB" sz="1200" b="0" strike="noStrike" spc="-1" smtClean="0">
                <a:solidFill>
                  <a:srgbClr val="8B8B8B"/>
                </a:solidFill>
                <a:latin typeface="Calibri"/>
              </a:rPr>
              <a:t>21/04/2019</a:t>
            </a:fld>
            <a:endParaRPr lang="en-GB" sz="1200" b="0" strike="noStrike" spc="-1">
              <a:latin typeface="Times New Roman"/>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sz="2400" b="0" strike="noStrike" spc="-1">
              <a:latin typeface="Times New Roman"/>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C3C70B5F-C9B2-4FA2-8B42-F1B9BAC44ACB}" type="slidenum">
              <a:rPr lang="en-GB" sz="1200" b="0" strike="noStrike" spc="-1" smtClean="0">
                <a:solidFill>
                  <a:srgbClr val="8B8B8B"/>
                </a:solidFill>
                <a:latin typeface="Calibri"/>
              </a:rPr>
              <a:t>‹#›</a:t>
            </a:fld>
            <a:endParaRPr lang="en-GB" sz="1200" b="0" strike="noStrike" spc="-1">
              <a:latin typeface="Times New Roman"/>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723960" y="304800"/>
            <a:ext cx="7772040" cy="1469520"/>
          </a:xfrm>
          <a:prstGeom prst="rect">
            <a:avLst/>
          </a:prstGeom>
          <a:noFill/>
          <a:ln>
            <a:noFill/>
          </a:ln>
        </p:spPr>
        <p:txBody>
          <a:bodyPr anchor="ctr"/>
          <a:lstStyle/>
          <a:p>
            <a:pPr algn="ctr">
              <a:lnSpc>
                <a:spcPct val="100000"/>
              </a:lnSpc>
            </a:pPr>
            <a:r>
              <a:rPr lang="en-US" sz="3200" strike="noStrike" spc="-1" dirty="0">
                <a:solidFill>
                  <a:srgbClr val="000000"/>
                </a:solidFill>
                <a:latin typeface="Calibri"/>
              </a:rPr>
              <a:t>Business Use Case # 1</a:t>
            </a:r>
          </a:p>
        </p:txBody>
      </p:sp>
      <p:sp>
        <p:nvSpPr>
          <p:cNvPr id="42" name="TextShape 2"/>
          <p:cNvSpPr txBox="1"/>
          <p:nvPr/>
        </p:nvSpPr>
        <p:spPr>
          <a:xfrm>
            <a:off x="1600200" y="1981200"/>
            <a:ext cx="6400440" cy="1752120"/>
          </a:xfrm>
          <a:prstGeom prst="rect">
            <a:avLst/>
          </a:prstGeom>
          <a:noFill/>
          <a:ln>
            <a:noFill/>
          </a:ln>
        </p:spPr>
        <p:txBody>
          <a:bodyPr/>
          <a:lstStyle/>
          <a:p>
            <a:pPr algn="ctr"/>
            <a:r>
              <a:rPr lang="en-GB" b="0" strike="noStrike" spc="-1" dirty="0">
                <a:latin typeface="Arial"/>
              </a:rPr>
              <a:t>If we are predicting the amount of particular blood group donations for the upcoming weeks, we can ask the hospitals to contact our Blood bank if they need that blood group in those weeks.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390" y="3352800"/>
            <a:ext cx="3429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352800"/>
            <a:ext cx="3461581"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723960" y="288000"/>
            <a:ext cx="7772040" cy="1469520"/>
          </a:xfrm>
          <a:prstGeom prst="rect">
            <a:avLst/>
          </a:prstGeom>
          <a:noFill/>
          <a:ln>
            <a:noFill/>
          </a:ln>
        </p:spPr>
        <p:txBody>
          <a:bodyPr lIns="0" tIns="0" rIns="0" bIns="0" anchor="ctr"/>
          <a:lstStyle/>
          <a:p>
            <a:pPr algn="ctr"/>
            <a:r>
              <a:rPr lang="en-US" sz="3200" b="0" strike="noStrike" spc="-1" dirty="0">
                <a:solidFill>
                  <a:srgbClr val="000000"/>
                </a:solidFill>
                <a:latin typeface="Calibri"/>
              </a:rPr>
              <a:t>Business Use Case # 2</a:t>
            </a:r>
          </a:p>
        </p:txBody>
      </p:sp>
      <p:sp>
        <p:nvSpPr>
          <p:cNvPr id="44" name="TextShape 2"/>
          <p:cNvSpPr txBox="1"/>
          <p:nvPr/>
        </p:nvSpPr>
        <p:spPr>
          <a:xfrm>
            <a:off x="504000" y="1800000"/>
            <a:ext cx="8229240" cy="1189800"/>
          </a:xfrm>
          <a:prstGeom prst="rect">
            <a:avLst/>
          </a:prstGeom>
          <a:noFill/>
          <a:ln>
            <a:noFill/>
          </a:ln>
        </p:spPr>
        <p:txBody>
          <a:bodyPr lIns="0" tIns="0" rIns="0" bIns="0" anchor="ctr"/>
          <a:lstStyle/>
          <a:p>
            <a:pPr algn="ctr"/>
            <a:r>
              <a:rPr lang="en-GB" b="0" strike="noStrike" spc="-1" dirty="0">
                <a:latin typeface="Arial"/>
              </a:rPr>
              <a:t>Pooling of resources i.e. by </a:t>
            </a:r>
            <a:r>
              <a:rPr lang="en-GB" b="0" strike="noStrike" spc="-1" dirty="0" smtClean="0">
                <a:latin typeface="Arial"/>
              </a:rPr>
              <a:t>analysis of </a:t>
            </a:r>
            <a:r>
              <a:rPr lang="en-GB" b="0" strike="noStrike" spc="-1" dirty="0">
                <a:latin typeface="Arial"/>
              </a:rPr>
              <a:t>data we can distribute our blood bank resources accordingly among various branches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39021"/>
            <a:ext cx="41052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360" y="350468"/>
            <a:ext cx="32956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621" y="140918"/>
            <a:ext cx="26955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573" y="1934750"/>
            <a:ext cx="9048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806" y="475858"/>
            <a:ext cx="3222193" cy="303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90108"/>
            <a:ext cx="22764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7575" y="1877600"/>
            <a:ext cx="4572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40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685800" y="360000"/>
            <a:ext cx="7772040" cy="1469520"/>
          </a:xfrm>
          <a:prstGeom prst="rect">
            <a:avLst/>
          </a:prstGeom>
          <a:noFill/>
          <a:ln>
            <a:noFill/>
          </a:ln>
        </p:spPr>
        <p:txBody>
          <a:bodyPr lIns="0" tIns="0" rIns="0" bIns="0" anchor="ctr"/>
          <a:lstStyle/>
          <a:p>
            <a:pPr algn="ctr"/>
            <a:r>
              <a:rPr lang="en-US" sz="3200" b="0" strike="noStrike" spc="-1" dirty="0">
                <a:solidFill>
                  <a:srgbClr val="000000"/>
                </a:solidFill>
                <a:latin typeface="Calibri"/>
              </a:rPr>
              <a:t>Business Use Case # 3</a:t>
            </a:r>
          </a:p>
        </p:txBody>
      </p:sp>
      <p:sp>
        <p:nvSpPr>
          <p:cNvPr id="46" name="TextShape 2"/>
          <p:cNvSpPr txBox="1"/>
          <p:nvPr/>
        </p:nvSpPr>
        <p:spPr>
          <a:xfrm>
            <a:off x="678804" y="1371600"/>
            <a:ext cx="8229240" cy="2321520"/>
          </a:xfrm>
          <a:prstGeom prst="rect">
            <a:avLst/>
          </a:prstGeom>
          <a:noFill/>
          <a:ln>
            <a:noFill/>
          </a:ln>
        </p:spPr>
        <p:txBody>
          <a:bodyPr lIns="0" tIns="0" rIns="0" bIns="0" anchor="ctr"/>
          <a:lstStyle/>
          <a:p>
            <a:pPr algn="ctr"/>
            <a:r>
              <a:rPr lang="en-GB" b="0" strike="noStrike" spc="-1" dirty="0">
                <a:latin typeface="Arial"/>
              </a:rPr>
              <a:t>By knowing the vital signs and inexpensive test results we can predict about the </a:t>
            </a:r>
            <a:r>
              <a:rPr lang="en-GB" b="0" strike="noStrike" spc="-1" dirty="0" smtClean="0">
                <a:latin typeface="Arial"/>
              </a:rPr>
              <a:t>possibility </a:t>
            </a:r>
            <a:r>
              <a:rPr lang="en-GB" b="0" strike="noStrike" spc="-1" dirty="0">
                <a:latin typeface="Arial"/>
              </a:rPr>
              <a:t>of an infection in a blood sample. This will not only save time but also save money by avoiding expensive tests.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899" y="3429000"/>
            <a:ext cx="53530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685800" y="2130480"/>
            <a:ext cx="7772040" cy="1469520"/>
          </a:xfrm>
          <a:prstGeom prst="rect">
            <a:avLst/>
          </a:prstGeom>
          <a:noFill/>
          <a:ln>
            <a:noFill/>
          </a:ln>
        </p:spPr>
        <p:txBody>
          <a:bodyPr lIns="0" tIns="0" rIns="0" bIns="0" anchor="ctr"/>
          <a:lstStyle/>
          <a:p>
            <a:pPr algn="ctr"/>
            <a:r>
              <a:rPr lang="en-US" sz="1800" b="0" strike="noStrike" spc="-1" dirty="0">
                <a:solidFill>
                  <a:srgbClr val="000000"/>
                </a:solidFill>
                <a:latin typeface="Arial" pitchFamily="34" charset="0"/>
                <a:cs typeface="Arial" pitchFamily="34" charset="0"/>
              </a:rPr>
              <a:t>By predicting the total number of bad donors in the upcoming week, We can decrease the number of expensive tests applied on all the </a:t>
            </a:r>
            <a:r>
              <a:rPr lang="en-US" sz="1800" b="0" strike="noStrike" spc="-1" dirty="0" smtClean="0">
                <a:solidFill>
                  <a:srgbClr val="000000"/>
                </a:solidFill>
                <a:latin typeface="Arial" pitchFamily="34" charset="0"/>
                <a:cs typeface="Arial" pitchFamily="34" charset="0"/>
              </a:rPr>
              <a:t>samples and rely more on our classification algorithm</a:t>
            </a:r>
            <a:endParaRPr lang="en-US" sz="1800" b="0" strike="noStrike" spc="-1" dirty="0">
              <a:solidFill>
                <a:srgbClr val="000000"/>
              </a:solidFill>
              <a:latin typeface="Arial" pitchFamily="34" charset="0"/>
              <a:cs typeface="Arial" pitchFamily="34" charset="0"/>
            </a:endParaRPr>
          </a:p>
        </p:txBody>
      </p:sp>
      <p:sp>
        <p:nvSpPr>
          <p:cNvPr id="48" name="TextShape 2"/>
          <p:cNvSpPr txBox="1"/>
          <p:nvPr/>
        </p:nvSpPr>
        <p:spPr>
          <a:xfrm>
            <a:off x="482760" y="360000"/>
            <a:ext cx="8229240" cy="1333800"/>
          </a:xfrm>
          <a:prstGeom prst="rect">
            <a:avLst/>
          </a:prstGeom>
          <a:noFill/>
          <a:ln>
            <a:noFill/>
          </a:ln>
        </p:spPr>
        <p:txBody>
          <a:bodyPr lIns="0" tIns="0" rIns="0" bIns="0" anchor="ctr"/>
          <a:lstStyle/>
          <a:p>
            <a:pPr algn="ctr"/>
            <a:r>
              <a:rPr lang="en-GB" sz="3200" b="0" strike="noStrike" spc="-1" dirty="0">
                <a:latin typeface="Calibri" pitchFamily="34" charset="0"/>
              </a:rPr>
              <a:t>Business Use Case # 4</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539647"/>
            <a:ext cx="42481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107</TotalTime>
  <Words>148</Words>
  <Application>Microsoft Office PowerPoint</Application>
  <PresentationFormat>On-screen Show (4:3)</PresentationFormat>
  <Paragraphs>9</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Solstice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Miguel Rocafort</dc:creator>
  <dc:description/>
  <cp:lastModifiedBy>Compro</cp:lastModifiedBy>
  <cp:revision>15</cp:revision>
  <dcterms:created xsi:type="dcterms:W3CDTF">2016-08-13T10:43:30Z</dcterms:created>
  <dcterms:modified xsi:type="dcterms:W3CDTF">2019-04-21T10:57:41Z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