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3" r:id="rId4"/>
  </p:sldMasterIdLst>
  <p:notesMasterIdLst>
    <p:notesMasterId r:id="rId24"/>
  </p:notesMasterIdLst>
  <p:handoutMasterIdLst>
    <p:handoutMasterId r:id="rId25"/>
  </p:handoutMasterIdLst>
  <p:sldIdLst>
    <p:sldId id="325" r:id="rId5"/>
    <p:sldId id="307" r:id="rId6"/>
    <p:sldId id="312" r:id="rId7"/>
    <p:sldId id="341" r:id="rId8"/>
    <p:sldId id="342" r:id="rId9"/>
    <p:sldId id="343" r:id="rId10"/>
    <p:sldId id="344" r:id="rId11"/>
    <p:sldId id="345" r:id="rId12"/>
    <p:sldId id="347" r:id="rId13"/>
    <p:sldId id="346" r:id="rId14"/>
    <p:sldId id="348" r:id="rId15"/>
    <p:sldId id="350" r:id="rId16"/>
    <p:sldId id="355" r:id="rId17"/>
    <p:sldId id="351" r:id="rId18"/>
    <p:sldId id="349" r:id="rId19"/>
    <p:sldId id="352" r:id="rId20"/>
    <p:sldId id="353" r:id="rId21"/>
    <p:sldId id="354" r:id="rId22"/>
    <p:sldId id="32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94" autoAdjust="0"/>
  </p:normalViewPr>
  <p:slideViewPr>
    <p:cSldViewPr snapToGrid="0">
      <p:cViewPr varScale="1">
        <p:scale>
          <a:sx n="77" d="100"/>
          <a:sy n="77" d="100"/>
        </p:scale>
        <p:origin x="912" y="7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5/4/2024</a:t>
            </a:fld>
            <a:endParaRPr lang="en-US" dirty="0"/>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dirty="0"/>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5/4/2024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642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1432563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11</a:t>
            </a:fld>
            <a:endParaRPr lang="en-US" dirty="0"/>
          </a:p>
        </p:txBody>
      </p:sp>
    </p:spTree>
    <p:extLst>
      <p:ext uri="{BB962C8B-B14F-4D97-AF65-F5344CB8AC3E}">
        <p14:creationId xmlns:p14="http://schemas.microsoft.com/office/powerpoint/2010/main" val="781629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12</a:t>
            </a:fld>
            <a:endParaRPr lang="en-US" dirty="0"/>
          </a:p>
        </p:txBody>
      </p:sp>
    </p:spTree>
    <p:extLst>
      <p:ext uri="{BB962C8B-B14F-4D97-AF65-F5344CB8AC3E}">
        <p14:creationId xmlns:p14="http://schemas.microsoft.com/office/powerpoint/2010/main" val="3394098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13</a:t>
            </a:fld>
            <a:endParaRPr lang="en-US" dirty="0"/>
          </a:p>
        </p:txBody>
      </p:sp>
    </p:spTree>
    <p:extLst>
      <p:ext uri="{BB962C8B-B14F-4D97-AF65-F5344CB8AC3E}">
        <p14:creationId xmlns:p14="http://schemas.microsoft.com/office/powerpoint/2010/main" val="1998632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14</a:t>
            </a:fld>
            <a:endParaRPr lang="en-US" dirty="0"/>
          </a:p>
        </p:txBody>
      </p:sp>
    </p:spTree>
    <p:extLst>
      <p:ext uri="{BB962C8B-B14F-4D97-AF65-F5344CB8AC3E}">
        <p14:creationId xmlns:p14="http://schemas.microsoft.com/office/powerpoint/2010/main" val="116647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15</a:t>
            </a:fld>
            <a:endParaRPr lang="en-US" dirty="0"/>
          </a:p>
        </p:txBody>
      </p:sp>
    </p:spTree>
    <p:extLst>
      <p:ext uri="{BB962C8B-B14F-4D97-AF65-F5344CB8AC3E}">
        <p14:creationId xmlns:p14="http://schemas.microsoft.com/office/powerpoint/2010/main" val="3546739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16</a:t>
            </a:fld>
            <a:endParaRPr lang="en-US" dirty="0"/>
          </a:p>
        </p:txBody>
      </p:sp>
    </p:spTree>
    <p:extLst>
      <p:ext uri="{BB962C8B-B14F-4D97-AF65-F5344CB8AC3E}">
        <p14:creationId xmlns:p14="http://schemas.microsoft.com/office/powerpoint/2010/main" val="3285432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17</a:t>
            </a:fld>
            <a:endParaRPr lang="en-US" dirty="0"/>
          </a:p>
        </p:txBody>
      </p:sp>
    </p:spTree>
    <p:extLst>
      <p:ext uri="{BB962C8B-B14F-4D97-AF65-F5344CB8AC3E}">
        <p14:creationId xmlns:p14="http://schemas.microsoft.com/office/powerpoint/2010/main" val="204170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18</a:t>
            </a:fld>
            <a:endParaRPr lang="en-US" dirty="0"/>
          </a:p>
        </p:txBody>
      </p:sp>
    </p:spTree>
    <p:extLst>
      <p:ext uri="{BB962C8B-B14F-4D97-AF65-F5344CB8AC3E}">
        <p14:creationId xmlns:p14="http://schemas.microsoft.com/office/powerpoint/2010/main" val="2893899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19</a:t>
            </a:fld>
            <a:endParaRPr lang="en-US" dirty="0"/>
          </a:p>
        </p:txBody>
      </p:sp>
    </p:spTree>
    <p:extLst>
      <p:ext uri="{BB962C8B-B14F-4D97-AF65-F5344CB8AC3E}">
        <p14:creationId xmlns:p14="http://schemas.microsoft.com/office/powerpoint/2010/main" val="425584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44118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1838977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3512597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40248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4140802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2108371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247819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2113369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724276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580541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052074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F7D84AA-0BCE-9C85-4510-34EBAE061790}"/>
              </a:ext>
              <a:ext uri="{C183D7F6-B498-43B3-948B-1728B52AA6E4}">
                <adec:decorative xmlns:adec="http://schemas.microsoft.com/office/drawing/2017/decorative"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7F04C86-E215-DFBB-8302-70BCCDFC2DB8}"/>
              </a:ext>
              <a:ext uri="{C183D7F6-B498-43B3-948B-1728B52AA6E4}">
                <adec:decorative xmlns:adec="http://schemas.microsoft.com/office/drawing/2017/decorative"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9577F-647F-5850-5636-6ED05B99595F}"/>
              </a:ext>
              <a:ext uri="{C183D7F6-B498-43B3-948B-1728B52AA6E4}">
                <adec:decorative xmlns:adec="http://schemas.microsoft.com/office/drawing/2017/decorative"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CBFB4F-DC16-FC59-E9E7-B92910449EB8}"/>
              </a:ext>
              <a:ext uri="{C183D7F6-B498-43B3-948B-1728B52AA6E4}">
                <adec:decorative xmlns:adec="http://schemas.microsoft.com/office/drawing/2017/decorative"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90604-E7DB-AFA3-7E13-CAFF46FF50F6}"/>
              </a:ext>
              <a:ext uri="{C183D7F6-B498-43B3-948B-1728B52AA6E4}">
                <adec:decorative xmlns:adec="http://schemas.microsoft.com/office/drawing/2017/decorative"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2874C2-BA39-4778-DC11-487CC4FCADC3}"/>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D6334D-FB4A-4843-F2FB-1CAC50021C4D}"/>
              </a:ext>
              <a:ext uri="{C183D7F6-B498-43B3-948B-1728B52AA6E4}">
                <adec:decorative xmlns:adec="http://schemas.microsoft.com/office/drawing/2017/decorative"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1268248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2C488A36-B0CB-7B46-C2A6-BA57D39EC47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p:blipFill>
        <p:spPr>
          <a:xfrm>
            <a:off x="6962087" y="2143124"/>
            <a:ext cx="5226865" cy="4033839"/>
          </a:xfrm>
          <a:prstGeom prst="rect">
            <a:avLst/>
          </a:prstGeom>
        </p:spPr>
      </p:pic>
      <p:sp>
        <p:nvSpPr>
          <p:cNvPr id="16" name="Title 1">
            <a:extLst>
              <a:ext uri="{FF2B5EF4-FFF2-40B4-BE49-F238E27FC236}">
                <a16:creationId xmlns:a16="http://schemas.microsoft.com/office/drawing/2014/main" id="{A8614BA2-9387-F1B5-B7DB-B34DAE90FEDE}"/>
              </a:ext>
            </a:extLst>
          </p:cNvPr>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7A80DA6A-71F3-6286-F60A-EEEC9188718C}"/>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75F98B46-5DFC-3487-EB05-148905CA6507}"/>
              </a:ext>
              <a:ext uri="{C183D7F6-B498-43B3-948B-1728B52AA6E4}">
                <adec:decorative xmlns:adec="http://schemas.microsoft.com/office/drawing/2017/decorative" val="1"/>
              </a:ext>
            </a:extLst>
          </p:cNvPr>
          <p:cNvCxnSpPr>
            <a:cxnSpLocks/>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D768F8E-3DFF-8D92-E3CF-5AE5F6DA5422}"/>
              </a:ext>
              <a:ext uri="{C183D7F6-B498-43B3-948B-1728B52AA6E4}">
                <adec:decorative xmlns:adec="http://schemas.microsoft.com/office/drawing/2017/decorative" val="1"/>
              </a:ext>
            </a:extLst>
          </p:cNvPr>
          <p:cNvCxnSpPr>
            <a:cxnSpLocks/>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83A1EA-5EE3-D81A-D135-860F481F6740}"/>
              </a:ext>
              <a:ext uri="{C183D7F6-B498-43B3-948B-1728B52AA6E4}">
                <adec:decorative xmlns:adec="http://schemas.microsoft.com/office/drawing/2017/decorative" val="1"/>
              </a:ext>
            </a:extLst>
          </p:cNvPr>
          <p:cNvCxnSpPr>
            <a:cxnSpLocks/>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EA58FF-2FB1-3B78-FDCF-E5DC2EFE5D57}"/>
              </a:ext>
              <a:ext uri="{C183D7F6-B498-43B3-948B-1728B52AA6E4}">
                <adec:decorative xmlns:adec="http://schemas.microsoft.com/office/drawing/2017/decorative" val="1"/>
              </a:ext>
            </a:extLst>
          </p:cNvPr>
          <p:cNvCxnSpPr>
            <a:cxnSpLocks/>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326723"/>
      </p:ext>
    </p:extLst>
  </p:cSld>
  <p:clrMapOvr>
    <a:masterClrMapping/>
  </p:clrMapOvr>
  <p:extLst>
    <p:ext uri="{DCECCB84-F9BA-43D5-87BE-67443E8EF086}">
      <p15:sldGuideLst xmlns:p15="http://schemas.microsoft.com/office/powerpoint/2012/main">
        <p15:guide id="1" orient="horz" pos="16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77B93E-437F-D9D6-D3D1-6DE5F025A4CD}"/>
              </a:ext>
              <a:ext uri="{C183D7F6-B498-43B3-948B-1728B52AA6E4}">
                <adec:decorative xmlns:adec="http://schemas.microsoft.com/office/drawing/2017/decorative" val="1"/>
              </a:ext>
            </a:extLst>
          </p:cNvPr>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74AAE1C-171A-32A3-E6FD-75252CAB875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p:blipFill>
        <p:spPr>
          <a:xfrm>
            <a:off x="10732660" y="-5609"/>
            <a:ext cx="763524" cy="6863608"/>
          </a:xfrm>
          <a:prstGeom prst="rect">
            <a:avLst/>
          </a:prstGeom>
        </p:spPr>
      </p:pic>
      <p:sp>
        <p:nvSpPr>
          <p:cNvPr id="13" name="Title 1">
            <a:extLst>
              <a:ext uri="{FF2B5EF4-FFF2-40B4-BE49-F238E27FC236}">
                <a16:creationId xmlns:a16="http://schemas.microsoft.com/office/drawing/2014/main" id="{F581E4B7-6D97-63BF-7E87-5E71F8BD8C58}"/>
              </a:ext>
            </a:extLst>
          </p:cNvPr>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E05DBF26-BAB3-D5FD-5EA7-310263D4CA95}"/>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6940584B-2A03-52F7-B667-9CD1A2BD785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3C0872-DC48-53B1-8569-7A913D92D8D1}"/>
              </a:ext>
              <a:ext uri="{C183D7F6-B498-43B3-948B-1728B52AA6E4}">
                <adec:decorative xmlns:adec="http://schemas.microsoft.com/office/drawing/2017/decorative" val="1"/>
              </a:ext>
            </a:extLst>
          </p:cNvPr>
          <p:cNvCxnSpPr>
            <a:cxnSpLocks/>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35D700-0F05-E0E7-FB42-2FC890C26C08}"/>
              </a:ext>
              <a:ext uri="{C183D7F6-B498-43B3-948B-1728B52AA6E4}">
                <adec:decorative xmlns:adec="http://schemas.microsoft.com/office/drawing/2017/decorative" val="1"/>
              </a:ext>
            </a:extLst>
          </p:cNvPr>
          <p:cNvCxnSpPr>
            <a:cxnSpLocks/>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C00B3F-62BE-8535-5239-46279DF1B7E6}"/>
              </a:ext>
              <a:ext uri="{C183D7F6-B498-43B3-948B-1728B52AA6E4}">
                <adec:decorative xmlns:adec="http://schemas.microsoft.com/office/drawing/2017/decorative" val="1"/>
              </a:ext>
            </a:extLst>
          </p:cNvPr>
          <p:cNvCxnSpPr>
            <a:cxnSpLocks/>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541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DEB7A-D103-487A-8C1B-9145FB24B663}"/>
              </a:ext>
            </a:extLst>
          </p:cNvPr>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7E30B1-7066-9D31-7A11-7B81B65DD8BA}"/>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2E672D-C862-C853-0730-15E3C4953D67}"/>
              </a:ext>
            </a:extLst>
          </p:cNvPr>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10336ED-3DCB-4524-8A3F-9FBBD0B18E8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15F86B-1A6A-ECD5-F63A-4280BADEF7C2}"/>
              </a:ext>
              <a:ext uri="{C183D7F6-B498-43B3-948B-1728B52AA6E4}">
                <adec:decorative xmlns:adec="http://schemas.microsoft.com/office/drawing/2017/decorative" val="1"/>
              </a:ext>
            </a:extLst>
          </p:cNvPr>
          <p:cNvCxnSpPr>
            <a:cxnSpLocks/>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534F0-444E-1FA5-FC8F-F04505FC0F29}"/>
              </a:ext>
              <a:ext uri="{C183D7F6-B498-43B3-948B-1728B52AA6E4}">
                <adec:decorative xmlns:adec="http://schemas.microsoft.com/office/drawing/2017/decorative" val="1"/>
              </a:ext>
            </a:extLst>
          </p:cNvPr>
          <p:cNvCxnSpPr>
            <a:cxnSpLocks/>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19972F-DA18-8749-FF59-A83CA1E1F4A3}"/>
              </a:ext>
              <a:ext uri="{C183D7F6-B498-43B3-948B-1728B52AA6E4}">
                <adec:decorative xmlns:adec="http://schemas.microsoft.com/office/drawing/2017/decorative" val="1"/>
              </a:ext>
            </a:extLst>
          </p:cNvPr>
          <p:cNvCxnSpPr>
            <a:cxnSpLocks/>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7D80A1-B7E7-2F80-975E-2E87C591BB67}"/>
              </a:ext>
            </a:extLst>
          </p:cNvPr>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BE88F6AB-6890-F7DE-7C01-CE237F778605}"/>
              </a:ext>
              <a:ext uri="{C183D7F6-B498-43B3-948B-1728B52AA6E4}">
                <adec:decorative xmlns:adec="http://schemas.microsoft.com/office/drawing/2017/decorative" val="1"/>
              </a:ext>
            </a:extLst>
          </p:cNvPr>
          <p:cNvCxnSpPr>
            <a:cxnSpLocks/>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575E3-45E3-206E-9037-D8FD562B722A}"/>
              </a:ext>
              <a:ext uri="{C183D7F6-B498-43B3-948B-1728B52AA6E4}">
                <adec:decorative xmlns:adec="http://schemas.microsoft.com/office/drawing/2017/decorative" val="1"/>
              </a:ext>
            </a:extLst>
          </p:cNvPr>
          <p:cNvCxnSpPr>
            <a:cxnSpLocks/>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E4BC31-600E-ECD3-1E7F-FE4F6F720A6A}"/>
              </a:ext>
              <a:ext uri="{C183D7F6-B498-43B3-948B-1728B52AA6E4}">
                <adec:decorative xmlns:adec="http://schemas.microsoft.com/office/drawing/2017/decorative" val="1"/>
              </a:ext>
            </a:extLst>
          </p:cNvPr>
          <p:cNvCxnSpPr>
            <a:cxnSpLocks/>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3F8CA839-B327-1ECD-C35D-02164F5BBD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p:blipFill>
        <p:spPr>
          <a:xfrm>
            <a:off x="9884229" y="-5609"/>
            <a:ext cx="1611955" cy="6863608"/>
          </a:xfrm>
          <a:prstGeom prst="rect">
            <a:avLst/>
          </a:prstGeom>
        </p:spPr>
      </p:pic>
      <p:pic>
        <p:nvPicPr>
          <p:cNvPr id="35" name="Graphic 34">
            <a:extLst>
              <a:ext uri="{FF2B5EF4-FFF2-40B4-BE49-F238E27FC236}">
                <a16:creationId xmlns:a16="http://schemas.microsoft.com/office/drawing/2014/main" id="{E1A97957-D274-4D24-1862-D53BF72826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p:blipFill>
        <p:spPr>
          <a:xfrm>
            <a:off x="7753789" y="5610"/>
            <a:ext cx="1611955" cy="6863608"/>
          </a:xfrm>
          <a:prstGeom prst="rect">
            <a:avLst/>
          </a:prstGeom>
        </p:spPr>
      </p:pic>
    </p:spTree>
    <p:extLst>
      <p:ext uri="{BB962C8B-B14F-4D97-AF65-F5344CB8AC3E}">
        <p14:creationId xmlns:p14="http://schemas.microsoft.com/office/powerpoint/2010/main" val="374670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761272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49249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12561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654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3750277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12314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810501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463991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4628939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9" r:id="rId14"/>
    <p:sldLayoutId id="2147483907" r:id="rId15"/>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bittlingmayer/amazonreviews"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2107B0-826E-4E2E-390A-A0CBF1F860F6}"/>
              </a:ext>
            </a:extLst>
          </p:cNvPr>
          <p:cNvSpPr>
            <a:spLocks noGrp="1"/>
          </p:cNvSpPr>
          <p:nvPr>
            <p:ph type="title"/>
          </p:nvPr>
        </p:nvSpPr>
        <p:spPr/>
        <p:txBody>
          <a:bodyPr/>
          <a:lstStyle/>
          <a:p>
            <a:br>
              <a:rPr lang="en-US" sz="3200" dirty="0"/>
            </a:br>
            <a:r>
              <a:rPr lang="en-US" sz="4000" dirty="0"/>
              <a:t>Title: Amazon Product Review Sentiments Presentation</a:t>
            </a:r>
            <a:br>
              <a:rPr lang="en-US" sz="4000" dirty="0"/>
            </a:br>
            <a:br>
              <a:rPr lang="en-US" sz="3200" dirty="0"/>
            </a:br>
            <a:r>
              <a:rPr lang="en-US" sz="2400" b="1" dirty="0"/>
              <a:t>Subtitle: </a:t>
            </a:r>
            <a:r>
              <a:rPr lang="en-US" sz="2400" dirty="0"/>
              <a:t>Using Deep Learning and NLP Techniques</a:t>
            </a:r>
            <a:br>
              <a:rPr lang="en-US" sz="2400" dirty="0"/>
            </a:br>
            <a:br>
              <a:rPr lang="en-US" sz="2400" dirty="0"/>
            </a:br>
            <a:br>
              <a:rPr lang="en-US" sz="3200" dirty="0"/>
            </a:br>
            <a:r>
              <a:rPr lang="en-US" sz="3200" dirty="0"/>
              <a:t> </a:t>
            </a:r>
            <a:r>
              <a:rPr lang="en-US" sz="3200" b="1" dirty="0"/>
              <a:t>Name: </a:t>
            </a:r>
            <a:r>
              <a:rPr lang="en-US" sz="3200" dirty="0"/>
              <a:t>Hassan Sattar</a:t>
            </a:r>
            <a:br>
              <a:rPr lang="en-US" sz="3200" dirty="0"/>
            </a:br>
            <a:r>
              <a:rPr lang="en-US" sz="3200" b="1" dirty="0"/>
              <a:t>Roll no: </a:t>
            </a:r>
            <a:r>
              <a:rPr lang="en-US" sz="3200" dirty="0"/>
              <a:t>22F-3773 </a:t>
            </a:r>
            <a:br>
              <a:rPr lang="en-US" sz="3200" dirty="0"/>
            </a:br>
            <a:br>
              <a:rPr lang="en-US" sz="3200" dirty="0"/>
            </a:br>
            <a:endParaRPr lang="en-US" sz="3200" dirty="0"/>
          </a:p>
        </p:txBody>
      </p:sp>
    </p:spTree>
    <p:extLst>
      <p:ext uri="{BB962C8B-B14F-4D97-AF65-F5344CB8AC3E}">
        <p14:creationId xmlns:p14="http://schemas.microsoft.com/office/powerpoint/2010/main" val="3885810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Predictions and Examples</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p:txBody>
          <a:bodyPr>
            <a:normAutofit/>
          </a:bodyPr>
          <a:lstStyle/>
          <a:p>
            <a:pPr lvl="1">
              <a:lnSpc>
                <a:spcPct val="250000"/>
              </a:lnSpc>
              <a:buFont typeface="Arial" panose="020B0604020202020204" pitchFamily="34" charset="0"/>
              <a:buChar char="•"/>
            </a:pPr>
            <a:r>
              <a:rPr lang="en-US" b="1" i="0" dirty="0">
                <a:solidFill>
                  <a:srgbClr val="0D0D0D"/>
                </a:solidFill>
                <a:effectLst/>
                <a:highlight>
                  <a:srgbClr val="FFFFFF"/>
                </a:highlight>
                <a:latin typeface="Söhne"/>
              </a:rPr>
              <a:t>Predictions</a:t>
            </a:r>
            <a:r>
              <a:rPr lang="en-US" b="0" i="0" dirty="0">
                <a:solidFill>
                  <a:srgbClr val="0D0D0D"/>
                </a:solidFill>
                <a:effectLst/>
                <a:highlight>
                  <a:srgbClr val="FFFFFF"/>
                </a:highlight>
                <a:latin typeface="Söhne"/>
              </a:rPr>
              <a:t>: Show examples of text reviews and their predicted sentiments.</a:t>
            </a:r>
          </a:p>
          <a:p>
            <a:pPr lvl="1">
              <a:lnSpc>
                <a:spcPct val="250000"/>
              </a:lnSpc>
              <a:buFont typeface="Arial" panose="020B0604020202020204" pitchFamily="34" charset="0"/>
              <a:buChar char="•"/>
            </a:pPr>
            <a:r>
              <a:rPr lang="en-US" b="1" i="0" dirty="0">
                <a:solidFill>
                  <a:srgbClr val="0D0D0D"/>
                </a:solidFill>
                <a:effectLst/>
                <a:highlight>
                  <a:srgbClr val="FFFFFF"/>
                </a:highlight>
                <a:latin typeface="Söhne"/>
              </a:rPr>
              <a:t>Visuals</a:t>
            </a:r>
            <a:r>
              <a:rPr lang="en-US" b="0" i="0" dirty="0">
                <a:solidFill>
                  <a:srgbClr val="0D0D0D"/>
                </a:solidFill>
                <a:effectLst/>
                <a:highlight>
                  <a:srgbClr val="FFFFFF"/>
                </a:highlight>
                <a:latin typeface="Söhne"/>
              </a:rPr>
              <a:t>: Consider including screenshots or snippets of the output predictions.</a:t>
            </a:r>
          </a:p>
          <a:p>
            <a:pPr lvl="1">
              <a:lnSpc>
                <a:spcPct val="250000"/>
              </a:lnSpc>
              <a:buFont typeface="Arial" panose="020B0604020202020204" pitchFamily="34" charset="0"/>
              <a:buChar char="•"/>
            </a:pPr>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Demonstrate the practical application and accuracy of the model.</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10</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10</a:t>
            </a:fld>
            <a:endParaRPr lang="en-US" dirty="0"/>
          </a:p>
        </p:txBody>
      </p:sp>
    </p:spTree>
    <p:extLst>
      <p:ext uri="{BB962C8B-B14F-4D97-AF65-F5344CB8AC3E}">
        <p14:creationId xmlns:p14="http://schemas.microsoft.com/office/powerpoint/2010/main" val="678396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Flask App</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p:txBody>
          <a:bodyPr>
            <a:normAutofit/>
          </a:bodyPr>
          <a:lstStyle/>
          <a:p>
            <a:pPr lvl="1">
              <a:lnSpc>
                <a:spcPct val="250000"/>
              </a:lnSpc>
              <a:buFont typeface="Arial" panose="020B0604020202020204" pitchFamily="34" charset="0"/>
              <a:buChar char="•"/>
            </a:pPr>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a:t>
            </a:r>
            <a:r>
              <a:rPr lang="en-US" dirty="0">
                <a:solidFill>
                  <a:srgbClr val="0D0D0D"/>
                </a:solidFill>
                <a:highlight>
                  <a:srgbClr val="FFFFFF"/>
                </a:highlight>
                <a:latin typeface="Söhne"/>
              </a:rPr>
              <a:t>T</a:t>
            </a:r>
            <a:r>
              <a:rPr lang="en-US" b="0" i="0" dirty="0">
                <a:solidFill>
                  <a:srgbClr val="0D0D0D"/>
                </a:solidFill>
                <a:effectLst/>
                <a:highlight>
                  <a:srgbClr val="FFFFFF"/>
                </a:highlight>
                <a:latin typeface="Söhne"/>
              </a:rPr>
              <a:t>he Flask application in sentiment analysis.</a:t>
            </a:r>
          </a:p>
          <a:p>
            <a:pPr lvl="1">
              <a:lnSpc>
                <a:spcPct val="250000"/>
              </a:lnSpc>
              <a:buFont typeface="Arial" panose="020B0604020202020204" pitchFamily="34" charset="0"/>
              <a:buChar char="•"/>
            </a:pPr>
            <a:r>
              <a:rPr lang="en-US" b="1" i="0" dirty="0">
                <a:solidFill>
                  <a:srgbClr val="0D0D0D"/>
                </a:solidFill>
                <a:effectLst/>
                <a:highlight>
                  <a:srgbClr val="FFFFFF"/>
                </a:highlight>
                <a:latin typeface="Söhne"/>
              </a:rPr>
              <a:t>Functionality</a:t>
            </a:r>
            <a:r>
              <a:rPr lang="en-US" b="0" i="0" dirty="0">
                <a:solidFill>
                  <a:srgbClr val="0D0D0D"/>
                </a:solidFill>
                <a:effectLst/>
                <a:highlight>
                  <a:srgbClr val="FFFFFF"/>
                </a:highlight>
                <a:latin typeface="Söhne"/>
              </a:rPr>
              <a:t>: It analyzes user-submitted reviews in real-time and predicts sentiment as positive or negative.</a:t>
            </a:r>
          </a:p>
          <a:p>
            <a:pPr lvl="1">
              <a:lnSpc>
                <a:spcPct val="250000"/>
              </a:lnSpc>
              <a:buFont typeface="Arial" panose="020B0604020202020204" pitchFamily="34" charset="0"/>
              <a:buChar char="•"/>
            </a:pPr>
            <a:r>
              <a:rPr lang="en-US" b="1" i="0" dirty="0">
                <a:solidFill>
                  <a:srgbClr val="0D0D0D"/>
                </a:solidFill>
                <a:effectLst/>
                <a:highlight>
                  <a:srgbClr val="FFFFFF"/>
                </a:highlight>
                <a:latin typeface="Söhne"/>
              </a:rPr>
              <a:t>User Interaction</a:t>
            </a:r>
            <a:r>
              <a:rPr lang="en-US" b="0" i="0" dirty="0">
                <a:solidFill>
                  <a:srgbClr val="0D0D0D"/>
                </a:solidFill>
                <a:effectLst/>
                <a:highlight>
                  <a:srgbClr val="FFFFFF"/>
                </a:highlight>
                <a:latin typeface="Söhne"/>
              </a:rPr>
              <a:t>: users interact with the application through a web interface.</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11</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11</a:t>
            </a:fld>
            <a:endParaRPr lang="en-US" dirty="0"/>
          </a:p>
        </p:txBody>
      </p:sp>
    </p:spTree>
    <p:extLst>
      <p:ext uri="{BB962C8B-B14F-4D97-AF65-F5344CB8AC3E}">
        <p14:creationId xmlns:p14="http://schemas.microsoft.com/office/powerpoint/2010/main" val="235793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Flask App</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p:txBody>
          <a:bodyPr>
            <a:normAutofit/>
          </a:bodyPr>
          <a:lstStyle/>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Technologies Used</a:t>
            </a:r>
            <a:r>
              <a:rPr lang="en-US" b="0" i="0" dirty="0">
                <a:solidFill>
                  <a:srgbClr val="0D0D0D"/>
                </a:solidFill>
                <a:effectLst/>
                <a:highlight>
                  <a:srgbClr val="FFFFFF"/>
                </a:highlight>
                <a:latin typeface="Söhne"/>
              </a:rPr>
              <a:t>:</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Flask for the web framework.</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TensorFlow/</a:t>
            </a:r>
            <a:r>
              <a:rPr lang="en-US" b="0" i="0" dirty="0" err="1">
                <a:solidFill>
                  <a:srgbClr val="0D0D0D"/>
                </a:solidFill>
                <a:effectLst/>
                <a:highlight>
                  <a:srgbClr val="FFFFFF"/>
                </a:highlight>
                <a:latin typeface="Söhne"/>
              </a:rPr>
              <a:t>Keras</a:t>
            </a:r>
            <a:r>
              <a:rPr lang="en-US" b="0" i="0" dirty="0">
                <a:solidFill>
                  <a:srgbClr val="0D0D0D"/>
                </a:solidFill>
                <a:effectLst/>
                <a:highlight>
                  <a:srgbClr val="FFFFFF"/>
                </a:highlight>
                <a:latin typeface="Söhne"/>
              </a:rPr>
              <a:t> for handling the machine learning model.</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Pickle for loading pre-processed data.</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Frontend</a:t>
            </a:r>
            <a:r>
              <a:rPr lang="en-US" b="0" i="0" dirty="0">
                <a:solidFill>
                  <a:srgbClr val="0D0D0D"/>
                </a:solidFill>
                <a:effectLst/>
                <a:highlight>
                  <a:srgbClr val="FFFFFF"/>
                </a:highlight>
                <a:latin typeface="Söhne"/>
              </a:rPr>
              <a:t>: HTML/CSS for the web interface design.</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12</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12</a:t>
            </a:fld>
            <a:endParaRPr lang="en-US" dirty="0"/>
          </a:p>
        </p:txBody>
      </p:sp>
    </p:spTree>
    <p:extLst>
      <p:ext uri="{BB962C8B-B14F-4D97-AF65-F5344CB8AC3E}">
        <p14:creationId xmlns:p14="http://schemas.microsoft.com/office/powerpoint/2010/main" val="3773321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Flask App</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p:txBody>
          <a:bodyPr>
            <a:normAutofit fontScale="92500" lnSpcReduction="10000"/>
          </a:bodyPr>
          <a:lstStyle/>
          <a:p>
            <a:pPr marL="457200" lvl="1" indent="0">
              <a:lnSpc>
                <a:spcPct val="200000"/>
              </a:lnSpc>
              <a:buNone/>
            </a:pPr>
            <a:r>
              <a:rPr lang="en-US" b="1" i="0" dirty="0">
                <a:solidFill>
                  <a:srgbClr val="0D0D0D"/>
                </a:solidFill>
                <a:effectLst/>
                <a:highlight>
                  <a:srgbClr val="FFFFFF"/>
                </a:highlight>
                <a:latin typeface="Söhne"/>
              </a:rPr>
              <a:t>Flask Application Structure</a:t>
            </a:r>
          </a:p>
          <a:p>
            <a:pPr marL="457200" lvl="1" indent="0">
              <a:lnSpc>
                <a:spcPct val="200000"/>
              </a:lnSpc>
              <a:buNone/>
            </a:pPr>
            <a:r>
              <a:rPr lang="en-US" b="1" i="0" dirty="0">
                <a:solidFill>
                  <a:srgbClr val="0D0D0D"/>
                </a:solidFill>
                <a:effectLst/>
                <a:highlight>
                  <a:srgbClr val="FFFFFF"/>
                </a:highlight>
                <a:latin typeface="Söhne"/>
              </a:rPr>
              <a:t>Key Components:</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app.py: </a:t>
            </a:r>
            <a:r>
              <a:rPr lang="en-US" i="0" dirty="0">
                <a:solidFill>
                  <a:srgbClr val="0D0D0D"/>
                </a:solidFill>
                <a:effectLst/>
                <a:highlight>
                  <a:srgbClr val="FFFFFF"/>
                </a:highlight>
                <a:latin typeface="Söhne"/>
              </a:rPr>
              <a:t>Contains routes and model loading logic</a:t>
            </a:r>
            <a:r>
              <a:rPr lang="en-US" b="1" i="0" dirty="0">
                <a:solidFill>
                  <a:srgbClr val="0D0D0D"/>
                </a:solidFill>
                <a:effectLst/>
                <a:highlight>
                  <a:srgbClr val="FFFFFF"/>
                </a:highlight>
                <a:latin typeface="Söhne"/>
              </a:rPr>
              <a:t>.</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sentiment_model.h5: </a:t>
            </a:r>
            <a:r>
              <a:rPr lang="en-US" i="0" dirty="0">
                <a:solidFill>
                  <a:srgbClr val="0D0D0D"/>
                </a:solidFill>
                <a:effectLst/>
                <a:highlight>
                  <a:srgbClr val="FFFFFF"/>
                </a:highlight>
                <a:latin typeface="Söhne"/>
              </a:rPr>
              <a:t>The pre-trained machine learning model.</a:t>
            </a:r>
          </a:p>
          <a:p>
            <a:pPr lvl="1">
              <a:lnSpc>
                <a:spcPct val="200000"/>
              </a:lnSpc>
              <a:buFont typeface="Arial" panose="020B0604020202020204" pitchFamily="34" charset="0"/>
              <a:buChar char="•"/>
            </a:pPr>
            <a:r>
              <a:rPr lang="en-US" b="1" i="0" dirty="0" err="1">
                <a:solidFill>
                  <a:srgbClr val="0D0D0D"/>
                </a:solidFill>
                <a:effectLst/>
                <a:highlight>
                  <a:srgbClr val="FFFFFF"/>
                </a:highlight>
                <a:latin typeface="Söhne"/>
              </a:rPr>
              <a:t>tokenizer.pkl</a:t>
            </a:r>
            <a:r>
              <a:rPr lang="en-US" b="1" i="0" dirty="0">
                <a:solidFill>
                  <a:srgbClr val="0D0D0D"/>
                </a:solidFill>
                <a:effectLst/>
                <a:highlight>
                  <a:srgbClr val="FFFFFF"/>
                </a:highlight>
                <a:latin typeface="Söhne"/>
              </a:rPr>
              <a:t>: </a:t>
            </a:r>
            <a:r>
              <a:rPr lang="en-US" i="0" dirty="0">
                <a:solidFill>
                  <a:srgbClr val="0D0D0D"/>
                </a:solidFill>
                <a:effectLst/>
                <a:highlight>
                  <a:srgbClr val="FFFFFF"/>
                </a:highlight>
                <a:latin typeface="Söhne"/>
              </a:rPr>
              <a:t>Used for text preprocessing.</a:t>
            </a:r>
          </a:p>
          <a:p>
            <a:pPr lvl="1">
              <a:lnSpc>
                <a:spcPct val="200000"/>
              </a:lnSpc>
              <a:buFont typeface="Arial" panose="020B0604020202020204" pitchFamily="34" charset="0"/>
              <a:buChar char="•"/>
            </a:pPr>
            <a:r>
              <a:rPr lang="en-US" i="0" dirty="0">
                <a:solidFill>
                  <a:srgbClr val="0D0D0D"/>
                </a:solidFill>
                <a:effectLst/>
                <a:highlight>
                  <a:srgbClr val="FFFFFF"/>
                </a:highlight>
                <a:latin typeface="Söhne"/>
              </a:rPr>
              <a:t>HTML templates for the user interface</a:t>
            </a:r>
            <a:r>
              <a:rPr lang="en-US" b="1" i="0" dirty="0">
                <a:solidFill>
                  <a:srgbClr val="0D0D0D"/>
                </a:solidFill>
                <a:effectLst/>
                <a:highlight>
                  <a:srgbClr val="FFFFFF"/>
                </a:highlight>
                <a:latin typeface="Söhne"/>
              </a:rPr>
              <a:t>.</a:t>
            </a:r>
            <a:endParaRPr lang="en-US" b="0" i="0" dirty="0">
              <a:solidFill>
                <a:srgbClr val="0D0D0D"/>
              </a:solidFill>
              <a:effectLst/>
              <a:highlight>
                <a:srgbClr val="FFFFFF"/>
              </a:highlight>
              <a:latin typeface="Söhne"/>
            </a:endParaRP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13</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13</a:t>
            </a:fld>
            <a:endParaRPr lang="en-US" dirty="0"/>
          </a:p>
        </p:txBody>
      </p:sp>
    </p:spTree>
    <p:extLst>
      <p:ext uri="{BB962C8B-B14F-4D97-AF65-F5344CB8AC3E}">
        <p14:creationId xmlns:p14="http://schemas.microsoft.com/office/powerpoint/2010/main" val="3457924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Flask App</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p:txBody>
          <a:bodyPr>
            <a:normAutofit/>
          </a:bodyPr>
          <a:lstStyle/>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 Installation Steps</a:t>
            </a:r>
            <a:r>
              <a:rPr lang="en-US" b="0" i="0" dirty="0">
                <a:solidFill>
                  <a:srgbClr val="0D0D0D"/>
                </a:solidFill>
                <a:effectLst/>
                <a:highlight>
                  <a:srgbClr val="FFFFFF"/>
                </a:highlight>
                <a:latin typeface="Söhne"/>
              </a:rPr>
              <a:t>:</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Clone the repository and install dependencies.</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Specific commands for setting up the environment and dependencies.</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 Running the Application</a:t>
            </a:r>
            <a:r>
              <a:rPr lang="en-US" b="0" i="0" dirty="0">
                <a:solidFill>
                  <a:srgbClr val="0D0D0D"/>
                </a:solidFill>
                <a:effectLst/>
                <a:highlight>
                  <a:srgbClr val="FFFFFF"/>
                </a:highlight>
                <a:latin typeface="Söhne"/>
              </a:rPr>
              <a:t>: Step-by-step guide to launching the Flask app locally.</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14</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14</a:t>
            </a:fld>
            <a:endParaRPr lang="en-US" dirty="0"/>
          </a:p>
        </p:txBody>
      </p:sp>
    </p:spTree>
    <p:extLst>
      <p:ext uri="{BB962C8B-B14F-4D97-AF65-F5344CB8AC3E}">
        <p14:creationId xmlns:p14="http://schemas.microsoft.com/office/powerpoint/2010/main" val="3156498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 Cloud Server</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p:txBody>
          <a:bodyPr>
            <a:normAutofit/>
          </a:bodyPr>
          <a:lstStyle/>
          <a:p>
            <a:pPr lvl="1">
              <a:lnSpc>
                <a:spcPct val="200000"/>
              </a:lnSpc>
            </a:pPr>
            <a:r>
              <a:rPr lang="en-US" b="1" i="0" dirty="0">
                <a:solidFill>
                  <a:srgbClr val="0D0D0D"/>
                </a:solidFill>
                <a:effectLst/>
                <a:highlight>
                  <a:srgbClr val="FFFFFF"/>
                </a:highlight>
                <a:latin typeface="Söhne"/>
              </a:rPr>
              <a:t> Deploying Flask Application on AWS EC2</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Overview of Deployment</a:t>
            </a:r>
            <a:r>
              <a:rPr lang="en-US" b="0" i="0" dirty="0">
                <a:solidFill>
                  <a:srgbClr val="0D0D0D"/>
                </a:solidFill>
                <a:effectLst/>
                <a:highlight>
                  <a:srgbClr val="FFFFFF"/>
                </a:highlight>
                <a:latin typeface="Söhne"/>
              </a:rPr>
              <a:t>:</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Explanation of choosing Amazon EC2.</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Steps to create an EC2 instance and setup.</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Security</a:t>
            </a:r>
            <a:r>
              <a:rPr lang="en-US" b="0" i="0" dirty="0">
                <a:solidFill>
                  <a:srgbClr val="0D0D0D"/>
                </a:solidFill>
                <a:effectLst/>
                <a:highlight>
                  <a:srgbClr val="FFFFFF"/>
                </a:highlight>
                <a:latin typeface="Söhne"/>
              </a:rPr>
              <a:t>: Setting up security groups for SSH and HTTP/HTTPS access.</a:t>
            </a:r>
          </a:p>
          <a:p>
            <a:pPr lvl="2">
              <a:lnSpc>
                <a:spcPct val="200000"/>
              </a:lnSpc>
              <a:buFont typeface="Arial" panose="020B0604020202020204" pitchFamily="34" charset="0"/>
              <a:buChar char="•"/>
            </a:pPr>
            <a:endParaRPr lang="en-US" b="0" i="0" dirty="0">
              <a:solidFill>
                <a:srgbClr val="0D0D0D"/>
              </a:solidFill>
              <a:effectLst/>
              <a:highlight>
                <a:srgbClr val="FFFFFF"/>
              </a:highlight>
              <a:latin typeface="Söhne"/>
            </a:endParaRP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15</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15</a:t>
            </a:fld>
            <a:endParaRPr lang="en-US" dirty="0"/>
          </a:p>
        </p:txBody>
      </p:sp>
    </p:spTree>
    <p:extLst>
      <p:ext uri="{BB962C8B-B14F-4D97-AF65-F5344CB8AC3E}">
        <p14:creationId xmlns:p14="http://schemas.microsoft.com/office/powerpoint/2010/main" val="2567140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 Cloud Server</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p:txBody>
          <a:bodyPr>
            <a:normAutofit/>
          </a:bodyPr>
          <a:lstStyle/>
          <a:p>
            <a:pPr marL="457200" lvl="1" indent="0">
              <a:lnSpc>
                <a:spcPct val="200000"/>
              </a:lnSpc>
              <a:buNone/>
            </a:pPr>
            <a:r>
              <a:rPr lang="en-US" b="1" i="0" dirty="0">
                <a:solidFill>
                  <a:srgbClr val="0D0D0D"/>
                </a:solidFill>
                <a:effectLst/>
                <a:highlight>
                  <a:srgbClr val="FFFFFF"/>
                </a:highlight>
                <a:latin typeface="Söhne"/>
              </a:rPr>
              <a:t> Detailed EC2 Setup</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Steps</a:t>
            </a:r>
            <a:r>
              <a:rPr lang="en-US" b="0" i="0" dirty="0">
                <a:solidFill>
                  <a:srgbClr val="0D0D0D"/>
                </a:solidFill>
                <a:effectLst/>
                <a:highlight>
                  <a:srgbClr val="FFFFFF"/>
                </a:highlight>
                <a:latin typeface="Söhne"/>
              </a:rPr>
              <a:t>:</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Launching the instance with the appropriate AMI and instance type.</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Configuring network settings and security rules.</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Installing Python and virtual environment setup</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16</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16</a:t>
            </a:fld>
            <a:endParaRPr lang="en-US" dirty="0"/>
          </a:p>
        </p:txBody>
      </p:sp>
    </p:spTree>
    <p:extLst>
      <p:ext uri="{BB962C8B-B14F-4D97-AF65-F5344CB8AC3E}">
        <p14:creationId xmlns:p14="http://schemas.microsoft.com/office/powerpoint/2010/main" val="1476757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 Cloud Server</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419106" y="1690688"/>
            <a:ext cx="9741183" cy="3853543"/>
          </a:xfrm>
        </p:spPr>
        <p:txBody>
          <a:bodyPr>
            <a:normAutofit fontScale="92500" lnSpcReduction="20000"/>
          </a:bodyPr>
          <a:lstStyle/>
          <a:p>
            <a:pPr marL="457200" lvl="1" indent="0">
              <a:lnSpc>
                <a:spcPct val="210000"/>
              </a:lnSpc>
              <a:buNone/>
            </a:pPr>
            <a:r>
              <a:rPr lang="en-US" b="1" i="0" dirty="0">
                <a:solidFill>
                  <a:srgbClr val="0D0D0D"/>
                </a:solidFill>
                <a:effectLst/>
                <a:highlight>
                  <a:srgbClr val="FFFFFF"/>
                </a:highlight>
                <a:latin typeface="Söhne"/>
              </a:rPr>
              <a:t>Installing and Running Flask on EC2</a:t>
            </a:r>
          </a:p>
          <a:p>
            <a:pPr lvl="1">
              <a:lnSpc>
                <a:spcPct val="210000"/>
              </a:lnSpc>
              <a:buFont typeface="Arial" panose="020B0604020202020204" pitchFamily="34" charset="0"/>
              <a:buChar char="•"/>
            </a:pPr>
            <a:r>
              <a:rPr lang="en-US" b="1" i="0" dirty="0">
                <a:solidFill>
                  <a:srgbClr val="0D0D0D"/>
                </a:solidFill>
                <a:effectLst/>
                <a:highlight>
                  <a:srgbClr val="FFFFFF"/>
                </a:highlight>
                <a:latin typeface="Söhne"/>
              </a:rPr>
              <a:t>Commands and Configuration</a:t>
            </a:r>
            <a:r>
              <a:rPr lang="en-US" b="0" i="0" dirty="0">
                <a:solidFill>
                  <a:srgbClr val="0D0D0D"/>
                </a:solidFill>
                <a:effectLst/>
                <a:highlight>
                  <a:srgbClr val="FFFFFF"/>
                </a:highlight>
                <a:latin typeface="Söhne"/>
              </a:rPr>
              <a:t>:</a:t>
            </a:r>
          </a:p>
          <a:p>
            <a:pPr marL="1200150" lvl="2" indent="-285750">
              <a:lnSpc>
                <a:spcPct val="210000"/>
              </a:lnSpc>
              <a:buFont typeface="Arial" panose="020B0604020202020204" pitchFamily="34" charset="0"/>
              <a:buChar char="•"/>
            </a:pPr>
            <a:r>
              <a:rPr lang="en-US" b="0" i="0" dirty="0">
                <a:solidFill>
                  <a:srgbClr val="0D0D0D"/>
                </a:solidFill>
                <a:effectLst/>
                <a:highlight>
                  <a:srgbClr val="FFFFFF"/>
                </a:highlight>
                <a:latin typeface="Söhne"/>
              </a:rPr>
              <a:t>Installation of Flask and other necessary packages.</a:t>
            </a:r>
          </a:p>
          <a:p>
            <a:pPr marL="1200150" lvl="2" indent="-285750">
              <a:lnSpc>
                <a:spcPct val="210000"/>
              </a:lnSpc>
              <a:buFont typeface="Arial" panose="020B0604020202020204" pitchFamily="34" charset="0"/>
              <a:buChar char="•"/>
            </a:pPr>
            <a:r>
              <a:rPr lang="en-US" b="0" i="0" dirty="0">
                <a:solidFill>
                  <a:srgbClr val="0D0D0D"/>
                </a:solidFill>
                <a:effectLst/>
                <a:highlight>
                  <a:srgbClr val="FFFFFF"/>
                </a:highlight>
                <a:latin typeface="Söhne"/>
              </a:rPr>
              <a:t>Steps to run the Flask application using </a:t>
            </a:r>
            <a:r>
              <a:rPr lang="en-US" b="0" i="0" dirty="0" err="1">
                <a:solidFill>
                  <a:srgbClr val="0D0D0D"/>
                </a:solidFill>
                <a:effectLst/>
                <a:highlight>
                  <a:srgbClr val="FFFFFF"/>
                </a:highlight>
                <a:latin typeface="Söhne"/>
              </a:rPr>
              <a:t>Gunicorn</a:t>
            </a:r>
            <a:r>
              <a:rPr lang="en-US" b="0" i="0" dirty="0">
                <a:solidFill>
                  <a:srgbClr val="0D0D0D"/>
                </a:solidFill>
                <a:effectLst/>
                <a:highlight>
                  <a:srgbClr val="FFFFFF"/>
                </a:highlight>
                <a:latin typeface="Söhne"/>
              </a:rPr>
              <a:t>.</a:t>
            </a:r>
          </a:p>
          <a:p>
            <a:pPr lvl="1">
              <a:lnSpc>
                <a:spcPct val="210000"/>
              </a:lnSpc>
              <a:buFont typeface="Arial" panose="020B0604020202020204" pitchFamily="34" charset="0"/>
              <a:buChar char="•"/>
            </a:pPr>
            <a:r>
              <a:rPr lang="en-US" b="1" i="0" dirty="0" err="1">
                <a:solidFill>
                  <a:srgbClr val="0D0D0D"/>
                </a:solidFill>
                <a:effectLst/>
                <a:highlight>
                  <a:srgbClr val="FFFFFF"/>
                </a:highlight>
                <a:latin typeface="Söhne"/>
              </a:rPr>
              <a:t>Systemd</a:t>
            </a:r>
            <a:r>
              <a:rPr lang="en-US" b="1" i="0" dirty="0">
                <a:solidFill>
                  <a:srgbClr val="0D0D0D"/>
                </a:solidFill>
                <a:effectLst/>
                <a:highlight>
                  <a:srgbClr val="FFFFFF"/>
                </a:highlight>
                <a:latin typeface="Söhne"/>
              </a:rPr>
              <a:t> and Nginx Configuration</a:t>
            </a:r>
            <a:r>
              <a:rPr lang="en-US" b="0" i="0" dirty="0">
                <a:solidFill>
                  <a:srgbClr val="0D0D0D"/>
                </a:solidFill>
                <a:effectLst/>
                <a:highlight>
                  <a:srgbClr val="FFFFFF"/>
                </a:highlight>
                <a:latin typeface="Söhne"/>
              </a:rPr>
              <a:t>:</a:t>
            </a:r>
          </a:p>
          <a:p>
            <a:pPr marL="1200150" lvl="2" indent="-285750">
              <a:lnSpc>
                <a:spcPct val="210000"/>
              </a:lnSpc>
              <a:buFont typeface="Arial" panose="020B0604020202020204" pitchFamily="34" charset="0"/>
              <a:buChar char="•"/>
            </a:pPr>
            <a:r>
              <a:rPr lang="en-US" b="0" i="0" dirty="0">
                <a:solidFill>
                  <a:srgbClr val="0D0D0D"/>
                </a:solidFill>
                <a:effectLst/>
                <a:highlight>
                  <a:srgbClr val="FFFFFF"/>
                </a:highlight>
                <a:latin typeface="Söhne"/>
              </a:rPr>
              <a:t>Setting up </a:t>
            </a:r>
            <a:r>
              <a:rPr lang="en-US" b="0" i="0" dirty="0" err="1">
                <a:solidFill>
                  <a:srgbClr val="0D0D0D"/>
                </a:solidFill>
                <a:effectLst/>
                <a:highlight>
                  <a:srgbClr val="FFFFFF"/>
                </a:highlight>
                <a:latin typeface="Söhne"/>
              </a:rPr>
              <a:t>Gunicorn</a:t>
            </a:r>
            <a:r>
              <a:rPr lang="en-US" b="0" i="0" dirty="0">
                <a:solidFill>
                  <a:srgbClr val="0D0D0D"/>
                </a:solidFill>
                <a:effectLst/>
                <a:highlight>
                  <a:srgbClr val="FFFFFF"/>
                </a:highlight>
                <a:latin typeface="Söhne"/>
              </a:rPr>
              <a:t> with </a:t>
            </a:r>
            <a:r>
              <a:rPr lang="en-US" b="0" i="0" dirty="0" err="1">
                <a:solidFill>
                  <a:srgbClr val="0D0D0D"/>
                </a:solidFill>
                <a:effectLst/>
                <a:highlight>
                  <a:srgbClr val="FFFFFF"/>
                </a:highlight>
                <a:latin typeface="Söhne"/>
              </a:rPr>
              <a:t>systemd</a:t>
            </a:r>
            <a:r>
              <a:rPr lang="en-US" b="0" i="0" dirty="0">
                <a:solidFill>
                  <a:srgbClr val="0D0D0D"/>
                </a:solidFill>
                <a:effectLst/>
                <a:highlight>
                  <a:srgbClr val="FFFFFF"/>
                </a:highlight>
                <a:latin typeface="Söhne"/>
              </a:rPr>
              <a:t> for automatic restarts.</a:t>
            </a:r>
          </a:p>
          <a:p>
            <a:pPr marL="1200150" lvl="2" indent="-285750">
              <a:lnSpc>
                <a:spcPct val="210000"/>
              </a:lnSpc>
              <a:buFont typeface="Arial" panose="020B0604020202020204" pitchFamily="34" charset="0"/>
              <a:buChar char="•"/>
            </a:pPr>
            <a:r>
              <a:rPr lang="en-US" b="0" i="0" dirty="0">
                <a:solidFill>
                  <a:srgbClr val="0D0D0D"/>
                </a:solidFill>
                <a:effectLst/>
                <a:highlight>
                  <a:srgbClr val="FFFFFF"/>
                </a:highlight>
                <a:latin typeface="Söhne"/>
              </a:rPr>
              <a:t>Configuring Nginx as a reverse proxy to route requests.</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17</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17</a:t>
            </a:fld>
            <a:endParaRPr lang="en-US" dirty="0"/>
          </a:p>
        </p:txBody>
      </p:sp>
    </p:spTree>
    <p:extLst>
      <p:ext uri="{BB962C8B-B14F-4D97-AF65-F5344CB8AC3E}">
        <p14:creationId xmlns:p14="http://schemas.microsoft.com/office/powerpoint/2010/main" val="1016070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 Cloud Server</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419106" y="1690688"/>
            <a:ext cx="9741183" cy="3853543"/>
          </a:xfrm>
        </p:spPr>
        <p:txBody>
          <a:bodyPr>
            <a:normAutofit/>
          </a:bodyPr>
          <a:lstStyle/>
          <a:p>
            <a:pPr marL="457200" lvl="1" indent="0">
              <a:lnSpc>
                <a:spcPct val="200000"/>
              </a:lnSpc>
              <a:buNone/>
            </a:pPr>
            <a:r>
              <a:rPr lang="en-US" b="1" i="0" dirty="0">
                <a:solidFill>
                  <a:srgbClr val="0D0D0D"/>
                </a:solidFill>
                <a:effectLst/>
                <a:highlight>
                  <a:srgbClr val="FFFFFF"/>
                </a:highlight>
                <a:latin typeface="Söhne"/>
              </a:rPr>
              <a:t> Accessing and Testing the Flask Application</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How to Access</a:t>
            </a:r>
            <a:r>
              <a:rPr lang="en-US" b="0" i="0" dirty="0">
                <a:solidFill>
                  <a:srgbClr val="0D0D0D"/>
                </a:solidFill>
                <a:effectLst/>
                <a:highlight>
                  <a:srgbClr val="FFFFFF"/>
                </a:highlight>
                <a:latin typeface="Söhne"/>
              </a:rPr>
              <a:t>:</a:t>
            </a:r>
          </a:p>
          <a:p>
            <a:pPr marL="1200150" lvl="2" indent="-285750">
              <a:lnSpc>
                <a:spcPct val="200000"/>
              </a:lnSpc>
              <a:buFont typeface="Arial" panose="020B0604020202020204" pitchFamily="34" charset="0"/>
              <a:buChar char="•"/>
            </a:pPr>
            <a:r>
              <a:rPr lang="en-US" b="0" i="0" dirty="0">
                <a:solidFill>
                  <a:srgbClr val="0D0D0D"/>
                </a:solidFill>
                <a:effectLst/>
                <a:highlight>
                  <a:srgbClr val="FFFFFF"/>
                </a:highlight>
                <a:latin typeface="Söhne"/>
              </a:rPr>
              <a:t>Using the public IP address to interact with the Flask application through a web browser.</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Testing Functionality</a:t>
            </a:r>
            <a:r>
              <a:rPr lang="en-US" b="0" i="0" dirty="0">
                <a:solidFill>
                  <a:srgbClr val="0D0D0D"/>
                </a:solidFill>
                <a:effectLst/>
                <a:highlight>
                  <a:srgbClr val="FFFFFF"/>
                </a:highlight>
                <a:latin typeface="Söhne"/>
              </a:rPr>
              <a:t>: Demonstrating a live example of submitting a review and receiving sentiment analysis.</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18</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18</a:t>
            </a:fld>
            <a:endParaRPr lang="en-US" dirty="0"/>
          </a:p>
        </p:txBody>
      </p:sp>
    </p:spTree>
    <p:extLst>
      <p:ext uri="{BB962C8B-B14F-4D97-AF65-F5344CB8AC3E}">
        <p14:creationId xmlns:p14="http://schemas.microsoft.com/office/powerpoint/2010/main" val="152362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360A4C54-B3B2-4B02-A340-C72E57FEE5FE}"/>
              </a:ext>
            </a:extLst>
          </p:cNvPr>
          <p:cNvSpPr>
            <a:spLocks noGrp="1"/>
          </p:cNvSpPr>
          <p:nvPr>
            <p:ph idx="1"/>
          </p:nvPr>
        </p:nvSpPr>
        <p:spPr/>
        <p:txBody>
          <a:bodyPr vert="horz" lIns="91440" tIns="45720" rIns="91440" bIns="45720" rtlCol="0" anchor="t">
            <a:noAutofit/>
          </a:bodyPr>
          <a:lstStyle/>
          <a:p>
            <a:r>
              <a:rPr lang="en-US" dirty="0"/>
              <a:t> Q&amp;A</a:t>
            </a:r>
          </a:p>
          <a:p>
            <a:r>
              <a:rPr lang="en-US" dirty="0"/>
              <a:t>hasansattar650@gmail.com</a:t>
            </a:r>
          </a:p>
        </p:txBody>
      </p:sp>
    </p:spTree>
    <p:extLst>
      <p:ext uri="{BB962C8B-B14F-4D97-AF65-F5344CB8AC3E}">
        <p14:creationId xmlns:p14="http://schemas.microsoft.com/office/powerpoint/2010/main" val="131534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110502F-36D4-4E60-B6E9-08628B2C5D5E}"/>
              </a:ext>
            </a:extLst>
          </p:cNvPr>
          <p:cNvSpPr>
            <a:spLocks noGrp="1"/>
          </p:cNvSpPr>
          <p:nvPr>
            <p:ph idx="1"/>
          </p:nvPr>
        </p:nvSpPr>
        <p:spPr>
          <a:xfrm>
            <a:off x="164482" y="2415209"/>
            <a:ext cx="10778221" cy="3955774"/>
          </a:xfrm>
        </p:spPr>
        <p:txBody>
          <a:bodyPr>
            <a:normAutofit fontScale="92500" lnSpcReduction="20000"/>
          </a:bodyPr>
          <a:lstStyle/>
          <a:p>
            <a:pPr marL="342900" indent="-342900">
              <a:buFont typeface="Arial" panose="020B0604020202020204" pitchFamily="34" charset="0"/>
              <a:buChar char="•"/>
            </a:pPr>
            <a:r>
              <a:rPr lang="en-US" dirty="0"/>
              <a:t>Introduction</a:t>
            </a:r>
          </a:p>
          <a:p>
            <a:pPr marL="342900" indent="-342900">
              <a:buFont typeface="Arial" panose="020B0604020202020204" pitchFamily="34" charset="0"/>
              <a:buChar char="•"/>
            </a:pPr>
            <a:r>
              <a:rPr lang="en-US" dirty="0"/>
              <a:t>Data Overview</a:t>
            </a:r>
          </a:p>
          <a:p>
            <a:pPr marL="342900" indent="-342900">
              <a:buFont typeface="Arial" panose="020B0604020202020204" pitchFamily="34" charset="0"/>
              <a:buChar char="•"/>
            </a:pPr>
            <a:r>
              <a:rPr lang="en-US" dirty="0"/>
              <a:t>Tools and Libraries Used</a:t>
            </a:r>
          </a:p>
          <a:p>
            <a:pPr marL="342900" indent="-342900">
              <a:buFont typeface="Arial" panose="020B0604020202020204" pitchFamily="34" charset="0"/>
              <a:buChar char="•"/>
            </a:pPr>
            <a:r>
              <a:rPr lang="en-US" dirty="0"/>
              <a:t>Data Preprocessing</a:t>
            </a:r>
          </a:p>
          <a:p>
            <a:pPr marL="342900" indent="-342900">
              <a:buFont typeface="Arial" panose="020B0604020202020204" pitchFamily="34" charset="0"/>
              <a:buChar char="•"/>
            </a:pPr>
            <a:r>
              <a:rPr lang="en-US" dirty="0"/>
              <a:t>Model Architecture</a:t>
            </a:r>
          </a:p>
          <a:p>
            <a:pPr marL="342900" indent="-342900">
              <a:buFont typeface="Arial" panose="020B0604020202020204" pitchFamily="34" charset="0"/>
              <a:buChar char="•"/>
            </a:pPr>
            <a:r>
              <a:rPr lang="en-US" dirty="0"/>
              <a:t>Training the Model</a:t>
            </a:r>
          </a:p>
          <a:p>
            <a:pPr marL="342900" indent="-342900">
              <a:buFont typeface="Arial" panose="020B0604020202020204" pitchFamily="34" charset="0"/>
              <a:buChar char="•"/>
            </a:pPr>
            <a:r>
              <a:rPr lang="en-US" dirty="0"/>
              <a:t>Predictions and Examples</a:t>
            </a:r>
          </a:p>
          <a:p>
            <a:pPr marL="342900" indent="-342900">
              <a:buFont typeface="Arial" panose="020B0604020202020204" pitchFamily="34" charset="0"/>
              <a:buChar char="•"/>
            </a:pPr>
            <a:r>
              <a:rPr lang="en-US" dirty="0"/>
              <a:t>Flask App</a:t>
            </a:r>
          </a:p>
          <a:p>
            <a:pPr marL="342900" indent="-342900">
              <a:buFont typeface="Arial" panose="020B0604020202020204" pitchFamily="34" charset="0"/>
              <a:buChar char="•"/>
            </a:pPr>
            <a:r>
              <a:rPr lang="en-US" dirty="0"/>
              <a:t>Deploy Cloud Server</a:t>
            </a:r>
          </a:p>
          <a:p>
            <a:pPr marL="342900" indent="-342900">
              <a:buFont typeface="Arial" panose="020B0604020202020204" pitchFamily="34" charset="0"/>
              <a:buChar char="•"/>
            </a:pPr>
            <a:endParaRPr lang="en-US" dirty="0"/>
          </a:p>
        </p:txBody>
      </p:sp>
      <p:sp>
        <p:nvSpPr>
          <p:cNvPr id="39" name="Slide Number Placeholder 38">
            <a:extLst>
              <a:ext uri="{FF2B5EF4-FFF2-40B4-BE49-F238E27FC236}">
                <a16:creationId xmlns:a16="http://schemas.microsoft.com/office/drawing/2014/main" id="{86A23B90-D6E2-D980-7780-B6FC54FD8DE3}"/>
              </a:ext>
            </a:extLst>
          </p:cNvPr>
          <p:cNvSpPr>
            <a:spLocks noGrp="1"/>
          </p:cNvSpPr>
          <p:nvPr>
            <p:ph type="sldNum" sz="quarter" idx="4"/>
          </p:nvPr>
        </p:nvSpPr>
        <p:spPr/>
        <p:txBody>
          <a:bodyPr/>
          <a:lstStyle/>
          <a:p>
            <a:fld id="{3A4F6043-7A67-491B-98BC-F933DED7226D}" type="slidenum">
              <a:rPr lang="en-US" smtClean="0"/>
              <a:pPr/>
              <a:t>2</a:t>
            </a:fld>
            <a:endParaRPr lang="en-US" dirty="0"/>
          </a:p>
        </p:txBody>
      </p:sp>
      <p:sp>
        <p:nvSpPr>
          <p:cNvPr id="4" name="Slide Number Placeholder 5">
            <a:extLst>
              <a:ext uri="{FF2B5EF4-FFF2-40B4-BE49-F238E27FC236}">
                <a16:creationId xmlns:a16="http://schemas.microsoft.com/office/drawing/2014/main" id="{6E0FD4B5-4088-0CC7-E6CC-DEA779045EB0}"/>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419106" y="1451113"/>
            <a:ext cx="9741183" cy="4393096"/>
          </a:xfrm>
        </p:spPr>
        <p:txBody>
          <a:bodyPr>
            <a:noAutofit/>
          </a:bodyPr>
          <a:lstStyle/>
          <a:p>
            <a:pPr lvl="1" algn="just">
              <a:lnSpc>
                <a:spcPct val="150000"/>
              </a:lnSpc>
              <a:buFont typeface="Arial" panose="020B0604020202020204" pitchFamily="34" charset="0"/>
              <a:buChar char="•"/>
            </a:pPr>
            <a:r>
              <a:rPr lang="en-US" dirty="0">
                <a:solidFill>
                  <a:srgbClr val="1F2328"/>
                </a:solidFill>
                <a:highlight>
                  <a:srgbClr val="FFFFFF"/>
                </a:highlight>
                <a:latin typeface="Söhne"/>
              </a:rPr>
              <a:t>This</a:t>
            </a:r>
            <a:r>
              <a:rPr lang="en-US" b="0" i="0" dirty="0">
                <a:solidFill>
                  <a:srgbClr val="1F2328"/>
                </a:solidFill>
                <a:effectLst/>
                <a:highlight>
                  <a:srgbClr val="FFFFFF"/>
                </a:highlight>
                <a:latin typeface="Söhne"/>
              </a:rPr>
              <a:t> machine learning project focused on performing sentiment analysis on Amazon product reviews. The aim is to classify the sentiments expressed in the reviews as either positive or negative. This can assist businesses in automating the analysis of customer feedback and enhance user experience through improved product recommendations.</a:t>
            </a:r>
            <a:endParaRPr lang="en-US" b="1" i="0" dirty="0">
              <a:solidFill>
                <a:srgbClr val="0D0D0D"/>
              </a:solidFill>
              <a:effectLst/>
              <a:highlight>
                <a:srgbClr val="FFFFFF"/>
              </a:highlight>
              <a:latin typeface="Söhne"/>
            </a:endParaRPr>
          </a:p>
          <a:p>
            <a:pPr lvl="1" algn="just">
              <a:lnSpc>
                <a:spcPct val="150000"/>
              </a:lnSpc>
              <a:buFont typeface="Arial" panose="020B0604020202020204" pitchFamily="34" charset="0"/>
              <a:buChar char="•"/>
            </a:pPr>
            <a:r>
              <a:rPr lang="en-US" b="1" i="0" dirty="0">
                <a:solidFill>
                  <a:srgbClr val="0D0D0D"/>
                </a:solidFill>
                <a:effectLst/>
                <a:highlight>
                  <a:srgbClr val="FFFFFF"/>
                </a:highlight>
                <a:latin typeface="Söhne"/>
              </a:rPr>
              <a:t>  Objective</a:t>
            </a:r>
            <a:r>
              <a:rPr lang="en-US" b="0" i="0" dirty="0">
                <a:solidFill>
                  <a:srgbClr val="0D0D0D"/>
                </a:solidFill>
                <a:effectLst/>
                <a:highlight>
                  <a:srgbClr val="FFFFFF"/>
                </a:highlight>
                <a:latin typeface="Söhne"/>
              </a:rPr>
              <a:t>: To analyze customer sentiments from Amazon product reviews using advanced    neural  network models.</a:t>
            </a:r>
          </a:p>
          <a:p>
            <a:pPr lvl="1" algn="just">
              <a:lnSpc>
                <a:spcPct val="150000"/>
              </a:lnSpc>
              <a:buFont typeface="Arial" panose="020B0604020202020204" pitchFamily="34" charset="0"/>
              <a:buChar char="•"/>
            </a:pPr>
            <a:r>
              <a:rPr lang="en-US" b="1" i="0" dirty="0">
                <a:solidFill>
                  <a:srgbClr val="0D0D0D"/>
                </a:solidFill>
                <a:effectLst/>
                <a:highlight>
                  <a:srgbClr val="FFFFFF"/>
                </a:highlight>
                <a:latin typeface="Söhne"/>
              </a:rPr>
              <a:t> Importance of Sentiment Analysis</a:t>
            </a:r>
            <a:r>
              <a:rPr lang="en-US" b="0" i="0" dirty="0">
                <a:solidFill>
                  <a:srgbClr val="0D0D0D"/>
                </a:solidFill>
                <a:effectLst/>
                <a:highlight>
                  <a:srgbClr val="FFFFFF"/>
                </a:highlight>
                <a:latin typeface="Söhne"/>
              </a:rPr>
              <a:t>:  how sentiment analysis helps businesses understand customer opinions and improve products and services.</a:t>
            </a:r>
          </a:p>
          <a:p>
            <a:pPr lvl="1" algn="just">
              <a:lnSpc>
                <a:spcPct val="150000"/>
              </a:lnSpc>
              <a:buFont typeface="Arial" panose="020B0604020202020204" pitchFamily="34" charset="0"/>
              <a:buChar char="•"/>
            </a:pPr>
            <a:r>
              <a:rPr lang="en-US" b="1" i="0" dirty="0">
                <a:solidFill>
                  <a:srgbClr val="0D0D0D"/>
                </a:solidFill>
                <a:effectLst/>
                <a:highlight>
                  <a:srgbClr val="FFFFFF"/>
                </a:highlight>
                <a:latin typeface="Söhne"/>
              </a:rPr>
              <a:t> Purpose</a:t>
            </a:r>
            <a:r>
              <a:rPr lang="en-US" b="0" i="0" dirty="0">
                <a:solidFill>
                  <a:srgbClr val="0D0D0D"/>
                </a:solidFill>
                <a:effectLst/>
                <a:highlight>
                  <a:srgbClr val="FFFFFF"/>
                </a:highlight>
                <a:latin typeface="Söhne"/>
              </a:rPr>
              <a:t>: Engage the audience by highlighting the relevance of sentiment analysis in real-world applications.</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3</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3</a:t>
            </a:fld>
            <a:endParaRPr lang="en-US" dirty="0"/>
          </a:p>
        </p:txBody>
      </p:sp>
    </p:spTree>
    <p:extLst>
      <p:ext uri="{BB962C8B-B14F-4D97-AF65-F5344CB8AC3E}">
        <p14:creationId xmlns:p14="http://schemas.microsoft.com/office/powerpoint/2010/main" val="119562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419107" y="2198915"/>
            <a:ext cx="9733538" cy="3345316"/>
          </a:xfrm>
        </p:spPr>
        <p:txBody>
          <a:bodyPr>
            <a:normAutofit/>
          </a:bodyPr>
          <a:lstStyle/>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  Data Source</a:t>
            </a:r>
            <a:r>
              <a:rPr lang="en-US" b="0" i="0" dirty="0">
                <a:solidFill>
                  <a:srgbClr val="0D0D0D"/>
                </a:solidFill>
                <a:effectLst/>
                <a:highlight>
                  <a:srgbClr val="FFFFFF"/>
                </a:highlight>
                <a:latin typeface="Söhne"/>
              </a:rPr>
              <a:t>: The data is sourced from Kaggle's Amazon Reviews dataset.       </a:t>
            </a:r>
            <a:r>
              <a:rPr lang="en-US" dirty="0">
                <a:solidFill>
                  <a:srgbClr val="0D0D0D"/>
                </a:solidFill>
                <a:highlight>
                  <a:srgbClr val="FFFFFF"/>
                </a:highlight>
                <a:latin typeface="Söhne"/>
              </a:rPr>
              <a:t>(</a:t>
            </a:r>
            <a:r>
              <a:rPr lang="en-US" b="0" i="0" dirty="0">
                <a:solidFill>
                  <a:srgbClr val="0D0D0D"/>
                </a:solidFill>
                <a:effectLst/>
                <a:highlight>
                  <a:srgbClr val="FFFFFF"/>
                </a:highlight>
                <a:latin typeface="Söhne"/>
                <a:hlinkClick r:id="rId3"/>
              </a:rPr>
              <a:t>https://www.kaggle.com/datasets/bittlingmayer/amazonreviews</a:t>
            </a:r>
            <a:r>
              <a:rPr lang="en-US" b="0" i="0" dirty="0">
                <a:solidFill>
                  <a:srgbClr val="0D0D0D"/>
                </a:solidFill>
                <a:effectLst/>
                <a:highlight>
                  <a:srgbClr val="FFFFFF"/>
                </a:highlight>
                <a:latin typeface="Söhne"/>
              </a:rPr>
              <a:t>)</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  Data Content</a:t>
            </a:r>
            <a:r>
              <a:rPr lang="en-US" b="0" i="0" dirty="0">
                <a:solidFill>
                  <a:srgbClr val="0D0D0D"/>
                </a:solidFill>
                <a:effectLst/>
                <a:highlight>
                  <a:srgbClr val="FFFFFF"/>
                </a:highlight>
                <a:latin typeface="Söhne"/>
              </a:rPr>
              <a:t>: </a:t>
            </a:r>
            <a:r>
              <a:rPr lang="en-US" dirty="0">
                <a:solidFill>
                  <a:srgbClr val="0D0D0D"/>
                </a:solidFill>
                <a:highlight>
                  <a:srgbClr val="FFFFFF"/>
                </a:highlight>
                <a:latin typeface="Söhne"/>
              </a:rPr>
              <a:t>T</a:t>
            </a:r>
            <a:r>
              <a:rPr lang="en-US" b="0" i="0" dirty="0">
                <a:solidFill>
                  <a:srgbClr val="0D0D0D"/>
                </a:solidFill>
                <a:effectLst/>
                <a:highlight>
                  <a:srgbClr val="FFFFFF"/>
                </a:highlight>
                <a:latin typeface="Söhne"/>
              </a:rPr>
              <a:t>he types of data included  text reviews with labels.</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  Purpose</a:t>
            </a:r>
            <a:r>
              <a:rPr lang="en-US" b="0" i="0" dirty="0">
                <a:solidFill>
                  <a:srgbClr val="0D0D0D"/>
                </a:solidFill>
                <a:effectLst/>
                <a:highlight>
                  <a:srgbClr val="FFFFFF"/>
                </a:highlight>
                <a:latin typeface="Söhne"/>
              </a:rPr>
              <a:t>: </a:t>
            </a:r>
            <a:r>
              <a:rPr lang="en-US" b="0" i="0" dirty="0">
                <a:solidFill>
                  <a:srgbClr val="3C4043"/>
                </a:solidFill>
                <a:effectLst/>
                <a:highlight>
                  <a:srgbClr val="FFFFFF"/>
                </a:highlight>
                <a:latin typeface="Inter"/>
              </a:rPr>
              <a:t>This dataset consists of a few million Amazon customer reviews (input text) and star ratings (output labels) for learning how to train </a:t>
            </a:r>
            <a:r>
              <a:rPr lang="en-US" b="0" i="0" dirty="0" err="1">
                <a:solidFill>
                  <a:srgbClr val="3C4043"/>
                </a:solidFill>
                <a:effectLst/>
                <a:highlight>
                  <a:srgbClr val="FFFFFF"/>
                </a:highlight>
                <a:latin typeface="Inter"/>
              </a:rPr>
              <a:t>fastText</a:t>
            </a:r>
            <a:r>
              <a:rPr lang="en-US" b="0" i="0" dirty="0">
                <a:solidFill>
                  <a:srgbClr val="3C4043"/>
                </a:solidFill>
                <a:effectLst/>
                <a:highlight>
                  <a:srgbClr val="FFFFFF"/>
                </a:highlight>
                <a:latin typeface="Inter"/>
              </a:rPr>
              <a:t> for sentiment analysis</a:t>
            </a:r>
            <a:endParaRPr lang="en-US" b="0" i="0" dirty="0">
              <a:solidFill>
                <a:srgbClr val="0D0D0D"/>
              </a:solidFill>
              <a:effectLst/>
              <a:highlight>
                <a:srgbClr val="FFFFFF"/>
              </a:highlight>
              <a:latin typeface="Söhne"/>
            </a:endParaRP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4</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4</a:t>
            </a:fld>
            <a:endParaRPr lang="en-US" dirty="0"/>
          </a:p>
        </p:txBody>
      </p:sp>
    </p:spTree>
    <p:extLst>
      <p:ext uri="{BB962C8B-B14F-4D97-AF65-F5344CB8AC3E}">
        <p14:creationId xmlns:p14="http://schemas.microsoft.com/office/powerpoint/2010/main" val="1656035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Tools and Libraries Used</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p:txBody>
          <a:bodyPr>
            <a:normAutofit/>
          </a:bodyPr>
          <a:lstStyle/>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List of Tools</a:t>
            </a:r>
            <a:r>
              <a:rPr lang="en-US" b="0" i="0" dirty="0">
                <a:solidFill>
                  <a:srgbClr val="0D0D0D"/>
                </a:solidFill>
                <a:effectLst/>
                <a:highlight>
                  <a:srgbClr val="FFFFFF"/>
                </a:highlight>
                <a:latin typeface="Söhne"/>
              </a:rPr>
              <a:t>: Python, TensorFlow, </a:t>
            </a:r>
            <a:r>
              <a:rPr lang="en-US" b="0" i="0" dirty="0" err="1">
                <a:solidFill>
                  <a:srgbClr val="0D0D0D"/>
                </a:solidFill>
                <a:effectLst/>
                <a:highlight>
                  <a:srgbClr val="FFFFFF"/>
                </a:highlight>
                <a:latin typeface="Söhne"/>
              </a:rPr>
              <a:t>Keras</a:t>
            </a:r>
            <a:r>
              <a:rPr lang="en-US" b="0" i="0" dirty="0">
                <a:solidFill>
                  <a:srgbClr val="0D0D0D"/>
                </a:solidFill>
                <a:effectLst/>
                <a:highlight>
                  <a:srgbClr val="FFFFFF"/>
                </a:highlight>
                <a:latin typeface="Söhne"/>
              </a:rPr>
              <a:t>.</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Libraries</a:t>
            </a:r>
            <a:r>
              <a:rPr lang="en-US" b="0" i="0" dirty="0">
                <a:solidFill>
                  <a:srgbClr val="0D0D0D"/>
                </a:solidFill>
                <a:effectLst/>
                <a:highlight>
                  <a:srgbClr val="FFFFFF"/>
                </a:highlight>
                <a:latin typeface="Söhne"/>
              </a:rPr>
              <a:t>: we used NumPy for numerical operations, TensorFlow for building and training models, and  </a:t>
            </a:r>
            <a:r>
              <a:rPr lang="en-US" b="0" i="0" dirty="0" err="1">
                <a:solidFill>
                  <a:srgbClr val="0D0D0D"/>
                </a:solidFill>
                <a:effectLst/>
                <a:highlight>
                  <a:srgbClr val="FFFFFF"/>
                </a:highlight>
                <a:latin typeface="Söhne"/>
              </a:rPr>
              <a:t>GloVe</a:t>
            </a:r>
            <a:r>
              <a:rPr lang="en-US" b="0" i="0" dirty="0">
                <a:solidFill>
                  <a:srgbClr val="0D0D0D"/>
                </a:solidFill>
                <a:effectLst/>
                <a:highlight>
                  <a:srgbClr val="FFFFFF"/>
                </a:highlight>
                <a:latin typeface="Söhne"/>
              </a:rPr>
              <a:t> embeddings for numerical index </a:t>
            </a:r>
            <a:r>
              <a:rPr lang="en-US" b="0" i="0" dirty="0" err="1">
                <a:solidFill>
                  <a:srgbClr val="0D0D0D"/>
                </a:solidFill>
                <a:effectLst/>
                <a:highlight>
                  <a:srgbClr val="FFFFFF"/>
                </a:highlight>
                <a:latin typeface="Söhne"/>
              </a:rPr>
              <a:t>vecterization</a:t>
            </a:r>
            <a:r>
              <a:rPr lang="en-US" b="0" i="0" dirty="0">
                <a:solidFill>
                  <a:srgbClr val="0D0D0D"/>
                </a:solidFill>
                <a:effectLst/>
                <a:highlight>
                  <a:srgbClr val="FFFFFF"/>
                </a:highlight>
                <a:latin typeface="Söhne"/>
              </a:rPr>
              <a:t>.</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Show the technical foundation of the project.</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5</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5</a:t>
            </a:fld>
            <a:endParaRPr lang="en-US" dirty="0"/>
          </a:p>
        </p:txBody>
      </p:sp>
    </p:spTree>
    <p:extLst>
      <p:ext uri="{BB962C8B-B14F-4D97-AF65-F5344CB8AC3E}">
        <p14:creationId xmlns:p14="http://schemas.microsoft.com/office/powerpoint/2010/main" val="932991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p:txBody>
          <a:bodyPr>
            <a:normAutofit/>
          </a:bodyPr>
          <a:lstStyle/>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Reading Data</a:t>
            </a:r>
            <a:r>
              <a:rPr lang="en-US" b="0" i="0" dirty="0">
                <a:solidFill>
                  <a:srgbClr val="0D0D0D"/>
                </a:solidFill>
                <a:effectLst/>
                <a:highlight>
                  <a:srgbClr val="FFFFFF"/>
                </a:highlight>
                <a:latin typeface="Söhne"/>
              </a:rPr>
              <a:t>: The process of loading the data from the file.</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Cleaning and Tokenizing</a:t>
            </a:r>
            <a:r>
              <a:rPr lang="en-US" b="0" i="0" dirty="0">
                <a:solidFill>
                  <a:srgbClr val="0D0D0D"/>
                </a:solidFill>
                <a:effectLst/>
                <a:highlight>
                  <a:srgbClr val="FFFFFF"/>
                </a:highlight>
                <a:latin typeface="Söhne"/>
              </a:rPr>
              <a:t>: </a:t>
            </a:r>
            <a:r>
              <a:rPr lang="en-US" dirty="0">
                <a:solidFill>
                  <a:srgbClr val="0D0D0D"/>
                </a:solidFill>
                <a:highlight>
                  <a:srgbClr val="FFFFFF"/>
                </a:highlight>
                <a:latin typeface="Söhne"/>
              </a:rPr>
              <a:t>T</a:t>
            </a:r>
            <a:r>
              <a:rPr lang="en-US" b="0" i="0" dirty="0">
                <a:solidFill>
                  <a:srgbClr val="0D0D0D"/>
                </a:solidFill>
                <a:effectLst/>
                <a:highlight>
                  <a:srgbClr val="FFFFFF"/>
                </a:highlight>
                <a:latin typeface="Söhne"/>
              </a:rPr>
              <a:t>ext cleaning and the tokenization process.</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Sequence Padding</a:t>
            </a:r>
            <a:r>
              <a:rPr lang="en-US" b="0" i="0" dirty="0">
                <a:solidFill>
                  <a:srgbClr val="0D0D0D"/>
                </a:solidFill>
                <a:effectLst/>
                <a:highlight>
                  <a:srgbClr val="FFFFFF"/>
                </a:highlight>
                <a:latin typeface="Söhne"/>
              </a:rPr>
              <a:t>: padding is necessary to create uniform input sizes for neural network processing.</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a:t>
            </a:r>
            <a:r>
              <a:rPr lang="en-US" dirty="0">
                <a:solidFill>
                  <a:srgbClr val="0D0D0D"/>
                </a:solidFill>
                <a:highlight>
                  <a:srgbClr val="FFFFFF"/>
                </a:highlight>
                <a:latin typeface="Söhne"/>
              </a:rPr>
              <a:t>R</a:t>
            </a:r>
            <a:r>
              <a:rPr lang="en-US" b="0" i="0" dirty="0">
                <a:solidFill>
                  <a:srgbClr val="0D0D0D"/>
                </a:solidFill>
                <a:effectLst/>
                <a:highlight>
                  <a:srgbClr val="FFFFFF"/>
                </a:highlight>
                <a:latin typeface="Söhne"/>
              </a:rPr>
              <a:t>aw data is transformed into a format suitable for model training.</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6</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6</a:t>
            </a:fld>
            <a:endParaRPr lang="en-US" dirty="0"/>
          </a:p>
        </p:txBody>
      </p:sp>
    </p:spTree>
    <p:extLst>
      <p:ext uri="{BB962C8B-B14F-4D97-AF65-F5344CB8AC3E}">
        <p14:creationId xmlns:p14="http://schemas.microsoft.com/office/powerpoint/2010/main" val="206554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p:txBody>
          <a:bodyPr>
            <a:normAutofit/>
          </a:bodyPr>
          <a:lstStyle/>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Sequential Model</a:t>
            </a:r>
            <a:r>
              <a:rPr lang="en-US" b="0" i="0" dirty="0">
                <a:solidFill>
                  <a:srgbClr val="0D0D0D"/>
                </a:solidFill>
                <a:effectLst/>
                <a:highlight>
                  <a:srgbClr val="FFFFFF"/>
                </a:highlight>
                <a:latin typeface="Söhne"/>
              </a:rPr>
              <a:t>: Introduce the architecture starting with the input layer.</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Layers Explained</a:t>
            </a:r>
            <a:r>
              <a:rPr lang="en-US" b="0" i="0" dirty="0">
                <a:solidFill>
                  <a:srgbClr val="0D0D0D"/>
                </a:solidFill>
                <a:effectLst/>
                <a:highlight>
                  <a:srgbClr val="FFFFFF"/>
                </a:highlight>
                <a:latin typeface="Söhne"/>
              </a:rPr>
              <a:t>: Describe each layer (Embedding, LSTM, Dense, Dropout) .</a:t>
            </a:r>
          </a:p>
          <a:p>
            <a:pPr lvl="1">
              <a:lnSpc>
                <a:spcPct val="200000"/>
              </a:lnSpc>
              <a:buFont typeface="Arial" panose="020B0604020202020204" pitchFamily="34" charset="0"/>
              <a:buChar char="•"/>
            </a:pPr>
            <a:r>
              <a:rPr lang="en-US" b="1" i="0" dirty="0" err="1">
                <a:solidFill>
                  <a:srgbClr val="0D0D0D"/>
                </a:solidFill>
                <a:effectLst/>
                <a:highlight>
                  <a:srgbClr val="FFFFFF"/>
                </a:highlight>
                <a:latin typeface="Söhne"/>
              </a:rPr>
              <a:t>GloVe</a:t>
            </a:r>
            <a:r>
              <a:rPr lang="en-US" b="1" i="0" dirty="0">
                <a:solidFill>
                  <a:srgbClr val="0D0D0D"/>
                </a:solidFill>
                <a:effectLst/>
                <a:highlight>
                  <a:srgbClr val="FFFFFF"/>
                </a:highlight>
                <a:latin typeface="Söhne"/>
              </a:rPr>
              <a:t> Embeddings</a:t>
            </a:r>
            <a:r>
              <a:rPr lang="en-US" b="0" i="0" dirty="0">
                <a:solidFill>
                  <a:srgbClr val="0D0D0D"/>
                </a:solidFill>
                <a:effectLst/>
                <a:highlight>
                  <a:srgbClr val="FFFFFF"/>
                </a:highlight>
                <a:latin typeface="Söhne"/>
              </a:rPr>
              <a:t>: The role of </a:t>
            </a:r>
            <a:r>
              <a:rPr lang="en-US" b="0" i="0" dirty="0" err="1">
                <a:solidFill>
                  <a:srgbClr val="0D0D0D"/>
                </a:solidFill>
                <a:effectLst/>
                <a:highlight>
                  <a:srgbClr val="FFFFFF"/>
                </a:highlight>
                <a:latin typeface="Söhne"/>
              </a:rPr>
              <a:t>GloVe</a:t>
            </a:r>
            <a:r>
              <a:rPr lang="en-US" b="0" i="0" dirty="0">
                <a:solidFill>
                  <a:srgbClr val="0D0D0D"/>
                </a:solidFill>
                <a:effectLst/>
                <a:highlight>
                  <a:srgbClr val="FFFFFF"/>
                </a:highlight>
                <a:latin typeface="Söhne"/>
              </a:rPr>
              <a:t> embeddings in enhancing model understanding of text semantics.</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Provide a technical overview of the model’s structure</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7</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7</a:t>
            </a:fld>
            <a:endParaRPr lang="en-US" dirty="0"/>
          </a:p>
        </p:txBody>
      </p:sp>
    </p:spTree>
    <p:extLst>
      <p:ext uri="{BB962C8B-B14F-4D97-AF65-F5344CB8AC3E}">
        <p14:creationId xmlns:p14="http://schemas.microsoft.com/office/powerpoint/2010/main" val="3251249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t>Training the Model</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p:txBody>
          <a:bodyPr>
            <a:normAutofit/>
          </a:bodyPr>
          <a:lstStyle/>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Data Splitting</a:t>
            </a:r>
            <a:r>
              <a:rPr lang="en-US" b="0" i="0" dirty="0">
                <a:solidFill>
                  <a:srgbClr val="0D0D0D"/>
                </a:solidFill>
                <a:effectLst/>
                <a:highlight>
                  <a:srgbClr val="FFFFFF"/>
                </a:highlight>
                <a:latin typeface="Söhne"/>
              </a:rPr>
              <a:t>: </a:t>
            </a:r>
            <a:r>
              <a:rPr lang="en-US" dirty="0">
                <a:solidFill>
                  <a:srgbClr val="0D0D0D"/>
                </a:solidFill>
                <a:highlight>
                  <a:srgbClr val="FFFFFF"/>
                </a:highlight>
                <a:latin typeface="Söhne"/>
              </a:rPr>
              <a:t>T</a:t>
            </a:r>
            <a:r>
              <a:rPr lang="en-US" b="0" i="0" dirty="0">
                <a:solidFill>
                  <a:srgbClr val="0D0D0D"/>
                </a:solidFill>
                <a:effectLst/>
                <a:highlight>
                  <a:srgbClr val="FFFFFF"/>
                </a:highlight>
                <a:latin typeface="Söhne"/>
              </a:rPr>
              <a:t>he data is divided into training and validation sets.</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Training Parameters</a:t>
            </a:r>
            <a:r>
              <a:rPr lang="en-US" b="0" i="0" dirty="0">
                <a:solidFill>
                  <a:srgbClr val="0D0D0D"/>
                </a:solidFill>
                <a:effectLst/>
                <a:highlight>
                  <a:srgbClr val="FFFFFF"/>
                </a:highlight>
                <a:latin typeface="Söhne"/>
              </a:rPr>
              <a:t>: Specify the number of epochs, batch size, and any other relevant parameters.</a:t>
            </a:r>
          </a:p>
          <a:p>
            <a:pPr lvl="1">
              <a:lnSpc>
                <a:spcPct val="200000"/>
              </a:lnSpc>
              <a:buFont typeface="Arial" panose="020B0604020202020204" pitchFamily="34" charset="0"/>
              <a:buChar char="•"/>
            </a:pPr>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how the model is trained and tuned.</a:t>
            </a:r>
          </a:p>
          <a:p>
            <a:pPr lvl="1">
              <a:lnSpc>
                <a:spcPct val="200000"/>
              </a:lnSpc>
            </a:pPr>
            <a:endParaRPr lang="en-US" dirty="0"/>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8</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8</a:t>
            </a:fld>
            <a:endParaRPr lang="en-US" dirty="0"/>
          </a:p>
        </p:txBody>
      </p:sp>
    </p:spTree>
    <p:extLst>
      <p:ext uri="{BB962C8B-B14F-4D97-AF65-F5344CB8AC3E}">
        <p14:creationId xmlns:p14="http://schemas.microsoft.com/office/powerpoint/2010/main" val="81616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pPr algn="l"/>
            <a:r>
              <a:rPr lang="en-US" i="0" dirty="0">
                <a:solidFill>
                  <a:srgbClr val="0D0D0D"/>
                </a:solidFill>
                <a:effectLst/>
                <a:highlight>
                  <a:srgbClr val="FFFFFF"/>
                </a:highlight>
                <a:latin typeface="Söhne"/>
              </a:rPr>
              <a:t>Model</a:t>
            </a:r>
            <a:r>
              <a:rPr lang="en-US" b="1" i="0" dirty="0">
                <a:solidFill>
                  <a:srgbClr val="0D0D0D"/>
                </a:solidFill>
                <a:effectLst/>
                <a:highlight>
                  <a:srgbClr val="FFFFFF"/>
                </a:highlight>
                <a:latin typeface="Söhne"/>
              </a:rPr>
              <a:t> </a:t>
            </a:r>
            <a:r>
              <a:rPr lang="en-US" i="0" dirty="0">
                <a:solidFill>
                  <a:srgbClr val="0D0D0D"/>
                </a:solidFill>
                <a:effectLst/>
                <a:highlight>
                  <a:srgbClr val="FFFFFF"/>
                </a:highlight>
                <a:latin typeface="Söhne"/>
              </a:rPr>
              <a:t>Evaluation</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p:txBody>
          <a:bodyPr>
            <a:normAutofit/>
          </a:bodyPr>
          <a:lstStyle/>
          <a:p>
            <a:pPr lvl="1">
              <a:lnSpc>
                <a:spcPct val="250000"/>
              </a:lnSpc>
              <a:buFont typeface="Arial" panose="020B0604020202020204" pitchFamily="34" charset="0"/>
              <a:buChar char="•"/>
            </a:pPr>
            <a:r>
              <a:rPr lang="en-US" b="1" i="0" dirty="0">
                <a:solidFill>
                  <a:srgbClr val="0D0D0D"/>
                </a:solidFill>
                <a:effectLst/>
                <a:highlight>
                  <a:srgbClr val="FFFFFF"/>
                </a:highlight>
                <a:latin typeface="Söhne"/>
              </a:rPr>
              <a:t>Evaluation Metrics</a:t>
            </a:r>
            <a:r>
              <a:rPr lang="en-US" b="0" i="0" dirty="0">
                <a:solidFill>
                  <a:srgbClr val="0D0D0D"/>
                </a:solidFill>
                <a:effectLst/>
                <a:highlight>
                  <a:srgbClr val="FFFFFF"/>
                </a:highlight>
                <a:latin typeface="Söhne"/>
              </a:rPr>
              <a:t>: Define the metrics used such as accuracy and loss.</a:t>
            </a:r>
          </a:p>
          <a:p>
            <a:pPr lvl="1">
              <a:lnSpc>
                <a:spcPct val="250000"/>
              </a:lnSpc>
              <a:buFont typeface="Arial" panose="020B0604020202020204" pitchFamily="34" charset="0"/>
              <a:buChar char="•"/>
            </a:pPr>
            <a:r>
              <a:rPr lang="en-US" b="1" i="0" dirty="0">
                <a:solidFill>
                  <a:srgbClr val="0D0D0D"/>
                </a:solidFill>
                <a:effectLst/>
                <a:highlight>
                  <a:srgbClr val="FFFFFF"/>
                </a:highlight>
                <a:latin typeface="Söhne"/>
              </a:rPr>
              <a:t>Performance Overview</a:t>
            </a:r>
            <a:r>
              <a:rPr lang="en-US" b="0" i="0" dirty="0">
                <a:solidFill>
                  <a:srgbClr val="0D0D0D"/>
                </a:solidFill>
                <a:effectLst/>
                <a:highlight>
                  <a:srgbClr val="FFFFFF"/>
                </a:highlight>
                <a:latin typeface="Söhne"/>
              </a:rPr>
              <a:t>: Share results from the model performance on validation data.</a:t>
            </a:r>
          </a:p>
          <a:p>
            <a:pPr lvl="1">
              <a:lnSpc>
                <a:spcPct val="250000"/>
              </a:lnSpc>
              <a:buFont typeface="Arial" panose="020B0604020202020204" pitchFamily="34" charset="0"/>
              <a:buChar char="•"/>
            </a:pPr>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Assess the effectiveness of the trained model.</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9</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9</a:t>
            </a:fld>
            <a:endParaRPr lang="en-US" dirty="0"/>
          </a:p>
        </p:txBody>
      </p:sp>
    </p:spTree>
    <p:extLst>
      <p:ext uri="{BB962C8B-B14F-4D97-AF65-F5344CB8AC3E}">
        <p14:creationId xmlns:p14="http://schemas.microsoft.com/office/powerpoint/2010/main" val="1509911529"/>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B37DAF-AFAF-4561-A80B-C76198EBD31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29436BC-77AE-4AEE-A282-4E162A1CA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665E41-66EB-401D-940D-8E7024721BE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{D1983EC0-3132-49EB-A71B-A2445B56300D}tf67338807_win32</Template>
  <TotalTime>76</TotalTime>
  <Words>923</Words>
  <Application>Microsoft Office PowerPoint</Application>
  <PresentationFormat>Widescreen</PresentationFormat>
  <Paragraphs>149</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Dante</vt:lpstr>
      <vt:lpstr>Dante (Headings)2</vt:lpstr>
      <vt:lpstr>Inter</vt:lpstr>
      <vt:lpstr>Söhne</vt:lpstr>
      <vt:lpstr>Wingdings 2</vt:lpstr>
      <vt:lpstr>OffsetVTI</vt:lpstr>
      <vt:lpstr> Title: Amazon Product Review Sentiments Presentation  Subtitle: Using Deep Learning and NLP Techniques    Name: Hassan Sattar Roll no: 22F-3773   </vt:lpstr>
      <vt:lpstr>Agenda</vt:lpstr>
      <vt:lpstr>Introduction</vt:lpstr>
      <vt:lpstr>Data Overview</vt:lpstr>
      <vt:lpstr>Tools and Libraries Used</vt:lpstr>
      <vt:lpstr>Data Preprocessing</vt:lpstr>
      <vt:lpstr>Model Architecture</vt:lpstr>
      <vt:lpstr>Training the Model</vt:lpstr>
      <vt:lpstr>Model Evaluation</vt:lpstr>
      <vt:lpstr>Predictions and Examples</vt:lpstr>
      <vt:lpstr>Flask App</vt:lpstr>
      <vt:lpstr>Flask App</vt:lpstr>
      <vt:lpstr>Flask App</vt:lpstr>
      <vt:lpstr>Flask App</vt:lpstr>
      <vt:lpstr> Cloud Server</vt:lpstr>
      <vt:lpstr> Cloud Server</vt:lpstr>
      <vt:lpstr> Cloud Server</vt:lpstr>
      <vt:lpstr> Cloud Server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Product Review Sentiments presentation</dc:title>
  <dc:creator>FNU LNU</dc:creator>
  <cp:lastModifiedBy>FNU LNU</cp:lastModifiedBy>
  <cp:revision>67</cp:revision>
  <dcterms:created xsi:type="dcterms:W3CDTF">2024-05-03T20:59:29Z</dcterms:created>
  <dcterms:modified xsi:type="dcterms:W3CDTF">2024-05-03T22:29:35Z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