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83" r:id="rId4"/>
  </p:sldMasterIdLst>
  <p:notesMasterIdLst>
    <p:notesMasterId r:id="rId25"/>
  </p:notesMasterIdLst>
  <p:handoutMasterIdLst>
    <p:handoutMasterId r:id="rId26"/>
  </p:handoutMasterIdLst>
  <p:sldIdLst>
    <p:sldId id="325" r:id="rId5"/>
    <p:sldId id="307" r:id="rId6"/>
    <p:sldId id="312" r:id="rId7"/>
    <p:sldId id="356" r:id="rId8"/>
    <p:sldId id="341" r:id="rId9"/>
    <p:sldId id="342" r:id="rId10"/>
    <p:sldId id="343" r:id="rId11"/>
    <p:sldId id="344" r:id="rId12"/>
    <p:sldId id="345" r:id="rId13"/>
    <p:sldId id="347" r:id="rId14"/>
    <p:sldId id="346" r:id="rId15"/>
    <p:sldId id="348" r:id="rId16"/>
    <p:sldId id="350" r:id="rId17"/>
    <p:sldId id="355" r:id="rId18"/>
    <p:sldId id="351" r:id="rId19"/>
    <p:sldId id="349" r:id="rId20"/>
    <p:sldId id="352" r:id="rId21"/>
    <p:sldId id="353" r:id="rId22"/>
    <p:sldId id="354" r:id="rId23"/>
    <p:sldId id="32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94" autoAdjust="0"/>
  </p:normalViewPr>
  <p:slideViewPr>
    <p:cSldViewPr snapToGrid="0">
      <p:cViewPr varScale="1">
        <p:scale>
          <a:sx n="77" d="100"/>
          <a:sy n="77" d="100"/>
        </p:scale>
        <p:origin x="912" y="72"/>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80" d="100"/>
        <a:sy n="80" d="100"/>
      </p:scale>
      <p:origin x="0" y="-206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4B9809-3C73-CA2B-1791-620EA168CC0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C7B1C58-A1FD-D1E1-33AB-1303C48435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6AA30A-158D-435B-B1F3-6FF82BD60FDF}" type="datetimeFigureOut">
              <a:rPr lang="en-US" smtClean="0"/>
              <a:t>5/4/2024</a:t>
            </a:fld>
            <a:endParaRPr lang="en-US" dirty="0"/>
          </a:p>
        </p:txBody>
      </p:sp>
      <p:sp>
        <p:nvSpPr>
          <p:cNvPr id="4" name="Footer Placeholder 3">
            <a:extLst>
              <a:ext uri="{FF2B5EF4-FFF2-40B4-BE49-F238E27FC236}">
                <a16:creationId xmlns:a16="http://schemas.microsoft.com/office/drawing/2014/main" id="{4717A0D9-659F-DDC6-CBD8-29B61E0FF7E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9E0617-6128-05F5-8F48-6A0A1D1479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0A24AC-02A6-46A1-A072-EAC8AC25DCA5}" type="slidenum">
              <a:rPr lang="en-US" smtClean="0"/>
              <a:t>‹#›</a:t>
            </a:fld>
            <a:endParaRPr lang="en-US" dirty="0"/>
          </a:p>
        </p:txBody>
      </p:sp>
    </p:spTree>
    <p:extLst>
      <p:ext uri="{BB962C8B-B14F-4D97-AF65-F5344CB8AC3E}">
        <p14:creationId xmlns:p14="http://schemas.microsoft.com/office/powerpoint/2010/main" val="4083919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5/4/2024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a:t>
            </a:fld>
            <a:endParaRPr lang="en-US" dirty="0"/>
          </a:p>
        </p:txBody>
      </p:sp>
    </p:spTree>
    <p:extLst>
      <p:ext uri="{BB962C8B-B14F-4D97-AF65-F5344CB8AC3E}">
        <p14:creationId xmlns:p14="http://schemas.microsoft.com/office/powerpoint/2010/main" val="642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10</a:t>
            </a:fld>
            <a:endParaRPr lang="en-US" dirty="0"/>
          </a:p>
        </p:txBody>
      </p:sp>
    </p:spTree>
    <p:extLst>
      <p:ext uri="{BB962C8B-B14F-4D97-AF65-F5344CB8AC3E}">
        <p14:creationId xmlns:p14="http://schemas.microsoft.com/office/powerpoint/2010/main" val="2113369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11</a:t>
            </a:fld>
            <a:endParaRPr lang="en-US" dirty="0"/>
          </a:p>
        </p:txBody>
      </p:sp>
    </p:spTree>
    <p:extLst>
      <p:ext uri="{BB962C8B-B14F-4D97-AF65-F5344CB8AC3E}">
        <p14:creationId xmlns:p14="http://schemas.microsoft.com/office/powerpoint/2010/main" val="1432563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12</a:t>
            </a:fld>
            <a:endParaRPr lang="en-US" dirty="0"/>
          </a:p>
        </p:txBody>
      </p:sp>
    </p:spTree>
    <p:extLst>
      <p:ext uri="{BB962C8B-B14F-4D97-AF65-F5344CB8AC3E}">
        <p14:creationId xmlns:p14="http://schemas.microsoft.com/office/powerpoint/2010/main" val="781629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13</a:t>
            </a:fld>
            <a:endParaRPr lang="en-US" dirty="0"/>
          </a:p>
        </p:txBody>
      </p:sp>
    </p:spTree>
    <p:extLst>
      <p:ext uri="{BB962C8B-B14F-4D97-AF65-F5344CB8AC3E}">
        <p14:creationId xmlns:p14="http://schemas.microsoft.com/office/powerpoint/2010/main" val="3394098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14</a:t>
            </a:fld>
            <a:endParaRPr lang="en-US" dirty="0"/>
          </a:p>
        </p:txBody>
      </p:sp>
    </p:spTree>
    <p:extLst>
      <p:ext uri="{BB962C8B-B14F-4D97-AF65-F5344CB8AC3E}">
        <p14:creationId xmlns:p14="http://schemas.microsoft.com/office/powerpoint/2010/main" val="1998632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15</a:t>
            </a:fld>
            <a:endParaRPr lang="en-US" dirty="0"/>
          </a:p>
        </p:txBody>
      </p:sp>
    </p:spTree>
    <p:extLst>
      <p:ext uri="{BB962C8B-B14F-4D97-AF65-F5344CB8AC3E}">
        <p14:creationId xmlns:p14="http://schemas.microsoft.com/office/powerpoint/2010/main" val="116647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16</a:t>
            </a:fld>
            <a:endParaRPr lang="en-US" dirty="0"/>
          </a:p>
        </p:txBody>
      </p:sp>
    </p:spTree>
    <p:extLst>
      <p:ext uri="{BB962C8B-B14F-4D97-AF65-F5344CB8AC3E}">
        <p14:creationId xmlns:p14="http://schemas.microsoft.com/office/powerpoint/2010/main" val="3546739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17</a:t>
            </a:fld>
            <a:endParaRPr lang="en-US" dirty="0"/>
          </a:p>
        </p:txBody>
      </p:sp>
    </p:spTree>
    <p:extLst>
      <p:ext uri="{BB962C8B-B14F-4D97-AF65-F5344CB8AC3E}">
        <p14:creationId xmlns:p14="http://schemas.microsoft.com/office/powerpoint/2010/main" val="3285432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18</a:t>
            </a:fld>
            <a:endParaRPr lang="en-US" dirty="0"/>
          </a:p>
        </p:txBody>
      </p:sp>
    </p:spTree>
    <p:extLst>
      <p:ext uri="{BB962C8B-B14F-4D97-AF65-F5344CB8AC3E}">
        <p14:creationId xmlns:p14="http://schemas.microsoft.com/office/powerpoint/2010/main" val="204170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19</a:t>
            </a:fld>
            <a:endParaRPr lang="en-US" dirty="0"/>
          </a:p>
        </p:txBody>
      </p:sp>
    </p:spTree>
    <p:extLst>
      <p:ext uri="{BB962C8B-B14F-4D97-AF65-F5344CB8AC3E}">
        <p14:creationId xmlns:p14="http://schemas.microsoft.com/office/powerpoint/2010/main" val="2893899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a:t>
            </a:fld>
            <a:endParaRPr lang="en-US" dirty="0"/>
          </a:p>
        </p:txBody>
      </p:sp>
    </p:spTree>
    <p:extLst>
      <p:ext uri="{BB962C8B-B14F-4D97-AF65-F5344CB8AC3E}">
        <p14:creationId xmlns:p14="http://schemas.microsoft.com/office/powerpoint/2010/main" val="1441182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20</a:t>
            </a:fld>
            <a:endParaRPr lang="en-US" dirty="0"/>
          </a:p>
        </p:txBody>
      </p:sp>
    </p:spTree>
    <p:extLst>
      <p:ext uri="{BB962C8B-B14F-4D97-AF65-F5344CB8AC3E}">
        <p14:creationId xmlns:p14="http://schemas.microsoft.com/office/powerpoint/2010/main" val="4255841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a:t>
            </a:fld>
            <a:endParaRPr lang="en-US" dirty="0"/>
          </a:p>
        </p:txBody>
      </p:sp>
    </p:spTree>
    <p:extLst>
      <p:ext uri="{BB962C8B-B14F-4D97-AF65-F5344CB8AC3E}">
        <p14:creationId xmlns:p14="http://schemas.microsoft.com/office/powerpoint/2010/main" val="1838977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a:t>
            </a:fld>
            <a:endParaRPr lang="en-US" dirty="0"/>
          </a:p>
        </p:txBody>
      </p:sp>
    </p:spTree>
    <p:extLst>
      <p:ext uri="{BB962C8B-B14F-4D97-AF65-F5344CB8AC3E}">
        <p14:creationId xmlns:p14="http://schemas.microsoft.com/office/powerpoint/2010/main" val="2226051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5</a:t>
            </a:fld>
            <a:endParaRPr lang="en-US" dirty="0"/>
          </a:p>
        </p:txBody>
      </p:sp>
    </p:spTree>
    <p:extLst>
      <p:ext uri="{BB962C8B-B14F-4D97-AF65-F5344CB8AC3E}">
        <p14:creationId xmlns:p14="http://schemas.microsoft.com/office/powerpoint/2010/main" val="3512597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6</a:t>
            </a:fld>
            <a:endParaRPr lang="en-US" dirty="0"/>
          </a:p>
        </p:txBody>
      </p:sp>
    </p:spTree>
    <p:extLst>
      <p:ext uri="{BB962C8B-B14F-4D97-AF65-F5344CB8AC3E}">
        <p14:creationId xmlns:p14="http://schemas.microsoft.com/office/powerpoint/2010/main" val="40248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7</a:t>
            </a:fld>
            <a:endParaRPr lang="en-US" dirty="0"/>
          </a:p>
        </p:txBody>
      </p:sp>
    </p:spTree>
    <p:extLst>
      <p:ext uri="{BB962C8B-B14F-4D97-AF65-F5344CB8AC3E}">
        <p14:creationId xmlns:p14="http://schemas.microsoft.com/office/powerpoint/2010/main" val="4140802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8</a:t>
            </a:fld>
            <a:endParaRPr lang="en-US" dirty="0"/>
          </a:p>
        </p:txBody>
      </p:sp>
    </p:spTree>
    <p:extLst>
      <p:ext uri="{BB962C8B-B14F-4D97-AF65-F5344CB8AC3E}">
        <p14:creationId xmlns:p14="http://schemas.microsoft.com/office/powerpoint/2010/main" val="2108371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9</a:t>
            </a:fld>
            <a:endParaRPr lang="en-US" dirty="0"/>
          </a:p>
        </p:txBody>
      </p:sp>
    </p:spTree>
    <p:extLst>
      <p:ext uri="{BB962C8B-B14F-4D97-AF65-F5344CB8AC3E}">
        <p14:creationId xmlns:p14="http://schemas.microsoft.com/office/powerpoint/2010/main" val="247819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a:extLst>
              <a:ext uri="{FF2B5EF4-FFF2-40B4-BE49-F238E27FC236}">
                <a16:creationId xmlns:a16="http://schemas.microsoft.com/office/drawing/2014/main" id="{46538D75-00C2-DE73-4C65-FE94AC658370}"/>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6B601B81-68C1-B63A-105C-EC637DF56CB7}"/>
              </a:ext>
            </a:extLst>
          </p:cNvPr>
          <p:cNvSpPr>
            <a:spLocks noGrp="1"/>
          </p:cNvSpPr>
          <p:nvPr>
            <p:ph type="ftr" sz="quarter" idx="11"/>
          </p:nvPr>
        </p:nvSpPr>
        <p:spPr/>
        <p:txBody>
          <a:bodyPr/>
          <a:lstStyle/>
          <a:p>
            <a:r>
              <a:rPr lang="en-US"/>
              <a:t>Sample Footer Text</a:t>
            </a:r>
            <a:endParaRPr lang="en-US" dirty="0"/>
          </a:p>
        </p:txBody>
      </p:sp>
      <p:sp>
        <p:nvSpPr>
          <p:cNvPr id="17" name="Slide Number Placeholder 16">
            <a:extLst>
              <a:ext uri="{FF2B5EF4-FFF2-40B4-BE49-F238E27FC236}">
                <a16:creationId xmlns:a16="http://schemas.microsoft.com/office/drawing/2014/main" id="{E9F3E495-0415-392A-9A07-34555BBC7F4C}"/>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27242765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2268C47-2910-B99C-EC67-F6649ADC29A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D8019515-4A04-FBE0-E89C-86ECBB7E98A8}"/>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3D9C272-2490-C827-9BE5-9CEE4185042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95805413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43943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BFF68BE-C313-C839-B719-0339AC3444D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A14F4E5F-FFF4-F934-3DD9-134F8D24262D}"/>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6CFE0F82-88EB-FAE2-FC02-99D5EE30110A}"/>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80520741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F7D84AA-0BCE-9C85-4510-34EBAE061790}"/>
              </a:ext>
              <a:ext uri="{C183D7F6-B498-43B3-948B-1728B52AA6E4}">
                <adec:decorative xmlns:adec="http://schemas.microsoft.com/office/drawing/2017/decorative" val="1"/>
              </a:ext>
            </a:extLst>
          </p:cNvPr>
          <p:cNvGrpSpPr/>
          <p:nvPr userDrawn="1"/>
        </p:nvGrpSpPr>
        <p:grpSpPr>
          <a:xfrm>
            <a:off x="-1524" y="708955"/>
            <a:ext cx="12193526" cy="5463893"/>
            <a:chOff x="-1524" y="708955"/>
            <a:chExt cx="12193526" cy="5463893"/>
          </a:xfrm>
        </p:grpSpPr>
        <p:sp>
          <p:nvSpPr>
            <p:cNvPr id="5" name="Rectangle 4">
              <a:extLst>
                <a:ext uri="{FF2B5EF4-FFF2-40B4-BE49-F238E27FC236}">
                  <a16:creationId xmlns:a16="http://schemas.microsoft.com/office/drawing/2014/main" id="{E41002A6-9DB7-26A1-2425-8C496B953CA4}"/>
                </a:ext>
              </a:extLst>
            </p:cNvPr>
            <p:cNvSpPr/>
            <p:nvPr userDrawn="1"/>
          </p:nvSpPr>
          <p:spPr>
            <a:xfrm>
              <a:off x="-1524" y="709613"/>
              <a:ext cx="12192000" cy="5463235"/>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Graphic 24">
              <a:extLst>
                <a:ext uri="{FF2B5EF4-FFF2-40B4-BE49-F238E27FC236}">
                  <a16:creationId xmlns:a16="http://schemas.microsoft.com/office/drawing/2014/main" id="{9F029623-B14D-1CDC-9D8F-47D563937B5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3670" t="-7182" r="-9886" b="52046"/>
            <a:stretch/>
          </p:blipFill>
          <p:spPr>
            <a:xfrm>
              <a:off x="-1" y="1162050"/>
              <a:ext cx="5568949" cy="5009032"/>
            </a:xfrm>
            <a:prstGeom prst="rect">
              <a:avLst/>
            </a:prstGeom>
          </p:spPr>
        </p:pic>
        <p:pic>
          <p:nvPicPr>
            <p:cNvPr id="26" name="Graphic 25">
              <a:extLst>
                <a:ext uri="{FF2B5EF4-FFF2-40B4-BE49-F238E27FC236}">
                  <a16:creationId xmlns:a16="http://schemas.microsoft.com/office/drawing/2014/main" id="{B4D8031F-ED2A-8D7E-D369-6BF3256FE3F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6" t="-7183" r="44925" b="48899"/>
            <a:stretch/>
          </p:blipFill>
          <p:spPr>
            <a:xfrm rot="16200000">
              <a:off x="7239292" y="366674"/>
              <a:ext cx="4610430" cy="5294991"/>
            </a:xfrm>
            <a:prstGeom prst="rect">
              <a:avLst/>
            </a:prstGeom>
          </p:spPr>
        </p:pic>
      </p:grpSp>
      <p:cxnSp>
        <p:nvCxnSpPr>
          <p:cNvPr id="15" name="Straight Connector 14">
            <a:extLst>
              <a:ext uri="{FF2B5EF4-FFF2-40B4-BE49-F238E27FC236}">
                <a16:creationId xmlns:a16="http://schemas.microsoft.com/office/drawing/2014/main" id="{8A28D3FB-54EA-410D-A062-8F118E5D0CD7}"/>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93477A-1279-4BCC-8257-14CC2361F898}"/>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97F04C86-E215-DFBB-8302-70BCCDFC2DB8}"/>
              </a:ext>
              <a:ext uri="{C183D7F6-B498-43B3-948B-1728B52AA6E4}">
                <adec:decorative xmlns:adec="http://schemas.microsoft.com/office/drawing/2017/decorative" val="1"/>
              </a:ext>
            </a:extLst>
          </p:cNvPr>
          <p:cNvCxnSpPr>
            <a:cxnSpLocks/>
          </p:cNvCxnSpPr>
          <p:nvPr userDrawn="1"/>
        </p:nvCxnSpPr>
        <p:spPr>
          <a:xfrm>
            <a:off x="0" y="708956"/>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29577F-647F-5850-5636-6ED05B99595F}"/>
              </a:ext>
              <a:ext uri="{C183D7F6-B498-43B3-948B-1728B52AA6E4}">
                <adec:decorative xmlns:adec="http://schemas.microsoft.com/office/drawing/2017/decorative" val="1"/>
              </a:ext>
            </a:extLst>
          </p:cNvPr>
          <p:cNvCxnSpPr>
            <a:cxnSpLocks/>
          </p:cNvCxnSpPr>
          <p:nvPr userDrawn="1"/>
        </p:nvCxnSpPr>
        <p:spPr>
          <a:xfrm flipV="1">
            <a:off x="69482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CBFB4F-DC16-FC59-E9E7-B92910449EB8}"/>
              </a:ext>
              <a:ext uri="{C183D7F6-B498-43B3-948B-1728B52AA6E4}">
                <adec:decorative xmlns:adec="http://schemas.microsoft.com/office/drawing/2017/decorative" val="1"/>
              </a:ext>
            </a:extLst>
          </p:cNvPr>
          <p:cNvCxnSpPr>
            <a:cxnSpLocks/>
          </p:cNvCxnSpPr>
          <p:nvPr userDrawn="1"/>
        </p:nvCxnSpPr>
        <p:spPr>
          <a:xfrm>
            <a:off x="0" y="616429"/>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690604-E7DB-AFA3-7E13-CAFF46FF50F6}"/>
              </a:ext>
              <a:ext uri="{C183D7F6-B498-43B3-948B-1728B52AA6E4}">
                <adec:decorative xmlns:adec="http://schemas.microsoft.com/office/drawing/2017/decorative" val="1"/>
              </a:ext>
            </a:extLst>
          </p:cNvPr>
          <p:cNvCxnSpPr>
            <a:cxnSpLocks/>
          </p:cNvCxnSpPr>
          <p:nvPr userDrawn="1"/>
        </p:nvCxnSpPr>
        <p:spPr>
          <a:xfrm>
            <a:off x="0" y="627968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E2874C2-BA39-4778-DC11-487CC4FCADC3}"/>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6D6334D-FB4A-4843-F2FB-1CAC50021C4D}"/>
              </a:ext>
              <a:ext uri="{C183D7F6-B498-43B3-948B-1728B52AA6E4}">
                <adec:decorative xmlns:adec="http://schemas.microsoft.com/office/drawing/2017/decorative" val="1"/>
              </a:ext>
            </a:extLst>
          </p:cNvPr>
          <p:cNvCxnSpPr>
            <a:cxnSpLocks/>
          </p:cNvCxnSpPr>
          <p:nvPr userDrawn="1"/>
        </p:nvCxnSpPr>
        <p:spPr>
          <a:xfrm flipV="1">
            <a:off x="58695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FC043C06-5053-E291-E708-44B684DC523C}"/>
              </a:ext>
            </a:extLst>
          </p:cNvPr>
          <p:cNvSpPr>
            <a:spLocks noGrp="1"/>
          </p:cNvSpPr>
          <p:nvPr>
            <p:ph type="title" hasCustomPrompt="1"/>
          </p:nvPr>
        </p:nvSpPr>
        <p:spPr>
          <a:xfrm>
            <a:off x="1828932" y="1115167"/>
            <a:ext cx="8534136" cy="4655385"/>
          </a:xfrm>
        </p:spPr>
        <p:txBody>
          <a:bodyPr>
            <a:noAutofit/>
          </a:bodyPr>
          <a:lstStyle>
            <a:lvl1pPr algn="ctr">
              <a:defRPr sz="7200"/>
            </a:lvl1pPr>
          </a:lstStyle>
          <a:p>
            <a:r>
              <a:rPr lang="en-US" dirty="0"/>
              <a:t>Click to add title</a:t>
            </a:r>
          </a:p>
        </p:txBody>
      </p:sp>
    </p:spTree>
    <p:extLst>
      <p:ext uri="{BB962C8B-B14F-4D97-AF65-F5344CB8AC3E}">
        <p14:creationId xmlns:p14="http://schemas.microsoft.com/office/powerpoint/2010/main" val="1268248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F9E0CFE-F27B-4D50-AA2F-7146CA90E1F0}"/>
              </a:ext>
              <a:ext uri="{C183D7F6-B498-43B3-948B-1728B52AA6E4}">
                <adec:decorative xmlns:adec="http://schemas.microsoft.com/office/drawing/2017/decorative" val="1"/>
              </a:ext>
            </a:extLst>
          </p:cNvPr>
          <p:cNvSpPr/>
          <p:nvPr userDrawn="1"/>
        </p:nvSpPr>
        <p:spPr>
          <a:xfrm>
            <a:off x="3048" y="2138289"/>
            <a:ext cx="12188952" cy="4033912"/>
          </a:xfrm>
          <a:prstGeom prst="rect">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a:extLst>
              <a:ext uri="{FF2B5EF4-FFF2-40B4-BE49-F238E27FC236}">
                <a16:creationId xmlns:a16="http://schemas.microsoft.com/office/drawing/2014/main" id="{2C488A36-B0CB-7B46-C2A6-BA57D39EC479}"/>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27860" r="37853" b="27738"/>
          <a:stretch/>
        </p:blipFill>
        <p:spPr>
          <a:xfrm>
            <a:off x="6962087" y="2143124"/>
            <a:ext cx="5226865" cy="4033839"/>
          </a:xfrm>
          <a:prstGeom prst="rect">
            <a:avLst/>
          </a:prstGeom>
        </p:spPr>
      </p:pic>
      <p:sp>
        <p:nvSpPr>
          <p:cNvPr id="16" name="Title 1">
            <a:extLst>
              <a:ext uri="{FF2B5EF4-FFF2-40B4-BE49-F238E27FC236}">
                <a16:creationId xmlns:a16="http://schemas.microsoft.com/office/drawing/2014/main" id="{A8614BA2-9387-F1B5-B7DB-B34DAE90FEDE}"/>
              </a:ext>
            </a:extLst>
          </p:cNvPr>
          <p:cNvSpPr>
            <a:spLocks noGrp="1"/>
          </p:cNvSpPr>
          <p:nvPr>
            <p:ph type="title" hasCustomPrompt="1"/>
          </p:nvPr>
        </p:nvSpPr>
        <p:spPr>
          <a:xfrm>
            <a:off x="422177" y="365125"/>
            <a:ext cx="10778937" cy="1325563"/>
          </a:xfrm>
        </p:spPr>
        <p:txBody>
          <a:bodyPr>
            <a:normAutofit/>
          </a:bodyPr>
          <a:lstStyle>
            <a:lvl1pPr>
              <a:defRPr sz="4400"/>
            </a:lvl1pPr>
          </a:lstStyle>
          <a:p>
            <a:r>
              <a:rPr lang="en-US" dirty="0"/>
              <a:t>Click to add title</a:t>
            </a:r>
          </a:p>
        </p:txBody>
      </p:sp>
      <p:sp>
        <p:nvSpPr>
          <p:cNvPr id="12" name="Content Placeholder 2">
            <a:extLst>
              <a:ext uri="{FF2B5EF4-FFF2-40B4-BE49-F238E27FC236}">
                <a16:creationId xmlns:a16="http://schemas.microsoft.com/office/drawing/2014/main" id="{6994EC89-4FAE-445C-A6E8-D55E4A34DE4E}"/>
              </a:ext>
            </a:extLst>
          </p:cNvPr>
          <p:cNvSpPr>
            <a:spLocks noGrp="1"/>
          </p:cNvSpPr>
          <p:nvPr>
            <p:ph idx="1" hasCustomPrompt="1"/>
          </p:nvPr>
        </p:nvSpPr>
        <p:spPr>
          <a:xfrm>
            <a:off x="422899" y="2350108"/>
            <a:ext cx="10778221" cy="3609461"/>
          </a:xfrm>
        </p:spPr>
        <p:txBody>
          <a:bodyPr anchor="ctr" anchorCtr="0">
            <a:normAutofit/>
          </a:bodyPr>
          <a:lstStyle>
            <a:lvl1pPr>
              <a:buNone/>
              <a:defRPr sz="2400"/>
            </a:lvl1pPr>
            <a:lvl2pPr>
              <a:defRPr sz="2400"/>
            </a:lvl2pPr>
            <a:lvl3pPr>
              <a:defRPr sz="2400"/>
            </a:lvl3pPr>
            <a:lvl4pPr>
              <a:defRPr sz="24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solidFill>
                <a:schemeClr val="tx1"/>
              </a:solidFill>
            </a:endParaRPr>
          </a:p>
        </p:txBody>
      </p:sp>
      <p:cxnSp>
        <p:nvCxnSpPr>
          <p:cNvPr id="14" name="Straight Connector 13">
            <a:extLst>
              <a:ext uri="{FF2B5EF4-FFF2-40B4-BE49-F238E27FC236}">
                <a16:creationId xmlns:a16="http://schemas.microsoft.com/office/drawing/2014/main" id="{09ECF93F-3E86-4C44-BAF1-ADE160CADF49}"/>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7A80DA6A-71F3-6286-F60A-EEEC9188718C}"/>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cxnSp>
        <p:nvCxnSpPr>
          <p:cNvPr id="3" name="Straight Connector 2">
            <a:extLst>
              <a:ext uri="{FF2B5EF4-FFF2-40B4-BE49-F238E27FC236}">
                <a16:creationId xmlns:a16="http://schemas.microsoft.com/office/drawing/2014/main" id="{75F98B46-5DFC-3487-EB05-148905CA6507}"/>
              </a:ext>
              <a:ext uri="{C183D7F6-B498-43B3-948B-1728B52AA6E4}">
                <adec:decorative xmlns:adec="http://schemas.microsoft.com/office/drawing/2017/decorative" val="1"/>
              </a:ext>
            </a:extLst>
          </p:cNvPr>
          <p:cNvCxnSpPr>
            <a:cxnSpLocks/>
          </p:cNvCxnSpPr>
          <p:nvPr userDrawn="1"/>
        </p:nvCxnSpPr>
        <p:spPr>
          <a:xfrm>
            <a:off x="0" y="2138288"/>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D768F8E-3DFF-8D92-E3CF-5AE5F6DA5422}"/>
              </a:ext>
              <a:ext uri="{C183D7F6-B498-43B3-948B-1728B52AA6E4}">
                <adec:decorative xmlns:adec="http://schemas.microsoft.com/office/drawing/2017/decorative" val="1"/>
              </a:ext>
            </a:extLst>
          </p:cNvPr>
          <p:cNvCxnSpPr>
            <a:cxnSpLocks/>
          </p:cNvCxnSpPr>
          <p:nvPr userDrawn="1"/>
        </p:nvCxnSpPr>
        <p:spPr>
          <a:xfrm>
            <a:off x="0" y="2045761"/>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E83A1EA-5EE3-D81A-D135-860F481F6740}"/>
              </a:ext>
              <a:ext uri="{C183D7F6-B498-43B3-948B-1728B52AA6E4}">
                <adec:decorative xmlns:adec="http://schemas.microsoft.com/office/drawing/2017/decorative" val="1"/>
              </a:ext>
            </a:extLst>
          </p:cNvPr>
          <p:cNvCxnSpPr>
            <a:cxnSpLocks/>
          </p:cNvCxnSpPr>
          <p:nvPr userDrawn="1"/>
        </p:nvCxnSpPr>
        <p:spPr>
          <a:xfrm>
            <a:off x="0" y="626472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EA58FF-2FB1-3B78-FDCF-E5DC2EFE5D57}"/>
              </a:ext>
              <a:ext uri="{C183D7F6-B498-43B3-948B-1728B52AA6E4}">
                <adec:decorative xmlns:adec="http://schemas.microsoft.com/office/drawing/2017/decorative" val="1"/>
              </a:ext>
            </a:extLst>
          </p:cNvPr>
          <p:cNvCxnSpPr>
            <a:cxnSpLocks/>
          </p:cNvCxnSpPr>
          <p:nvPr userDrawn="1"/>
        </p:nvCxnSpPr>
        <p:spPr>
          <a:xfrm>
            <a:off x="0"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326723"/>
      </p:ext>
    </p:extLst>
  </p:cSld>
  <p:clrMapOvr>
    <a:masterClrMapping/>
  </p:clrMapOvr>
  <p:extLst>
    <p:ext uri="{DCECCB84-F9BA-43D5-87BE-67443E8EF086}">
      <p15:sldGuideLst xmlns:p15="http://schemas.microsoft.com/office/powerpoint/2012/main">
        <p15:guide id="1" orient="horz" pos="160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troduction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77B93E-437F-D9D6-D3D1-6DE5F025A4CD}"/>
              </a:ext>
              <a:ext uri="{C183D7F6-B498-43B3-948B-1728B52AA6E4}">
                <adec:decorative xmlns:adec="http://schemas.microsoft.com/office/drawing/2017/decorative" val="1"/>
              </a:ext>
            </a:extLst>
          </p:cNvPr>
          <p:cNvSpPr/>
          <p:nvPr userDrawn="1"/>
        </p:nvSpPr>
        <p:spPr>
          <a:xfrm>
            <a:off x="10744200" y="1"/>
            <a:ext cx="75198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B74AAE1C-171A-32A3-E6FD-75252CAB8759}"/>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796" t="12194" r="49125" b="12256"/>
          <a:stretch/>
        </p:blipFill>
        <p:spPr>
          <a:xfrm>
            <a:off x="10732660" y="-5609"/>
            <a:ext cx="763524" cy="6863608"/>
          </a:xfrm>
          <a:prstGeom prst="rect">
            <a:avLst/>
          </a:prstGeom>
        </p:spPr>
      </p:pic>
      <p:sp>
        <p:nvSpPr>
          <p:cNvPr id="13" name="Title 1">
            <a:extLst>
              <a:ext uri="{FF2B5EF4-FFF2-40B4-BE49-F238E27FC236}">
                <a16:creationId xmlns:a16="http://schemas.microsoft.com/office/drawing/2014/main" id="{F581E4B7-6D97-63BF-7E87-5E71F8BD8C58}"/>
              </a:ext>
            </a:extLst>
          </p:cNvPr>
          <p:cNvSpPr>
            <a:spLocks noGrp="1"/>
          </p:cNvSpPr>
          <p:nvPr>
            <p:ph type="title" hasCustomPrompt="1"/>
          </p:nvPr>
        </p:nvSpPr>
        <p:spPr>
          <a:xfrm>
            <a:off x="422178" y="365125"/>
            <a:ext cx="9733538" cy="1325563"/>
          </a:xfrm>
        </p:spPr>
        <p:txBody>
          <a:bodyPr>
            <a:normAutofit/>
          </a:bodyPr>
          <a:lstStyle>
            <a:lvl1pPr>
              <a:defRPr sz="4400"/>
            </a:lvl1pPr>
          </a:lstStyle>
          <a:p>
            <a:r>
              <a:rPr lang="en-US" dirty="0"/>
              <a:t>Click to add title</a:t>
            </a:r>
          </a:p>
        </p:txBody>
      </p:sp>
      <p:sp>
        <p:nvSpPr>
          <p:cNvPr id="9" name="Content Placeholder 2">
            <a:extLst>
              <a:ext uri="{FF2B5EF4-FFF2-40B4-BE49-F238E27FC236}">
                <a16:creationId xmlns:a16="http://schemas.microsoft.com/office/drawing/2014/main" id="{5B630934-DBD2-4535-961F-B198ABA2D05B}"/>
              </a:ext>
            </a:extLst>
          </p:cNvPr>
          <p:cNvSpPr>
            <a:spLocks noGrp="1"/>
          </p:cNvSpPr>
          <p:nvPr>
            <p:ph idx="1" hasCustomPrompt="1"/>
          </p:nvPr>
        </p:nvSpPr>
        <p:spPr>
          <a:xfrm>
            <a:off x="419106" y="2198915"/>
            <a:ext cx="9741183" cy="3345316"/>
          </a:xfrm>
        </p:spPr>
        <p:txBody>
          <a:bodyPr anchor="t" anchorCtr="0">
            <a:normAutofit/>
          </a:bodyPr>
          <a:lstStyle>
            <a:lvl1pPr marL="0" indent="0">
              <a:buNone/>
              <a:defRPr sz="1800" baseline="0"/>
            </a:lvl1pPr>
            <a:lvl2pPr>
              <a:defRPr sz="1800"/>
            </a:lvl2pPr>
            <a:lvl3pPr>
              <a:defRPr sz="1800"/>
            </a:lvl3pPr>
            <a:lvl4pPr>
              <a:defRPr sz="1800"/>
            </a:lvl4pPr>
            <a:lvl5pP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solidFill>
                <a:schemeClr val="tx1"/>
              </a:solidFill>
            </a:endParaRPr>
          </a:p>
        </p:txBody>
      </p:sp>
      <p:cxnSp>
        <p:nvCxnSpPr>
          <p:cNvPr id="14" name="Straight Connector 13">
            <a:extLst>
              <a:ext uri="{FF2B5EF4-FFF2-40B4-BE49-F238E27FC236}">
                <a16:creationId xmlns:a16="http://schemas.microsoft.com/office/drawing/2014/main" id="{0020D2A6-7700-487F-AC7E-A5A2C30DC1BF}"/>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C30D6A-6415-42E1-89E9-EF806C3FE339}"/>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Slide Number Placeholder 5">
            <a:extLst>
              <a:ext uri="{FF2B5EF4-FFF2-40B4-BE49-F238E27FC236}">
                <a16:creationId xmlns:a16="http://schemas.microsoft.com/office/drawing/2014/main" id="{E05DBF26-BAB3-D5FD-5EA7-310263D4CA95}"/>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cxnSp>
        <p:nvCxnSpPr>
          <p:cNvPr id="3" name="Straight Connector 2">
            <a:extLst>
              <a:ext uri="{FF2B5EF4-FFF2-40B4-BE49-F238E27FC236}">
                <a16:creationId xmlns:a16="http://schemas.microsoft.com/office/drawing/2014/main" id="{6940584B-2A03-52F7-B667-9CD1A2BD7857}"/>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3C0872-DC48-53B1-8569-7A913D92D8D1}"/>
              </a:ext>
              <a:ext uri="{C183D7F6-B498-43B3-948B-1728B52AA6E4}">
                <adec:decorative xmlns:adec="http://schemas.microsoft.com/office/drawing/2017/decorative" val="1"/>
              </a:ext>
            </a:extLst>
          </p:cNvPr>
          <p:cNvCxnSpPr>
            <a:cxnSpLocks/>
          </p:cNvCxnSpPr>
          <p:nvPr userDrawn="1"/>
        </p:nvCxnSpPr>
        <p:spPr>
          <a:xfrm flipV="1">
            <a:off x="1074420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35D700-0F05-E0E7-FB42-2FC890C26C08}"/>
              </a:ext>
              <a:ext uri="{C183D7F6-B498-43B3-948B-1728B52AA6E4}">
                <adec:decorative xmlns:adec="http://schemas.microsoft.com/office/drawing/2017/decorative" val="1"/>
              </a:ext>
            </a:extLst>
          </p:cNvPr>
          <p:cNvCxnSpPr>
            <a:cxnSpLocks/>
          </p:cNvCxnSpPr>
          <p:nvPr userDrawn="1"/>
        </p:nvCxnSpPr>
        <p:spPr>
          <a:xfrm flipV="1">
            <a:off x="1063077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5C00B3F-62BE-8535-5239-46279DF1B7E6}"/>
              </a:ext>
              <a:ext uri="{C183D7F6-B498-43B3-948B-1728B52AA6E4}">
                <adec:decorative xmlns:adec="http://schemas.microsoft.com/office/drawing/2017/decorative" val="1"/>
              </a:ext>
            </a:extLst>
          </p:cNvPr>
          <p:cNvCxnSpPr>
            <a:cxnSpLocks/>
          </p:cNvCxnSpPr>
          <p:nvPr userDrawn="1"/>
        </p:nvCxnSpPr>
        <p:spPr>
          <a:xfrm>
            <a:off x="0" y="605245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541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9BDEB7A-D103-487A-8C1B-9145FB24B663}"/>
              </a:ext>
            </a:extLst>
          </p:cNvPr>
          <p:cNvSpPr>
            <a:spLocks noGrp="1"/>
          </p:cNvSpPr>
          <p:nvPr>
            <p:ph type="title" hasCustomPrompt="1"/>
          </p:nvPr>
        </p:nvSpPr>
        <p:spPr>
          <a:xfrm>
            <a:off x="422897" y="539496"/>
            <a:ext cx="5228393" cy="2697190"/>
          </a:xfrm>
        </p:spPr>
        <p:txBody>
          <a:bodyPr anchor="b">
            <a:normAutofit/>
          </a:bodyPr>
          <a:lstStyle>
            <a:lvl1pPr>
              <a:defRPr sz="4400"/>
            </a:lvl1pPr>
          </a:lstStyle>
          <a:p>
            <a:r>
              <a:rPr lang="en-US" sz="4800" dirty="0"/>
              <a:t>Click to add title </a:t>
            </a:r>
          </a:p>
        </p:txBody>
      </p:sp>
      <p:sp>
        <p:nvSpPr>
          <p:cNvPr id="8" name="Content Placeholder 2">
            <a:extLst>
              <a:ext uri="{FF2B5EF4-FFF2-40B4-BE49-F238E27FC236}">
                <a16:creationId xmlns:a16="http://schemas.microsoft.com/office/drawing/2014/main" id="{F3017A3E-25F7-41D5-AABB-24D0E2673A63}"/>
              </a:ext>
            </a:extLst>
          </p:cNvPr>
          <p:cNvSpPr>
            <a:spLocks noGrp="1"/>
          </p:cNvSpPr>
          <p:nvPr>
            <p:ph idx="1" hasCustomPrompt="1"/>
          </p:nvPr>
        </p:nvSpPr>
        <p:spPr>
          <a:xfrm>
            <a:off x="422897" y="3354749"/>
            <a:ext cx="5228392" cy="2582470"/>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a:extLst>
              <a:ext uri="{FF2B5EF4-FFF2-40B4-BE49-F238E27FC236}">
                <a16:creationId xmlns:a16="http://schemas.microsoft.com/office/drawing/2014/main" id="{505C0C26-4C66-47DC-B079-5B94C22F15BD}"/>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07E30B1-7066-9D31-7A11-7B81B65DD8BA}"/>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72E672D-C862-C853-0730-15E3C4953D67}"/>
              </a:ext>
            </a:extLst>
          </p:cNvPr>
          <p:cNvSpPr/>
          <p:nvPr userDrawn="1"/>
        </p:nvSpPr>
        <p:spPr>
          <a:xfrm>
            <a:off x="9884230"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910336ED-3DCB-4524-8A3F-9FBBD0B18E87}"/>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815F86B-1A6A-ECD5-F63A-4280BADEF7C2}"/>
              </a:ext>
              <a:ext uri="{C183D7F6-B498-43B3-948B-1728B52AA6E4}">
                <adec:decorative xmlns:adec="http://schemas.microsoft.com/office/drawing/2017/decorative" val="1"/>
              </a:ext>
            </a:extLst>
          </p:cNvPr>
          <p:cNvCxnSpPr>
            <a:cxnSpLocks/>
          </p:cNvCxnSpPr>
          <p:nvPr userDrawn="1"/>
        </p:nvCxnSpPr>
        <p:spPr>
          <a:xfrm flipV="1">
            <a:off x="988423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5534F0-444E-1FA5-FC8F-F04505FC0F29}"/>
              </a:ext>
              <a:ext uri="{C183D7F6-B498-43B3-948B-1728B52AA6E4}">
                <adec:decorative xmlns:adec="http://schemas.microsoft.com/office/drawing/2017/decorative" val="1"/>
              </a:ext>
            </a:extLst>
          </p:cNvPr>
          <p:cNvCxnSpPr>
            <a:cxnSpLocks/>
          </p:cNvCxnSpPr>
          <p:nvPr userDrawn="1"/>
        </p:nvCxnSpPr>
        <p:spPr>
          <a:xfrm flipV="1">
            <a:off x="976862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119972F-DA18-8749-FF59-A83CA1E1F4A3}"/>
              </a:ext>
              <a:ext uri="{C183D7F6-B498-43B3-948B-1728B52AA6E4}">
                <adec:decorative xmlns:adec="http://schemas.microsoft.com/office/drawing/2017/decorative" val="1"/>
              </a:ext>
            </a:extLst>
          </p:cNvPr>
          <p:cNvCxnSpPr>
            <a:cxnSpLocks/>
          </p:cNvCxnSpPr>
          <p:nvPr userDrawn="1"/>
        </p:nvCxnSpPr>
        <p:spPr>
          <a:xfrm flipV="1">
            <a:off x="9372495"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67D80A1-B7E7-2F80-975E-2E87C591BB67}"/>
              </a:ext>
            </a:extLst>
          </p:cNvPr>
          <p:cNvSpPr/>
          <p:nvPr userDrawn="1"/>
        </p:nvSpPr>
        <p:spPr>
          <a:xfrm>
            <a:off x="7760541"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id="{BE88F6AB-6890-F7DE-7C01-CE237F778605}"/>
              </a:ext>
              <a:ext uri="{C183D7F6-B498-43B3-948B-1728B52AA6E4}">
                <adec:decorative xmlns:adec="http://schemas.microsoft.com/office/drawing/2017/decorative" val="1"/>
              </a:ext>
            </a:extLst>
          </p:cNvPr>
          <p:cNvCxnSpPr>
            <a:cxnSpLocks/>
          </p:cNvCxnSpPr>
          <p:nvPr userDrawn="1"/>
        </p:nvCxnSpPr>
        <p:spPr>
          <a:xfrm flipV="1">
            <a:off x="948135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6575E3-45E3-206E-9037-D8FD562B722A}"/>
              </a:ext>
              <a:ext uri="{C183D7F6-B498-43B3-948B-1728B52AA6E4}">
                <adec:decorative xmlns:adec="http://schemas.microsoft.com/office/drawing/2017/decorative" val="1"/>
              </a:ext>
            </a:extLst>
          </p:cNvPr>
          <p:cNvCxnSpPr>
            <a:cxnSpLocks/>
          </p:cNvCxnSpPr>
          <p:nvPr userDrawn="1"/>
        </p:nvCxnSpPr>
        <p:spPr>
          <a:xfrm flipV="1">
            <a:off x="77605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E4BC31-600E-ECD3-1E7F-FE4F6F720A6A}"/>
              </a:ext>
              <a:ext uri="{C183D7F6-B498-43B3-948B-1728B52AA6E4}">
                <adec:decorative xmlns:adec="http://schemas.microsoft.com/office/drawing/2017/decorative" val="1"/>
              </a:ext>
            </a:extLst>
          </p:cNvPr>
          <p:cNvCxnSpPr>
            <a:cxnSpLocks/>
          </p:cNvCxnSpPr>
          <p:nvPr userDrawn="1"/>
        </p:nvCxnSpPr>
        <p:spPr>
          <a:xfrm flipV="1">
            <a:off x="7644933"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pic>
        <p:nvPicPr>
          <p:cNvPr id="34" name="Graphic 33">
            <a:extLst>
              <a:ext uri="{FF2B5EF4-FFF2-40B4-BE49-F238E27FC236}">
                <a16:creationId xmlns:a16="http://schemas.microsoft.com/office/drawing/2014/main" id="{3F8CA839-B327-1ECD-C35D-02164F5BBD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1706" t="12194" r="49126" b="12256"/>
          <a:stretch/>
        </p:blipFill>
        <p:spPr>
          <a:xfrm>
            <a:off x="9884229" y="-5609"/>
            <a:ext cx="1611955" cy="6863608"/>
          </a:xfrm>
          <a:prstGeom prst="rect">
            <a:avLst/>
          </a:prstGeom>
        </p:spPr>
      </p:pic>
      <p:pic>
        <p:nvPicPr>
          <p:cNvPr id="35" name="Graphic 34">
            <a:extLst>
              <a:ext uri="{FF2B5EF4-FFF2-40B4-BE49-F238E27FC236}">
                <a16:creationId xmlns:a16="http://schemas.microsoft.com/office/drawing/2014/main" id="{E1A97957-D274-4D24-1862-D53BF72826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790" t="12194" r="70042" b="12256"/>
          <a:stretch/>
        </p:blipFill>
        <p:spPr>
          <a:xfrm>
            <a:off x="7753789" y="5610"/>
            <a:ext cx="1611955" cy="6863608"/>
          </a:xfrm>
          <a:prstGeom prst="rect">
            <a:avLst/>
          </a:prstGeom>
        </p:spPr>
      </p:pic>
    </p:spTree>
    <p:extLst>
      <p:ext uri="{BB962C8B-B14F-4D97-AF65-F5344CB8AC3E}">
        <p14:creationId xmlns:p14="http://schemas.microsoft.com/office/powerpoint/2010/main" val="3746701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A25CBB87-BE9B-82CE-8A24-F21EEA0366C3}"/>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B2131628-C033-9728-C4CF-90CDBCB89F7F}"/>
              </a:ext>
            </a:extLst>
          </p:cNvPr>
          <p:cNvSpPr>
            <a:spLocks noGrp="1"/>
          </p:cNvSpPr>
          <p:nvPr>
            <p:ph type="ftr" sz="quarter" idx="11"/>
          </p:nvPr>
        </p:nvSpPr>
        <p:spPr/>
        <p:txBody>
          <a:bodyPr/>
          <a:lstStyle/>
          <a:p>
            <a:r>
              <a:rPr lang="en-US"/>
              <a:t>Sample Footer Text</a:t>
            </a:r>
            <a:endParaRPr lang="en-US" dirty="0"/>
          </a:p>
        </p:txBody>
      </p:sp>
      <p:sp>
        <p:nvSpPr>
          <p:cNvPr id="13" name="Slide Number Placeholder 12">
            <a:extLst>
              <a:ext uri="{FF2B5EF4-FFF2-40B4-BE49-F238E27FC236}">
                <a16:creationId xmlns:a16="http://schemas.microsoft.com/office/drawing/2014/main" id="{B67216CA-9A26-BBE7-68A3-9237D22CDFC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67612729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id="{6B034DD9-4A61-318F-88CF-79721B55AC5B}"/>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D496DA99-E916-9F7C-9E88-AA06046AE94C}"/>
              </a:ext>
            </a:extLst>
          </p:cNvPr>
          <p:cNvSpPr>
            <a:spLocks noGrp="1"/>
          </p:cNvSpPr>
          <p:nvPr>
            <p:ph type="ftr" sz="quarter" idx="11"/>
          </p:nvPr>
        </p:nvSpPr>
        <p:spPr/>
        <p:txBody>
          <a:bodyPr/>
          <a:lstStyle/>
          <a:p>
            <a:r>
              <a:rPr lang="en-US"/>
              <a:t>Sample Footer Text</a:t>
            </a:r>
            <a:endParaRPr lang="en-US" dirty="0"/>
          </a:p>
        </p:txBody>
      </p:sp>
      <p:sp>
        <p:nvSpPr>
          <p:cNvPr id="12" name="Slide Number Placeholder 11">
            <a:extLst>
              <a:ext uri="{FF2B5EF4-FFF2-40B4-BE49-F238E27FC236}">
                <a16:creationId xmlns:a16="http://schemas.microsoft.com/office/drawing/2014/main" id="{21CC86B5-B6B3-4633-0D90-AACB44D0D409}"/>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8492490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8F7F10-35F6-E392-D41B-3CD300D5CCF8}"/>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p>
          <a:p>
            <a:pPr lvl="1">
              <a:buChar char="¬"/>
            </a:pPr>
            <a:r>
              <a:rPr lang="en-US"/>
              <a:t>Second level</a:t>
            </a:r>
          </a:p>
          <a:p>
            <a:pPr lvl="2">
              <a:buChar char="¬"/>
            </a:pPr>
            <a:r>
              <a:rPr lang="en-US"/>
              <a:t>Third level</a:t>
            </a:r>
          </a:p>
          <a:p>
            <a:pPr lvl="3">
              <a:buChar char="¬"/>
            </a:pPr>
            <a:r>
              <a:rPr lang="en-US"/>
              <a:t>Fourth level</a:t>
            </a:r>
          </a:p>
          <a:p>
            <a:pPr lvl="4">
              <a:buChar char="¬"/>
            </a:pPr>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35274CEC-210E-BC97-9B79-A7D801E4B5F6}"/>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486B3D53-F805-C08E-2359-498218FC6898}"/>
              </a:ext>
            </a:extLst>
          </p:cNvPr>
          <p:cNvSpPr>
            <a:spLocks noGrp="1"/>
          </p:cNvSpPr>
          <p:nvPr>
            <p:ph type="ftr" sz="quarter" idx="11"/>
          </p:nvPr>
        </p:nvSpPr>
        <p:spPr/>
        <p:txBody>
          <a:bodyPr/>
          <a:lstStyle/>
          <a:p>
            <a:r>
              <a:rPr lang="en-US"/>
              <a:t>Sample Footer Text</a:t>
            </a:r>
            <a:endParaRPr lang="en-US" dirty="0"/>
          </a:p>
        </p:txBody>
      </p:sp>
      <p:sp>
        <p:nvSpPr>
          <p:cNvPr id="17" name="Slide Number Placeholder 16">
            <a:extLst>
              <a:ext uri="{FF2B5EF4-FFF2-40B4-BE49-F238E27FC236}">
                <a16:creationId xmlns:a16="http://schemas.microsoft.com/office/drawing/2014/main" id="{61C4695B-D7BD-45F7-EB23-6FDAF2410BB2}"/>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12561204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1F52B7-5271-53AA-8260-0CF50FF8DA3C}"/>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a:t>Sample Footer Text</a:t>
            </a:r>
            <a:endParaRPr lang="en-US" dirty="0"/>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9146545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A9328E63-E075-39E2-BAA7-30CCAE2E779E}"/>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2A5894A5-0E01-F43E-C68A-2EFAB2EB89D8}"/>
              </a:ext>
            </a:extLst>
          </p:cNvPr>
          <p:cNvSpPr>
            <a:spLocks noGrp="1"/>
          </p:cNvSpPr>
          <p:nvPr>
            <p:ph type="ftr" sz="quarter" idx="11"/>
          </p:nvPr>
        </p:nvSpPr>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id="{7250128C-CE40-2B40-1B89-7E9AAAAC439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43750277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81B99-C6A0-F92A-BDD3-BB362196501C}"/>
              </a:ext>
            </a:extLst>
          </p:cNvPr>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3EB8367C-67E1-A50A-1584-F859A6FED9C9}"/>
              </a:ext>
            </a:extLst>
          </p:cNvPr>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a:extLst>
              <a:ext uri="{FF2B5EF4-FFF2-40B4-BE49-F238E27FC236}">
                <a16:creationId xmlns:a16="http://schemas.microsoft.com/office/drawing/2014/main" id="{2ABB8861-51D7-741E-6B2C-25412D40E5BD}"/>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3D69A2F-0657-B33B-8334-C458A9538368}"/>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EB4FC84-48ED-0480-2497-FCD84C1276C6}"/>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01231472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23F37370-7C05-0AAE-A0C3-9EE620A84EBB}"/>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0900B8E3-39E6-A88A-BBFB-717596EB347E}"/>
              </a:ext>
            </a:extLst>
          </p:cNvPr>
          <p:cNvSpPr>
            <a:spLocks noGrp="1"/>
          </p:cNvSpPr>
          <p:nvPr>
            <p:ph type="ftr" sz="quarter" idx="11"/>
          </p:nvPr>
        </p:nvSpPr>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id="{348E340D-1840-D987-3EEA-963BDDE31400}"/>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8105018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0F28E44-58BB-553B-BBD0-F292C66CCA94}"/>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8F22D156-E5FE-F118-0553-B401F19652DE}"/>
              </a:ext>
            </a:extLst>
          </p:cNvPr>
          <p:cNvSpPr>
            <a:spLocks noGrp="1"/>
          </p:cNvSpPr>
          <p:nvPr>
            <p:ph type="ftr" sz="quarter" idx="11"/>
          </p:nvPr>
        </p:nvSpPr>
        <p:spPr/>
        <p:txBody>
          <a:bodyPr/>
          <a:lstStyle/>
          <a:p>
            <a:r>
              <a:rPr lang="en-US"/>
              <a:t>Sample Footer Text</a:t>
            </a:r>
            <a:endParaRPr lang="en-US" dirty="0"/>
          </a:p>
        </p:txBody>
      </p:sp>
      <p:sp>
        <p:nvSpPr>
          <p:cNvPr id="11" name="Slide Number Placeholder 10">
            <a:extLst>
              <a:ext uri="{FF2B5EF4-FFF2-40B4-BE49-F238E27FC236}">
                <a16:creationId xmlns:a16="http://schemas.microsoft.com/office/drawing/2014/main" id="{88AEE0A6-6120-9BA2-5751-E0E2D8CF0F5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34639915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B53B4F-080C-8523-03AD-871CC3B8D168}"/>
              </a:ext>
            </a:extLst>
          </p:cNvPr>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D53B790B-70BD-FD52-2540-F1DA4882170E}"/>
              </a:ext>
            </a:extLst>
          </p:cNvPr>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a:extLst>
              <a:ext uri="{FF2B5EF4-FFF2-40B4-BE49-F238E27FC236}">
                <a16:creationId xmlns:a16="http://schemas.microsoft.com/office/drawing/2014/main" id="{7D4FC5F0-CBD6-AEEB-4902-28D624068890}"/>
              </a:ext>
            </a:extLst>
          </p:cNvPr>
          <p:cNvCxnSpPr>
            <a:cxnSpLocks/>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a:extLst>
              <a:ext uri="{FF2B5EF4-FFF2-40B4-BE49-F238E27FC236}">
                <a16:creationId xmlns:a16="http://schemas.microsoft.com/office/drawing/2014/main" id="{FA9EB4DB-DDA5-1A45-7D87-B2BF67D2D1C3}"/>
              </a:ext>
            </a:extLst>
          </p:cNvPr>
          <p:cNvCxnSpPr>
            <a:cxnSpLocks/>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646289393"/>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9" r:id="rId14"/>
    <p:sldLayoutId id="2147483907" r:id="rId15"/>
  </p:sldLayoutIdLst>
  <p:hf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hyperlink" Target="http://127.0.0.1:5000/" TargetMode="External"/><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bittlingmayer/amazonreviews"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danielwillgeorge/glove6b100dtxt"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2107B0-826E-4E2E-390A-A0CBF1F860F6}"/>
              </a:ext>
            </a:extLst>
          </p:cNvPr>
          <p:cNvSpPr>
            <a:spLocks noGrp="1"/>
          </p:cNvSpPr>
          <p:nvPr>
            <p:ph type="title"/>
          </p:nvPr>
        </p:nvSpPr>
        <p:spPr/>
        <p:txBody>
          <a:bodyPr/>
          <a:lstStyle/>
          <a:p>
            <a:br>
              <a:rPr lang="en-US" sz="3200" dirty="0"/>
            </a:br>
            <a:r>
              <a:rPr lang="en-US" sz="4000" dirty="0"/>
              <a:t>Title: Amazon Product Review Sentiments Presentation</a:t>
            </a:r>
            <a:br>
              <a:rPr lang="en-US" sz="4000" dirty="0"/>
            </a:br>
            <a:br>
              <a:rPr lang="en-US" sz="3200" dirty="0"/>
            </a:br>
            <a:r>
              <a:rPr lang="en-US" sz="2400" b="1" dirty="0"/>
              <a:t>Subtitle: </a:t>
            </a:r>
            <a:r>
              <a:rPr lang="en-US" sz="2400" dirty="0"/>
              <a:t>Using Deep Learning and NLP Techniques</a:t>
            </a:r>
            <a:br>
              <a:rPr lang="en-US" sz="2400" dirty="0"/>
            </a:br>
            <a:br>
              <a:rPr lang="en-US" sz="2400" dirty="0"/>
            </a:br>
            <a:br>
              <a:rPr lang="en-US" sz="3200" dirty="0"/>
            </a:br>
            <a:r>
              <a:rPr lang="en-US" sz="3200" dirty="0"/>
              <a:t> </a:t>
            </a:r>
            <a:r>
              <a:rPr lang="en-US" sz="3200" b="1" dirty="0"/>
              <a:t>Name: </a:t>
            </a:r>
            <a:r>
              <a:rPr lang="en-US" sz="3200" dirty="0"/>
              <a:t>Hassan Sattar</a:t>
            </a:r>
            <a:br>
              <a:rPr lang="en-US" sz="3200" dirty="0"/>
            </a:br>
            <a:r>
              <a:rPr lang="en-US" sz="3200" b="1" dirty="0"/>
              <a:t>Roll no: </a:t>
            </a:r>
            <a:r>
              <a:rPr lang="en-US" sz="3200" dirty="0"/>
              <a:t>22F-3773 </a:t>
            </a:r>
            <a:br>
              <a:rPr lang="en-US" sz="3200" dirty="0"/>
            </a:br>
            <a:br>
              <a:rPr lang="en-US" sz="3200" dirty="0"/>
            </a:br>
            <a:endParaRPr lang="en-US" sz="3200" dirty="0"/>
          </a:p>
        </p:txBody>
      </p:sp>
    </p:spTree>
    <p:extLst>
      <p:ext uri="{BB962C8B-B14F-4D97-AF65-F5344CB8AC3E}">
        <p14:creationId xmlns:p14="http://schemas.microsoft.com/office/powerpoint/2010/main" val="3885810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p:txBody>
          <a:bodyPr/>
          <a:lstStyle/>
          <a:p>
            <a:pPr algn="l"/>
            <a:r>
              <a:rPr lang="en-US" i="0" dirty="0">
                <a:solidFill>
                  <a:srgbClr val="0D0D0D"/>
                </a:solidFill>
                <a:effectLst/>
                <a:highlight>
                  <a:srgbClr val="FFFFFF"/>
                </a:highlight>
                <a:latin typeface="Söhne"/>
              </a:rPr>
              <a:t>Model</a:t>
            </a:r>
            <a:r>
              <a:rPr lang="en-US" b="1" i="0" dirty="0">
                <a:solidFill>
                  <a:srgbClr val="0D0D0D"/>
                </a:solidFill>
                <a:effectLst/>
                <a:highlight>
                  <a:srgbClr val="FFFFFF"/>
                </a:highlight>
                <a:latin typeface="Söhne"/>
              </a:rPr>
              <a:t> </a:t>
            </a:r>
            <a:r>
              <a:rPr lang="en-US" i="0" dirty="0">
                <a:solidFill>
                  <a:srgbClr val="0D0D0D"/>
                </a:solidFill>
                <a:effectLst/>
                <a:highlight>
                  <a:srgbClr val="FFFFFF"/>
                </a:highlight>
                <a:latin typeface="Söhne"/>
              </a:rPr>
              <a:t>Evaluation</a:t>
            </a:r>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a:xfrm>
            <a:off x="0" y="1551688"/>
            <a:ext cx="4681330" cy="3754624"/>
          </a:xfrm>
        </p:spPr>
        <p:txBody>
          <a:bodyPr>
            <a:normAutofit fontScale="92500" lnSpcReduction="20000"/>
          </a:bodyPr>
          <a:lstStyle/>
          <a:p>
            <a:pPr lvl="1">
              <a:lnSpc>
                <a:spcPct val="250000"/>
              </a:lnSpc>
              <a:buFont typeface="Arial" panose="020B0604020202020204" pitchFamily="34" charset="0"/>
              <a:buChar char="•"/>
            </a:pPr>
            <a:r>
              <a:rPr lang="en-US" b="1" i="0" dirty="0">
                <a:solidFill>
                  <a:srgbClr val="0D0D0D"/>
                </a:solidFill>
                <a:effectLst/>
                <a:highlight>
                  <a:srgbClr val="FFFFFF"/>
                </a:highlight>
                <a:latin typeface="Söhne"/>
              </a:rPr>
              <a:t>Evaluation Metrics</a:t>
            </a:r>
            <a:r>
              <a:rPr lang="en-US" b="0" i="0" dirty="0">
                <a:solidFill>
                  <a:srgbClr val="0D0D0D"/>
                </a:solidFill>
                <a:effectLst/>
                <a:highlight>
                  <a:srgbClr val="FFFFFF"/>
                </a:highlight>
                <a:latin typeface="Söhne"/>
              </a:rPr>
              <a:t>: Define the metrics used such as accuracy and loss.</a:t>
            </a:r>
          </a:p>
          <a:p>
            <a:pPr lvl="1">
              <a:lnSpc>
                <a:spcPct val="250000"/>
              </a:lnSpc>
              <a:buFont typeface="Arial" panose="020B0604020202020204" pitchFamily="34" charset="0"/>
              <a:buChar char="•"/>
            </a:pPr>
            <a:r>
              <a:rPr lang="en-US" b="1" i="0" dirty="0">
                <a:solidFill>
                  <a:srgbClr val="0D0D0D"/>
                </a:solidFill>
                <a:effectLst/>
                <a:highlight>
                  <a:srgbClr val="FFFFFF"/>
                </a:highlight>
                <a:latin typeface="Söhne"/>
              </a:rPr>
              <a:t>Performance Overview</a:t>
            </a:r>
            <a:r>
              <a:rPr lang="en-US" b="0" i="0" dirty="0">
                <a:solidFill>
                  <a:srgbClr val="0D0D0D"/>
                </a:solidFill>
                <a:effectLst/>
                <a:highlight>
                  <a:srgbClr val="FFFFFF"/>
                </a:highlight>
                <a:latin typeface="Söhne"/>
              </a:rPr>
              <a:t>: Share results from the model performance on validation data.</a:t>
            </a:r>
          </a:p>
          <a:p>
            <a:pPr lvl="1">
              <a:lnSpc>
                <a:spcPct val="250000"/>
              </a:lnSpc>
              <a:buFont typeface="Arial" panose="020B0604020202020204" pitchFamily="34" charset="0"/>
              <a:buChar char="•"/>
            </a:pPr>
            <a:r>
              <a:rPr lang="en-US" b="1" i="0" dirty="0">
                <a:solidFill>
                  <a:srgbClr val="0D0D0D"/>
                </a:solidFill>
                <a:effectLst/>
                <a:highlight>
                  <a:srgbClr val="FFFFFF"/>
                </a:highlight>
                <a:latin typeface="Söhne"/>
              </a:rPr>
              <a:t>Purpose</a:t>
            </a:r>
            <a:r>
              <a:rPr lang="en-US" b="0" i="0" dirty="0">
                <a:solidFill>
                  <a:srgbClr val="0D0D0D"/>
                </a:solidFill>
                <a:effectLst/>
                <a:highlight>
                  <a:srgbClr val="FFFFFF"/>
                </a:highlight>
                <a:latin typeface="Söhne"/>
              </a:rPr>
              <a:t>: Assess the effectiveness of the trained model.</a:t>
            </a:r>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10</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10</a:t>
            </a:fld>
            <a:endParaRPr lang="en-US" dirty="0"/>
          </a:p>
        </p:txBody>
      </p:sp>
      <p:pic>
        <p:nvPicPr>
          <p:cNvPr id="6" name="Picture 5" descr="A screenshot of a computer program&#10;&#10;Description automatically generated">
            <a:extLst>
              <a:ext uri="{FF2B5EF4-FFF2-40B4-BE49-F238E27FC236}">
                <a16:creationId xmlns:a16="http://schemas.microsoft.com/office/drawing/2014/main" id="{1D514DCE-4264-C24D-5C9A-0A5F476E63D7}"/>
              </a:ext>
            </a:extLst>
          </p:cNvPr>
          <p:cNvPicPr>
            <a:picLocks noChangeAspect="1"/>
          </p:cNvPicPr>
          <p:nvPr/>
        </p:nvPicPr>
        <p:blipFill>
          <a:blip r:embed="rId3"/>
          <a:stretch>
            <a:fillRect/>
          </a:stretch>
        </p:blipFill>
        <p:spPr>
          <a:xfrm>
            <a:off x="4878450" y="1888053"/>
            <a:ext cx="5639289" cy="1173582"/>
          </a:xfrm>
          <a:prstGeom prst="rect">
            <a:avLst/>
          </a:prstGeom>
        </p:spPr>
      </p:pic>
      <p:pic>
        <p:nvPicPr>
          <p:cNvPr id="8" name="Picture 7" descr="A graph with blue and orange lines&#10;&#10;Description automatically generated">
            <a:extLst>
              <a:ext uri="{FF2B5EF4-FFF2-40B4-BE49-F238E27FC236}">
                <a16:creationId xmlns:a16="http://schemas.microsoft.com/office/drawing/2014/main" id="{DC151643-E8B3-0DF9-3336-36130E25CAA7}"/>
              </a:ext>
            </a:extLst>
          </p:cNvPr>
          <p:cNvPicPr>
            <a:picLocks noChangeAspect="1"/>
          </p:cNvPicPr>
          <p:nvPr/>
        </p:nvPicPr>
        <p:blipFill>
          <a:blip r:embed="rId4"/>
          <a:stretch>
            <a:fillRect/>
          </a:stretch>
        </p:blipFill>
        <p:spPr>
          <a:xfrm>
            <a:off x="5492095" y="3101391"/>
            <a:ext cx="4037153" cy="2791712"/>
          </a:xfrm>
          <a:prstGeom prst="rect">
            <a:avLst/>
          </a:prstGeom>
        </p:spPr>
      </p:pic>
    </p:spTree>
    <p:extLst>
      <p:ext uri="{BB962C8B-B14F-4D97-AF65-F5344CB8AC3E}">
        <p14:creationId xmlns:p14="http://schemas.microsoft.com/office/powerpoint/2010/main" val="1509911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p:txBody>
          <a:bodyPr/>
          <a:lstStyle/>
          <a:p>
            <a:r>
              <a:rPr lang="en-US" dirty="0"/>
              <a:t>Predictions and Examples</a:t>
            </a:r>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a:xfrm>
            <a:off x="0" y="1373967"/>
            <a:ext cx="5146807" cy="3535963"/>
          </a:xfrm>
        </p:spPr>
        <p:txBody>
          <a:bodyPr>
            <a:normAutofit fontScale="85000" lnSpcReduction="10000"/>
          </a:bodyPr>
          <a:lstStyle/>
          <a:p>
            <a:pPr lvl="1">
              <a:lnSpc>
                <a:spcPct val="250000"/>
              </a:lnSpc>
              <a:buFont typeface="Arial" panose="020B0604020202020204" pitchFamily="34" charset="0"/>
              <a:buChar char="•"/>
            </a:pPr>
            <a:r>
              <a:rPr lang="en-US" b="1" i="0" dirty="0">
                <a:solidFill>
                  <a:srgbClr val="0D0D0D"/>
                </a:solidFill>
                <a:effectLst/>
                <a:highlight>
                  <a:srgbClr val="FFFFFF"/>
                </a:highlight>
                <a:latin typeface="Söhne"/>
              </a:rPr>
              <a:t>Predictions</a:t>
            </a:r>
            <a:r>
              <a:rPr lang="en-US" b="0" i="0" dirty="0">
                <a:solidFill>
                  <a:srgbClr val="0D0D0D"/>
                </a:solidFill>
                <a:effectLst/>
                <a:highlight>
                  <a:srgbClr val="FFFFFF"/>
                </a:highlight>
                <a:latin typeface="Söhne"/>
              </a:rPr>
              <a:t>: Show examples of text reviews and their predicted sentiments.</a:t>
            </a:r>
          </a:p>
          <a:p>
            <a:pPr lvl="1">
              <a:lnSpc>
                <a:spcPct val="250000"/>
              </a:lnSpc>
              <a:buFont typeface="Arial" panose="020B0604020202020204" pitchFamily="34" charset="0"/>
              <a:buChar char="•"/>
            </a:pPr>
            <a:r>
              <a:rPr lang="en-US" b="1" i="0" dirty="0">
                <a:solidFill>
                  <a:srgbClr val="0D0D0D"/>
                </a:solidFill>
                <a:effectLst/>
                <a:highlight>
                  <a:srgbClr val="FFFFFF"/>
                </a:highlight>
                <a:latin typeface="Söhne"/>
              </a:rPr>
              <a:t>Visuals</a:t>
            </a:r>
            <a:r>
              <a:rPr lang="en-US" b="0" i="0" dirty="0">
                <a:solidFill>
                  <a:srgbClr val="0D0D0D"/>
                </a:solidFill>
                <a:effectLst/>
                <a:highlight>
                  <a:srgbClr val="FFFFFF"/>
                </a:highlight>
                <a:latin typeface="Söhne"/>
              </a:rPr>
              <a:t>: Consider including screenshots or snippets of the output predictions.</a:t>
            </a:r>
          </a:p>
          <a:p>
            <a:pPr lvl="1">
              <a:lnSpc>
                <a:spcPct val="250000"/>
              </a:lnSpc>
              <a:buFont typeface="Arial" panose="020B0604020202020204" pitchFamily="34" charset="0"/>
              <a:buChar char="•"/>
            </a:pPr>
            <a:r>
              <a:rPr lang="en-US" b="1" i="0" dirty="0">
                <a:solidFill>
                  <a:srgbClr val="0D0D0D"/>
                </a:solidFill>
                <a:effectLst/>
                <a:highlight>
                  <a:srgbClr val="FFFFFF"/>
                </a:highlight>
                <a:latin typeface="Söhne"/>
              </a:rPr>
              <a:t>Purpose</a:t>
            </a:r>
            <a:r>
              <a:rPr lang="en-US" b="0" i="0" dirty="0">
                <a:solidFill>
                  <a:srgbClr val="0D0D0D"/>
                </a:solidFill>
                <a:effectLst/>
                <a:highlight>
                  <a:srgbClr val="FFFFFF"/>
                </a:highlight>
                <a:latin typeface="Söhne"/>
              </a:rPr>
              <a:t>: Demonstrate the practical application and accuracy of the model.</a:t>
            </a:r>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11</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11</a:t>
            </a:fld>
            <a:endParaRPr lang="en-US" dirty="0"/>
          </a:p>
        </p:txBody>
      </p:sp>
      <p:pic>
        <p:nvPicPr>
          <p:cNvPr id="6" name="Picture 5" descr="A screenshot of a computer&#10;&#10;Description automatically generated">
            <a:extLst>
              <a:ext uri="{FF2B5EF4-FFF2-40B4-BE49-F238E27FC236}">
                <a16:creationId xmlns:a16="http://schemas.microsoft.com/office/drawing/2014/main" id="{455608C9-FE7E-C6D7-BBD1-E087F0644C29}"/>
              </a:ext>
            </a:extLst>
          </p:cNvPr>
          <p:cNvPicPr>
            <a:picLocks noChangeAspect="1"/>
          </p:cNvPicPr>
          <p:nvPr/>
        </p:nvPicPr>
        <p:blipFill>
          <a:blip r:embed="rId3"/>
          <a:stretch>
            <a:fillRect/>
          </a:stretch>
        </p:blipFill>
        <p:spPr>
          <a:xfrm>
            <a:off x="5651906" y="1690688"/>
            <a:ext cx="4503810" cy="2522439"/>
          </a:xfrm>
          <a:prstGeom prst="rect">
            <a:avLst/>
          </a:prstGeom>
        </p:spPr>
      </p:pic>
    </p:spTree>
    <p:extLst>
      <p:ext uri="{BB962C8B-B14F-4D97-AF65-F5344CB8AC3E}">
        <p14:creationId xmlns:p14="http://schemas.microsoft.com/office/powerpoint/2010/main" val="678396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p:txBody>
          <a:bodyPr/>
          <a:lstStyle/>
          <a:p>
            <a:r>
              <a:rPr lang="en-US" dirty="0"/>
              <a:t>Flask App</a:t>
            </a:r>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a:xfrm>
            <a:off x="-198783" y="1690688"/>
            <a:ext cx="5913783" cy="4322486"/>
          </a:xfrm>
        </p:spPr>
        <p:txBody>
          <a:bodyPr>
            <a:normAutofit/>
          </a:bodyPr>
          <a:lstStyle/>
          <a:p>
            <a:pPr lvl="1">
              <a:lnSpc>
                <a:spcPct val="250000"/>
              </a:lnSpc>
              <a:buFont typeface="Arial" panose="020B0604020202020204" pitchFamily="34" charset="0"/>
              <a:buChar char="•"/>
            </a:pPr>
            <a:r>
              <a:rPr lang="en-US" b="1" i="0" dirty="0">
                <a:solidFill>
                  <a:srgbClr val="0D0D0D"/>
                </a:solidFill>
                <a:effectLst/>
                <a:highlight>
                  <a:srgbClr val="FFFFFF"/>
                </a:highlight>
                <a:latin typeface="Söhne"/>
              </a:rPr>
              <a:t>Purpose</a:t>
            </a:r>
            <a:r>
              <a:rPr lang="en-US" b="0" i="0" dirty="0">
                <a:solidFill>
                  <a:srgbClr val="0D0D0D"/>
                </a:solidFill>
                <a:effectLst/>
                <a:highlight>
                  <a:srgbClr val="FFFFFF"/>
                </a:highlight>
                <a:latin typeface="Söhne"/>
              </a:rPr>
              <a:t>: </a:t>
            </a:r>
            <a:r>
              <a:rPr lang="en-US" dirty="0">
                <a:solidFill>
                  <a:srgbClr val="0D0D0D"/>
                </a:solidFill>
                <a:highlight>
                  <a:srgbClr val="FFFFFF"/>
                </a:highlight>
                <a:latin typeface="Söhne"/>
              </a:rPr>
              <a:t>T</a:t>
            </a:r>
            <a:r>
              <a:rPr lang="en-US" b="0" i="0" dirty="0">
                <a:solidFill>
                  <a:srgbClr val="0D0D0D"/>
                </a:solidFill>
                <a:effectLst/>
                <a:highlight>
                  <a:srgbClr val="FFFFFF"/>
                </a:highlight>
                <a:latin typeface="Söhne"/>
              </a:rPr>
              <a:t>he Flask application in sentiment analysis.</a:t>
            </a:r>
          </a:p>
          <a:p>
            <a:pPr lvl="1">
              <a:lnSpc>
                <a:spcPct val="250000"/>
              </a:lnSpc>
              <a:buFont typeface="Arial" panose="020B0604020202020204" pitchFamily="34" charset="0"/>
              <a:buChar char="•"/>
            </a:pPr>
            <a:r>
              <a:rPr lang="en-US" b="1" i="0" dirty="0">
                <a:solidFill>
                  <a:srgbClr val="0D0D0D"/>
                </a:solidFill>
                <a:effectLst/>
                <a:highlight>
                  <a:srgbClr val="FFFFFF"/>
                </a:highlight>
                <a:latin typeface="Söhne"/>
              </a:rPr>
              <a:t>Functionality</a:t>
            </a:r>
            <a:r>
              <a:rPr lang="en-US" b="0" i="0" dirty="0">
                <a:solidFill>
                  <a:srgbClr val="0D0D0D"/>
                </a:solidFill>
                <a:effectLst/>
                <a:highlight>
                  <a:srgbClr val="FFFFFF"/>
                </a:highlight>
                <a:latin typeface="Söhne"/>
              </a:rPr>
              <a:t>: It analyzes user-submitted reviews in real-time and predicts sentiment as positive or negative.</a:t>
            </a:r>
          </a:p>
          <a:p>
            <a:pPr lvl="1">
              <a:lnSpc>
                <a:spcPct val="250000"/>
              </a:lnSpc>
              <a:buFont typeface="Arial" panose="020B0604020202020204" pitchFamily="34" charset="0"/>
              <a:buChar char="•"/>
            </a:pPr>
            <a:r>
              <a:rPr lang="en-US" b="1" i="0" dirty="0">
                <a:solidFill>
                  <a:srgbClr val="0D0D0D"/>
                </a:solidFill>
                <a:effectLst/>
                <a:highlight>
                  <a:srgbClr val="FFFFFF"/>
                </a:highlight>
                <a:latin typeface="Söhne"/>
              </a:rPr>
              <a:t>User Interaction</a:t>
            </a:r>
            <a:r>
              <a:rPr lang="en-US" b="0" i="0" dirty="0">
                <a:solidFill>
                  <a:srgbClr val="0D0D0D"/>
                </a:solidFill>
                <a:effectLst/>
                <a:highlight>
                  <a:srgbClr val="FFFFFF"/>
                </a:highlight>
                <a:latin typeface="Söhne"/>
              </a:rPr>
              <a:t>: users interact with the application through a web interface.</a:t>
            </a:r>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12</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12</a:t>
            </a:fld>
            <a:endParaRPr lang="en-US" dirty="0"/>
          </a:p>
        </p:txBody>
      </p:sp>
      <p:pic>
        <p:nvPicPr>
          <p:cNvPr id="6" name="Picture 5" descr="A screenshot of a computer&#10;&#10;Description automatically generated">
            <a:extLst>
              <a:ext uri="{FF2B5EF4-FFF2-40B4-BE49-F238E27FC236}">
                <a16:creationId xmlns:a16="http://schemas.microsoft.com/office/drawing/2014/main" id="{DDD6B7E4-D5FB-EFA3-E5F6-EB57D7AB07FF}"/>
              </a:ext>
            </a:extLst>
          </p:cNvPr>
          <p:cNvPicPr>
            <a:picLocks noChangeAspect="1"/>
          </p:cNvPicPr>
          <p:nvPr/>
        </p:nvPicPr>
        <p:blipFill>
          <a:blip r:embed="rId3"/>
          <a:stretch>
            <a:fillRect/>
          </a:stretch>
        </p:blipFill>
        <p:spPr>
          <a:xfrm>
            <a:off x="5532834" y="1436789"/>
            <a:ext cx="5111976" cy="4322486"/>
          </a:xfrm>
          <a:prstGeom prst="rect">
            <a:avLst/>
          </a:prstGeom>
        </p:spPr>
      </p:pic>
    </p:spTree>
    <p:extLst>
      <p:ext uri="{BB962C8B-B14F-4D97-AF65-F5344CB8AC3E}">
        <p14:creationId xmlns:p14="http://schemas.microsoft.com/office/powerpoint/2010/main" val="2357939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p:txBody>
          <a:bodyPr/>
          <a:lstStyle/>
          <a:p>
            <a:r>
              <a:rPr lang="en-US" dirty="0"/>
              <a:t>Flask App</a:t>
            </a:r>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a:xfrm>
            <a:off x="-177576" y="1297574"/>
            <a:ext cx="5466523" cy="4262851"/>
          </a:xfrm>
        </p:spPr>
        <p:txBody>
          <a:bodyPr>
            <a:normAutofit/>
          </a:bodyPr>
          <a:lstStyle/>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Technologies Used</a:t>
            </a:r>
            <a:r>
              <a:rPr lang="en-US" b="0" i="0" dirty="0">
                <a:solidFill>
                  <a:srgbClr val="0D0D0D"/>
                </a:solidFill>
                <a:effectLst/>
                <a:highlight>
                  <a:srgbClr val="FFFFFF"/>
                </a:highlight>
                <a:latin typeface="Söhne"/>
              </a:rPr>
              <a:t>:</a:t>
            </a:r>
          </a:p>
          <a:p>
            <a:pPr marL="1200150" lvl="2" indent="-285750">
              <a:lnSpc>
                <a:spcPct val="200000"/>
              </a:lnSpc>
              <a:buFont typeface="Arial" panose="020B0604020202020204" pitchFamily="34" charset="0"/>
              <a:buChar char="•"/>
            </a:pPr>
            <a:r>
              <a:rPr lang="en-US" b="0" i="0" dirty="0">
                <a:solidFill>
                  <a:srgbClr val="0D0D0D"/>
                </a:solidFill>
                <a:effectLst/>
                <a:highlight>
                  <a:srgbClr val="FFFFFF"/>
                </a:highlight>
                <a:latin typeface="Söhne"/>
              </a:rPr>
              <a:t>Flask for the web framework.</a:t>
            </a:r>
          </a:p>
          <a:p>
            <a:pPr marL="1200150" lvl="2" indent="-285750">
              <a:lnSpc>
                <a:spcPct val="200000"/>
              </a:lnSpc>
              <a:buFont typeface="Arial" panose="020B0604020202020204" pitchFamily="34" charset="0"/>
              <a:buChar char="•"/>
            </a:pPr>
            <a:r>
              <a:rPr lang="en-US" b="0" i="0" dirty="0">
                <a:solidFill>
                  <a:srgbClr val="0D0D0D"/>
                </a:solidFill>
                <a:effectLst/>
                <a:highlight>
                  <a:srgbClr val="FFFFFF"/>
                </a:highlight>
                <a:latin typeface="Söhne"/>
              </a:rPr>
              <a:t>TensorFlow/</a:t>
            </a:r>
            <a:r>
              <a:rPr lang="en-US" b="0" i="0" dirty="0" err="1">
                <a:solidFill>
                  <a:srgbClr val="0D0D0D"/>
                </a:solidFill>
                <a:effectLst/>
                <a:highlight>
                  <a:srgbClr val="FFFFFF"/>
                </a:highlight>
                <a:latin typeface="Söhne"/>
              </a:rPr>
              <a:t>Keras</a:t>
            </a:r>
            <a:r>
              <a:rPr lang="en-US" b="0" i="0" dirty="0">
                <a:solidFill>
                  <a:srgbClr val="0D0D0D"/>
                </a:solidFill>
                <a:effectLst/>
                <a:highlight>
                  <a:srgbClr val="FFFFFF"/>
                </a:highlight>
                <a:latin typeface="Söhne"/>
              </a:rPr>
              <a:t> for handling the machine learning model.</a:t>
            </a:r>
          </a:p>
          <a:p>
            <a:pPr marL="1200150" lvl="2" indent="-285750">
              <a:lnSpc>
                <a:spcPct val="200000"/>
              </a:lnSpc>
              <a:buFont typeface="Arial" panose="020B0604020202020204" pitchFamily="34" charset="0"/>
              <a:buChar char="•"/>
            </a:pPr>
            <a:r>
              <a:rPr lang="en-US" b="0" i="0" dirty="0">
                <a:solidFill>
                  <a:srgbClr val="0D0D0D"/>
                </a:solidFill>
                <a:effectLst/>
                <a:highlight>
                  <a:srgbClr val="FFFFFF"/>
                </a:highlight>
                <a:latin typeface="Söhne"/>
              </a:rPr>
              <a:t>Pickle for loading pre-processed data.</a:t>
            </a:r>
          </a:p>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Frontend</a:t>
            </a:r>
            <a:r>
              <a:rPr lang="en-US" b="0" i="0" dirty="0">
                <a:solidFill>
                  <a:srgbClr val="0D0D0D"/>
                </a:solidFill>
                <a:effectLst/>
                <a:highlight>
                  <a:srgbClr val="FFFFFF"/>
                </a:highlight>
                <a:latin typeface="Söhne"/>
              </a:rPr>
              <a:t>: HTML/CSS for the web interface design.</a:t>
            </a:r>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13</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13</a:t>
            </a:fld>
            <a:endParaRPr lang="en-US" dirty="0"/>
          </a:p>
        </p:txBody>
      </p:sp>
      <p:pic>
        <p:nvPicPr>
          <p:cNvPr id="6" name="Picture 5" descr="A screenshot of a computer program&#10;&#10;Description automatically generated">
            <a:extLst>
              <a:ext uri="{FF2B5EF4-FFF2-40B4-BE49-F238E27FC236}">
                <a16:creationId xmlns:a16="http://schemas.microsoft.com/office/drawing/2014/main" id="{ADFA787C-1F07-176E-A5F5-5920964C76B0}"/>
              </a:ext>
            </a:extLst>
          </p:cNvPr>
          <p:cNvPicPr>
            <a:picLocks noChangeAspect="1"/>
          </p:cNvPicPr>
          <p:nvPr/>
        </p:nvPicPr>
        <p:blipFill>
          <a:blip r:embed="rId3"/>
          <a:stretch>
            <a:fillRect/>
          </a:stretch>
        </p:blipFill>
        <p:spPr>
          <a:xfrm>
            <a:off x="5288948" y="1690688"/>
            <a:ext cx="5229230" cy="3249060"/>
          </a:xfrm>
          <a:prstGeom prst="rect">
            <a:avLst/>
          </a:prstGeom>
        </p:spPr>
      </p:pic>
    </p:spTree>
    <p:extLst>
      <p:ext uri="{BB962C8B-B14F-4D97-AF65-F5344CB8AC3E}">
        <p14:creationId xmlns:p14="http://schemas.microsoft.com/office/powerpoint/2010/main" val="3773321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p:txBody>
          <a:bodyPr/>
          <a:lstStyle/>
          <a:p>
            <a:r>
              <a:rPr lang="en-US" dirty="0"/>
              <a:t>Flask App</a:t>
            </a:r>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a:xfrm>
            <a:off x="-1" y="1443540"/>
            <a:ext cx="6331227" cy="4092555"/>
          </a:xfrm>
        </p:spPr>
        <p:txBody>
          <a:bodyPr>
            <a:normAutofit lnSpcReduction="10000"/>
          </a:bodyPr>
          <a:lstStyle/>
          <a:p>
            <a:pPr marL="457200" lvl="1" indent="0">
              <a:lnSpc>
                <a:spcPct val="200000"/>
              </a:lnSpc>
              <a:buNone/>
            </a:pPr>
            <a:r>
              <a:rPr lang="en-US" b="1" i="0" dirty="0">
                <a:solidFill>
                  <a:srgbClr val="0D0D0D"/>
                </a:solidFill>
                <a:effectLst/>
                <a:highlight>
                  <a:srgbClr val="FFFFFF"/>
                </a:highlight>
                <a:latin typeface="Söhne"/>
              </a:rPr>
              <a:t>Flask Application Structure</a:t>
            </a:r>
          </a:p>
          <a:p>
            <a:pPr marL="457200" lvl="1" indent="0">
              <a:lnSpc>
                <a:spcPct val="200000"/>
              </a:lnSpc>
              <a:buNone/>
            </a:pPr>
            <a:r>
              <a:rPr lang="en-US" b="1" i="0" dirty="0">
                <a:solidFill>
                  <a:srgbClr val="0D0D0D"/>
                </a:solidFill>
                <a:effectLst/>
                <a:highlight>
                  <a:srgbClr val="FFFFFF"/>
                </a:highlight>
                <a:latin typeface="Söhne"/>
              </a:rPr>
              <a:t>Key Components:</a:t>
            </a:r>
          </a:p>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app.py: </a:t>
            </a:r>
            <a:r>
              <a:rPr lang="en-US" i="0" dirty="0">
                <a:solidFill>
                  <a:srgbClr val="0D0D0D"/>
                </a:solidFill>
                <a:effectLst/>
                <a:highlight>
                  <a:srgbClr val="FFFFFF"/>
                </a:highlight>
                <a:latin typeface="Söhne"/>
              </a:rPr>
              <a:t>Contains routes and model loading logic</a:t>
            </a:r>
            <a:r>
              <a:rPr lang="en-US" b="1" i="0" dirty="0">
                <a:solidFill>
                  <a:srgbClr val="0D0D0D"/>
                </a:solidFill>
                <a:effectLst/>
                <a:highlight>
                  <a:srgbClr val="FFFFFF"/>
                </a:highlight>
                <a:latin typeface="Söhne"/>
              </a:rPr>
              <a:t>.</a:t>
            </a:r>
          </a:p>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sentiment_model.h5: </a:t>
            </a:r>
            <a:r>
              <a:rPr lang="en-US" i="0" dirty="0">
                <a:solidFill>
                  <a:srgbClr val="0D0D0D"/>
                </a:solidFill>
                <a:effectLst/>
                <a:highlight>
                  <a:srgbClr val="FFFFFF"/>
                </a:highlight>
                <a:latin typeface="Söhne"/>
              </a:rPr>
              <a:t>The pre-trained machine learning model.</a:t>
            </a:r>
          </a:p>
          <a:p>
            <a:pPr lvl="1">
              <a:lnSpc>
                <a:spcPct val="200000"/>
              </a:lnSpc>
              <a:buFont typeface="Arial" panose="020B0604020202020204" pitchFamily="34" charset="0"/>
              <a:buChar char="•"/>
            </a:pPr>
            <a:r>
              <a:rPr lang="en-US" b="1" i="0" dirty="0" err="1">
                <a:solidFill>
                  <a:srgbClr val="0D0D0D"/>
                </a:solidFill>
                <a:effectLst/>
                <a:highlight>
                  <a:srgbClr val="FFFFFF"/>
                </a:highlight>
                <a:latin typeface="Söhne"/>
              </a:rPr>
              <a:t>tokenizer.pkl</a:t>
            </a:r>
            <a:r>
              <a:rPr lang="en-US" b="1" i="0" dirty="0">
                <a:solidFill>
                  <a:srgbClr val="0D0D0D"/>
                </a:solidFill>
                <a:effectLst/>
                <a:highlight>
                  <a:srgbClr val="FFFFFF"/>
                </a:highlight>
                <a:latin typeface="Söhne"/>
              </a:rPr>
              <a:t>: </a:t>
            </a:r>
            <a:r>
              <a:rPr lang="en-US" i="0" dirty="0">
                <a:solidFill>
                  <a:srgbClr val="0D0D0D"/>
                </a:solidFill>
                <a:effectLst/>
                <a:highlight>
                  <a:srgbClr val="FFFFFF"/>
                </a:highlight>
                <a:latin typeface="Söhne"/>
              </a:rPr>
              <a:t>Used for text preprocessing.</a:t>
            </a:r>
          </a:p>
          <a:p>
            <a:pPr lvl="1">
              <a:lnSpc>
                <a:spcPct val="200000"/>
              </a:lnSpc>
              <a:buFont typeface="Arial" panose="020B0604020202020204" pitchFamily="34" charset="0"/>
              <a:buChar char="•"/>
            </a:pPr>
            <a:r>
              <a:rPr lang="en-US" i="0" dirty="0">
                <a:solidFill>
                  <a:srgbClr val="0D0D0D"/>
                </a:solidFill>
                <a:effectLst/>
                <a:highlight>
                  <a:srgbClr val="FFFFFF"/>
                </a:highlight>
                <a:latin typeface="Söhne"/>
              </a:rPr>
              <a:t>HTML templates for the user interface</a:t>
            </a:r>
            <a:r>
              <a:rPr lang="en-US" b="1" i="0" dirty="0">
                <a:solidFill>
                  <a:srgbClr val="0D0D0D"/>
                </a:solidFill>
                <a:effectLst/>
                <a:highlight>
                  <a:srgbClr val="FFFFFF"/>
                </a:highlight>
                <a:latin typeface="Söhne"/>
              </a:rPr>
              <a:t>.</a:t>
            </a:r>
            <a:endParaRPr lang="en-US" b="0" i="0" dirty="0">
              <a:solidFill>
                <a:srgbClr val="0D0D0D"/>
              </a:solidFill>
              <a:effectLst/>
              <a:highlight>
                <a:srgbClr val="FFFFFF"/>
              </a:highlight>
              <a:latin typeface="Söhne"/>
            </a:endParaRPr>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14</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14</a:t>
            </a:fld>
            <a:endParaRPr lang="en-US" dirty="0"/>
          </a:p>
        </p:txBody>
      </p:sp>
      <p:pic>
        <p:nvPicPr>
          <p:cNvPr id="6" name="Picture 5" descr="A screenshot of a computer&#10;&#10;Description automatically generated">
            <a:extLst>
              <a:ext uri="{FF2B5EF4-FFF2-40B4-BE49-F238E27FC236}">
                <a16:creationId xmlns:a16="http://schemas.microsoft.com/office/drawing/2014/main" id="{00BA63C2-9E9B-5638-93C2-1D7D05C4E6A1}"/>
              </a:ext>
            </a:extLst>
          </p:cNvPr>
          <p:cNvPicPr>
            <a:picLocks noChangeAspect="1"/>
          </p:cNvPicPr>
          <p:nvPr/>
        </p:nvPicPr>
        <p:blipFill>
          <a:blip r:embed="rId3"/>
          <a:stretch>
            <a:fillRect/>
          </a:stretch>
        </p:blipFill>
        <p:spPr>
          <a:xfrm>
            <a:off x="5998032" y="470123"/>
            <a:ext cx="3297764" cy="5065972"/>
          </a:xfrm>
          <a:prstGeom prst="rect">
            <a:avLst/>
          </a:prstGeom>
        </p:spPr>
      </p:pic>
    </p:spTree>
    <p:extLst>
      <p:ext uri="{BB962C8B-B14F-4D97-AF65-F5344CB8AC3E}">
        <p14:creationId xmlns:p14="http://schemas.microsoft.com/office/powerpoint/2010/main" val="3457924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p:txBody>
          <a:bodyPr/>
          <a:lstStyle/>
          <a:p>
            <a:r>
              <a:rPr lang="en-US" dirty="0"/>
              <a:t>Flask App</a:t>
            </a:r>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a:xfrm>
            <a:off x="-256755" y="1275543"/>
            <a:ext cx="6051268" cy="4480181"/>
          </a:xfrm>
        </p:spPr>
        <p:txBody>
          <a:bodyPr>
            <a:normAutofit/>
          </a:bodyPr>
          <a:lstStyle/>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 Installation Steps</a:t>
            </a:r>
            <a:r>
              <a:rPr lang="en-US" b="0" i="0" dirty="0">
                <a:solidFill>
                  <a:srgbClr val="0D0D0D"/>
                </a:solidFill>
                <a:effectLst/>
                <a:highlight>
                  <a:srgbClr val="FFFFFF"/>
                </a:highlight>
                <a:latin typeface="Söhne"/>
              </a:rPr>
              <a:t>:</a:t>
            </a:r>
          </a:p>
          <a:p>
            <a:pPr marL="1200150" lvl="2" indent="-285750">
              <a:lnSpc>
                <a:spcPct val="200000"/>
              </a:lnSpc>
              <a:buFont typeface="Arial" panose="020B0604020202020204" pitchFamily="34" charset="0"/>
              <a:buChar char="•"/>
            </a:pPr>
            <a:r>
              <a:rPr lang="en-US" b="0" i="0" dirty="0">
                <a:solidFill>
                  <a:srgbClr val="0D0D0D"/>
                </a:solidFill>
                <a:effectLst/>
                <a:highlight>
                  <a:srgbClr val="FFFFFF"/>
                </a:highlight>
                <a:latin typeface="Söhne"/>
              </a:rPr>
              <a:t>Clone the repository and install dependencies.</a:t>
            </a:r>
          </a:p>
          <a:p>
            <a:pPr marL="1200150" lvl="2" indent="-285750">
              <a:lnSpc>
                <a:spcPct val="200000"/>
              </a:lnSpc>
              <a:buFont typeface="Arial" panose="020B0604020202020204" pitchFamily="34" charset="0"/>
              <a:buChar char="•"/>
            </a:pPr>
            <a:r>
              <a:rPr lang="en-US" b="0" i="0" dirty="0">
                <a:solidFill>
                  <a:srgbClr val="0D0D0D"/>
                </a:solidFill>
                <a:effectLst/>
                <a:highlight>
                  <a:srgbClr val="FFFFFF"/>
                </a:highlight>
                <a:latin typeface="Söhne"/>
              </a:rPr>
              <a:t>Specific commands for setting up the environment and dependencies.</a:t>
            </a:r>
          </a:p>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 Running the Application</a:t>
            </a:r>
            <a:r>
              <a:rPr lang="en-US" b="0" i="0" dirty="0">
                <a:solidFill>
                  <a:srgbClr val="0D0D0D"/>
                </a:solidFill>
                <a:effectLst/>
                <a:highlight>
                  <a:srgbClr val="FFFFFF"/>
                </a:highlight>
                <a:latin typeface="Söhne"/>
              </a:rPr>
              <a:t>: </a:t>
            </a:r>
            <a:r>
              <a:rPr lang="en-US" dirty="0">
                <a:solidFill>
                  <a:srgbClr val="0D0D0D"/>
                </a:solidFill>
                <a:highlight>
                  <a:srgbClr val="FFFFFF"/>
                </a:highlight>
                <a:latin typeface="Söhne"/>
              </a:rPr>
              <a:t>G</a:t>
            </a:r>
            <a:r>
              <a:rPr lang="en-US" b="0" i="0" dirty="0">
                <a:solidFill>
                  <a:srgbClr val="0D0D0D"/>
                </a:solidFill>
                <a:effectLst/>
                <a:highlight>
                  <a:srgbClr val="FFFFFF"/>
                </a:highlight>
                <a:latin typeface="Söhne"/>
              </a:rPr>
              <a:t>uide to launching the Flask app locally.</a:t>
            </a:r>
            <a:r>
              <a:rPr lang="en-US" b="0" i="0" dirty="0">
                <a:solidFill>
                  <a:srgbClr val="1F2328"/>
                </a:solidFill>
                <a:effectLst/>
                <a:highlight>
                  <a:srgbClr val="FFFFFF"/>
                </a:highlight>
                <a:latin typeface="-apple-system"/>
              </a:rPr>
              <a:t> Navigate to </a:t>
            </a:r>
            <a:r>
              <a:rPr lang="en-US" b="0" i="0" u="sng" dirty="0">
                <a:effectLst/>
                <a:highlight>
                  <a:srgbClr val="FFFFFF"/>
                </a:highlight>
                <a:latin typeface="-apple-system"/>
                <a:hlinkClick r:id="rId3"/>
              </a:rPr>
              <a:t>http://127.0.0.1:5000/</a:t>
            </a:r>
            <a:r>
              <a:rPr lang="en-US" b="0" i="0" dirty="0">
                <a:solidFill>
                  <a:srgbClr val="1F2328"/>
                </a:solidFill>
                <a:effectLst/>
                <a:highlight>
                  <a:srgbClr val="FFFFFF"/>
                </a:highlight>
                <a:latin typeface="-apple-system"/>
              </a:rPr>
              <a:t> in your web browser to use the application.</a:t>
            </a:r>
            <a:endParaRPr lang="en-US" b="0" i="0" dirty="0">
              <a:solidFill>
                <a:srgbClr val="0D0D0D"/>
              </a:solidFill>
              <a:effectLst/>
              <a:highlight>
                <a:srgbClr val="FFFFFF"/>
              </a:highlight>
              <a:latin typeface="Söhne"/>
            </a:endParaRPr>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15</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15</a:t>
            </a:fld>
            <a:endParaRPr lang="en-US" dirty="0"/>
          </a:p>
        </p:txBody>
      </p:sp>
      <p:pic>
        <p:nvPicPr>
          <p:cNvPr id="6" name="Picture 5" descr="A screenshot of a computer program&#10;&#10;Description automatically generated">
            <a:extLst>
              <a:ext uri="{FF2B5EF4-FFF2-40B4-BE49-F238E27FC236}">
                <a16:creationId xmlns:a16="http://schemas.microsoft.com/office/drawing/2014/main" id="{03B30D46-8C56-08AF-821E-4E81F947B76A}"/>
              </a:ext>
            </a:extLst>
          </p:cNvPr>
          <p:cNvPicPr>
            <a:picLocks noChangeAspect="1"/>
          </p:cNvPicPr>
          <p:nvPr/>
        </p:nvPicPr>
        <p:blipFill>
          <a:blip r:embed="rId4"/>
          <a:stretch>
            <a:fillRect/>
          </a:stretch>
        </p:blipFill>
        <p:spPr>
          <a:xfrm>
            <a:off x="5998707" y="1900739"/>
            <a:ext cx="4606345" cy="2712955"/>
          </a:xfrm>
          <a:prstGeom prst="rect">
            <a:avLst/>
          </a:prstGeom>
        </p:spPr>
      </p:pic>
    </p:spTree>
    <p:extLst>
      <p:ext uri="{BB962C8B-B14F-4D97-AF65-F5344CB8AC3E}">
        <p14:creationId xmlns:p14="http://schemas.microsoft.com/office/powerpoint/2010/main" val="3156498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p:txBody>
          <a:bodyPr/>
          <a:lstStyle/>
          <a:p>
            <a:r>
              <a:rPr lang="en-US" dirty="0"/>
              <a:t> Cloud Server</a:t>
            </a:r>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p:txBody>
          <a:bodyPr>
            <a:normAutofit/>
          </a:bodyPr>
          <a:lstStyle/>
          <a:p>
            <a:pPr lvl="1">
              <a:lnSpc>
                <a:spcPct val="200000"/>
              </a:lnSpc>
            </a:pPr>
            <a:r>
              <a:rPr lang="en-US" b="1" i="0" dirty="0">
                <a:solidFill>
                  <a:srgbClr val="0D0D0D"/>
                </a:solidFill>
                <a:effectLst/>
                <a:highlight>
                  <a:srgbClr val="FFFFFF"/>
                </a:highlight>
                <a:latin typeface="Söhne"/>
              </a:rPr>
              <a:t> Deploying Flask Application on AWS EC2</a:t>
            </a:r>
          </a:p>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Overview of Deployment</a:t>
            </a:r>
            <a:r>
              <a:rPr lang="en-US" b="0" i="0" dirty="0">
                <a:solidFill>
                  <a:srgbClr val="0D0D0D"/>
                </a:solidFill>
                <a:effectLst/>
                <a:highlight>
                  <a:srgbClr val="FFFFFF"/>
                </a:highlight>
                <a:latin typeface="Söhne"/>
              </a:rPr>
              <a:t>:</a:t>
            </a:r>
          </a:p>
          <a:p>
            <a:pPr marL="1200150" lvl="2" indent="-285750">
              <a:lnSpc>
                <a:spcPct val="200000"/>
              </a:lnSpc>
              <a:buFont typeface="Arial" panose="020B0604020202020204" pitchFamily="34" charset="0"/>
              <a:buChar char="•"/>
            </a:pPr>
            <a:r>
              <a:rPr lang="en-US" b="0" i="0" dirty="0">
                <a:solidFill>
                  <a:srgbClr val="0D0D0D"/>
                </a:solidFill>
                <a:effectLst/>
                <a:highlight>
                  <a:srgbClr val="FFFFFF"/>
                </a:highlight>
                <a:latin typeface="Söhne"/>
              </a:rPr>
              <a:t>Explanation of choosing Amazon EC2.</a:t>
            </a:r>
          </a:p>
          <a:p>
            <a:pPr marL="1200150" lvl="2" indent="-285750">
              <a:lnSpc>
                <a:spcPct val="200000"/>
              </a:lnSpc>
              <a:buFont typeface="Arial" panose="020B0604020202020204" pitchFamily="34" charset="0"/>
              <a:buChar char="•"/>
            </a:pPr>
            <a:r>
              <a:rPr lang="en-US" b="0" i="0" dirty="0">
                <a:solidFill>
                  <a:srgbClr val="0D0D0D"/>
                </a:solidFill>
                <a:effectLst/>
                <a:highlight>
                  <a:srgbClr val="FFFFFF"/>
                </a:highlight>
                <a:latin typeface="Söhne"/>
              </a:rPr>
              <a:t>Steps to create an EC2 instance and setup.</a:t>
            </a:r>
          </a:p>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Security</a:t>
            </a:r>
            <a:r>
              <a:rPr lang="en-US" b="0" i="0" dirty="0">
                <a:solidFill>
                  <a:srgbClr val="0D0D0D"/>
                </a:solidFill>
                <a:effectLst/>
                <a:highlight>
                  <a:srgbClr val="FFFFFF"/>
                </a:highlight>
                <a:latin typeface="Söhne"/>
              </a:rPr>
              <a:t>: Setting up security groups for SSH and HTTP/HTTPS access.</a:t>
            </a:r>
          </a:p>
          <a:p>
            <a:pPr lvl="2">
              <a:lnSpc>
                <a:spcPct val="200000"/>
              </a:lnSpc>
              <a:buFont typeface="Arial" panose="020B0604020202020204" pitchFamily="34" charset="0"/>
              <a:buChar char="•"/>
            </a:pPr>
            <a:endParaRPr lang="en-US" b="0" i="0" dirty="0">
              <a:solidFill>
                <a:srgbClr val="0D0D0D"/>
              </a:solidFill>
              <a:effectLst/>
              <a:highlight>
                <a:srgbClr val="FFFFFF"/>
              </a:highlight>
              <a:latin typeface="Söhne"/>
            </a:endParaRPr>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16</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16</a:t>
            </a:fld>
            <a:endParaRPr lang="en-US" dirty="0"/>
          </a:p>
        </p:txBody>
      </p:sp>
    </p:spTree>
    <p:extLst>
      <p:ext uri="{BB962C8B-B14F-4D97-AF65-F5344CB8AC3E}">
        <p14:creationId xmlns:p14="http://schemas.microsoft.com/office/powerpoint/2010/main" val="2567140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p:txBody>
          <a:bodyPr/>
          <a:lstStyle/>
          <a:p>
            <a:r>
              <a:rPr lang="en-US" dirty="0"/>
              <a:t> Cloud Server</a:t>
            </a:r>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p:txBody>
          <a:bodyPr>
            <a:normAutofit/>
          </a:bodyPr>
          <a:lstStyle/>
          <a:p>
            <a:pPr marL="457200" lvl="1" indent="0">
              <a:lnSpc>
                <a:spcPct val="200000"/>
              </a:lnSpc>
              <a:buNone/>
            </a:pPr>
            <a:r>
              <a:rPr lang="en-US" b="1" i="0" dirty="0">
                <a:solidFill>
                  <a:srgbClr val="0D0D0D"/>
                </a:solidFill>
                <a:effectLst/>
                <a:highlight>
                  <a:srgbClr val="FFFFFF"/>
                </a:highlight>
                <a:latin typeface="Söhne"/>
              </a:rPr>
              <a:t> Detailed EC2 Setup</a:t>
            </a:r>
          </a:p>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Steps</a:t>
            </a:r>
            <a:r>
              <a:rPr lang="en-US" b="0" i="0" dirty="0">
                <a:solidFill>
                  <a:srgbClr val="0D0D0D"/>
                </a:solidFill>
                <a:effectLst/>
                <a:highlight>
                  <a:srgbClr val="FFFFFF"/>
                </a:highlight>
                <a:latin typeface="Söhne"/>
              </a:rPr>
              <a:t>:</a:t>
            </a:r>
          </a:p>
          <a:p>
            <a:pPr marL="1200150" lvl="2" indent="-285750">
              <a:lnSpc>
                <a:spcPct val="200000"/>
              </a:lnSpc>
              <a:buFont typeface="Arial" panose="020B0604020202020204" pitchFamily="34" charset="0"/>
              <a:buChar char="•"/>
            </a:pPr>
            <a:r>
              <a:rPr lang="en-US" b="0" i="0" dirty="0">
                <a:solidFill>
                  <a:srgbClr val="0D0D0D"/>
                </a:solidFill>
                <a:effectLst/>
                <a:highlight>
                  <a:srgbClr val="FFFFFF"/>
                </a:highlight>
                <a:latin typeface="Söhne"/>
              </a:rPr>
              <a:t>Launching the instance with the appropriate AMI and instance type.</a:t>
            </a:r>
          </a:p>
          <a:p>
            <a:pPr marL="1200150" lvl="2" indent="-285750">
              <a:lnSpc>
                <a:spcPct val="200000"/>
              </a:lnSpc>
              <a:buFont typeface="Arial" panose="020B0604020202020204" pitchFamily="34" charset="0"/>
              <a:buChar char="•"/>
            </a:pPr>
            <a:r>
              <a:rPr lang="en-US" b="0" i="0" dirty="0">
                <a:solidFill>
                  <a:srgbClr val="0D0D0D"/>
                </a:solidFill>
                <a:effectLst/>
                <a:highlight>
                  <a:srgbClr val="FFFFFF"/>
                </a:highlight>
                <a:latin typeface="Söhne"/>
              </a:rPr>
              <a:t>Configuring network settings and security rules.</a:t>
            </a:r>
          </a:p>
          <a:p>
            <a:pPr marL="1200150" lvl="2" indent="-285750">
              <a:lnSpc>
                <a:spcPct val="200000"/>
              </a:lnSpc>
              <a:buFont typeface="Arial" panose="020B0604020202020204" pitchFamily="34" charset="0"/>
              <a:buChar char="•"/>
            </a:pPr>
            <a:r>
              <a:rPr lang="en-US" b="0" i="0" dirty="0">
                <a:solidFill>
                  <a:srgbClr val="0D0D0D"/>
                </a:solidFill>
                <a:effectLst/>
                <a:highlight>
                  <a:srgbClr val="FFFFFF"/>
                </a:highlight>
                <a:latin typeface="Söhne"/>
              </a:rPr>
              <a:t>Installing Python and virtual environment setup</a:t>
            </a:r>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17</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17</a:t>
            </a:fld>
            <a:endParaRPr lang="en-US" dirty="0"/>
          </a:p>
        </p:txBody>
      </p:sp>
    </p:spTree>
    <p:extLst>
      <p:ext uri="{BB962C8B-B14F-4D97-AF65-F5344CB8AC3E}">
        <p14:creationId xmlns:p14="http://schemas.microsoft.com/office/powerpoint/2010/main" val="1476757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p:txBody>
          <a:bodyPr/>
          <a:lstStyle/>
          <a:p>
            <a:r>
              <a:rPr lang="en-US" dirty="0"/>
              <a:t> Cloud Server</a:t>
            </a:r>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a:xfrm>
            <a:off x="419106" y="1690688"/>
            <a:ext cx="9741183" cy="3853543"/>
          </a:xfrm>
        </p:spPr>
        <p:txBody>
          <a:bodyPr>
            <a:normAutofit fontScale="92500" lnSpcReduction="20000"/>
          </a:bodyPr>
          <a:lstStyle/>
          <a:p>
            <a:pPr marL="457200" lvl="1" indent="0">
              <a:lnSpc>
                <a:spcPct val="210000"/>
              </a:lnSpc>
              <a:buNone/>
            </a:pPr>
            <a:r>
              <a:rPr lang="en-US" b="1" i="0" dirty="0">
                <a:solidFill>
                  <a:srgbClr val="0D0D0D"/>
                </a:solidFill>
                <a:effectLst/>
                <a:highlight>
                  <a:srgbClr val="FFFFFF"/>
                </a:highlight>
                <a:latin typeface="Söhne"/>
              </a:rPr>
              <a:t>Installing and Running Flask on EC2</a:t>
            </a:r>
          </a:p>
          <a:p>
            <a:pPr lvl="1">
              <a:lnSpc>
                <a:spcPct val="210000"/>
              </a:lnSpc>
              <a:buFont typeface="Arial" panose="020B0604020202020204" pitchFamily="34" charset="0"/>
              <a:buChar char="•"/>
            </a:pPr>
            <a:r>
              <a:rPr lang="en-US" b="1" i="0" dirty="0">
                <a:solidFill>
                  <a:srgbClr val="0D0D0D"/>
                </a:solidFill>
                <a:effectLst/>
                <a:highlight>
                  <a:srgbClr val="FFFFFF"/>
                </a:highlight>
                <a:latin typeface="Söhne"/>
              </a:rPr>
              <a:t>Commands and Configuration</a:t>
            </a:r>
            <a:r>
              <a:rPr lang="en-US" b="0" i="0" dirty="0">
                <a:solidFill>
                  <a:srgbClr val="0D0D0D"/>
                </a:solidFill>
                <a:effectLst/>
                <a:highlight>
                  <a:srgbClr val="FFFFFF"/>
                </a:highlight>
                <a:latin typeface="Söhne"/>
              </a:rPr>
              <a:t>:</a:t>
            </a:r>
          </a:p>
          <a:p>
            <a:pPr marL="1200150" lvl="2" indent="-285750">
              <a:lnSpc>
                <a:spcPct val="210000"/>
              </a:lnSpc>
              <a:buFont typeface="Arial" panose="020B0604020202020204" pitchFamily="34" charset="0"/>
              <a:buChar char="•"/>
            </a:pPr>
            <a:r>
              <a:rPr lang="en-US" b="0" i="0" dirty="0">
                <a:solidFill>
                  <a:srgbClr val="0D0D0D"/>
                </a:solidFill>
                <a:effectLst/>
                <a:highlight>
                  <a:srgbClr val="FFFFFF"/>
                </a:highlight>
                <a:latin typeface="Söhne"/>
              </a:rPr>
              <a:t>Installation of Flask and other necessary packages.</a:t>
            </a:r>
          </a:p>
          <a:p>
            <a:pPr marL="1200150" lvl="2" indent="-285750">
              <a:lnSpc>
                <a:spcPct val="210000"/>
              </a:lnSpc>
              <a:buFont typeface="Arial" panose="020B0604020202020204" pitchFamily="34" charset="0"/>
              <a:buChar char="•"/>
            </a:pPr>
            <a:r>
              <a:rPr lang="en-US" b="0" i="0" dirty="0">
                <a:solidFill>
                  <a:srgbClr val="0D0D0D"/>
                </a:solidFill>
                <a:effectLst/>
                <a:highlight>
                  <a:srgbClr val="FFFFFF"/>
                </a:highlight>
                <a:latin typeface="Söhne"/>
              </a:rPr>
              <a:t>Steps to run the Flask application using </a:t>
            </a:r>
            <a:r>
              <a:rPr lang="en-US" b="0" i="0" dirty="0" err="1">
                <a:solidFill>
                  <a:srgbClr val="0D0D0D"/>
                </a:solidFill>
                <a:effectLst/>
                <a:highlight>
                  <a:srgbClr val="FFFFFF"/>
                </a:highlight>
                <a:latin typeface="Söhne"/>
              </a:rPr>
              <a:t>Gunicorn</a:t>
            </a:r>
            <a:r>
              <a:rPr lang="en-US" b="0" i="0" dirty="0">
                <a:solidFill>
                  <a:srgbClr val="0D0D0D"/>
                </a:solidFill>
                <a:effectLst/>
                <a:highlight>
                  <a:srgbClr val="FFFFFF"/>
                </a:highlight>
                <a:latin typeface="Söhne"/>
              </a:rPr>
              <a:t>.</a:t>
            </a:r>
          </a:p>
          <a:p>
            <a:pPr lvl="1">
              <a:lnSpc>
                <a:spcPct val="210000"/>
              </a:lnSpc>
              <a:buFont typeface="Arial" panose="020B0604020202020204" pitchFamily="34" charset="0"/>
              <a:buChar char="•"/>
            </a:pPr>
            <a:r>
              <a:rPr lang="en-US" b="1" i="0" dirty="0" err="1">
                <a:solidFill>
                  <a:srgbClr val="0D0D0D"/>
                </a:solidFill>
                <a:effectLst/>
                <a:highlight>
                  <a:srgbClr val="FFFFFF"/>
                </a:highlight>
                <a:latin typeface="Söhne"/>
              </a:rPr>
              <a:t>Systemd</a:t>
            </a:r>
            <a:r>
              <a:rPr lang="en-US" b="1" i="0" dirty="0">
                <a:solidFill>
                  <a:srgbClr val="0D0D0D"/>
                </a:solidFill>
                <a:effectLst/>
                <a:highlight>
                  <a:srgbClr val="FFFFFF"/>
                </a:highlight>
                <a:latin typeface="Söhne"/>
              </a:rPr>
              <a:t> and Nginx Configuration</a:t>
            </a:r>
            <a:r>
              <a:rPr lang="en-US" b="0" i="0" dirty="0">
                <a:solidFill>
                  <a:srgbClr val="0D0D0D"/>
                </a:solidFill>
                <a:effectLst/>
                <a:highlight>
                  <a:srgbClr val="FFFFFF"/>
                </a:highlight>
                <a:latin typeface="Söhne"/>
              </a:rPr>
              <a:t>:</a:t>
            </a:r>
          </a:p>
          <a:p>
            <a:pPr marL="1200150" lvl="2" indent="-285750">
              <a:lnSpc>
                <a:spcPct val="210000"/>
              </a:lnSpc>
              <a:buFont typeface="Arial" panose="020B0604020202020204" pitchFamily="34" charset="0"/>
              <a:buChar char="•"/>
            </a:pPr>
            <a:r>
              <a:rPr lang="en-US" b="0" i="0" dirty="0">
                <a:solidFill>
                  <a:srgbClr val="0D0D0D"/>
                </a:solidFill>
                <a:effectLst/>
                <a:highlight>
                  <a:srgbClr val="FFFFFF"/>
                </a:highlight>
                <a:latin typeface="Söhne"/>
              </a:rPr>
              <a:t>Setting up </a:t>
            </a:r>
            <a:r>
              <a:rPr lang="en-US" b="0" i="0" dirty="0" err="1">
                <a:solidFill>
                  <a:srgbClr val="0D0D0D"/>
                </a:solidFill>
                <a:effectLst/>
                <a:highlight>
                  <a:srgbClr val="FFFFFF"/>
                </a:highlight>
                <a:latin typeface="Söhne"/>
              </a:rPr>
              <a:t>Gunicorn</a:t>
            </a:r>
            <a:r>
              <a:rPr lang="en-US" b="0" i="0" dirty="0">
                <a:solidFill>
                  <a:srgbClr val="0D0D0D"/>
                </a:solidFill>
                <a:effectLst/>
                <a:highlight>
                  <a:srgbClr val="FFFFFF"/>
                </a:highlight>
                <a:latin typeface="Söhne"/>
              </a:rPr>
              <a:t> with </a:t>
            </a:r>
            <a:r>
              <a:rPr lang="en-US" b="0" i="0" dirty="0" err="1">
                <a:solidFill>
                  <a:srgbClr val="0D0D0D"/>
                </a:solidFill>
                <a:effectLst/>
                <a:highlight>
                  <a:srgbClr val="FFFFFF"/>
                </a:highlight>
                <a:latin typeface="Söhne"/>
              </a:rPr>
              <a:t>systemd</a:t>
            </a:r>
            <a:r>
              <a:rPr lang="en-US" b="0" i="0" dirty="0">
                <a:solidFill>
                  <a:srgbClr val="0D0D0D"/>
                </a:solidFill>
                <a:effectLst/>
                <a:highlight>
                  <a:srgbClr val="FFFFFF"/>
                </a:highlight>
                <a:latin typeface="Söhne"/>
              </a:rPr>
              <a:t> for automatic restarts.</a:t>
            </a:r>
          </a:p>
          <a:p>
            <a:pPr marL="1200150" lvl="2" indent="-285750">
              <a:lnSpc>
                <a:spcPct val="210000"/>
              </a:lnSpc>
              <a:buFont typeface="Arial" panose="020B0604020202020204" pitchFamily="34" charset="0"/>
              <a:buChar char="•"/>
            </a:pPr>
            <a:r>
              <a:rPr lang="en-US" b="0" i="0" dirty="0">
                <a:solidFill>
                  <a:srgbClr val="0D0D0D"/>
                </a:solidFill>
                <a:effectLst/>
                <a:highlight>
                  <a:srgbClr val="FFFFFF"/>
                </a:highlight>
                <a:latin typeface="Söhne"/>
              </a:rPr>
              <a:t>Configuring Nginx as a reverse proxy to route requests.</a:t>
            </a:r>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18</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18</a:t>
            </a:fld>
            <a:endParaRPr lang="en-US" dirty="0"/>
          </a:p>
        </p:txBody>
      </p:sp>
    </p:spTree>
    <p:extLst>
      <p:ext uri="{BB962C8B-B14F-4D97-AF65-F5344CB8AC3E}">
        <p14:creationId xmlns:p14="http://schemas.microsoft.com/office/powerpoint/2010/main" val="1016070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p:txBody>
          <a:bodyPr/>
          <a:lstStyle/>
          <a:p>
            <a:r>
              <a:rPr lang="en-US" dirty="0"/>
              <a:t> Cloud Server</a:t>
            </a:r>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a:xfrm>
            <a:off x="419106" y="1690688"/>
            <a:ext cx="9741183" cy="3853543"/>
          </a:xfrm>
        </p:spPr>
        <p:txBody>
          <a:bodyPr>
            <a:normAutofit/>
          </a:bodyPr>
          <a:lstStyle/>
          <a:p>
            <a:pPr marL="457200" lvl="1" indent="0">
              <a:lnSpc>
                <a:spcPct val="200000"/>
              </a:lnSpc>
              <a:buNone/>
            </a:pPr>
            <a:r>
              <a:rPr lang="en-US" b="1" i="0" dirty="0">
                <a:solidFill>
                  <a:srgbClr val="0D0D0D"/>
                </a:solidFill>
                <a:effectLst/>
                <a:highlight>
                  <a:srgbClr val="FFFFFF"/>
                </a:highlight>
                <a:latin typeface="Söhne"/>
              </a:rPr>
              <a:t> Accessing and Testing the Flask Application</a:t>
            </a:r>
          </a:p>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How to Access</a:t>
            </a:r>
            <a:r>
              <a:rPr lang="en-US" b="0" i="0" dirty="0">
                <a:solidFill>
                  <a:srgbClr val="0D0D0D"/>
                </a:solidFill>
                <a:effectLst/>
                <a:highlight>
                  <a:srgbClr val="FFFFFF"/>
                </a:highlight>
                <a:latin typeface="Söhne"/>
              </a:rPr>
              <a:t>:</a:t>
            </a:r>
          </a:p>
          <a:p>
            <a:pPr marL="1200150" lvl="2" indent="-285750">
              <a:lnSpc>
                <a:spcPct val="200000"/>
              </a:lnSpc>
              <a:buFont typeface="Arial" panose="020B0604020202020204" pitchFamily="34" charset="0"/>
              <a:buChar char="•"/>
            </a:pPr>
            <a:r>
              <a:rPr lang="en-US" b="0" i="0" dirty="0">
                <a:solidFill>
                  <a:srgbClr val="0D0D0D"/>
                </a:solidFill>
                <a:effectLst/>
                <a:highlight>
                  <a:srgbClr val="FFFFFF"/>
                </a:highlight>
                <a:latin typeface="Söhne"/>
              </a:rPr>
              <a:t>Using the public IP address to interact with the Flask application through a web browser.</a:t>
            </a:r>
          </a:p>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Testing Functionality</a:t>
            </a:r>
            <a:r>
              <a:rPr lang="en-US" b="0" i="0" dirty="0">
                <a:solidFill>
                  <a:srgbClr val="0D0D0D"/>
                </a:solidFill>
                <a:effectLst/>
                <a:highlight>
                  <a:srgbClr val="FFFFFF"/>
                </a:highlight>
                <a:latin typeface="Söhne"/>
              </a:rPr>
              <a:t>: Demonstrating a live example of submitting a review and receiving sentiment analysis.</a:t>
            </a:r>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19</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19</a:t>
            </a:fld>
            <a:endParaRPr lang="en-US" dirty="0"/>
          </a:p>
        </p:txBody>
      </p:sp>
    </p:spTree>
    <p:extLst>
      <p:ext uri="{BB962C8B-B14F-4D97-AF65-F5344CB8AC3E}">
        <p14:creationId xmlns:p14="http://schemas.microsoft.com/office/powerpoint/2010/main" val="152362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689D8-CDAC-4215-96CD-8548432CE4D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110502F-36D4-4E60-B6E9-08628B2C5D5E}"/>
              </a:ext>
            </a:extLst>
          </p:cNvPr>
          <p:cNvSpPr>
            <a:spLocks noGrp="1"/>
          </p:cNvSpPr>
          <p:nvPr>
            <p:ph idx="1"/>
          </p:nvPr>
        </p:nvSpPr>
        <p:spPr>
          <a:xfrm>
            <a:off x="154543" y="2325757"/>
            <a:ext cx="10778221" cy="3955774"/>
          </a:xfrm>
        </p:spPr>
        <p:txBody>
          <a:bodyPr>
            <a:normAutofit fontScale="77500" lnSpcReduction="20000"/>
          </a:bodyPr>
          <a:lstStyle/>
          <a:p>
            <a:pPr marL="342900" indent="-342900">
              <a:buFont typeface="Arial" panose="020B0604020202020204" pitchFamily="34" charset="0"/>
              <a:buChar char="•"/>
            </a:pPr>
            <a:r>
              <a:rPr lang="en-US" dirty="0"/>
              <a:t>Introduction</a:t>
            </a:r>
          </a:p>
          <a:p>
            <a:pPr marL="342900" indent="-342900">
              <a:buFont typeface="Arial" panose="020B0604020202020204" pitchFamily="34" charset="0"/>
              <a:buChar char="•"/>
            </a:pPr>
            <a:r>
              <a:rPr lang="en-US" dirty="0"/>
              <a:t>Problem Setup</a:t>
            </a:r>
          </a:p>
          <a:p>
            <a:pPr marL="342900" indent="-342900">
              <a:buFont typeface="Arial" panose="020B0604020202020204" pitchFamily="34" charset="0"/>
              <a:buChar char="•"/>
            </a:pPr>
            <a:r>
              <a:rPr lang="en-US" dirty="0"/>
              <a:t>Data Overview</a:t>
            </a:r>
          </a:p>
          <a:p>
            <a:pPr marL="342900" indent="-342900">
              <a:buFont typeface="Arial" panose="020B0604020202020204" pitchFamily="34" charset="0"/>
              <a:buChar char="•"/>
            </a:pPr>
            <a:r>
              <a:rPr lang="en-US" dirty="0"/>
              <a:t>Tools and Libraries Used</a:t>
            </a:r>
          </a:p>
          <a:p>
            <a:pPr marL="342900" indent="-342900">
              <a:buFont typeface="Arial" panose="020B0604020202020204" pitchFamily="34" charset="0"/>
              <a:buChar char="•"/>
            </a:pPr>
            <a:r>
              <a:rPr lang="en-US" dirty="0"/>
              <a:t>Data Preprocessing</a:t>
            </a:r>
          </a:p>
          <a:p>
            <a:pPr marL="342900" indent="-342900">
              <a:buFont typeface="Arial" panose="020B0604020202020204" pitchFamily="34" charset="0"/>
              <a:buChar char="•"/>
            </a:pPr>
            <a:r>
              <a:rPr lang="en-US" dirty="0"/>
              <a:t>Model Architecture</a:t>
            </a:r>
          </a:p>
          <a:p>
            <a:pPr marL="342900" indent="-342900">
              <a:buFont typeface="Arial" panose="020B0604020202020204" pitchFamily="34" charset="0"/>
              <a:buChar char="•"/>
            </a:pPr>
            <a:r>
              <a:rPr lang="en-US" dirty="0"/>
              <a:t>Training the Model</a:t>
            </a:r>
          </a:p>
          <a:p>
            <a:pPr marL="342900" indent="-342900">
              <a:buFont typeface="Arial" panose="020B0604020202020204" pitchFamily="34" charset="0"/>
              <a:buChar char="•"/>
            </a:pPr>
            <a:r>
              <a:rPr lang="en-US" dirty="0"/>
              <a:t>Predictions and Examples</a:t>
            </a:r>
          </a:p>
          <a:p>
            <a:pPr marL="342900" indent="-342900">
              <a:buFont typeface="Arial" panose="020B0604020202020204" pitchFamily="34" charset="0"/>
              <a:buChar char="•"/>
            </a:pPr>
            <a:r>
              <a:rPr lang="en-US" dirty="0"/>
              <a:t>Flask App</a:t>
            </a:r>
          </a:p>
          <a:p>
            <a:pPr marL="342900" indent="-342900">
              <a:buFont typeface="Arial" panose="020B0604020202020204" pitchFamily="34" charset="0"/>
              <a:buChar char="•"/>
            </a:pPr>
            <a:r>
              <a:rPr lang="en-US" dirty="0"/>
              <a:t>Deploy Cloud Server</a:t>
            </a:r>
          </a:p>
          <a:p>
            <a:pPr marL="342900" indent="-342900">
              <a:buFont typeface="Arial" panose="020B0604020202020204" pitchFamily="34" charset="0"/>
              <a:buChar char="•"/>
            </a:pPr>
            <a:endParaRPr lang="en-US" dirty="0"/>
          </a:p>
        </p:txBody>
      </p:sp>
      <p:sp>
        <p:nvSpPr>
          <p:cNvPr id="39" name="Slide Number Placeholder 38">
            <a:extLst>
              <a:ext uri="{FF2B5EF4-FFF2-40B4-BE49-F238E27FC236}">
                <a16:creationId xmlns:a16="http://schemas.microsoft.com/office/drawing/2014/main" id="{86A23B90-D6E2-D980-7780-B6FC54FD8DE3}"/>
              </a:ext>
            </a:extLst>
          </p:cNvPr>
          <p:cNvSpPr>
            <a:spLocks noGrp="1"/>
          </p:cNvSpPr>
          <p:nvPr>
            <p:ph type="sldNum" sz="quarter" idx="4"/>
          </p:nvPr>
        </p:nvSpPr>
        <p:spPr/>
        <p:txBody>
          <a:bodyPr/>
          <a:lstStyle/>
          <a:p>
            <a:fld id="{3A4F6043-7A67-491B-98BC-F933DED7226D}" type="slidenum">
              <a:rPr lang="en-US" smtClean="0"/>
              <a:pPr/>
              <a:t>2</a:t>
            </a:fld>
            <a:endParaRPr lang="en-US" dirty="0"/>
          </a:p>
        </p:txBody>
      </p:sp>
      <p:sp>
        <p:nvSpPr>
          <p:cNvPr id="4" name="Slide Number Placeholder 5">
            <a:extLst>
              <a:ext uri="{FF2B5EF4-FFF2-40B4-BE49-F238E27FC236}">
                <a16:creationId xmlns:a16="http://schemas.microsoft.com/office/drawing/2014/main" id="{6E0FD4B5-4088-0CC7-E6CC-DEA779045EB0}"/>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2</a:t>
            </a:fld>
            <a:endParaRPr lang="en-US" dirty="0"/>
          </a:p>
        </p:txBody>
      </p:sp>
    </p:spTree>
    <p:extLst>
      <p:ext uri="{BB962C8B-B14F-4D97-AF65-F5344CB8AC3E}">
        <p14:creationId xmlns:p14="http://schemas.microsoft.com/office/powerpoint/2010/main" val="1476309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1F15-46F5-4A2B-AF38-34F3B8027144}"/>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360A4C54-B3B2-4B02-A340-C72E57FEE5FE}"/>
              </a:ext>
            </a:extLst>
          </p:cNvPr>
          <p:cNvSpPr>
            <a:spLocks noGrp="1"/>
          </p:cNvSpPr>
          <p:nvPr>
            <p:ph idx="1"/>
          </p:nvPr>
        </p:nvSpPr>
        <p:spPr/>
        <p:txBody>
          <a:bodyPr vert="horz" lIns="91440" tIns="45720" rIns="91440" bIns="45720" rtlCol="0" anchor="t">
            <a:noAutofit/>
          </a:bodyPr>
          <a:lstStyle/>
          <a:p>
            <a:r>
              <a:rPr lang="en-US" dirty="0"/>
              <a:t> Q&amp;A</a:t>
            </a:r>
          </a:p>
          <a:p>
            <a:r>
              <a:rPr lang="en-US" dirty="0"/>
              <a:t>hasansattar650@gmail.com</a:t>
            </a:r>
          </a:p>
        </p:txBody>
      </p:sp>
    </p:spTree>
    <p:extLst>
      <p:ext uri="{BB962C8B-B14F-4D97-AF65-F5344CB8AC3E}">
        <p14:creationId xmlns:p14="http://schemas.microsoft.com/office/powerpoint/2010/main" val="1315345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a:xfrm>
            <a:off x="419106" y="1451113"/>
            <a:ext cx="9741183" cy="4393096"/>
          </a:xfrm>
        </p:spPr>
        <p:txBody>
          <a:bodyPr>
            <a:noAutofit/>
          </a:bodyPr>
          <a:lstStyle/>
          <a:p>
            <a:pPr lvl="1" algn="just">
              <a:lnSpc>
                <a:spcPct val="150000"/>
              </a:lnSpc>
              <a:buFont typeface="Arial" panose="020B0604020202020204" pitchFamily="34" charset="0"/>
              <a:buChar char="•"/>
            </a:pPr>
            <a:r>
              <a:rPr lang="en-US" dirty="0">
                <a:solidFill>
                  <a:srgbClr val="1F2328"/>
                </a:solidFill>
                <a:highlight>
                  <a:srgbClr val="FFFFFF"/>
                </a:highlight>
                <a:latin typeface="Söhne"/>
              </a:rPr>
              <a:t>This</a:t>
            </a:r>
            <a:r>
              <a:rPr lang="en-US" b="0" i="0" dirty="0">
                <a:solidFill>
                  <a:srgbClr val="1F2328"/>
                </a:solidFill>
                <a:effectLst/>
                <a:highlight>
                  <a:srgbClr val="FFFFFF"/>
                </a:highlight>
                <a:latin typeface="Söhne"/>
              </a:rPr>
              <a:t> machine learning project focused on performing sentiment analysis on Amazon product reviews. The aim is to classify the sentiments expressed in the reviews as either positive or negative. This can assist businesses in automating the analysis of customer feedback and enhance user experience through improved product recommendations.</a:t>
            </a:r>
            <a:endParaRPr lang="en-US" b="1" i="0" dirty="0">
              <a:solidFill>
                <a:srgbClr val="0D0D0D"/>
              </a:solidFill>
              <a:effectLst/>
              <a:highlight>
                <a:srgbClr val="FFFFFF"/>
              </a:highlight>
              <a:latin typeface="Söhne"/>
            </a:endParaRPr>
          </a:p>
          <a:p>
            <a:pPr lvl="1" algn="just">
              <a:lnSpc>
                <a:spcPct val="150000"/>
              </a:lnSpc>
              <a:buFont typeface="Arial" panose="020B0604020202020204" pitchFamily="34" charset="0"/>
              <a:buChar char="•"/>
            </a:pPr>
            <a:r>
              <a:rPr lang="en-US" b="1" i="0" dirty="0">
                <a:solidFill>
                  <a:srgbClr val="0D0D0D"/>
                </a:solidFill>
                <a:effectLst/>
                <a:highlight>
                  <a:srgbClr val="FFFFFF"/>
                </a:highlight>
                <a:latin typeface="Söhne"/>
              </a:rPr>
              <a:t>  Objective</a:t>
            </a:r>
            <a:r>
              <a:rPr lang="en-US" b="0" i="0" dirty="0">
                <a:solidFill>
                  <a:srgbClr val="0D0D0D"/>
                </a:solidFill>
                <a:effectLst/>
                <a:highlight>
                  <a:srgbClr val="FFFFFF"/>
                </a:highlight>
                <a:latin typeface="Söhne"/>
              </a:rPr>
              <a:t>: To analyze customer sentiments from Amazon product reviews using advanced    neural  network models.</a:t>
            </a:r>
          </a:p>
          <a:p>
            <a:pPr lvl="1" algn="just">
              <a:lnSpc>
                <a:spcPct val="150000"/>
              </a:lnSpc>
              <a:buFont typeface="Arial" panose="020B0604020202020204" pitchFamily="34" charset="0"/>
              <a:buChar char="•"/>
            </a:pPr>
            <a:r>
              <a:rPr lang="en-US" b="1" i="0" dirty="0">
                <a:solidFill>
                  <a:srgbClr val="0D0D0D"/>
                </a:solidFill>
                <a:effectLst/>
                <a:highlight>
                  <a:srgbClr val="FFFFFF"/>
                </a:highlight>
                <a:latin typeface="Söhne"/>
              </a:rPr>
              <a:t> Importance of Sentiment Analysis</a:t>
            </a:r>
            <a:r>
              <a:rPr lang="en-US" b="0" i="0" dirty="0">
                <a:solidFill>
                  <a:srgbClr val="0D0D0D"/>
                </a:solidFill>
                <a:effectLst/>
                <a:highlight>
                  <a:srgbClr val="FFFFFF"/>
                </a:highlight>
                <a:latin typeface="Söhne"/>
              </a:rPr>
              <a:t>:  how sentiment analysis helps businesses understand customer opinions and improve products and services.</a:t>
            </a:r>
          </a:p>
          <a:p>
            <a:pPr lvl="1" algn="just">
              <a:lnSpc>
                <a:spcPct val="150000"/>
              </a:lnSpc>
              <a:buFont typeface="Arial" panose="020B0604020202020204" pitchFamily="34" charset="0"/>
              <a:buChar char="•"/>
            </a:pPr>
            <a:r>
              <a:rPr lang="en-US" b="1" i="0" dirty="0">
                <a:solidFill>
                  <a:srgbClr val="0D0D0D"/>
                </a:solidFill>
                <a:effectLst/>
                <a:highlight>
                  <a:srgbClr val="FFFFFF"/>
                </a:highlight>
                <a:latin typeface="Söhne"/>
              </a:rPr>
              <a:t> Purpose</a:t>
            </a:r>
            <a:r>
              <a:rPr lang="en-US" b="0" i="0" dirty="0">
                <a:solidFill>
                  <a:srgbClr val="0D0D0D"/>
                </a:solidFill>
                <a:effectLst/>
                <a:highlight>
                  <a:srgbClr val="FFFFFF"/>
                </a:highlight>
                <a:latin typeface="Söhne"/>
              </a:rPr>
              <a:t>: Engage the audience by highlighting the relevance of sentiment analysis in real-world applications.</a:t>
            </a:r>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3</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3</a:t>
            </a:fld>
            <a:endParaRPr lang="en-US" dirty="0"/>
          </a:p>
        </p:txBody>
      </p:sp>
    </p:spTree>
    <p:extLst>
      <p:ext uri="{BB962C8B-B14F-4D97-AF65-F5344CB8AC3E}">
        <p14:creationId xmlns:p14="http://schemas.microsoft.com/office/powerpoint/2010/main" val="1195628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p:txBody>
          <a:bodyPr/>
          <a:lstStyle/>
          <a:p>
            <a:r>
              <a:rPr lang="en-US" dirty="0"/>
              <a:t>Problem Setup</a:t>
            </a:r>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a:xfrm>
            <a:off x="419106" y="1451113"/>
            <a:ext cx="9741183" cy="4393096"/>
          </a:xfrm>
        </p:spPr>
        <p:txBody>
          <a:bodyPr>
            <a:noAutofit/>
          </a:bodyPr>
          <a:lstStyle/>
          <a:p>
            <a:pPr lvl="1" algn="just">
              <a:lnSpc>
                <a:spcPct val="150000"/>
              </a:lnSpc>
              <a:buFont typeface="Arial" panose="020B0604020202020204" pitchFamily="34" charset="0"/>
              <a:buChar char="•"/>
            </a:pPr>
            <a:r>
              <a:rPr lang="en-US" b="0" i="0" dirty="0">
                <a:solidFill>
                  <a:srgbClr val="0D0D0D"/>
                </a:solidFill>
                <a:effectLst/>
                <a:highlight>
                  <a:srgbClr val="FFFFFF"/>
                </a:highlight>
                <a:latin typeface="Söhne"/>
              </a:rPr>
              <a:t>Sentiment analysis project based on the Amazon reviews dataset, the problem setup can be defined as a binary classification task where the goal is to determine the sentiment expressed in the text of a product review.</a:t>
            </a:r>
            <a:endParaRPr lang="en-US" dirty="0">
              <a:solidFill>
                <a:srgbClr val="1F2328"/>
              </a:solidFill>
              <a:highlight>
                <a:srgbClr val="FFFFFF"/>
              </a:highlight>
              <a:latin typeface="Söhne"/>
            </a:endParaRPr>
          </a:p>
          <a:p>
            <a:pPr lvl="1">
              <a:lnSpc>
                <a:spcPct val="200000"/>
              </a:lnSpc>
            </a:pPr>
            <a:r>
              <a:rPr lang="en-US" b="1" i="0" dirty="0">
                <a:solidFill>
                  <a:srgbClr val="0D0D0D"/>
                </a:solidFill>
                <a:effectLst/>
                <a:highlight>
                  <a:srgbClr val="FFFFFF"/>
                </a:highlight>
                <a:latin typeface="Söhne"/>
              </a:rPr>
              <a:t>Problem Setup:</a:t>
            </a:r>
          </a:p>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Objective</a:t>
            </a:r>
            <a:r>
              <a:rPr lang="en-US" b="0" i="0" dirty="0">
                <a:solidFill>
                  <a:srgbClr val="0D0D0D"/>
                </a:solidFill>
                <a:effectLst/>
                <a:highlight>
                  <a:srgbClr val="FFFFFF"/>
                </a:highlight>
                <a:latin typeface="Söhne"/>
              </a:rPr>
              <a:t>: To automatically classify the sentiment of text-based product reviews.</a:t>
            </a:r>
          </a:p>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Input</a:t>
            </a:r>
            <a:r>
              <a:rPr lang="en-US" b="0" i="0" dirty="0">
                <a:solidFill>
                  <a:srgbClr val="0D0D0D"/>
                </a:solidFill>
                <a:effectLst/>
                <a:highlight>
                  <a:srgbClr val="FFFFFF"/>
                </a:highlight>
                <a:latin typeface="Söhne"/>
              </a:rPr>
              <a:t>: The input to the model is the text of a product review.</a:t>
            </a:r>
          </a:p>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Output</a:t>
            </a:r>
            <a:r>
              <a:rPr lang="en-US" b="0" i="0" dirty="0">
                <a:solidFill>
                  <a:srgbClr val="0D0D0D"/>
                </a:solidFill>
                <a:effectLst/>
                <a:highlight>
                  <a:srgbClr val="FFFFFF"/>
                </a:highlight>
                <a:latin typeface="Söhne"/>
              </a:rPr>
              <a:t>: The output is a sentiment classification, which can either be "Positive" or "Negative"</a:t>
            </a:r>
          </a:p>
          <a:p>
            <a:pPr lvl="1" algn="just">
              <a:lnSpc>
                <a:spcPct val="150000"/>
              </a:lnSpc>
              <a:buFont typeface="Arial" panose="020B0604020202020204" pitchFamily="34" charset="0"/>
              <a:buChar char="•"/>
            </a:pPr>
            <a:endParaRPr lang="en-US" b="1" i="0" dirty="0">
              <a:solidFill>
                <a:srgbClr val="0D0D0D"/>
              </a:solidFill>
              <a:effectLst/>
              <a:highlight>
                <a:srgbClr val="FFFFFF"/>
              </a:highlight>
              <a:latin typeface="Söhne"/>
            </a:endParaRPr>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4</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4</a:t>
            </a:fld>
            <a:endParaRPr lang="en-US" dirty="0"/>
          </a:p>
        </p:txBody>
      </p:sp>
    </p:spTree>
    <p:extLst>
      <p:ext uri="{BB962C8B-B14F-4D97-AF65-F5344CB8AC3E}">
        <p14:creationId xmlns:p14="http://schemas.microsoft.com/office/powerpoint/2010/main" val="2508660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p:txBody>
          <a:bodyPr/>
          <a:lstStyle/>
          <a:p>
            <a:r>
              <a:rPr lang="en-US" dirty="0"/>
              <a:t>Data Overview</a:t>
            </a:r>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a:xfrm>
            <a:off x="419107" y="2198915"/>
            <a:ext cx="9733538" cy="3345316"/>
          </a:xfrm>
        </p:spPr>
        <p:txBody>
          <a:bodyPr>
            <a:normAutofit/>
          </a:bodyPr>
          <a:lstStyle/>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  Data Source</a:t>
            </a:r>
            <a:r>
              <a:rPr lang="en-US" b="0" i="0" dirty="0">
                <a:solidFill>
                  <a:srgbClr val="0D0D0D"/>
                </a:solidFill>
                <a:effectLst/>
                <a:highlight>
                  <a:srgbClr val="FFFFFF"/>
                </a:highlight>
                <a:latin typeface="Söhne"/>
              </a:rPr>
              <a:t>: The data is sourced from Kaggle's Amazon Reviews dataset.       </a:t>
            </a:r>
            <a:r>
              <a:rPr lang="en-US" dirty="0">
                <a:solidFill>
                  <a:srgbClr val="0D0D0D"/>
                </a:solidFill>
                <a:highlight>
                  <a:srgbClr val="FFFFFF"/>
                </a:highlight>
                <a:latin typeface="Söhne"/>
              </a:rPr>
              <a:t>(</a:t>
            </a:r>
            <a:r>
              <a:rPr lang="en-US" b="0" i="0" dirty="0">
                <a:solidFill>
                  <a:srgbClr val="0D0D0D"/>
                </a:solidFill>
                <a:effectLst/>
                <a:highlight>
                  <a:srgbClr val="FFFFFF"/>
                </a:highlight>
                <a:latin typeface="Söhne"/>
                <a:hlinkClick r:id="rId3"/>
              </a:rPr>
              <a:t>https://www.kaggle.com/datasets/bittlingmayer/amazonreviews</a:t>
            </a:r>
            <a:r>
              <a:rPr lang="en-US" b="0" i="0" dirty="0">
                <a:solidFill>
                  <a:srgbClr val="0D0D0D"/>
                </a:solidFill>
                <a:effectLst/>
                <a:highlight>
                  <a:srgbClr val="FFFFFF"/>
                </a:highlight>
                <a:latin typeface="Söhne"/>
              </a:rPr>
              <a:t>)</a:t>
            </a:r>
          </a:p>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  Data Content</a:t>
            </a:r>
            <a:r>
              <a:rPr lang="en-US" b="0" i="0" dirty="0">
                <a:solidFill>
                  <a:srgbClr val="0D0D0D"/>
                </a:solidFill>
                <a:effectLst/>
                <a:highlight>
                  <a:srgbClr val="FFFFFF"/>
                </a:highlight>
                <a:latin typeface="Söhne"/>
              </a:rPr>
              <a:t>: </a:t>
            </a:r>
            <a:r>
              <a:rPr lang="en-US" dirty="0">
                <a:solidFill>
                  <a:srgbClr val="0D0D0D"/>
                </a:solidFill>
                <a:highlight>
                  <a:srgbClr val="FFFFFF"/>
                </a:highlight>
                <a:latin typeface="Söhne"/>
              </a:rPr>
              <a:t>T</a:t>
            </a:r>
            <a:r>
              <a:rPr lang="en-US" b="0" i="0" dirty="0">
                <a:solidFill>
                  <a:srgbClr val="0D0D0D"/>
                </a:solidFill>
                <a:effectLst/>
                <a:highlight>
                  <a:srgbClr val="FFFFFF"/>
                </a:highlight>
                <a:latin typeface="Söhne"/>
              </a:rPr>
              <a:t>he types of data included  text reviews with labels.</a:t>
            </a:r>
          </a:p>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  Purpose</a:t>
            </a:r>
            <a:r>
              <a:rPr lang="en-US" b="0" i="0" dirty="0">
                <a:solidFill>
                  <a:srgbClr val="0D0D0D"/>
                </a:solidFill>
                <a:effectLst/>
                <a:highlight>
                  <a:srgbClr val="FFFFFF"/>
                </a:highlight>
                <a:latin typeface="Söhne"/>
              </a:rPr>
              <a:t>: </a:t>
            </a:r>
            <a:r>
              <a:rPr lang="en-US" b="0" i="0" dirty="0">
                <a:solidFill>
                  <a:srgbClr val="3C4043"/>
                </a:solidFill>
                <a:effectLst/>
                <a:highlight>
                  <a:srgbClr val="FFFFFF"/>
                </a:highlight>
                <a:latin typeface="Inter"/>
              </a:rPr>
              <a:t>This dataset consists of a few million Amazon customer reviews (input text) and star ratings (output labels) for learning how to train </a:t>
            </a:r>
            <a:r>
              <a:rPr lang="en-US" b="0" i="0" dirty="0" err="1">
                <a:solidFill>
                  <a:srgbClr val="3C4043"/>
                </a:solidFill>
                <a:effectLst/>
                <a:highlight>
                  <a:srgbClr val="FFFFFF"/>
                </a:highlight>
                <a:latin typeface="Inter"/>
              </a:rPr>
              <a:t>fastText</a:t>
            </a:r>
            <a:r>
              <a:rPr lang="en-US" b="0" i="0" dirty="0">
                <a:solidFill>
                  <a:srgbClr val="3C4043"/>
                </a:solidFill>
                <a:effectLst/>
                <a:highlight>
                  <a:srgbClr val="FFFFFF"/>
                </a:highlight>
                <a:latin typeface="Inter"/>
              </a:rPr>
              <a:t> for sentiment analysis</a:t>
            </a:r>
            <a:endParaRPr lang="en-US" b="0" i="0" dirty="0">
              <a:solidFill>
                <a:srgbClr val="0D0D0D"/>
              </a:solidFill>
              <a:effectLst/>
              <a:highlight>
                <a:srgbClr val="FFFFFF"/>
              </a:highlight>
              <a:latin typeface="Söhne"/>
            </a:endParaRPr>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5</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5</a:t>
            </a:fld>
            <a:endParaRPr lang="en-US" dirty="0"/>
          </a:p>
        </p:txBody>
      </p:sp>
    </p:spTree>
    <p:extLst>
      <p:ext uri="{BB962C8B-B14F-4D97-AF65-F5344CB8AC3E}">
        <p14:creationId xmlns:p14="http://schemas.microsoft.com/office/powerpoint/2010/main" val="1656035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p:txBody>
          <a:bodyPr/>
          <a:lstStyle/>
          <a:p>
            <a:r>
              <a:rPr lang="en-US" dirty="0"/>
              <a:t>Tools and Libraries Used</a:t>
            </a:r>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a:xfrm>
            <a:off x="-127545" y="1596413"/>
            <a:ext cx="6223545" cy="4108647"/>
          </a:xfrm>
        </p:spPr>
        <p:txBody>
          <a:bodyPr>
            <a:normAutofit fontScale="92500" lnSpcReduction="20000"/>
          </a:bodyPr>
          <a:lstStyle/>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List of Tools</a:t>
            </a:r>
            <a:r>
              <a:rPr lang="en-US" b="0" i="0" dirty="0">
                <a:solidFill>
                  <a:srgbClr val="0D0D0D"/>
                </a:solidFill>
                <a:effectLst/>
                <a:highlight>
                  <a:srgbClr val="FFFFFF"/>
                </a:highlight>
                <a:latin typeface="Söhne"/>
              </a:rPr>
              <a:t>: Python, TensorFlow, </a:t>
            </a:r>
            <a:r>
              <a:rPr lang="en-US" b="0" i="0" dirty="0" err="1">
                <a:solidFill>
                  <a:srgbClr val="0D0D0D"/>
                </a:solidFill>
                <a:effectLst/>
                <a:highlight>
                  <a:srgbClr val="FFFFFF"/>
                </a:highlight>
                <a:latin typeface="Söhne"/>
              </a:rPr>
              <a:t>Keras</a:t>
            </a:r>
            <a:r>
              <a:rPr lang="en-US" b="0" i="0" dirty="0">
                <a:solidFill>
                  <a:srgbClr val="0D0D0D"/>
                </a:solidFill>
                <a:effectLst/>
                <a:highlight>
                  <a:srgbClr val="FFFFFF"/>
                </a:highlight>
                <a:latin typeface="Söhne"/>
              </a:rPr>
              <a:t>.</a:t>
            </a:r>
          </a:p>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Libraries</a:t>
            </a:r>
            <a:r>
              <a:rPr lang="en-US" b="0" i="0" dirty="0">
                <a:solidFill>
                  <a:srgbClr val="0D0D0D"/>
                </a:solidFill>
                <a:effectLst/>
                <a:highlight>
                  <a:srgbClr val="FFFFFF"/>
                </a:highlight>
                <a:latin typeface="Söhne"/>
              </a:rPr>
              <a:t>: we used NumPy for numerical operations, TensorFlow for building and training models, and  </a:t>
            </a:r>
            <a:r>
              <a:rPr lang="en-US" b="0" i="0" dirty="0" err="1">
                <a:solidFill>
                  <a:srgbClr val="0D0D0D"/>
                </a:solidFill>
                <a:effectLst/>
                <a:highlight>
                  <a:srgbClr val="FFFFFF"/>
                </a:highlight>
                <a:latin typeface="Söhne"/>
              </a:rPr>
              <a:t>GloVe</a:t>
            </a:r>
            <a:r>
              <a:rPr lang="en-US" b="0" i="0" dirty="0">
                <a:solidFill>
                  <a:srgbClr val="0D0D0D"/>
                </a:solidFill>
                <a:effectLst/>
                <a:highlight>
                  <a:srgbClr val="FFFFFF"/>
                </a:highlight>
                <a:latin typeface="Söhne"/>
              </a:rPr>
              <a:t> embeddings for numerical index </a:t>
            </a:r>
            <a:r>
              <a:rPr lang="en-US" b="0" i="0" dirty="0" err="1">
                <a:solidFill>
                  <a:srgbClr val="0D0D0D"/>
                </a:solidFill>
                <a:effectLst/>
                <a:highlight>
                  <a:srgbClr val="FFFFFF"/>
                </a:highlight>
                <a:latin typeface="Söhne"/>
              </a:rPr>
              <a:t>vecterization</a:t>
            </a:r>
            <a:r>
              <a:rPr lang="en-US" b="0" i="0" dirty="0">
                <a:solidFill>
                  <a:srgbClr val="0D0D0D"/>
                </a:solidFill>
                <a:effectLst/>
                <a:highlight>
                  <a:srgbClr val="FFFFFF"/>
                </a:highlight>
                <a:latin typeface="Söhne"/>
              </a:rPr>
              <a:t>.</a:t>
            </a:r>
            <a:endParaRPr lang="en-US" dirty="0">
              <a:solidFill>
                <a:srgbClr val="0D0D0D"/>
              </a:solidFill>
              <a:highlight>
                <a:srgbClr val="FFFFFF"/>
              </a:highlight>
              <a:latin typeface="Söhne"/>
            </a:endParaRPr>
          </a:p>
          <a:p>
            <a:pPr lvl="1">
              <a:lnSpc>
                <a:spcPct val="200000"/>
              </a:lnSpc>
              <a:buFont typeface="Arial" panose="020B0604020202020204" pitchFamily="34" charset="0"/>
              <a:buChar char="•"/>
            </a:pPr>
            <a:r>
              <a:rPr lang="en-US" b="0" i="0" dirty="0">
                <a:solidFill>
                  <a:srgbClr val="0D0D0D"/>
                </a:solidFill>
                <a:effectLst/>
                <a:highlight>
                  <a:srgbClr val="FFFFFF"/>
                </a:highlight>
                <a:latin typeface="Söhne"/>
              </a:rPr>
              <a:t>Download the Glove Embedding from Kaggle here</a:t>
            </a:r>
            <a:r>
              <a:rPr lang="en-US" dirty="0">
                <a:solidFill>
                  <a:srgbClr val="0D0D0D"/>
                </a:solidFill>
                <a:highlight>
                  <a:srgbClr val="FFFFFF"/>
                </a:highlight>
                <a:latin typeface="Söhne"/>
              </a:rPr>
              <a:t> (</a:t>
            </a:r>
            <a:r>
              <a:rPr lang="en-US" dirty="0">
                <a:solidFill>
                  <a:srgbClr val="0D0D0D"/>
                </a:solidFill>
                <a:highlight>
                  <a:srgbClr val="FFFFFF"/>
                </a:highlight>
                <a:latin typeface="Söhne"/>
                <a:hlinkClick r:id="rId3"/>
              </a:rPr>
              <a:t>https://www.kaggle.com/datasets/danielwillgeorge/glove6b100dtxt</a:t>
            </a:r>
            <a:r>
              <a:rPr lang="en-US" dirty="0">
                <a:solidFill>
                  <a:srgbClr val="0D0D0D"/>
                </a:solidFill>
                <a:highlight>
                  <a:srgbClr val="FFFFFF"/>
                </a:highlight>
                <a:latin typeface="Söhne"/>
              </a:rPr>
              <a:t>)</a:t>
            </a:r>
            <a:endParaRPr lang="en-US" b="0" i="0" dirty="0">
              <a:solidFill>
                <a:srgbClr val="0D0D0D"/>
              </a:solidFill>
              <a:effectLst/>
              <a:highlight>
                <a:srgbClr val="FFFFFF"/>
              </a:highlight>
              <a:latin typeface="Söhne"/>
            </a:endParaRPr>
          </a:p>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Purpose</a:t>
            </a:r>
            <a:r>
              <a:rPr lang="en-US" b="0" i="0" dirty="0">
                <a:solidFill>
                  <a:srgbClr val="0D0D0D"/>
                </a:solidFill>
                <a:effectLst/>
                <a:highlight>
                  <a:srgbClr val="FFFFFF"/>
                </a:highlight>
                <a:latin typeface="Söhne"/>
              </a:rPr>
              <a:t>: </a:t>
            </a:r>
            <a:r>
              <a:rPr lang="en-US" dirty="0">
                <a:solidFill>
                  <a:srgbClr val="0D0D0D"/>
                </a:solidFill>
                <a:highlight>
                  <a:srgbClr val="FFFFFF"/>
                </a:highlight>
                <a:latin typeface="Söhne"/>
              </a:rPr>
              <a:t>It s</a:t>
            </a:r>
            <a:r>
              <a:rPr lang="en-US" b="0" i="0" dirty="0">
                <a:solidFill>
                  <a:srgbClr val="0D0D0D"/>
                </a:solidFill>
                <a:effectLst/>
                <a:highlight>
                  <a:srgbClr val="FFFFFF"/>
                </a:highlight>
                <a:latin typeface="Söhne"/>
              </a:rPr>
              <a:t>how the technical foundation of that project.</a:t>
            </a:r>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6</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6</a:t>
            </a:fld>
            <a:endParaRPr lang="en-US" dirty="0"/>
          </a:p>
        </p:txBody>
      </p:sp>
      <p:pic>
        <p:nvPicPr>
          <p:cNvPr id="8" name="Picture 7" descr="A screenshot of a computer&#10;&#10;Description automatically generated">
            <a:extLst>
              <a:ext uri="{FF2B5EF4-FFF2-40B4-BE49-F238E27FC236}">
                <a16:creationId xmlns:a16="http://schemas.microsoft.com/office/drawing/2014/main" id="{B060094B-C3FF-55A6-20B1-00C0E4AAF869}"/>
              </a:ext>
            </a:extLst>
          </p:cNvPr>
          <p:cNvPicPr>
            <a:picLocks noChangeAspect="1"/>
          </p:cNvPicPr>
          <p:nvPr/>
        </p:nvPicPr>
        <p:blipFill>
          <a:blip r:embed="rId4"/>
          <a:stretch>
            <a:fillRect/>
          </a:stretch>
        </p:blipFill>
        <p:spPr>
          <a:xfrm>
            <a:off x="5741802" y="2425148"/>
            <a:ext cx="4849501" cy="1133061"/>
          </a:xfrm>
          <a:prstGeom prst="rect">
            <a:avLst/>
          </a:prstGeom>
        </p:spPr>
      </p:pic>
    </p:spTree>
    <p:extLst>
      <p:ext uri="{BB962C8B-B14F-4D97-AF65-F5344CB8AC3E}">
        <p14:creationId xmlns:p14="http://schemas.microsoft.com/office/powerpoint/2010/main" val="932991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a:xfrm>
            <a:off x="1" y="1523054"/>
            <a:ext cx="6221896" cy="4191946"/>
          </a:xfrm>
        </p:spPr>
        <p:txBody>
          <a:bodyPr>
            <a:normAutofit fontScale="92500"/>
          </a:bodyPr>
          <a:lstStyle/>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Reading Data</a:t>
            </a:r>
            <a:r>
              <a:rPr lang="en-US" b="0" i="0" dirty="0">
                <a:solidFill>
                  <a:srgbClr val="0D0D0D"/>
                </a:solidFill>
                <a:effectLst/>
                <a:highlight>
                  <a:srgbClr val="FFFFFF"/>
                </a:highlight>
                <a:latin typeface="Söhne"/>
              </a:rPr>
              <a:t>: This process of loading the data from the file.</a:t>
            </a:r>
          </a:p>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Cleaning and Tokenizing</a:t>
            </a:r>
            <a:r>
              <a:rPr lang="en-US" b="0" i="0" dirty="0">
                <a:solidFill>
                  <a:srgbClr val="0D0D0D"/>
                </a:solidFill>
                <a:effectLst/>
                <a:highlight>
                  <a:srgbClr val="FFFFFF"/>
                </a:highlight>
                <a:latin typeface="Söhne"/>
              </a:rPr>
              <a:t>: </a:t>
            </a:r>
            <a:r>
              <a:rPr lang="en-US" dirty="0">
                <a:solidFill>
                  <a:srgbClr val="0D0D0D"/>
                </a:solidFill>
                <a:highlight>
                  <a:srgbClr val="FFFFFF"/>
                </a:highlight>
                <a:latin typeface="Söhne"/>
              </a:rPr>
              <a:t>T</a:t>
            </a:r>
            <a:r>
              <a:rPr lang="en-US" b="0" i="0" dirty="0">
                <a:solidFill>
                  <a:srgbClr val="0D0D0D"/>
                </a:solidFill>
                <a:effectLst/>
                <a:highlight>
                  <a:srgbClr val="FFFFFF"/>
                </a:highlight>
                <a:latin typeface="Söhne"/>
              </a:rPr>
              <a:t>ext cleaning and the tokenization process.</a:t>
            </a:r>
          </a:p>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Sequence Padding</a:t>
            </a:r>
            <a:r>
              <a:rPr lang="en-US" b="0" i="0" dirty="0">
                <a:solidFill>
                  <a:srgbClr val="0D0D0D"/>
                </a:solidFill>
                <a:effectLst/>
                <a:highlight>
                  <a:srgbClr val="FFFFFF"/>
                </a:highlight>
                <a:latin typeface="Söhne"/>
              </a:rPr>
              <a:t>: padding is necessary to create uniform input sizes for neural network processing.</a:t>
            </a:r>
          </a:p>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Purpose</a:t>
            </a:r>
            <a:r>
              <a:rPr lang="en-US" b="0" i="0" dirty="0">
                <a:solidFill>
                  <a:srgbClr val="0D0D0D"/>
                </a:solidFill>
                <a:effectLst/>
                <a:highlight>
                  <a:srgbClr val="FFFFFF"/>
                </a:highlight>
                <a:latin typeface="Söhne"/>
              </a:rPr>
              <a:t>:  </a:t>
            </a:r>
            <a:r>
              <a:rPr lang="en-US" dirty="0">
                <a:solidFill>
                  <a:srgbClr val="0D0D0D"/>
                </a:solidFill>
                <a:highlight>
                  <a:srgbClr val="FFFFFF"/>
                </a:highlight>
                <a:latin typeface="Söhne"/>
              </a:rPr>
              <a:t>R</a:t>
            </a:r>
            <a:r>
              <a:rPr lang="en-US" b="0" i="0" dirty="0">
                <a:solidFill>
                  <a:srgbClr val="0D0D0D"/>
                </a:solidFill>
                <a:effectLst/>
                <a:highlight>
                  <a:srgbClr val="FFFFFF"/>
                </a:highlight>
                <a:latin typeface="Söhne"/>
              </a:rPr>
              <a:t>aw data is transformed into a format suitable for model training.</a:t>
            </a:r>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7</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7</a:t>
            </a:fld>
            <a:endParaRPr lang="en-US" dirty="0"/>
          </a:p>
        </p:txBody>
      </p:sp>
      <p:pic>
        <p:nvPicPr>
          <p:cNvPr id="6" name="Picture 5" descr="A screen shot of a computer program&#10;&#10;Description automatically generated">
            <a:extLst>
              <a:ext uri="{FF2B5EF4-FFF2-40B4-BE49-F238E27FC236}">
                <a16:creationId xmlns:a16="http://schemas.microsoft.com/office/drawing/2014/main" id="{1A1E1996-918A-D46E-6FD6-08BF15AE37C1}"/>
              </a:ext>
            </a:extLst>
          </p:cNvPr>
          <p:cNvPicPr>
            <a:picLocks noChangeAspect="1"/>
          </p:cNvPicPr>
          <p:nvPr/>
        </p:nvPicPr>
        <p:blipFill>
          <a:blip r:embed="rId3"/>
          <a:stretch>
            <a:fillRect/>
          </a:stretch>
        </p:blipFill>
        <p:spPr>
          <a:xfrm>
            <a:off x="6125817" y="1114217"/>
            <a:ext cx="4461728" cy="2762780"/>
          </a:xfrm>
          <a:prstGeom prst="rect">
            <a:avLst/>
          </a:prstGeom>
        </p:spPr>
      </p:pic>
      <p:pic>
        <p:nvPicPr>
          <p:cNvPr id="8" name="Picture 7" descr="A white background with black text&#10;&#10;Description automatically generated">
            <a:extLst>
              <a:ext uri="{FF2B5EF4-FFF2-40B4-BE49-F238E27FC236}">
                <a16:creationId xmlns:a16="http://schemas.microsoft.com/office/drawing/2014/main" id="{78AE9F65-DB2D-A5E4-F15E-5F9A346F8374}"/>
              </a:ext>
            </a:extLst>
          </p:cNvPr>
          <p:cNvPicPr>
            <a:picLocks noChangeAspect="1"/>
          </p:cNvPicPr>
          <p:nvPr/>
        </p:nvPicPr>
        <p:blipFill>
          <a:blip r:embed="rId4"/>
          <a:stretch>
            <a:fillRect/>
          </a:stretch>
        </p:blipFill>
        <p:spPr>
          <a:xfrm>
            <a:off x="6096000" y="4168294"/>
            <a:ext cx="4504172" cy="801454"/>
          </a:xfrm>
          <a:prstGeom prst="rect">
            <a:avLst/>
          </a:prstGeom>
        </p:spPr>
      </p:pic>
    </p:spTree>
    <p:extLst>
      <p:ext uri="{BB962C8B-B14F-4D97-AF65-F5344CB8AC3E}">
        <p14:creationId xmlns:p14="http://schemas.microsoft.com/office/powerpoint/2010/main" val="206554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p:txBody>
          <a:bodyPr/>
          <a:lstStyle/>
          <a:p>
            <a:r>
              <a:rPr lang="en-US" dirty="0"/>
              <a:t>Model Architecture</a:t>
            </a:r>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a:xfrm>
            <a:off x="0" y="1441174"/>
            <a:ext cx="5567565" cy="4293704"/>
          </a:xfrm>
        </p:spPr>
        <p:txBody>
          <a:bodyPr>
            <a:normAutofit fontScale="92500" lnSpcReduction="10000"/>
          </a:bodyPr>
          <a:lstStyle/>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Sequential Model</a:t>
            </a:r>
            <a:r>
              <a:rPr lang="en-US" b="0" i="0" dirty="0">
                <a:solidFill>
                  <a:srgbClr val="0D0D0D"/>
                </a:solidFill>
                <a:effectLst/>
                <a:highlight>
                  <a:srgbClr val="FFFFFF"/>
                </a:highlight>
                <a:latin typeface="Söhne"/>
              </a:rPr>
              <a:t>: Introduce the architecture starting with the input layer.</a:t>
            </a:r>
          </a:p>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Layers Explained</a:t>
            </a:r>
            <a:r>
              <a:rPr lang="en-US" b="0" i="0" dirty="0">
                <a:solidFill>
                  <a:srgbClr val="0D0D0D"/>
                </a:solidFill>
                <a:effectLst/>
                <a:highlight>
                  <a:srgbClr val="FFFFFF"/>
                </a:highlight>
                <a:latin typeface="Söhne"/>
              </a:rPr>
              <a:t>: Describe each layer (Embedding, LSTM, Dense, Dropout) .</a:t>
            </a:r>
          </a:p>
          <a:p>
            <a:pPr lvl="1">
              <a:lnSpc>
                <a:spcPct val="200000"/>
              </a:lnSpc>
              <a:buFont typeface="Arial" panose="020B0604020202020204" pitchFamily="34" charset="0"/>
              <a:buChar char="•"/>
            </a:pPr>
            <a:r>
              <a:rPr lang="en-US" b="1" i="0" dirty="0" err="1">
                <a:solidFill>
                  <a:srgbClr val="0D0D0D"/>
                </a:solidFill>
                <a:effectLst/>
                <a:highlight>
                  <a:srgbClr val="FFFFFF"/>
                </a:highlight>
                <a:latin typeface="Söhne"/>
              </a:rPr>
              <a:t>GloVe</a:t>
            </a:r>
            <a:r>
              <a:rPr lang="en-US" b="1" i="0" dirty="0">
                <a:solidFill>
                  <a:srgbClr val="0D0D0D"/>
                </a:solidFill>
                <a:effectLst/>
                <a:highlight>
                  <a:srgbClr val="FFFFFF"/>
                </a:highlight>
                <a:latin typeface="Söhne"/>
              </a:rPr>
              <a:t> Embeddings</a:t>
            </a:r>
            <a:r>
              <a:rPr lang="en-US" b="0" i="0" dirty="0">
                <a:solidFill>
                  <a:srgbClr val="0D0D0D"/>
                </a:solidFill>
                <a:effectLst/>
                <a:highlight>
                  <a:srgbClr val="FFFFFF"/>
                </a:highlight>
                <a:latin typeface="Söhne"/>
              </a:rPr>
              <a:t>: The role of </a:t>
            </a:r>
            <a:r>
              <a:rPr lang="en-US" b="0" i="0" dirty="0" err="1">
                <a:solidFill>
                  <a:srgbClr val="0D0D0D"/>
                </a:solidFill>
                <a:effectLst/>
                <a:highlight>
                  <a:srgbClr val="FFFFFF"/>
                </a:highlight>
                <a:latin typeface="Söhne"/>
              </a:rPr>
              <a:t>GloVe</a:t>
            </a:r>
            <a:r>
              <a:rPr lang="en-US" b="0" i="0" dirty="0">
                <a:solidFill>
                  <a:srgbClr val="0D0D0D"/>
                </a:solidFill>
                <a:effectLst/>
                <a:highlight>
                  <a:srgbClr val="FFFFFF"/>
                </a:highlight>
                <a:latin typeface="Söhne"/>
              </a:rPr>
              <a:t> embeddings in enhancing model understanding of text semantics.</a:t>
            </a:r>
          </a:p>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Purpose</a:t>
            </a:r>
            <a:r>
              <a:rPr lang="en-US" b="0" i="0" dirty="0">
                <a:solidFill>
                  <a:srgbClr val="0D0D0D"/>
                </a:solidFill>
                <a:effectLst/>
                <a:highlight>
                  <a:srgbClr val="FFFFFF"/>
                </a:highlight>
                <a:latin typeface="Söhne"/>
              </a:rPr>
              <a:t>: IT </a:t>
            </a:r>
            <a:r>
              <a:rPr lang="en-US" dirty="0">
                <a:solidFill>
                  <a:srgbClr val="0D0D0D"/>
                </a:solidFill>
                <a:highlight>
                  <a:srgbClr val="FFFFFF"/>
                </a:highlight>
                <a:latin typeface="Söhne"/>
              </a:rPr>
              <a:t>p</a:t>
            </a:r>
            <a:r>
              <a:rPr lang="en-US" b="0" i="0" dirty="0">
                <a:solidFill>
                  <a:srgbClr val="0D0D0D"/>
                </a:solidFill>
                <a:effectLst/>
                <a:highlight>
                  <a:srgbClr val="FFFFFF"/>
                </a:highlight>
                <a:latin typeface="Söhne"/>
              </a:rPr>
              <a:t>rovide a technical overview of the model’s structure</a:t>
            </a:r>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8</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8</a:t>
            </a:fld>
            <a:endParaRPr lang="en-US" dirty="0"/>
          </a:p>
        </p:txBody>
      </p:sp>
      <p:pic>
        <p:nvPicPr>
          <p:cNvPr id="6" name="Picture 5" descr="A computer code with black text&#10;&#10;Description automatically generated">
            <a:extLst>
              <a:ext uri="{FF2B5EF4-FFF2-40B4-BE49-F238E27FC236}">
                <a16:creationId xmlns:a16="http://schemas.microsoft.com/office/drawing/2014/main" id="{FF32F58C-A314-D2DB-A83E-CDE20CF13F61}"/>
              </a:ext>
            </a:extLst>
          </p:cNvPr>
          <p:cNvPicPr>
            <a:picLocks noChangeAspect="1"/>
          </p:cNvPicPr>
          <p:nvPr/>
        </p:nvPicPr>
        <p:blipFill>
          <a:blip r:embed="rId3"/>
          <a:stretch>
            <a:fillRect/>
          </a:stretch>
        </p:blipFill>
        <p:spPr>
          <a:xfrm>
            <a:off x="5337614" y="1111189"/>
            <a:ext cx="5204021" cy="1272412"/>
          </a:xfrm>
          <a:prstGeom prst="rect">
            <a:avLst/>
          </a:prstGeom>
        </p:spPr>
      </p:pic>
      <p:pic>
        <p:nvPicPr>
          <p:cNvPr id="8" name="Picture 7">
            <a:extLst>
              <a:ext uri="{FF2B5EF4-FFF2-40B4-BE49-F238E27FC236}">
                <a16:creationId xmlns:a16="http://schemas.microsoft.com/office/drawing/2014/main" id="{4B5E82B6-2FA5-2B69-FCCD-695BC8815D0C}"/>
              </a:ext>
            </a:extLst>
          </p:cNvPr>
          <p:cNvPicPr>
            <a:picLocks noChangeAspect="1"/>
          </p:cNvPicPr>
          <p:nvPr/>
        </p:nvPicPr>
        <p:blipFill>
          <a:blip r:embed="rId4"/>
          <a:stretch>
            <a:fillRect/>
          </a:stretch>
        </p:blipFill>
        <p:spPr>
          <a:xfrm>
            <a:off x="5337614" y="2390714"/>
            <a:ext cx="5317134" cy="357720"/>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924E31F5-6444-7931-52E0-83531BF5BD92}"/>
              </a:ext>
            </a:extLst>
          </p:cNvPr>
          <p:cNvPicPr>
            <a:picLocks noChangeAspect="1"/>
          </p:cNvPicPr>
          <p:nvPr/>
        </p:nvPicPr>
        <p:blipFill>
          <a:blip r:embed="rId5"/>
          <a:stretch>
            <a:fillRect/>
          </a:stretch>
        </p:blipFill>
        <p:spPr>
          <a:xfrm>
            <a:off x="5510988" y="2824733"/>
            <a:ext cx="4900085" cy="3116850"/>
          </a:xfrm>
          <a:prstGeom prst="rect">
            <a:avLst/>
          </a:prstGeom>
        </p:spPr>
      </p:pic>
    </p:spTree>
    <p:extLst>
      <p:ext uri="{BB962C8B-B14F-4D97-AF65-F5344CB8AC3E}">
        <p14:creationId xmlns:p14="http://schemas.microsoft.com/office/powerpoint/2010/main" val="3251249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p:txBody>
          <a:bodyPr/>
          <a:lstStyle/>
          <a:p>
            <a:r>
              <a:rPr lang="en-US" dirty="0"/>
              <a:t>Training the Model</a:t>
            </a:r>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a:xfrm>
            <a:off x="-77851" y="1473358"/>
            <a:ext cx="4709485" cy="3535963"/>
          </a:xfrm>
        </p:spPr>
        <p:txBody>
          <a:bodyPr>
            <a:normAutofit fontScale="92500"/>
          </a:bodyPr>
          <a:lstStyle/>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Data Splitting</a:t>
            </a:r>
            <a:r>
              <a:rPr lang="en-US" b="0" i="0" dirty="0">
                <a:solidFill>
                  <a:srgbClr val="0D0D0D"/>
                </a:solidFill>
                <a:effectLst/>
                <a:highlight>
                  <a:srgbClr val="FFFFFF"/>
                </a:highlight>
                <a:latin typeface="Söhne"/>
              </a:rPr>
              <a:t>: </a:t>
            </a:r>
            <a:r>
              <a:rPr lang="en-US" dirty="0">
                <a:solidFill>
                  <a:srgbClr val="0D0D0D"/>
                </a:solidFill>
                <a:highlight>
                  <a:srgbClr val="FFFFFF"/>
                </a:highlight>
                <a:latin typeface="Söhne"/>
              </a:rPr>
              <a:t>T</a:t>
            </a:r>
            <a:r>
              <a:rPr lang="en-US" b="0" i="0" dirty="0">
                <a:solidFill>
                  <a:srgbClr val="0D0D0D"/>
                </a:solidFill>
                <a:effectLst/>
                <a:highlight>
                  <a:srgbClr val="FFFFFF"/>
                </a:highlight>
                <a:latin typeface="Söhne"/>
              </a:rPr>
              <a:t>he data is divided into training and validation sets.</a:t>
            </a:r>
          </a:p>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Training Parameters</a:t>
            </a:r>
            <a:r>
              <a:rPr lang="en-US" b="0" i="0" dirty="0">
                <a:solidFill>
                  <a:srgbClr val="0D0D0D"/>
                </a:solidFill>
                <a:effectLst/>
                <a:highlight>
                  <a:srgbClr val="FFFFFF"/>
                </a:highlight>
                <a:latin typeface="Söhne"/>
              </a:rPr>
              <a:t>: Specify the number of epochs, batch size, and any other relevant parameters.</a:t>
            </a:r>
          </a:p>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Purpose</a:t>
            </a:r>
            <a:r>
              <a:rPr lang="en-US" b="0" i="0" dirty="0">
                <a:solidFill>
                  <a:srgbClr val="0D0D0D"/>
                </a:solidFill>
                <a:effectLst/>
                <a:highlight>
                  <a:srgbClr val="FFFFFF"/>
                </a:highlight>
                <a:latin typeface="Söhne"/>
              </a:rPr>
              <a:t>: </a:t>
            </a:r>
            <a:r>
              <a:rPr lang="en-US" dirty="0">
                <a:solidFill>
                  <a:srgbClr val="0D0D0D"/>
                </a:solidFill>
                <a:highlight>
                  <a:srgbClr val="FFFFFF"/>
                </a:highlight>
                <a:latin typeface="Söhne"/>
              </a:rPr>
              <a:t>T</a:t>
            </a:r>
            <a:r>
              <a:rPr lang="en-US" b="0" i="0" dirty="0">
                <a:solidFill>
                  <a:srgbClr val="0D0D0D"/>
                </a:solidFill>
                <a:effectLst/>
                <a:highlight>
                  <a:srgbClr val="FFFFFF"/>
                </a:highlight>
                <a:latin typeface="Söhne"/>
              </a:rPr>
              <a:t>he model is trained and tuned.</a:t>
            </a:r>
          </a:p>
          <a:p>
            <a:pPr lvl="1">
              <a:lnSpc>
                <a:spcPct val="200000"/>
              </a:lnSpc>
            </a:pPr>
            <a:endParaRPr lang="en-US" dirty="0"/>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9</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9</a:t>
            </a:fld>
            <a:endParaRPr lang="en-US" dirty="0"/>
          </a:p>
        </p:txBody>
      </p:sp>
      <p:pic>
        <p:nvPicPr>
          <p:cNvPr id="6" name="Picture 5" descr="A screenshot of a computer code&#10;&#10;Description automatically generated">
            <a:extLst>
              <a:ext uri="{FF2B5EF4-FFF2-40B4-BE49-F238E27FC236}">
                <a16:creationId xmlns:a16="http://schemas.microsoft.com/office/drawing/2014/main" id="{A7D18B9C-B364-F70B-87D4-363DE4F186F3}"/>
              </a:ext>
            </a:extLst>
          </p:cNvPr>
          <p:cNvPicPr>
            <a:picLocks noChangeAspect="1"/>
          </p:cNvPicPr>
          <p:nvPr/>
        </p:nvPicPr>
        <p:blipFill>
          <a:blip r:embed="rId3"/>
          <a:stretch>
            <a:fillRect/>
          </a:stretch>
        </p:blipFill>
        <p:spPr>
          <a:xfrm>
            <a:off x="4704163" y="2238506"/>
            <a:ext cx="5712410" cy="2005665"/>
          </a:xfrm>
          <a:prstGeom prst="rect">
            <a:avLst/>
          </a:prstGeom>
        </p:spPr>
      </p:pic>
    </p:spTree>
    <p:extLst>
      <p:ext uri="{BB962C8B-B14F-4D97-AF65-F5344CB8AC3E}">
        <p14:creationId xmlns:p14="http://schemas.microsoft.com/office/powerpoint/2010/main" val="816163772"/>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9436BC-77AE-4AEE-A282-4E162A1CAA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B37DAF-AFAF-4561-A80B-C76198EBD31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B665E41-66EB-401D-940D-8E7024721BE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{D1983EC0-3132-49EB-A71B-A2445B56300D}tf67338807_win32</Template>
  <TotalTime>134</TotalTime>
  <Words>1055</Words>
  <Application>Microsoft Office PowerPoint</Application>
  <PresentationFormat>Widescreen</PresentationFormat>
  <Paragraphs>160</Paragraphs>
  <Slides>20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-apple-system</vt:lpstr>
      <vt:lpstr>Arial</vt:lpstr>
      <vt:lpstr>Calibri</vt:lpstr>
      <vt:lpstr>Dante</vt:lpstr>
      <vt:lpstr>Dante (Headings)2</vt:lpstr>
      <vt:lpstr>Inter</vt:lpstr>
      <vt:lpstr>Söhne</vt:lpstr>
      <vt:lpstr>Wingdings 2</vt:lpstr>
      <vt:lpstr>OffsetVTI</vt:lpstr>
      <vt:lpstr> Title: Amazon Product Review Sentiments Presentation  Subtitle: Using Deep Learning and NLP Techniques    Name: Hassan Sattar Roll no: 22F-3773   </vt:lpstr>
      <vt:lpstr>Agenda</vt:lpstr>
      <vt:lpstr>Introduction</vt:lpstr>
      <vt:lpstr>Problem Setup</vt:lpstr>
      <vt:lpstr>Data Overview</vt:lpstr>
      <vt:lpstr>Tools and Libraries Used</vt:lpstr>
      <vt:lpstr>Data Preprocessing</vt:lpstr>
      <vt:lpstr>Model Architecture</vt:lpstr>
      <vt:lpstr>Training the Model</vt:lpstr>
      <vt:lpstr>Model Evaluation</vt:lpstr>
      <vt:lpstr>Predictions and Examples</vt:lpstr>
      <vt:lpstr>Flask App</vt:lpstr>
      <vt:lpstr>Flask App</vt:lpstr>
      <vt:lpstr>Flask App</vt:lpstr>
      <vt:lpstr>Flask App</vt:lpstr>
      <vt:lpstr> Cloud Server</vt:lpstr>
      <vt:lpstr> Cloud Server</vt:lpstr>
      <vt:lpstr> Cloud Server</vt:lpstr>
      <vt:lpstr> Cloud Server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Product Review Sentiments presentation</dc:title>
  <dc:creator>FNU LNU</dc:creator>
  <cp:lastModifiedBy>FNU LNU</cp:lastModifiedBy>
  <cp:revision>105</cp:revision>
  <dcterms:created xsi:type="dcterms:W3CDTF">2024-05-03T20:59:29Z</dcterms:created>
  <dcterms:modified xsi:type="dcterms:W3CDTF">2024-05-04T10:07:19Z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