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51"/>
    <p:restoredTop sz="96327"/>
  </p:normalViewPr>
  <p:slideViewPr>
    <p:cSldViewPr snapToGrid="0">
      <p:cViewPr varScale="1">
        <p:scale>
          <a:sx n="77" d="100"/>
          <a:sy n="77" d="100"/>
        </p:scale>
        <p:origin x="20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A19C-C572-948A-7FF0-5D2C3FF74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187" y="1376806"/>
            <a:ext cx="10981625" cy="1363289"/>
          </a:xfrm>
        </p:spPr>
        <p:txBody>
          <a:bodyPr/>
          <a:lstStyle/>
          <a:p>
            <a:r>
              <a:rPr lang="en-US" b="1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3D2E-9CB9-3851-1A15-7916037F9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584" y="2740095"/>
            <a:ext cx="8825658" cy="861420"/>
          </a:xfrm>
        </p:spPr>
        <p:txBody>
          <a:bodyPr/>
          <a:lstStyle/>
          <a:p>
            <a:r>
              <a:rPr lang="en-US" dirty="0"/>
              <a:t>TICKET PRICING MODEL, INSIGHTS AND STRATEGY</a:t>
            </a:r>
          </a:p>
        </p:txBody>
      </p:sp>
    </p:spTree>
    <p:extLst>
      <p:ext uri="{BB962C8B-B14F-4D97-AF65-F5344CB8AC3E}">
        <p14:creationId xmlns:p14="http://schemas.microsoft.com/office/powerpoint/2010/main" val="390564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9CD7-CD73-0189-7A4C-8D98D465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– Features(3)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88A2-709E-8DDA-2F11-3B2AB2EA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652655"/>
            <a:ext cx="8946541" cy="595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BM ranks among the highest for Skiable terrain area and longest run length</a:t>
            </a:r>
          </a:p>
        </p:txBody>
      </p:sp>
      <p:pic>
        <p:nvPicPr>
          <p:cNvPr id="5" name="Picture 4" descr="A graph of a number of land&#10;&#10;Description automatically generated with medium confidence">
            <a:extLst>
              <a:ext uri="{FF2B5EF4-FFF2-40B4-BE49-F238E27FC236}">
                <a16:creationId xmlns:a16="http://schemas.microsoft.com/office/drawing/2014/main" id="{8AF33B5C-B922-11EC-0BF6-2F5348A4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4" y="1875478"/>
            <a:ext cx="5855482" cy="3212910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D4B37A5E-C937-F434-7B86-1B1331397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04" y="1854044"/>
            <a:ext cx="5858074" cy="32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4E03-E753-5314-0472-27AFF800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747D-EA29-4288-5925-E9726FAE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 ranks among the top resorts in terms of features the model determined most impactful on market ticket price, including:</a:t>
            </a:r>
            <a:br>
              <a:rPr lang="en-US" dirty="0"/>
            </a:br>
            <a:r>
              <a:rPr lang="en-US" dirty="0"/>
              <a:t>- Skiable terrain, Number of runs, Snow making capacity, Number of chairs</a:t>
            </a:r>
          </a:p>
          <a:p>
            <a:r>
              <a:rPr lang="en-US" dirty="0"/>
              <a:t>BM ranks only moderately high in vertical drop across the market.</a:t>
            </a:r>
          </a:p>
          <a:p>
            <a:r>
              <a:rPr lang="en-US" dirty="0"/>
              <a:t>The model determined that increasing vertical drop would not only increase its rank among the top resorts, but as well will justify an increase in ticket price; that would ultimately increase revenue opportunities. </a:t>
            </a:r>
          </a:p>
          <a:p>
            <a:r>
              <a:rPr lang="en-US" dirty="0"/>
              <a:t>Further analysis is recommended to comprehensively understand the impact of BM’s operating costs on its profitability. </a:t>
            </a:r>
          </a:p>
        </p:txBody>
      </p:sp>
    </p:spTree>
    <p:extLst>
      <p:ext uri="{BB962C8B-B14F-4D97-AF65-F5344CB8AC3E}">
        <p14:creationId xmlns:p14="http://schemas.microsoft.com/office/powerpoint/2010/main" val="39145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EDD-A411-8139-8544-B976E96D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BM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1415-95B5-A1EE-F56C-D0BB0B0D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352364"/>
          </a:xfrm>
        </p:spPr>
        <p:txBody>
          <a:bodyPr/>
          <a:lstStyle/>
          <a:p>
            <a:r>
              <a:rPr lang="en-US" dirty="0"/>
              <a:t>Identifying Big Mountain’s current market position concerning its facilities, features and ticket prices.</a:t>
            </a:r>
          </a:p>
          <a:p>
            <a:r>
              <a:rPr lang="en-US" dirty="0"/>
              <a:t>Provide insight into what facilities and features customers are willing to pay for. </a:t>
            </a:r>
          </a:p>
          <a:p>
            <a:r>
              <a:rPr lang="en-US" dirty="0"/>
              <a:t>Provide guidance and recommendations for ticket pricing strategy.</a:t>
            </a:r>
          </a:p>
          <a:p>
            <a:r>
              <a:rPr lang="en-US" dirty="0"/>
              <a:t>Build a predictive pricing model to guide decisions based on ticket price and facility investment.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37F7-0006-DFF0-0683-F159AA3E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2287-ED10-A33B-1DD3-7C1AF192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36128"/>
            <a:ext cx="4912006" cy="4195481"/>
          </a:xfrm>
        </p:spPr>
        <p:txBody>
          <a:bodyPr/>
          <a:lstStyle/>
          <a:p>
            <a:r>
              <a:rPr lang="en-US" dirty="0"/>
              <a:t>BM is priced moderate-high in the ski resort market.</a:t>
            </a:r>
          </a:p>
          <a:p>
            <a:r>
              <a:rPr lang="en-US" dirty="0"/>
              <a:t>Investigate whether BM is capitalizing on its facilities potential.</a:t>
            </a:r>
          </a:p>
          <a:p>
            <a:r>
              <a:rPr lang="en-US" dirty="0"/>
              <a:t>Investigate whether BM is capitalizing on its pricing strategy.</a:t>
            </a:r>
          </a:p>
          <a:p>
            <a:r>
              <a:rPr lang="en-US" dirty="0"/>
              <a:t>Reviewing potential scenarios for either cutting costs or increasing revenue through ticket prices</a:t>
            </a:r>
          </a:p>
          <a:p>
            <a:endParaRPr lang="en-US" dirty="0"/>
          </a:p>
        </p:txBody>
      </p:sp>
      <p:pic>
        <p:nvPicPr>
          <p:cNvPr id="13" name="Picture 12" descr="A graph of a person with a red line&#10;&#10;Description automatically generated with medium confidence">
            <a:extLst>
              <a:ext uri="{FF2B5EF4-FFF2-40B4-BE49-F238E27FC236}">
                <a16:creationId xmlns:a16="http://schemas.microsoft.com/office/drawing/2014/main" id="{F5F6B2A0-2AFA-B160-EF0B-07A95019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62" y="2172766"/>
            <a:ext cx="5470709" cy="30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82B3-4C0B-EBBE-4924-202C1F87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C2FC-EC73-F18C-947C-80C4A096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535368"/>
            <a:ext cx="9404723" cy="4682551"/>
          </a:xfrm>
        </p:spPr>
        <p:txBody>
          <a:bodyPr>
            <a:normAutofit/>
          </a:bodyPr>
          <a:lstStyle/>
          <a:p>
            <a:r>
              <a:rPr lang="en-US" dirty="0"/>
              <a:t>Closing the runs down by 6 or more leads to a negative price change. </a:t>
            </a:r>
          </a:p>
          <a:p>
            <a:r>
              <a:rPr lang="en-US" dirty="0"/>
              <a:t>The following scenario increases support for ticket price by $1.99</a:t>
            </a:r>
            <a:br>
              <a:rPr lang="en-US" dirty="0"/>
            </a:br>
            <a:r>
              <a:rPr lang="en-US" dirty="0"/>
              <a:t>- Increase runs by 1 </a:t>
            </a:r>
            <a:br>
              <a:rPr lang="en-US" dirty="0"/>
            </a:br>
            <a:r>
              <a:rPr lang="en-US" dirty="0"/>
              <a:t>- Increase vertical drop by 150ft</a:t>
            </a:r>
            <a:br>
              <a:rPr lang="en-US" dirty="0"/>
            </a:br>
            <a:r>
              <a:rPr lang="en-US" dirty="0"/>
              <a:t>- Increase total chairs by 1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ticket price increase could total to $3,474,638 over a season.</a:t>
            </a:r>
          </a:p>
          <a:p>
            <a:r>
              <a:rPr lang="en-US" dirty="0"/>
              <a:t>An addition of 2 acres of snow making results in no difference in price. </a:t>
            </a:r>
          </a:p>
          <a:p>
            <a:r>
              <a:rPr lang="en-US" dirty="0"/>
              <a:t>Increasing longest run by 0.2 miles results in no difference in ticket price</a:t>
            </a:r>
          </a:p>
          <a:p>
            <a:r>
              <a:rPr lang="en-US" dirty="0"/>
              <a:t>Modelled price is $95.86 vs actual price $81.00; an MAE of $10.36 suggests there is potential for an increase.</a:t>
            </a:r>
          </a:p>
        </p:txBody>
      </p:sp>
    </p:spTree>
    <p:extLst>
      <p:ext uri="{BB962C8B-B14F-4D97-AF65-F5344CB8AC3E}">
        <p14:creationId xmlns:p14="http://schemas.microsoft.com/office/powerpoint/2010/main" val="134230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7358-F7D3-EBB2-F781-673C4DB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FA4D-49A6-CB9C-7AAB-377A6090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Investigate the impact of operating costs on revenue in order to fully understand the ability to capitalize on revenue.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Increase the vertical drop by 150 feet, add one new ski run, and install an additional chairlift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These enhancements support a ticket increase of $1.99.</a:t>
            </a:r>
            <a:br>
              <a:rPr lang="en-US" dirty="0"/>
            </a:br>
            <a:r>
              <a:rPr lang="en-US" dirty="0"/>
              <a:t>- The price increase  is projected to yield an additional revenue of $34.7 million over the course of 10 seasons.</a:t>
            </a:r>
            <a:br>
              <a:rPr lang="en-US" dirty="0"/>
            </a:br>
            <a:r>
              <a:rPr lang="en-US" dirty="0"/>
              <a:t>- The return on investment over 10 years covers the cost of the additional chairlift ($1.5 million) 23 times over.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3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760D-A0B4-EB04-741F-B08BC026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1D0D-FA03-ADCE-876B-14FC6E40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8780522" cy="700265"/>
          </a:xfrm>
        </p:spPr>
        <p:txBody>
          <a:bodyPr/>
          <a:lstStyle/>
          <a:p>
            <a:r>
              <a:rPr lang="en-US" dirty="0"/>
              <a:t>Random Forest vs Linear Regression Feature Importance Results</a:t>
            </a:r>
          </a:p>
        </p:txBody>
      </p:sp>
      <p:pic>
        <p:nvPicPr>
          <p:cNvPr id="5" name="Picture 4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CD85B55C-B08F-EC8E-E92E-175216C0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0" y="1853248"/>
            <a:ext cx="5304686" cy="4269625"/>
          </a:xfrm>
          <a:prstGeom prst="rect">
            <a:avLst/>
          </a:prstGeom>
        </p:spPr>
      </p:pic>
      <p:pic>
        <p:nvPicPr>
          <p:cNvPr id="7" name="Picture 6" descr="A black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D9433C0-1072-7372-36A3-688861B9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26" y="1853248"/>
            <a:ext cx="4089539" cy="1970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C13BC-6DB9-7F7D-268D-4FB7198050CA}"/>
              </a:ext>
            </a:extLst>
          </p:cNvPr>
          <p:cNvSpPr txBox="1"/>
          <p:nvPr/>
        </p:nvSpPr>
        <p:spPr>
          <a:xfrm>
            <a:off x="6284421" y="3988059"/>
            <a:ext cx="513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- MAE = 9.648, STD = 1.505</a:t>
            </a:r>
          </a:p>
          <a:p>
            <a:r>
              <a:rPr lang="en-US" dirty="0"/>
              <a:t>Linear Regression – MAE = 10.499, STD = 1.622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06E4D-7B98-DB47-CADC-BF93292364BC}"/>
              </a:ext>
            </a:extLst>
          </p:cNvPr>
          <p:cNvSpPr txBox="1"/>
          <p:nvPr/>
        </p:nvSpPr>
        <p:spPr>
          <a:xfrm>
            <a:off x="6284421" y="4656008"/>
            <a:ext cx="5137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 lower MAE indicates better performance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 lower STD indicates less variability in prediction errors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DF047-C959-3917-3D0C-55DE55CAC69C}"/>
              </a:ext>
            </a:extLst>
          </p:cNvPr>
          <p:cNvSpPr txBox="1"/>
          <p:nvPr/>
        </p:nvSpPr>
        <p:spPr>
          <a:xfrm>
            <a:off x="6284421" y="6001789"/>
            <a:ext cx="513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these results, the random forest outperforms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1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FA6-294E-F7F4-484B-67BEEAC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– Market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7112-53EC-F8C1-387A-F4BD6BBC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1400531"/>
          </a:xfrm>
        </p:spPr>
        <p:txBody>
          <a:bodyPr/>
          <a:lstStyle/>
          <a:p>
            <a:r>
              <a:rPr lang="en-US" dirty="0"/>
              <a:t>BM is charging $81.00 while the modelled price is $95.86</a:t>
            </a:r>
            <a:br>
              <a:rPr lang="en-US" dirty="0"/>
            </a:br>
            <a:r>
              <a:rPr lang="en-US" dirty="0"/>
              <a:t>- BM’s pricing is moderately-high across the market</a:t>
            </a:r>
            <a:br>
              <a:rPr lang="en-US" dirty="0"/>
            </a:br>
            <a:r>
              <a:rPr lang="en-US" dirty="0"/>
              <a:t>- However, it is priced among the highest in its state of Montana</a:t>
            </a:r>
            <a:br>
              <a:rPr lang="en-US" dirty="0"/>
            </a:br>
            <a:r>
              <a:rPr lang="en-US" dirty="0"/>
              <a:t>- Does state have a strong impact on pricing potential?</a:t>
            </a:r>
          </a:p>
        </p:txBody>
      </p:sp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FA7A438-73AE-8A4C-8AA2-38867639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2" y="3096491"/>
            <a:ext cx="5633349" cy="3121430"/>
          </a:xfrm>
          <a:prstGeom prst="rect">
            <a:avLst/>
          </a:prstGeom>
        </p:spPr>
      </p:pic>
      <p:pic>
        <p:nvPicPr>
          <p:cNvPr id="7" name="Picture 6" descr="A graph of a ticket price&#10;&#10;Description automatically generated">
            <a:extLst>
              <a:ext uri="{FF2B5EF4-FFF2-40B4-BE49-F238E27FC236}">
                <a16:creationId xmlns:a16="http://schemas.microsoft.com/office/drawing/2014/main" id="{E4B96A2B-14E2-29CC-2B79-EADCB284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21" y="3096490"/>
            <a:ext cx="5635146" cy="31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11C7-D869-2643-0158-6D0ACDA7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–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3F85-A25A-4FE7-1F3A-15D05DF9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581" y="5581651"/>
            <a:ext cx="8788834" cy="1276350"/>
          </a:xfrm>
        </p:spPr>
        <p:txBody>
          <a:bodyPr/>
          <a:lstStyle/>
          <a:p>
            <a:r>
              <a:rPr lang="en-US" dirty="0"/>
              <a:t>BM ranks moderately high for Vertical Drop and among the highest for Snow Making</a:t>
            </a:r>
          </a:p>
        </p:txBody>
      </p:sp>
      <p:pic>
        <p:nvPicPr>
          <p:cNvPr id="5" name="Picture 4" descr="A graph of a drop of water&#10;&#10;Description automatically generated with medium confidence">
            <a:extLst>
              <a:ext uri="{FF2B5EF4-FFF2-40B4-BE49-F238E27FC236}">
                <a16:creationId xmlns:a16="http://schemas.microsoft.com/office/drawing/2014/main" id="{83529618-BC45-D3DE-4830-D81ED885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0" y="1969461"/>
            <a:ext cx="5760302" cy="3164898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11D547-D37A-3FEA-32A4-A5F16CBD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35" y="1969461"/>
            <a:ext cx="5704285" cy="31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9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4914-528C-0938-4F4A-F3F8CFA3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– Features(2)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62FC-F3DD-9658-645D-AC610B20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664" y="5709786"/>
            <a:ext cx="8946541" cy="6954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BM ranks among the highest in number of chairs and total number of runs</a:t>
            </a:r>
          </a:p>
        </p:txBody>
      </p:sp>
      <p:pic>
        <p:nvPicPr>
          <p:cNvPr id="5" name="Picture 4" descr="A graph of blue and red bars&#10;&#10;Description automatically generated">
            <a:extLst>
              <a:ext uri="{FF2B5EF4-FFF2-40B4-BE49-F238E27FC236}">
                <a16:creationId xmlns:a16="http://schemas.microsoft.com/office/drawing/2014/main" id="{98762CA4-290F-A924-7829-9549DC0E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3" y="1869931"/>
            <a:ext cx="5863629" cy="3134822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2B59733-6C1C-78BB-54CF-A5BE62A2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87" y="1869931"/>
            <a:ext cx="5533642" cy="31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9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600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BIG MOUNTAIN RESORT</vt:lpstr>
      <vt:lpstr>Purpose of BM Project</vt:lpstr>
      <vt:lpstr>Problem Identification</vt:lpstr>
      <vt:lpstr>Key Findings</vt:lpstr>
      <vt:lpstr>Recommendations</vt:lpstr>
      <vt:lpstr>Modeling Comparison</vt:lpstr>
      <vt:lpstr>Modeling Data – Market Prices</vt:lpstr>
      <vt:lpstr>Modeling Data – Features</vt:lpstr>
      <vt:lpstr>Modeling Data – Features(2)</vt:lpstr>
      <vt:lpstr>Modeling Data – Features(3)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Zivko Danicic</dc:creator>
  <cp:lastModifiedBy>Zivko Danicic</cp:lastModifiedBy>
  <cp:revision>1</cp:revision>
  <dcterms:created xsi:type="dcterms:W3CDTF">2024-02-19T15:32:39Z</dcterms:created>
  <dcterms:modified xsi:type="dcterms:W3CDTF">2024-02-19T18:23:35Z</dcterms:modified>
</cp:coreProperties>
</file>