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9" r:id="rId10"/>
    <p:sldId id="265" r:id="rId11"/>
    <p:sldId id="266" r:id="rId12"/>
    <p:sldId id="267" r:id="rId13"/>
    <p:sldId id="268" r:id="rId14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98" y="-43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Для правки структуры щёлкните мышью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800" spc="-1">
                <a:latin typeface="Arial"/>
              </a:rPr>
              <a:t>Второй уровень структуры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Третий уровень структуры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800" spc="-1">
                <a:latin typeface="Arial"/>
              </a:rPr>
              <a:t>Четвёртый уровень структуры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Пятый уровень структуры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Шестой уровень структуры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spc="-1">
                <a:latin typeface="Arial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3200" spc="-1">
                <a:latin typeface="Arial"/>
              </a:rPr>
              <a:t>Для правки структуры щёлкните мышью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800" spc="-1">
                <a:latin typeface="Arial"/>
              </a:rPr>
              <a:t>Второй уровень структуры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400" spc="-1">
                <a:latin typeface="Arial"/>
              </a:rPr>
              <a:t>Третий уровень структуры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000" spc="-1">
                <a:latin typeface="Arial"/>
              </a:rPr>
              <a:t>Четвёртый уровень структуры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Arial"/>
              </a:rPr>
              <a:t>Пятый уровень структуры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Arial"/>
              </a:rPr>
              <a:t>Шестой уровень структуры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336120" y="698400"/>
            <a:ext cx="6886440" cy="12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dirty="0"/>
          </a:p>
          <a:p>
            <a:r>
              <a:rPr lang="ru-RU" sz="26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Московский государственный технический университет </a:t>
            </a:r>
            <a:endParaRPr dirty="0"/>
          </a:p>
          <a:p>
            <a:r>
              <a:rPr lang="ru-RU" sz="26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имени Н.Э. Баумана</a:t>
            </a:r>
            <a:endParaRPr dirty="0"/>
          </a:p>
          <a:p>
            <a:endParaRPr dirty="0"/>
          </a:p>
          <a:p>
            <a:pPr marL="182880">
              <a:lnSpc>
                <a:spcPct val="100000"/>
              </a:lnSpc>
            </a:pPr>
            <a:endParaRPr dirty="0"/>
          </a:p>
        </p:txBody>
      </p:sp>
      <p:pic>
        <p:nvPicPr>
          <p:cNvPr id="73" name="Рисунок 4"/>
          <p:cNvPicPr/>
          <p:nvPr/>
        </p:nvPicPr>
        <p:blipFill>
          <a:blip r:embed="rId2"/>
          <a:stretch/>
        </p:blipFill>
        <p:spPr>
          <a:xfrm>
            <a:off x="1687160" y="572197"/>
            <a:ext cx="1366920" cy="151092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1655640" y="4871880"/>
            <a:ext cx="7703640" cy="13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Студент: </a:t>
            </a:r>
            <a:r>
              <a:rPr lang="ru-RU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Зайцев Дмитрий Владимирович, 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гр. ИУ7-52    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Научный руководитель:  </a:t>
            </a:r>
            <a:r>
              <a:rPr lang="ru-RU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Волкова Лилия Леонидовна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dirty="0"/>
          </a:p>
        </p:txBody>
      </p:sp>
      <p:sp>
        <p:nvSpPr>
          <p:cNvPr id="75" name="CustomShape 3"/>
          <p:cNvSpPr/>
          <p:nvPr/>
        </p:nvSpPr>
        <p:spPr>
          <a:xfrm>
            <a:off x="1965960" y="2097000"/>
            <a:ext cx="8259120" cy="26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algn="ctr">
              <a:lnSpc>
                <a:spcPct val="100000"/>
              </a:lnSpc>
            </a:pPr>
            <a:r>
              <a:rPr lang="ru-RU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Курсовой проект</a:t>
            </a:r>
            <a:endParaRPr dirty="0"/>
          </a:p>
          <a:p>
            <a:pPr marL="182880" algn="ctr">
              <a:lnSpc>
                <a:spcPct val="100000"/>
              </a:lnSpc>
            </a:pPr>
            <a:r>
              <a:rPr lang="ru-RU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 курсу «Компьютерная графика»</a:t>
            </a:r>
            <a:endParaRPr dirty="0"/>
          </a:p>
          <a:p>
            <a:pPr marL="182880" algn="ctr">
              <a:lnSpc>
                <a:spcPct val="100000"/>
              </a:lnSpc>
            </a:pPr>
            <a:r>
              <a:rPr lang="ru-RU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 тему:</a:t>
            </a:r>
            <a:endParaRPr dirty="0"/>
          </a:p>
          <a:p>
            <a:pPr marL="182880" algn="ctr">
              <a:lnSpc>
                <a:spcPct val="100000"/>
              </a:lnSpc>
            </a:pPr>
            <a:endParaRPr dirty="0"/>
          </a:p>
          <a:p>
            <a:pPr marL="182880" algn="ctr">
              <a:lnSpc>
                <a:spcPct val="100000"/>
              </a:lnSpc>
            </a:pPr>
            <a:r>
              <a:rPr lang="ru-RU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«Моделирование детского конструктора»</a:t>
            </a:r>
            <a:endParaRPr dirty="0"/>
          </a:p>
          <a:p>
            <a:pPr marL="182880" algn="ctr">
              <a:lnSpc>
                <a:spcPct val="100000"/>
              </a:lnSpc>
            </a:pPr>
            <a:endParaRPr dirty="0"/>
          </a:p>
          <a:p>
            <a:pPr marL="182880" algn="ctr">
              <a:lnSpc>
                <a:spcPct val="100000"/>
              </a:lnSpc>
            </a:pPr>
            <a:endParaRPr dirty="0"/>
          </a:p>
          <a:p>
            <a:pPr marL="182880"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4119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Интерфейс программы</a:t>
            </a:r>
            <a:endParaRPr dirty="0"/>
          </a:p>
        </p:txBody>
      </p:sp>
      <p:pic>
        <p:nvPicPr>
          <p:cNvPr id="409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08" y="1119839"/>
            <a:ext cx="7776864" cy="547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Вывод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838080" y="168948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рамках данного курсового проекта разработано программное обеспечение для визуализации трехмерной модели </a:t>
            </a:r>
            <a:r>
              <a:rPr lang="en-US" sz="2800" dirty="0" smtClean="0"/>
              <a:t>Lego</a:t>
            </a:r>
            <a:r>
              <a:rPr lang="ru-R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ПО предоставляет возможности по редактированию и сохранению модели.</a:t>
            </a:r>
          </a:p>
          <a:p>
            <a:pPr>
              <a:buNone/>
            </a:pPr>
            <a:endParaRPr lang="ru-RU" sz="2800" dirty="0" smtClean="0"/>
          </a:p>
          <a:p>
            <a:r>
              <a:rPr lang="ru-RU" sz="2800" dirty="0" smtClean="0"/>
              <a:t>Перспективы развития данной программы: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добавление новых деталей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увеличение скорости </a:t>
            </a:r>
            <a:r>
              <a:rPr lang="ru-RU" sz="2800" dirty="0" err="1" smtClean="0"/>
              <a:t>отрисовки</a:t>
            </a:r>
            <a:r>
              <a:rPr lang="ru-RU" sz="2800" dirty="0" smtClean="0"/>
              <a:t> изображения путем различных оптимизаций алгоритма.</a:t>
            </a:r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86600" y="2988000"/>
            <a:ext cx="10514520" cy="29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 algn="ctr">
              <a:lnSpc>
                <a:spcPct val="100000"/>
              </a:lnSpc>
            </a:pPr>
            <a:r>
              <a:rPr lang="ru-RU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Спасибо за внимание!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Постановка задачи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520" cy="49158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Разработать программу моделирования детского конструктора.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Предоставить пользователю базовый набор (форм) деталей.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Реализовать моделирование освещенности.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Реализовать возможность изменения положения камеры.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Реализовать возможность сохранения и загрузки модели из файла.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Реализовать возможность сохранения полученного изображения в файл.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Реализовать проверку ограничений на положение элементов относительно друг друга</a:t>
            </a:r>
            <a:r>
              <a:rPr lang="ru-RU" sz="2400" dirty="0" smtClean="0"/>
              <a:t>.</a:t>
            </a:r>
            <a:r>
              <a:rPr lang="ru-RU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sz="1600"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Алгоритмы, использованные в проекте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980" indent="-342900">
              <a:lnSpc>
                <a:spcPct val="90000"/>
              </a:lnSpc>
              <a:buFont typeface="+mj-lt"/>
              <a:buAutoNum type="arabicPeriod"/>
            </a:pPr>
            <a:r>
              <a:rPr lang="ru-RU" dirty="0" smtClean="0"/>
              <a:t>Алгоритм </a:t>
            </a:r>
            <a:r>
              <a:rPr lang="en-US" dirty="0" smtClean="0"/>
              <a:t>Z</a:t>
            </a:r>
            <a:r>
              <a:rPr lang="ru-RU" dirty="0" smtClean="0"/>
              <a:t>-буфера с учетом прозрачности</a:t>
            </a:r>
          </a:p>
          <a:p>
            <a:pPr marL="343980" indent="-342900">
              <a:lnSpc>
                <a:spcPct val="90000"/>
              </a:lnSpc>
              <a:buFont typeface="+mj-lt"/>
              <a:buAutoNum type="arabicPeriod"/>
            </a:pPr>
            <a:r>
              <a:rPr lang="ru-RU" dirty="0" smtClean="0"/>
              <a:t>Закраска </a:t>
            </a:r>
            <a:r>
              <a:rPr lang="ru-RU" dirty="0" err="1" smtClean="0"/>
              <a:t>Фонга</a:t>
            </a:r>
            <a:endParaRPr lang="ru-RU" dirty="0" smtClean="0"/>
          </a:p>
          <a:p>
            <a:pPr marL="343980" indent="-342900">
              <a:lnSpc>
                <a:spcPct val="90000"/>
              </a:lnSpc>
              <a:buFont typeface="+mj-lt"/>
              <a:buAutoNum type="arabicPeriod"/>
            </a:pPr>
            <a:r>
              <a:rPr lang="ru-RU" dirty="0" smtClean="0"/>
              <a:t>Алгоритм модели освещения </a:t>
            </a:r>
            <a:r>
              <a:rPr lang="ru-RU" dirty="0" err="1" smtClean="0"/>
              <a:t>Блинна-Фонга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2184920" y="2061450"/>
            <a:ext cx="10514520" cy="17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Алгоритм </a:t>
            </a:r>
            <a:r>
              <a:rPr lang="ru-RU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Z-буфера</a:t>
            </a:r>
          </a:p>
          <a:p>
            <a:pPr algn="ctr">
              <a:lnSpc>
                <a:spcPct val="100000"/>
              </a:lnSpc>
            </a:pP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с учетом прозрачности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026" name="Графический объект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9" y="294587"/>
            <a:ext cx="5688632" cy="639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0000" y="2880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Закраска </a:t>
            </a:r>
            <a:r>
              <a:rPr lang="ru-RU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Фонга</a:t>
            </a:r>
            <a:endParaRPr dirty="0"/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ru-RU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83880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ru-RU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Определение нормалей </a:t>
            </a:r>
            <a:r>
              <a:rPr lang="ru-RU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 вершинах модели.</a:t>
            </a: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ru-RU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 каждой точке закрашиваемой грани </a:t>
            </a:r>
            <a:r>
              <a:rPr lang="ru-RU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вычисляется собственная нормаль, путем интерполяции нормалей к вершинам полигона.</a:t>
            </a: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ru-RU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 направлению вектора нормали определяется цвет выбранной точки в соответствии с выбранной моделью освещения.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Модель освещения </a:t>
            </a:r>
            <a:r>
              <a:rPr lang="ru-RU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Блинна-Фонга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52572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ru-RU" sz="2000" dirty="0"/>
              <a:t>Вычисление отраженного луча R является достаточно сложной </a:t>
            </a:r>
            <a:r>
              <a:rPr lang="ru-RU" sz="2000" dirty="0" smtClean="0"/>
              <a:t>операцией. В </a:t>
            </a:r>
            <a:r>
              <a:rPr lang="ru-RU" sz="2000" dirty="0"/>
              <a:t>модели </a:t>
            </a:r>
            <a:r>
              <a:rPr lang="ru-RU" sz="2000" dirty="0" err="1"/>
              <a:t>Блинна-Фонга</a:t>
            </a:r>
            <a:r>
              <a:rPr lang="ru-RU" sz="2000" dirty="0"/>
              <a:t> вводится дополнительный вектор H, который является «медианой» угла между V и L</a:t>
            </a:r>
            <a:r>
              <a:rPr lang="ru-RU" sz="2400" dirty="0" smtClean="0"/>
              <a:t>.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000" dirty="0"/>
              <a:t>Таким образом, итоговая формула для модели освещения </a:t>
            </a:r>
            <a:r>
              <a:rPr lang="ru-RU" sz="2000" dirty="0" err="1"/>
              <a:t>Блинна-Фонга</a:t>
            </a:r>
            <a:r>
              <a:rPr lang="ru-RU" sz="2000" dirty="0"/>
              <a:t> имеет следующий вид</a:t>
            </a:r>
            <a:r>
              <a:rPr lang="ru-RU" sz="2000" dirty="0" smtClean="0"/>
              <a:t>:</a:t>
            </a:r>
            <a:endParaRPr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671943"/>
            <a:ext cx="52959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iandreev.files.wordpress.com/2010/06/062710_2131_3.png?w=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447" y="3356992"/>
            <a:ext cx="11525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246" y="4819058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96" y="5234291"/>
            <a:ext cx="33147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Выбор подхода и языка программирования</a:t>
            </a:r>
            <a:endParaRPr dirty="0"/>
          </a:p>
        </p:txBody>
      </p:sp>
      <p:sp>
        <p:nvSpPr>
          <p:cNvPr id="95" name="CustomShape 2"/>
          <p:cNvSpPr/>
          <p:nvPr/>
        </p:nvSpPr>
        <p:spPr>
          <a:xfrm>
            <a:off x="842644" y="2852936"/>
            <a:ext cx="10514520" cy="1315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90000"/>
              </a:lnSpc>
            </a:pPr>
            <a:r>
              <a:rPr lang="ru-RU" dirty="0"/>
              <a:t>Для  реализации проекта используется объектно-ориентированный подход. Это позволит без труда изменять и </a:t>
            </a:r>
            <a:r>
              <a:rPr lang="ru-RU" dirty="0" err="1"/>
              <a:t>разширять</a:t>
            </a:r>
            <a:r>
              <a:rPr lang="ru-RU" dirty="0"/>
              <a:t> программу, путем изменения и добавления классов, связанных с модифицированными и добавляемыми данными. </a:t>
            </a:r>
          </a:p>
          <a:p>
            <a:pPr marL="1080"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Выбор подхода и языка программирования</a:t>
            </a:r>
            <a:endParaRPr dirty="0"/>
          </a:p>
        </p:txBody>
      </p:sp>
      <p:sp>
        <p:nvSpPr>
          <p:cNvPr id="95" name="CustomShape 2"/>
          <p:cNvSpPr/>
          <p:nvPr/>
        </p:nvSpPr>
        <p:spPr>
          <a:xfrm>
            <a:off x="842644" y="1689480"/>
            <a:ext cx="10514520" cy="4115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Графическая библиотека – </a:t>
            </a:r>
            <a:r>
              <a:rPr lang="ru-RU" dirty="0" err="1" smtClean="0"/>
              <a:t>WinAPI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Язык – С++</a:t>
            </a:r>
          </a:p>
          <a:p>
            <a:r>
              <a:rPr lang="ru-RU" dirty="0"/>
              <a:t>	</a:t>
            </a:r>
            <a:r>
              <a:rPr lang="ru-RU" dirty="0" smtClean="0"/>
              <a:t>Один из самых распространенных языков программирования, зарекомендовал себя как 	универсальный. Очень много примеров и пособий рассчитаны на этот язык, особенно в 	сфере работы с </a:t>
            </a:r>
            <a:r>
              <a:rPr lang="ru-RU" dirty="0" err="1" smtClean="0"/>
              <a:t>WinAPI</a:t>
            </a:r>
            <a:r>
              <a:rPr lang="ru-RU" dirty="0" smtClean="0"/>
              <a:t>.</a:t>
            </a:r>
          </a:p>
          <a:p>
            <a:pPr marL="1080">
              <a:lnSpc>
                <a:spcPct val="90000"/>
              </a:lnSpc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Среда разработки –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endParaRPr lang="ru-RU" dirty="0"/>
          </a:p>
          <a:p>
            <a:r>
              <a:rPr lang="ru-RU" dirty="0" smtClean="0"/>
              <a:t>	Выбор </a:t>
            </a:r>
            <a:r>
              <a:rPr lang="ru-RU" dirty="0"/>
              <a:t>именно этой среды обусловлен во много языком программирования и </a:t>
            </a:r>
            <a:r>
              <a:rPr lang="ru-RU" dirty="0" smtClean="0"/>
              <a:t>	графической </a:t>
            </a:r>
            <a:r>
              <a:rPr lang="ru-RU" dirty="0"/>
              <a:t>библиотекой – содержит шаблоны по работе с библиотекой </a:t>
            </a:r>
            <a:r>
              <a:rPr lang="ru-RU" dirty="0" err="1"/>
              <a:t>WinAPI</a:t>
            </a:r>
            <a:r>
              <a:rPr lang="ru-RU" dirty="0"/>
              <a:t>. </a:t>
            </a:r>
          </a:p>
          <a:p>
            <a:pPr marL="1080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084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719736" y="-268882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Классы и структуры</a:t>
            </a:r>
            <a:endParaRPr sz="1400" dirty="0"/>
          </a:p>
        </p:txBody>
      </p:sp>
      <p:sp>
        <p:nvSpPr>
          <p:cNvPr id="97" name="CustomShape 2"/>
          <p:cNvSpPr/>
          <p:nvPr/>
        </p:nvSpPr>
        <p:spPr>
          <a:xfrm>
            <a:off x="720000" y="126504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ru-RU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3074" name="Picture 2" descr="C:\Users\hasep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20080"/>
            <a:ext cx="12148683" cy="6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300</Words>
  <Application>Microsoft Office PowerPoint</Application>
  <PresentationFormat>Произвольный</PresentationFormat>
  <Paragraphs>60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Дмитрий Зайцев</cp:lastModifiedBy>
  <cp:revision>48</cp:revision>
  <dcterms:created xsi:type="dcterms:W3CDTF">2015-12-14T15:11:52Z</dcterms:created>
  <dcterms:modified xsi:type="dcterms:W3CDTF">2016-12-23T09:34:29Z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