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81" r:id="rId8"/>
    <p:sldId id="296" r:id="rId9"/>
    <p:sldId id="297" r:id="rId10"/>
    <p:sldId id="267" r:id="rId11"/>
    <p:sldId id="272" r:id="rId12"/>
    <p:sldId id="298" r:id="rId13"/>
    <p:sldId id="299" r:id="rId14"/>
    <p:sldId id="278" r:id="rId15"/>
  </p:sldIdLst>
  <p:sldSz cx="9144000" cy="5143500" type="screen16x9"/>
  <p:notesSz cx="6858000" cy="9144000"/>
  <p:embeddedFontLst>
    <p:embeddedFont>
      <p:font typeface="Roboto Condensed Light" panose="020B0604020202020204" charset="0"/>
      <p:regular r:id="rId17"/>
      <p:bold r:id="rId18"/>
      <p:italic r:id="rId19"/>
      <p:boldItalic r:id="rId20"/>
    </p:embeddedFont>
    <p:embeddedFont>
      <p:font typeface="Arvo" panose="020B0604020202020204" charset="0"/>
      <p:regular r:id="rId21"/>
      <p:bold r:id="rId22"/>
      <p:italic r:id="rId23"/>
      <p:boldItalic r:id="rId24"/>
    </p:embeddedFont>
    <p:embeddedFont>
      <p:font typeface="Roboto Condense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665BA-8202-44FC-AD62-C9F0E3EA811A}">
  <a:tblStyle styleId="{E27665BA-8202-44FC-AD62-C9F0E3EA8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5DE48A-E3B5-44D0-98CB-AE0B3FDC03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ebaa7b3a2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ebaa7b3a2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367392" y="1090800"/>
            <a:ext cx="6213021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Smoke Detector and Intensity Measure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86F316A-3933-4C14-9061-112344D2C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3" y="2834168"/>
            <a:ext cx="1156649" cy="12351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E9FDA1-E90D-4D11-9A9D-1ED0F7444DDE}"/>
              </a:ext>
            </a:extLst>
          </p:cNvPr>
          <p:cNvSpPr txBox="1"/>
          <p:nvPr/>
        </p:nvSpPr>
        <p:spPr>
          <a:xfrm>
            <a:off x="516314" y="2217807"/>
            <a:ext cx="127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Smoke detector</a:t>
            </a:r>
          </a:p>
        </p:txBody>
      </p:sp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Block Diagram</a:t>
            </a:r>
            <a:endParaRPr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3AF212-9F39-43DD-B2E3-94876695FBF8}"/>
              </a:ext>
            </a:extLst>
          </p:cNvPr>
          <p:cNvGrpSpPr/>
          <p:nvPr/>
        </p:nvGrpSpPr>
        <p:grpSpPr>
          <a:xfrm>
            <a:off x="2215559" y="2379036"/>
            <a:ext cx="1718404" cy="1628606"/>
            <a:chOff x="1988169" y="2440730"/>
            <a:chExt cx="1718404" cy="162860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B44BAA7-BF8A-41CA-8CA5-EC4CE5C1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8169" y="2440730"/>
              <a:ext cx="1718404" cy="16286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532D15-2D0A-474F-AAD0-123777974624}"/>
                </a:ext>
              </a:extLst>
            </p:cNvPr>
            <p:cNvSpPr txBox="1"/>
            <p:nvPr/>
          </p:nvSpPr>
          <p:spPr>
            <a:xfrm>
              <a:off x="2333384" y="2931867"/>
              <a:ext cx="11295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Daughter MCU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ESP32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844C8E-9EAA-4BA1-97DF-C4FC6009DF04}"/>
              </a:ext>
            </a:extLst>
          </p:cNvPr>
          <p:cNvGrpSpPr/>
          <p:nvPr/>
        </p:nvGrpSpPr>
        <p:grpSpPr>
          <a:xfrm>
            <a:off x="4503233" y="2334593"/>
            <a:ext cx="1718404" cy="1628606"/>
            <a:chOff x="1988169" y="2440730"/>
            <a:chExt cx="1718404" cy="162860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75DB6EA-FCD8-445D-B62A-EDDE4E8D6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988169" y="2440730"/>
              <a:ext cx="1718404" cy="162860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A92B49-2AFE-4CC7-94C3-8FB3D0E95C35}"/>
                </a:ext>
              </a:extLst>
            </p:cNvPr>
            <p:cNvSpPr txBox="1"/>
            <p:nvPr/>
          </p:nvSpPr>
          <p:spPr>
            <a:xfrm>
              <a:off x="2333384" y="2931867"/>
              <a:ext cx="11295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Mother MCU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ESP32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971938-25E3-48AC-A74D-5EDC7DF2462E}"/>
              </a:ext>
            </a:extLst>
          </p:cNvPr>
          <p:cNvGrpSpPr/>
          <p:nvPr/>
        </p:nvGrpSpPr>
        <p:grpSpPr>
          <a:xfrm>
            <a:off x="7248038" y="2046768"/>
            <a:ext cx="1857362" cy="1807214"/>
            <a:chOff x="7736598" y="2598294"/>
            <a:chExt cx="1857362" cy="180721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38B4578-AEE3-4D81-AF1B-15A42FFE1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6598" y="2973621"/>
              <a:ext cx="1857362" cy="143188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2EC60F7-2088-4A23-BD93-A725E45A5A58}"/>
                </a:ext>
              </a:extLst>
            </p:cNvPr>
            <p:cNvSpPr txBox="1"/>
            <p:nvPr/>
          </p:nvSpPr>
          <p:spPr>
            <a:xfrm>
              <a:off x="8100502" y="2598294"/>
              <a:ext cx="13033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Buzzer</a:t>
              </a:r>
              <a:endParaRPr lang="en-US" dirty="0"/>
            </a:p>
          </p:txBody>
        </p:sp>
      </p:grp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1A26E74-26BC-4C9C-A52A-6E59CD64D78B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2033476" y="1337752"/>
            <a:ext cx="161229" cy="1921339"/>
          </a:xfrm>
          <a:prstGeom prst="bentConnector3">
            <a:avLst>
              <a:gd name="adj1" fmla="val -141786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967F507-E649-48D0-82C4-DB9ABF8BAC3E}"/>
              </a:ext>
            </a:extLst>
          </p:cNvPr>
          <p:cNvCxnSpPr>
            <a:cxnSpLocks/>
            <a:stCxn id="21" idx="2"/>
            <a:endCxn id="19" idx="2"/>
          </p:cNvCxnSpPr>
          <p:nvPr/>
        </p:nvCxnSpPr>
        <p:spPr>
          <a:xfrm rot="5400000">
            <a:off x="2050808" y="3045383"/>
            <a:ext cx="61694" cy="1986213"/>
          </a:xfrm>
          <a:prstGeom prst="bentConnector3">
            <a:avLst>
              <a:gd name="adj1" fmla="val 470538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F068E01-2269-444C-996C-A132BC136057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3091064" y="1698197"/>
            <a:ext cx="664536" cy="697142"/>
          </a:xfrm>
          <a:prstGeom prst="bentConnector2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: Elbow 343">
            <a:extLst>
              <a:ext uri="{FF2B5EF4-FFF2-40B4-BE49-F238E27FC236}">
                <a16:creationId xmlns:a16="http://schemas.microsoft.com/office/drawing/2014/main" id="{55B21652-FF1F-443A-AE3A-2D2B0B870CAB}"/>
              </a:ext>
            </a:extLst>
          </p:cNvPr>
          <p:cNvCxnSpPr>
            <a:stCxn id="25" idx="0"/>
          </p:cNvCxnSpPr>
          <p:nvPr/>
        </p:nvCxnSpPr>
        <p:spPr>
          <a:xfrm rot="16200000" flipV="1">
            <a:off x="4579611" y="1551769"/>
            <a:ext cx="620093" cy="945556"/>
          </a:xfrm>
          <a:prstGeom prst="bentConnector2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2FD8C98D-0862-47AF-A784-FC7BC253C544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6221637" y="3138039"/>
            <a:ext cx="1026401" cy="1085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D91AECA-5CC3-426E-8415-FD984D174F67}"/>
              </a:ext>
            </a:extLst>
          </p:cNvPr>
          <p:cNvSpPr txBox="1"/>
          <p:nvPr/>
        </p:nvSpPr>
        <p:spPr>
          <a:xfrm>
            <a:off x="-50462" y="1439930"/>
            <a:ext cx="3434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Presence of gas and smoke above threshold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A413E1-FBD8-411C-9CF6-D8FE69A7FAA2}"/>
              </a:ext>
            </a:extLst>
          </p:cNvPr>
          <p:cNvSpPr txBox="1"/>
          <p:nvPr/>
        </p:nvSpPr>
        <p:spPr>
          <a:xfrm>
            <a:off x="364568" y="4445098"/>
            <a:ext cx="3434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Absence of gas and smoke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00CCBA-0613-4478-AED6-7245F6D00165}"/>
              </a:ext>
            </a:extLst>
          </p:cNvPr>
          <p:cNvSpPr txBox="1"/>
          <p:nvPr/>
        </p:nvSpPr>
        <p:spPr>
          <a:xfrm>
            <a:off x="6152724" y="2572558"/>
            <a:ext cx="1528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Activate Buzzer and LED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AF5151-B126-4F6C-85DB-6E18BB9FDE39}"/>
              </a:ext>
            </a:extLst>
          </p:cNvPr>
          <p:cNvSpPr txBox="1"/>
          <p:nvPr/>
        </p:nvSpPr>
        <p:spPr>
          <a:xfrm>
            <a:off x="4365581" y="1795121"/>
            <a:ext cx="116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Signal received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E2AC89-6CD9-481A-94C7-D966A0770B56}"/>
              </a:ext>
            </a:extLst>
          </p:cNvPr>
          <p:cNvSpPr txBox="1"/>
          <p:nvPr/>
        </p:nvSpPr>
        <p:spPr>
          <a:xfrm>
            <a:off x="3218976" y="1899452"/>
            <a:ext cx="1160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Signal sent via wireless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4375" y="1563360"/>
            <a:ext cx="731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MQTT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Methodology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1643" y="1295203"/>
            <a:ext cx="8384720" cy="864880"/>
            <a:chOff x="185742" y="1697030"/>
            <a:chExt cx="5165697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1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39" y="1697041"/>
              <a:ext cx="1243800" cy="1243801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81643" y="2433048"/>
            <a:ext cx="8384710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81642" y="3632199"/>
            <a:ext cx="8384701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2"/>
              <a:ext cx="1243800" cy="1243801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916F612-C68F-4377-9E27-2CB11E76347E}"/>
              </a:ext>
            </a:extLst>
          </p:cNvPr>
          <p:cNvSpPr txBox="1"/>
          <p:nvPr/>
        </p:nvSpPr>
        <p:spPr>
          <a:xfrm>
            <a:off x="1801764" y="1672760"/>
            <a:ext cx="5021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Arduino IDE platform using the </a:t>
            </a:r>
            <a:r>
              <a:rPr lang="en-US" sz="1600" dirty="0" err="1"/>
              <a:t>FreeRTOS</a:t>
            </a:r>
            <a:r>
              <a:rPr lang="en-US" sz="1600" dirty="0"/>
              <a:t> libraries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C64F1-1B64-4E1E-84A9-562DE2C074D7}"/>
              </a:ext>
            </a:extLst>
          </p:cNvPr>
          <p:cNvSpPr txBox="1"/>
          <p:nvPr/>
        </p:nvSpPr>
        <p:spPr>
          <a:xfrm>
            <a:off x="2007913" y="2801760"/>
            <a:ext cx="46087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 Threads and </a:t>
            </a:r>
            <a:r>
              <a:rPr lang="en-US" sz="1600" dirty="0" smtClean="0"/>
              <a:t>1 </a:t>
            </a:r>
            <a:r>
              <a:rPr lang="en-US" sz="1600" dirty="0"/>
              <a:t>Semaphore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80921" y="4022035"/>
            <a:ext cx="4253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Wireless Communication Through MQTT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FREETOS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56" y="1623391"/>
            <a:ext cx="6576259" cy="267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6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 CREATION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23" y="2133600"/>
            <a:ext cx="7354938" cy="127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24" name="Google Shape;524;p3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525" name="Google Shape;525;p3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Any questions?</a:t>
            </a:r>
            <a:endParaRPr sz="2000" b="1" dirty="0"/>
          </a:p>
        </p:txBody>
      </p:sp>
      <p:grpSp>
        <p:nvGrpSpPr>
          <p:cNvPr id="526" name="Google Shape;526;p3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27" name="Google Shape;527;p3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84015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accent5"/>
                </a:solidFill>
              </a:rPr>
              <a:t>Assalamualaikum</a:t>
            </a:r>
            <a:r>
              <a:rPr lang="en" sz="5400" dirty="0">
                <a:solidFill>
                  <a:schemeClr val="accent5"/>
                </a:solidFill>
              </a:rPr>
              <a:t>!</a:t>
            </a:r>
            <a:endParaRPr sz="5400" dirty="0">
              <a:solidFill>
                <a:schemeClr val="accent5"/>
              </a:solidFill>
            </a:endParaRPr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We are here because we have made smart smoke detector. </a:t>
            </a:r>
            <a:endParaRPr sz="2000" dirty="0"/>
          </a:p>
        </p:txBody>
      </p:sp>
      <p:pic>
        <p:nvPicPr>
          <p:cNvPr id="215" name="Google Shape;215;p13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Introduction</a:t>
            </a:r>
            <a:endParaRPr sz="2200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602724" y="1532153"/>
            <a:ext cx="7554118" cy="2892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Uncontrolled fires are responsible for many harmful damages and human losses. Also, the available</a:t>
            </a:r>
            <a:r>
              <a:rPr lang="en-US" sz="2000" dirty="0"/>
              <a:t> smoke detectors used in institutions and companies are very sensitive and respond to cigarette smoke and give false alarm. </a:t>
            </a:r>
          </a:p>
          <a:p>
            <a:pPr marL="342900" indent="-342900" algn="just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We have proposed </a:t>
            </a:r>
            <a:r>
              <a:rPr lang="en-US" dirty="0"/>
              <a:t>an algorithm by using 2xESP32 and </a:t>
            </a:r>
            <a:r>
              <a:rPr lang="en-US" dirty="0" err="1"/>
              <a:t>FreeRTOS</a:t>
            </a:r>
            <a:r>
              <a:rPr lang="en-US" dirty="0"/>
              <a:t> open- source kernel in order to accomplish such task in a reduced scale project</a:t>
            </a: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Let’s discuss why we need this ??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1610" y="1789828"/>
            <a:ext cx="4338219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My cooking is so fabulous…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Even the smoke Alarm cheers me on.</a:t>
            </a: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4" y="1327350"/>
            <a:ext cx="7121411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plenty of fire alarm projects installed in buildings and industries, including different devices and technologies. these projects are often outdated and require improvements. </a:t>
            </a:r>
          </a:p>
          <a:p>
            <a:pPr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A hard real-time system for fire alarm and fire suppression is proposed in a reduced scale to improve the performance of the time response.</a:t>
            </a:r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6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Componenets</a:t>
            </a:r>
            <a:endParaRPr dirty="0"/>
          </a:p>
        </p:txBody>
      </p:sp>
      <p:sp>
        <p:nvSpPr>
          <p:cNvPr id="558" name="Google Shape;558;p36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0AB5C0-33DF-49A5-B231-2F35135E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174AD-A98D-445D-86A2-140627298D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F3406-309D-47C2-91B0-2406164662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643" y="424492"/>
            <a:ext cx="627357" cy="6273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C6A8551-B560-4077-B328-6AF4BF8942BE}"/>
              </a:ext>
            </a:extLst>
          </p:cNvPr>
          <p:cNvGrpSpPr/>
          <p:nvPr/>
        </p:nvGrpSpPr>
        <p:grpSpPr>
          <a:xfrm>
            <a:off x="362700" y="1552497"/>
            <a:ext cx="1702864" cy="1912978"/>
            <a:chOff x="362700" y="1552497"/>
            <a:chExt cx="1702864" cy="19129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40F340-F763-45FC-9260-14F09A709222}"/>
                </a:ext>
              </a:extLst>
            </p:cNvPr>
            <p:cNvSpPr txBox="1"/>
            <p:nvPr/>
          </p:nvSpPr>
          <p:spPr>
            <a:xfrm>
              <a:off x="460635" y="1552497"/>
              <a:ext cx="1604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70C0"/>
                  </a:solidFill>
                </a:rPr>
                <a:t>5V Buzzer</a:t>
              </a:r>
            </a:p>
          </p:txBody>
        </p:sp>
        <p:pic>
          <p:nvPicPr>
            <p:cNvPr id="10" name="Picture 4" descr="Mini Piezo Buzzer">
              <a:extLst>
                <a:ext uri="{FF2B5EF4-FFF2-40B4-BE49-F238E27FC236}">
                  <a16:creationId xmlns:a16="http://schemas.microsoft.com/office/drawing/2014/main" id="{3DD6FB11-6404-49DA-A220-C64916555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700" y="1918618"/>
              <a:ext cx="1546857" cy="1546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ow to Use a Breadboard">
            <a:extLst>
              <a:ext uri="{FF2B5EF4-FFF2-40B4-BE49-F238E27FC236}">
                <a16:creationId xmlns:a16="http://schemas.microsoft.com/office/drawing/2014/main" id="{95D145C3-F7B7-43D4-8C79-BC69700B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922" y="1642232"/>
            <a:ext cx="3418114" cy="299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87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411F-D74B-42AC-887E-21704DAE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89" y="515039"/>
            <a:ext cx="5492400" cy="766200"/>
          </a:xfrm>
        </p:spPr>
        <p:txBody>
          <a:bodyPr/>
          <a:lstStyle/>
          <a:p>
            <a:r>
              <a:rPr lang="en-US" dirty="0"/>
              <a:t>MQ2 Smoke Sensor And </a:t>
            </a:r>
            <a:r>
              <a:rPr lang="en-US" dirty="0" smtClean="0"/>
              <a:t> 2x ESP32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B444-00AF-400B-A390-C6B02DAC8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1DA98-0FB5-4163-A6A6-1F212727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764" y="3349885"/>
            <a:ext cx="1737360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3D7C3E-AA21-4597-999F-248A378B4ADD}"/>
              </a:ext>
            </a:extLst>
          </p:cNvPr>
          <p:cNvSpPr txBox="1"/>
          <p:nvPr/>
        </p:nvSpPr>
        <p:spPr>
          <a:xfrm>
            <a:off x="4572000" y="1382231"/>
            <a:ext cx="35454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yponine sans regular"/>
              </a:rPr>
              <a:t>MQ2 Sensor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yponine sans regular"/>
              </a:rPr>
              <a:t>Operating Voltage is +5V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yponine sans regular"/>
              </a:rPr>
              <a:t>Can be used to Measure or detect LPG, Alcohol, Propane, Hydrogen, CO and even methane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yponine sans regular"/>
              </a:rPr>
              <a:t>Output voltage: 0V to 5V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yponine sans regular"/>
              </a:rPr>
              <a:t>Preheat duration 20 seconds</a:t>
            </a:r>
          </a:p>
        </p:txBody>
      </p:sp>
      <p:pic>
        <p:nvPicPr>
          <p:cNvPr id="2050" name="Picture 2" descr="Espressif ESP32 WROOM 32D Development Board | Electronics Hub">
            <a:extLst>
              <a:ext uri="{FF2B5EF4-FFF2-40B4-BE49-F238E27FC236}">
                <a16:creationId xmlns:a16="http://schemas.microsoft.com/office/drawing/2014/main" id="{F4499D10-CF0B-406A-9467-621A361C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5851" y="3109013"/>
            <a:ext cx="14287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15E7E0-1296-4AB9-9513-1AFD0C21E98D}"/>
              </a:ext>
            </a:extLst>
          </p:cNvPr>
          <p:cNvSpPr txBox="1"/>
          <p:nvPr/>
        </p:nvSpPr>
        <p:spPr>
          <a:xfrm>
            <a:off x="163287" y="1382231"/>
            <a:ext cx="354545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typonine sans regular"/>
              </a:rPr>
              <a:t>ESP32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yponine sans regular"/>
              </a:rPr>
              <a:t>Operating Voltage is +3.6V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typonine sans regular"/>
              </a:rPr>
              <a:t>Have 36 ports</a:t>
            </a:r>
            <a:endParaRPr lang="en-US" sz="1800" b="0" i="0" dirty="0">
              <a:solidFill>
                <a:srgbClr val="000000"/>
              </a:solidFill>
              <a:effectLst/>
              <a:latin typeface="typonine sans 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yponine sans regular"/>
              </a:rPr>
              <a:t>16MB of Flash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yponine sans regular"/>
              </a:rPr>
              <a:t>2.4 GHz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yponine sans regular"/>
              </a:rPr>
              <a:t>WiFi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yponine sans regular"/>
              </a:rPr>
              <a:t> </a:t>
            </a:r>
            <a:endParaRPr lang="en-US" sz="1800" dirty="0">
              <a:latin typeface="typonine sans 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yponine sans regular"/>
              </a:rPr>
              <a:t>Clock Speed </a:t>
            </a:r>
            <a:r>
              <a:rPr lang="en-US" sz="1800" dirty="0">
                <a:latin typeface="typonine sans regular"/>
              </a:rPr>
              <a:t>of </a:t>
            </a:r>
            <a:r>
              <a:rPr lang="en-US" sz="1800" dirty="0" err="1">
                <a:latin typeface="typonine sans regular"/>
              </a:rPr>
              <a:t>upto</a:t>
            </a:r>
            <a:r>
              <a:rPr lang="en-US" sz="1800" dirty="0">
                <a:latin typeface="typonine sans regular"/>
              </a:rPr>
              <a:t> 240MHz </a:t>
            </a:r>
            <a:endParaRPr lang="en-US" sz="1800" b="0" i="0" dirty="0">
              <a:solidFill>
                <a:srgbClr val="000000"/>
              </a:solidFill>
              <a:effectLst/>
              <a:latin typeface="typonine sa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7087316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301</Words>
  <Application>Microsoft Office PowerPoint</Application>
  <PresentationFormat>On-screen Show (16:9)</PresentationFormat>
  <Paragraphs>64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Condensed Light</vt:lpstr>
      <vt:lpstr>Arvo</vt:lpstr>
      <vt:lpstr>Wingdings</vt:lpstr>
      <vt:lpstr>Arial</vt:lpstr>
      <vt:lpstr>Roboto Condensed</vt:lpstr>
      <vt:lpstr>typonine sans regular</vt:lpstr>
      <vt:lpstr>Salerio template</vt:lpstr>
      <vt:lpstr>Smoke Detector and Intensity Measure</vt:lpstr>
      <vt:lpstr>Assalamualaikum!</vt:lpstr>
      <vt:lpstr>Introduction</vt:lpstr>
      <vt:lpstr>OBJECTIVES</vt:lpstr>
      <vt:lpstr>PowerPoint Presentation</vt:lpstr>
      <vt:lpstr>Objectives</vt:lpstr>
      <vt:lpstr>Componenets</vt:lpstr>
      <vt:lpstr>Component s</vt:lpstr>
      <vt:lpstr>MQ2 Smoke Sensor And  2x ESP32 </vt:lpstr>
      <vt:lpstr>Block Diagram</vt:lpstr>
      <vt:lpstr>Design Methodology</vt:lpstr>
      <vt:lpstr>USE OF FREETOS</vt:lpstr>
      <vt:lpstr>SEMAPHOR CREATION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Smoke Detector and Intensity Measure</dc:title>
  <cp:lastModifiedBy>haseeb</cp:lastModifiedBy>
  <cp:revision>5</cp:revision>
  <dcterms:modified xsi:type="dcterms:W3CDTF">2021-12-31T07:59:01Z</dcterms:modified>
</cp:coreProperties>
</file>