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57" r:id="rId4"/>
    <p:sldId id="265" r:id="rId5"/>
    <p:sldId id="266" r:id="rId6"/>
    <p:sldId id="264"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5F1F9-BD9A-42AF-8A94-6752297179F6}">
          <p14:sldIdLst>
            <p14:sldId id="256"/>
            <p14:sldId id="267"/>
            <p14:sldId id="257"/>
            <p14:sldId id="265"/>
            <p14:sldId id="266"/>
            <p14:sldId id="264"/>
            <p14:sldId id="268"/>
          </p14:sldIdLst>
        </p14:section>
        <p14:section name="Untitled Section" id="{5CEACFA7-B811-4140-9EC1-138F6775A30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69037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96931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226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924146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380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46338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360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11479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1375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5420B-3D0C-4429-8724-F23129C3ED7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22380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25420B-3D0C-4429-8724-F23129C3ED7F}"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422008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25420B-3D0C-4429-8724-F23129C3ED7F}" type="datetimeFigureOut">
              <a:rPr lang="en-IN" smtClean="0"/>
              <a:t>03-09-2023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250714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5420B-3D0C-4429-8724-F23129C3ED7F}" type="datetimeFigureOut">
              <a:rPr lang="en-IN" smtClean="0"/>
              <a:t>03-09-2023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81977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420B-3D0C-4429-8724-F23129C3ED7F}" type="datetimeFigureOut">
              <a:rPr lang="en-IN" smtClean="0"/>
              <a:t>03-09-2023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52269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5420B-3D0C-4429-8724-F23129C3ED7F}"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111775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5420B-3D0C-4429-8724-F23129C3ED7F}"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769C8-CAF4-40D3-8030-E4CBA76D8444}" type="slidenum">
              <a:rPr lang="en-IN" smtClean="0"/>
              <a:t>‹#›</a:t>
            </a:fld>
            <a:endParaRPr lang="en-IN"/>
          </a:p>
        </p:txBody>
      </p:sp>
    </p:spTree>
    <p:extLst>
      <p:ext uri="{BB962C8B-B14F-4D97-AF65-F5344CB8AC3E}">
        <p14:creationId xmlns:p14="http://schemas.microsoft.com/office/powerpoint/2010/main" val="346710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25420B-3D0C-4429-8724-F23129C3ED7F}" type="datetimeFigureOut">
              <a:rPr lang="en-IN" smtClean="0"/>
              <a:t>03-09-2023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1769C8-CAF4-40D3-8030-E4CBA76D8444}" type="slidenum">
              <a:rPr lang="en-IN" smtClean="0"/>
              <a:t>‹#›</a:t>
            </a:fld>
            <a:endParaRPr lang="en-IN"/>
          </a:p>
        </p:txBody>
      </p:sp>
    </p:spTree>
    <p:extLst>
      <p:ext uri="{BB962C8B-B14F-4D97-AF65-F5344CB8AC3E}">
        <p14:creationId xmlns:p14="http://schemas.microsoft.com/office/powerpoint/2010/main" val="17612464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2AFF-F730-4152-DBEF-80BFB2B163C4}"/>
              </a:ext>
            </a:extLst>
          </p:cNvPr>
          <p:cNvSpPr>
            <a:spLocks noGrp="1"/>
          </p:cNvSpPr>
          <p:nvPr>
            <p:ph type="ctrTitle"/>
          </p:nvPr>
        </p:nvSpPr>
        <p:spPr>
          <a:xfrm>
            <a:off x="808966" y="196792"/>
            <a:ext cx="8825658" cy="2677648"/>
          </a:xfrm>
        </p:spPr>
        <p:txBody>
          <a:bodyPr/>
          <a:lstStyle/>
          <a:p>
            <a:r>
              <a:rPr lang="en-IN" b="1" i="0" dirty="0">
                <a:solidFill>
                  <a:schemeClr val="tx1"/>
                </a:solidFill>
                <a:effectLst/>
                <a:latin typeface="Söhne"/>
              </a:rPr>
              <a:t>Electricity Billing System</a:t>
            </a:r>
            <a:r>
              <a:rPr lang="en-IN" b="0" i="0" dirty="0">
                <a:solidFill>
                  <a:srgbClr val="D1D5DB"/>
                </a:solidFill>
                <a:effectLst/>
                <a:latin typeface="Söhne"/>
              </a:rPr>
              <a:t>.</a:t>
            </a:r>
            <a:endParaRPr lang="en-IN" b="1" u="sng" dirty="0"/>
          </a:p>
        </p:txBody>
      </p:sp>
      <p:sp>
        <p:nvSpPr>
          <p:cNvPr id="3" name="Subtitle 2">
            <a:extLst>
              <a:ext uri="{FF2B5EF4-FFF2-40B4-BE49-F238E27FC236}">
                <a16:creationId xmlns:a16="http://schemas.microsoft.com/office/drawing/2014/main" id="{B8AB42A2-7900-E82E-D03E-EFE58123C8F9}"/>
              </a:ext>
            </a:extLst>
          </p:cNvPr>
          <p:cNvSpPr>
            <a:spLocks noGrp="1"/>
          </p:cNvSpPr>
          <p:nvPr>
            <p:ph type="subTitle" idx="1"/>
          </p:nvPr>
        </p:nvSpPr>
        <p:spPr>
          <a:xfrm>
            <a:off x="620708" y="4885764"/>
            <a:ext cx="8825658" cy="1290918"/>
          </a:xfrm>
        </p:spPr>
        <p:txBody>
          <a:bodyPr>
            <a:noAutofit/>
          </a:bodyPr>
          <a:lstStyle/>
          <a:p>
            <a:r>
              <a:rPr lang="en-IN" dirty="0">
                <a:solidFill>
                  <a:schemeClr val="tx1"/>
                </a:solidFill>
              </a:rPr>
              <a:t>Presented by: </a:t>
            </a:r>
            <a:r>
              <a:rPr lang="en-IN" dirty="0" err="1">
                <a:solidFill>
                  <a:schemeClr val="tx1"/>
                </a:solidFill>
              </a:rPr>
              <a:t>Avanthika</a:t>
            </a:r>
            <a:endParaRPr lang="en-IN" dirty="0">
              <a:solidFill>
                <a:schemeClr val="tx1"/>
              </a:solidFill>
            </a:endParaRPr>
          </a:p>
          <a:p>
            <a:r>
              <a:rPr lang="en-IN" dirty="0">
                <a:solidFill>
                  <a:schemeClr val="tx1"/>
                </a:solidFill>
              </a:rPr>
              <a:t>Darshan</a:t>
            </a:r>
          </a:p>
          <a:p>
            <a:r>
              <a:rPr lang="en-IN" dirty="0">
                <a:solidFill>
                  <a:schemeClr val="tx1"/>
                </a:solidFill>
              </a:rPr>
              <a:t>Haseeb</a:t>
            </a:r>
          </a:p>
          <a:p>
            <a:r>
              <a:rPr lang="en-IN" dirty="0">
                <a:solidFill>
                  <a:schemeClr val="tx1"/>
                </a:solidFill>
              </a:rPr>
              <a:t>Amin</a:t>
            </a:r>
          </a:p>
        </p:txBody>
      </p:sp>
    </p:spTree>
    <p:extLst>
      <p:ext uri="{BB962C8B-B14F-4D97-AF65-F5344CB8AC3E}">
        <p14:creationId xmlns:p14="http://schemas.microsoft.com/office/powerpoint/2010/main" val="144939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7607-CC09-8D4E-217C-7CA39FE50701}"/>
              </a:ext>
            </a:extLst>
          </p:cNvPr>
          <p:cNvSpPr>
            <a:spLocks noGrp="1"/>
          </p:cNvSpPr>
          <p:nvPr>
            <p:ph type="title"/>
          </p:nvPr>
        </p:nvSpPr>
        <p:spPr>
          <a:xfrm>
            <a:off x="403412" y="107577"/>
            <a:ext cx="8596668" cy="744071"/>
          </a:xfrm>
        </p:spPr>
        <p:txBody>
          <a:bodyPr/>
          <a:lstStyle/>
          <a:p>
            <a:pPr algn="ctr"/>
            <a:r>
              <a:rPr lang="en-IN" b="1" u="sng" dirty="0">
                <a:solidFill>
                  <a:schemeClr val="tx1"/>
                </a:solidFill>
              </a:rPr>
              <a:t>Introduction</a:t>
            </a:r>
          </a:p>
        </p:txBody>
      </p:sp>
      <p:sp>
        <p:nvSpPr>
          <p:cNvPr id="3" name="Content Placeholder 2">
            <a:extLst>
              <a:ext uri="{FF2B5EF4-FFF2-40B4-BE49-F238E27FC236}">
                <a16:creationId xmlns:a16="http://schemas.microsoft.com/office/drawing/2014/main" id="{DCB83D26-1B91-9CA7-250B-37613D1ECE5F}"/>
              </a:ext>
            </a:extLst>
          </p:cNvPr>
          <p:cNvSpPr>
            <a:spLocks noGrp="1"/>
          </p:cNvSpPr>
          <p:nvPr>
            <p:ph idx="1"/>
          </p:nvPr>
        </p:nvSpPr>
        <p:spPr>
          <a:xfrm>
            <a:off x="403412" y="1165412"/>
            <a:ext cx="9556376" cy="5692588"/>
          </a:xfrm>
        </p:spPr>
        <p:txBody>
          <a:bodyPr/>
          <a:lstStyle/>
          <a:p>
            <a:pPr>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The </a:t>
            </a:r>
            <a:r>
              <a:rPr lang="en-IN" sz="1600" b="1" kern="100" dirty="0">
                <a:solidFill>
                  <a:srgbClr val="000000"/>
                </a:solidFill>
                <a:effectLst/>
                <a:latin typeface="Times New Roman" panose="02020603050405020304" pitchFamily="18" charset="0"/>
                <a:ea typeface="Times New Roman" panose="02020603050405020304" pitchFamily="18" charset="0"/>
              </a:rPr>
              <a:t>Electricity Billing System</a:t>
            </a:r>
            <a:r>
              <a:rPr lang="en-IN" sz="1600" kern="100" dirty="0">
                <a:solidFill>
                  <a:srgbClr val="000000"/>
                </a:solidFill>
                <a:effectLst/>
                <a:latin typeface="Times New Roman" panose="02020603050405020304" pitchFamily="18" charset="0"/>
                <a:ea typeface="Times New Roman" panose="02020603050405020304" pitchFamily="18" charset="0"/>
              </a:rPr>
              <a:t> project aims to develop a user-friendly software application for managing and recording electricity bills. The system is designed to provide users with the ability to add, view, and delete electricity bills. This project report outlines the objectives, design, implementation, and future enhancements of the system.</a:t>
            </a:r>
          </a:p>
          <a:p>
            <a:pPr>
              <a:buFont typeface="Wingdings" panose="05000000000000000000" pitchFamily="2" charset="2"/>
              <a:buChar char="v"/>
            </a:pPr>
            <a:r>
              <a:rPr lang="en-IN" sz="2000" b="1" i="0" dirty="0">
                <a:effectLst/>
                <a:latin typeface="Söhne"/>
              </a:rPr>
              <a:t>Objectives:</a:t>
            </a:r>
          </a:p>
          <a:p>
            <a:pPr>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The primary objectives of the Electricity Billing System are as follows:</a:t>
            </a:r>
          </a:p>
          <a:p>
            <a:pPr marL="342900" marR="30480" lvl="0" indent="-342900">
              <a:lnSpc>
                <a:spcPct val="112000"/>
              </a:lnSpc>
              <a:spcAft>
                <a:spcPts val="60"/>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Record Keeping</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To provide a digital platform for users to maintain records of their electricity bills, including the date, units consumed, and total bill amount.</a:t>
            </a:r>
          </a:p>
          <a:p>
            <a:pPr marL="342900" marR="30480" lvl="0" indent="-342900">
              <a:lnSpc>
                <a:spcPct val="112000"/>
              </a:lnSpc>
              <a:spcAft>
                <a:spcPts val="60"/>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Efficient Bill Calculation</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To automate the calculation of the total bill amount based on the number of units consumed, using a predefined electricity rate.</a:t>
            </a:r>
          </a:p>
          <a:p>
            <a:pPr marL="342900" marR="30480" lvl="0" indent="-342900">
              <a:lnSpc>
                <a:spcPct val="112000"/>
              </a:lnSpc>
              <a:spcAft>
                <a:spcPts val="60"/>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User-Friendly Interface</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To offer an intuitive and user-friendly interface for easy data entry and retrieval of bill information.</a:t>
            </a:r>
          </a:p>
          <a:p>
            <a:pPr marL="342900" marR="30480" lvl="0" indent="-342900">
              <a:lnSpc>
                <a:spcPct val="112000"/>
              </a:lnSpc>
              <a:spcAft>
                <a:spcPts val="60"/>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Data Security</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To ensure the security and privacy of user data, implementing proper data storage and access control mechanisms</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6350" marR="30480" indent="-6350">
              <a:lnSpc>
                <a:spcPct val="112000"/>
              </a:lnSpc>
              <a:spcAft>
                <a:spcPts val="6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60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937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88F1-5A49-F567-A7F2-DC22AAE19B74}"/>
              </a:ext>
            </a:extLst>
          </p:cNvPr>
          <p:cNvSpPr>
            <a:spLocks noGrp="1"/>
          </p:cNvSpPr>
          <p:nvPr>
            <p:ph type="title"/>
          </p:nvPr>
        </p:nvSpPr>
        <p:spPr>
          <a:xfrm>
            <a:off x="966695" y="193738"/>
            <a:ext cx="8688293" cy="586191"/>
          </a:xfrm>
        </p:spPr>
        <p:txBody>
          <a:bodyPr>
            <a:normAutofit fontScale="90000"/>
          </a:bodyPr>
          <a:lstStyle/>
          <a:p>
            <a:pPr algn="ctr"/>
            <a:r>
              <a:rPr lang="en-US" sz="3600" b="1" u="sng" dirty="0">
                <a:solidFill>
                  <a:schemeClr val="tx1"/>
                </a:solidFill>
              </a:rPr>
              <a:t>CODE EXPLANATION</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1BBF7B72-C000-49C1-E7E2-FC3CFE75DE52}"/>
              </a:ext>
            </a:extLst>
          </p:cNvPr>
          <p:cNvSpPr>
            <a:spLocks noGrp="1"/>
          </p:cNvSpPr>
          <p:nvPr>
            <p:ph idx="1"/>
          </p:nvPr>
        </p:nvSpPr>
        <p:spPr>
          <a:xfrm>
            <a:off x="266700" y="1308847"/>
            <a:ext cx="11658600" cy="5253317"/>
          </a:xfrm>
        </p:spPr>
        <p:txBody>
          <a:bodyPr>
            <a:normAutofit/>
          </a:bodyPr>
          <a:lstStyle/>
          <a:p>
            <a:pPr>
              <a:buFont typeface="Wingdings" panose="05000000000000000000" pitchFamily="2" charset="2"/>
              <a:buChar char="v"/>
            </a:pPr>
            <a:r>
              <a:rPr lang="en-IN" sz="2000" b="1" i="0" dirty="0">
                <a:effectLst/>
                <a:latin typeface="Söhne"/>
              </a:rPr>
              <a:t>Header Includes</a:t>
            </a:r>
            <a:r>
              <a:rPr lang="en-IN" sz="2000" b="1" i="0" dirty="0">
                <a:solidFill>
                  <a:schemeClr val="tx1"/>
                </a:solidFill>
                <a:effectLst/>
                <a:latin typeface="Söhne"/>
              </a:rPr>
              <a:t>:</a:t>
            </a:r>
            <a:r>
              <a:rPr lang="en-US" sz="2000" dirty="0">
                <a:solidFill>
                  <a:schemeClr val="tx1"/>
                </a:solidFill>
                <a:latin typeface="Calibri" panose="020F0502020204030204" pitchFamily="34" charset="0"/>
              </a:rPr>
              <a:t> </a:t>
            </a:r>
            <a:r>
              <a:rPr lang="en-US" sz="1700" dirty="0">
                <a:solidFill>
                  <a:schemeClr val="tx1"/>
                </a:solidFill>
                <a:latin typeface="Calibri" panose="020F0502020204030204" pitchFamily="34" charset="0"/>
              </a:rPr>
              <a:t>The program defines a structure called Record to represent diary entries. Each entry consists of an integer id, a string date and a string content</a:t>
            </a:r>
            <a:r>
              <a:rPr lang="en-US" sz="2400" dirty="0">
                <a:solidFill>
                  <a:schemeClr val="tx1"/>
                </a:solidFill>
                <a:latin typeface="Calibri" panose="020F0502020204030204" pitchFamily="34" charset="0"/>
              </a:rPr>
              <a:t>.</a:t>
            </a:r>
          </a:p>
          <a:p>
            <a:pPr>
              <a:buFont typeface="Wingdings" panose="05000000000000000000" pitchFamily="2" charset="2"/>
              <a:buChar char="v"/>
            </a:pPr>
            <a:r>
              <a:rPr lang="en-IN" sz="2000" b="1" i="0" dirty="0">
                <a:effectLst/>
                <a:latin typeface="Söhne"/>
              </a:rPr>
              <a:t>Struct Definition</a:t>
            </a:r>
            <a:r>
              <a:rPr lang="en-IN" sz="2000" b="1" dirty="0">
                <a:solidFill>
                  <a:schemeClr val="tx1"/>
                </a:solidFill>
                <a:latin typeface="Calibri" panose="020F0502020204030204" pitchFamily="34" charset="0"/>
              </a:rPr>
              <a:t>: </a:t>
            </a:r>
            <a:r>
              <a:rPr lang="en-US" sz="1700" dirty="0">
                <a:solidFill>
                  <a:schemeClr val="tx1"/>
                </a:solidFill>
                <a:latin typeface="Calibri" panose="020F0502020204030204" pitchFamily="34" charset="0"/>
              </a:rPr>
              <a:t>This function adds a new record to the diary. It checks if the diary is full (limited to 100 records) and displays an error message if it is.</a:t>
            </a:r>
            <a:r>
              <a:rPr lang="en-IN" sz="1700" kern="100" dirty="0">
                <a:solidFill>
                  <a:srgbClr val="000000"/>
                </a:solidFill>
                <a:effectLst/>
                <a:latin typeface="Times New Roman" panose="02020603050405020304" pitchFamily="18" charset="0"/>
                <a:ea typeface="Times New Roman" panose="02020603050405020304" pitchFamily="18" charset="0"/>
              </a:rPr>
              <a:t> Here, a </a:t>
            </a:r>
            <a:r>
              <a:rPr lang="en-IN" sz="1700" b="1" kern="100" dirty="0">
                <a:solidFill>
                  <a:srgbClr val="000000"/>
                </a:solidFill>
                <a:effectLst/>
                <a:latin typeface="Times New Roman" panose="02020603050405020304" pitchFamily="18" charset="0"/>
                <a:ea typeface="Times New Roman" panose="02020603050405020304" pitchFamily="18" charset="0"/>
              </a:rPr>
              <a:t>struct</a:t>
            </a:r>
            <a:r>
              <a:rPr lang="en-IN" sz="1700" kern="100" dirty="0">
                <a:solidFill>
                  <a:srgbClr val="000000"/>
                </a:solidFill>
                <a:effectLst/>
                <a:latin typeface="Times New Roman" panose="02020603050405020304" pitchFamily="18" charset="0"/>
                <a:ea typeface="Times New Roman" panose="02020603050405020304" pitchFamily="18" charset="0"/>
              </a:rPr>
              <a:t> named </a:t>
            </a:r>
            <a:r>
              <a:rPr lang="en-IN" sz="1700" b="1" kern="100" dirty="0">
                <a:solidFill>
                  <a:srgbClr val="000000"/>
                </a:solidFill>
                <a:effectLst/>
                <a:latin typeface="Times New Roman" panose="02020603050405020304" pitchFamily="18" charset="0"/>
                <a:ea typeface="Times New Roman" panose="02020603050405020304" pitchFamily="18" charset="0"/>
              </a:rPr>
              <a:t>Bill</a:t>
            </a:r>
            <a:r>
              <a:rPr lang="en-IN" sz="1700" kern="100" dirty="0">
                <a:solidFill>
                  <a:srgbClr val="000000"/>
                </a:solidFill>
                <a:effectLst/>
                <a:latin typeface="Times New Roman" panose="02020603050405020304" pitchFamily="18" charset="0"/>
                <a:ea typeface="Times New Roman" panose="02020603050405020304" pitchFamily="18" charset="0"/>
              </a:rPr>
              <a:t> is defined to represent an electricity bill. It has the following fields: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id</a:t>
            </a: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An integer to uniquely identify each bill.</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day</a:t>
            </a: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2000" b="1" kern="100" dirty="0">
                <a:solidFill>
                  <a:srgbClr val="000000"/>
                </a:solidFill>
                <a:effectLst/>
                <a:latin typeface="Times New Roman" panose="02020603050405020304" pitchFamily="18" charset="0"/>
                <a:ea typeface="Times New Roman" panose="02020603050405020304" pitchFamily="18" charset="0"/>
              </a:rPr>
              <a:t>month</a:t>
            </a: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2000" b="1" kern="100" dirty="0">
                <a:solidFill>
                  <a:srgbClr val="000000"/>
                </a:solidFill>
                <a:effectLst/>
                <a:latin typeface="Times New Roman" panose="02020603050405020304" pitchFamily="18" charset="0"/>
                <a:ea typeface="Times New Roman" panose="02020603050405020304" pitchFamily="18" charset="0"/>
              </a:rPr>
              <a:t>year</a:t>
            </a: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Integer fields to store the date of the bill.</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unitsConsumed</a:t>
            </a: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A double to store the number of units of electricity consumed</a:t>
            </a:r>
            <a:r>
              <a:rPr lang="en-IN" sz="2000" kern="100" dirty="0">
                <a:solidFill>
                  <a:srgbClr val="000000"/>
                </a:solidFill>
                <a:effectLst/>
                <a:latin typeface="Times New Roman" panose="02020603050405020304" pitchFamily="18" charset="0"/>
                <a:ea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totalBill</a:t>
            </a: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A double to store the total bill amount.</a:t>
            </a:r>
            <a:endParaRPr lang="en-US" sz="1600" dirty="0">
              <a:solidFill>
                <a:schemeClr val="tx1"/>
              </a:solidFill>
              <a:latin typeface="Calibri" panose="020F0502020204030204" pitchFamily="34" charset="0"/>
            </a:endParaRPr>
          </a:p>
          <a:p>
            <a:pPr>
              <a:buFont typeface="Wingdings" panose="05000000000000000000" pitchFamily="2" charset="2"/>
              <a:buChar char="v"/>
            </a:pPr>
            <a:r>
              <a:rPr lang="en-IN" sz="2000" b="1" dirty="0">
                <a:solidFill>
                  <a:srgbClr val="000000"/>
                </a:solidFill>
                <a:effectLst/>
                <a:latin typeface="Times New Roman" panose="02020603050405020304" pitchFamily="18" charset="0"/>
                <a:ea typeface="Times New Roman" panose="02020603050405020304" pitchFamily="18" charset="0"/>
              </a:rPr>
              <a:t>double calculateBill(double units)</a:t>
            </a:r>
            <a:r>
              <a:rPr lang="en-IN" sz="2000" dirty="0">
                <a:solidFill>
                  <a:srgbClr val="000000"/>
                </a:solidFill>
                <a:effectLst/>
                <a:latin typeface="Times New Roman" panose="02020603050405020304" pitchFamily="18" charset="0"/>
                <a:ea typeface="Times New Roman" panose="02020603050405020304" pitchFamily="18" charset="0"/>
              </a:rPr>
              <a:t>: </a:t>
            </a:r>
          </a:p>
          <a:p>
            <a:pPr>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rPr>
              <a:t>This function takes the number of units consumed as input and returns the total bill amount. It calculates the bill by multiplying the number of units by the predefined constant </a:t>
            </a:r>
            <a:r>
              <a:rPr lang="en-IN" sz="1600" b="1" dirty="0">
                <a:solidFill>
                  <a:srgbClr val="000000"/>
                </a:solidFill>
                <a:effectLst/>
                <a:latin typeface="Times New Roman" panose="02020603050405020304" pitchFamily="18" charset="0"/>
                <a:ea typeface="Times New Roman" panose="02020603050405020304" pitchFamily="18" charset="0"/>
              </a:rPr>
              <a:t>ELECTRICITY_RATE</a:t>
            </a:r>
            <a:r>
              <a:rPr lang="en-IN" sz="1600" dirty="0">
                <a:solidFill>
                  <a:srgbClr val="000000"/>
                </a:solidFill>
                <a:effectLst/>
                <a:latin typeface="Times New Roman" panose="02020603050405020304" pitchFamily="18" charset="0"/>
                <a:ea typeface="Times New Roman" panose="02020603050405020304" pitchFamily="18" charset="0"/>
              </a:rPr>
              <a:t>, which is set to 0.10 (representing $0.10 per unit).</a:t>
            </a:r>
            <a:endParaRPr lang="en-US" sz="1900" dirty="0">
              <a:latin typeface="Calibri" panose="020F0502020204030204" pitchFamily="34" charset="0"/>
            </a:endParaRPr>
          </a:p>
          <a:p>
            <a:pPr marL="0" indent="0">
              <a:buNone/>
            </a:pPr>
            <a:endParaRPr lang="en-US" sz="2400" dirty="0">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9602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928B1-4F4A-E5CD-8891-CE510DB2DCDB}"/>
              </a:ext>
            </a:extLst>
          </p:cNvPr>
          <p:cNvSpPr>
            <a:spLocks noGrp="1"/>
          </p:cNvSpPr>
          <p:nvPr>
            <p:ph idx="1"/>
          </p:nvPr>
        </p:nvSpPr>
        <p:spPr>
          <a:xfrm>
            <a:off x="331694" y="98612"/>
            <a:ext cx="9233647" cy="6857999"/>
          </a:xfrm>
        </p:spPr>
        <p:txBody>
          <a:bodyPr>
            <a:normAutofit/>
          </a:bodyPr>
          <a:lstStyle/>
          <a:p>
            <a:pPr>
              <a:lnSpc>
                <a:spcPct val="107000"/>
              </a:lnSpc>
              <a:spcAft>
                <a:spcPts val="800"/>
              </a:spcAft>
              <a:buFont typeface="Wingdings" panose="05000000000000000000" pitchFamily="2" charset="2"/>
              <a:buChar char="v"/>
            </a:pPr>
            <a:r>
              <a:rPr lang="en-IN" sz="2000" b="1" kern="100" dirty="0">
                <a:solidFill>
                  <a:srgbClr val="000000"/>
                </a:solidFill>
                <a:effectLst/>
                <a:latin typeface="Times New Roman" panose="02020603050405020304" pitchFamily="18" charset="0"/>
                <a:ea typeface="Times New Roman" panose="02020603050405020304" pitchFamily="18" charset="0"/>
              </a:rPr>
              <a:t>void addBill(struct Bill bills[], int *billCount): </a:t>
            </a:r>
          </a:p>
          <a:p>
            <a:pPr>
              <a:lnSpc>
                <a:spcPct val="107000"/>
              </a:lnSpc>
              <a:spcAft>
                <a:spcPts val="800"/>
              </a:spcAft>
              <a:buFont typeface="Arial" panose="020B0604020202020204" pitchFamily="34" charset="0"/>
              <a:buChar char="•"/>
            </a:pPr>
            <a:r>
              <a:rPr lang="en-IN" sz="1600" kern="100" dirty="0">
                <a:solidFill>
                  <a:srgbClr val="000000"/>
                </a:solidFill>
                <a:effectLst/>
                <a:latin typeface="Times New Roman" panose="02020603050405020304" pitchFamily="18" charset="0"/>
                <a:ea typeface="Times New Roman" panose="02020603050405020304" pitchFamily="18" charset="0"/>
              </a:rPr>
              <a:t>This function allows users to add a new bill to the bills array. It does the following: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Checks if there is room for another bill (limited to </a:t>
            </a:r>
            <a:r>
              <a:rPr lang="en-IN" sz="1600" b="1" kern="100" dirty="0">
                <a:solidFill>
                  <a:srgbClr val="000000"/>
                </a:solidFill>
                <a:effectLst/>
                <a:latin typeface="Times New Roman" panose="02020603050405020304" pitchFamily="18" charset="0"/>
                <a:ea typeface="Times New Roman" panose="02020603050405020304" pitchFamily="18" charset="0"/>
              </a:rPr>
              <a:t>100 bills </a:t>
            </a:r>
            <a:r>
              <a:rPr lang="en-IN" sz="1600" kern="100" dirty="0">
                <a:solidFill>
                  <a:srgbClr val="000000"/>
                </a:solidFill>
                <a:effectLst/>
                <a:latin typeface="Times New Roman" panose="02020603050405020304" pitchFamily="18" charset="0"/>
                <a:ea typeface="Times New Roman" panose="02020603050405020304" pitchFamily="18" charset="0"/>
              </a:rPr>
              <a:t>in this example).</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If there is room, it prompts the user for the date and units consumed for the new bill.</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It calculates the total bill amount using the </a:t>
            </a:r>
            <a:r>
              <a:rPr lang="en-IN" sz="1600" b="1" kern="100" dirty="0">
                <a:solidFill>
                  <a:srgbClr val="000000"/>
                </a:solidFill>
                <a:effectLst/>
                <a:latin typeface="Times New Roman" panose="02020603050405020304" pitchFamily="18" charset="0"/>
                <a:ea typeface="Times New Roman" panose="02020603050405020304" pitchFamily="18" charset="0"/>
              </a:rPr>
              <a:t>calculateBill</a:t>
            </a:r>
            <a:r>
              <a:rPr lang="en-IN" sz="1600" kern="100" dirty="0">
                <a:solidFill>
                  <a:srgbClr val="000000"/>
                </a:solidFill>
                <a:effectLst/>
                <a:latin typeface="Times New Roman" panose="02020603050405020304" pitchFamily="18" charset="0"/>
                <a:ea typeface="Times New Roman" panose="02020603050405020304" pitchFamily="18" charset="0"/>
              </a:rPr>
              <a:t> function.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Assigns a unique ID based on the current </a:t>
            </a:r>
            <a:r>
              <a:rPr lang="en-IN" sz="1600" b="1" kern="100" dirty="0">
                <a:solidFill>
                  <a:srgbClr val="000000"/>
                </a:solidFill>
                <a:effectLst/>
                <a:latin typeface="Times New Roman" panose="02020603050405020304" pitchFamily="18" charset="0"/>
                <a:ea typeface="Times New Roman" panose="02020603050405020304" pitchFamily="18" charset="0"/>
              </a:rPr>
              <a:t>billCount.</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Stores the new bill in the bills array.</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Increments </a:t>
            </a:r>
            <a:r>
              <a:rPr lang="en-IN" sz="1600" b="1" kern="100" dirty="0">
                <a:solidFill>
                  <a:srgbClr val="000000"/>
                </a:solidFill>
                <a:effectLst/>
                <a:latin typeface="Times New Roman" panose="02020603050405020304" pitchFamily="18" charset="0"/>
                <a:ea typeface="Times New Roman" panose="02020603050405020304" pitchFamily="18" charset="0"/>
              </a:rPr>
              <a:t>billCount</a:t>
            </a:r>
            <a:r>
              <a:rPr lang="en-IN" sz="1600" kern="100" dirty="0">
                <a:solidFill>
                  <a:srgbClr val="000000"/>
                </a:solidFill>
                <a:effectLst/>
                <a:latin typeface="Times New Roman" panose="02020603050405020304" pitchFamily="18" charset="0"/>
                <a:ea typeface="Times New Roman" panose="02020603050405020304" pitchFamily="18" charset="0"/>
              </a:rPr>
              <a:t> to keep track of the number of bill0s</a:t>
            </a:r>
          </a:p>
          <a:p>
            <a:pPr lvl="0">
              <a:lnSpc>
                <a:spcPct val="107000"/>
              </a:lnSpc>
              <a:spcAft>
                <a:spcPts val="800"/>
              </a:spcAft>
              <a:buSzPts val="1000"/>
              <a:buFont typeface="Wingdings" panose="05000000000000000000" pitchFamily="2" charset="2"/>
              <a:buChar char="v"/>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void displayBills(struct Bill bills[], int billCount):</a:t>
            </a:r>
          </a:p>
          <a:p>
            <a:pPr>
              <a:lnSpc>
                <a:spcPct val="107000"/>
              </a:lnSpc>
              <a:spcAft>
                <a:spcPts val="800"/>
              </a:spcAft>
              <a:buSzPts val="1000"/>
              <a:buFont typeface="Arial" panose="020B0604020202020204" pitchFamily="34" charset="0"/>
              <a:buChar char="•"/>
              <a:tabLst>
                <a:tab pos="457200" algn="l"/>
              </a:tabLst>
            </a:pP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This function displays all the bills stored in the </a:t>
            </a:r>
            <a:r>
              <a:rPr lang="en-IN" sz="1600" b="1" kern="100" dirty="0">
                <a:solidFill>
                  <a:srgbClr val="000000"/>
                </a:solidFill>
                <a:effectLst/>
                <a:latin typeface="Times New Roman" panose="02020603050405020304" pitchFamily="18" charset="0"/>
                <a:ea typeface="Times New Roman" panose="02020603050405020304" pitchFamily="18" charset="0"/>
              </a:rPr>
              <a:t>bills</a:t>
            </a:r>
            <a:r>
              <a:rPr lang="en-IN" sz="1600" kern="100" dirty="0">
                <a:solidFill>
                  <a:srgbClr val="000000"/>
                </a:solidFill>
                <a:effectLst/>
                <a:latin typeface="Times New Roman" panose="02020603050405020304" pitchFamily="18" charset="0"/>
                <a:ea typeface="Times New Roman" panose="02020603050405020304" pitchFamily="18" charset="0"/>
              </a:rPr>
              <a:t> array. It formats the output in a tabular form, including the bill's ID, date, units consumed, and total bill amount.</a:t>
            </a:r>
          </a:p>
          <a:p>
            <a:pPr>
              <a:lnSpc>
                <a:spcPct val="107000"/>
              </a:lnSpc>
              <a:spcAft>
                <a:spcPts val="800"/>
              </a:spcAft>
              <a:buSzPts val="1000"/>
              <a:buFont typeface="Wingdings" panose="05000000000000000000" pitchFamily="2" charset="2"/>
              <a:buChar char="v"/>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void deleteBill(struct Bill bills[], int *billCount, int idToDelete)</a:t>
            </a:r>
            <a:r>
              <a:rPr lang="en-IN" sz="2000" kern="100" dirty="0">
                <a:solidFill>
                  <a:srgbClr val="000000"/>
                </a:solidFill>
                <a:effectLst/>
                <a:latin typeface="Times New Roman" panose="02020603050405020304" pitchFamily="18" charset="0"/>
                <a:ea typeface="Times New Roman" panose="02020603050405020304" pitchFamily="18" charset="0"/>
              </a:rPr>
              <a:t>:</a:t>
            </a:r>
          </a:p>
          <a:p>
            <a:pPr>
              <a:lnSpc>
                <a:spcPct val="107000"/>
              </a:lnSpc>
              <a:spcAft>
                <a:spcPts val="800"/>
              </a:spcAft>
              <a:buSzPts val="1000"/>
              <a:buFont typeface="Arial" panose="020B0604020202020204" pitchFamily="34" charset="0"/>
              <a:buChar char="•"/>
              <a:tabLst>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This function allows the user to delete a bill by specifying its ID. It performs the following steps:</a:t>
            </a:r>
          </a:p>
          <a:p>
            <a:pPr marL="0" lvl="0" indent="0">
              <a:lnSpc>
                <a:spcPct val="107000"/>
              </a:lnSpc>
              <a:spcAft>
                <a:spcPts val="800"/>
              </a:spcAft>
              <a:buSzPts val="1000"/>
              <a:buNone/>
              <a:tabLst>
                <a:tab pos="457200" algn="l"/>
              </a:tabLst>
            </a:pPr>
            <a:endParaRPr lang="en-IN" sz="2000" b="1" kern="100" dirty="0">
              <a:solidFill>
                <a:srgbClr val="000000"/>
              </a:solidFill>
              <a:effectLst/>
              <a:latin typeface="Times New Roman" panose="02020603050405020304" pitchFamily="18" charset="0"/>
              <a:ea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endParaRPr lang="en-IN" sz="2400" b="1" kern="100" dirty="0">
              <a:solidFill>
                <a:srgbClr val="000000"/>
              </a:solidFill>
              <a:effectLst/>
              <a:latin typeface="Times New Roman" panose="02020603050405020304" pitchFamily="18" charset="0"/>
              <a:ea typeface="Times New Roman" panose="02020603050405020304" pitchFamily="18" charset="0"/>
            </a:endParaRPr>
          </a:p>
          <a:p>
            <a:pPr marL="0" lvl="0" indent="0">
              <a:lnSpc>
                <a:spcPct val="107000"/>
              </a:lnSpc>
              <a:spcAft>
                <a:spcPts val="800"/>
              </a:spcAft>
              <a:buSzPts val="1000"/>
              <a:buNone/>
              <a:tabLst>
                <a:tab pos="457200" algn="l"/>
              </a:tabLst>
            </a:pPr>
            <a:endParaRPr lang="en-IN" sz="2400" dirty="0"/>
          </a:p>
        </p:txBody>
      </p:sp>
    </p:spTree>
    <p:extLst>
      <p:ext uri="{BB962C8B-B14F-4D97-AF65-F5344CB8AC3E}">
        <p14:creationId xmlns:p14="http://schemas.microsoft.com/office/powerpoint/2010/main" val="141495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29156-690E-0317-1A96-708EA59B0844}"/>
              </a:ext>
            </a:extLst>
          </p:cNvPr>
          <p:cNvSpPr>
            <a:spLocks noGrp="1"/>
          </p:cNvSpPr>
          <p:nvPr>
            <p:ph idx="1"/>
          </p:nvPr>
        </p:nvSpPr>
        <p:spPr>
          <a:xfrm>
            <a:off x="331694" y="152401"/>
            <a:ext cx="9269506" cy="6705600"/>
          </a:xfrm>
        </p:spPr>
        <p:txBody>
          <a:bodyPr>
            <a:normAutofit/>
          </a:bodyPr>
          <a:lstStyle/>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Iterates through the </a:t>
            </a:r>
            <a:r>
              <a:rPr lang="en-IN" b="1" kern="100" dirty="0">
                <a:solidFill>
                  <a:srgbClr val="000000"/>
                </a:solidFill>
                <a:effectLst/>
                <a:latin typeface="Times New Roman" panose="02020603050405020304" pitchFamily="18" charset="0"/>
                <a:ea typeface="Times New Roman" panose="02020603050405020304" pitchFamily="18" charset="0"/>
              </a:rPr>
              <a:t>bills</a:t>
            </a:r>
            <a:r>
              <a:rPr lang="en-IN" kern="100" dirty="0">
                <a:solidFill>
                  <a:srgbClr val="000000"/>
                </a:solidFill>
                <a:effectLst/>
                <a:latin typeface="Times New Roman" panose="02020603050405020304" pitchFamily="18" charset="0"/>
                <a:ea typeface="Times New Roman" panose="02020603050405020304" pitchFamily="18" charset="0"/>
              </a:rPr>
              <a:t> array to find the bill with the given </a:t>
            </a:r>
            <a:r>
              <a:rPr lang="en-IN" b="1" kern="100" dirty="0">
                <a:solidFill>
                  <a:srgbClr val="000000"/>
                </a:solidFill>
                <a:effectLst/>
                <a:latin typeface="Times New Roman" panose="02020603050405020304" pitchFamily="18" charset="0"/>
                <a:ea typeface="Times New Roman" panose="02020603050405020304" pitchFamily="18" charset="0"/>
              </a:rPr>
              <a:t>idToDelete</a:t>
            </a:r>
            <a:r>
              <a:rPr lang="en-IN" kern="100" dirty="0">
                <a:solidFill>
                  <a:srgbClr val="000000"/>
                </a:solidFill>
                <a:effectLst/>
                <a:latin typeface="Times New Roman" panose="02020603050405020304" pitchFamily="18" charset="0"/>
                <a:ea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If the bill is found, it shifts the remaining bills to fill the gap created by the deleted bill.</a:t>
            </a:r>
          </a:p>
          <a:p>
            <a:pPr marL="742950" lvl="1" indent="-285750">
              <a:lnSpc>
                <a:spcPct val="107000"/>
              </a:lnSpc>
              <a:spcAft>
                <a:spcPts val="800"/>
              </a:spcAft>
              <a:buSzPts val="1000"/>
              <a:buFont typeface="Symbol" panose="05050102010706020507" pitchFamily="18" charset="2"/>
              <a:buChar char=""/>
              <a:tabLst>
                <a:tab pos="685800" algn="l"/>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Decrements </a:t>
            </a:r>
            <a:r>
              <a:rPr lang="en-IN" b="1" kern="100" dirty="0">
                <a:solidFill>
                  <a:srgbClr val="000000"/>
                </a:solidFill>
                <a:effectLst/>
                <a:latin typeface="Times New Roman" panose="02020603050405020304" pitchFamily="18" charset="0"/>
                <a:ea typeface="Times New Roman" panose="02020603050405020304" pitchFamily="18" charset="0"/>
              </a:rPr>
              <a:t>billCount</a:t>
            </a:r>
            <a:r>
              <a:rPr lang="en-IN" kern="100" dirty="0">
                <a:solidFill>
                  <a:srgbClr val="000000"/>
                </a:solidFill>
                <a:effectLst/>
                <a:latin typeface="Times New Roman" panose="02020603050405020304" pitchFamily="18" charset="0"/>
                <a:ea typeface="Times New Roman" panose="02020603050405020304" pitchFamily="18" charset="0"/>
              </a:rPr>
              <a:t> to reflect the reduced number of bills.</a:t>
            </a:r>
          </a:p>
          <a:p>
            <a:pPr marL="400050">
              <a:lnSpc>
                <a:spcPct val="107000"/>
              </a:lnSpc>
              <a:spcAft>
                <a:spcPts val="800"/>
              </a:spcAft>
              <a:buSzPts val="1000"/>
              <a:buFont typeface="Wingdings" panose="05000000000000000000" pitchFamily="2" charset="2"/>
              <a:buChar char="v"/>
              <a:tabLst>
                <a:tab pos="685800" algn="l"/>
                <a:tab pos="914400" algn="l"/>
              </a:tabLst>
            </a:pPr>
            <a:r>
              <a:rPr lang="en-IN" sz="2000" b="1" u="sng" dirty="0">
                <a:solidFill>
                  <a:schemeClr val="tx1"/>
                </a:solidFill>
                <a:latin typeface="Calibri" panose="020F0502020204030204" pitchFamily="34" charset="0"/>
              </a:rPr>
              <a:t>Main Function:</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struct Bill bills[100];</a:t>
            </a:r>
            <a:r>
              <a:rPr lang="en-IN" kern="100" dirty="0">
                <a:solidFill>
                  <a:srgbClr val="000000"/>
                </a:solidFill>
                <a:effectLst/>
                <a:latin typeface="Times New Roman" panose="02020603050405020304" pitchFamily="18" charset="0"/>
                <a:ea typeface="Times New Roman" panose="02020603050405020304" pitchFamily="18" charset="0"/>
              </a:rPr>
              <a:t> and </a:t>
            </a:r>
            <a:r>
              <a:rPr lang="en-IN" b="1" kern="100" dirty="0">
                <a:solidFill>
                  <a:srgbClr val="000000"/>
                </a:solidFill>
                <a:effectLst/>
                <a:latin typeface="Times New Roman" panose="02020603050405020304" pitchFamily="18" charset="0"/>
                <a:ea typeface="Times New Roman" panose="02020603050405020304" pitchFamily="18" charset="0"/>
              </a:rPr>
              <a:t>int billCount = 0;</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These declarations set up an array </a:t>
            </a:r>
            <a:r>
              <a:rPr lang="en-IN" sz="1600" b="1" kern="100" dirty="0">
                <a:solidFill>
                  <a:srgbClr val="000000"/>
                </a:solidFill>
                <a:effectLst/>
                <a:latin typeface="Times New Roman" panose="02020603050405020304" pitchFamily="18" charset="0"/>
                <a:ea typeface="Times New Roman" panose="02020603050405020304" pitchFamily="18" charset="0"/>
              </a:rPr>
              <a:t>bills</a:t>
            </a:r>
            <a:r>
              <a:rPr lang="en-IN" sz="1600" kern="100" dirty="0">
                <a:solidFill>
                  <a:srgbClr val="000000"/>
                </a:solidFill>
                <a:effectLst/>
                <a:latin typeface="Times New Roman" panose="02020603050405020304" pitchFamily="18" charset="0"/>
                <a:ea typeface="Times New Roman" panose="02020603050405020304" pitchFamily="18" charset="0"/>
              </a:rPr>
              <a:t> capable of holding up to 100 bill records and initialize </a:t>
            </a:r>
            <a:r>
              <a:rPr lang="en-IN" sz="1600" b="1" kern="100" dirty="0">
                <a:solidFill>
                  <a:srgbClr val="000000"/>
                </a:solidFill>
                <a:effectLst/>
                <a:latin typeface="Times New Roman" panose="02020603050405020304" pitchFamily="18" charset="0"/>
                <a:ea typeface="Times New Roman" panose="02020603050405020304" pitchFamily="18" charset="0"/>
              </a:rPr>
              <a:t>billCount</a:t>
            </a:r>
            <a:r>
              <a:rPr lang="en-IN" sz="1600" kern="100" dirty="0">
                <a:solidFill>
                  <a:srgbClr val="000000"/>
                </a:solidFill>
                <a:effectLst/>
                <a:latin typeface="Times New Roman" panose="02020603050405020304" pitchFamily="18" charset="0"/>
                <a:ea typeface="Times New Roman" panose="02020603050405020304" pitchFamily="18" charset="0"/>
              </a:rPr>
              <a:t> to 0, indicating that there are no bills initially.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int choice</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This variable is used to store the user's menu choice.</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1700" b="1" kern="100" dirty="0">
                <a:solidFill>
                  <a:srgbClr val="000000"/>
                </a:solidFill>
                <a:effectLst/>
                <a:latin typeface="Times New Roman" panose="02020603050405020304" pitchFamily="18" charset="0"/>
                <a:ea typeface="Times New Roman" panose="02020603050405020304" pitchFamily="18" charset="0"/>
              </a:rPr>
              <a:t>do-while Loop: </a:t>
            </a:r>
            <a:r>
              <a:rPr lang="en-IN" sz="1600" kern="100" dirty="0">
                <a:solidFill>
                  <a:srgbClr val="000000"/>
                </a:solidFill>
                <a:effectLst/>
                <a:latin typeface="Times New Roman" panose="02020603050405020304" pitchFamily="18" charset="0"/>
                <a:ea typeface="Times New Roman" panose="02020603050405020304" pitchFamily="18" charset="0"/>
              </a:rPr>
              <a:t>The program enters a loop that continues until the user chooses to exit (selects option 4).</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1600" kern="100" dirty="0">
                <a:solidFill>
                  <a:srgbClr val="000000"/>
                </a:solidFill>
                <a:effectLst/>
                <a:latin typeface="Times New Roman" panose="02020603050405020304" pitchFamily="18" charset="0"/>
                <a:ea typeface="Times New Roman" panose="02020603050405020304" pitchFamily="18" charset="0"/>
              </a:rPr>
              <a:t>The loop displays a menu to the user, presenting four options: adding a new bill, displaying all bills, deleting a bill, and exiting the program.</a:t>
            </a:r>
          </a:p>
          <a:p>
            <a:pPr marL="342900" lvl="0" indent="-342900">
              <a:lnSpc>
                <a:spcPct val="107000"/>
              </a:lnSpc>
              <a:spcAft>
                <a:spcPts val="800"/>
              </a:spcAft>
              <a:buSzPts val="1000"/>
              <a:buFont typeface="Symbol" panose="05050102010706020507" pitchFamily="18" charset="2"/>
              <a:buChar char=""/>
              <a:tabLst>
                <a:tab pos="228600" algn="l"/>
                <a:tab pos="914400" algn="l"/>
              </a:tabLst>
            </a:pPr>
            <a:r>
              <a:rPr lang="en-IN" sz="1600" kern="100" dirty="0">
                <a:solidFill>
                  <a:srgbClr val="000000"/>
                </a:solidFill>
                <a:effectLst/>
                <a:latin typeface="Times New Roman" panose="02020603050405020304" pitchFamily="18" charset="0"/>
                <a:ea typeface="Times New Roman" panose="02020603050405020304" pitchFamily="18" charset="0"/>
              </a:rPr>
              <a:t>The user's choice is read and stored in the </a:t>
            </a:r>
            <a:r>
              <a:rPr lang="en-IN" b="1" kern="100" dirty="0">
                <a:solidFill>
                  <a:srgbClr val="000000"/>
                </a:solidFill>
                <a:effectLst/>
                <a:latin typeface="Times New Roman" panose="02020603050405020304" pitchFamily="18" charset="0"/>
                <a:ea typeface="Times New Roman" panose="02020603050405020304" pitchFamily="18" charset="0"/>
              </a:rPr>
              <a:t>choice</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variable.</a:t>
            </a:r>
          </a:p>
          <a:p>
            <a:pPr marL="342900" lvl="0" indent="-342900">
              <a:lnSpc>
                <a:spcPct val="107000"/>
              </a:lnSpc>
              <a:spcAft>
                <a:spcPts val="800"/>
              </a:spcAft>
              <a:buSzPts val="1000"/>
              <a:buFont typeface="Symbol" panose="05050102010706020507" pitchFamily="18" charset="2"/>
              <a:buChar char=""/>
              <a:tabLst>
                <a:tab pos="228600" algn="l"/>
                <a:tab pos="914400" algn="l"/>
              </a:tabLst>
            </a:pPr>
            <a:r>
              <a:rPr lang="en-IN" sz="1600" kern="100" dirty="0">
                <a:solidFill>
                  <a:srgbClr val="000000"/>
                </a:solidFill>
                <a:effectLst/>
                <a:latin typeface="Times New Roman" panose="02020603050405020304" pitchFamily="18" charset="0"/>
                <a:ea typeface="Times New Roman" panose="02020603050405020304" pitchFamily="18" charset="0"/>
              </a:rPr>
              <a:t>A </a:t>
            </a:r>
            <a:r>
              <a:rPr lang="en-IN" b="1" kern="100" dirty="0">
                <a:solidFill>
                  <a:srgbClr val="000000"/>
                </a:solidFill>
                <a:effectLst/>
                <a:latin typeface="Times New Roman" panose="02020603050405020304" pitchFamily="18" charset="0"/>
                <a:ea typeface="Times New Roman" panose="02020603050405020304" pitchFamily="18" charset="0"/>
              </a:rPr>
              <a:t>switch</a:t>
            </a:r>
            <a:r>
              <a:rPr lang="en-IN" sz="1600" kern="100" dirty="0">
                <a:solidFill>
                  <a:srgbClr val="000000"/>
                </a:solidFill>
                <a:effectLst/>
                <a:latin typeface="Times New Roman" panose="02020603050405020304" pitchFamily="18" charset="0"/>
                <a:ea typeface="Times New Roman" panose="02020603050405020304" pitchFamily="18" charset="0"/>
              </a:rPr>
              <a:t> statement is used to perform actions based on the user's choice:</a:t>
            </a:r>
          </a:p>
          <a:p>
            <a:pPr>
              <a:lnSpc>
                <a:spcPct val="107000"/>
              </a:lnSpc>
              <a:spcAft>
                <a:spcPts val="800"/>
              </a:spcAft>
              <a:buSzPts val="1000"/>
              <a:buFont typeface="Wingdings" panose="05000000000000000000" pitchFamily="2" charset="2"/>
              <a:buChar char="Ø"/>
              <a:tabLst>
                <a:tab pos="228600" algn="l"/>
                <a:tab pos="914400" algn="l"/>
              </a:tabLst>
            </a:pPr>
            <a:r>
              <a:rPr lang="en-IN" sz="1600" b="1" kern="100" dirty="0">
                <a:solidFill>
                  <a:srgbClr val="000000"/>
                </a:solidFill>
                <a:effectLst/>
                <a:latin typeface="Times New Roman" panose="02020603050405020304" pitchFamily="18" charset="0"/>
                <a:ea typeface="Times New Roman" panose="02020603050405020304" pitchFamily="18" charset="0"/>
              </a:rPr>
              <a:t>Case 1: </a:t>
            </a:r>
            <a:r>
              <a:rPr lang="en-IN" sz="1600" kern="100" dirty="0">
                <a:solidFill>
                  <a:srgbClr val="000000"/>
                </a:solidFill>
                <a:effectLst/>
                <a:latin typeface="Times New Roman" panose="02020603050405020304" pitchFamily="18" charset="0"/>
                <a:ea typeface="Times New Roman" panose="02020603050405020304" pitchFamily="18" charset="0"/>
              </a:rPr>
              <a:t>Calls </a:t>
            </a:r>
            <a:r>
              <a:rPr lang="en-IN" sz="1600" b="1" kern="100" dirty="0">
                <a:solidFill>
                  <a:srgbClr val="000000"/>
                </a:solidFill>
                <a:effectLst/>
                <a:latin typeface="Times New Roman" panose="02020603050405020304" pitchFamily="18" charset="0"/>
                <a:ea typeface="Times New Roman" panose="02020603050405020304" pitchFamily="18" charset="0"/>
              </a:rPr>
              <a:t>addBill</a:t>
            </a:r>
            <a:r>
              <a:rPr lang="en-IN" sz="1600" kern="100" dirty="0">
                <a:solidFill>
                  <a:srgbClr val="000000"/>
                </a:solidFill>
                <a:effectLst/>
                <a:latin typeface="Times New Roman" panose="02020603050405020304" pitchFamily="18" charset="0"/>
                <a:ea typeface="Times New Roman" panose="02020603050405020304" pitchFamily="18" charset="0"/>
              </a:rPr>
              <a:t> to add a new bill.</a:t>
            </a:r>
          </a:p>
          <a:p>
            <a:pPr>
              <a:lnSpc>
                <a:spcPct val="107000"/>
              </a:lnSpc>
              <a:spcAft>
                <a:spcPts val="800"/>
              </a:spcAft>
              <a:buSzPts val="1000"/>
              <a:buFont typeface="Wingdings" panose="05000000000000000000" pitchFamily="2" charset="2"/>
              <a:buChar char="Ø"/>
              <a:tabLst>
                <a:tab pos="228600" algn="l"/>
                <a:tab pos="914400" algn="l"/>
              </a:tabLst>
            </a:pPr>
            <a:r>
              <a:rPr lang="en-IN" sz="1600" b="1" kern="100" dirty="0">
                <a:solidFill>
                  <a:srgbClr val="000000"/>
                </a:solidFill>
                <a:effectLst/>
                <a:latin typeface="Times New Roman" panose="02020603050405020304" pitchFamily="18" charset="0"/>
                <a:ea typeface="Times New Roman" panose="02020603050405020304" pitchFamily="18" charset="0"/>
              </a:rPr>
              <a:t>Case 2: </a:t>
            </a:r>
            <a:r>
              <a:rPr lang="en-IN" sz="1600" kern="100" dirty="0">
                <a:solidFill>
                  <a:srgbClr val="000000"/>
                </a:solidFill>
                <a:effectLst/>
                <a:latin typeface="Times New Roman" panose="02020603050405020304" pitchFamily="18" charset="0"/>
                <a:ea typeface="Times New Roman" panose="02020603050405020304" pitchFamily="18" charset="0"/>
              </a:rPr>
              <a:t>Calls </a:t>
            </a:r>
            <a:r>
              <a:rPr lang="en-IN" sz="1600" b="1" kern="100" dirty="0">
                <a:solidFill>
                  <a:srgbClr val="000000"/>
                </a:solidFill>
                <a:effectLst/>
                <a:latin typeface="Times New Roman" panose="02020603050405020304" pitchFamily="18" charset="0"/>
                <a:ea typeface="Times New Roman" panose="02020603050405020304" pitchFamily="18" charset="0"/>
              </a:rPr>
              <a:t>displayBills</a:t>
            </a:r>
            <a:r>
              <a:rPr lang="en-IN" sz="1600" kern="100" dirty="0">
                <a:solidFill>
                  <a:srgbClr val="000000"/>
                </a:solidFill>
                <a:effectLst/>
                <a:latin typeface="Times New Roman" panose="02020603050405020304" pitchFamily="18" charset="0"/>
                <a:ea typeface="Times New Roman" panose="02020603050405020304" pitchFamily="18" charset="0"/>
              </a:rPr>
              <a:t> to display all bills.</a:t>
            </a:r>
          </a:p>
          <a:p>
            <a:pPr>
              <a:lnSpc>
                <a:spcPct val="107000"/>
              </a:lnSpc>
              <a:spcAft>
                <a:spcPts val="800"/>
              </a:spcAft>
              <a:buSzPts val="1000"/>
              <a:buFont typeface="Wingdings" panose="05000000000000000000" pitchFamily="2" charset="2"/>
              <a:buChar char="Ø"/>
              <a:tabLst>
                <a:tab pos="228600" algn="l"/>
                <a:tab pos="914400" algn="l"/>
              </a:tabLst>
            </a:pPr>
            <a:endParaRPr lang="en-IN" sz="1600" kern="100" dirty="0">
              <a:solidFill>
                <a:srgbClr val="000000"/>
              </a:solidFill>
              <a:effectLst/>
              <a:latin typeface="Times New Roman" panose="02020603050405020304" pitchFamily="18" charset="0"/>
              <a:ea typeface="Times New Roman" panose="02020603050405020304" pitchFamily="18" charset="0"/>
            </a:endParaRPr>
          </a:p>
          <a:p>
            <a:pPr>
              <a:lnSpc>
                <a:spcPct val="107000"/>
              </a:lnSpc>
              <a:spcAft>
                <a:spcPts val="800"/>
              </a:spcAft>
              <a:buSzPts val="1000"/>
              <a:buFont typeface="Wingdings" panose="05000000000000000000" pitchFamily="2" charset="2"/>
              <a:buChar char="Ø"/>
              <a:tabLst>
                <a:tab pos="228600" algn="l"/>
                <a:tab pos="914400" algn="l"/>
              </a:tabLst>
            </a:pP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28600" algn="l"/>
                <a:tab pos="914400" algn="l"/>
              </a:tabLst>
            </a:pP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685800" algn="l"/>
                <a:tab pos="9144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07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CF54D-0FE4-5692-3A47-1E8E204FC784}"/>
              </a:ext>
            </a:extLst>
          </p:cNvPr>
          <p:cNvSpPr>
            <a:spLocks noGrp="1"/>
          </p:cNvSpPr>
          <p:nvPr>
            <p:ph idx="1"/>
          </p:nvPr>
        </p:nvSpPr>
        <p:spPr>
          <a:xfrm>
            <a:off x="251012" y="0"/>
            <a:ext cx="9099176" cy="6857999"/>
          </a:xfrm>
        </p:spPr>
        <p:txBody>
          <a:bodyPr>
            <a:normAutofit/>
          </a:bodyPr>
          <a:lstStyle/>
          <a:p>
            <a:pPr lvl="0">
              <a:lnSpc>
                <a:spcPct val="107000"/>
              </a:lnSpc>
              <a:spcAft>
                <a:spcPts val="800"/>
              </a:spcAft>
              <a:buSzPts val="1000"/>
              <a:buFont typeface="Wingdings" panose="05000000000000000000" pitchFamily="2" charset="2"/>
              <a:buChar char="Ø"/>
              <a:tabLst>
                <a:tab pos="228600" algn="l"/>
                <a:tab pos="9144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Case 3: </a:t>
            </a:r>
            <a:r>
              <a:rPr lang="en-IN" sz="1800" kern="100" dirty="0">
                <a:solidFill>
                  <a:srgbClr val="000000"/>
                </a:solidFill>
                <a:effectLst/>
                <a:latin typeface="Times New Roman" panose="02020603050405020304" pitchFamily="18" charset="0"/>
                <a:ea typeface="Times New Roman" panose="02020603050405020304" pitchFamily="18" charset="0"/>
              </a:rPr>
              <a:t>Calls </a:t>
            </a:r>
            <a:r>
              <a:rPr lang="en-IN" sz="1800" b="1" kern="100" dirty="0">
                <a:solidFill>
                  <a:srgbClr val="000000"/>
                </a:solidFill>
                <a:effectLst/>
                <a:latin typeface="Times New Roman" panose="02020603050405020304" pitchFamily="18" charset="0"/>
                <a:ea typeface="Times New Roman" panose="02020603050405020304" pitchFamily="18" charset="0"/>
              </a:rPr>
              <a:t>deleteBill</a:t>
            </a:r>
            <a:r>
              <a:rPr lang="en-IN" sz="1800" kern="100" dirty="0">
                <a:solidFill>
                  <a:srgbClr val="000000"/>
                </a:solidFill>
                <a:effectLst/>
                <a:latin typeface="Times New Roman" panose="02020603050405020304" pitchFamily="18" charset="0"/>
                <a:ea typeface="Times New Roman" panose="02020603050405020304" pitchFamily="18" charset="0"/>
              </a:rPr>
              <a:t> to delete a bill by ID.</a:t>
            </a:r>
          </a:p>
          <a:p>
            <a:pPr>
              <a:lnSpc>
                <a:spcPct val="107000"/>
              </a:lnSpc>
              <a:spcAft>
                <a:spcPts val="800"/>
              </a:spcAft>
              <a:buSzPts val="1000"/>
              <a:buFont typeface="Wingdings" panose="05000000000000000000" pitchFamily="2" charset="2"/>
              <a:buChar char="Ø"/>
              <a:tabLst>
                <a:tab pos="228600" algn="l"/>
                <a:tab pos="9144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Case 4: </a:t>
            </a:r>
            <a:r>
              <a:rPr lang="en-IN" sz="1800" kern="100" dirty="0">
                <a:solidFill>
                  <a:srgbClr val="000000"/>
                </a:solidFill>
                <a:effectLst/>
                <a:latin typeface="Times New Roman" panose="02020603050405020304" pitchFamily="18" charset="0"/>
                <a:ea typeface="Times New Roman" panose="02020603050405020304" pitchFamily="18" charset="0"/>
              </a:rPr>
              <a:t>Exits the program.</a:t>
            </a:r>
          </a:p>
          <a:p>
            <a:pPr lvl="0">
              <a:lnSpc>
                <a:spcPct val="107000"/>
              </a:lnSpc>
              <a:spcAft>
                <a:spcPts val="800"/>
              </a:spcAft>
              <a:buSzPts val="1000"/>
              <a:buFont typeface="Wingdings" panose="05000000000000000000" pitchFamily="2" charset="2"/>
              <a:buChar char="Ø"/>
              <a:tabLst>
                <a:tab pos="228600" algn="l"/>
                <a:tab pos="9144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Default: </a:t>
            </a:r>
            <a:r>
              <a:rPr lang="en-IN" sz="1800" kern="100" dirty="0">
                <a:solidFill>
                  <a:srgbClr val="000000"/>
                </a:solidFill>
                <a:effectLst/>
                <a:latin typeface="Times New Roman" panose="02020603050405020304" pitchFamily="18" charset="0"/>
                <a:ea typeface="Times New Roman" panose="02020603050405020304" pitchFamily="18" charset="0"/>
              </a:rPr>
              <a:t>Displays an error message for an invalid choice.</a:t>
            </a:r>
          </a:p>
          <a:p>
            <a:pPr>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loop continues until the user selects option 4 to exit.</a:t>
            </a: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44017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1199A-A02D-4338-4A11-6B97B498C3F3}"/>
              </a:ext>
            </a:extLst>
          </p:cNvPr>
          <p:cNvSpPr>
            <a:spLocks noGrp="1"/>
          </p:cNvSpPr>
          <p:nvPr>
            <p:ph idx="1"/>
          </p:nvPr>
        </p:nvSpPr>
        <p:spPr>
          <a:xfrm>
            <a:off x="322729" y="1"/>
            <a:ext cx="9135036" cy="6041362"/>
          </a:xfrm>
        </p:spPr>
        <p:txBody>
          <a:bodyPr/>
          <a:lstStyle/>
          <a:p>
            <a:pPr marL="0" marR="30480" indent="0" algn="ctr">
              <a:lnSpc>
                <a:spcPct val="112000"/>
              </a:lnSpc>
              <a:spcAft>
                <a:spcPts val="60"/>
              </a:spcAft>
              <a:buNone/>
            </a:pPr>
            <a:r>
              <a:rPr lang="en-IN" sz="3600" b="1" u="sng" kern="100" dirty="0">
                <a:solidFill>
                  <a:srgbClr val="000000"/>
                </a:solidFill>
                <a:effectLst/>
                <a:latin typeface="Times New Roman" panose="02020603050405020304" pitchFamily="18" charset="0"/>
                <a:ea typeface="Times New Roman" panose="02020603050405020304" pitchFamily="18" charset="0"/>
              </a:rPr>
              <a:t>Conclusion</a:t>
            </a:r>
          </a:p>
          <a:p>
            <a:pPr marR="30480">
              <a:lnSpc>
                <a:spcPct val="112000"/>
              </a:lnSpc>
              <a:spcAft>
                <a:spcPts val="60"/>
              </a:spcAft>
              <a:buFont typeface="Wingdings" panose="05000000000000000000" pitchFamily="2" charset="2"/>
              <a:buChar char="q"/>
            </a:pPr>
            <a:r>
              <a:rPr lang="en-IN" sz="1800" kern="100" dirty="0">
                <a:solidFill>
                  <a:srgbClr val="000000"/>
                </a:solidFill>
                <a:effectLst/>
                <a:latin typeface="Times New Roman" panose="02020603050405020304" pitchFamily="18" charset="0"/>
                <a:ea typeface="Times New Roman" panose="02020603050405020304" pitchFamily="18" charset="0"/>
              </a:rPr>
              <a:t>The Electricity Billing System project has successfully developed a basic system for managing electricity bills. It allows users to add, view, and delete bill records efficiently. While this version of the system serves as a foundation, there is ample room for enhancement and expansion</a:t>
            </a:r>
            <a:r>
              <a:rPr lang="en-IN" sz="2000" kern="100" dirty="0">
                <a:solidFill>
                  <a:srgbClr val="000000"/>
                </a:solidFill>
                <a:effectLst/>
                <a:latin typeface="Times New Roman" panose="02020603050405020304" pitchFamily="18" charset="0"/>
                <a:ea typeface="Times New Roman" panose="02020603050405020304" pitchFamily="18" charset="0"/>
              </a:rPr>
              <a:t>.</a:t>
            </a:r>
          </a:p>
          <a:p>
            <a:pPr marR="30480">
              <a:lnSpc>
                <a:spcPct val="112000"/>
              </a:lnSpc>
              <a:spcAft>
                <a:spcPts val="60"/>
              </a:spcAft>
              <a:buFont typeface="Wingdings" panose="05000000000000000000" pitchFamily="2" charset="2"/>
              <a:buChar char="q"/>
            </a:pPr>
            <a:r>
              <a:rPr lang="en-IN" sz="1800" kern="100" dirty="0">
                <a:solidFill>
                  <a:srgbClr val="000000"/>
                </a:solidFill>
                <a:effectLst/>
                <a:latin typeface="Times New Roman" panose="02020603050405020304" pitchFamily="18" charset="0"/>
                <a:ea typeface="Times New Roman" panose="02020603050405020304" pitchFamily="18" charset="0"/>
              </a:rPr>
              <a:t>Future iterations of the system can include features such as </a:t>
            </a:r>
            <a:r>
              <a:rPr lang="en-IN" sz="1800" b="1" kern="100" dirty="0">
                <a:solidFill>
                  <a:srgbClr val="000000"/>
                </a:solidFill>
                <a:effectLst/>
                <a:latin typeface="Times New Roman" panose="02020603050405020304" pitchFamily="18" charset="0"/>
                <a:ea typeface="Times New Roman" panose="02020603050405020304" pitchFamily="18" charset="0"/>
              </a:rPr>
              <a:t>user authentication</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data persistence</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advanced search </a:t>
            </a:r>
            <a:r>
              <a:rPr lang="en-IN" sz="1800" kern="100" dirty="0">
                <a:solidFill>
                  <a:srgbClr val="000000"/>
                </a:solidFill>
                <a:effectLst/>
                <a:latin typeface="Times New Roman" panose="02020603050405020304" pitchFamily="18" charset="0"/>
                <a:ea typeface="Times New Roman" panose="02020603050405020304" pitchFamily="18" charset="0"/>
              </a:rPr>
              <a:t>and </a:t>
            </a:r>
            <a:r>
              <a:rPr lang="en-IN" sz="1800" b="1" kern="100" dirty="0">
                <a:solidFill>
                  <a:srgbClr val="000000"/>
                </a:solidFill>
                <a:effectLst/>
                <a:latin typeface="Times New Roman" panose="02020603050405020304" pitchFamily="18" charset="0"/>
                <a:ea typeface="Times New Roman" panose="02020603050405020304" pitchFamily="18" charset="0"/>
              </a:rPr>
              <a:t>filter options</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bill summaries</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data backup</a:t>
            </a:r>
            <a:r>
              <a:rPr lang="en-IN" sz="1800" kern="100" dirty="0">
                <a:solidFill>
                  <a:srgbClr val="000000"/>
                </a:solidFill>
                <a:effectLst/>
                <a:latin typeface="Times New Roman" panose="02020603050405020304" pitchFamily="18" charset="0"/>
                <a:ea typeface="Times New Roman" panose="02020603050405020304" pitchFamily="18" charset="0"/>
              </a:rPr>
              <a:t>, and </a:t>
            </a:r>
            <a:r>
              <a:rPr lang="en-IN" sz="1800" b="1" kern="100" dirty="0">
                <a:solidFill>
                  <a:srgbClr val="000000"/>
                </a:solidFill>
                <a:effectLst/>
                <a:latin typeface="Times New Roman" panose="02020603050405020304" pitchFamily="18" charset="0"/>
                <a:ea typeface="Times New Roman" panose="02020603050405020304" pitchFamily="18" charset="0"/>
              </a:rPr>
              <a:t>a comprehensive billing history log</a:t>
            </a:r>
            <a:r>
              <a:rPr lang="en-IN" sz="1800" kern="100" dirty="0">
                <a:solidFill>
                  <a:srgbClr val="000000"/>
                </a:solidFill>
                <a:effectLst/>
                <a:latin typeface="Times New Roman" panose="02020603050405020304" pitchFamily="18" charset="0"/>
                <a:ea typeface="Times New Roman" panose="02020603050405020304" pitchFamily="18" charset="0"/>
              </a:rPr>
              <a:t>. These additions will make the system more robust, user-friendly, and suitable for real-world use.</a:t>
            </a:r>
          </a:p>
          <a:p>
            <a:endParaRPr lang="en-IN" dirty="0"/>
          </a:p>
        </p:txBody>
      </p:sp>
    </p:spTree>
    <p:extLst>
      <p:ext uri="{BB962C8B-B14F-4D97-AF65-F5344CB8AC3E}">
        <p14:creationId xmlns:p14="http://schemas.microsoft.com/office/powerpoint/2010/main" val="20052876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1054</TotalTime>
  <Words>909</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Söhne</vt:lpstr>
      <vt:lpstr>Symbol</vt:lpstr>
      <vt:lpstr>Times New Roman</vt:lpstr>
      <vt:lpstr>Trebuchet MS</vt:lpstr>
      <vt:lpstr>Wingdings</vt:lpstr>
      <vt:lpstr>Wingdings 3</vt:lpstr>
      <vt:lpstr>Facet</vt:lpstr>
      <vt:lpstr>Electricity Billing System.</vt:lpstr>
      <vt:lpstr>Introduction</vt:lpstr>
      <vt:lpstr>CODE EXPLANATION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Dairy Management</dc:title>
  <dc:creator>Anshad Anshu</dc:creator>
  <cp:lastModifiedBy>haseeb imtiyaz</cp:lastModifiedBy>
  <cp:revision>4</cp:revision>
  <dcterms:created xsi:type="dcterms:W3CDTF">2023-09-02T14:00:11Z</dcterms:created>
  <dcterms:modified xsi:type="dcterms:W3CDTF">2023-09-03T10:04:48Z</dcterms:modified>
</cp:coreProperties>
</file>