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7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7C43-F77B-421A-AB0C-B14D69FD1D5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CB58-43E8-4011-9578-4B38D79B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7C43-F77B-421A-AB0C-B14D69FD1D5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CB58-43E8-4011-9578-4B38D79B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0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7C43-F77B-421A-AB0C-B14D69FD1D5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CB58-43E8-4011-9578-4B38D79B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3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7C43-F77B-421A-AB0C-B14D69FD1D5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CB58-43E8-4011-9578-4B38D79B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7C43-F77B-421A-AB0C-B14D69FD1D5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CB58-43E8-4011-9578-4B38D79B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0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7C43-F77B-421A-AB0C-B14D69FD1D5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CB58-43E8-4011-9578-4B38D79B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4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7C43-F77B-421A-AB0C-B14D69FD1D5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CB58-43E8-4011-9578-4B38D79B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1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7C43-F77B-421A-AB0C-B14D69FD1D5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CB58-43E8-4011-9578-4B38D79B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4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7C43-F77B-421A-AB0C-B14D69FD1D5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CB58-43E8-4011-9578-4B38D79B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1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7C43-F77B-421A-AB0C-B14D69FD1D5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CB58-43E8-4011-9578-4B38D79B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7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7C43-F77B-421A-AB0C-B14D69FD1D5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CB58-43E8-4011-9578-4B38D79B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7C43-F77B-421A-AB0C-B14D69FD1D5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3CB58-43E8-4011-9578-4B38D79B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8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IIT, KUST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&amp;var1 &lt;&lt; </a:t>
            </a:r>
            <a:r>
              <a:rPr lang="en-US" dirty="0" err="1"/>
              <a:t>endl</a:t>
            </a:r>
            <a:r>
              <a:rPr lang="en-US" dirty="0"/>
              <a:t> //print addresses of variables</a:t>
            </a:r>
          </a:p>
          <a:p>
            <a:pPr marL="0" indent="0">
              <a:buNone/>
            </a:pPr>
            <a:r>
              <a:rPr lang="en-US" dirty="0"/>
              <a:t>&lt;&lt; &amp;var2 &lt;&lt; </a:t>
            </a:r>
            <a:r>
              <a:rPr lang="en-US" dirty="0" err="1"/>
              <a:t>endl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ptr</a:t>
            </a:r>
            <a:r>
              <a:rPr lang="en-US" dirty="0"/>
              <a:t>; //pointer to integers</a:t>
            </a:r>
          </a:p>
          <a:p>
            <a:pPr marL="0" indent="0">
              <a:buNone/>
            </a:pPr>
            <a:r>
              <a:rPr lang="da-DK" dirty="0"/>
              <a:t>ptr = &amp;var1; //pointer points to var1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ptr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//print pointer value</a:t>
            </a:r>
          </a:p>
          <a:p>
            <a:pPr marL="0" indent="0">
              <a:buNone/>
            </a:pPr>
            <a:r>
              <a:rPr lang="da-DK" dirty="0"/>
              <a:t>ptr = &amp;var2; //pointer points to var2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ptr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//print pointer value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11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syntax used in C++ allows pointers</a:t>
            </a:r>
            <a:br>
              <a:rPr lang="en-US" dirty="0"/>
            </a:br>
            <a:r>
              <a:rPr lang="en-US" dirty="0"/>
              <a:t>to any type to be declared: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</a:t>
            </a:r>
            <a:r>
              <a:rPr lang="en-US" dirty="0" err="1"/>
              <a:t>cptr</a:t>
            </a:r>
            <a:r>
              <a:rPr lang="en-US" dirty="0"/>
              <a:t>; // pointer to char</a:t>
            </a:r>
          </a:p>
          <a:p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iptr</a:t>
            </a:r>
            <a:r>
              <a:rPr lang="en-US" dirty="0"/>
              <a:t>; // pointer to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float* </a:t>
            </a:r>
            <a:r>
              <a:rPr lang="en-US" dirty="0" err="1"/>
              <a:t>fptr</a:t>
            </a:r>
            <a:r>
              <a:rPr lang="en-US" dirty="0"/>
              <a:t>; // pointer to float</a:t>
            </a:r>
          </a:p>
          <a:p>
            <a:r>
              <a:rPr lang="en-US" dirty="0"/>
              <a:t>Distance* </a:t>
            </a:r>
            <a:r>
              <a:rPr lang="en-US" dirty="0" err="1"/>
              <a:t>distptr</a:t>
            </a:r>
            <a:r>
              <a:rPr lang="en-US" dirty="0"/>
              <a:t>; // pointer to user-defined Distance class</a:t>
            </a:r>
          </a:p>
        </p:txBody>
      </p:sp>
    </p:spTree>
    <p:extLst>
      <p:ext uri="{BB962C8B-B14F-4D97-AF65-F5344CB8AC3E}">
        <p14:creationId xmlns:p14="http://schemas.microsoft.com/office/powerpoint/2010/main" val="41495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ptr1, * ptr2, * ptr3; // three variables of type char*</a:t>
            </a:r>
          </a:p>
          <a:p>
            <a:r>
              <a:rPr lang="en-US" dirty="0"/>
              <a:t>Or you can use the asterisk-next-to-the-name approach.</a:t>
            </a:r>
          </a:p>
          <a:p>
            <a:r>
              <a:rPr lang="en-US" dirty="0"/>
              <a:t>char *ptr1, *ptr2, *ptr3; // three variables of type char*</a:t>
            </a:r>
          </a:p>
        </p:txBody>
      </p:sp>
    </p:spTree>
    <p:extLst>
      <p:ext uri="{BB962C8B-B14F-4D97-AF65-F5344CB8AC3E}">
        <p14:creationId xmlns:p14="http://schemas.microsoft.com/office/powerpoint/2010/main" val="24002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Pointers Must Have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ptr</a:t>
            </a:r>
            <a:r>
              <a:rPr lang="en-US" dirty="0"/>
              <a:t> = &amp;var1; </a:t>
            </a:r>
            <a:r>
              <a:rPr lang="en-US" dirty="0" smtClean="0"/>
              <a:t>←put </a:t>
            </a:r>
            <a:r>
              <a:rPr lang="en-US" dirty="0"/>
              <a:t>address of var1 in </a:t>
            </a:r>
            <a:r>
              <a:rPr lang="en-US" dirty="0" err="1"/>
              <a:t>ptr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77819"/>
            <a:ext cx="4519613" cy="432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07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the Variable Pointed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// ptracc.cpp</a:t>
            </a:r>
          </a:p>
          <a:p>
            <a:pPr marL="0" indent="0">
              <a:buNone/>
            </a:pPr>
            <a:r>
              <a:rPr lang="en-US" dirty="0"/>
              <a:t>// accessing the variable pointed to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sv-SE" dirty="0"/>
              <a:t>int var1 = 11; //two integer variables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var2 = 22;</a:t>
            </a:r>
          </a:p>
        </p:txBody>
      </p:sp>
    </p:spTree>
    <p:extLst>
      <p:ext uri="{BB962C8B-B14F-4D97-AF65-F5344CB8AC3E}">
        <p14:creationId xmlns:p14="http://schemas.microsoft.com/office/powerpoint/2010/main" val="14817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Accessing the Variable Pointed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ptr</a:t>
            </a:r>
            <a:r>
              <a:rPr lang="en-US" dirty="0"/>
              <a:t>; //pointer to integers</a:t>
            </a:r>
          </a:p>
          <a:p>
            <a:pPr marL="0" indent="0">
              <a:buNone/>
            </a:pPr>
            <a:r>
              <a:rPr lang="da-DK" dirty="0"/>
              <a:t>ptr = &amp;var1; //pointer points to var1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*</a:t>
            </a:r>
            <a:r>
              <a:rPr lang="en-US" dirty="0" err="1"/>
              <a:t>ptr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//print contents of pointer (11)</a:t>
            </a:r>
          </a:p>
          <a:p>
            <a:pPr marL="0" indent="0">
              <a:buNone/>
            </a:pPr>
            <a:r>
              <a:rPr lang="da-DK" dirty="0"/>
              <a:t>ptr = &amp;var2; //pointer points to var2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*</a:t>
            </a:r>
            <a:r>
              <a:rPr lang="en-US" dirty="0" err="1"/>
              <a:t>ptr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//print contents of pointer (22)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582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You can use a pointer not only to display a variable’s value, but also to perform any operation</a:t>
            </a:r>
            <a:br>
              <a:rPr lang="en-US" sz="2800" dirty="0"/>
            </a:br>
            <a:r>
              <a:rPr lang="en-US" sz="2800" dirty="0"/>
              <a:t>you would perform on the variable directly.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// ptrto.cpp</a:t>
            </a:r>
          </a:p>
          <a:p>
            <a:r>
              <a:rPr lang="en-US" dirty="0"/>
              <a:t>// other access using pointers</a:t>
            </a:r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sv-SE" dirty="0"/>
              <a:t>int var1, var2; //two integer variables</a:t>
            </a:r>
          </a:p>
          <a:p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ptr</a:t>
            </a:r>
            <a:r>
              <a:rPr lang="en-US" dirty="0"/>
              <a:t>; //pointer to integers</a:t>
            </a:r>
          </a:p>
          <a:p>
            <a:r>
              <a:rPr lang="en-US" dirty="0" err="1"/>
              <a:t>ptr</a:t>
            </a:r>
            <a:r>
              <a:rPr lang="en-US" dirty="0"/>
              <a:t> = &amp;var1; //set pointer to address of var1</a:t>
            </a:r>
          </a:p>
          <a:p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 = 37; //same as var1=37</a:t>
            </a:r>
          </a:p>
          <a:p>
            <a:r>
              <a:rPr lang="nn-NO" dirty="0"/>
              <a:t>var2 = *ptr; //same as var2=var1</a:t>
            </a:r>
          </a:p>
          <a:p>
            <a:r>
              <a:rPr lang="en-US" dirty="0" err="1"/>
              <a:t>cout</a:t>
            </a:r>
            <a:r>
              <a:rPr lang="en-US" dirty="0"/>
              <a:t> &lt;&lt; var2 &lt;&lt; </a:t>
            </a:r>
            <a:r>
              <a:rPr lang="en-US" dirty="0" err="1"/>
              <a:t>endl</a:t>
            </a:r>
            <a:r>
              <a:rPr lang="en-US" dirty="0"/>
              <a:t>; //verify var2 is 37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767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290513"/>
            <a:ext cx="6619875" cy="6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8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capsule summary of what we’ve learned so far:</a:t>
            </a:r>
          </a:p>
          <a:p>
            <a:r>
              <a:rPr lang="en-US" dirty="0" err="1"/>
              <a:t>int</a:t>
            </a:r>
            <a:r>
              <a:rPr lang="en-US" dirty="0"/>
              <a:t> v; //defines variable v of type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* p; //defines p as a pointer to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p = &amp;v; //assigns address of variable v to pointer p</a:t>
            </a:r>
          </a:p>
          <a:p>
            <a:r>
              <a:rPr lang="en-US" dirty="0"/>
              <a:t>v = 3; //assigns 3 to v</a:t>
            </a:r>
          </a:p>
          <a:p>
            <a:r>
              <a:rPr lang="en-US" dirty="0"/>
              <a:t>*p = 3; //also assigns 3 to v</a:t>
            </a:r>
          </a:p>
        </p:txBody>
      </p:sp>
    </p:spTree>
    <p:extLst>
      <p:ext uri="{BB962C8B-B14F-4D97-AF65-F5344CB8AC3E}">
        <p14:creationId xmlns:p14="http://schemas.microsoft.com/office/powerpoint/2010/main" val="14598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 to 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 </a:t>
            </a:r>
            <a:r>
              <a:rPr lang="en-US" dirty="0" err="1"/>
              <a:t>flovar</a:t>
            </a:r>
            <a:r>
              <a:rPr lang="en-US" dirty="0"/>
              <a:t> = 98.6;</a:t>
            </a:r>
          </a:p>
          <a:p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ptrint</a:t>
            </a:r>
            <a:r>
              <a:rPr lang="en-US" dirty="0"/>
              <a:t> = &amp;</a:t>
            </a:r>
            <a:r>
              <a:rPr lang="en-US" dirty="0" err="1"/>
              <a:t>flovar</a:t>
            </a:r>
            <a:r>
              <a:rPr lang="en-US" dirty="0"/>
              <a:t>; //ERROR: can’t assign float* to </a:t>
            </a:r>
            <a:r>
              <a:rPr lang="en-US" dirty="0" err="1"/>
              <a:t>int</a:t>
            </a:r>
            <a:r>
              <a:rPr lang="en-US" dirty="0" smtClean="0"/>
              <a:t>*</a:t>
            </a:r>
          </a:p>
          <a:p>
            <a:endParaRPr lang="en-US" dirty="0"/>
          </a:p>
          <a:p>
            <a:r>
              <a:rPr lang="en-US" dirty="0"/>
              <a:t>void* </a:t>
            </a:r>
            <a:r>
              <a:rPr lang="en-US" dirty="0" err="1"/>
              <a:t>ptr</a:t>
            </a:r>
            <a:r>
              <a:rPr lang="en-US" dirty="0"/>
              <a:t>; //</a:t>
            </a:r>
            <a:r>
              <a:rPr lang="en-US" dirty="0" err="1"/>
              <a:t>ptr</a:t>
            </a:r>
            <a:r>
              <a:rPr lang="en-US" dirty="0"/>
              <a:t> can point to any data type</a:t>
            </a:r>
          </a:p>
        </p:txBody>
      </p:sp>
    </p:spTree>
    <p:extLst>
      <p:ext uri="{BB962C8B-B14F-4D97-AF65-F5344CB8AC3E}">
        <p14:creationId xmlns:p14="http://schemas.microsoft.com/office/powerpoint/2010/main" val="520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pointers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  <a:p>
            <a:r>
              <a:rPr lang="en-US" dirty="0" smtClean="0"/>
              <a:t>Passing </a:t>
            </a:r>
            <a:r>
              <a:rPr lang="en-US" dirty="0"/>
              <a:t>arguments to a function when the function needs to modify the original argument</a:t>
            </a:r>
          </a:p>
          <a:p>
            <a:r>
              <a:rPr lang="en-US" dirty="0" smtClean="0"/>
              <a:t>Passing </a:t>
            </a:r>
            <a:r>
              <a:rPr lang="en-US" dirty="0"/>
              <a:t>arrays and strings to functions</a:t>
            </a:r>
          </a:p>
          <a:p>
            <a:r>
              <a:rPr lang="en-US" dirty="0" smtClean="0"/>
              <a:t>Obtaining </a:t>
            </a:r>
            <a:r>
              <a:rPr lang="en-US" dirty="0"/>
              <a:t>memory from the system</a:t>
            </a:r>
          </a:p>
          <a:p>
            <a:r>
              <a:rPr lang="en-US" dirty="0" smtClean="0"/>
              <a:t>Creating </a:t>
            </a:r>
            <a:r>
              <a:rPr lang="en-US" dirty="0"/>
              <a:t>data structures such as linked lists</a:t>
            </a:r>
          </a:p>
        </p:txBody>
      </p:sp>
    </p:spTree>
    <p:extLst>
      <p:ext uri="{BB962C8B-B14F-4D97-AF65-F5344CB8AC3E}">
        <p14:creationId xmlns:p14="http://schemas.microsoft.com/office/powerpoint/2010/main" val="399296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to 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// ptrvoid.cpp</a:t>
            </a:r>
          </a:p>
          <a:p>
            <a:r>
              <a:rPr lang="en-US" dirty="0"/>
              <a:t>// pointers to type void</a:t>
            </a:r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intvar</a:t>
            </a:r>
            <a:r>
              <a:rPr lang="en-US" dirty="0"/>
              <a:t>; //integer variable</a:t>
            </a:r>
          </a:p>
          <a:p>
            <a:r>
              <a:rPr lang="en-US" dirty="0"/>
              <a:t>float </a:t>
            </a:r>
            <a:r>
              <a:rPr lang="en-US" dirty="0" err="1"/>
              <a:t>flovar</a:t>
            </a:r>
            <a:r>
              <a:rPr lang="en-US" dirty="0"/>
              <a:t>; //float variable</a:t>
            </a:r>
          </a:p>
          <a:p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ptrint</a:t>
            </a:r>
            <a:r>
              <a:rPr lang="en-US" dirty="0"/>
              <a:t>; //define pointer to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float* </a:t>
            </a:r>
            <a:r>
              <a:rPr lang="en-US" dirty="0" err="1"/>
              <a:t>ptrflo</a:t>
            </a:r>
            <a:r>
              <a:rPr lang="en-US" dirty="0"/>
              <a:t>; //define pointer to float</a:t>
            </a:r>
          </a:p>
          <a:p>
            <a:r>
              <a:rPr lang="en-US" dirty="0"/>
              <a:t>void* </a:t>
            </a:r>
            <a:r>
              <a:rPr lang="en-US" dirty="0" err="1"/>
              <a:t>ptrvoid</a:t>
            </a:r>
            <a:r>
              <a:rPr lang="en-US" dirty="0"/>
              <a:t>; //define pointer to void</a:t>
            </a:r>
          </a:p>
          <a:p>
            <a:r>
              <a:rPr lang="en-US" dirty="0" err="1"/>
              <a:t>ptrint</a:t>
            </a:r>
            <a:r>
              <a:rPr lang="en-US" dirty="0"/>
              <a:t> = &amp;</a:t>
            </a:r>
            <a:r>
              <a:rPr lang="en-US" dirty="0" err="1"/>
              <a:t>intvar</a:t>
            </a:r>
            <a:r>
              <a:rPr lang="en-US" dirty="0"/>
              <a:t>; //ok, </a:t>
            </a:r>
            <a:r>
              <a:rPr lang="en-US" dirty="0" err="1"/>
              <a:t>int</a:t>
            </a:r>
            <a:r>
              <a:rPr lang="en-US" dirty="0"/>
              <a:t>* to </a:t>
            </a:r>
            <a:r>
              <a:rPr lang="en-US" dirty="0" err="1"/>
              <a:t>int</a:t>
            </a:r>
            <a:r>
              <a:rPr lang="en-US" dirty="0"/>
              <a:t>*</a:t>
            </a:r>
          </a:p>
          <a:p>
            <a:r>
              <a:rPr lang="nb-NO" dirty="0"/>
              <a:t>// ptrint = &amp;flovar; //error, float* to int*</a:t>
            </a:r>
          </a:p>
          <a:p>
            <a:r>
              <a:rPr lang="en-US" dirty="0"/>
              <a:t>// </a:t>
            </a:r>
            <a:r>
              <a:rPr lang="en-US" dirty="0" err="1"/>
              <a:t>ptrflo</a:t>
            </a:r>
            <a:r>
              <a:rPr lang="en-US" dirty="0"/>
              <a:t> = &amp;</a:t>
            </a:r>
            <a:r>
              <a:rPr lang="en-US" dirty="0" err="1"/>
              <a:t>intvar</a:t>
            </a:r>
            <a:r>
              <a:rPr lang="en-US" dirty="0"/>
              <a:t>; //error, </a:t>
            </a:r>
            <a:r>
              <a:rPr lang="en-US" dirty="0" err="1"/>
              <a:t>int</a:t>
            </a:r>
            <a:r>
              <a:rPr lang="en-US" dirty="0"/>
              <a:t>* to float*</a:t>
            </a:r>
          </a:p>
          <a:p>
            <a:r>
              <a:rPr lang="en-US" dirty="0" err="1"/>
              <a:t>ptrflo</a:t>
            </a:r>
            <a:r>
              <a:rPr lang="en-US" dirty="0"/>
              <a:t> = &amp;</a:t>
            </a:r>
            <a:r>
              <a:rPr lang="en-US" dirty="0" err="1"/>
              <a:t>flovar</a:t>
            </a:r>
            <a:r>
              <a:rPr lang="en-US" dirty="0"/>
              <a:t>; //ok, float* to float*</a:t>
            </a:r>
          </a:p>
        </p:txBody>
      </p:sp>
    </p:spTree>
    <p:extLst>
      <p:ext uri="{BB962C8B-B14F-4D97-AF65-F5344CB8AC3E}">
        <p14:creationId xmlns:p14="http://schemas.microsoft.com/office/powerpoint/2010/main" val="15588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to 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ptrvoid</a:t>
            </a:r>
            <a:r>
              <a:rPr lang="en-US" dirty="0"/>
              <a:t> = &amp;</a:t>
            </a:r>
            <a:r>
              <a:rPr lang="en-US" dirty="0" err="1"/>
              <a:t>intvar</a:t>
            </a:r>
            <a:r>
              <a:rPr lang="en-US" dirty="0"/>
              <a:t>; //ok, </a:t>
            </a:r>
            <a:r>
              <a:rPr lang="en-US" dirty="0" err="1"/>
              <a:t>int</a:t>
            </a:r>
            <a:r>
              <a:rPr lang="en-US" dirty="0"/>
              <a:t>* to void*</a:t>
            </a:r>
          </a:p>
          <a:p>
            <a:r>
              <a:rPr lang="en-US" dirty="0" err="1"/>
              <a:t>ptrvoid</a:t>
            </a:r>
            <a:r>
              <a:rPr lang="en-US" dirty="0"/>
              <a:t> = &amp;</a:t>
            </a:r>
            <a:r>
              <a:rPr lang="en-US" dirty="0" err="1"/>
              <a:t>flovar</a:t>
            </a:r>
            <a:r>
              <a:rPr lang="en-US" dirty="0"/>
              <a:t>; //ok, float* to void*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77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 arrnote.cpp</a:t>
            </a:r>
          </a:p>
          <a:p>
            <a:pPr marL="0" indent="0">
              <a:buNone/>
            </a:pPr>
            <a:r>
              <a:rPr lang="en-US" dirty="0"/>
              <a:t>// array accessed with array notation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 //array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intarray</a:t>
            </a:r>
            <a:r>
              <a:rPr lang="en-US" dirty="0"/>
              <a:t>[5] = { 31, 54, 77, 52, 93 };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j=0; j&lt;5; </a:t>
            </a:r>
            <a:r>
              <a:rPr lang="en-US" dirty="0" err="1"/>
              <a:t>j++</a:t>
            </a:r>
            <a:r>
              <a:rPr lang="en-US" dirty="0"/>
              <a:t>) //for each element,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intarray</a:t>
            </a:r>
            <a:r>
              <a:rPr lang="en-US" dirty="0"/>
              <a:t>[j] &lt;&lt; </a:t>
            </a:r>
            <a:r>
              <a:rPr lang="en-US" dirty="0" err="1"/>
              <a:t>endl</a:t>
            </a:r>
            <a:r>
              <a:rPr lang="en-US" dirty="0"/>
              <a:t>; //print value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05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 ptrnote.cpp</a:t>
            </a:r>
          </a:p>
          <a:p>
            <a:pPr marL="0" indent="0">
              <a:buNone/>
            </a:pPr>
            <a:r>
              <a:rPr lang="en-US" dirty="0"/>
              <a:t>// array accessed with pointer notation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 //array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intarray</a:t>
            </a:r>
            <a:r>
              <a:rPr lang="en-US" dirty="0"/>
              <a:t>[5] = { 31, 54, 77, 52, 93 };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j=0; j&lt;5; </a:t>
            </a:r>
            <a:r>
              <a:rPr lang="en-US" dirty="0" err="1"/>
              <a:t>j++</a:t>
            </a:r>
            <a:r>
              <a:rPr lang="en-US" dirty="0"/>
              <a:t>) //for each element,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*(</a:t>
            </a:r>
            <a:r>
              <a:rPr lang="en-US" dirty="0" err="1"/>
              <a:t>intarray+j</a:t>
            </a:r>
            <a:r>
              <a:rPr lang="en-US" dirty="0"/>
              <a:t>) &lt;&lt; </a:t>
            </a:r>
            <a:r>
              <a:rPr lang="en-US" dirty="0" err="1"/>
              <a:t>endl</a:t>
            </a:r>
            <a:r>
              <a:rPr lang="en-US" dirty="0"/>
              <a:t>; //print value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21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661988"/>
            <a:ext cx="6572250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74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Pointer Constants and Pointer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// ptrinc.cpp</a:t>
            </a:r>
          </a:p>
          <a:p>
            <a:pPr marL="0" indent="0">
              <a:buNone/>
            </a:pPr>
            <a:r>
              <a:rPr lang="en-US" dirty="0"/>
              <a:t>// array accessed with pointer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intarray</a:t>
            </a:r>
            <a:r>
              <a:rPr lang="en-US" dirty="0"/>
              <a:t>[] = { 31, 54, 77, 52, 93 }; //array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ptrint</a:t>
            </a:r>
            <a:r>
              <a:rPr lang="en-US" dirty="0"/>
              <a:t>; //pointer to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ptrint</a:t>
            </a:r>
            <a:r>
              <a:rPr lang="en-US" dirty="0"/>
              <a:t> = </a:t>
            </a:r>
            <a:r>
              <a:rPr lang="en-US" dirty="0" err="1"/>
              <a:t>intarray</a:t>
            </a:r>
            <a:r>
              <a:rPr lang="en-US" dirty="0"/>
              <a:t>; //points to </a:t>
            </a:r>
            <a:r>
              <a:rPr lang="en-US" dirty="0" err="1"/>
              <a:t>intarray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j=0; j&lt;5; </a:t>
            </a:r>
            <a:r>
              <a:rPr lang="en-US" dirty="0" err="1"/>
              <a:t>j++</a:t>
            </a:r>
            <a:r>
              <a:rPr lang="en-US" dirty="0"/>
              <a:t>) //for each element,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*(</a:t>
            </a:r>
            <a:r>
              <a:rPr lang="en-US" dirty="0" err="1"/>
              <a:t>ptrint</a:t>
            </a:r>
            <a:r>
              <a:rPr lang="en-US" dirty="0"/>
              <a:t>++) &lt;&lt; </a:t>
            </a:r>
            <a:r>
              <a:rPr lang="en-US" dirty="0" err="1"/>
              <a:t>endl</a:t>
            </a:r>
            <a:r>
              <a:rPr lang="en-US" dirty="0"/>
              <a:t>; //print value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36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Passing Simple </a:t>
            </a:r>
            <a:r>
              <a:rPr lang="en-US" b="1" dirty="0" smtClean="0"/>
              <a:t>Variables</a:t>
            </a:r>
          </a:p>
          <a:p>
            <a:r>
              <a:rPr lang="en-US" dirty="0"/>
              <a:t>// passref.cpp</a:t>
            </a:r>
          </a:p>
          <a:p>
            <a:r>
              <a:rPr lang="en-US" dirty="0"/>
              <a:t>// arguments passed by reference</a:t>
            </a:r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37603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centimize</a:t>
            </a:r>
            <a:r>
              <a:rPr lang="en-US" dirty="0"/>
              <a:t>(double&amp;); //prototype</a:t>
            </a:r>
          </a:p>
          <a:p>
            <a:r>
              <a:rPr lang="en-US" dirty="0"/>
              <a:t>double </a:t>
            </a:r>
            <a:r>
              <a:rPr lang="en-US" dirty="0" err="1"/>
              <a:t>var</a:t>
            </a:r>
            <a:r>
              <a:rPr lang="en-US" dirty="0"/>
              <a:t> = 10.0; //</a:t>
            </a:r>
            <a:r>
              <a:rPr lang="en-US" dirty="0" err="1"/>
              <a:t>var</a:t>
            </a:r>
            <a:r>
              <a:rPr lang="en-US" dirty="0"/>
              <a:t> has value of 10 inches</a:t>
            </a:r>
          </a:p>
          <a:p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err="1"/>
              <a:t>var</a:t>
            </a:r>
            <a:r>
              <a:rPr lang="en-US" dirty="0"/>
              <a:t> = “ &lt;&lt; </a:t>
            </a:r>
            <a:r>
              <a:rPr lang="en-US" dirty="0" err="1"/>
              <a:t>var</a:t>
            </a:r>
            <a:r>
              <a:rPr lang="en-US" dirty="0"/>
              <a:t> &lt;&lt; “ inches”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da-DK" dirty="0"/>
              <a:t>centimize(var); //change var to centimeters</a:t>
            </a:r>
          </a:p>
          <a:p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err="1"/>
              <a:t>var</a:t>
            </a:r>
            <a:r>
              <a:rPr lang="en-US" dirty="0"/>
              <a:t> = “ &lt;&lt; </a:t>
            </a:r>
            <a:r>
              <a:rPr lang="en-US" dirty="0" err="1"/>
              <a:t>var</a:t>
            </a:r>
            <a:r>
              <a:rPr lang="en-US" dirty="0"/>
              <a:t> &lt;&lt; “ centimeters”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//--------------------------------------------------------------</a:t>
            </a:r>
          </a:p>
          <a:p>
            <a:r>
              <a:rPr lang="en-US" dirty="0"/>
              <a:t>void </a:t>
            </a:r>
            <a:r>
              <a:rPr lang="en-US" dirty="0" err="1"/>
              <a:t>centimize</a:t>
            </a:r>
            <a:r>
              <a:rPr lang="en-US" dirty="0"/>
              <a:t>(double&amp; v)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v *= 2.54; //v is the same as </a:t>
            </a:r>
            <a:r>
              <a:rPr lang="en-US" dirty="0" err="1"/>
              <a:t>var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922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next example, PASSPTR, shows an equivalent situation when pointers are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// passptr.cpp</a:t>
            </a:r>
          </a:p>
          <a:p>
            <a:r>
              <a:rPr lang="en-US" dirty="0"/>
              <a:t>// arguments passed by pointer</a:t>
            </a:r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void </a:t>
            </a:r>
            <a:r>
              <a:rPr lang="en-US" dirty="0" err="1"/>
              <a:t>centimize</a:t>
            </a:r>
            <a:r>
              <a:rPr lang="en-US" dirty="0"/>
              <a:t>(double*); //prototype</a:t>
            </a:r>
          </a:p>
          <a:p>
            <a:r>
              <a:rPr lang="en-US" dirty="0"/>
              <a:t>double </a:t>
            </a:r>
            <a:r>
              <a:rPr lang="en-US" dirty="0" err="1"/>
              <a:t>var</a:t>
            </a:r>
            <a:r>
              <a:rPr lang="en-US" dirty="0"/>
              <a:t> = 10.0; //</a:t>
            </a:r>
            <a:r>
              <a:rPr lang="en-US" dirty="0" err="1"/>
              <a:t>var</a:t>
            </a:r>
            <a:r>
              <a:rPr lang="en-US" dirty="0"/>
              <a:t> has value of 10 inches</a:t>
            </a:r>
          </a:p>
          <a:p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err="1"/>
              <a:t>var</a:t>
            </a:r>
            <a:r>
              <a:rPr lang="en-US" dirty="0"/>
              <a:t> = “ &lt;&lt; </a:t>
            </a:r>
            <a:r>
              <a:rPr lang="en-US" dirty="0" err="1"/>
              <a:t>var</a:t>
            </a:r>
            <a:r>
              <a:rPr lang="en-US" dirty="0"/>
              <a:t> &lt;&lt; “ inches”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da-DK" dirty="0"/>
              <a:t>centimize(&amp;var); //change var to centimeters</a:t>
            </a:r>
          </a:p>
          <a:p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err="1"/>
              <a:t>var</a:t>
            </a:r>
            <a:r>
              <a:rPr lang="en-US" dirty="0"/>
              <a:t> = “ &lt;&lt; </a:t>
            </a:r>
            <a:r>
              <a:rPr lang="en-US" dirty="0" err="1"/>
              <a:t>var</a:t>
            </a:r>
            <a:r>
              <a:rPr lang="en-US" dirty="0"/>
              <a:t> &lt;&lt; “ centimeters”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//--------------------------------------------------------------</a:t>
            </a:r>
          </a:p>
          <a:p>
            <a:r>
              <a:rPr lang="en-US" dirty="0"/>
              <a:t>void </a:t>
            </a:r>
            <a:r>
              <a:rPr lang="en-US" dirty="0" err="1"/>
              <a:t>centimize</a:t>
            </a:r>
            <a:r>
              <a:rPr lang="en-US" dirty="0"/>
              <a:t>(double* </a:t>
            </a:r>
            <a:r>
              <a:rPr lang="en-US" dirty="0" err="1"/>
              <a:t>ptrd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22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*</a:t>
            </a:r>
            <a:r>
              <a:rPr lang="en-US" dirty="0" err="1"/>
              <a:t>ptrd</a:t>
            </a:r>
            <a:r>
              <a:rPr lang="en-US" dirty="0"/>
              <a:t> *= 2.54; //*</a:t>
            </a:r>
            <a:r>
              <a:rPr lang="en-US" dirty="0" err="1"/>
              <a:t>ptrd</a:t>
            </a:r>
            <a:r>
              <a:rPr lang="en-US" dirty="0"/>
              <a:t> is the same as </a:t>
            </a:r>
            <a:r>
              <a:rPr lang="en-US" dirty="0" err="1"/>
              <a:t>var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310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Pointers and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are an important feature of C++ (and C), while many other languages, such as </a:t>
            </a:r>
            <a:r>
              <a:rPr lang="en-US" dirty="0" smtClean="0"/>
              <a:t>Visual Basic </a:t>
            </a:r>
            <a:r>
              <a:rPr lang="en-US" dirty="0"/>
              <a:t>and Java, have no pointers at all</a:t>
            </a:r>
            <a:r>
              <a:rPr lang="en-US" dirty="0" smtClean="0"/>
              <a:t>.</a:t>
            </a:r>
          </a:p>
          <a:p>
            <a:r>
              <a:rPr lang="en-US" dirty="0"/>
              <a:t>Every byte in </a:t>
            </a:r>
            <a:r>
              <a:rPr lang="en-US" dirty="0" smtClean="0"/>
              <a:t>the computer’s </a:t>
            </a:r>
            <a:r>
              <a:rPr lang="en-US" dirty="0"/>
              <a:t>memory has an </a:t>
            </a:r>
            <a:r>
              <a:rPr lang="en-US" i="1" dirty="0"/>
              <a:t>address</a:t>
            </a:r>
            <a:r>
              <a:rPr lang="en-US" dirty="0"/>
              <a:t>. Addresses are numbers, just as they are for houses on </a:t>
            </a:r>
            <a:r>
              <a:rPr lang="en-US" dirty="0" smtClean="0"/>
              <a:t>a street</a:t>
            </a:r>
            <a:r>
              <a:rPr lang="en-US" dirty="0"/>
              <a:t>. The numbers start at 0 and go up from there—1, 2, 3, and so on.</a:t>
            </a:r>
          </a:p>
        </p:txBody>
      </p:sp>
    </p:spTree>
    <p:extLst>
      <p:ext uri="{BB962C8B-B14F-4D97-AF65-F5344CB8AC3E}">
        <p14:creationId xmlns:p14="http://schemas.microsoft.com/office/powerpoint/2010/main" val="166518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319213"/>
            <a:ext cx="65913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3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Addresses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program, when it is loaded into memory, occupies a certain range of these addresses. </a:t>
            </a:r>
            <a:endParaRPr lang="en-US" dirty="0" smtClean="0"/>
          </a:p>
          <a:p>
            <a:r>
              <a:rPr lang="en-US" dirty="0" smtClean="0"/>
              <a:t>That means </a:t>
            </a:r>
            <a:r>
              <a:rPr lang="en-US" dirty="0"/>
              <a:t>that every variable and every function in your program starts at a particular address.</a:t>
            </a:r>
          </a:p>
        </p:txBody>
      </p:sp>
    </p:spTree>
    <p:extLst>
      <p:ext uri="{BB962C8B-B14F-4D97-AF65-F5344CB8AC3E}">
        <p14:creationId xmlns:p14="http://schemas.microsoft.com/office/powerpoint/2010/main" val="6450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423863"/>
            <a:ext cx="6591300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9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Address-of Operator &amp;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You can find the address occupied by a variable by using the </a:t>
            </a:r>
            <a:r>
              <a:rPr lang="en-US" i="1" dirty="0"/>
              <a:t>address-of </a:t>
            </a:r>
            <a:r>
              <a:rPr lang="en-US" dirty="0"/>
              <a:t>operator </a:t>
            </a:r>
            <a:r>
              <a:rPr lang="en-US" dirty="0" smtClean="0"/>
              <a:t>&amp;.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// varaddr.cpp</a:t>
            </a:r>
          </a:p>
          <a:p>
            <a:pPr marL="0" indent="0">
              <a:buNone/>
            </a:pPr>
            <a:r>
              <a:rPr lang="en-US" dirty="0"/>
              <a:t>// addresses of variables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var1 = 11; //define and initialize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var2 = 22; //three variables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var3 = 33;</a:t>
            </a:r>
          </a:p>
        </p:txBody>
      </p:sp>
    </p:spTree>
    <p:extLst>
      <p:ext uri="{BB962C8B-B14F-4D97-AF65-F5344CB8AC3E}">
        <p14:creationId xmlns:p14="http://schemas.microsoft.com/office/powerpoint/2010/main" val="67028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Address-of Operator &amp;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&amp;var1 &lt;&lt; </a:t>
            </a:r>
            <a:r>
              <a:rPr lang="en-US" dirty="0" err="1"/>
              <a:t>endl</a:t>
            </a:r>
            <a:r>
              <a:rPr lang="en-US" dirty="0"/>
              <a:t> //print the addresses</a:t>
            </a:r>
          </a:p>
          <a:p>
            <a:pPr marL="0" indent="0">
              <a:buNone/>
            </a:pPr>
            <a:r>
              <a:rPr lang="en-US" dirty="0"/>
              <a:t>&lt;&lt; &amp;var2 &lt;&lt; </a:t>
            </a:r>
            <a:r>
              <a:rPr lang="en-US" dirty="0" err="1"/>
              <a:t>endl</a:t>
            </a:r>
            <a:r>
              <a:rPr lang="en-US" dirty="0"/>
              <a:t> //of these variables</a:t>
            </a:r>
          </a:p>
          <a:p>
            <a:pPr marL="0" indent="0">
              <a:buNone/>
            </a:pPr>
            <a:r>
              <a:rPr lang="en-US" dirty="0"/>
              <a:t>&lt;&lt; &amp;var3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13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44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0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variable that holds an address value </a:t>
            </a:r>
            <a:r>
              <a:rPr lang="en-US" dirty="0" smtClean="0"/>
              <a:t>is called </a:t>
            </a:r>
            <a:r>
              <a:rPr lang="en-US" dirty="0"/>
              <a:t>a </a:t>
            </a:r>
            <a:r>
              <a:rPr lang="en-US" i="1" dirty="0"/>
              <a:t>pointer variable</a:t>
            </a:r>
            <a:r>
              <a:rPr lang="en-US" dirty="0"/>
              <a:t>, or simply a </a:t>
            </a:r>
            <a:r>
              <a:rPr lang="en-US" i="1" dirty="0"/>
              <a:t>pointer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// ptrvar.cpp</a:t>
            </a:r>
          </a:p>
          <a:p>
            <a:pPr marL="0" indent="0">
              <a:buNone/>
            </a:pPr>
            <a:r>
              <a:rPr lang="en-US" dirty="0"/>
              <a:t>// pointers (address variables)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sv-SE" dirty="0"/>
              <a:t>int var1 = 11; //two integer variables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var2 = 22;</a:t>
            </a:r>
          </a:p>
        </p:txBody>
      </p:sp>
    </p:spTree>
    <p:extLst>
      <p:ext uri="{BB962C8B-B14F-4D97-AF65-F5344CB8AC3E}">
        <p14:creationId xmlns:p14="http://schemas.microsoft.com/office/powerpoint/2010/main" val="30574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1383</Words>
  <Application>Microsoft Office PowerPoint</Application>
  <PresentationFormat>On-screen Show (4:3)</PresentationFormat>
  <Paragraphs>205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Pointers</vt:lpstr>
      <vt:lpstr>What are pointers for?</vt:lpstr>
      <vt:lpstr>Pointers and Programming Languages</vt:lpstr>
      <vt:lpstr>Addresses and Pointers</vt:lpstr>
      <vt:lpstr>PowerPoint Presentation</vt:lpstr>
      <vt:lpstr>The Address-of Operator &amp;</vt:lpstr>
      <vt:lpstr>The Address-of Operator &amp;</vt:lpstr>
      <vt:lpstr>PowerPoint Presentation</vt:lpstr>
      <vt:lpstr>Pointer Variables</vt:lpstr>
      <vt:lpstr>Pointer Variables</vt:lpstr>
      <vt:lpstr>The syntax used in C++ allows pointers to any type to be declared:</vt:lpstr>
      <vt:lpstr>PowerPoint Presentation</vt:lpstr>
      <vt:lpstr>Pointers Must Have a Value</vt:lpstr>
      <vt:lpstr>Accessing the Variable Pointed To</vt:lpstr>
      <vt:lpstr>Accessing the Variable Pointed To</vt:lpstr>
      <vt:lpstr>You can use a pointer not only to display a variable’s value, but also to perform any operation you would perform on the variable directly.</vt:lpstr>
      <vt:lpstr>PowerPoint Presentation</vt:lpstr>
      <vt:lpstr>PowerPoint Presentation</vt:lpstr>
      <vt:lpstr>Pointer to void</vt:lpstr>
      <vt:lpstr>Pointer to void</vt:lpstr>
      <vt:lpstr>Pointer to void</vt:lpstr>
      <vt:lpstr>Pointers and Arrays</vt:lpstr>
      <vt:lpstr>Pointers and Arrays</vt:lpstr>
      <vt:lpstr>PowerPoint Presentation</vt:lpstr>
      <vt:lpstr>Pointer Constants and Pointer Variables</vt:lpstr>
      <vt:lpstr>Pointers and Functions</vt:lpstr>
      <vt:lpstr>Pointers and Functions</vt:lpstr>
      <vt:lpstr>The next example, PASSPTR, shows an equivalent situation when pointers are used: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Adnan</dc:creator>
  <cp:lastModifiedBy>Adnan</cp:lastModifiedBy>
  <cp:revision>28</cp:revision>
  <dcterms:created xsi:type="dcterms:W3CDTF">2018-01-27T15:50:47Z</dcterms:created>
  <dcterms:modified xsi:type="dcterms:W3CDTF">2018-01-31T10:50:12Z</dcterms:modified>
</cp:coreProperties>
</file>