
<file path=[Content_Types].xml><?xml version="1.0" encoding="utf-8"?>
<Types xmlns="http://schemas.openxmlformats.org/package/2006/content-types">
  <Default Extension="png" ContentType="image/png"/>
  <Default Extension="bin" ContentType="audio/unknown"/>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8"/>
  </p:notesMasterIdLst>
  <p:handoutMasterIdLst>
    <p:handoutMasterId r:id="rId49"/>
  </p:handoutMasterIdLst>
  <p:sldIdLst>
    <p:sldId id="256" r:id="rId2"/>
    <p:sldId id="298" r:id="rId3"/>
    <p:sldId id="308" r:id="rId4"/>
    <p:sldId id="309" r:id="rId5"/>
    <p:sldId id="310" r:id="rId6"/>
    <p:sldId id="293" r:id="rId7"/>
    <p:sldId id="258" r:id="rId8"/>
    <p:sldId id="257" r:id="rId9"/>
    <p:sldId id="299" r:id="rId10"/>
    <p:sldId id="259" r:id="rId11"/>
    <p:sldId id="300" r:id="rId12"/>
    <p:sldId id="313" r:id="rId13"/>
    <p:sldId id="314" r:id="rId14"/>
    <p:sldId id="315" r:id="rId15"/>
    <p:sldId id="317" r:id="rId16"/>
    <p:sldId id="318" r:id="rId17"/>
    <p:sldId id="301" r:id="rId18"/>
    <p:sldId id="302" r:id="rId19"/>
    <p:sldId id="260" r:id="rId20"/>
    <p:sldId id="261" r:id="rId21"/>
    <p:sldId id="262" r:id="rId22"/>
    <p:sldId id="264" r:id="rId23"/>
    <p:sldId id="265" r:id="rId24"/>
    <p:sldId id="295" r:id="rId25"/>
    <p:sldId id="266" r:id="rId26"/>
    <p:sldId id="267" r:id="rId27"/>
    <p:sldId id="268" r:id="rId28"/>
    <p:sldId id="269" r:id="rId29"/>
    <p:sldId id="296" r:id="rId30"/>
    <p:sldId id="272" r:id="rId31"/>
    <p:sldId id="273" r:id="rId32"/>
    <p:sldId id="281" r:id="rId33"/>
    <p:sldId id="271" r:id="rId34"/>
    <p:sldId id="270" r:id="rId35"/>
    <p:sldId id="279" r:id="rId36"/>
    <p:sldId id="280" r:id="rId37"/>
    <p:sldId id="297" r:id="rId38"/>
    <p:sldId id="274" r:id="rId39"/>
    <p:sldId id="275" r:id="rId40"/>
    <p:sldId id="277" r:id="rId41"/>
    <p:sldId id="276" r:id="rId42"/>
    <p:sldId id="304" r:id="rId43"/>
    <p:sldId id="291" r:id="rId44"/>
    <p:sldId id="305" r:id="rId45"/>
    <p:sldId id="278" r:id="rId46"/>
    <p:sldId id="294" r:id="rId4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Palatino" charset="0"/>
        <a:ea typeface="+mn-ea"/>
        <a:cs typeface="+mn-cs"/>
      </a:defRPr>
    </a:lvl1pPr>
    <a:lvl2pPr marL="457200" algn="l" rtl="0" eaLnBrk="0" fontAlgn="base" hangingPunct="0">
      <a:spcBef>
        <a:spcPct val="0"/>
      </a:spcBef>
      <a:spcAft>
        <a:spcPct val="0"/>
      </a:spcAft>
      <a:defRPr kern="1200">
        <a:solidFill>
          <a:schemeClr val="tx1"/>
        </a:solidFill>
        <a:latin typeface="Palatino" charset="0"/>
        <a:ea typeface="+mn-ea"/>
        <a:cs typeface="+mn-cs"/>
      </a:defRPr>
    </a:lvl2pPr>
    <a:lvl3pPr marL="914400" algn="l" rtl="0" eaLnBrk="0" fontAlgn="base" hangingPunct="0">
      <a:spcBef>
        <a:spcPct val="0"/>
      </a:spcBef>
      <a:spcAft>
        <a:spcPct val="0"/>
      </a:spcAft>
      <a:defRPr kern="1200">
        <a:solidFill>
          <a:schemeClr val="tx1"/>
        </a:solidFill>
        <a:latin typeface="Palatino" charset="0"/>
        <a:ea typeface="+mn-ea"/>
        <a:cs typeface="+mn-cs"/>
      </a:defRPr>
    </a:lvl3pPr>
    <a:lvl4pPr marL="1371600" algn="l" rtl="0" eaLnBrk="0" fontAlgn="base" hangingPunct="0">
      <a:spcBef>
        <a:spcPct val="0"/>
      </a:spcBef>
      <a:spcAft>
        <a:spcPct val="0"/>
      </a:spcAft>
      <a:defRPr kern="1200">
        <a:solidFill>
          <a:schemeClr val="tx1"/>
        </a:solidFill>
        <a:latin typeface="Palatino" charset="0"/>
        <a:ea typeface="+mn-ea"/>
        <a:cs typeface="+mn-cs"/>
      </a:defRPr>
    </a:lvl4pPr>
    <a:lvl5pPr marL="1828800" algn="l" rtl="0" eaLnBrk="0" fontAlgn="base" hangingPunct="0">
      <a:spcBef>
        <a:spcPct val="0"/>
      </a:spcBef>
      <a:spcAft>
        <a:spcPct val="0"/>
      </a:spcAft>
      <a:defRPr kern="1200">
        <a:solidFill>
          <a:schemeClr val="tx1"/>
        </a:solidFill>
        <a:latin typeface="Palatino" charset="0"/>
        <a:ea typeface="+mn-ea"/>
        <a:cs typeface="+mn-cs"/>
      </a:defRPr>
    </a:lvl5pPr>
    <a:lvl6pPr marL="2286000" algn="l" defTabSz="914400" rtl="0" eaLnBrk="1" latinLnBrk="0" hangingPunct="1">
      <a:defRPr kern="1200">
        <a:solidFill>
          <a:schemeClr val="tx1"/>
        </a:solidFill>
        <a:latin typeface="Palatino" charset="0"/>
        <a:ea typeface="+mn-ea"/>
        <a:cs typeface="+mn-cs"/>
      </a:defRPr>
    </a:lvl6pPr>
    <a:lvl7pPr marL="2743200" algn="l" defTabSz="914400" rtl="0" eaLnBrk="1" latinLnBrk="0" hangingPunct="1">
      <a:defRPr kern="1200">
        <a:solidFill>
          <a:schemeClr val="tx1"/>
        </a:solidFill>
        <a:latin typeface="Palatino" charset="0"/>
        <a:ea typeface="+mn-ea"/>
        <a:cs typeface="+mn-cs"/>
      </a:defRPr>
    </a:lvl7pPr>
    <a:lvl8pPr marL="3200400" algn="l" defTabSz="914400" rtl="0" eaLnBrk="1" latinLnBrk="0" hangingPunct="1">
      <a:defRPr kern="1200">
        <a:solidFill>
          <a:schemeClr val="tx1"/>
        </a:solidFill>
        <a:latin typeface="Palatino" charset="0"/>
        <a:ea typeface="+mn-ea"/>
        <a:cs typeface="+mn-cs"/>
      </a:defRPr>
    </a:lvl8pPr>
    <a:lvl9pPr marL="3657600" algn="l" defTabSz="914400" rtl="0" eaLnBrk="1" latinLnBrk="0" hangingPunct="1">
      <a:defRPr kern="1200">
        <a:solidFill>
          <a:schemeClr val="tx1"/>
        </a:solidFill>
        <a:latin typeface="Palatino"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D5C6"/>
    <a:srgbClr val="00D564"/>
    <a:srgbClr val="FFFF00"/>
    <a:srgbClr val="D5000A"/>
    <a:srgbClr val="800000"/>
    <a:srgbClr val="FFFFFF"/>
    <a:srgbClr val="D303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snapToGrid="0">
      <p:cViewPr varScale="1">
        <p:scale>
          <a:sx n="75" d="100"/>
          <a:sy n="75" d="100"/>
        </p:scale>
        <p:origin x="18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a:latin typeface="Book Antiqua" panose="02040602050305030304" pitchFamily="18" charset="0"/>
              </a:rPr>
              <a:t>Page </a:t>
            </a:r>
            <a:fld id="{C1C8F7ED-8B96-41CE-B175-4C395D3C8F36}"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Tree>
    <p:extLst>
      <p:ext uri="{BB962C8B-B14F-4D97-AF65-F5344CB8AC3E}">
        <p14:creationId xmlns:p14="http://schemas.microsoft.com/office/powerpoint/2010/main" val="1490033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a:latin typeface="Book Antiqua" panose="02040602050305030304" pitchFamily="18" charset="0"/>
              </a:rPr>
              <a:t>Page </a:t>
            </a:r>
            <a:fld id="{B3A60378-7135-46DD-A3E1-31459DF8A9A3}"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
        <p:nvSpPr>
          <p:cNvPr id="2052" name="Rectangle 4"/>
          <p:cNvSpPr>
            <a:spLocks noChangeArrowheads="1" noTextEdit="1"/>
          </p:cNvSpPr>
          <p:nvPr>
            <p:ph type="sldImg" idx="2"/>
          </p:nvPr>
        </p:nvSpPr>
        <p:spPr bwMode="auto">
          <a:xfrm>
            <a:off x="1057275" y="-144463"/>
            <a:ext cx="4632325" cy="3473451"/>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935724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en-US"/>
              <a:t>The identification of objects and the definition of the system boundary are heavily intertwined with each other.  </a:t>
            </a:r>
          </a:p>
        </p:txBody>
      </p:sp>
      <p:sp>
        <p:nvSpPr>
          <p:cNvPr id="66563" name="Rectangle 3"/>
          <p:cNvSpPr>
            <a:spLocks noChangeArrowheads="1" noTextEdit="1"/>
          </p:cNvSpPr>
          <p:nvPr>
            <p:ph type="sldImg"/>
          </p:nvPr>
        </p:nvSpPr>
        <p:spPr>
          <a:ln cap="flat"/>
        </p:spPr>
      </p:sp>
    </p:spTree>
    <p:extLst>
      <p:ext uri="{BB962C8B-B14F-4D97-AF65-F5344CB8AC3E}">
        <p14:creationId xmlns:p14="http://schemas.microsoft.com/office/powerpoint/2010/main" val="536948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a:lstStyle/>
          <a:p>
            <a:r>
              <a:rPr lang="en-US" altLang="en-US"/>
              <a:t>The identification of objects and the definition of the system boundary are heavily intertwined with each other.  </a:t>
            </a:r>
          </a:p>
        </p:txBody>
      </p:sp>
      <p:sp>
        <p:nvSpPr>
          <p:cNvPr id="8195" name="Rectangle 3"/>
          <p:cNvSpPr>
            <a:spLocks noChangeArrowheads="1" noTextEdit="1"/>
          </p:cNvSpPr>
          <p:nvPr>
            <p:ph type="sldImg"/>
          </p:nvPr>
        </p:nvSpPr>
        <p:spPr>
          <a:ln cap="flat"/>
        </p:spPr>
      </p:sp>
    </p:spTree>
    <p:extLst>
      <p:ext uri="{BB962C8B-B14F-4D97-AF65-F5344CB8AC3E}">
        <p14:creationId xmlns:p14="http://schemas.microsoft.com/office/powerpoint/2010/main" val="237276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r>
              <a:rPr lang="en-US" altLang="en-US"/>
              <a:t>Another interesting issue  with finding objects is to define which objects are inside the application domain and which ones are outside of it. Sometimes it helps you to get a clearer understanding of the overall system. Look at the figure in this slide. What does it show? A bunch of black and white dots? Given that I will tell you that it contains a system (that is an object model can be found) how would you start with looking for objects? Turn the slide around. Turn it upside down. Look at the “problem domain” from all angles. And suddenly you might experience what I would call the “gestalt experience”. You will see the application domain. Now there is no recipe for finding it. You might find a very low level object, such as an ear or you might find a high level object such as the shape of a dog. In fact, if you look carefully you will find a dalmatian dog. Once you understand that you are looking at a dog, a lot of the black and white pixels in the total figure are not part of your system and you can easily find the boundary of the system by trying to trace the outline of the Dalmatian.</a:t>
            </a:r>
          </a:p>
          <a:p>
            <a:r>
              <a:rPr lang="en-US" altLang="en-US"/>
              <a:t>However, don’t be lured into thinking that this is the system you have been looking for. Always be alert that the real system might be something totally different. For example, if you turn the dog upside down, you might be able to see an eagle taking off from a river, with a poor dead victim in its claws!</a:t>
            </a:r>
          </a:p>
          <a:p>
            <a:r>
              <a:rPr lang="en-US" altLang="en-US"/>
              <a:t> </a:t>
            </a:r>
          </a:p>
        </p:txBody>
      </p:sp>
      <p:sp>
        <p:nvSpPr>
          <p:cNvPr id="6147" name="Rectangle 3"/>
          <p:cNvSpPr>
            <a:spLocks noChangeArrowheads="1" noTextEdit="1"/>
          </p:cNvSpPr>
          <p:nvPr>
            <p:ph type="sldImg"/>
          </p:nvPr>
        </p:nvSpPr>
        <p:spPr>
          <a:ln cap="flat"/>
        </p:spPr>
      </p:sp>
    </p:spTree>
    <p:extLst>
      <p:ext uri="{BB962C8B-B14F-4D97-AF65-F5344CB8AC3E}">
        <p14:creationId xmlns:p14="http://schemas.microsoft.com/office/powerpoint/2010/main" val="367810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ln/>
        </p:spPr>
        <p:txBody>
          <a:bodyPr/>
          <a:lstStyle/>
          <a:p>
            <a:endParaRPr lang="de-DE" altLang="en-US"/>
          </a:p>
        </p:txBody>
      </p:sp>
      <p:sp>
        <p:nvSpPr>
          <p:cNvPr id="24579" name="Rectangle 3"/>
          <p:cNvSpPr>
            <a:spLocks noChangeArrowheads="1" noTextEdit="1"/>
          </p:cNvSpPr>
          <p:nvPr>
            <p:ph type="sldImg"/>
          </p:nvPr>
        </p:nvSpPr>
        <p:spPr>
          <a:ln cap="flat"/>
        </p:spPr>
      </p:sp>
    </p:spTree>
    <p:extLst>
      <p:ext uri="{BB962C8B-B14F-4D97-AF65-F5344CB8AC3E}">
        <p14:creationId xmlns:p14="http://schemas.microsoft.com/office/powerpoint/2010/main" val="1072444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9875"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pPr lvl="0"/>
            <a:r>
              <a:rPr lang="en-US" altLang="en-US" noProof="0" smtClean="0"/>
              <a:t>Click to edit Master title style</a:t>
            </a:r>
          </a:p>
        </p:txBody>
      </p:sp>
      <p:sp>
        <p:nvSpPr>
          <p:cNvPr id="79876"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a:latin typeface="Times" panose="02020603050405020304" pitchFamily="18" charset="0"/>
              </a:rPr>
              <a:t>Using UML, Patterns, and Java</a:t>
            </a:r>
          </a:p>
        </p:txBody>
      </p:sp>
      <p:sp>
        <p:nvSpPr>
          <p:cNvPr id="79877" name="Text Box 5"/>
          <p:cNvSpPr txBox="1">
            <a:spLocks noChangeArrowheads="1"/>
          </p:cNvSpPr>
          <p:nvPr/>
        </p:nvSpPr>
        <p:spPr bwMode="auto">
          <a:xfrm rot="16200000">
            <a:off x="-2662238" y="3175001"/>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latin typeface="Times" panose="02020603050405020304" pitchFamily="18" charset="0"/>
              </a:rPr>
              <a:t>Object-Oriented Software Engineering</a:t>
            </a:r>
            <a:endParaRPr lang="en-US" altLang="en-US" sz="2400">
              <a:latin typeface="Times"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65981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67142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6837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60975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983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7678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87071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68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3815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0115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8851"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b="1"/>
              <a:t>Bernd Bruegge &amp; Allen H. Dutoit 	       		Object-Oriented Software Engineering: Using UML, Patterns, and Java  			    </a:t>
            </a:r>
            <a:fld id="{05191E54-A3D5-49E5-836D-B6D2AE2DC5F3}" type="slidenum">
              <a:rPr lang="en-US" altLang="en-US" sz="800" b="1"/>
              <a:pPr algn="ctr"/>
              <a:t>‹#›</a:t>
            </a:fld>
            <a:endParaRPr lang="en-US" altLang="en-US" sz="800" b="1"/>
          </a:p>
        </p:txBody>
      </p:sp>
      <p:sp>
        <p:nvSpPr>
          <p:cNvPr id="78852"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7" name="Picture 91" descr="CO.4.orig.tiff                                                 0012E424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t="15379"/>
          <a:stretch>
            <a:fillRect/>
          </a:stretch>
        </p:blipFill>
        <p:spPr bwMode="auto">
          <a:xfrm>
            <a:off x="1281113" y="249238"/>
            <a:ext cx="7607300" cy="6437312"/>
          </a:xfrm>
          <a:prstGeom prst="rect">
            <a:avLst/>
          </a:prstGeom>
          <a:noFill/>
          <a:extLst>
            <a:ext uri="{909E8E84-426E-40DD-AFC4-6F175D3DCCD1}">
              <a14:hiddenFill xmlns:a14="http://schemas.microsoft.com/office/drawing/2010/main">
                <a:solidFill>
                  <a:srgbClr val="FFFFFF"/>
                </a:solidFill>
              </a14:hiddenFill>
            </a:ext>
          </a:extLst>
        </p:spPr>
      </p:pic>
      <p:sp>
        <p:nvSpPr>
          <p:cNvPr id="4186" name="Rectangle 90"/>
          <p:cNvSpPr>
            <a:spLocks noGrp="1" noChangeArrowheads="1"/>
          </p:cNvSpPr>
          <p:nvPr>
            <p:ph type="ctrTitle"/>
          </p:nvPr>
        </p:nvSpPr>
        <p:spPr>
          <a:xfrm>
            <a:off x="1619250" y="320675"/>
            <a:ext cx="7124700" cy="1274763"/>
          </a:xfrm>
          <a:noFill/>
          <a:extLst>
            <a:ext uri="{909E8E84-426E-40DD-AFC4-6F175D3DCCD1}">
              <a14:hiddenFill xmlns:a14="http://schemas.microsoft.com/office/drawing/2010/main">
                <a:solidFill>
                  <a:srgbClr val="C0C0C0">
                    <a:alpha val="50000"/>
                  </a:srgbClr>
                </a:solidFill>
              </a14:hiddenFill>
            </a:ext>
          </a:extLst>
        </p:spPr>
        <p:txBody>
          <a:bodyPr/>
          <a:lstStyle/>
          <a:p>
            <a:r>
              <a:rPr lang="en-US" altLang="en-US" sz="4400"/>
              <a:t>Chapter 4, Requirements Elicitation</a:t>
            </a:r>
            <a:endParaRPr lang="en-US" altLang="en-US" sz="20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lIns="92407" tIns="45420" rIns="92407" bIns="45420"/>
          <a:lstStyle/>
          <a:p>
            <a:r>
              <a:rPr lang="en-US" altLang="en-US"/>
              <a:t>Requirements Elicitation</a:t>
            </a:r>
          </a:p>
        </p:txBody>
      </p:sp>
      <p:sp>
        <p:nvSpPr>
          <p:cNvPr id="9219" name="Rectangle 3"/>
          <p:cNvSpPr>
            <a:spLocks noGrp="1" noChangeArrowheads="1"/>
          </p:cNvSpPr>
          <p:nvPr>
            <p:ph type="body" idx="1"/>
          </p:nvPr>
        </p:nvSpPr>
        <p:spPr>
          <a:noFill/>
          <a:ln/>
        </p:spPr>
        <p:txBody>
          <a:bodyPr lIns="92407" tIns="45420" rIns="92407" bIns="45420"/>
          <a:lstStyle/>
          <a:p>
            <a:r>
              <a:rPr lang="en-US" altLang="en-US"/>
              <a:t>Very challenging activity</a:t>
            </a:r>
          </a:p>
          <a:p>
            <a:r>
              <a:rPr lang="en-US" altLang="en-US"/>
              <a:t>Requires collaboration of people with different backgrounds</a:t>
            </a:r>
          </a:p>
          <a:p>
            <a:pPr lvl="1"/>
            <a:r>
              <a:rPr lang="en-US" altLang="en-US"/>
              <a:t>Users with application domain knowledge</a:t>
            </a:r>
          </a:p>
          <a:p>
            <a:pPr lvl="1"/>
            <a:r>
              <a:rPr lang="en-US" altLang="en-US"/>
              <a:t>Developer with solution domain knowledge (design knowledge, implementation knowledge)</a:t>
            </a:r>
          </a:p>
          <a:p>
            <a:r>
              <a:rPr lang="en-US" altLang="en-US"/>
              <a:t>Bridging the gap between user and developer:</a:t>
            </a:r>
          </a:p>
          <a:p>
            <a:pPr lvl="1"/>
            <a:r>
              <a:rPr lang="en-US" altLang="en-US" b="0" i="1"/>
              <a:t>Scenarios:</a:t>
            </a:r>
            <a:r>
              <a:rPr lang="en-US" altLang="en-US"/>
              <a:t> Example of the use of the system in terms of a series of interactions with between the user and the system </a:t>
            </a:r>
          </a:p>
          <a:p>
            <a:pPr lvl="1"/>
            <a:r>
              <a:rPr lang="en-US" altLang="en-US" b="0" i="1"/>
              <a:t>Use cases:</a:t>
            </a:r>
            <a:r>
              <a:rPr lang="en-US" altLang="en-US"/>
              <a:t>  Abstraction that describes a class of scenarios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altLang="en-US"/>
              <a:t>System Specification vs Analysis Model</a:t>
            </a:r>
          </a:p>
        </p:txBody>
      </p:sp>
      <p:sp>
        <p:nvSpPr>
          <p:cNvPr id="54277" name="Rectangle 5"/>
          <p:cNvSpPr>
            <a:spLocks noGrp="1" noChangeArrowheads="1"/>
          </p:cNvSpPr>
          <p:nvPr>
            <p:ph type="body" idx="1"/>
          </p:nvPr>
        </p:nvSpPr>
        <p:spPr/>
        <p:txBody>
          <a:bodyPr/>
          <a:lstStyle/>
          <a:p>
            <a:r>
              <a:rPr lang="en-US" altLang="en-US"/>
              <a:t>Both models focus on the requirements from the user’s view of the system. </a:t>
            </a:r>
          </a:p>
          <a:p>
            <a:r>
              <a:rPr lang="en-US" altLang="en-US" b="1" i="1"/>
              <a:t>System specification</a:t>
            </a:r>
            <a:r>
              <a:rPr lang="en-US" altLang="en-US"/>
              <a:t> uses natural language (derived from the </a:t>
            </a:r>
            <a:r>
              <a:rPr lang="en-US" altLang="en-US" i="1"/>
              <a:t>problem statement</a:t>
            </a:r>
            <a:r>
              <a:rPr lang="en-US" altLang="en-US"/>
              <a:t>)</a:t>
            </a:r>
          </a:p>
          <a:p>
            <a:r>
              <a:rPr lang="en-US" altLang="en-US"/>
              <a:t>The </a:t>
            </a:r>
            <a:r>
              <a:rPr lang="en-US" altLang="en-US" b="1" i="1"/>
              <a:t>analysis model</a:t>
            </a:r>
            <a:r>
              <a:rPr lang="en-US" altLang="en-US"/>
              <a:t> uses formal or semi-formal notation (for example, a graphical language like UML)</a:t>
            </a:r>
          </a:p>
          <a:p>
            <a:endParaRPr lang="en-US" altLang="en-US"/>
          </a:p>
          <a:p>
            <a:r>
              <a:rPr lang="en-US" altLang="en-US"/>
              <a:t>The starting point is the problem statement</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Problem Statement</a:t>
            </a:r>
          </a:p>
        </p:txBody>
      </p:sp>
      <p:sp>
        <p:nvSpPr>
          <p:cNvPr id="71683" name="Rectangle 3"/>
          <p:cNvSpPr>
            <a:spLocks noGrp="1" noChangeArrowheads="1"/>
          </p:cNvSpPr>
          <p:nvPr>
            <p:ph type="body" idx="1"/>
          </p:nvPr>
        </p:nvSpPr>
        <p:spPr/>
        <p:txBody>
          <a:bodyPr/>
          <a:lstStyle/>
          <a:p>
            <a:r>
              <a:rPr lang="en-US" altLang="en-US"/>
              <a:t>The problem statement is developed by the client as a description of the problem addressed by the system</a:t>
            </a:r>
          </a:p>
          <a:p>
            <a:r>
              <a:rPr lang="en-US" altLang="en-US"/>
              <a:t>Other words for problem statement:</a:t>
            </a:r>
          </a:p>
          <a:p>
            <a:pPr lvl="1"/>
            <a:r>
              <a:rPr lang="en-US" altLang="en-US"/>
              <a:t>Statement of Work</a:t>
            </a:r>
          </a:p>
          <a:p>
            <a:r>
              <a:rPr lang="en-US" altLang="en-US"/>
              <a:t>A good problem statement describes </a:t>
            </a:r>
          </a:p>
          <a:p>
            <a:pPr lvl="1"/>
            <a:r>
              <a:rPr lang="en-US" altLang="en-US"/>
              <a:t>The current situation</a:t>
            </a:r>
          </a:p>
          <a:p>
            <a:pPr lvl="1"/>
            <a:r>
              <a:rPr lang="en-US" altLang="en-US"/>
              <a:t>The functionality the new system should support</a:t>
            </a:r>
          </a:p>
          <a:p>
            <a:pPr lvl="1"/>
            <a:r>
              <a:rPr lang="en-US" altLang="en-US"/>
              <a:t>The environment in which the system will be deployed</a:t>
            </a:r>
          </a:p>
          <a:p>
            <a:pPr lvl="1"/>
            <a:r>
              <a:rPr lang="en-US" altLang="en-US"/>
              <a:t>Deliverables expected by the client</a:t>
            </a:r>
          </a:p>
          <a:p>
            <a:pPr lvl="1"/>
            <a:r>
              <a:rPr lang="en-US" altLang="en-US"/>
              <a:t>Delivery dates</a:t>
            </a:r>
          </a:p>
          <a:p>
            <a:pPr lvl="1"/>
            <a:r>
              <a:rPr lang="en-US" altLang="en-US"/>
              <a:t>A set of acceptance criteria</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6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16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1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6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6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16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16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Ingredients of a Problem Statement</a:t>
            </a:r>
          </a:p>
        </p:txBody>
      </p:sp>
      <p:sp>
        <p:nvSpPr>
          <p:cNvPr id="72707" name="Rectangle 3"/>
          <p:cNvSpPr>
            <a:spLocks noGrp="1" noChangeArrowheads="1"/>
          </p:cNvSpPr>
          <p:nvPr>
            <p:ph type="body" idx="1"/>
          </p:nvPr>
        </p:nvSpPr>
        <p:spPr>
          <a:xfrm>
            <a:off x="355600" y="990600"/>
            <a:ext cx="8255000" cy="4800600"/>
          </a:xfrm>
        </p:spPr>
        <p:txBody>
          <a:bodyPr/>
          <a:lstStyle/>
          <a:p>
            <a:r>
              <a:rPr lang="en-US" altLang="en-US" sz="2000"/>
              <a:t>Current situation: The Problem to be solved</a:t>
            </a:r>
          </a:p>
          <a:p>
            <a:r>
              <a:rPr lang="en-US" altLang="en-US" sz="2000"/>
              <a:t>Description of one or more scenarios</a:t>
            </a:r>
          </a:p>
          <a:p>
            <a:r>
              <a:rPr lang="en-US" altLang="en-US" sz="2000"/>
              <a:t>Requirements </a:t>
            </a:r>
          </a:p>
          <a:p>
            <a:pPr lvl="1"/>
            <a:r>
              <a:rPr lang="en-US" altLang="en-US" sz="1800"/>
              <a:t>Functional and Nonfunctional requirements</a:t>
            </a:r>
          </a:p>
          <a:p>
            <a:pPr lvl="1"/>
            <a:r>
              <a:rPr lang="en-US" altLang="en-US" sz="1800"/>
              <a:t>Constraints (“pseudo requirements”)</a:t>
            </a:r>
          </a:p>
          <a:p>
            <a:r>
              <a:rPr lang="en-US" altLang="en-US" sz="2000"/>
              <a:t>Project Schedule</a:t>
            </a:r>
          </a:p>
          <a:p>
            <a:pPr lvl="1"/>
            <a:r>
              <a:rPr lang="en-US" altLang="en-US" sz="1800"/>
              <a:t>Major  milestones that involve interaction with the client including deadline for delivery of the system</a:t>
            </a:r>
          </a:p>
          <a:p>
            <a:r>
              <a:rPr lang="en-US" altLang="en-US" sz="2000"/>
              <a:t>Target environment</a:t>
            </a:r>
          </a:p>
          <a:p>
            <a:pPr lvl="1"/>
            <a:r>
              <a:rPr lang="en-US" altLang="en-US" sz="1800"/>
              <a:t>The environment in which the delivered system has to perform a specified set of system tests</a:t>
            </a:r>
          </a:p>
          <a:p>
            <a:r>
              <a:rPr lang="en-US" altLang="en-US" sz="2000"/>
              <a:t>Client Acceptance Criteria</a:t>
            </a:r>
          </a:p>
          <a:p>
            <a:pPr lvl="1"/>
            <a:r>
              <a:rPr lang="en-US" altLang="en-US" sz="1800"/>
              <a:t>Criteria for the system tests</a:t>
            </a:r>
          </a:p>
          <a:p>
            <a:pPr lvl="1"/>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lstStyle/>
          <a:p>
            <a:r>
              <a:rPr lang="en-US" altLang="en-US"/>
              <a:t>Current Situation: The Problem To Be Solved</a:t>
            </a:r>
          </a:p>
        </p:txBody>
      </p:sp>
      <p:sp>
        <p:nvSpPr>
          <p:cNvPr id="73733" name="Rectangle 5"/>
          <p:cNvSpPr>
            <a:spLocks noGrp="1" noChangeArrowheads="1"/>
          </p:cNvSpPr>
          <p:nvPr>
            <p:ph type="body" idx="1"/>
          </p:nvPr>
        </p:nvSpPr>
        <p:spPr/>
        <p:txBody>
          <a:bodyPr/>
          <a:lstStyle/>
          <a:p>
            <a:r>
              <a:rPr lang="en-US" altLang="en-US"/>
              <a:t>There is a problem in the current situation</a:t>
            </a:r>
          </a:p>
          <a:p>
            <a:pPr lvl="1"/>
            <a:r>
              <a:rPr lang="en-US" altLang="en-US"/>
              <a:t>Examples: </a:t>
            </a:r>
          </a:p>
          <a:p>
            <a:pPr lvl="2"/>
            <a:r>
              <a:rPr lang="en-US" altLang="en-US"/>
              <a:t>The response time when playing letter-chess is  far too slow. </a:t>
            </a:r>
          </a:p>
          <a:p>
            <a:pPr lvl="2"/>
            <a:r>
              <a:rPr lang="en-US" altLang="en-US"/>
              <a:t>I want to play Go, but cannot find players on my level.</a:t>
            </a:r>
          </a:p>
          <a:p>
            <a:r>
              <a:rPr lang="en-US" altLang="en-US"/>
              <a:t>What has changed?  Why can address the problem now?</a:t>
            </a:r>
          </a:p>
          <a:p>
            <a:pPr lvl="1"/>
            <a:r>
              <a:rPr lang="en-US" altLang="en-US"/>
              <a:t>There has been a change, either in the application domain or in the solution domain</a:t>
            </a:r>
          </a:p>
          <a:p>
            <a:pPr lvl="1"/>
            <a:r>
              <a:rPr lang="en-US" altLang="en-US" b="0" i="1"/>
              <a:t>Change in the application domain</a:t>
            </a:r>
            <a:endParaRPr lang="en-US" altLang="en-US"/>
          </a:p>
          <a:p>
            <a:pPr lvl="2"/>
            <a:r>
              <a:rPr lang="en-US" altLang="en-US"/>
              <a:t>A  new function  (business process) is introduced into the business</a:t>
            </a:r>
          </a:p>
          <a:p>
            <a:pPr lvl="2"/>
            <a:r>
              <a:rPr lang="en-US" altLang="en-US"/>
              <a:t>Example: We can play highly interactive games with remote people</a:t>
            </a:r>
          </a:p>
          <a:p>
            <a:pPr lvl="1"/>
            <a:r>
              <a:rPr lang="en-US" altLang="en-US" b="0" i="1"/>
              <a:t>Change in the solution domain</a:t>
            </a:r>
            <a:endParaRPr lang="en-US" altLang="en-US"/>
          </a:p>
          <a:p>
            <a:pPr lvl="2"/>
            <a:r>
              <a:rPr lang="en-US" altLang="en-US"/>
              <a:t>A new solution (technology enabler) has appeared</a:t>
            </a:r>
          </a:p>
          <a:p>
            <a:pPr lvl="2"/>
            <a:r>
              <a:rPr lang="en-US" altLang="en-US"/>
              <a:t>Example: The internet allows the creation of virtual communities.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7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37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373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373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37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373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373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373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373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373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37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ARENA: The Problem</a:t>
            </a:r>
          </a:p>
        </p:txBody>
      </p:sp>
      <p:sp>
        <p:nvSpPr>
          <p:cNvPr id="76803" name="Rectangle 3"/>
          <p:cNvSpPr>
            <a:spLocks noGrp="1" noChangeArrowheads="1"/>
          </p:cNvSpPr>
          <p:nvPr>
            <p:ph type="body" idx="1"/>
          </p:nvPr>
        </p:nvSpPr>
        <p:spPr>
          <a:xfrm>
            <a:off x="355600" y="914400"/>
            <a:ext cx="8483600" cy="5334000"/>
          </a:xfrm>
        </p:spPr>
        <p:txBody>
          <a:bodyPr/>
          <a:lstStyle/>
          <a:p>
            <a:pPr>
              <a:lnSpc>
                <a:spcPct val="80000"/>
              </a:lnSpc>
            </a:pPr>
            <a:r>
              <a:rPr lang="en-US" altLang="en-US" sz="2000"/>
              <a:t>The Internet has enabled virtual communities</a:t>
            </a:r>
          </a:p>
          <a:p>
            <a:pPr lvl="1">
              <a:lnSpc>
                <a:spcPct val="80000"/>
              </a:lnSpc>
            </a:pPr>
            <a:r>
              <a:rPr lang="en-US" altLang="en-US" sz="1800"/>
              <a:t>Groups of people sharing common of interests but who have never met each other in person. Such virtual communities can be short lived (e.g people in a chat room or playing a multi player game) or long lived (e.g., subscribers to a mailing list). </a:t>
            </a:r>
          </a:p>
          <a:p>
            <a:pPr>
              <a:lnSpc>
                <a:spcPct val="80000"/>
              </a:lnSpc>
            </a:pPr>
            <a:r>
              <a:rPr lang="en-US" altLang="en-US" sz="2000"/>
              <a:t>Many multi-player computer games now include support for virtual communities. </a:t>
            </a:r>
          </a:p>
          <a:p>
            <a:pPr lvl="1">
              <a:lnSpc>
                <a:spcPct val="80000"/>
              </a:lnSpc>
            </a:pPr>
            <a:r>
              <a:rPr lang="en-US" altLang="en-US" sz="1800"/>
              <a:t>Players can receive news about game upgrades, new game levels, announce and organize matches, and compare scores. </a:t>
            </a:r>
          </a:p>
          <a:p>
            <a:pPr>
              <a:lnSpc>
                <a:spcPct val="80000"/>
              </a:lnSpc>
            </a:pPr>
            <a:r>
              <a:rPr lang="en-US" altLang="en-US" sz="2000"/>
              <a:t>Currently each game company develops such community support in each individual game. </a:t>
            </a:r>
          </a:p>
          <a:p>
            <a:pPr lvl="1">
              <a:lnSpc>
                <a:spcPct val="80000"/>
              </a:lnSpc>
            </a:pPr>
            <a:r>
              <a:rPr lang="en-US" altLang="en-US" sz="1800"/>
              <a:t>Each company uses a different infrastructure, different concepts, and provides different levels of support. </a:t>
            </a:r>
          </a:p>
          <a:p>
            <a:pPr>
              <a:lnSpc>
                <a:spcPct val="80000"/>
              </a:lnSpc>
            </a:pPr>
            <a:r>
              <a:rPr lang="en-US" altLang="en-US" sz="2000"/>
              <a:t>This redundancy and inconsistency leads to problems:</a:t>
            </a:r>
          </a:p>
          <a:p>
            <a:pPr lvl="1">
              <a:lnSpc>
                <a:spcPct val="80000"/>
              </a:lnSpc>
            </a:pPr>
            <a:r>
              <a:rPr lang="en-US" altLang="en-US" sz="1800"/>
              <a:t>High learning curve for players joining a new community, </a:t>
            </a:r>
          </a:p>
          <a:p>
            <a:pPr lvl="1">
              <a:lnSpc>
                <a:spcPct val="80000"/>
              </a:lnSpc>
            </a:pPr>
            <a:r>
              <a:rPr lang="en-US" altLang="en-US" sz="1800"/>
              <a:t>Game companies need to develop the support from scratch </a:t>
            </a:r>
          </a:p>
          <a:p>
            <a:pPr lvl="1">
              <a:lnSpc>
                <a:spcPct val="80000"/>
              </a:lnSpc>
            </a:pPr>
            <a:r>
              <a:rPr lang="en-US" altLang="en-US" sz="1800"/>
              <a:t>Advertisers need to contact each individual community separately. </a:t>
            </a:r>
          </a:p>
          <a:p>
            <a:pPr>
              <a:lnSpc>
                <a:spcPct val="80000"/>
              </a:lnSpc>
            </a:pP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68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680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680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680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680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68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ARENA: The Objectives</a:t>
            </a:r>
          </a:p>
        </p:txBody>
      </p:sp>
      <p:sp>
        <p:nvSpPr>
          <p:cNvPr id="77827" name="Rectangle 3"/>
          <p:cNvSpPr>
            <a:spLocks noGrp="1" noChangeArrowheads="1"/>
          </p:cNvSpPr>
          <p:nvPr>
            <p:ph type="body" idx="1"/>
          </p:nvPr>
        </p:nvSpPr>
        <p:spPr/>
        <p:txBody>
          <a:bodyPr/>
          <a:lstStyle/>
          <a:p>
            <a:r>
              <a:rPr lang="en-US" altLang="en-US"/>
              <a:t>Provide a generic infrastructure for operating an arena to </a:t>
            </a:r>
          </a:p>
          <a:p>
            <a:pPr lvl="1"/>
            <a:r>
              <a:rPr lang="en-US" altLang="en-US"/>
              <a:t>Support virtual game communities.</a:t>
            </a:r>
          </a:p>
          <a:p>
            <a:pPr lvl="1"/>
            <a:r>
              <a:rPr lang="en-US" altLang="en-US"/>
              <a:t>Register new games </a:t>
            </a:r>
          </a:p>
          <a:p>
            <a:pPr lvl="1"/>
            <a:r>
              <a:rPr lang="en-US" altLang="en-US"/>
              <a:t>Register new players</a:t>
            </a:r>
          </a:p>
          <a:p>
            <a:pPr lvl="1"/>
            <a:r>
              <a:rPr lang="en-US" altLang="en-US"/>
              <a:t>Organize tournaments</a:t>
            </a:r>
          </a:p>
          <a:p>
            <a:pPr lvl="1"/>
            <a:r>
              <a:rPr lang="en-US" altLang="en-US"/>
              <a:t>Keeping track of the players scores.</a:t>
            </a:r>
          </a:p>
          <a:p>
            <a:r>
              <a:rPr lang="en-US" altLang="en-US"/>
              <a:t>Provide a framework for tournament organizers </a:t>
            </a:r>
          </a:p>
          <a:p>
            <a:pPr lvl="1"/>
            <a:r>
              <a:rPr lang="en-US" altLang="en-US"/>
              <a:t>to customize the number and sequence of matchers and the accumulation of expert rating points.</a:t>
            </a:r>
          </a:p>
          <a:p>
            <a:r>
              <a:rPr lang="en-US" altLang="en-US"/>
              <a:t>Provide a framework for game developers </a:t>
            </a:r>
          </a:p>
          <a:p>
            <a:pPr lvl="1"/>
            <a:r>
              <a:rPr lang="en-US" altLang="en-US"/>
              <a:t>for developing new games, or for adapting existing games into the ARENA framework.</a:t>
            </a:r>
          </a:p>
          <a:p>
            <a:r>
              <a:rPr lang="en-US" altLang="en-US"/>
              <a:t>Provide an infrastructure for advertisers.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7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7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78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78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782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782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782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82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7827">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US" altLang="en-US"/>
              <a:t>Types of Requirements</a:t>
            </a:r>
          </a:p>
        </p:txBody>
      </p:sp>
      <p:sp>
        <p:nvSpPr>
          <p:cNvPr id="55301" name="Rectangle 5"/>
          <p:cNvSpPr>
            <a:spLocks noGrp="1" noChangeArrowheads="1"/>
          </p:cNvSpPr>
          <p:nvPr>
            <p:ph type="body" idx="1"/>
          </p:nvPr>
        </p:nvSpPr>
        <p:spPr>
          <a:xfrm>
            <a:off x="152400" y="914400"/>
            <a:ext cx="8915400" cy="5334000"/>
          </a:xfrm>
        </p:spPr>
        <p:txBody>
          <a:bodyPr/>
          <a:lstStyle/>
          <a:p>
            <a:pPr>
              <a:lnSpc>
                <a:spcPct val="80000"/>
              </a:lnSpc>
            </a:pPr>
            <a:r>
              <a:rPr lang="en-US" altLang="en-US"/>
              <a:t>Functional requirements: </a:t>
            </a:r>
          </a:p>
          <a:p>
            <a:pPr lvl="1">
              <a:lnSpc>
                <a:spcPct val="80000"/>
              </a:lnSpc>
            </a:pPr>
            <a:r>
              <a:rPr lang="en-US" altLang="en-US"/>
              <a:t>Describe the interactions between the system and its environment independent from implementation</a:t>
            </a:r>
          </a:p>
          <a:p>
            <a:pPr lvl="1">
              <a:lnSpc>
                <a:spcPct val="80000"/>
              </a:lnSpc>
            </a:pPr>
            <a:r>
              <a:rPr lang="en-US" altLang="en-US"/>
              <a:t>Examples: </a:t>
            </a:r>
          </a:p>
          <a:p>
            <a:pPr lvl="2">
              <a:lnSpc>
                <a:spcPct val="80000"/>
              </a:lnSpc>
            </a:pPr>
            <a:r>
              <a:rPr lang="en-US" altLang="en-US"/>
              <a:t>An ARENA operator should be able to define a new game. </a:t>
            </a:r>
          </a:p>
          <a:p>
            <a:pPr>
              <a:lnSpc>
                <a:spcPct val="80000"/>
              </a:lnSpc>
            </a:pPr>
            <a:r>
              <a:rPr lang="en-US" altLang="en-US"/>
              <a:t>Nonfunctional requirements: </a:t>
            </a:r>
          </a:p>
          <a:p>
            <a:pPr lvl="1">
              <a:lnSpc>
                <a:spcPct val="80000"/>
              </a:lnSpc>
            </a:pPr>
            <a:r>
              <a:rPr lang="en-US" altLang="en-US"/>
              <a:t>User visible aspects of the system not directly related to functional behavior. </a:t>
            </a:r>
          </a:p>
          <a:p>
            <a:pPr lvl="1">
              <a:lnSpc>
                <a:spcPct val="80000"/>
              </a:lnSpc>
            </a:pPr>
            <a:r>
              <a:rPr lang="en-US" altLang="en-US"/>
              <a:t>Examples: </a:t>
            </a:r>
          </a:p>
          <a:p>
            <a:pPr lvl="2">
              <a:lnSpc>
                <a:spcPct val="80000"/>
              </a:lnSpc>
            </a:pPr>
            <a:r>
              <a:rPr lang="en-US" altLang="en-US"/>
              <a:t>The response time must be less than 1 second</a:t>
            </a:r>
          </a:p>
          <a:p>
            <a:pPr lvl="2">
              <a:lnSpc>
                <a:spcPct val="80000"/>
              </a:lnSpc>
            </a:pPr>
            <a:r>
              <a:rPr lang="en-US" altLang="en-US"/>
              <a:t>The ARENA  server must be available 24 hours a day</a:t>
            </a:r>
          </a:p>
          <a:p>
            <a:pPr>
              <a:lnSpc>
                <a:spcPct val="80000"/>
              </a:lnSpc>
            </a:pPr>
            <a:r>
              <a:rPr lang="en-US" altLang="en-US"/>
              <a:t>Constraints (“Pseudo requirements”): </a:t>
            </a:r>
          </a:p>
          <a:p>
            <a:pPr lvl="1">
              <a:lnSpc>
                <a:spcPct val="80000"/>
              </a:lnSpc>
            </a:pPr>
            <a:r>
              <a:rPr lang="en-US" altLang="en-US"/>
              <a:t>Imposed by the client or the environment in which the system operates</a:t>
            </a:r>
          </a:p>
          <a:p>
            <a:pPr lvl="2">
              <a:lnSpc>
                <a:spcPct val="80000"/>
              </a:lnSpc>
            </a:pPr>
            <a:r>
              <a:rPr lang="en-US" altLang="en-US"/>
              <a:t>The implementation language must be  Java </a:t>
            </a:r>
          </a:p>
          <a:p>
            <a:pPr lvl="2">
              <a:lnSpc>
                <a:spcPct val="80000"/>
              </a:lnSpc>
            </a:pPr>
            <a:r>
              <a:rPr lang="en-US" altLang="en-US"/>
              <a:t>ARENA must be able to dynamically interface to existing games provided by other game developers.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3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3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53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3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530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530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530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530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530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530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530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en-US"/>
              <a:t>What is usually not in the requirements?</a:t>
            </a:r>
          </a:p>
        </p:txBody>
      </p:sp>
      <p:sp>
        <p:nvSpPr>
          <p:cNvPr id="56325" name="Rectangle 5"/>
          <p:cNvSpPr>
            <a:spLocks noGrp="1" noChangeArrowheads="1"/>
          </p:cNvSpPr>
          <p:nvPr>
            <p:ph type="body" idx="1"/>
          </p:nvPr>
        </p:nvSpPr>
        <p:spPr/>
        <p:txBody>
          <a:bodyPr/>
          <a:lstStyle/>
          <a:p>
            <a:r>
              <a:rPr lang="en-US" altLang="en-US"/>
              <a:t>System structure, implementation technology</a:t>
            </a:r>
          </a:p>
          <a:p>
            <a:r>
              <a:rPr lang="en-US" altLang="en-US"/>
              <a:t>Development methodology</a:t>
            </a:r>
          </a:p>
          <a:p>
            <a:r>
              <a:rPr lang="en-US" altLang="en-US"/>
              <a:t>Development environment</a:t>
            </a:r>
          </a:p>
          <a:p>
            <a:r>
              <a:rPr lang="en-US" altLang="en-US"/>
              <a:t>Implementation language</a:t>
            </a:r>
          </a:p>
          <a:p>
            <a:r>
              <a:rPr lang="en-US" altLang="en-US"/>
              <a:t>Reusability</a:t>
            </a:r>
          </a:p>
          <a:p>
            <a:endParaRPr lang="en-US" altLang="en-US"/>
          </a:p>
          <a:p>
            <a:r>
              <a:rPr lang="en-US" altLang="en-US"/>
              <a:t>It is desirable that none of these  above are  constrained by the client. Fight for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63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2407" tIns="45420" rIns="92407" bIns="45420"/>
          <a:lstStyle/>
          <a:p>
            <a:r>
              <a:rPr lang="en-US" altLang="en-US"/>
              <a:t>Requirements Validation</a:t>
            </a:r>
          </a:p>
        </p:txBody>
      </p:sp>
      <p:sp>
        <p:nvSpPr>
          <p:cNvPr id="10243" name="Rectangle 3"/>
          <p:cNvSpPr>
            <a:spLocks noGrp="1" noChangeArrowheads="1"/>
          </p:cNvSpPr>
          <p:nvPr>
            <p:ph type="body" idx="1"/>
          </p:nvPr>
        </p:nvSpPr>
        <p:spPr>
          <a:xfrm>
            <a:off x="368300" y="838200"/>
            <a:ext cx="8547100" cy="4921250"/>
          </a:xfrm>
          <a:noFill/>
          <a:ln/>
        </p:spPr>
        <p:txBody>
          <a:bodyPr lIns="92407" tIns="45420" rIns="92407" bIns="45420"/>
          <a:lstStyle/>
          <a:p>
            <a:r>
              <a:rPr lang="en-US" altLang="en-US" sz="1800"/>
              <a:t>Requirements validation is a critical step in the development process, usually after requirements engineering or requirements analysis. Also at delivery (client acceptance test). </a:t>
            </a:r>
            <a:endParaRPr lang="en-US" altLang="en-US" sz="2000"/>
          </a:p>
          <a:p>
            <a:r>
              <a:rPr lang="en-US" altLang="en-US" sz="2000" b="1"/>
              <a:t>Requirements validation criteria:</a:t>
            </a:r>
            <a:endParaRPr lang="en-US" altLang="en-US" sz="2000"/>
          </a:p>
          <a:p>
            <a:pPr lvl="1"/>
            <a:r>
              <a:rPr lang="en-US" altLang="en-US" sz="1800"/>
              <a:t>Correctness: </a:t>
            </a:r>
          </a:p>
          <a:p>
            <a:pPr lvl="2"/>
            <a:r>
              <a:rPr lang="en-US" altLang="en-US" b="0"/>
              <a:t>The requirements represent the client’s view.  </a:t>
            </a:r>
            <a:endParaRPr lang="en-US" altLang="en-US" sz="1600" b="0"/>
          </a:p>
          <a:p>
            <a:pPr lvl="1"/>
            <a:r>
              <a:rPr lang="en-US" altLang="en-US" sz="1800"/>
              <a:t>Completeness: </a:t>
            </a:r>
          </a:p>
          <a:p>
            <a:pPr lvl="2"/>
            <a:r>
              <a:rPr lang="en-US" altLang="en-US" b="0"/>
              <a:t>All possible scenarios, in which the system can be used, are described, including exceptional behavior by the user or the system</a:t>
            </a:r>
            <a:endParaRPr lang="en-US" altLang="en-US" sz="1600" b="0"/>
          </a:p>
          <a:p>
            <a:pPr lvl="1"/>
            <a:r>
              <a:rPr lang="en-US" altLang="en-US" sz="1800"/>
              <a:t>Consistency:</a:t>
            </a:r>
          </a:p>
          <a:p>
            <a:pPr lvl="2"/>
            <a:r>
              <a:rPr lang="en-US" altLang="en-US" b="0"/>
              <a:t>There are functional or nonfunctional requirements that contradict each other</a:t>
            </a:r>
            <a:endParaRPr lang="en-US" altLang="en-US" sz="1600"/>
          </a:p>
          <a:p>
            <a:pPr lvl="1"/>
            <a:r>
              <a:rPr lang="en-US" altLang="en-US" sz="1800"/>
              <a:t>Realism: </a:t>
            </a:r>
          </a:p>
          <a:p>
            <a:pPr lvl="2"/>
            <a:r>
              <a:rPr lang="en-US" altLang="en-US" b="0"/>
              <a:t>Requirements can be implemented and delivered</a:t>
            </a:r>
          </a:p>
          <a:p>
            <a:pPr lvl="1"/>
            <a:r>
              <a:rPr lang="en-US" altLang="en-US" sz="1800"/>
              <a:t>Traceability:</a:t>
            </a:r>
          </a:p>
          <a:p>
            <a:pPr lvl="2"/>
            <a:r>
              <a:rPr lang="en-US" altLang="en-US" sz="1600" b="0"/>
              <a:t>Each system function can be traced to a corresponding set of functional requirements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4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4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24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What is this?</a:t>
            </a:r>
          </a:p>
        </p:txBody>
      </p:sp>
      <p:sp>
        <p:nvSpPr>
          <p:cNvPr id="52276" name="Text Box 52"/>
          <p:cNvSpPr txBox="1">
            <a:spLocks noChangeArrowheads="1"/>
          </p:cNvSpPr>
          <p:nvPr/>
        </p:nvSpPr>
        <p:spPr bwMode="auto">
          <a:xfrm>
            <a:off x="457200" y="4267200"/>
            <a:ext cx="72231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Location: Hochschule für Musik und Theater,  Arcisstraße 12</a:t>
            </a:r>
          </a:p>
        </p:txBody>
      </p:sp>
      <p:grpSp>
        <p:nvGrpSpPr>
          <p:cNvPr id="75069" name="Group 317"/>
          <p:cNvGrpSpPr>
            <a:grpSpLocks/>
          </p:cNvGrpSpPr>
          <p:nvPr/>
        </p:nvGrpSpPr>
        <p:grpSpPr bwMode="auto">
          <a:xfrm>
            <a:off x="1379538" y="838200"/>
            <a:ext cx="6862762" cy="3117850"/>
            <a:chOff x="869" y="528"/>
            <a:chExt cx="4323" cy="1964"/>
          </a:xfrm>
        </p:grpSpPr>
        <p:sp>
          <p:nvSpPr>
            <p:cNvPr id="52233" name="Line 9"/>
            <p:cNvSpPr>
              <a:spLocks noChangeShapeType="1"/>
            </p:cNvSpPr>
            <p:nvPr/>
          </p:nvSpPr>
          <p:spPr bwMode="auto">
            <a:xfrm flipH="1">
              <a:off x="931" y="1873"/>
              <a:ext cx="30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4" name="Line 10"/>
            <p:cNvSpPr>
              <a:spLocks noChangeShapeType="1"/>
            </p:cNvSpPr>
            <p:nvPr/>
          </p:nvSpPr>
          <p:spPr bwMode="auto">
            <a:xfrm>
              <a:off x="3940" y="1873"/>
              <a:ext cx="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5" name="Line 11"/>
            <p:cNvSpPr>
              <a:spLocks noChangeShapeType="1"/>
            </p:cNvSpPr>
            <p:nvPr/>
          </p:nvSpPr>
          <p:spPr bwMode="auto">
            <a:xfrm>
              <a:off x="931" y="1873"/>
              <a:ext cx="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6" name="Line 12"/>
            <p:cNvSpPr>
              <a:spLocks noChangeShapeType="1"/>
            </p:cNvSpPr>
            <p:nvPr/>
          </p:nvSpPr>
          <p:spPr bwMode="auto">
            <a:xfrm>
              <a:off x="931" y="2449"/>
              <a:ext cx="30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0" name="Line 26"/>
            <p:cNvSpPr>
              <a:spLocks noChangeShapeType="1"/>
            </p:cNvSpPr>
            <p:nvPr/>
          </p:nvSpPr>
          <p:spPr bwMode="auto">
            <a:xfrm flipV="1">
              <a:off x="3940" y="1873"/>
              <a:ext cx="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3" name="Line 29"/>
            <p:cNvSpPr>
              <a:spLocks noChangeShapeType="1"/>
            </p:cNvSpPr>
            <p:nvPr/>
          </p:nvSpPr>
          <p:spPr bwMode="auto">
            <a:xfrm>
              <a:off x="4924" y="649"/>
              <a:ext cx="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7" name="Line 43"/>
            <p:cNvSpPr>
              <a:spLocks noChangeShapeType="1"/>
            </p:cNvSpPr>
            <p:nvPr/>
          </p:nvSpPr>
          <p:spPr bwMode="auto">
            <a:xfrm flipV="1">
              <a:off x="4464" y="673"/>
              <a:ext cx="48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068" name="Group 316"/>
            <p:cNvGrpSpPr>
              <a:grpSpLocks/>
            </p:cNvGrpSpPr>
            <p:nvPr/>
          </p:nvGrpSpPr>
          <p:grpSpPr bwMode="auto">
            <a:xfrm>
              <a:off x="869" y="528"/>
              <a:ext cx="4075" cy="1964"/>
              <a:chOff x="869" y="528"/>
              <a:chExt cx="4075" cy="1964"/>
            </a:xfrm>
          </p:grpSpPr>
          <p:sp>
            <p:nvSpPr>
              <p:cNvPr id="52248" name="Rectangle 24" descr="White marble"/>
              <p:cNvSpPr>
                <a:spLocks noChangeArrowheads="1"/>
              </p:cNvSpPr>
              <p:nvPr/>
            </p:nvSpPr>
            <p:spPr bwMode="auto">
              <a:xfrm rot="-2040700">
                <a:off x="869" y="1201"/>
                <a:ext cx="2263" cy="457"/>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6" name="Rectangle 32" descr="White marble"/>
              <p:cNvSpPr>
                <a:spLocks noChangeArrowheads="1"/>
              </p:cNvSpPr>
              <p:nvPr/>
            </p:nvSpPr>
            <p:spPr bwMode="auto">
              <a:xfrm>
                <a:off x="2784" y="625"/>
                <a:ext cx="2160" cy="560"/>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7" name="Rectangle 23" descr="White marble"/>
              <p:cNvSpPr>
                <a:spLocks noChangeArrowheads="1"/>
              </p:cNvSpPr>
              <p:nvPr/>
            </p:nvSpPr>
            <p:spPr bwMode="auto">
              <a:xfrm>
                <a:off x="886" y="1873"/>
                <a:ext cx="3098" cy="576"/>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6" name="Rectangle 42" descr="White marble"/>
              <p:cNvSpPr>
                <a:spLocks noChangeArrowheads="1"/>
              </p:cNvSpPr>
              <p:nvPr/>
            </p:nvSpPr>
            <p:spPr bwMode="auto">
              <a:xfrm rot="-3093418">
                <a:off x="3461" y="1333"/>
                <a:ext cx="1964" cy="354"/>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2268" name="Line 44"/>
            <p:cNvSpPr>
              <a:spLocks noChangeShapeType="1"/>
            </p:cNvSpPr>
            <p:nvPr/>
          </p:nvSpPr>
          <p:spPr bwMode="auto">
            <a:xfrm flipV="1">
              <a:off x="3984" y="1873"/>
              <a:ext cx="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72" name="Line 48"/>
            <p:cNvSpPr>
              <a:spLocks noChangeShapeType="1"/>
            </p:cNvSpPr>
            <p:nvPr/>
          </p:nvSpPr>
          <p:spPr bwMode="auto">
            <a:xfrm>
              <a:off x="4944" y="624"/>
              <a:ext cx="0" cy="5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73" name="Rectangle 49"/>
            <p:cNvSpPr>
              <a:spLocks noChangeArrowheads="1"/>
            </p:cNvSpPr>
            <p:nvPr/>
          </p:nvSpPr>
          <p:spPr bwMode="auto">
            <a:xfrm>
              <a:off x="4952" y="529"/>
              <a:ext cx="240" cy="76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742" name="Line 518"/>
            <p:cNvSpPr>
              <a:spLocks noChangeShapeType="1"/>
            </p:cNvSpPr>
            <p:nvPr/>
          </p:nvSpPr>
          <p:spPr bwMode="auto">
            <a:xfrm flipV="1">
              <a:off x="3984" y="624"/>
              <a:ext cx="960" cy="12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743" name="Line 519"/>
            <p:cNvSpPr>
              <a:spLocks noChangeShapeType="1"/>
            </p:cNvSpPr>
            <p:nvPr/>
          </p:nvSpPr>
          <p:spPr bwMode="auto">
            <a:xfrm flipV="1">
              <a:off x="3984" y="1199"/>
              <a:ext cx="960" cy="12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067" name="Group 315"/>
          <p:cNvGrpSpPr>
            <a:grpSpLocks/>
          </p:cNvGrpSpPr>
          <p:nvPr/>
        </p:nvGrpSpPr>
        <p:grpSpPr bwMode="auto">
          <a:xfrm>
            <a:off x="2971800" y="1905000"/>
            <a:ext cx="4079875" cy="1068388"/>
            <a:chOff x="1872" y="1200"/>
            <a:chExt cx="2570" cy="673"/>
          </a:xfrm>
        </p:grpSpPr>
        <p:sp>
          <p:nvSpPr>
            <p:cNvPr id="52251" name="Line 27"/>
            <p:cNvSpPr>
              <a:spLocks noChangeShapeType="1"/>
            </p:cNvSpPr>
            <p:nvPr/>
          </p:nvSpPr>
          <p:spPr bwMode="auto">
            <a:xfrm>
              <a:off x="3709" y="1873"/>
              <a:ext cx="2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2439" name="Group 215"/>
            <p:cNvGrpSpPr>
              <a:grpSpLocks/>
            </p:cNvGrpSpPr>
            <p:nvPr/>
          </p:nvGrpSpPr>
          <p:grpSpPr bwMode="auto">
            <a:xfrm>
              <a:off x="3514" y="1646"/>
              <a:ext cx="194" cy="144"/>
              <a:chOff x="3514" y="1646"/>
              <a:chExt cx="194" cy="144"/>
            </a:xfrm>
          </p:grpSpPr>
          <p:sp>
            <p:nvSpPr>
              <p:cNvPr id="52320" name="Freeform 9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1" name="Freeform 9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2" name="Freeform 9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3" name="Freeform 9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4" name="Freeform 10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5" name="Freeform 10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6" name="Freeform 10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7" name="Freeform 10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8" name="Freeform 10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29" name="Freeform 10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30" name="Freeform 10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31" name="Freeform 10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52269" name="Line 45"/>
            <p:cNvSpPr>
              <a:spLocks noChangeShapeType="1"/>
            </p:cNvSpPr>
            <p:nvPr/>
          </p:nvSpPr>
          <p:spPr bwMode="auto">
            <a:xfrm>
              <a:off x="3792" y="1873"/>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2440" name="Group 216"/>
            <p:cNvGrpSpPr>
              <a:grpSpLocks/>
            </p:cNvGrpSpPr>
            <p:nvPr/>
          </p:nvGrpSpPr>
          <p:grpSpPr bwMode="auto">
            <a:xfrm>
              <a:off x="3610" y="1200"/>
              <a:ext cx="194" cy="144"/>
              <a:chOff x="3514" y="1646"/>
              <a:chExt cx="194" cy="144"/>
            </a:xfrm>
          </p:grpSpPr>
          <p:sp>
            <p:nvSpPr>
              <p:cNvPr id="52441" name="Freeform 21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2" name="Freeform 21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3" name="Freeform 21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4" name="Freeform 22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5" name="Freeform 22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6" name="Freeform 22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7" name="Freeform 22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8" name="Freeform 22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49" name="Freeform 22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0" name="Freeform 22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1" name="Freeform 22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2" name="Freeform 22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453" name="Group 229"/>
            <p:cNvGrpSpPr>
              <a:grpSpLocks/>
            </p:cNvGrpSpPr>
            <p:nvPr/>
          </p:nvGrpSpPr>
          <p:grpSpPr bwMode="auto">
            <a:xfrm>
              <a:off x="3706" y="1296"/>
              <a:ext cx="194" cy="144"/>
              <a:chOff x="3514" y="1646"/>
              <a:chExt cx="194" cy="144"/>
            </a:xfrm>
          </p:grpSpPr>
          <p:sp>
            <p:nvSpPr>
              <p:cNvPr id="52454" name="Freeform 23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5" name="Freeform 23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6" name="Freeform 23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7" name="Freeform 23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8" name="Freeform 23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59" name="Freeform 23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0" name="Freeform 23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1" name="Freeform 23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2" name="Freeform 23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3" name="Freeform 23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4" name="Freeform 24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5" name="Freeform 24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466" name="Group 242"/>
            <p:cNvGrpSpPr>
              <a:grpSpLocks/>
            </p:cNvGrpSpPr>
            <p:nvPr/>
          </p:nvGrpSpPr>
          <p:grpSpPr bwMode="auto">
            <a:xfrm>
              <a:off x="3802" y="1392"/>
              <a:ext cx="194" cy="144"/>
              <a:chOff x="3514" y="1646"/>
              <a:chExt cx="194" cy="144"/>
            </a:xfrm>
          </p:grpSpPr>
          <p:sp>
            <p:nvSpPr>
              <p:cNvPr id="52467" name="Freeform 24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8" name="Freeform 24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69" name="Freeform 24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0" name="Freeform 24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1" name="Freeform 24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2" name="Freeform 24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3" name="Freeform 24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4" name="Freeform 25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5" name="Freeform 25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6" name="Freeform 25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7" name="Freeform 25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78" name="Freeform 25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479" name="Group 255"/>
            <p:cNvGrpSpPr>
              <a:grpSpLocks/>
            </p:cNvGrpSpPr>
            <p:nvPr/>
          </p:nvGrpSpPr>
          <p:grpSpPr bwMode="auto">
            <a:xfrm>
              <a:off x="3898" y="1488"/>
              <a:ext cx="194" cy="144"/>
              <a:chOff x="3514" y="1646"/>
              <a:chExt cx="194" cy="144"/>
            </a:xfrm>
          </p:grpSpPr>
          <p:sp>
            <p:nvSpPr>
              <p:cNvPr id="52480" name="Freeform 25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1" name="Freeform 25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2" name="Freeform 25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3" name="Freeform 25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4" name="Freeform 26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5" name="Freeform 26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6" name="Freeform 26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7" name="Freeform 26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8" name="Freeform 26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89" name="Freeform 26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0" name="Freeform 26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1" name="Freeform 26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492" name="Group 268"/>
            <p:cNvGrpSpPr>
              <a:grpSpLocks/>
            </p:cNvGrpSpPr>
            <p:nvPr/>
          </p:nvGrpSpPr>
          <p:grpSpPr bwMode="auto">
            <a:xfrm>
              <a:off x="3994" y="1584"/>
              <a:ext cx="194" cy="144"/>
              <a:chOff x="3514" y="1646"/>
              <a:chExt cx="194" cy="144"/>
            </a:xfrm>
          </p:grpSpPr>
          <p:sp>
            <p:nvSpPr>
              <p:cNvPr id="52493" name="Freeform 269"/>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4" name="Freeform 270"/>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5" name="Freeform 271"/>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6" name="Freeform 272"/>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7" name="Freeform 273"/>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8" name="Freeform 274"/>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499" name="Freeform 275"/>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0" name="Freeform 276"/>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1" name="Freeform 277"/>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2" name="Freeform 278"/>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3" name="Freeform 279"/>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4" name="Freeform 280"/>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505" name="Group 281"/>
            <p:cNvGrpSpPr>
              <a:grpSpLocks/>
            </p:cNvGrpSpPr>
            <p:nvPr/>
          </p:nvGrpSpPr>
          <p:grpSpPr bwMode="auto">
            <a:xfrm>
              <a:off x="3888" y="1200"/>
              <a:ext cx="194" cy="144"/>
              <a:chOff x="3514" y="1646"/>
              <a:chExt cx="194" cy="144"/>
            </a:xfrm>
          </p:grpSpPr>
          <p:sp>
            <p:nvSpPr>
              <p:cNvPr id="52506" name="Freeform 282"/>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7" name="Freeform 283"/>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8" name="Freeform 284"/>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09" name="Freeform 285"/>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0" name="Freeform 286"/>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1" name="Freeform 287"/>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2" name="Freeform 288"/>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3" name="Freeform 289"/>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4" name="Freeform 290"/>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5" name="Freeform 291"/>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6" name="Freeform 292"/>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17" name="Freeform 293"/>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544" name="Group 320"/>
            <p:cNvGrpSpPr>
              <a:grpSpLocks/>
            </p:cNvGrpSpPr>
            <p:nvPr/>
          </p:nvGrpSpPr>
          <p:grpSpPr bwMode="auto">
            <a:xfrm>
              <a:off x="3984" y="1296"/>
              <a:ext cx="194" cy="144"/>
              <a:chOff x="3514" y="1646"/>
              <a:chExt cx="194" cy="144"/>
            </a:xfrm>
          </p:grpSpPr>
          <p:sp>
            <p:nvSpPr>
              <p:cNvPr id="52545" name="Freeform 321"/>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46" name="Freeform 322"/>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47" name="Freeform 323"/>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48" name="Freeform 324"/>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49" name="Freeform 325"/>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0" name="Freeform 326"/>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1" name="Freeform 327"/>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2" name="Freeform 328"/>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3" name="Freeform 329"/>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4" name="Freeform 330"/>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5" name="Freeform 331"/>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6" name="Freeform 332"/>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557" name="Group 333"/>
            <p:cNvGrpSpPr>
              <a:grpSpLocks/>
            </p:cNvGrpSpPr>
            <p:nvPr/>
          </p:nvGrpSpPr>
          <p:grpSpPr bwMode="auto">
            <a:xfrm>
              <a:off x="4080" y="1392"/>
              <a:ext cx="194" cy="144"/>
              <a:chOff x="3514" y="1646"/>
              <a:chExt cx="194" cy="144"/>
            </a:xfrm>
          </p:grpSpPr>
          <p:sp>
            <p:nvSpPr>
              <p:cNvPr id="52558" name="Freeform 33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59" name="Freeform 33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0" name="Freeform 33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1" name="Freeform 33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2" name="Freeform 33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3" name="Freeform 33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4" name="Freeform 34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5" name="Freeform 34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6" name="Freeform 34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7" name="Freeform 34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8" name="Freeform 34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69" name="Freeform 34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570" name="Group 346"/>
            <p:cNvGrpSpPr>
              <a:grpSpLocks/>
            </p:cNvGrpSpPr>
            <p:nvPr/>
          </p:nvGrpSpPr>
          <p:grpSpPr bwMode="auto">
            <a:xfrm>
              <a:off x="4176" y="1200"/>
              <a:ext cx="194" cy="144"/>
              <a:chOff x="3514" y="1646"/>
              <a:chExt cx="194" cy="144"/>
            </a:xfrm>
          </p:grpSpPr>
          <p:sp>
            <p:nvSpPr>
              <p:cNvPr id="52571" name="Freeform 34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2" name="Freeform 34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3" name="Freeform 34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4" name="Freeform 35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5" name="Freeform 35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6" name="Freeform 35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7" name="Freeform 35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8" name="Freeform 35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79" name="Freeform 35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0" name="Freeform 35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1" name="Freeform 35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2" name="Freeform 35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583" name="Group 359"/>
            <p:cNvGrpSpPr>
              <a:grpSpLocks/>
            </p:cNvGrpSpPr>
            <p:nvPr/>
          </p:nvGrpSpPr>
          <p:grpSpPr bwMode="auto">
            <a:xfrm>
              <a:off x="4224" y="1296"/>
              <a:ext cx="194" cy="144"/>
              <a:chOff x="3514" y="1646"/>
              <a:chExt cx="194" cy="144"/>
            </a:xfrm>
          </p:grpSpPr>
          <p:sp>
            <p:nvSpPr>
              <p:cNvPr id="52584" name="Freeform 36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5" name="Freeform 36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6" name="Freeform 36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7" name="Freeform 36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8" name="Freeform 36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89" name="Freeform 36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90" name="Freeform 36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91" name="Freeform 36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92" name="Freeform 36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93" name="Freeform 36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94" name="Freeform 37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595" name="Freeform 37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729" name="Group 505"/>
            <p:cNvGrpSpPr>
              <a:grpSpLocks/>
            </p:cNvGrpSpPr>
            <p:nvPr/>
          </p:nvGrpSpPr>
          <p:grpSpPr bwMode="auto">
            <a:xfrm>
              <a:off x="2736" y="1200"/>
              <a:ext cx="194" cy="144"/>
              <a:chOff x="3514" y="1646"/>
              <a:chExt cx="194" cy="144"/>
            </a:xfrm>
          </p:grpSpPr>
          <p:sp>
            <p:nvSpPr>
              <p:cNvPr id="52730" name="Freeform 50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1" name="Freeform 50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2" name="Freeform 50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3" name="Freeform 50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4" name="Freeform 51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5" name="Freeform 51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6" name="Freeform 51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7" name="Freeform 51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8" name="Freeform 51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39" name="Freeform 51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40" name="Freeform 51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41" name="Freeform 51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744" name="Group 520"/>
            <p:cNvGrpSpPr>
              <a:grpSpLocks/>
            </p:cNvGrpSpPr>
            <p:nvPr/>
          </p:nvGrpSpPr>
          <p:grpSpPr bwMode="auto">
            <a:xfrm>
              <a:off x="2832" y="1200"/>
              <a:ext cx="194" cy="144"/>
              <a:chOff x="3514" y="1646"/>
              <a:chExt cx="194" cy="144"/>
            </a:xfrm>
          </p:grpSpPr>
          <p:sp>
            <p:nvSpPr>
              <p:cNvPr id="52745" name="Freeform 521"/>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46" name="Freeform 522"/>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47" name="Freeform 523"/>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48" name="Freeform 524"/>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49" name="Freeform 525"/>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0" name="Freeform 526"/>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1" name="Freeform 527"/>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2" name="Freeform 528"/>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3" name="Freeform 529"/>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4" name="Freeform 530"/>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5" name="Freeform 531"/>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6" name="Freeform 532"/>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757" name="Group 533"/>
            <p:cNvGrpSpPr>
              <a:grpSpLocks/>
            </p:cNvGrpSpPr>
            <p:nvPr/>
          </p:nvGrpSpPr>
          <p:grpSpPr bwMode="auto">
            <a:xfrm>
              <a:off x="2928" y="1200"/>
              <a:ext cx="194" cy="144"/>
              <a:chOff x="3514" y="1646"/>
              <a:chExt cx="194" cy="144"/>
            </a:xfrm>
          </p:grpSpPr>
          <p:sp>
            <p:nvSpPr>
              <p:cNvPr id="52758" name="Freeform 53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59" name="Freeform 53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0" name="Freeform 53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1" name="Freeform 53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2" name="Freeform 53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3" name="Freeform 53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4" name="Freeform 54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5" name="Freeform 54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6" name="Freeform 54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7" name="Freeform 54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8" name="Freeform 54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69" name="Freeform 54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770" name="Group 546"/>
            <p:cNvGrpSpPr>
              <a:grpSpLocks/>
            </p:cNvGrpSpPr>
            <p:nvPr/>
          </p:nvGrpSpPr>
          <p:grpSpPr bwMode="auto">
            <a:xfrm>
              <a:off x="3024" y="1200"/>
              <a:ext cx="194" cy="144"/>
              <a:chOff x="3514" y="1646"/>
              <a:chExt cx="194" cy="144"/>
            </a:xfrm>
          </p:grpSpPr>
          <p:sp>
            <p:nvSpPr>
              <p:cNvPr id="52771" name="Freeform 54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2" name="Freeform 54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3" name="Freeform 54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4" name="Freeform 55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5" name="Freeform 55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6" name="Freeform 55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7" name="Freeform 55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8" name="Freeform 55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79" name="Freeform 55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0" name="Freeform 55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1" name="Freeform 55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2" name="Freeform 55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783" name="Group 559"/>
            <p:cNvGrpSpPr>
              <a:grpSpLocks/>
            </p:cNvGrpSpPr>
            <p:nvPr/>
          </p:nvGrpSpPr>
          <p:grpSpPr bwMode="auto">
            <a:xfrm>
              <a:off x="3120" y="1200"/>
              <a:ext cx="194" cy="144"/>
              <a:chOff x="3514" y="1646"/>
              <a:chExt cx="194" cy="144"/>
            </a:xfrm>
          </p:grpSpPr>
          <p:sp>
            <p:nvSpPr>
              <p:cNvPr id="52784" name="Freeform 56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5" name="Freeform 56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6" name="Freeform 56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7" name="Freeform 56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8" name="Freeform 56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89" name="Freeform 56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0" name="Freeform 56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1" name="Freeform 56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2" name="Freeform 56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3" name="Freeform 56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4" name="Freeform 57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5" name="Freeform 57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796" name="Group 572"/>
            <p:cNvGrpSpPr>
              <a:grpSpLocks/>
            </p:cNvGrpSpPr>
            <p:nvPr/>
          </p:nvGrpSpPr>
          <p:grpSpPr bwMode="auto">
            <a:xfrm>
              <a:off x="3216" y="1200"/>
              <a:ext cx="194" cy="144"/>
              <a:chOff x="3514" y="1646"/>
              <a:chExt cx="194" cy="144"/>
            </a:xfrm>
          </p:grpSpPr>
          <p:sp>
            <p:nvSpPr>
              <p:cNvPr id="52797" name="Freeform 57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8" name="Freeform 57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799" name="Freeform 57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0" name="Freeform 57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1" name="Freeform 57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2" name="Freeform 57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3" name="Freeform 57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4" name="Freeform 58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5" name="Freeform 58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6" name="Freeform 58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7" name="Freeform 58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08" name="Freeform 58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809" name="Group 585"/>
            <p:cNvGrpSpPr>
              <a:grpSpLocks/>
            </p:cNvGrpSpPr>
            <p:nvPr/>
          </p:nvGrpSpPr>
          <p:grpSpPr bwMode="auto">
            <a:xfrm>
              <a:off x="3312" y="1200"/>
              <a:ext cx="194" cy="144"/>
              <a:chOff x="3514" y="1646"/>
              <a:chExt cx="194" cy="144"/>
            </a:xfrm>
          </p:grpSpPr>
          <p:sp>
            <p:nvSpPr>
              <p:cNvPr id="52810" name="Freeform 58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1" name="Freeform 58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2" name="Freeform 58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3" name="Freeform 58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4" name="Freeform 59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5" name="Freeform 59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6" name="Freeform 59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7" name="Freeform 59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8" name="Freeform 59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19" name="Freeform 59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0" name="Freeform 59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1" name="Freeform 59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822" name="Group 598"/>
            <p:cNvGrpSpPr>
              <a:grpSpLocks/>
            </p:cNvGrpSpPr>
            <p:nvPr/>
          </p:nvGrpSpPr>
          <p:grpSpPr bwMode="auto">
            <a:xfrm>
              <a:off x="3408" y="1200"/>
              <a:ext cx="194" cy="144"/>
              <a:chOff x="3514" y="1646"/>
              <a:chExt cx="194" cy="144"/>
            </a:xfrm>
          </p:grpSpPr>
          <p:sp>
            <p:nvSpPr>
              <p:cNvPr id="52823" name="Freeform 599"/>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4" name="Freeform 600"/>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5" name="Freeform 601"/>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6" name="Freeform 602"/>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7" name="Freeform 603"/>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8" name="Freeform 604"/>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29" name="Freeform 605"/>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0" name="Freeform 606"/>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1" name="Freeform 607"/>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2" name="Freeform 608"/>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3" name="Freeform 609"/>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4" name="Freeform 610"/>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835" name="Group 611"/>
            <p:cNvGrpSpPr>
              <a:grpSpLocks/>
            </p:cNvGrpSpPr>
            <p:nvPr/>
          </p:nvGrpSpPr>
          <p:grpSpPr bwMode="auto">
            <a:xfrm>
              <a:off x="3504" y="1200"/>
              <a:ext cx="194" cy="144"/>
              <a:chOff x="3514" y="1646"/>
              <a:chExt cx="194" cy="144"/>
            </a:xfrm>
          </p:grpSpPr>
          <p:sp>
            <p:nvSpPr>
              <p:cNvPr id="52836" name="Freeform 612"/>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7" name="Freeform 613"/>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8" name="Freeform 614"/>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39" name="Freeform 615"/>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0" name="Freeform 616"/>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1" name="Freeform 617"/>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2" name="Freeform 618"/>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3" name="Freeform 619"/>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4" name="Freeform 620"/>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5" name="Freeform 621"/>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6" name="Freeform 622"/>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47" name="Freeform 623"/>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848" name="Group 624"/>
            <p:cNvGrpSpPr>
              <a:grpSpLocks/>
            </p:cNvGrpSpPr>
            <p:nvPr/>
          </p:nvGrpSpPr>
          <p:grpSpPr bwMode="auto">
            <a:xfrm>
              <a:off x="3600" y="1200"/>
              <a:ext cx="194" cy="144"/>
              <a:chOff x="3514" y="1646"/>
              <a:chExt cx="194" cy="144"/>
            </a:xfrm>
          </p:grpSpPr>
          <p:sp>
            <p:nvSpPr>
              <p:cNvPr id="52849" name="Freeform 625"/>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0" name="Freeform 626"/>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1" name="Freeform 627"/>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2" name="Freeform 628"/>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3" name="Freeform 629"/>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4" name="Freeform 630"/>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5" name="Freeform 631"/>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6" name="Freeform 632"/>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7" name="Freeform 633"/>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8" name="Freeform 634"/>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59" name="Freeform 635"/>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0" name="Freeform 636"/>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861" name="Group 637"/>
            <p:cNvGrpSpPr>
              <a:grpSpLocks/>
            </p:cNvGrpSpPr>
            <p:nvPr/>
          </p:nvGrpSpPr>
          <p:grpSpPr bwMode="auto">
            <a:xfrm>
              <a:off x="3696" y="1200"/>
              <a:ext cx="194" cy="144"/>
              <a:chOff x="3514" y="1646"/>
              <a:chExt cx="194" cy="144"/>
            </a:xfrm>
          </p:grpSpPr>
          <p:sp>
            <p:nvSpPr>
              <p:cNvPr id="52862" name="Freeform 638"/>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3" name="Freeform 639"/>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4" name="Freeform 640"/>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5" name="Freeform 641"/>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6" name="Freeform 642"/>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7" name="Freeform 643"/>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8" name="Freeform 644"/>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69" name="Freeform 645"/>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0" name="Freeform 646"/>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1" name="Freeform 647"/>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2" name="Freeform 648"/>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3" name="Freeform 649"/>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874" name="Group 650"/>
            <p:cNvGrpSpPr>
              <a:grpSpLocks/>
            </p:cNvGrpSpPr>
            <p:nvPr/>
          </p:nvGrpSpPr>
          <p:grpSpPr bwMode="auto">
            <a:xfrm>
              <a:off x="3792" y="1200"/>
              <a:ext cx="194" cy="144"/>
              <a:chOff x="3514" y="1646"/>
              <a:chExt cx="194" cy="144"/>
            </a:xfrm>
          </p:grpSpPr>
          <p:sp>
            <p:nvSpPr>
              <p:cNvPr id="52875" name="Freeform 651"/>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6" name="Freeform 652"/>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7" name="Freeform 653"/>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8" name="Freeform 654"/>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79" name="Freeform 655"/>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0" name="Freeform 656"/>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1" name="Freeform 657"/>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2" name="Freeform 658"/>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3" name="Freeform 659"/>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4" name="Freeform 660"/>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5" name="Freeform 661"/>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6" name="Freeform 662"/>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887" name="Group 663"/>
            <p:cNvGrpSpPr>
              <a:grpSpLocks/>
            </p:cNvGrpSpPr>
            <p:nvPr/>
          </p:nvGrpSpPr>
          <p:grpSpPr bwMode="auto">
            <a:xfrm>
              <a:off x="3888" y="1200"/>
              <a:ext cx="194" cy="144"/>
              <a:chOff x="3514" y="1646"/>
              <a:chExt cx="194" cy="144"/>
            </a:xfrm>
          </p:grpSpPr>
          <p:sp>
            <p:nvSpPr>
              <p:cNvPr id="52888" name="Freeform 66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89" name="Freeform 66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0" name="Freeform 66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1" name="Freeform 66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2" name="Freeform 66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3" name="Freeform 66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4" name="Freeform 67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5" name="Freeform 67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6" name="Freeform 67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7" name="Freeform 67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8" name="Freeform 67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899" name="Freeform 67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900" name="Group 676"/>
            <p:cNvGrpSpPr>
              <a:grpSpLocks/>
            </p:cNvGrpSpPr>
            <p:nvPr/>
          </p:nvGrpSpPr>
          <p:grpSpPr bwMode="auto">
            <a:xfrm>
              <a:off x="3984" y="1200"/>
              <a:ext cx="194" cy="144"/>
              <a:chOff x="3514" y="1646"/>
              <a:chExt cx="194" cy="144"/>
            </a:xfrm>
          </p:grpSpPr>
          <p:sp>
            <p:nvSpPr>
              <p:cNvPr id="52901" name="Freeform 67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2" name="Freeform 67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3" name="Freeform 67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4" name="Freeform 68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5" name="Freeform 68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6" name="Freeform 68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7" name="Freeform 68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8" name="Freeform 68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09" name="Freeform 68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0" name="Freeform 68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1" name="Freeform 68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2" name="Freeform 68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913" name="Group 689"/>
            <p:cNvGrpSpPr>
              <a:grpSpLocks/>
            </p:cNvGrpSpPr>
            <p:nvPr/>
          </p:nvGrpSpPr>
          <p:grpSpPr bwMode="auto">
            <a:xfrm>
              <a:off x="4080" y="1200"/>
              <a:ext cx="194" cy="144"/>
              <a:chOff x="3514" y="1646"/>
              <a:chExt cx="194" cy="144"/>
            </a:xfrm>
          </p:grpSpPr>
          <p:sp>
            <p:nvSpPr>
              <p:cNvPr id="52914" name="Freeform 69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5" name="Freeform 69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6" name="Freeform 69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7" name="Freeform 69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8" name="Freeform 69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19" name="Freeform 69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0" name="Freeform 69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1" name="Freeform 69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2" name="Freeform 69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3" name="Freeform 69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4" name="Freeform 70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5" name="Freeform 70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926" name="Group 702"/>
            <p:cNvGrpSpPr>
              <a:grpSpLocks/>
            </p:cNvGrpSpPr>
            <p:nvPr/>
          </p:nvGrpSpPr>
          <p:grpSpPr bwMode="auto">
            <a:xfrm>
              <a:off x="4176" y="1200"/>
              <a:ext cx="194" cy="144"/>
              <a:chOff x="3514" y="1646"/>
              <a:chExt cx="194" cy="144"/>
            </a:xfrm>
          </p:grpSpPr>
          <p:sp>
            <p:nvSpPr>
              <p:cNvPr id="52927" name="Freeform 70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8" name="Freeform 70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29" name="Freeform 70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0" name="Freeform 70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1" name="Freeform 70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2" name="Freeform 70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3" name="Freeform 70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4" name="Freeform 71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5" name="Freeform 71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6" name="Freeform 71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7" name="Freeform 71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38" name="Freeform 71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939" name="Group 715"/>
            <p:cNvGrpSpPr>
              <a:grpSpLocks/>
            </p:cNvGrpSpPr>
            <p:nvPr/>
          </p:nvGrpSpPr>
          <p:grpSpPr bwMode="auto">
            <a:xfrm>
              <a:off x="2544" y="1296"/>
              <a:ext cx="194" cy="144"/>
              <a:chOff x="3514" y="1646"/>
              <a:chExt cx="194" cy="144"/>
            </a:xfrm>
          </p:grpSpPr>
          <p:sp>
            <p:nvSpPr>
              <p:cNvPr id="52940" name="Freeform 71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1" name="Freeform 71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2" name="Freeform 71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3" name="Freeform 71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4" name="Freeform 72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5" name="Freeform 72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6" name="Freeform 72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7" name="Freeform 72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8" name="Freeform 72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49" name="Freeform 72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50" name="Freeform 72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51" name="Freeform 72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965" name="Group 741"/>
            <p:cNvGrpSpPr>
              <a:grpSpLocks/>
            </p:cNvGrpSpPr>
            <p:nvPr/>
          </p:nvGrpSpPr>
          <p:grpSpPr bwMode="auto">
            <a:xfrm>
              <a:off x="2686" y="1296"/>
              <a:ext cx="194" cy="144"/>
              <a:chOff x="3514" y="1646"/>
              <a:chExt cx="194" cy="144"/>
            </a:xfrm>
          </p:grpSpPr>
          <p:sp>
            <p:nvSpPr>
              <p:cNvPr id="52966" name="Freeform 742"/>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67" name="Freeform 743"/>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68" name="Freeform 744"/>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69" name="Freeform 745"/>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0" name="Freeform 746"/>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1" name="Freeform 747"/>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2" name="Freeform 748"/>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3" name="Freeform 749"/>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4" name="Freeform 750"/>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5" name="Freeform 751"/>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6" name="Freeform 752"/>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77" name="Freeform 753"/>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978" name="Group 754"/>
            <p:cNvGrpSpPr>
              <a:grpSpLocks/>
            </p:cNvGrpSpPr>
            <p:nvPr/>
          </p:nvGrpSpPr>
          <p:grpSpPr bwMode="auto">
            <a:xfrm>
              <a:off x="2828" y="1296"/>
              <a:ext cx="194" cy="144"/>
              <a:chOff x="3514" y="1646"/>
              <a:chExt cx="194" cy="144"/>
            </a:xfrm>
          </p:grpSpPr>
          <p:sp>
            <p:nvSpPr>
              <p:cNvPr id="52979" name="Freeform 755"/>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0" name="Freeform 756"/>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1" name="Freeform 757"/>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2" name="Freeform 758"/>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3" name="Freeform 759"/>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4" name="Freeform 760"/>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5" name="Freeform 761"/>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6" name="Freeform 762"/>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7" name="Freeform 763"/>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8" name="Freeform 764"/>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89" name="Freeform 765"/>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0" name="Freeform 766"/>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2991" name="Group 767"/>
            <p:cNvGrpSpPr>
              <a:grpSpLocks/>
            </p:cNvGrpSpPr>
            <p:nvPr/>
          </p:nvGrpSpPr>
          <p:grpSpPr bwMode="auto">
            <a:xfrm>
              <a:off x="2970" y="1296"/>
              <a:ext cx="194" cy="144"/>
              <a:chOff x="3514" y="1646"/>
              <a:chExt cx="194" cy="144"/>
            </a:xfrm>
          </p:grpSpPr>
          <p:sp>
            <p:nvSpPr>
              <p:cNvPr id="52992" name="Freeform 768"/>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3" name="Freeform 769"/>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4" name="Freeform 770"/>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5" name="Freeform 771"/>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6" name="Freeform 772"/>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7" name="Freeform 773"/>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8" name="Freeform 774"/>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999" name="Freeform 775"/>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00" name="Freeform 776"/>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01" name="Freeform 777"/>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02" name="Freeform 778"/>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03" name="Freeform 779"/>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017" name="Group 793"/>
            <p:cNvGrpSpPr>
              <a:grpSpLocks/>
            </p:cNvGrpSpPr>
            <p:nvPr/>
          </p:nvGrpSpPr>
          <p:grpSpPr bwMode="auto">
            <a:xfrm>
              <a:off x="3254" y="1296"/>
              <a:ext cx="194" cy="144"/>
              <a:chOff x="3514" y="1646"/>
              <a:chExt cx="194" cy="144"/>
            </a:xfrm>
          </p:grpSpPr>
          <p:sp>
            <p:nvSpPr>
              <p:cNvPr id="53018" name="Freeform 79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19" name="Freeform 79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0" name="Freeform 79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1" name="Freeform 79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2" name="Freeform 79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3" name="Freeform 79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4" name="Freeform 80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5" name="Freeform 80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6" name="Freeform 80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7" name="Freeform 80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8" name="Freeform 80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29" name="Freeform 80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030" name="Group 806"/>
            <p:cNvGrpSpPr>
              <a:grpSpLocks/>
            </p:cNvGrpSpPr>
            <p:nvPr/>
          </p:nvGrpSpPr>
          <p:grpSpPr bwMode="auto">
            <a:xfrm>
              <a:off x="3396" y="1296"/>
              <a:ext cx="194" cy="144"/>
              <a:chOff x="3514" y="1646"/>
              <a:chExt cx="194" cy="144"/>
            </a:xfrm>
          </p:grpSpPr>
          <p:sp>
            <p:nvSpPr>
              <p:cNvPr id="53031" name="Freeform 80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2" name="Freeform 80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3" name="Freeform 80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4" name="Freeform 81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5" name="Freeform 81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6" name="Freeform 81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7" name="Freeform 81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8" name="Freeform 81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39" name="Freeform 81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0" name="Freeform 81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1" name="Freeform 81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2" name="Freeform 81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043" name="Group 819"/>
            <p:cNvGrpSpPr>
              <a:grpSpLocks/>
            </p:cNvGrpSpPr>
            <p:nvPr/>
          </p:nvGrpSpPr>
          <p:grpSpPr bwMode="auto">
            <a:xfrm>
              <a:off x="3538" y="1296"/>
              <a:ext cx="194" cy="144"/>
              <a:chOff x="3514" y="1646"/>
              <a:chExt cx="194" cy="144"/>
            </a:xfrm>
          </p:grpSpPr>
          <p:sp>
            <p:nvSpPr>
              <p:cNvPr id="53044" name="Freeform 82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5" name="Freeform 82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6" name="Freeform 82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7" name="Freeform 82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8" name="Freeform 82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49" name="Freeform 82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0" name="Freeform 82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1" name="Freeform 82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2" name="Freeform 82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3" name="Freeform 82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4" name="Freeform 83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5" name="Freeform 83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056" name="Group 832"/>
            <p:cNvGrpSpPr>
              <a:grpSpLocks/>
            </p:cNvGrpSpPr>
            <p:nvPr/>
          </p:nvGrpSpPr>
          <p:grpSpPr bwMode="auto">
            <a:xfrm>
              <a:off x="3680" y="1296"/>
              <a:ext cx="194" cy="144"/>
              <a:chOff x="3514" y="1646"/>
              <a:chExt cx="194" cy="144"/>
            </a:xfrm>
          </p:grpSpPr>
          <p:sp>
            <p:nvSpPr>
              <p:cNvPr id="53057" name="Freeform 83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8" name="Freeform 83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59" name="Freeform 83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0" name="Freeform 83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1" name="Freeform 83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2" name="Freeform 83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3" name="Freeform 83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4" name="Freeform 84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5" name="Freeform 84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6" name="Freeform 84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7" name="Freeform 84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68" name="Freeform 84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069" name="Group 845"/>
            <p:cNvGrpSpPr>
              <a:grpSpLocks/>
            </p:cNvGrpSpPr>
            <p:nvPr/>
          </p:nvGrpSpPr>
          <p:grpSpPr bwMode="auto">
            <a:xfrm>
              <a:off x="3822" y="1296"/>
              <a:ext cx="194" cy="144"/>
              <a:chOff x="3514" y="1646"/>
              <a:chExt cx="194" cy="144"/>
            </a:xfrm>
          </p:grpSpPr>
          <p:sp>
            <p:nvSpPr>
              <p:cNvPr id="53070" name="Freeform 84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1" name="Freeform 84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2" name="Freeform 84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3" name="Freeform 84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4" name="Freeform 85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5" name="Freeform 85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6" name="Freeform 85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7" name="Freeform 85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8" name="Freeform 85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79" name="Freeform 85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0" name="Freeform 85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1" name="Freeform 85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082" name="Group 858"/>
            <p:cNvGrpSpPr>
              <a:grpSpLocks/>
            </p:cNvGrpSpPr>
            <p:nvPr/>
          </p:nvGrpSpPr>
          <p:grpSpPr bwMode="auto">
            <a:xfrm>
              <a:off x="3964" y="1296"/>
              <a:ext cx="194" cy="144"/>
              <a:chOff x="3514" y="1646"/>
              <a:chExt cx="194" cy="144"/>
            </a:xfrm>
          </p:grpSpPr>
          <p:sp>
            <p:nvSpPr>
              <p:cNvPr id="53083" name="Freeform 859"/>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4" name="Freeform 860"/>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5" name="Freeform 861"/>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6" name="Freeform 862"/>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7" name="Freeform 863"/>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8" name="Freeform 864"/>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89" name="Freeform 865"/>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0" name="Freeform 866"/>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1" name="Freeform 867"/>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2" name="Freeform 868"/>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3" name="Freeform 869"/>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4" name="Freeform 870"/>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095" name="Group 871"/>
            <p:cNvGrpSpPr>
              <a:grpSpLocks/>
            </p:cNvGrpSpPr>
            <p:nvPr/>
          </p:nvGrpSpPr>
          <p:grpSpPr bwMode="auto">
            <a:xfrm>
              <a:off x="4106" y="1296"/>
              <a:ext cx="194" cy="144"/>
              <a:chOff x="3514" y="1646"/>
              <a:chExt cx="194" cy="144"/>
            </a:xfrm>
          </p:grpSpPr>
          <p:sp>
            <p:nvSpPr>
              <p:cNvPr id="53096" name="Freeform 872"/>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7" name="Freeform 873"/>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8" name="Freeform 874"/>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099" name="Freeform 875"/>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0" name="Freeform 876"/>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1" name="Freeform 877"/>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2" name="Freeform 878"/>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3" name="Freeform 879"/>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4" name="Freeform 880"/>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5" name="Freeform 881"/>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6" name="Freeform 882"/>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07" name="Freeform 883"/>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08" name="Group 884"/>
            <p:cNvGrpSpPr>
              <a:grpSpLocks/>
            </p:cNvGrpSpPr>
            <p:nvPr/>
          </p:nvGrpSpPr>
          <p:grpSpPr bwMode="auto">
            <a:xfrm>
              <a:off x="4248" y="1296"/>
              <a:ext cx="194" cy="144"/>
              <a:chOff x="3514" y="1646"/>
              <a:chExt cx="194" cy="144"/>
            </a:xfrm>
          </p:grpSpPr>
          <p:sp>
            <p:nvSpPr>
              <p:cNvPr id="53109" name="Freeform 885"/>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0" name="Freeform 886"/>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1" name="Freeform 887"/>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2" name="Freeform 888"/>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3" name="Freeform 889"/>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4" name="Freeform 890"/>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5" name="Freeform 891"/>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6" name="Freeform 892"/>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7" name="Freeform 893"/>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8" name="Freeform 894"/>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19" name="Freeform 895"/>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0" name="Freeform 896"/>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21" name="Group 897"/>
            <p:cNvGrpSpPr>
              <a:grpSpLocks/>
            </p:cNvGrpSpPr>
            <p:nvPr/>
          </p:nvGrpSpPr>
          <p:grpSpPr bwMode="auto">
            <a:xfrm>
              <a:off x="2352" y="1440"/>
              <a:ext cx="194" cy="144"/>
              <a:chOff x="3514" y="1646"/>
              <a:chExt cx="194" cy="144"/>
            </a:xfrm>
          </p:grpSpPr>
          <p:sp>
            <p:nvSpPr>
              <p:cNvPr id="53122" name="Freeform 898"/>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3" name="Freeform 899"/>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4" name="Freeform 900"/>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5" name="Freeform 901"/>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6" name="Freeform 902"/>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7" name="Freeform 903"/>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8" name="Freeform 904"/>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29" name="Freeform 905"/>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0" name="Freeform 906"/>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1" name="Freeform 907"/>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2" name="Freeform 908"/>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3" name="Freeform 909"/>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34" name="Group 910"/>
            <p:cNvGrpSpPr>
              <a:grpSpLocks/>
            </p:cNvGrpSpPr>
            <p:nvPr/>
          </p:nvGrpSpPr>
          <p:grpSpPr bwMode="auto">
            <a:xfrm>
              <a:off x="2448" y="1536"/>
              <a:ext cx="194" cy="144"/>
              <a:chOff x="3514" y="1646"/>
              <a:chExt cx="194" cy="144"/>
            </a:xfrm>
          </p:grpSpPr>
          <p:sp>
            <p:nvSpPr>
              <p:cNvPr id="53135" name="Freeform 911"/>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6" name="Freeform 912"/>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7" name="Freeform 913"/>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8" name="Freeform 914"/>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39" name="Freeform 915"/>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0" name="Freeform 916"/>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1" name="Freeform 917"/>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2" name="Freeform 918"/>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3" name="Freeform 919"/>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4" name="Freeform 920"/>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5" name="Freeform 921"/>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6" name="Freeform 922"/>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47" name="Group 923"/>
            <p:cNvGrpSpPr>
              <a:grpSpLocks/>
            </p:cNvGrpSpPr>
            <p:nvPr/>
          </p:nvGrpSpPr>
          <p:grpSpPr bwMode="auto">
            <a:xfrm>
              <a:off x="2544" y="1632"/>
              <a:ext cx="194" cy="144"/>
              <a:chOff x="3514" y="1646"/>
              <a:chExt cx="194" cy="144"/>
            </a:xfrm>
          </p:grpSpPr>
          <p:sp>
            <p:nvSpPr>
              <p:cNvPr id="53148" name="Freeform 92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49" name="Freeform 92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0" name="Freeform 92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1" name="Freeform 92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2" name="Freeform 92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3" name="Freeform 92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4" name="Freeform 93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5" name="Freeform 93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6" name="Freeform 93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7" name="Freeform 93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8" name="Freeform 93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59" name="Freeform 93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60" name="Group 936"/>
            <p:cNvGrpSpPr>
              <a:grpSpLocks/>
            </p:cNvGrpSpPr>
            <p:nvPr/>
          </p:nvGrpSpPr>
          <p:grpSpPr bwMode="auto">
            <a:xfrm>
              <a:off x="2544" y="1440"/>
              <a:ext cx="194" cy="144"/>
              <a:chOff x="3514" y="1646"/>
              <a:chExt cx="194" cy="144"/>
            </a:xfrm>
          </p:grpSpPr>
          <p:sp>
            <p:nvSpPr>
              <p:cNvPr id="53161" name="Freeform 93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2" name="Freeform 93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3" name="Freeform 93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4" name="Freeform 94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5" name="Freeform 94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6" name="Freeform 94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7" name="Freeform 94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8" name="Freeform 94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69" name="Freeform 94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0" name="Freeform 94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1" name="Freeform 94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2" name="Freeform 94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73" name="Group 949"/>
            <p:cNvGrpSpPr>
              <a:grpSpLocks/>
            </p:cNvGrpSpPr>
            <p:nvPr/>
          </p:nvGrpSpPr>
          <p:grpSpPr bwMode="auto">
            <a:xfrm>
              <a:off x="2544" y="1248"/>
              <a:ext cx="194" cy="144"/>
              <a:chOff x="3514" y="1646"/>
              <a:chExt cx="194" cy="144"/>
            </a:xfrm>
          </p:grpSpPr>
          <p:sp>
            <p:nvSpPr>
              <p:cNvPr id="53174" name="Freeform 95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5" name="Freeform 95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6" name="Freeform 95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7" name="Freeform 95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8" name="Freeform 95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79" name="Freeform 95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0" name="Freeform 95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1" name="Freeform 95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2" name="Freeform 95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3" name="Freeform 95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4" name="Freeform 96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5" name="Freeform 96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86" name="Group 962"/>
            <p:cNvGrpSpPr>
              <a:grpSpLocks/>
            </p:cNvGrpSpPr>
            <p:nvPr/>
          </p:nvGrpSpPr>
          <p:grpSpPr bwMode="auto">
            <a:xfrm>
              <a:off x="2734" y="1440"/>
              <a:ext cx="194" cy="144"/>
              <a:chOff x="3514" y="1646"/>
              <a:chExt cx="194" cy="144"/>
            </a:xfrm>
          </p:grpSpPr>
          <p:sp>
            <p:nvSpPr>
              <p:cNvPr id="53187" name="Freeform 96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8" name="Freeform 96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89" name="Freeform 96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0" name="Freeform 96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1" name="Freeform 96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2" name="Freeform 96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3" name="Freeform 96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4" name="Freeform 97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5" name="Freeform 97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6" name="Freeform 97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7" name="Freeform 97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198" name="Freeform 97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199" name="Group 975"/>
            <p:cNvGrpSpPr>
              <a:grpSpLocks/>
            </p:cNvGrpSpPr>
            <p:nvPr/>
          </p:nvGrpSpPr>
          <p:grpSpPr bwMode="auto">
            <a:xfrm>
              <a:off x="2926" y="1440"/>
              <a:ext cx="194" cy="144"/>
              <a:chOff x="3514" y="1646"/>
              <a:chExt cx="194" cy="144"/>
            </a:xfrm>
          </p:grpSpPr>
          <p:sp>
            <p:nvSpPr>
              <p:cNvPr id="53200" name="Freeform 97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1" name="Freeform 97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2" name="Freeform 97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3" name="Freeform 97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4" name="Freeform 98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5" name="Freeform 98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6" name="Freeform 98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7" name="Freeform 98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8" name="Freeform 98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09" name="Freeform 98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10" name="Freeform 98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11" name="Freeform 98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53238" name="Group 1014"/>
            <p:cNvGrpSpPr>
              <a:grpSpLocks/>
            </p:cNvGrpSpPr>
            <p:nvPr/>
          </p:nvGrpSpPr>
          <p:grpSpPr bwMode="auto">
            <a:xfrm>
              <a:off x="3502" y="1440"/>
              <a:ext cx="194" cy="144"/>
              <a:chOff x="3514" y="1646"/>
              <a:chExt cx="194" cy="144"/>
            </a:xfrm>
          </p:grpSpPr>
          <p:sp>
            <p:nvSpPr>
              <p:cNvPr id="53239" name="Freeform 1015"/>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0" name="Freeform 1016"/>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1" name="Freeform 1017"/>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2" name="Freeform 1018"/>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3" name="Freeform 1019"/>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4" name="Freeform 1020"/>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5" name="Freeform 1021"/>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6" name="Freeform 1022"/>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247" name="Freeform 1023"/>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52" name="Freeform 0"/>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53" name="Freeform 1"/>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54" name="Freeform 2"/>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755" name="Group 3"/>
            <p:cNvGrpSpPr>
              <a:grpSpLocks/>
            </p:cNvGrpSpPr>
            <p:nvPr/>
          </p:nvGrpSpPr>
          <p:grpSpPr bwMode="auto">
            <a:xfrm>
              <a:off x="3694" y="1440"/>
              <a:ext cx="194" cy="144"/>
              <a:chOff x="3514" y="1646"/>
              <a:chExt cx="194" cy="144"/>
            </a:xfrm>
          </p:grpSpPr>
          <p:sp>
            <p:nvSpPr>
              <p:cNvPr id="74756" name="Freeform 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57" name="Freeform 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58" name="Freeform 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59" name="Freeform 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0" name="Freeform 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1" name="Freeform 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2" name="Freeform 1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3" name="Freeform 1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4" name="Freeform 1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5" name="Freeform 1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6" name="Freeform 1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67" name="Freeform 1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768" name="Group 16"/>
            <p:cNvGrpSpPr>
              <a:grpSpLocks/>
            </p:cNvGrpSpPr>
            <p:nvPr/>
          </p:nvGrpSpPr>
          <p:grpSpPr bwMode="auto">
            <a:xfrm>
              <a:off x="2256" y="1536"/>
              <a:ext cx="194" cy="144"/>
              <a:chOff x="3514" y="1646"/>
              <a:chExt cx="194" cy="144"/>
            </a:xfrm>
          </p:grpSpPr>
          <p:sp>
            <p:nvSpPr>
              <p:cNvPr id="74769" name="Freeform 1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0" name="Freeform 1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1" name="Freeform 1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2" name="Freeform 2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3" name="Freeform 2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4" name="Freeform 2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5" name="Freeform 2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6" name="Freeform 2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7" name="Freeform 2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8" name="Freeform 2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79" name="Freeform 2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0" name="Freeform 2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781" name="Group 29"/>
            <p:cNvGrpSpPr>
              <a:grpSpLocks/>
            </p:cNvGrpSpPr>
            <p:nvPr/>
          </p:nvGrpSpPr>
          <p:grpSpPr bwMode="auto">
            <a:xfrm>
              <a:off x="2110" y="1632"/>
              <a:ext cx="194" cy="144"/>
              <a:chOff x="3514" y="1646"/>
              <a:chExt cx="194" cy="144"/>
            </a:xfrm>
          </p:grpSpPr>
          <p:sp>
            <p:nvSpPr>
              <p:cNvPr id="74782" name="Freeform 3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3" name="Freeform 3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4" name="Freeform 3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5" name="Freeform 3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6" name="Freeform 3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7" name="Freeform 3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8" name="Freeform 3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89" name="Freeform 3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0" name="Freeform 3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1" name="Freeform 3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2" name="Freeform 4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3" name="Freeform 4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794" name="Group 42"/>
            <p:cNvGrpSpPr>
              <a:grpSpLocks/>
            </p:cNvGrpSpPr>
            <p:nvPr/>
          </p:nvGrpSpPr>
          <p:grpSpPr bwMode="auto">
            <a:xfrm>
              <a:off x="2302" y="1632"/>
              <a:ext cx="194" cy="144"/>
              <a:chOff x="3514" y="1646"/>
              <a:chExt cx="194" cy="144"/>
            </a:xfrm>
          </p:grpSpPr>
          <p:sp>
            <p:nvSpPr>
              <p:cNvPr id="74795" name="Freeform 4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6" name="Freeform 4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7" name="Freeform 4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8" name="Freeform 4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799" name="Freeform 4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0" name="Freeform 4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1" name="Freeform 4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2" name="Freeform 5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3" name="Freeform 5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4" name="Freeform 5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5" name="Freeform 5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6" name="Freeform 5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807" name="Group 55"/>
            <p:cNvGrpSpPr>
              <a:grpSpLocks/>
            </p:cNvGrpSpPr>
            <p:nvPr/>
          </p:nvGrpSpPr>
          <p:grpSpPr bwMode="auto">
            <a:xfrm>
              <a:off x="2494" y="1632"/>
              <a:ext cx="194" cy="144"/>
              <a:chOff x="3514" y="1646"/>
              <a:chExt cx="194" cy="144"/>
            </a:xfrm>
          </p:grpSpPr>
          <p:sp>
            <p:nvSpPr>
              <p:cNvPr id="74808" name="Freeform 5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09" name="Freeform 5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0" name="Freeform 5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1" name="Freeform 5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2" name="Freeform 6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3" name="Freeform 6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4" name="Freeform 6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5" name="Freeform 6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6" name="Freeform 6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7" name="Freeform 6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8" name="Freeform 6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19" name="Freeform 6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820" name="Group 68"/>
            <p:cNvGrpSpPr>
              <a:grpSpLocks/>
            </p:cNvGrpSpPr>
            <p:nvPr/>
          </p:nvGrpSpPr>
          <p:grpSpPr bwMode="auto">
            <a:xfrm>
              <a:off x="2686" y="1632"/>
              <a:ext cx="194" cy="144"/>
              <a:chOff x="3514" y="1646"/>
              <a:chExt cx="194" cy="144"/>
            </a:xfrm>
          </p:grpSpPr>
          <p:sp>
            <p:nvSpPr>
              <p:cNvPr id="74821" name="Freeform 69"/>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2" name="Freeform 70"/>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3" name="Freeform 71"/>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4" name="Freeform 72"/>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5" name="Freeform 73"/>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6" name="Freeform 74"/>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7" name="Freeform 75"/>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8" name="Freeform 76"/>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29" name="Freeform 77"/>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0" name="Freeform 78"/>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1" name="Freeform 79"/>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2" name="Freeform 80"/>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833" name="Group 81"/>
            <p:cNvGrpSpPr>
              <a:grpSpLocks/>
            </p:cNvGrpSpPr>
            <p:nvPr/>
          </p:nvGrpSpPr>
          <p:grpSpPr bwMode="auto">
            <a:xfrm>
              <a:off x="2878" y="1632"/>
              <a:ext cx="194" cy="144"/>
              <a:chOff x="3514" y="1646"/>
              <a:chExt cx="194" cy="144"/>
            </a:xfrm>
          </p:grpSpPr>
          <p:sp>
            <p:nvSpPr>
              <p:cNvPr id="74834" name="Freeform 82"/>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5" name="Freeform 83"/>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6" name="Freeform 84"/>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7" name="Freeform 85"/>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8" name="Freeform 86"/>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39" name="Freeform 87"/>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40" name="Freeform 88"/>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41" name="Freeform 89"/>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42" name="Freeform 90"/>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43" name="Freeform 91"/>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44" name="Freeform 92"/>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45" name="Freeform 93"/>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859" name="Group 107"/>
            <p:cNvGrpSpPr>
              <a:grpSpLocks/>
            </p:cNvGrpSpPr>
            <p:nvPr/>
          </p:nvGrpSpPr>
          <p:grpSpPr bwMode="auto">
            <a:xfrm>
              <a:off x="2592" y="1536"/>
              <a:ext cx="194" cy="144"/>
              <a:chOff x="3514" y="1646"/>
              <a:chExt cx="194" cy="144"/>
            </a:xfrm>
          </p:grpSpPr>
          <p:sp>
            <p:nvSpPr>
              <p:cNvPr id="74860" name="Freeform 108"/>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1" name="Freeform 109"/>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2" name="Freeform 110"/>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3" name="Freeform 111"/>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4" name="Freeform 112"/>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5" name="Freeform 113"/>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6" name="Freeform 114"/>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7" name="Freeform 115"/>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8" name="Freeform 116"/>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69" name="Freeform 117"/>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0" name="Freeform 118"/>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1" name="Freeform 119"/>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872" name="Group 120"/>
            <p:cNvGrpSpPr>
              <a:grpSpLocks/>
            </p:cNvGrpSpPr>
            <p:nvPr/>
          </p:nvGrpSpPr>
          <p:grpSpPr bwMode="auto">
            <a:xfrm>
              <a:off x="2782" y="1536"/>
              <a:ext cx="194" cy="144"/>
              <a:chOff x="3514" y="1646"/>
              <a:chExt cx="194" cy="144"/>
            </a:xfrm>
          </p:grpSpPr>
          <p:sp>
            <p:nvSpPr>
              <p:cNvPr id="74873" name="Freeform 121"/>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4" name="Freeform 122"/>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5" name="Freeform 123"/>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6" name="Freeform 124"/>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7" name="Freeform 125"/>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8" name="Freeform 126"/>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79" name="Freeform 127"/>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0" name="Freeform 128"/>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1" name="Freeform 129"/>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2" name="Freeform 130"/>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3" name="Freeform 131"/>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4" name="Freeform 132"/>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885" name="Group 133"/>
            <p:cNvGrpSpPr>
              <a:grpSpLocks/>
            </p:cNvGrpSpPr>
            <p:nvPr/>
          </p:nvGrpSpPr>
          <p:grpSpPr bwMode="auto">
            <a:xfrm>
              <a:off x="2972" y="1536"/>
              <a:ext cx="194" cy="144"/>
              <a:chOff x="3514" y="1646"/>
              <a:chExt cx="194" cy="144"/>
            </a:xfrm>
          </p:grpSpPr>
          <p:sp>
            <p:nvSpPr>
              <p:cNvPr id="74886" name="Freeform 13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7" name="Freeform 13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8" name="Freeform 13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89" name="Freeform 13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0" name="Freeform 13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1" name="Freeform 13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2" name="Freeform 14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3" name="Freeform 14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4" name="Freeform 14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5" name="Freeform 14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6" name="Freeform 14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897" name="Freeform 14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898" name="Group 146"/>
            <p:cNvGrpSpPr>
              <a:grpSpLocks/>
            </p:cNvGrpSpPr>
            <p:nvPr/>
          </p:nvGrpSpPr>
          <p:grpSpPr bwMode="auto">
            <a:xfrm>
              <a:off x="3072" y="1536"/>
              <a:ext cx="194" cy="144"/>
              <a:chOff x="3514" y="1646"/>
              <a:chExt cx="194" cy="144"/>
            </a:xfrm>
          </p:grpSpPr>
          <p:sp>
            <p:nvSpPr>
              <p:cNvPr id="74899" name="Freeform 14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0" name="Freeform 14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1" name="Freeform 14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2" name="Freeform 15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3" name="Freeform 15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4" name="Freeform 15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5" name="Freeform 15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6" name="Freeform 15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7" name="Freeform 15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8" name="Freeform 15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09" name="Freeform 15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0" name="Freeform 15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911" name="Group 159"/>
            <p:cNvGrpSpPr>
              <a:grpSpLocks/>
            </p:cNvGrpSpPr>
            <p:nvPr/>
          </p:nvGrpSpPr>
          <p:grpSpPr bwMode="auto">
            <a:xfrm>
              <a:off x="2306" y="1728"/>
              <a:ext cx="194" cy="144"/>
              <a:chOff x="3514" y="1646"/>
              <a:chExt cx="194" cy="144"/>
            </a:xfrm>
          </p:grpSpPr>
          <p:sp>
            <p:nvSpPr>
              <p:cNvPr id="74912" name="Freeform 16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3" name="Freeform 16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4" name="Freeform 16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5" name="Freeform 16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6" name="Freeform 16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7" name="Freeform 16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8" name="Freeform 16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19" name="Freeform 16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0" name="Freeform 16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1" name="Freeform 16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2" name="Freeform 17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3" name="Freeform 17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924" name="Group 172"/>
            <p:cNvGrpSpPr>
              <a:grpSpLocks/>
            </p:cNvGrpSpPr>
            <p:nvPr/>
          </p:nvGrpSpPr>
          <p:grpSpPr bwMode="auto">
            <a:xfrm>
              <a:off x="1872" y="1728"/>
              <a:ext cx="194" cy="144"/>
              <a:chOff x="3514" y="1646"/>
              <a:chExt cx="194" cy="144"/>
            </a:xfrm>
          </p:grpSpPr>
          <p:sp>
            <p:nvSpPr>
              <p:cNvPr id="74925" name="Freeform 17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6" name="Freeform 17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7" name="Freeform 17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8" name="Freeform 17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29" name="Freeform 17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0" name="Freeform 17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1" name="Freeform 17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2" name="Freeform 18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3" name="Freeform 18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4" name="Freeform 18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5" name="Freeform 18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6" name="Freeform 18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937" name="Group 185"/>
            <p:cNvGrpSpPr>
              <a:grpSpLocks/>
            </p:cNvGrpSpPr>
            <p:nvPr/>
          </p:nvGrpSpPr>
          <p:grpSpPr bwMode="auto">
            <a:xfrm>
              <a:off x="2064" y="1728"/>
              <a:ext cx="194" cy="144"/>
              <a:chOff x="3514" y="1646"/>
              <a:chExt cx="194" cy="144"/>
            </a:xfrm>
          </p:grpSpPr>
          <p:sp>
            <p:nvSpPr>
              <p:cNvPr id="74938" name="Freeform 186"/>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39" name="Freeform 187"/>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0" name="Freeform 188"/>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1" name="Freeform 189"/>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2" name="Freeform 190"/>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3" name="Freeform 191"/>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4" name="Freeform 192"/>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5" name="Freeform 193"/>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6" name="Freeform 194"/>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7" name="Freeform 195"/>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8" name="Freeform 196"/>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49" name="Freeform 197"/>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950" name="Group 198"/>
            <p:cNvGrpSpPr>
              <a:grpSpLocks/>
            </p:cNvGrpSpPr>
            <p:nvPr/>
          </p:nvGrpSpPr>
          <p:grpSpPr bwMode="auto">
            <a:xfrm>
              <a:off x="2256" y="1728"/>
              <a:ext cx="194" cy="144"/>
              <a:chOff x="3514" y="1646"/>
              <a:chExt cx="194" cy="144"/>
            </a:xfrm>
          </p:grpSpPr>
          <p:sp>
            <p:nvSpPr>
              <p:cNvPr id="74951" name="Freeform 199"/>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2" name="Freeform 200"/>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3" name="Freeform 201"/>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4" name="Freeform 202"/>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5" name="Freeform 203"/>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6" name="Freeform 204"/>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7" name="Freeform 205"/>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8" name="Freeform 206"/>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59" name="Freeform 207"/>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0" name="Freeform 208"/>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1" name="Freeform 209"/>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2" name="Freeform 210"/>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963" name="Group 211"/>
            <p:cNvGrpSpPr>
              <a:grpSpLocks/>
            </p:cNvGrpSpPr>
            <p:nvPr/>
          </p:nvGrpSpPr>
          <p:grpSpPr bwMode="auto">
            <a:xfrm>
              <a:off x="2448" y="1728"/>
              <a:ext cx="194" cy="144"/>
              <a:chOff x="3514" y="1646"/>
              <a:chExt cx="194" cy="144"/>
            </a:xfrm>
          </p:grpSpPr>
          <p:sp>
            <p:nvSpPr>
              <p:cNvPr id="74964" name="Freeform 212"/>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5" name="Freeform 213"/>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6" name="Freeform 214"/>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7" name="Freeform 215"/>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8" name="Freeform 216"/>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69" name="Freeform 217"/>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0" name="Freeform 218"/>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1" name="Freeform 219"/>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2" name="Freeform 220"/>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3" name="Freeform 221"/>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4" name="Freeform 222"/>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5" name="Freeform 223"/>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976" name="Group 224"/>
            <p:cNvGrpSpPr>
              <a:grpSpLocks/>
            </p:cNvGrpSpPr>
            <p:nvPr/>
          </p:nvGrpSpPr>
          <p:grpSpPr bwMode="auto">
            <a:xfrm>
              <a:off x="2640" y="1728"/>
              <a:ext cx="194" cy="144"/>
              <a:chOff x="3514" y="1646"/>
              <a:chExt cx="194" cy="144"/>
            </a:xfrm>
          </p:grpSpPr>
          <p:sp>
            <p:nvSpPr>
              <p:cNvPr id="74977" name="Freeform 225"/>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8" name="Freeform 226"/>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79" name="Freeform 227"/>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0" name="Freeform 228"/>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1" name="Freeform 229"/>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2" name="Freeform 230"/>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3" name="Freeform 231"/>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4" name="Freeform 232"/>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5" name="Freeform 233"/>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6" name="Freeform 234"/>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7" name="Freeform 235"/>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88" name="Freeform 236"/>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4989" name="Group 237"/>
            <p:cNvGrpSpPr>
              <a:grpSpLocks/>
            </p:cNvGrpSpPr>
            <p:nvPr/>
          </p:nvGrpSpPr>
          <p:grpSpPr bwMode="auto">
            <a:xfrm>
              <a:off x="3456" y="1728"/>
              <a:ext cx="194" cy="144"/>
              <a:chOff x="3514" y="1646"/>
              <a:chExt cx="194" cy="144"/>
            </a:xfrm>
          </p:grpSpPr>
          <p:sp>
            <p:nvSpPr>
              <p:cNvPr id="74990" name="Freeform 238"/>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1" name="Freeform 239"/>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2" name="Freeform 240"/>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3" name="Freeform 241"/>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4" name="Freeform 242"/>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5" name="Freeform 243"/>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6" name="Freeform 244"/>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7" name="Freeform 245"/>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8" name="Freeform 246"/>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4999" name="Freeform 247"/>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0" name="Freeform 248"/>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1" name="Freeform 249"/>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5002" name="Group 250"/>
            <p:cNvGrpSpPr>
              <a:grpSpLocks/>
            </p:cNvGrpSpPr>
            <p:nvPr/>
          </p:nvGrpSpPr>
          <p:grpSpPr bwMode="auto">
            <a:xfrm>
              <a:off x="3022" y="1728"/>
              <a:ext cx="194" cy="144"/>
              <a:chOff x="3514" y="1646"/>
              <a:chExt cx="194" cy="144"/>
            </a:xfrm>
          </p:grpSpPr>
          <p:sp>
            <p:nvSpPr>
              <p:cNvPr id="75003" name="Freeform 251"/>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4" name="Freeform 252"/>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5" name="Freeform 253"/>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6" name="Freeform 254"/>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7" name="Freeform 255"/>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8" name="Freeform 256"/>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09" name="Freeform 257"/>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0" name="Freeform 258"/>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1" name="Freeform 259"/>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2" name="Freeform 260"/>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3" name="Freeform 261"/>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4" name="Freeform 262"/>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5015" name="Group 263"/>
            <p:cNvGrpSpPr>
              <a:grpSpLocks/>
            </p:cNvGrpSpPr>
            <p:nvPr/>
          </p:nvGrpSpPr>
          <p:grpSpPr bwMode="auto">
            <a:xfrm>
              <a:off x="3214" y="1728"/>
              <a:ext cx="194" cy="144"/>
              <a:chOff x="3514" y="1646"/>
              <a:chExt cx="194" cy="144"/>
            </a:xfrm>
          </p:grpSpPr>
          <p:sp>
            <p:nvSpPr>
              <p:cNvPr id="75016" name="Freeform 264"/>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7" name="Freeform 265"/>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8" name="Freeform 266"/>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19" name="Freeform 267"/>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0" name="Freeform 268"/>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1" name="Freeform 269"/>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2" name="Freeform 270"/>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3" name="Freeform 271"/>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4" name="Freeform 272"/>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5" name="Freeform 273"/>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6" name="Freeform 274"/>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27" name="Freeform 275"/>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5028" name="Group 276"/>
            <p:cNvGrpSpPr>
              <a:grpSpLocks/>
            </p:cNvGrpSpPr>
            <p:nvPr/>
          </p:nvGrpSpPr>
          <p:grpSpPr bwMode="auto">
            <a:xfrm>
              <a:off x="3406" y="1728"/>
              <a:ext cx="194" cy="144"/>
              <a:chOff x="3514" y="1646"/>
              <a:chExt cx="194" cy="144"/>
            </a:xfrm>
          </p:grpSpPr>
          <p:sp>
            <p:nvSpPr>
              <p:cNvPr id="75029" name="Freeform 277"/>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0" name="Freeform 278"/>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1" name="Freeform 279"/>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2" name="Freeform 280"/>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3" name="Freeform 281"/>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4" name="Freeform 282"/>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5" name="Freeform 283"/>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6" name="Freeform 284"/>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7" name="Freeform 285"/>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8" name="Freeform 286"/>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39" name="Freeform 287"/>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0" name="Freeform 288"/>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5041" name="Group 289"/>
            <p:cNvGrpSpPr>
              <a:grpSpLocks/>
            </p:cNvGrpSpPr>
            <p:nvPr/>
          </p:nvGrpSpPr>
          <p:grpSpPr bwMode="auto">
            <a:xfrm>
              <a:off x="3598" y="1728"/>
              <a:ext cx="194" cy="144"/>
              <a:chOff x="3514" y="1646"/>
              <a:chExt cx="194" cy="144"/>
            </a:xfrm>
          </p:grpSpPr>
          <p:sp>
            <p:nvSpPr>
              <p:cNvPr id="75042" name="Freeform 290"/>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3" name="Freeform 291"/>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4" name="Freeform 292"/>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5" name="Freeform 293"/>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6" name="Freeform 294"/>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7" name="Freeform 295"/>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8" name="Freeform 296"/>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49" name="Freeform 297"/>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0" name="Freeform 298"/>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1" name="Freeform 299"/>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2" name="Freeform 300"/>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3" name="Freeform 301"/>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5054" name="Group 302"/>
            <p:cNvGrpSpPr>
              <a:grpSpLocks/>
            </p:cNvGrpSpPr>
            <p:nvPr/>
          </p:nvGrpSpPr>
          <p:grpSpPr bwMode="auto">
            <a:xfrm>
              <a:off x="3790" y="1728"/>
              <a:ext cx="194" cy="144"/>
              <a:chOff x="3514" y="1646"/>
              <a:chExt cx="194" cy="144"/>
            </a:xfrm>
          </p:grpSpPr>
          <p:sp>
            <p:nvSpPr>
              <p:cNvPr id="75055" name="Freeform 303"/>
              <p:cNvSpPr>
                <a:spLocks/>
              </p:cNvSpPr>
              <p:nvPr/>
            </p:nvSpPr>
            <p:spPr bwMode="auto">
              <a:xfrm>
                <a:off x="3522" y="1690"/>
                <a:ext cx="53" cy="100"/>
              </a:xfrm>
              <a:custGeom>
                <a:avLst/>
                <a:gdLst>
                  <a:gd name="T0" fmla="*/ 0 w 53"/>
                  <a:gd name="T1" fmla="*/ 3 h 100"/>
                  <a:gd name="T2" fmla="*/ 7 w 53"/>
                  <a:gd name="T3" fmla="*/ 8 h 100"/>
                  <a:gd name="T4" fmla="*/ 13 w 53"/>
                  <a:gd name="T5" fmla="*/ 14 h 100"/>
                  <a:gd name="T6" fmla="*/ 19 w 53"/>
                  <a:gd name="T7" fmla="*/ 22 h 100"/>
                  <a:gd name="T8" fmla="*/ 25 w 53"/>
                  <a:gd name="T9" fmla="*/ 29 h 100"/>
                  <a:gd name="T10" fmla="*/ 34 w 53"/>
                  <a:gd name="T11" fmla="*/ 44 h 100"/>
                  <a:gd name="T12" fmla="*/ 38 w 53"/>
                  <a:gd name="T13" fmla="*/ 62 h 100"/>
                  <a:gd name="T14" fmla="*/ 46 w 53"/>
                  <a:gd name="T15" fmla="*/ 97 h 100"/>
                  <a:gd name="T16" fmla="*/ 47 w 53"/>
                  <a:gd name="T17" fmla="*/ 98 h 100"/>
                  <a:gd name="T18" fmla="*/ 48 w 53"/>
                  <a:gd name="T19" fmla="*/ 100 h 100"/>
                  <a:gd name="T20" fmla="*/ 49 w 53"/>
                  <a:gd name="T21" fmla="*/ 100 h 100"/>
                  <a:gd name="T22" fmla="*/ 50 w 53"/>
                  <a:gd name="T23" fmla="*/ 100 h 100"/>
                  <a:gd name="T24" fmla="*/ 52 w 53"/>
                  <a:gd name="T25" fmla="*/ 98 h 100"/>
                  <a:gd name="T26" fmla="*/ 53 w 53"/>
                  <a:gd name="T27" fmla="*/ 97 h 100"/>
                  <a:gd name="T28" fmla="*/ 53 w 53"/>
                  <a:gd name="T29" fmla="*/ 95 h 100"/>
                  <a:gd name="T30" fmla="*/ 53 w 53"/>
                  <a:gd name="T31" fmla="*/ 94 h 100"/>
                  <a:gd name="T32" fmla="*/ 47 w 53"/>
                  <a:gd name="T33" fmla="*/ 65 h 100"/>
                  <a:gd name="T34" fmla="*/ 43 w 53"/>
                  <a:gd name="T35" fmla="*/ 50 h 100"/>
                  <a:gd name="T36" fmla="*/ 37 w 53"/>
                  <a:gd name="T37" fmla="*/ 38 h 100"/>
                  <a:gd name="T38" fmla="*/ 31 w 53"/>
                  <a:gd name="T39" fmla="*/ 26 h 100"/>
                  <a:gd name="T40" fmla="*/ 23 w 53"/>
                  <a:gd name="T41" fmla="*/ 16 h 100"/>
                  <a:gd name="T42" fmla="*/ 13 w 53"/>
                  <a:gd name="T43" fmla="*/ 7 h 100"/>
                  <a:gd name="T44" fmla="*/ 1 w 53"/>
                  <a:gd name="T45" fmla="*/ 1 h 100"/>
                  <a:gd name="T46" fmla="*/ 1 w 53"/>
                  <a:gd name="T47" fmla="*/ 0 h 100"/>
                  <a:gd name="T48" fmla="*/ 0 w 53"/>
                  <a:gd name="T49" fmla="*/ 1 h 100"/>
                  <a:gd name="T50" fmla="*/ 0 w 53"/>
                  <a:gd name="T5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00">
                    <a:moveTo>
                      <a:pt x="0" y="3"/>
                    </a:moveTo>
                    <a:lnTo>
                      <a:pt x="7" y="8"/>
                    </a:lnTo>
                    <a:lnTo>
                      <a:pt x="13" y="14"/>
                    </a:lnTo>
                    <a:lnTo>
                      <a:pt x="19" y="22"/>
                    </a:lnTo>
                    <a:lnTo>
                      <a:pt x="25" y="29"/>
                    </a:lnTo>
                    <a:lnTo>
                      <a:pt x="34" y="44"/>
                    </a:lnTo>
                    <a:lnTo>
                      <a:pt x="38" y="62"/>
                    </a:lnTo>
                    <a:lnTo>
                      <a:pt x="46" y="97"/>
                    </a:lnTo>
                    <a:lnTo>
                      <a:pt x="47" y="98"/>
                    </a:lnTo>
                    <a:lnTo>
                      <a:pt x="48" y="100"/>
                    </a:lnTo>
                    <a:lnTo>
                      <a:pt x="49" y="100"/>
                    </a:lnTo>
                    <a:lnTo>
                      <a:pt x="50" y="100"/>
                    </a:lnTo>
                    <a:lnTo>
                      <a:pt x="52" y="98"/>
                    </a:lnTo>
                    <a:lnTo>
                      <a:pt x="53" y="97"/>
                    </a:lnTo>
                    <a:lnTo>
                      <a:pt x="53" y="95"/>
                    </a:lnTo>
                    <a:lnTo>
                      <a:pt x="53" y="94"/>
                    </a:lnTo>
                    <a:lnTo>
                      <a:pt x="47" y="65"/>
                    </a:lnTo>
                    <a:lnTo>
                      <a:pt x="43" y="50"/>
                    </a:lnTo>
                    <a:lnTo>
                      <a:pt x="37" y="38"/>
                    </a:lnTo>
                    <a:lnTo>
                      <a:pt x="31" y="26"/>
                    </a:lnTo>
                    <a:lnTo>
                      <a:pt x="23" y="16"/>
                    </a:lnTo>
                    <a:lnTo>
                      <a:pt x="13" y="7"/>
                    </a:lnTo>
                    <a:lnTo>
                      <a:pt x="1" y="1"/>
                    </a:lnTo>
                    <a:lnTo>
                      <a:pt x="1" y="0"/>
                    </a:lnTo>
                    <a:lnTo>
                      <a:pt x="0" y="1"/>
                    </a:lnTo>
                    <a:lnTo>
                      <a:pt x="0" y="3"/>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6" name="Freeform 304"/>
              <p:cNvSpPr>
                <a:spLocks/>
              </p:cNvSpPr>
              <p:nvPr/>
            </p:nvSpPr>
            <p:spPr bwMode="auto">
              <a:xfrm>
                <a:off x="3572" y="1712"/>
                <a:ext cx="20" cy="49"/>
              </a:xfrm>
              <a:custGeom>
                <a:avLst/>
                <a:gdLst>
                  <a:gd name="T0" fmla="*/ 0 w 20"/>
                  <a:gd name="T1" fmla="*/ 1 h 49"/>
                  <a:gd name="T2" fmla="*/ 9 w 20"/>
                  <a:gd name="T3" fmla="*/ 24 h 49"/>
                  <a:gd name="T4" fmla="*/ 11 w 20"/>
                  <a:gd name="T5" fmla="*/ 34 h 49"/>
                  <a:gd name="T6" fmla="*/ 14 w 20"/>
                  <a:gd name="T7" fmla="*/ 46 h 49"/>
                  <a:gd name="T8" fmla="*/ 16 w 20"/>
                  <a:gd name="T9" fmla="*/ 48 h 49"/>
                  <a:gd name="T10" fmla="*/ 16 w 20"/>
                  <a:gd name="T11" fmla="*/ 49 h 49"/>
                  <a:gd name="T12" fmla="*/ 17 w 20"/>
                  <a:gd name="T13" fmla="*/ 49 h 49"/>
                  <a:gd name="T14" fmla="*/ 18 w 20"/>
                  <a:gd name="T15" fmla="*/ 48 h 49"/>
                  <a:gd name="T16" fmla="*/ 20 w 20"/>
                  <a:gd name="T17" fmla="*/ 46 h 49"/>
                  <a:gd name="T18" fmla="*/ 18 w 20"/>
                  <a:gd name="T19" fmla="*/ 46 h 49"/>
                  <a:gd name="T20" fmla="*/ 17 w 20"/>
                  <a:gd name="T21" fmla="*/ 33 h 49"/>
                  <a:gd name="T22" fmla="*/ 14 w 20"/>
                  <a:gd name="T23" fmla="*/ 21 h 49"/>
                  <a:gd name="T24" fmla="*/ 9 w 20"/>
                  <a:gd name="T25" fmla="*/ 10 h 49"/>
                  <a:gd name="T26" fmla="*/ 3 w 20"/>
                  <a:gd name="T27" fmla="*/ 0 h 49"/>
                  <a:gd name="T28" fmla="*/ 2 w 20"/>
                  <a:gd name="T29" fmla="*/ 0 h 49"/>
                  <a:gd name="T30" fmla="*/ 0 w 20"/>
                  <a:gd name="T3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49">
                    <a:moveTo>
                      <a:pt x="0" y="1"/>
                    </a:moveTo>
                    <a:lnTo>
                      <a:pt x="9" y="24"/>
                    </a:lnTo>
                    <a:lnTo>
                      <a:pt x="11" y="34"/>
                    </a:lnTo>
                    <a:lnTo>
                      <a:pt x="14" y="46"/>
                    </a:lnTo>
                    <a:lnTo>
                      <a:pt x="16" y="48"/>
                    </a:lnTo>
                    <a:lnTo>
                      <a:pt x="16" y="49"/>
                    </a:lnTo>
                    <a:lnTo>
                      <a:pt x="17" y="49"/>
                    </a:lnTo>
                    <a:lnTo>
                      <a:pt x="18" y="48"/>
                    </a:lnTo>
                    <a:lnTo>
                      <a:pt x="20" y="46"/>
                    </a:lnTo>
                    <a:lnTo>
                      <a:pt x="18" y="46"/>
                    </a:lnTo>
                    <a:lnTo>
                      <a:pt x="17" y="33"/>
                    </a:lnTo>
                    <a:lnTo>
                      <a:pt x="14" y="21"/>
                    </a:lnTo>
                    <a:lnTo>
                      <a:pt x="9" y="10"/>
                    </a:lnTo>
                    <a:lnTo>
                      <a:pt x="3" y="0"/>
                    </a:lnTo>
                    <a:lnTo>
                      <a:pt x="2" y="0"/>
                    </a:lnTo>
                    <a:lnTo>
                      <a:pt x="0"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7" name="Freeform 305"/>
              <p:cNvSpPr>
                <a:spLocks/>
              </p:cNvSpPr>
              <p:nvPr/>
            </p:nvSpPr>
            <p:spPr bwMode="auto">
              <a:xfrm>
                <a:off x="3599" y="1655"/>
                <a:ext cx="9" cy="105"/>
              </a:xfrm>
              <a:custGeom>
                <a:avLst/>
                <a:gdLst>
                  <a:gd name="T0" fmla="*/ 1 w 9"/>
                  <a:gd name="T1" fmla="*/ 102 h 105"/>
                  <a:gd name="T2" fmla="*/ 2 w 9"/>
                  <a:gd name="T3" fmla="*/ 103 h 105"/>
                  <a:gd name="T4" fmla="*/ 3 w 9"/>
                  <a:gd name="T5" fmla="*/ 103 h 105"/>
                  <a:gd name="T6" fmla="*/ 5 w 9"/>
                  <a:gd name="T7" fmla="*/ 105 h 105"/>
                  <a:gd name="T8" fmla="*/ 6 w 9"/>
                  <a:gd name="T9" fmla="*/ 105 h 105"/>
                  <a:gd name="T10" fmla="*/ 7 w 9"/>
                  <a:gd name="T11" fmla="*/ 103 h 105"/>
                  <a:gd name="T12" fmla="*/ 8 w 9"/>
                  <a:gd name="T13" fmla="*/ 103 h 105"/>
                  <a:gd name="T14" fmla="*/ 9 w 9"/>
                  <a:gd name="T15" fmla="*/ 102 h 105"/>
                  <a:gd name="T16" fmla="*/ 9 w 9"/>
                  <a:gd name="T17" fmla="*/ 100 h 105"/>
                  <a:gd name="T18" fmla="*/ 6 w 9"/>
                  <a:gd name="T19" fmla="*/ 38 h 105"/>
                  <a:gd name="T20" fmla="*/ 6 w 9"/>
                  <a:gd name="T21" fmla="*/ 11 h 105"/>
                  <a:gd name="T22" fmla="*/ 6 w 9"/>
                  <a:gd name="T23" fmla="*/ 3 h 105"/>
                  <a:gd name="T24" fmla="*/ 6 w 9"/>
                  <a:gd name="T25" fmla="*/ 0 h 105"/>
                  <a:gd name="T26" fmla="*/ 5 w 9"/>
                  <a:gd name="T27" fmla="*/ 0 h 105"/>
                  <a:gd name="T28" fmla="*/ 3 w 9"/>
                  <a:gd name="T29" fmla="*/ 0 h 105"/>
                  <a:gd name="T30" fmla="*/ 3 w 9"/>
                  <a:gd name="T31" fmla="*/ 3 h 105"/>
                  <a:gd name="T32" fmla="*/ 1 w 9"/>
                  <a:gd name="T33" fmla="*/ 11 h 105"/>
                  <a:gd name="T34" fmla="*/ 0 w 9"/>
                  <a:gd name="T35" fmla="*/ 38 h 105"/>
                  <a:gd name="T36" fmla="*/ 1 w 9"/>
                  <a:gd name="T37"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5">
                    <a:moveTo>
                      <a:pt x="1" y="102"/>
                    </a:moveTo>
                    <a:lnTo>
                      <a:pt x="2" y="103"/>
                    </a:lnTo>
                    <a:lnTo>
                      <a:pt x="3" y="103"/>
                    </a:lnTo>
                    <a:lnTo>
                      <a:pt x="5" y="105"/>
                    </a:lnTo>
                    <a:lnTo>
                      <a:pt x="6" y="105"/>
                    </a:lnTo>
                    <a:lnTo>
                      <a:pt x="7" y="103"/>
                    </a:lnTo>
                    <a:lnTo>
                      <a:pt x="8" y="103"/>
                    </a:lnTo>
                    <a:lnTo>
                      <a:pt x="9" y="102"/>
                    </a:lnTo>
                    <a:lnTo>
                      <a:pt x="9" y="100"/>
                    </a:lnTo>
                    <a:lnTo>
                      <a:pt x="6" y="38"/>
                    </a:lnTo>
                    <a:lnTo>
                      <a:pt x="6" y="11"/>
                    </a:lnTo>
                    <a:lnTo>
                      <a:pt x="6" y="3"/>
                    </a:lnTo>
                    <a:lnTo>
                      <a:pt x="6" y="0"/>
                    </a:lnTo>
                    <a:lnTo>
                      <a:pt x="5" y="0"/>
                    </a:lnTo>
                    <a:lnTo>
                      <a:pt x="3" y="0"/>
                    </a:lnTo>
                    <a:lnTo>
                      <a:pt x="3" y="3"/>
                    </a:lnTo>
                    <a:lnTo>
                      <a:pt x="1" y="11"/>
                    </a:lnTo>
                    <a:lnTo>
                      <a:pt x="0" y="38"/>
                    </a:lnTo>
                    <a:lnTo>
                      <a:pt x="1" y="10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8" name="Freeform 306"/>
              <p:cNvSpPr>
                <a:spLocks/>
              </p:cNvSpPr>
              <p:nvPr/>
            </p:nvSpPr>
            <p:spPr bwMode="auto">
              <a:xfrm>
                <a:off x="3633" y="1722"/>
                <a:ext cx="21" cy="45"/>
              </a:xfrm>
              <a:custGeom>
                <a:avLst/>
                <a:gdLst>
                  <a:gd name="T0" fmla="*/ 0 w 21"/>
                  <a:gd name="T1" fmla="*/ 2 h 45"/>
                  <a:gd name="T2" fmla="*/ 10 w 21"/>
                  <a:gd name="T3" fmla="*/ 21 h 45"/>
                  <a:gd name="T4" fmla="*/ 16 w 21"/>
                  <a:gd name="T5" fmla="*/ 42 h 45"/>
                  <a:gd name="T6" fmla="*/ 16 w 21"/>
                  <a:gd name="T7" fmla="*/ 44 h 45"/>
                  <a:gd name="T8" fmla="*/ 17 w 21"/>
                  <a:gd name="T9" fmla="*/ 44 h 45"/>
                  <a:gd name="T10" fmla="*/ 18 w 21"/>
                  <a:gd name="T11" fmla="*/ 45 h 45"/>
                  <a:gd name="T12" fmla="*/ 20 w 21"/>
                  <a:gd name="T13" fmla="*/ 44 h 45"/>
                  <a:gd name="T14" fmla="*/ 21 w 21"/>
                  <a:gd name="T15" fmla="*/ 44 h 45"/>
                  <a:gd name="T16" fmla="*/ 21 w 21"/>
                  <a:gd name="T17" fmla="*/ 42 h 45"/>
                  <a:gd name="T18" fmla="*/ 21 w 21"/>
                  <a:gd name="T19" fmla="*/ 41 h 45"/>
                  <a:gd name="T20" fmla="*/ 20 w 21"/>
                  <a:gd name="T21" fmla="*/ 29 h 45"/>
                  <a:gd name="T22" fmla="*/ 15 w 21"/>
                  <a:gd name="T23" fmla="*/ 17 h 45"/>
                  <a:gd name="T24" fmla="*/ 10 w 21"/>
                  <a:gd name="T25" fmla="*/ 8 h 45"/>
                  <a:gd name="T26" fmla="*/ 6 w 21"/>
                  <a:gd name="T27" fmla="*/ 3 h 45"/>
                  <a:gd name="T28" fmla="*/ 2 w 21"/>
                  <a:gd name="T29" fmla="*/ 0 h 45"/>
                  <a:gd name="T30" fmla="*/ 0 w 21"/>
                  <a:gd name="T31" fmla="*/ 0 h 45"/>
                  <a:gd name="T32" fmla="*/ 0 w 21"/>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5">
                    <a:moveTo>
                      <a:pt x="0" y="2"/>
                    </a:moveTo>
                    <a:lnTo>
                      <a:pt x="10" y="21"/>
                    </a:lnTo>
                    <a:lnTo>
                      <a:pt x="16" y="42"/>
                    </a:lnTo>
                    <a:lnTo>
                      <a:pt x="16" y="44"/>
                    </a:lnTo>
                    <a:lnTo>
                      <a:pt x="17" y="44"/>
                    </a:lnTo>
                    <a:lnTo>
                      <a:pt x="18" y="45"/>
                    </a:lnTo>
                    <a:lnTo>
                      <a:pt x="20" y="44"/>
                    </a:lnTo>
                    <a:lnTo>
                      <a:pt x="21" y="44"/>
                    </a:lnTo>
                    <a:lnTo>
                      <a:pt x="21" y="42"/>
                    </a:lnTo>
                    <a:lnTo>
                      <a:pt x="21" y="41"/>
                    </a:lnTo>
                    <a:lnTo>
                      <a:pt x="20" y="29"/>
                    </a:lnTo>
                    <a:lnTo>
                      <a:pt x="15" y="17"/>
                    </a:lnTo>
                    <a:lnTo>
                      <a:pt x="10" y="8"/>
                    </a:lnTo>
                    <a:lnTo>
                      <a:pt x="6" y="3"/>
                    </a:lnTo>
                    <a:lnTo>
                      <a:pt x="2" y="0"/>
                    </a:lnTo>
                    <a:lnTo>
                      <a:pt x="0" y="0"/>
                    </a:lnTo>
                    <a:lnTo>
                      <a:pt x="0" y="2"/>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59" name="Freeform 307"/>
              <p:cNvSpPr>
                <a:spLocks/>
              </p:cNvSpPr>
              <p:nvPr/>
            </p:nvSpPr>
            <p:spPr bwMode="auto">
              <a:xfrm>
                <a:off x="3666" y="1666"/>
                <a:ext cx="18" cy="91"/>
              </a:xfrm>
              <a:custGeom>
                <a:avLst/>
                <a:gdLst>
                  <a:gd name="T0" fmla="*/ 15 w 18"/>
                  <a:gd name="T1" fmla="*/ 1 h 91"/>
                  <a:gd name="T2" fmla="*/ 11 w 18"/>
                  <a:gd name="T3" fmla="*/ 10 h 91"/>
                  <a:gd name="T4" fmla="*/ 6 w 18"/>
                  <a:gd name="T5" fmla="*/ 19 h 91"/>
                  <a:gd name="T6" fmla="*/ 3 w 18"/>
                  <a:gd name="T7" fmla="*/ 31 h 91"/>
                  <a:gd name="T8" fmla="*/ 2 w 18"/>
                  <a:gd name="T9" fmla="*/ 41 h 91"/>
                  <a:gd name="T10" fmla="*/ 1 w 18"/>
                  <a:gd name="T11" fmla="*/ 64 h 91"/>
                  <a:gd name="T12" fmla="*/ 0 w 18"/>
                  <a:gd name="T13" fmla="*/ 88 h 91"/>
                  <a:gd name="T14" fmla="*/ 0 w 18"/>
                  <a:gd name="T15" fmla="*/ 89 h 91"/>
                  <a:gd name="T16" fmla="*/ 1 w 18"/>
                  <a:gd name="T17" fmla="*/ 89 h 91"/>
                  <a:gd name="T18" fmla="*/ 1 w 18"/>
                  <a:gd name="T19" fmla="*/ 91 h 91"/>
                  <a:gd name="T20" fmla="*/ 2 w 18"/>
                  <a:gd name="T21" fmla="*/ 91 h 91"/>
                  <a:gd name="T22" fmla="*/ 3 w 18"/>
                  <a:gd name="T23" fmla="*/ 91 h 91"/>
                  <a:gd name="T24" fmla="*/ 5 w 18"/>
                  <a:gd name="T25" fmla="*/ 89 h 91"/>
                  <a:gd name="T26" fmla="*/ 6 w 18"/>
                  <a:gd name="T27" fmla="*/ 89 h 91"/>
                  <a:gd name="T28" fmla="*/ 6 w 18"/>
                  <a:gd name="T29" fmla="*/ 88 h 91"/>
                  <a:gd name="T30" fmla="*/ 8 w 18"/>
                  <a:gd name="T31" fmla="*/ 43 h 91"/>
                  <a:gd name="T32" fmla="*/ 12 w 18"/>
                  <a:gd name="T33" fmla="*/ 22 h 91"/>
                  <a:gd name="T34" fmla="*/ 17 w 18"/>
                  <a:gd name="T35" fmla="*/ 1 h 91"/>
                  <a:gd name="T36" fmla="*/ 18 w 18"/>
                  <a:gd name="T37" fmla="*/ 1 h 91"/>
                  <a:gd name="T38" fmla="*/ 18 w 18"/>
                  <a:gd name="T39" fmla="*/ 0 h 91"/>
                  <a:gd name="T40" fmla="*/ 17 w 18"/>
                  <a:gd name="T41" fmla="*/ 0 h 91"/>
                  <a:gd name="T42" fmla="*/ 15 w 18"/>
                  <a:gd name="T43"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91">
                    <a:moveTo>
                      <a:pt x="15" y="1"/>
                    </a:moveTo>
                    <a:lnTo>
                      <a:pt x="11" y="10"/>
                    </a:lnTo>
                    <a:lnTo>
                      <a:pt x="6" y="19"/>
                    </a:lnTo>
                    <a:lnTo>
                      <a:pt x="3" y="31"/>
                    </a:lnTo>
                    <a:lnTo>
                      <a:pt x="2" y="41"/>
                    </a:lnTo>
                    <a:lnTo>
                      <a:pt x="1" y="64"/>
                    </a:lnTo>
                    <a:lnTo>
                      <a:pt x="0" y="88"/>
                    </a:lnTo>
                    <a:lnTo>
                      <a:pt x="0" y="89"/>
                    </a:lnTo>
                    <a:lnTo>
                      <a:pt x="1" y="89"/>
                    </a:lnTo>
                    <a:lnTo>
                      <a:pt x="1" y="91"/>
                    </a:lnTo>
                    <a:lnTo>
                      <a:pt x="2" y="91"/>
                    </a:lnTo>
                    <a:lnTo>
                      <a:pt x="3" y="91"/>
                    </a:lnTo>
                    <a:lnTo>
                      <a:pt x="5" y="89"/>
                    </a:lnTo>
                    <a:lnTo>
                      <a:pt x="6" y="89"/>
                    </a:lnTo>
                    <a:lnTo>
                      <a:pt x="6" y="88"/>
                    </a:lnTo>
                    <a:lnTo>
                      <a:pt x="8" y="43"/>
                    </a:lnTo>
                    <a:lnTo>
                      <a:pt x="12" y="22"/>
                    </a:lnTo>
                    <a:lnTo>
                      <a:pt x="17" y="1"/>
                    </a:lnTo>
                    <a:lnTo>
                      <a:pt x="18" y="1"/>
                    </a:lnTo>
                    <a:lnTo>
                      <a:pt x="18" y="0"/>
                    </a:lnTo>
                    <a:lnTo>
                      <a:pt x="17" y="0"/>
                    </a:lnTo>
                    <a:lnTo>
                      <a:pt x="15" y="1"/>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60" name="Freeform 308"/>
              <p:cNvSpPr>
                <a:spLocks/>
              </p:cNvSpPr>
              <p:nvPr/>
            </p:nvSpPr>
            <p:spPr bwMode="auto">
              <a:xfrm>
                <a:off x="3686" y="1704"/>
                <a:ext cx="22" cy="36"/>
              </a:xfrm>
              <a:custGeom>
                <a:avLst/>
                <a:gdLst>
                  <a:gd name="T0" fmla="*/ 21 w 22"/>
                  <a:gd name="T1" fmla="*/ 0 h 36"/>
                  <a:gd name="T2" fmla="*/ 17 w 22"/>
                  <a:gd name="T3" fmla="*/ 0 h 36"/>
                  <a:gd name="T4" fmla="*/ 13 w 22"/>
                  <a:gd name="T5" fmla="*/ 3 h 36"/>
                  <a:gd name="T6" fmla="*/ 11 w 22"/>
                  <a:gd name="T7" fmla="*/ 6 h 36"/>
                  <a:gd name="T8" fmla="*/ 9 w 22"/>
                  <a:gd name="T9" fmla="*/ 9 h 36"/>
                  <a:gd name="T10" fmla="*/ 4 w 22"/>
                  <a:gd name="T11" fmla="*/ 18 h 36"/>
                  <a:gd name="T12" fmla="*/ 0 w 22"/>
                  <a:gd name="T13" fmla="*/ 27 h 36"/>
                  <a:gd name="T14" fmla="*/ 0 w 22"/>
                  <a:gd name="T15" fmla="*/ 30 h 36"/>
                  <a:gd name="T16" fmla="*/ 0 w 22"/>
                  <a:gd name="T17" fmla="*/ 32 h 36"/>
                  <a:gd name="T18" fmla="*/ 1 w 22"/>
                  <a:gd name="T19" fmla="*/ 35 h 36"/>
                  <a:gd name="T20" fmla="*/ 3 w 22"/>
                  <a:gd name="T21" fmla="*/ 36 h 36"/>
                  <a:gd name="T22" fmla="*/ 5 w 22"/>
                  <a:gd name="T23" fmla="*/ 36 h 36"/>
                  <a:gd name="T24" fmla="*/ 6 w 22"/>
                  <a:gd name="T25" fmla="*/ 36 h 36"/>
                  <a:gd name="T26" fmla="*/ 7 w 22"/>
                  <a:gd name="T27" fmla="*/ 35 h 36"/>
                  <a:gd name="T28" fmla="*/ 9 w 22"/>
                  <a:gd name="T29" fmla="*/ 33 h 36"/>
                  <a:gd name="T30" fmla="*/ 15 w 22"/>
                  <a:gd name="T31" fmla="*/ 17 h 36"/>
                  <a:gd name="T32" fmla="*/ 17 w 22"/>
                  <a:gd name="T33" fmla="*/ 9 h 36"/>
                  <a:gd name="T34" fmla="*/ 22 w 22"/>
                  <a:gd name="T35" fmla="*/ 3 h 36"/>
                  <a:gd name="T36" fmla="*/ 22 w 22"/>
                  <a:gd name="T37" fmla="*/ 2 h 36"/>
                  <a:gd name="T38" fmla="*/ 22 w 22"/>
                  <a:gd name="T39" fmla="*/ 0 h 36"/>
                  <a:gd name="T40" fmla="*/ 21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21" y="0"/>
                    </a:moveTo>
                    <a:lnTo>
                      <a:pt x="17" y="0"/>
                    </a:lnTo>
                    <a:lnTo>
                      <a:pt x="13" y="3"/>
                    </a:lnTo>
                    <a:lnTo>
                      <a:pt x="11" y="6"/>
                    </a:lnTo>
                    <a:lnTo>
                      <a:pt x="9" y="9"/>
                    </a:lnTo>
                    <a:lnTo>
                      <a:pt x="4" y="18"/>
                    </a:lnTo>
                    <a:lnTo>
                      <a:pt x="0" y="27"/>
                    </a:lnTo>
                    <a:lnTo>
                      <a:pt x="0" y="30"/>
                    </a:lnTo>
                    <a:lnTo>
                      <a:pt x="0" y="32"/>
                    </a:lnTo>
                    <a:lnTo>
                      <a:pt x="1" y="35"/>
                    </a:lnTo>
                    <a:lnTo>
                      <a:pt x="3" y="36"/>
                    </a:lnTo>
                    <a:lnTo>
                      <a:pt x="5" y="36"/>
                    </a:lnTo>
                    <a:lnTo>
                      <a:pt x="6" y="36"/>
                    </a:lnTo>
                    <a:lnTo>
                      <a:pt x="7" y="35"/>
                    </a:lnTo>
                    <a:lnTo>
                      <a:pt x="9" y="33"/>
                    </a:lnTo>
                    <a:lnTo>
                      <a:pt x="15" y="17"/>
                    </a:lnTo>
                    <a:lnTo>
                      <a:pt x="17" y="9"/>
                    </a:lnTo>
                    <a:lnTo>
                      <a:pt x="22" y="3"/>
                    </a:lnTo>
                    <a:lnTo>
                      <a:pt x="22" y="2"/>
                    </a:lnTo>
                    <a:lnTo>
                      <a:pt x="22" y="0"/>
                    </a:lnTo>
                    <a:lnTo>
                      <a:pt x="21" y="0"/>
                    </a:lnTo>
                    <a:close/>
                  </a:path>
                </a:pathLst>
              </a:custGeom>
              <a:solidFill>
                <a:srgbClr val="78D9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61" name="Freeform 309"/>
              <p:cNvSpPr>
                <a:spLocks/>
              </p:cNvSpPr>
              <p:nvPr/>
            </p:nvSpPr>
            <p:spPr bwMode="auto">
              <a:xfrm>
                <a:off x="3514" y="1682"/>
                <a:ext cx="52" cy="100"/>
              </a:xfrm>
              <a:custGeom>
                <a:avLst/>
                <a:gdLst>
                  <a:gd name="T0" fmla="*/ 1 w 52"/>
                  <a:gd name="T1" fmla="*/ 3 h 100"/>
                  <a:gd name="T2" fmla="*/ 7 w 52"/>
                  <a:gd name="T3" fmla="*/ 9 h 100"/>
                  <a:gd name="T4" fmla="*/ 13 w 52"/>
                  <a:gd name="T5" fmla="*/ 15 h 100"/>
                  <a:gd name="T6" fmla="*/ 20 w 52"/>
                  <a:gd name="T7" fmla="*/ 21 h 100"/>
                  <a:gd name="T8" fmla="*/ 25 w 52"/>
                  <a:gd name="T9" fmla="*/ 30 h 100"/>
                  <a:gd name="T10" fmla="*/ 30 w 52"/>
                  <a:gd name="T11" fmla="*/ 37 h 100"/>
                  <a:gd name="T12" fmla="*/ 33 w 52"/>
                  <a:gd name="T13" fmla="*/ 45 h 100"/>
                  <a:gd name="T14" fmla="*/ 38 w 52"/>
                  <a:gd name="T15" fmla="*/ 61 h 100"/>
                  <a:gd name="T16" fmla="*/ 45 w 52"/>
                  <a:gd name="T17" fmla="*/ 96 h 100"/>
                  <a:gd name="T18" fmla="*/ 46 w 52"/>
                  <a:gd name="T19" fmla="*/ 97 h 100"/>
                  <a:gd name="T20" fmla="*/ 48 w 52"/>
                  <a:gd name="T21" fmla="*/ 99 h 100"/>
                  <a:gd name="T22" fmla="*/ 49 w 52"/>
                  <a:gd name="T23" fmla="*/ 100 h 100"/>
                  <a:gd name="T24" fmla="*/ 50 w 52"/>
                  <a:gd name="T25" fmla="*/ 100 h 100"/>
                  <a:gd name="T26" fmla="*/ 51 w 52"/>
                  <a:gd name="T27" fmla="*/ 99 h 100"/>
                  <a:gd name="T28" fmla="*/ 52 w 52"/>
                  <a:gd name="T29" fmla="*/ 97 h 100"/>
                  <a:gd name="T30" fmla="*/ 52 w 52"/>
                  <a:gd name="T31" fmla="*/ 96 h 100"/>
                  <a:gd name="T32" fmla="*/ 52 w 52"/>
                  <a:gd name="T33" fmla="*/ 94 h 100"/>
                  <a:gd name="T34" fmla="*/ 48 w 52"/>
                  <a:gd name="T35" fmla="*/ 64 h 100"/>
                  <a:gd name="T36" fmla="*/ 43 w 52"/>
                  <a:gd name="T37" fmla="*/ 51 h 100"/>
                  <a:gd name="T38" fmla="*/ 37 w 52"/>
                  <a:gd name="T39" fmla="*/ 37 h 100"/>
                  <a:gd name="T40" fmla="*/ 31 w 52"/>
                  <a:gd name="T41" fmla="*/ 25 h 100"/>
                  <a:gd name="T42" fmla="*/ 22 w 52"/>
                  <a:gd name="T43" fmla="*/ 15 h 100"/>
                  <a:gd name="T44" fmla="*/ 13 w 52"/>
                  <a:gd name="T45" fmla="*/ 6 h 100"/>
                  <a:gd name="T46" fmla="*/ 2 w 52"/>
                  <a:gd name="T47" fmla="*/ 0 h 100"/>
                  <a:gd name="T48" fmla="*/ 0 w 52"/>
                  <a:gd name="T49" fmla="*/ 0 h 100"/>
                  <a:gd name="T50" fmla="*/ 1 w 52"/>
                  <a:gd name="T51" fmla="*/ 2 h 100"/>
                  <a:gd name="T52" fmla="*/ 1 w 52"/>
                  <a:gd name="T53"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00">
                    <a:moveTo>
                      <a:pt x="1" y="3"/>
                    </a:moveTo>
                    <a:lnTo>
                      <a:pt x="7" y="9"/>
                    </a:lnTo>
                    <a:lnTo>
                      <a:pt x="13" y="15"/>
                    </a:lnTo>
                    <a:lnTo>
                      <a:pt x="20" y="21"/>
                    </a:lnTo>
                    <a:lnTo>
                      <a:pt x="25" y="30"/>
                    </a:lnTo>
                    <a:lnTo>
                      <a:pt x="30" y="37"/>
                    </a:lnTo>
                    <a:lnTo>
                      <a:pt x="33" y="45"/>
                    </a:lnTo>
                    <a:lnTo>
                      <a:pt x="38" y="61"/>
                    </a:lnTo>
                    <a:lnTo>
                      <a:pt x="45" y="96"/>
                    </a:lnTo>
                    <a:lnTo>
                      <a:pt x="46" y="97"/>
                    </a:lnTo>
                    <a:lnTo>
                      <a:pt x="48" y="99"/>
                    </a:lnTo>
                    <a:lnTo>
                      <a:pt x="49" y="100"/>
                    </a:lnTo>
                    <a:lnTo>
                      <a:pt x="50" y="100"/>
                    </a:lnTo>
                    <a:lnTo>
                      <a:pt x="51" y="99"/>
                    </a:lnTo>
                    <a:lnTo>
                      <a:pt x="52" y="97"/>
                    </a:lnTo>
                    <a:lnTo>
                      <a:pt x="52" y="96"/>
                    </a:lnTo>
                    <a:lnTo>
                      <a:pt x="52" y="94"/>
                    </a:lnTo>
                    <a:lnTo>
                      <a:pt x="48" y="64"/>
                    </a:lnTo>
                    <a:lnTo>
                      <a:pt x="43" y="51"/>
                    </a:lnTo>
                    <a:lnTo>
                      <a:pt x="37" y="37"/>
                    </a:lnTo>
                    <a:lnTo>
                      <a:pt x="31" y="25"/>
                    </a:lnTo>
                    <a:lnTo>
                      <a:pt x="22" y="15"/>
                    </a:lnTo>
                    <a:lnTo>
                      <a:pt x="13" y="6"/>
                    </a:lnTo>
                    <a:lnTo>
                      <a:pt x="2" y="0"/>
                    </a:lnTo>
                    <a:lnTo>
                      <a:pt x="0" y="0"/>
                    </a:lnTo>
                    <a:lnTo>
                      <a:pt x="1"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62" name="Freeform 310"/>
              <p:cNvSpPr>
                <a:spLocks/>
              </p:cNvSpPr>
              <p:nvPr/>
            </p:nvSpPr>
            <p:spPr bwMode="auto">
              <a:xfrm>
                <a:off x="3565" y="1703"/>
                <a:ext cx="18" cy="51"/>
              </a:xfrm>
              <a:custGeom>
                <a:avLst/>
                <a:gdLst>
                  <a:gd name="T0" fmla="*/ 0 w 18"/>
                  <a:gd name="T1" fmla="*/ 1 h 51"/>
                  <a:gd name="T2" fmla="*/ 7 w 18"/>
                  <a:gd name="T3" fmla="*/ 24 h 51"/>
                  <a:gd name="T4" fmla="*/ 13 w 18"/>
                  <a:gd name="T5" fmla="*/ 48 h 51"/>
                  <a:gd name="T6" fmla="*/ 15 w 18"/>
                  <a:gd name="T7" fmla="*/ 49 h 51"/>
                  <a:gd name="T8" fmla="*/ 16 w 18"/>
                  <a:gd name="T9" fmla="*/ 51 h 51"/>
                  <a:gd name="T10" fmla="*/ 18 w 18"/>
                  <a:gd name="T11" fmla="*/ 48 h 51"/>
                  <a:gd name="T12" fmla="*/ 18 w 18"/>
                  <a:gd name="T13" fmla="*/ 46 h 51"/>
                  <a:gd name="T14" fmla="*/ 17 w 18"/>
                  <a:gd name="T15" fmla="*/ 34 h 51"/>
                  <a:gd name="T16" fmla="*/ 12 w 18"/>
                  <a:gd name="T17" fmla="*/ 22 h 51"/>
                  <a:gd name="T18" fmla="*/ 7 w 18"/>
                  <a:gd name="T19" fmla="*/ 10 h 51"/>
                  <a:gd name="T20" fmla="*/ 1 w 18"/>
                  <a:gd name="T21" fmla="*/ 1 h 51"/>
                  <a:gd name="T22" fmla="*/ 1 w 18"/>
                  <a:gd name="T23" fmla="*/ 0 h 51"/>
                  <a:gd name="T24" fmla="*/ 0 w 18"/>
                  <a:gd name="T25" fmla="*/ 0 h 51"/>
                  <a:gd name="T26" fmla="*/ 0 w 18"/>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1">
                    <a:moveTo>
                      <a:pt x="0" y="1"/>
                    </a:moveTo>
                    <a:lnTo>
                      <a:pt x="7" y="24"/>
                    </a:lnTo>
                    <a:lnTo>
                      <a:pt x="13" y="48"/>
                    </a:lnTo>
                    <a:lnTo>
                      <a:pt x="15" y="49"/>
                    </a:lnTo>
                    <a:lnTo>
                      <a:pt x="16" y="51"/>
                    </a:lnTo>
                    <a:lnTo>
                      <a:pt x="18" y="48"/>
                    </a:lnTo>
                    <a:lnTo>
                      <a:pt x="18" y="46"/>
                    </a:lnTo>
                    <a:lnTo>
                      <a:pt x="17" y="34"/>
                    </a:lnTo>
                    <a:lnTo>
                      <a:pt x="12" y="22"/>
                    </a:lnTo>
                    <a:lnTo>
                      <a:pt x="7" y="10"/>
                    </a:lnTo>
                    <a:lnTo>
                      <a:pt x="1" y="1"/>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63" name="Freeform 311"/>
              <p:cNvSpPr>
                <a:spLocks/>
              </p:cNvSpPr>
              <p:nvPr/>
            </p:nvSpPr>
            <p:spPr bwMode="auto">
              <a:xfrm>
                <a:off x="3592" y="1646"/>
                <a:ext cx="8" cy="106"/>
              </a:xfrm>
              <a:custGeom>
                <a:avLst/>
                <a:gdLst>
                  <a:gd name="T0" fmla="*/ 1 w 8"/>
                  <a:gd name="T1" fmla="*/ 102 h 106"/>
                  <a:gd name="T2" fmla="*/ 1 w 8"/>
                  <a:gd name="T3" fmla="*/ 103 h 106"/>
                  <a:gd name="T4" fmla="*/ 2 w 8"/>
                  <a:gd name="T5" fmla="*/ 105 h 106"/>
                  <a:gd name="T6" fmla="*/ 3 w 8"/>
                  <a:gd name="T7" fmla="*/ 106 h 106"/>
                  <a:gd name="T8" fmla="*/ 4 w 8"/>
                  <a:gd name="T9" fmla="*/ 106 h 106"/>
                  <a:gd name="T10" fmla="*/ 7 w 8"/>
                  <a:gd name="T11" fmla="*/ 105 h 106"/>
                  <a:gd name="T12" fmla="*/ 8 w 8"/>
                  <a:gd name="T13" fmla="*/ 103 h 106"/>
                  <a:gd name="T14" fmla="*/ 8 w 8"/>
                  <a:gd name="T15" fmla="*/ 102 h 106"/>
                  <a:gd name="T16" fmla="*/ 8 w 8"/>
                  <a:gd name="T17" fmla="*/ 100 h 106"/>
                  <a:gd name="T18" fmla="*/ 6 w 8"/>
                  <a:gd name="T19" fmla="*/ 70 h 106"/>
                  <a:gd name="T20" fmla="*/ 6 w 8"/>
                  <a:gd name="T21" fmla="*/ 38 h 106"/>
                  <a:gd name="T22" fmla="*/ 6 w 8"/>
                  <a:gd name="T23" fmla="*/ 12 h 106"/>
                  <a:gd name="T24" fmla="*/ 4 w 8"/>
                  <a:gd name="T25" fmla="*/ 3 h 106"/>
                  <a:gd name="T26" fmla="*/ 4 w 8"/>
                  <a:gd name="T27" fmla="*/ 0 h 106"/>
                  <a:gd name="T28" fmla="*/ 3 w 8"/>
                  <a:gd name="T29" fmla="*/ 0 h 106"/>
                  <a:gd name="T30" fmla="*/ 3 w 8"/>
                  <a:gd name="T31" fmla="*/ 2 h 106"/>
                  <a:gd name="T32" fmla="*/ 2 w 8"/>
                  <a:gd name="T33" fmla="*/ 3 h 106"/>
                  <a:gd name="T34" fmla="*/ 1 w 8"/>
                  <a:gd name="T35" fmla="*/ 12 h 106"/>
                  <a:gd name="T36" fmla="*/ 0 w 8"/>
                  <a:gd name="T37" fmla="*/ 39 h 106"/>
                  <a:gd name="T38" fmla="*/ 0 w 8"/>
                  <a:gd name="T39" fmla="*/ 72 h 106"/>
                  <a:gd name="T40" fmla="*/ 1 w 8"/>
                  <a:gd name="T4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06">
                    <a:moveTo>
                      <a:pt x="1" y="102"/>
                    </a:moveTo>
                    <a:lnTo>
                      <a:pt x="1" y="103"/>
                    </a:lnTo>
                    <a:lnTo>
                      <a:pt x="2" y="105"/>
                    </a:lnTo>
                    <a:lnTo>
                      <a:pt x="3" y="106"/>
                    </a:lnTo>
                    <a:lnTo>
                      <a:pt x="4" y="106"/>
                    </a:lnTo>
                    <a:lnTo>
                      <a:pt x="7" y="105"/>
                    </a:lnTo>
                    <a:lnTo>
                      <a:pt x="8" y="103"/>
                    </a:lnTo>
                    <a:lnTo>
                      <a:pt x="8" y="102"/>
                    </a:lnTo>
                    <a:lnTo>
                      <a:pt x="8" y="100"/>
                    </a:lnTo>
                    <a:lnTo>
                      <a:pt x="6" y="70"/>
                    </a:lnTo>
                    <a:lnTo>
                      <a:pt x="6" y="38"/>
                    </a:lnTo>
                    <a:lnTo>
                      <a:pt x="6" y="12"/>
                    </a:lnTo>
                    <a:lnTo>
                      <a:pt x="4" y="3"/>
                    </a:lnTo>
                    <a:lnTo>
                      <a:pt x="4" y="0"/>
                    </a:lnTo>
                    <a:lnTo>
                      <a:pt x="3" y="0"/>
                    </a:lnTo>
                    <a:lnTo>
                      <a:pt x="3" y="2"/>
                    </a:lnTo>
                    <a:lnTo>
                      <a:pt x="2" y="3"/>
                    </a:lnTo>
                    <a:lnTo>
                      <a:pt x="1" y="12"/>
                    </a:lnTo>
                    <a:lnTo>
                      <a:pt x="0" y="39"/>
                    </a:lnTo>
                    <a:lnTo>
                      <a:pt x="0" y="72"/>
                    </a:lnTo>
                    <a:lnTo>
                      <a:pt x="1"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64" name="Freeform 312"/>
              <p:cNvSpPr>
                <a:spLocks/>
              </p:cNvSpPr>
              <p:nvPr/>
            </p:nvSpPr>
            <p:spPr bwMode="auto">
              <a:xfrm>
                <a:off x="3625" y="1716"/>
                <a:ext cx="20" cy="42"/>
              </a:xfrm>
              <a:custGeom>
                <a:avLst/>
                <a:gdLst>
                  <a:gd name="T0" fmla="*/ 16 w 20"/>
                  <a:gd name="T1" fmla="*/ 41 h 42"/>
                  <a:gd name="T2" fmla="*/ 17 w 20"/>
                  <a:gd name="T3" fmla="*/ 41 h 42"/>
                  <a:gd name="T4" fmla="*/ 17 w 20"/>
                  <a:gd name="T5" fmla="*/ 42 h 42"/>
                  <a:gd name="T6" fmla="*/ 18 w 20"/>
                  <a:gd name="T7" fmla="*/ 42 h 42"/>
                  <a:gd name="T8" fmla="*/ 19 w 20"/>
                  <a:gd name="T9" fmla="*/ 42 h 42"/>
                  <a:gd name="T10" fmla="*/ 20 w 20"/>
                  <a:gd name="T11" fmla="*/ 42 h 42"/>
                  <a:gd name="T12" fmla="*/ 20 w 20"/>
                  <a:gd name="T13" fmla="*/ 41 h 42"/>
                  <a:gd name="T14" fmla="*/ 20 w 20"/>
                  <a:gd name="T15" fmla="*/ 39 h 42"/>
                  <a:gd name="T16" fmla="*/ 19 w 20"/>
                  <a:gd name="T17" fmla="*/ 32 h 42"/>
                  <a:gd name="T18" fmla="*/ 17 w 20"/>
                  <a:gd name="T19" fmla="*/ 26 h 42"/>
                  <a:gd name="T20" fmla="*/ 11 w 20"/>
                  <a:gd name="T21" fmla="*/ 12 h 42"/>
                  <a:gd name="T22" fmla="*/ 5 w 20"/>
                  <a:gd name="T23" fmla="*/ 3 h 42"/>
                  <a:gd name="T24" fmla="*/ 2 w 20"/>
                  <a:gd name="T25" fmla="*/ 0 h 42"/>
                  <a:gd name="T26" fmla="*/ 1 w 20"/>
                  <a:gd name="T27" fmla="*/ 0 h 42"/>
                  <a:gd name="T28" fmla="*/ 0 w 20"/>
                  <a:gd name="T29" fmla="*/ 0 h 42"/>
                  <a:gd name="T30" fmla="*/ 8 w 20"/>
                  <a:gd name="T31" fmla="*/ 17 h 42"/>
                  <a:gd name="T32" fmla="*/ 12 w 20"/>
                  <a:gd name="T33" fmla="*/ 29 h 42"/>
                  <a:gd name="T34" fmla="*/ 16 w 20"/>
                  <a:gd name="T3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42">
                    <a:moveTo>
                      <a:pt x="16" y="41"/>
                    </a:moveTo>
                    <a:lnTo>
                      <a:pt x="17" y="41"/>
                    </a:lnTo>
                    <a:lnTo>
                      <a:pt x="17" y="42"/>
                    </a:lnTo>
                    <a:lnTo>
                      <a:pt x="18" y="42"/>
                    </a:lnTo>
                    <a:lnTo>
                      <a:pt x="19" y="42"/>
                    </a:lnTo>
                    <a:lnTo>
                      <a:pt x="20" y="42"/>
                    </a:lnTo>
                    <a:lnTo>
                      <a:pt x="20" y="41"/>
                    </a:lnTo>
                    <a:lnTo>
                      <a:pt x="20" y="39"/>
                    </a:lnTo>
                    <a:lnTo>
                      <a:pt x="19" y="32"/>
                    </a:lnTo>
                    <a:lnTo>
                      <a:pt x="17" y="26"/>
                    </a:lnTo>
                    <a:lnTo>
                      <a:pt x="11" y="12"/>
                    </a:lnTo>
                    <a:lnTo>
                      <a:pt x="5" y="3"/>
                    </a:lnTo>
                    <a:lnTo>
                      <a:pt x="2" y="0"/>
                    </a:lnTo>
                    <a:lnTo>
                      <a:pt x="1" y="0"/>
                    </a:lnTo>
                    <a:lnTo>
                      <a:pt x="0" y="0"/>
                    </a:lnTo>
                    <a:lnTo>
                      <a:pt x="8" y="17"/>
                    </a:lnTo>
                    <a:lnTo>
                      <a:pt x="12" y="29"/>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65" name="Freeform 313"/>
              <p:cNvSpPr>
                <a:spLocks/>
              </p:cNvSpPr>
              <p:nvPr/>
            </p:nvSpPr>
            <p:spPr bwMode="auto">
              <a:xfrm>
                <a:off x="3657" y="1658"/>
                <a:ext cx="17" cy="91"/>
              </a:xfrm>
              <a:custGeom>
                <a:avLst/>
                <a:gdLst>
                  <a:gd name="T0" fmla="*/ 0 w 17"/>
                  <a:gd name="T1" fmla="*/ 87 h 91"/>
                  <a:gd name="T2" fmla="*/ 0 w 17"/>
                  <a:gd name="T3" fmla="*/ 88 h 91"/>
                  <a:gd name="T4" fmla="*/ 2 w 17"/>
                  <a:gd name="T5" fmla="*/ 90 h 91"/>
                  <a:gd name="T6" fmla="*/ 3 w 17"/>
                  <a:gd name="T7" fmla="*/ 90 h 91"/>
                  <a:gd name="T8" fmla="*/ 4 w 17"/>
                  <a:gd name="T9" fmla="*/ 91 h 91"/>
                  <a:gd name="T10" fmla="*/ 5 w 17"/>
                  <a:gd name="T11" fmla="*/ 91 h 91"/>
                  <a:gd name="T12" fmla="*/ 6 w 17"/>
                  <a:gd name="T13" fmla="*/ 90 h 91"/>
                  <a:gd name="T14" fmla="*/ 6 w 17"/>
                  <a:gd name="T15" fmla="*/ 88 h 91"/>
                  <a:gd name="T16" fmla="*/ 6 w 17"/>
                  <a:gd name="T17" fmla="*/ 87 h 91"/>
                  <a:gd name="T18" fmla="*/ 14 w 17"/>
                  <a:gd name="T19" fmla="*/ 33 h 91"/>
                  <a:gd name="T20" fmla="*/ 17 w 17"/>
                  <a:gd name="T21" fmla="*/ 11 h 91"/>
                  <a:gd name="T22" fmla="*/ 17 w 17"/>
                  <a:gd name="T23" fmla="*/ 3 h 91"/>
                  <a:gd name="T24" fmla="*/ 17 w 17"/>
                  <a:gd name="T25" fmla="*/ 0 h 91"/>
                  <a:gd name="T26" fmla="*/ 16 w 17"/>
                  <a:gd name="T27" fmla="*/ 0 h 91"/>
                  <a:gd name="T28" fmla="*/ 16 w 17"/>
                  <a:gd name="T29" fmla="*/ 2 h 91"/>
                  <a:gd name="T30" fmla="*/ 15 w 17"/>
                  <a:gd name="T31" fmla="*/ 3 h 91"/>
                  <a:gd name="T32" fmla="*/ 12 w 17"/>
                  <a:gd name="T33" fmla="*/ 11 h 91"/>
                  <a:gd name="T34" fmla="*/ 8 w 17"/>
                  <a:gd name="T35" fmla="*/ 33 h 91"/>
                  <a:gd name="T36" fmla="*/ 3 w 17"/>
                  <a:gd name="T37" fmla="*/ 61 h 91"/>
                  <a:gd name="T38" fmla="*/ 0 w 17"/>
                  <a:gd name="T39" fmla="*/ 8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91">
                    <a:moveTo>
                      <a:pt x="0" y="87"/>
                    </a:moveTo>
                    <a:lnTo>
                      <a:pt x="0" y="88"/>
                    </a:lnTo>
                    <a:lnTo>
                      <a:pt x="2" y="90"/>
                    </a:lnTo>
                    <a:lnTo>
                      <a:pt x="3" y="90"/>
                    </a:lnTo>
                    <a:lnTo>
                      <a:pt x="4" y="91"/>
                    </a:lnTo>
                    <a:lnTo>
                      <a:pt x="5" y="91"/>
                    </a:lnTo>
                    <a:lnTo>
                      <a:pt x="6" y="90"/>
                    </a:lnTo>
                    <a:lnTo>
                      <a:pt x="6" y="88"/>
                    </a:lnTo>
                    <a:lnTo>
                      <a:pt x="6" y="87"/>
                    </a:lnTo>
                    <a:lnTo>
                      <a:pt x="14" y="33"/>
                    </a:lnTo>
                    <a:lnTo>
                      <a:pt x="17" y="11"/>
                    </a:lnTo>
                    <a:lnTo>
                      <a:pt x="17" y="3"/>
                    </a:lnTo>
                    <a:lnTo>
                      <a:pt x="17" y="0"/>
                    </a:lnTo>
                    <a:lnTo>
                      <a:pt x="16" y="0"/>
                    </a:lnTo>
                    <a:lnTo>
                      <a:pt x="16" y="2"/>
                    </a:lnTo>
                    <a:lnTo>
                      <a:pt x="15" y="3"/>
                    </a:lnTo>
                    <a:lnTo>
                      <a:pt x="12" y="11"/>
                    </a:lnTo>
                    <a:lnTo>
                      <a:pt x="8" y="33"/>
                    </a:lnTo>
                    <a:lnTo>
                      <a:pt x="3" y="61"/>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066" name="Freeform 314"/>
              <p:cNvSpPr>
                <a:spLocks/>
              </p:cNvSpPr>
              <p:nvPr/>
            </p:nvSpPr>
            <p:spPr bwMode="auto">
              <a:xfrm>
                <a:off x="3678" y="1695"/>
                <a:ext cx="20" cy="36"/>
              </a:xfrm>
              <a:custGeom>
                <a:avLst/>
                <a:gdLst>
                  <a:gd name="T0" fmla="*/ 0 w 20"/>
                  <a:gd name="T1" fmla="*/ 29 h 36"/>
                  <a:gd name="T2" fmla="*/ 0 w 20"/>
                  <a:gd name="T3" fmla="*/ 30 h 36"/>
                  <a:gd name="T4" fmla="*/ 0 w 20"/>
                  <a:gd name="T5" fmla="*/ 33 h 36"/>
                  <a:gd name="T6" fmla="*/ 1 w 20"/>
                  <a:gd name="T7" fmla="*/ 35 h 36"/>
                  <a:gd name="T8" fmla="*/ 2 w 20"/>
                  <a:gd name="T9" fmla="*/ 36 h 36"/>
                  <a:gd name="T10" fmla="*/ 5 w 20"/>
                  <a:gd name="T11" fmla="*/ 36 h 36"/>
                  <a:gd name="T12" fmla="*/ 6 w 20"/>
                  <a:gd name="T13" fmla="*/ 36 h 36"/>
                  <a:gd name="T14" fmla="*/ 8 w 20"/>
                  <a:gd name="T15" fmla="*/ 35 h 36"/>
                  <a:gd name="T16" fmla="*/ 8 w 20"/>
                  <a:gd name="T17" fmla="*/ 33 h 36"/>
                  <a:gd name="T18" fmla="*/ 14 w 20"/>
                  <a:gd name="T19" fmla="*/ 17 h 36"/>
                  <a:gd name="T20" fmla="*/ 20 w 20"/>
                  <a:gd name="T21" fmla="*/ 0 h 36"/>
                  <a:gd name="T22" fmla="*/ 18 w 20"/>
                  <a:gd name="T23" fmla="*/ 2 h 36"/>
                  <a:gd name="T24" fmla="*/ 14 w 20"/>
                  <a:gd name="T25" fmla="*/ 5 h 36"/>
                  <a:gd name="T26" fmla="*/ 9 w 20"/>
                  <a:gd name="T27" fmla="*/ 11 h 36"/>
                  <a:gd name="T28" fmla="*/ 0 w 20"/>
                  <a:gd name="T2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6">
                    <a:moveTo>
                      <a:pt x="0" y="29"/>
                    </a:moveTo>
                    <a:lnTo>
                      <a:pt x="0" y="30"/>
                    </a:lnTo>
                    <a:lnTo>
                      <a:pt x="0" y="33"/>
                    </a:lnTo>
                    <a:lnTo>
                      <a:pt x="1" y="35"/>
                    </a:lnTo>
                    <a:lnTo>
                      <a:pt x="2" y="36"/>
                    </a:lnTo>
                    <a:lnTo>
                      <a:pt x="5" y="36"/>
                    </a:lnTo>
                    <a:lnTo>
                      <a:pt x="6" y="36"/>
                    </a:lnTo>
                    <a:lnTo>
                      <a:pt x="8" y="35"/>
                    </a:lnTo>
                    <a:lnTo>
                      <a:pt x="8" y="33"/>
                    </a:lnTo>
                    <a:lnTo>
                      <a:pt x="14" y="17"/>
                    </a:lnTo>
                    <a:lnTo>
                      <a:pt x="20" y="0"/>
                    </a:lnTo>
                    <a:lnTo>
                      <a:pt x="18" y="2"/>
                    </a:lnTo>
                    <a:lnTo>
                      <a:pt x="14" y="5"/>
                    </a:lnTo>
                    <a:lnTo>
                      <a:pt x="9" y="1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grpSp>
        <p:nvGrpSpPr>
          <p:cNvPr id="52438" name="Group 214"/>
          <p:cNvGrpSpPr>
            <a:grpSpLocks/>
          </p:cNvGrpSpPr>
          <p:nvPr/>
        </p:nvGrpSpPr>
        <p:grpSpPr bwMode="auto">
          <a:xfrm>
            <a:off x="4953000" y="1981200"/>
            <a:ext cx="663575" cy="774700"/>
            <a:chOff x="3132" y="1300"/>
            <a:chExt cx="418" cy="488"/>
          </a:xfrm>
        </p:grpSpPr>
        <p:sp>
          <p:nvSpPr>
            <p:cNvPr id="52278" name="Freeform 54"/>
            <p:cNvSpPr>
              <a:spLocks/>
            </p:cNvSpPr>
            <p:nvPr/>
          </p:nvSpPr>
          <p:spPr bwMode="auto">
            <a:xfrm>
              <a:off x="3263" y="1525"/>
              <a:ext cx="216" cy="156"/>
            </a:xfrm>
            <a:custGeom>
              <a:avLst/>
              <a:gdLst>
                <a:gd name="T0" fmla="*/ 175 w 216"/>
                <a:gd name="T1" fmla="*/ 48 h 156"/>
                <a:gd name="T2" fmla="*/ 205 w 216"/>
                <a:gd name="T3" fmla="*/ 65 h 156"/>
                <a:gd name="T4" fmla="*/ 216 w 216"/>
                <a:gd name="T5" fmla="*/ 72 h 156"/>
                <a:gd name="T6" fmla="*/ 212 w 216"/>
                <a:gd name="T7" fmla="*/ 96 h 156"/>
                <a:gd name="T8" fmla="*/ 206 w 216"/>
                <a:gd name="T9" fmla="*/ 117 h 156"/>
                <a:gd name="T10" fmla="*/ 199 w 216"/>
                <a:gd name="T11" fmla="*/ 138 h 156"/>
                <a:gd name="T12" fmla="*/ 187 w 216"/>
                <a:gd name="T13" fmla="*/ 136 h 156"/>
                <a:gd name="T14" fmla="*/ 176 w 216"/>
                <a:gd name="T15" fmla="*/ 138 h 156"/>
                <a:gd name="T16" fmla="*/ 171 w 216"/>
                <a:gd name="T17" fmla="*/ 139 h 156"/>
                <a:gd name="T18" fmla="*/ 168 w 216"/>
                <a:gd name="T19" fmla="*/ 144 h 156"/>
                <a:gd name="T20" fmla="*/ 164 w 216"/>
                <a:gd name="T21" fmla="*/ 148 h 156"/>
                <a:gd name="T22" fmla="*/ 161 w 216"/>
                <a:gd name="T23" fmla="*/ 156 h 156"/>
                <a:gd name="T24" fmla="*/ 0 w 216"/>
                <a:gd name="T25" fmla="*/ 142 h 156"/>
                <a:gd name="T26" fmla="*/ 1 w 216"/>
                <a:gd name="T27" fmla="*/ 132 h 156"/>
                <a:gd name="T28" fmla="*/ 4 w 216"/>
                <a:gd name="T29" fmla="*/ 121 h 156"/>
                <a:gd name="T30" fmla="*/ 12 w 216"/>
                <a:gd name="T31" fmla="*/ 97 h 156"/>
                <a:gd name="T32" fmla="*/ 24 w 216"/>
                <a:gd name="T33" fmla="*/ 72 h 156"/>
                <a:gd name="T34" fmla="*/ 40 w 216"/>
                <a:gd name="T35" fmla="*/ 48 h 156"/>
                <a:gd name="T36" fmla="*/ 48 w 216"/>
                <a:gd name="T37" fmla="*/ 50 h 156"/>
                <a:gd name="T38" fmla="*/ 58 w 216"/>
                <a:gd name="T39" fmla="*/ 48 h 156"/>
                <a:gd name="T40" fmla="*/ 78 w 216"/>
                <a:gd name="T41" fmla="*/ 41 h 156"/>
                <a:gd name="T42" fmla="*/ 98 w 216"/>
                <a:gd name="T43" fmla="*/ 33 h 156"/>
                <a:gd name="T44" fmla="*/ 107 w 216"/>
                <a:gd name="T45" fmla="*/ 32 h 156"/>
                <a:gd name="T46" fmla="*/ 115 w 216"/>
                <a:gd name="T47" fmla="*/ 32 h 156"/>
                <a:gd name="T48" fmla="*/ 115 w 216"/>
                <a:gd name="T49" fmla="*/ 20 h 156"/>
                <a:gd name="T50" fmla="*/ 118 w 216"/>
                <a:gd name="T51" fmla="*/ 12 h 156"/>
                <a:gd name="T52" fmla="*/ 119 w 216"/>
                <a:gd name="T53" fmla="*/ 9 h 156"/>
                <a:gd name="T54" fmla="*/ 120 w 216"/>
                <a:gd name="T55" fmla="*/ 8 h 156"/>
                <a:gd name="T56" fmla="*/ 130 w 216"/>
                <a:gd name="T57" fmla="*/ 5 h 156"/>
                <a:gd name="T58" fmla="*/ 151 w 216"/>
                <a:gd name="T59" fmla="*/ 0 h 156"/>
                <a:gd name="T60" fmla="*/ 164 w 216"/>
                <a:gd name="T61" fmla="*/ 0 h 156"/>
                <a:gd name="T62" fmla="*/ 177 w 216"/>
                <a:gd name="T63" fmla="*/ 2 h 156"/>
                <a:gd name="T64" fmla="*/ 183 w 216"/>
                <a:gd name="T65" fmla="*/ 5 h 156"/>
                <a:gd name="T66" fmla="*/ 189 w 216"/>
                <a:gd name="T67" fmla="*/ 8 h 156"/>
                <a:gd name="T68" fmla="*/ 195 w 216"/>
                <a:gd name="T69" fmla="*/ 12 h 156"/>
                <a:gd name="T70" fmla="*/ 200 w 216"/>
                <a:gd name="T71" fmla="*/ 18 h 156"/>
                <a:gd name="T72" fmla="*/ 189 w 216"/>
                <a:gd name="T73" fmla="*/ 29 h 156"/>
                <a:gd name="T74" fmla="*/ 182 w 216"/>
                <a:gd name="T75" fmla="*/ 38 h 156"/>
                <a:gd name="T76" fmla="*/ 175 w 216"/>
                <a:gd name="T77" fmla="*/ 4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156">
                  <a:moveTo>
                    <a:pt x="175" y="48"/>
                  </a:moveTo>
                  <a:lnTo>
                    <a:pt x="205" y="65"/>
                  </a:lnTo>
                  <a:lnTo>
                    <a:pt x="216" y="72"/>
                  </a:lnTo>
                  <a:lnTo>
                    <a:pt x="212" y="96"/>
                  </a:lnTo>
                  <a:lnTo>
                    <a:pt x="206" y="117"/>
                  </a:lnTo>
                  <a:lnTo>
                    <a:pt x="199" y="138"/>
                  </a:lnTo>
                  <a:lnTo>
                    <a:pt x="187" y="136"/>
                  </a:lnTo>
                  <a:lnTo>
                    <a:pt x="176" y="138"/>
                  </a:lnTo>
                  <a:lnTo>
                    <a:pt x="171" y="139"/>
                  </a:lnTo>
                  <a:lnTo>
                    <a:pt x="168" y="144"/>
                  </a:lnTo>
                  <a:lnTo>
                    <a:pt x="164" y="148"/>
                  </a:lnTo>
                  <a:lnTo>
                    <a:pt x="161" y="156"/>
                  </a:lnTo>
                  <a:lnTo>
                    <a:pt x="0" y="142"/>
                  </a:lnTo>
                  <a:lnTo>
                    <a:pt x="1" y="132"/>
                  </a:lnTo>
                  <a:lnTo>
                    <a:pt x="4" y="121"/>
                  </a:lnTo>
                  <a:lnTo>
                    <a:pt x="12" y="97"/>
                  </a:lnTo>
                  <a:lnTo>
                    <a:pt x="24" y="72"/>
                  </a:lnTo>
                  <a:lnTo>
                    <a:pt x="40" y="48"/>
                  </a:lnTo>
                  <a:lnTo>
                    <a:pt x="48" y="50"/>
                  </a:lnTo>
                  <a:lnTo>
                    <a:pt x="58" y="48"/>
                  </a:lnTo>
                  <a:lnTo>
                    <a:pt x="78" y="41"/>
                  </a:lnTo>
                  <a:lnTo>
                    <a:pt x="98" y="33"/>
                  </a:lnTo>
                  <a:lnTo>
                    <a:pt x="107" y="32"/>
                  </a:lnTo>
                  <a:lnTo>
                    <a:pt x="115" y="32"/>
                  </a:lnTo>
                  <a:lnTo>
                    <a:pt x="115" y="20"/>
                  </a:lnTo>
                  <a:lnTo>
                    <a:pt x="118" y="12"/>
                  </a:lnTo>
                  <a:lnTo>
                    <a:pt x="119" y="9"/>
                  </a:lnTo>
                  <a:lnTo>
                    <a:pt x="120" y="8"/>
                  </a:lnTo>
                  <a:lnTo>
                    <a:pt x="130" y="5"/>
                  </a:lnTo>
                  <a:lnTo>
                    <a:pt x="151" y="0"/>
                  </a:lnTo>
                  <a:lnTo>
                    <a:pt x="164" y="0"/>
                  </a:lnTo>
                  <a:lnTo>
                    <a:pt x="177" y="2"/>
                  </a:lnTo>
                  <a:lnTo>
                    <a:pt x="183" y="5"/>
                  </a:lnTo>
                  <a:lnTo>
                    <a:pt x="189" y="8"/>
                  </a:lnTo>
                  <a:lnTo>
                    <a:pt x="195" y="12"/>
                  </a:lnTo>
                  <a:lnTo>
                    <a:pt x="200" y="18"/>
                  </a:lnTo>
                  <a:lnTo>
                    <a:pt x="189" y="29"/>
                  </a:lnTo>
                  <a:lnTo>
                    <a:pt x="182" y="38"/>
                  </a:lnTo>
                  <a:lnTo>
                    <a:pt x="175" y="48"/>
                  </a:lnTo>
                  <a:close/>
                </a:path>
              </a:pathLst>
            </a:custGeom>
            <a:solidFill>
              <a:srgbClr val="FFA3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79" name="Freeform 55"/>
            <p:cNvSpPr>
              <a:spLocks/>
            </p:cNvSpPr>
            <p:nvPr/>
          </p:nvSpPr>
          <p:spPr bwMode="auto">
            <a:xfrm>
              <a:off x="3263" y="1595"/>
              <a:ext cx="234" cy="142"/>
            </a:xfrm>
            <a:custGeom>
              <a:avLst/>
              <a:gdLst>
                <a:gd name="T0" fmla="*/ 216 w 234"/>
                <a:gd name="T1" fmla="*/ 2 h 142"/>
                <a:gd name="T2" fmla="*/ 212 w 234"/>
                <a:gd name="T3" fmla="*/ 26 h 142"/>
                <a:gd name="T4" fmla="*/ 206 w 234"/>
                <a:gd name="T5" fmla="*/ 47 h 142"/>
                <a:gd name="T6" fmla="*/ 199 w 234"/>
                <a:gd name="T7" fmla="*/ 68 h 142"/>
                <a:gd name="T8" fmla="*/ 187 w 234"/>
                <a:gd name="T9" fmla="*/ 66 h 142"/>
                <a:gd name="T10" fmla="*/ 176 w 234"/>
                <a:gd name="T11" fmla="*/ 68 h 142"/>
                <a:gd name="T12" fmla="*/ 171 w 234"/>
                <a:gd name="T13" fmla="*/ 69 h 142"/>
                <a:gd name="T14" fmla="*/ 168 w 234"/>
                <a:gd name="T15" fmla="*/ 74 h 142"/>
                <a:gd name="T16" fmla="*/ 164 w 234"/>
                <a:gd name="T17" fmla="*/ 78 h 142"/>
                <a:gd name="T18" fmla="*/ 161 w 234"/>
                <a:gd name="T19" fmla="*/ 86 h 142"/>
                <a:gd name="T20" fmla="*/ 0 w 234"/>
                <a:gd name="T21" fmla="*/ 72 h 142"/>
                <a:gd name="T22" fmla="*/ 12 w 234"/>
                <a:gd name="T23" fmla="*/ 132 h 142"/>
                <a:gd name="T24" fmla="*/ 35 w 234"/>
                <a:gd name="T25" fmla="*/ 124 h 142"/>
                <a:gd name="T26" fmla="*/ 41 w 234"/>
                <a:gd name="T27" fmla="*/ 127 h 142"/>
                <a:gd name="T28" fmla="*/ 53 w 234"/>
                <a:gd name="T29" fmla="*/ 133 h 142"/>
                <a:gd name="T30" fmla="*/ 68 w 234"/>
                <a:gd name="T31" fmla="*/ 138 h 142"/>
                <a:gd name="T32" fmla="*/ 88 w 234"/>
                <a:gd name="T33" fmla="*/ 142 h 142"/>
                <a:gd name="T34" fmla="*/ 108 w 234"/>
                <a:gd name="T35" fmla="*/ 142 h 142"/>
                <a:gd name="T36" fmla="*/ 131 w 234"/>
                <a:gd name="T37" fmla="*/ 139 h 142"/>
                <a:gd name="T38" fmla="*/ 143 w 234"/>
                <a:gd name="T39" fmla="*/ 136 h 142"/>
                <a:gd name="T40" fmla="*/ 154 w 234"/>
                <a:gd name="T41" fmla="*/ 132 h 142"/>
                <a:gd name="T42" fmla="*/ 165 w 234"/>
                <a:gd name="T43" fmla="*/ 124 h 142"/>
                <a:gd name="T44" fmla="*/ 176 w 234"/>
                <a:gd name="T45" fmla="*/ 117 h 142"/>
                <a:gd name="T46" fmla="*/ 187 w 234"/>
                <a:gd name="T47" fmla="*/ 109 h 142"/>
                <a:gd name="T48" fmla="*/ 191 w 234"/>
                <a:gd name="T49" fmla="*/ 108 h 142"/>
                <a:gd name="T50" fmla="*/ 194 w 234"/>
                <a:gd name="T51" fmla="*/ 106 h 142"/>
                <a:gd name="T52" fmla="*/ 198 w 234"/>
                <a:gd name="T53" fmla="*/ 108 h 142"/>
                <a:gd name="T54" fmla="*/ 201 w 234"/>
                <a:gd name="T55" fmla="*/ 109 h 142"/>
                <a:gd name="T56" fmla="*/ 206 w 234"/>
                <a:gd name="T57" fmla="*/ 117 h 142"/>
                <a:gd name="T58" fmla="*/ 209 w 234"/>
                <a:gd name="T59" fmla="*/ 123 h 142"/>
                <a:gd name="T60" fmla="*/ 210 w 234"/>
                <a:gd name="T61" fmla="*/ 124 h 142"/>
                <a:gd name="T62" fmla="*/ 211 w 234"/>
                <a:gd name="T63" fmla="*/ 124 h 142"/>
                <a:gd name="T64" fmla="*/ 212 w 234"/>
                <a:gd name="T65" fmla="*/ 124 h 142"/>
                <a:gd name="T66" fmla="*/ 213 w 234"/>
                <a:gd name="T67" fmla="*/ 123 h 142"/>
                <a:gd name="T68" fmla="*/ 216 w 234"/>
                <a:gd name="T69" fmla="*/ 120 h 142"/>
                <a:gd name="T70" fmla="*/ 221 w 234"/>
                <a:gd name="T71" fmla="*/ 106 h 142"/>
                <a:gd name="T72" fmla="*/ 224 w 234"/>
                <a:gd name="T73" fmla="*/ 87 h 142"/>
                <a:gd name="T74" fmla="*/ 233 w 234"/>
                <a:gd name="T75" fmla="*/ 26 h 142"/>
                <a:gd name="T76" fmla="*/ 234 w 234"/>
                <a:gd name="T77" fmla="*/ 23 h 142"/>
                <a:gd name="T78" fmla="*/ 234 w 234"/>
                <a:gd name="T79" fmla="*/ 17 h 142"/>
                <a:gd name="T80" fmla="*/ 234 w 234"/>
                <a:gd name="T81" fmla="*/ 12 h 142"/>
                <a:gd name="T82" fmla="*/ 231 w 234"/>
                <a:gd name="T83" fmla="*/ 9 h 142"/>
                <a:gd name="T84" fmla="*/ 229 w 234"/>
                <a:gd name="T85" fmla="*/ 5 h 142"/>
                <a:gd name="T86" fmla="*/ 225 w 234"/>
                <a:gd name="T87" fmla="*/ 2 h 142"/>
                <a:gd name="T88" fmla="*/ 223 w 234"/>
                <a:gd name="T89" fmla="*/ 0 h 142"/>
                <a:gd name="T90" fmla="*/ 219 w 234"/>
                <a:gd name="T91" fmla="*/ 0 h 142"/>
                <a:gd name="T92" fmla="*/ 216 w 234"/>
                <a:gd name="T93" fmla="*/ 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142">
                  <a:moveTo>
                    <a:pt x="216" y="2"/>
                  </a:moveTo>
                  <a:lnTo>
                    <a:pt x="212" y="26"/>
                  </a:lnTo>
                  <a:lnTo>
                    <a:pt x="206" y="47"/>
                  </a:lnTo>
                  <a:lnTo>
                    <a:pt x="199" y="68"/>
                  </a:lnTo>
                  <a:lnTo>
                    <a:pt x="187" y="66"/>
                  </a:lnTo>
                  <a:lnTo>
                    <a:pt x="176" y="68"/>
                  </a:lnTo>
                  <a:lnTo>
                    <a:pt x="171" y="69"/>
                  </a:lnTo>
                  <a:lnTo>
                    <a:pt x="168" y="74"/>
                  </a:lnTo>
                  <a:lnTo>
                    <a:pt x="164" y="78"/>
                  </a:lnTo>
                  <a:lnTo>
                    <a:pt x="161" y="86"/>
                  </a:lnTo>
                  <a:lnTo>
                    <a:pt x="0" y="72"/>
                  </a:lnTo>
                  <a:lnTo>
                    <a:pt x="12" y="132"/>
                  </a:lnTo>
                  <a:lnTo>
                    <a:pt x="35" y="124"/>
                  </a:lnTo>
                  <a:lnTo>
                    <a:pt x="41" y="127"/>
                  </a:lnTo>
                  <a:lnTo>
                    <a:pt x="53" y="133"/>
                  </a:lnTo>
                  <a:lnTo>
                    <a:pt x="68" y="138"/>
                  </a:lnTo>
                  <a:lnTo>
                    <a:pt x="88" y="142"/>
                  </a:lnTo>
                  <a:lnTo>
                    <a:pt x="108" y="142"/>
                  </a:lnTo>
                  <a:lnTo>
                    <a:pt x="131" y="139"/>
                  </a:lnTo>
                  <a:lnTo>
                    <a:pt x="143" y="136"/>
                  </a:lnTo>
                  <a:lnTo>
                    <a:pt x="154" y="132"/>
                  </a:lnTo>
                  <a:lnTo>
                    <a:pt x="165" y="124"/>
                  </a:lnTo>
                  <a:lnTo>
                    <a:pt x="176" y="117"/>
                  </a:lnTo>
                  <a:lnTo>
                    <a:pt x="187" y="109"/>
                  </a:lnTo>
                  <a:lnTo>
                    <a:pt x="191" y="108"/>
                  </a:lnTo>
                  <a:lnTo>
                    <a:pt x="194" y="106"/>
                  </a:lnTo>
                  <a:lnTo>
                    <a:pt x="198" y="108"/>
                  </a:lnTo>
                  <a:lnTo>
                    <a:pt x="201" y="109"/>
                  </a:lnTo>
                  <a:lnTo>
                    <a:pt x="206" y="117"/>
                  </a:lnTo>
                  <a:lnTo>
                    <a:pt x="209" y="123"/>
                  </a:lnTo>
                  <a:lnTo>
                    <a:pt x="210" y="124"/>
                  </a:lnTo>
                  <a:lnTo>
                    <a:pt x="211" y="124"/>
                  </a:lnTo>
                  <a:lnTo>
                    <a:pt x="212" y="124"/>
                  </a:lnTo>
                  <a:lnTo>
                    <a:pt x="213" y="123"/>
                  </a:lnTo>
                  <a:lnTo>
                    <a:pt x="216" y="120"/>
                  </a:lnTo>
                  <a:lnTo>
                    <a:pt x="221" y="106"/>
                  </a:lnTo>
                  <a:lnTo>
                    <a:pt x="224" y="87"/>
                  </a:lnTo>
                  <a:lnTo>
                    <a:pt x="233" y="26"/>
                  </a:lnTo>
                  <a:lnTo>
                    <a:pt x="234" y="23"/>
                  </a:lnTo>
                  <a:lnTo>
                    <a:pt x="234" y="17"/>
                  </a:lnTo>
                  <a:lnTo>
                    <a:pt x="234" y="12"/>
                  </a:lnTo>
                  <a:lnTo>
                    <a:pt x="231" y="9"/>
                  </a:lnTo>
                  <a:lnTo>
                    <a:pt x="229" y="5"/>
                  </a:lnTo>
                  <a:lnTo>
                    <a:pt x="225" y="2"/>
                  </a:lnTo>
                  <a:lnTo>
                    <a:pt x="223" y="0"/>
                  </a:lnTo>
                  <a:lnTo>
                    <a:pt x="219" y="0"/>
                  </a:lnTo>
                  <a:lnTo>
                    <a:pt x="216" y="2"/>
                  </a:lnTo>
                  <a:close/>
                </a:path>
              </a:pathLst>
            </a:custGeom>
            <a:solidFill>
              <a:srgbClr val="DC4A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0" name="Freeform 56"/>
            <p:cNvSpPr>
              <a:spLocks/>
            </p:cNvSpPr>
            <p:nvPr/>
          </p:nvSpPr>
          <p:spPr bwMode="auto">
            <a:xfrm>
              <a:off x="3317" y="1557"/>
              <a:ext cx="114" cy="74"/>
            </a:xfrm>
            <a:custGeom>
              <a:avLst/>
              <a:gdLst>
                <a:gd name="T0" fmla="*/ 4 w 114"/>
                <a:gd name="T1" fmla="*/ 30 h 74"/>
                <a:gd name="T2" fmla="*/ 0 w 114"/>
                <a:gd name="T3" fmla="*/ 38 h 74"/>
                <a:gd name="T4" fmla="*/ 0 w 114"/>
                <a:gd name="T5" fmla="*/ 43 h 74"/>
                <a:gd name="T6" fmla="*/ 0 w 114"/>
                <a:gd name="T7" fmla="*/ 46 h 74"/>
                <a:gd name="T8" fmla="*/ 1 w 114"/>
                <a:gd name="T9" fmla="*/ 50 h 74"/>
                <a:gd name="T10" fmla="*/ 2 w 114"/>
                <a:gd name="T11" fmla="*/ 52 h 74"/>
                <a:gd name="T12" fmla="*/ 6 w 114"/>
                <a:gd name="T13" fmla="*/ 58 h 74"/>
                <a:gd name="T14" fmla="*/ 12 w 114"/>
                <a:gd name="T15" fmla="*/ 61 h 74"/>
                <a:gd name="T16" fmla="*/ 19 w 114"/>
                <a:gd name="T17" fmla="*/ 64 h 74"/>
                <a:gd name="T18" fmla="*/ 34 w 114"/>
                <a:gd name="T19" fmla="*/ 70 h 74"/>
                <a:gd name="T20" fmla="*/ 42 w 114"/>
                <a:gd name="T21" fmla="*/ 71 h 74"/>
                <a:gd name="T22" fmla="*/ 53 w 114"/>
                <a:gd name="T23" fmla="*/ 74 h 74"/>
                <a:gd name="T24" fmla="*/ 78 w 114"/>
                <a:gd name="T25" fmla="*/ 74 h 74"/>
                <a:gd name="T26" fmla="*/ 89 w 114"/>
                <a:gd name="T27" fmla="*/ 73 h 74"/>
                <a:gd name="T28" fmla="*/ 100 w 114"/>
                <a:gd name="T29" fmla="*/ 70 h 74"/>
                <a:gd name="T30" fmla="*/ 108 w 114"/>
                <a:gd name="T31" fmla="*/ 65 h 74"/>
                <a:gd name="T32" fmla="*/ 110 w 114"/>
                <a:gd name="T33" fmla="*/ 64 h 74"/>
                <a:gd name="T34" fmla="*/ 111 w 114"/>
                <a:gd name="T35" fmla="*/ 61 h 74"/>
                <a:gd name="T36" fmla="*/ 114 w 114"/>
                <a:gd name="T37" fmla="*/ 53 h 74"/>
                <a:gd name="T38" fmla="*/ 114 w 114"/>
                <a:gd name="T39" fmla="*/ 46 h 74"/>
                <a:gd name="T40" fmla="*/ 113 w 114"/>
                <a:gd name="T41" fmla="*/ 37 h 74"/>
                <a:gd name="T42" fmla="*/ 110 w 114"/>
                <a:gd name="T43" fmla="*/ 30 h 74"/>
                <a:gd name="T44" fmla="*/ 107 w 114"/>
                <a:gd name="T45" fmla="*/ 22 h 74"/>
                <a:gd name="T46" fmla="*/ 101 w 114"/>
                <a:gd name="T47" fmla="*/ 15 h 74"/>
                <a:gd name="T48" fmla="*/ 92 w 114"/>
                <a:gd name="T49" fmla="*/ 9 h 74"/>
                <a:gd name="T50" fmla="*/ 82 w 114"/>
                <a:gd name="T51" fmla="*/ 6 h 74"/>
                <a:gd name="T52" fmla="*/ 65 w 114"/>
                <a:gd name="T53" fmla="*/ 1 h 74"/>
                <a:gd name="T54" fmla="*/ 54 w 114"/>
                <a:gd name="T55" fmla="*/ 0 h 74"/>
                <a:gd name="T56" fmla="*/ 43 w 114"/>
                <a:gd name="T57" fmla="*/ 0 h 74"/>
                <a:gd name="T58" fmla="*/ 32 w 114"/>
                <a:gd name="T59" fmla="*/ 3 h 74"/>
                <a:gd name="T60" fmla="*/ 22 w 114"/>
                <a:gd name="T61" fmla="*/ 7 h 74"/>
                <a:gd name="T62" fmla="*/ 17 w 114"/>
                <a:gd name="T63" fmla="*/ 12 h 74"/>
                <a:gd name="T64" fmla="*/ 12 w 114"/>
                <a:gd name="T65" fmla="*/ 16 h 74"/>
                <a:gd name="T66" fmla="*/ 8 w 114"/>
                <a:gd name="T67" fmla="*/ 22 h 74"/>
                <a:gd name="T68" fmla="*/ 4 w 114"/>
                <a:gd name="T69"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74">
                  <a:moveTo>
                    <a:pt x="4" y="30"/>
                  </a:moveTo>
                  <a:lnTo>
                    <a:pt x="0" y="38"/>
                  </a:lnTo>
                  <a:lnTo>
                    <a:pt x="0" y="43"/>
                  </a:lnTo>
                  <a:lnTo>
                    <a:pt x="0" y="46"/>
                  </a:lnTo>
                  <a:lnTo>
                    <a:pt x="1" y="50"/>
                  </a:lnTo>
                  <a:lnTo>
                    <a:pt x="2" y="52"/>
                  </a:lnTo>
                  <a:lnTo>
                    <a:pt x="6" y="58"/>
                  </a:lnTo>
                  <a:lnTo>
                    <a:pt x="12" y="61"/>
                  </a:lnTo>
                  <a:lnTo>
                    <a:pt x="19" y="64"/>
                  </a:lnTo>
                  <a:lnTo>
                    <a:pt x="34" y="70"/>
                  </a:lnTo>
                  <a:lnTo>
                    <a:pt x="42" y="71"/>
                  </a:lnTo>
                  <a:lnTo>
                    <a:pt x="53" y="74"/>
                  </a:lnTo>
                  <a:lnTo>
                    <a:pt x="78" y="74"/>
                  </a:lnTo>
                  <a:lnTo>
                    <a:pt x="89" y="73"/>
                  </a:lnTo>
                  <a:lnTo>
                    <a:pt x="100" y="70"/>
                  </a:lnTo>
                  <a:lnTo>
                    <a:pt x="108" y="65"/>
                  </a:lnTo>
                  <a:lnTo>
                    <a:pt x="110" y="64"/>
                  </a:lnTo>
                  <a:lnTo>
                    <a:pt x="111" y="61"/>
                  </a:lnTo>
                  <a:lnTo>
                    <a:pt x="114" y="53"/>
                  </a:lnTo>
                  <a:lnTo>
                    <a:pt x="114" y="46"/>
                  </a:lnTo>
                  <a:lnTo>
                    <a:pt x="113" y="37"/>
                  </a:lnTo>
                  <a:lnTo>
                    <a:pt x="110" y="30"/>
                  </a:lnTo>
                  <a:lnTo>
                    <a:pt x="107" y="22"/>
                  </a:lnTo>
                  <a:lnTo>
                    <a:pt x="101" y="15"/>
                  </a:lnTo>
                  <a:lnTo>
                    <a:pt x="92" y="9"/>
                  </a:lnTo>
                  <a:lnTo>
                    <a:pt x="82" y="6"/>
                  </a:lnTo>
                  <a:lnTo>
                    <a:pt x="65" y="1"/>
                  </a:lnTo>
                  <a:lnTo>
                    <a:pt x="54" y="0"/>
                  </a:lnTo>
                  <a:lnTo>
                    <a:pt x="43" y="0"/>
                  </a:lnTo>
                  <a:lnTo>
                    <a:pt x="32" y="3"/>
                  </a:lnTo>
                  <a:lnTo>
                    <a:pt x="22" y="7"/>
                  </a:lnTo>
                  <a:lnTo>
                    <a:pt x="17" y="12"/>
                  </a:lnTo>
                  <a:lnTo>
                    <a:pt x="12" y="16"/>
                  </a:lnTo>
                  <a:lnTo>
                    <a:pt x="8" y="22"/>
                  </a:lnTo>
                  <a:lnTo>
                    <a:pt x="4" y="30"/>
                  </a:lnTo>
                  <a:close/>
                </a:path>
              </a:pathLst>
            </a:custGeom>
            <a:solidFill>
              <a:srgbClr val="DC4A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1" name="Freeform 57"/>
            <p:cNvSpPr>
              <a:spLocks/>
            </p:cNvSpPr>
            <p:nvPr/>
          </p:nvSpPr>
          <p:spPr bwMode="auto">
            <a:xfrm>
              <a:off x="3268" y="1733"/>
              <a:ext cx="44" cy="48"/>
            </a:xfrm>
            <a:custGeom>
              <a:avLst/>
              <a:gdLst>
                <a:gd name="T0" fmla="*/ 1 w 44"/>
                <a:gd name="T1" fmla="*/ 12 h 48"/>
                <a:gd name="T2" fmla="*/ 0 w 44"/>
                <a:gd name="T3" fmla="*/ 15 h 48"/>
                <a:gd name="T4" fmla="*/ 0 w 44"/>
                <a:gd name="T5" fmla="*/ 19 h 48"/>
                <a:gd name="T6" fmla="*/ 0 w 44"/>
                <a:gd name="T7" fmla="*/ 24 h 48"/>
                <a:gd name="T8" fmla="*/ 1 w 44"/>
                <a:gd name="T9" fmla="*/ 30 h 48"/>
                <a:gd name="T10" fmla="*/ 2 w 44"/>
                <a:gd name="T11" fmla="*/ 36 h 48"/>
                <a:gd name="T12" fmla="*/ 6 w 44"/>
                <a:gd name="T13" fmla="*/ 40 h 48"/>
                <a:gd name="T14" fmla="*/ 9 w 44"/>
                <a:gd name="T15" fmla="*/ 43 h 48"/>
                <a:gd name="T16" fmla="*/ 13 w 44"/>
                <a:gd name="T17" fmla="*/ 46 h 48"/>
                <a:gd name="T18" fmla="*/ 23 w 44"/>
                <a:gd name="T19" fmla="*/ 48 h 48"/>
                <a:gd name="T20" fmla="*/ 31 w 44"/>
                <a:gd name="T21" fmla="*/ 48 h 48"/>
                <a:gd name="T22" fmla="*/ 36 w 44"/>
                <a:gd name="T23" fmla="*/ 48 h 48"/>
                <a:gd name="T24" fmla="*/ 38 w 44"/>
                <a:gd name="T25" fmla="*/ 45 h 48"/>
                <a:gd name="T26" fmla="*/ 42 w 44"/>
                <a:gd name="T27" fmla="*/ 42 h 48"/>
                <a:gd name="T28" fmla="*/ 43 w 44"/>
                <a:gd name="T29" fmla="*/ 39 h 48"/>
                <a:gd name="T30" fmla="*/ 44 w 44"/>
                <a:gd name="T31" fmla="*/ 34 h 48"/>
                <a:gd name="T32" fmla="*/ 44 w 44"/>
                <a:gd name="T33" fmla="*/ 30 h 48"/>
                <a:gd name="T34" fmla="*/ 44 w 44"/>
                <a:gd name="T35" fmla="*/ 21 h 48"/>
                <a:gd name="T36" fmla="*/ 41 w 44"/>
                <a:gd name="T37" fmla="*/ 13 h 48"/>
                <a:gd name="T38" fmla="*/ 38 w 44"/>
                <a:gd name="T39" fmla="*/ 9 h 48"/>
                <a:gd name="T40" fmla="*/ 36 w 44"/>
                <a:gd name="T41" fmla="*/ 6 h 48"/>
                <a:gd name="T42" fmla="*/ 32 w 44"/>
                <a:gd name="T43" fmla="*/ 3 h 48"/>
                <a:gd name="T44" fmla="*/ 29 w 44"/>
                <a:gd name="T45" fmla="*/ 1 h 48"/>
                <a:gd name="T46" fmla="*/ 25 w 44"/>
                <a:gd name="T47" fmla="*/ 0 h 48"/>
                <a:gd name="T48" fmla="*/ 21 w 44"/>
                <a:gd name="T49" fmla="*/ 0 h 48"/>
                <a:gd name="T50" fmla="*/ 17 w 44"/>
                <a:gd name="T51" fmla="*/ 1 h 48"/>
                <a:gd name="T52" fmla="*/ 12 w 44"/>
                <a:gd name="T53" fmla="*/ 3 h 48"/>
                <a:gd name="T54" fmla="*/ 7 w 44"/>
                <a:gd name="T55" fmla="*/ 7 h 48"/>
                <a:gd name="T56" fmla="*/ 1 w 44"/>
                <a:gd name="T5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48">
                  <a:moveTo>
                    <a:pt x="1" y="12"/>
                  </a:moveTo>
                  <a:lnTo>
                    <a:pt x="0" y="15"/>
                  </a:lnTo>
                  <a:lnTo>
                    <a:pt x="0" y="19"/>
                  </a:lnTo>
                  <a:lnTo>
                    <a:pt x="0" y="24"/>
                  </a:lnTo>
                  <a:lnTo>
                    <a:pt x="1" y="30"/>
                  </a:lnTo>
                  <a:lnTo>
                    <a:pt x="2" y="36"/>
                  </a:lnTo>
                  <a:lnTo>
                    <a:pt x="6" y="40"/>
                  </a:lnTo>
                  <a:lnTo>
                    <a:pt x="9" y="43"/>
                  </a:lnTo>
                  <a:lnTo>
                    <a:pt x="13" y="46"/>
                  </a:lnTo>
                  <a:lnTo>
                    <a:pt x="23" y="48"/>
                  </a:lnTo>
                  <a:lnTo>
                    <a:pt x="31" y="48"/>
                  </a:lnTo>
                  <a:lnTo>
                    <a:pt x="36" y="48"/>
                  </a:lnTo>
                  <a:lnTo>
                    <a:pt x="38" y="45"/>
                  </a:lnTo>
                  <a:lnTo>
                    <a:pt x="42" y="42"/>
                  </a:lnTo>
                  <a:lnTo>
                    <a:pt x="43" y="39"/>
                  </a:lnTo>
                  <a:lnTo>
                    <a:pt x="44" y="34"/>
                  </a:lnTo>
                  <a:lnTo>
                    <a:pt x="44" y="30"/>
                  </a:lnTo>
                  <a:lnTo>
                    <a:pt x="44" y="21"/>
                  </a:lnTo>
                  <a:lnTo>
                    <a:pt x="41" y="13"/>
                  </a:lnTo>
                  <a:lnTo>
                    <a:pt x="38" y="9"/>
                  </a:lnTo>
                  <a:lnTo>
                    <a:pt x="36" y="6"/>
                  </a:lnTo>
                  <a:lnTo>
                    <a:pt x="32" y="3"/>
                  </a:lnTo>
                  <a:lnTo>
                    <a:pt x="29" y="1"/>
                  </a:lnTo>
                  <a:lnTo>
                    <a:pt x="25" y="0"/>
                  </a:lnTo>
                  <a:lnTo>
                    <a:pt x="21" y="0"/>
                  </a:lnTo>
                  <a:lnTo>
                    <a:pt x="17" y="1"/>
                  </a:lnTo>
                  <a:lnTo>
                    <a:pt x="12" y="3"/>
                  </a:lnTo>
                  <a:lnTo>
                    <a:pt x="7" y="7"/>
                  </a:ln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2" name="Freeform 58"/>
            <p:cNvSpPr>
              <a:spLocks/>
            </p:cNvSpPr>
            <p:nvPr/>
          </p:nvSpPr>
          <p:spPr bwMode="auto">
            <a:xfrm>
              <a:off x="3428" y="1730"/>
              <a:ext cx="45" cy="48"/>
            </a:xfrm>
            <a:custGeom>
              <a:avLst/>
              <a:gdLst>
                <a:gd name="T0" fmla="*/ 2 w 45"/>
                <a:gd name="T1" fmla="*/ 12 h 48"/>
                <a:gd name="T2" fmla="*/ 0 w 45"/>
                <a:gd name="T3" fmla="*/ 15 h 48"/>
                <a:gd name="T4" fmla="*/ 0 w 45"/>
                <a:gd name="T5" fmla="*/ 18 h 48"/>
                <a:gd name="T6" fmla="*/ 0 w 45"/>
                <a:gd name="T7" fmla="*/ 24 h 48"/>
                <a:gd name="T8" fmla="*/ 2 w 45"/>
                <a:gd name="T9" fmla="*/ 30 h 48"/>
                <a:gd name="T10" fmla="*/ 3 w 45"/>
                <a:gd name="T11" fmla="*/ 34 h 48"/>
                <a:gd name="T12" fmla="*/ 6 w 45"/>
                <a:gd name="T13" fmla="*/ 40 h 48"/>
                <a:gd name="T14" fmla="*/ 10 w 45"/>
                <a:gd name="T15" fmla="*/ 43 h 48"/>
                <a:gd name="T16" fmla="*/ 14 w 45"/>
                <a:gd name="T17" fmla="*/ 46 h 48"/>
                <a:gd name="T18" fmla="*/ 23 w 45"/>
                <a:gd name="T19" fmla="*/ 48 h 48"/>
                <a:gd name="T20" fmla="*/ 32 w 45"/>
                <a:gd name="T21" fmla="*/ 48 h 48"/>
                <a:gd name="T22" fmla="*/ 36 w 45"/>
                <a:gd name="T23" fmla="*/ 46 h 48"/>
                <a:gd name="T24" fmla="*/ 39 w 45"/>
                <a:gd name="T25" fmla="*/ 45 h 48"/>
                <a:gd name="T26" fmla="*/ 42 w 45"/>
                <a:gd name="T27" fmla="*/ 42 h 48"/>
                <a:gd name="T28" fmla="*/ 44 w 45"/>
                <a:gd name="T29" fmla="*/ 39 h 48"/>
                <a:gd name="T30" fmla="*/ 45 w 45"/>
                <a:gd name="T31" fmla="*/ 34 h 48"/>
                <a:gd name="T32" fmla="*/ 45 w 45"/>
                <a:gd name="T33" fmla="*/ 30 h 48"/>
                <a:gd name="T34" fmla="*/ 44 w 45"/>
                <a:gd name="T35" fmla="*/ 21 h 48"/>
                <a:gd name="T36" fmla="*/ 41 w 45"/>
                <a:gd name="T37" fmla="*/ 12 h 48"/>
                <a:gd name="T38" fmla="*/ 39 w 45"/>
                <a:gd name="T39" fmla="*/ 9 h 48"/>
                <a:gd name="T40" fmla="*/ 36 w 45"/>
                <a:gd name="T41" fmla="*/ 6 h 48"/>
                <a:gd name="T42" fmla="*/ 33 w 45"/>
                <a:gd name="T43" fmla="*/ 3 h 48"/>
                <a:gd name="T44" fmla="*/ 29 w 45"/>
                <a:gd name="T45" fmla="*/ 1 h 48"/>
                <a:gd name="T46" fmla="*/ 26 w 45"/>
                <a:gd name="T47" fmla="*/ 0 h 48"/>
                <a:gd name="T48" fmla="*/ 22 w 45"/>
                <a:gd name="T49" fmla="*/ 0 h 48"/>
                <a:gd name="T50" fmla="*/ 17 w 45"/>
                <a:gd name="T51" fmla="*/ 1 h 48"/>
                <a:gd name="T52" fmla="*/ 12 w 45"/>
                <a:gd name="T53" fmla="*/ 3 h 48"/>
                <a:gd name="T54" fmla="*/ 8 w 45"/>
                <a:gd name="T55" fmla="*/ 7 h 48"/>
                <a:gd name="T56" fmla="*/ 2 w 45"/>
                <a:gd name="T5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8">
                  <a:moveTo>
                    <a:pt x="2" y="12"/>
                  </a:moveTo>
                  <a:lnTo>
                    <a:pt x="0" y="15"/>
                  </a:lnTo>
                  <a:lnTo>
                    <a:pt x="0" y="18"/>
                  </a:lnTo>
                  <a:lnTo>
                    <a:pt x="0" y="24"/>
                  </a:lnTo>
                  <a:lnTo>
                    <a:pt x="2" y="30"/>
                  </a:lnTo>
                  <a:lnTo>
                    <a:pt x="3" y="34"/>
                  </a:lnTo>
                  <a:lnTo>
                    <a:pt x="6" y="40"/>
                  </a:lnTo>
                  <a:lnTo>
                    <a:pt x="10" y="43"/>
                  </a:lnTo>
                  <a:lnTo>
                    <a:pt x="14" y="46"/>
                  </a:lnTo>
                  <a:lnTo>
                    <a:pt x="23" y="48"/>
                  </a:lnTo>
                  <a:lnTo>
                    <a:pt x="32" y="48"/>
                  </a:lnTo>
                  <a:lnTo>
                    <a:pt x="36" y="46"/>
                  </a:lnTo>
                  <a:lnTo>
                    <a:pt x="39" y="45"/>
                  </a:lnTo>
                  <a:lnTo>
                    <a:pt x="42" y="42"/>
                  </a:lnTo>
                  <a:lnTo>
                    <a:pt x="44" y="39"/>
                  </a:lnTo>
                  <a:lnTo>
                    <a:pt x="45" y="34"/>
                  </a:lnTo>
                  <a:lnTo>
                    <a:pt x="45" y="30"/>
                  </a:lnTo>
                  <a:lnTo>
                    <a:pt x="44" y="21"/>
                  </a:lnTo>
                  <a:lnTo>
                    <a:pt x="41" y="12"/>
                  </a:lnTo>
                  <a:lnTo>
                    <a:pt x="39" y="9"/>
                  </a:lnTo>
                  <a:lnTo>
                    <a:pt x="36" y="6"/>
                  </a:lnTo>
                  <a:lnTo>
                    <a:pt x="33" y="3"/>
                  </a:lnTo>
                  <a:lnTo>
                    <a:pt x="29" y="1"/>
                  </a:lnTo>
                  <a:lnTo>
                    <a:pt x="26" y="0"/>
                  </a:lnTo>
                  <a:lnTo>
                    <a:pt x="22" y="0"/>
                  </a:lnTo>
                  <a:lnTo>
                    <a:pt x="17" y="1"/>
                  </a:lnTo>
                  <a:lnTo>
                    <a:pt x="12" y="3"/>
                  </a:lnTo>
                  <a:lnTo>
                    <a:pt x="8" y="7"/>
                  </a:lnTo>
                  <a:lnTo>
                    <a:pt x="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3" name="Freeform 59"/>
            <p:cNvSpPr>
              <a:spLocks/>
            </p:cNvSpPr>
            <p:nvPr/>
          </p:nvSpPr>
          <p:spPr bwMode="auto">
            <a:xfrm>
              <a:off x="3318" y="1563"/>
              <a:ext cx="122" cy="92"/>
            </a:xfrm>
            <a:custGeom>
              <a:avLst/>
              <a:gdLst>
                <a:gd name="T0" fmla="*/ 30 w 122"/>
                <a:gd name="T1" fmla="*/ 3 h 92"/>
                <a:gd name="T2" fmla="*/ 16 w 122"/>
                <a:gd name="T3" fmla="*/ 13 h 92"/>
                <a:gd name="T4" fmla="*/ 5 w 122"/>
                <a:gd name="T5" fmla="*/ 28 h 92"/>
                <a:gd name="T6" fmla="*/ 0 w 122"/>
                <a:gd name="T7" fmla="*/ 47 h 92"/>
                <a:gd name="T8" fmla="*/ 1 w 122"/>
                <a:gd name="T9" fmla="*/ 58 h 92"/>
                <a:gd name="T10" fmla="*/ 7 w 122"/>
                <a:gd name="T11" fmla="*/ 70 h 92"/>
                <a:gd name="T12" fmla="*/ 16 w 122"/>
                <a:gd name="T13" fmla="*/ 79 h 92"/>
                <a:gd name="T14" fmla="*/ 36 w 122"/>
                <a:gd name="T15" fmla="*/ 89 h 92"/>
                <a:gd name="T16" fmla="*/ 60 w 122"/>
                <a:gd name="T17" fmla="*/ 92 h 92"/>
                <a:gd name="T18" fmla="*/ 97 w 122"/>
                <a:gd name="T19" fmla="*/ 88 h 92"/>
                <a:gd name="T20" fmla="*/ 115 w 122"/>
                <a:gd name="T21" fmla="*/ 77 h 92"/>
                <a:gd name="T22" fmla="*/ 119 w 122"/>
                <a:gd name="T23" fmla="*/ 71 h 92"/>
                <a:gd name="T24" fmla="*/ 121 w 122"/>
                <a:gd name="T25" fmla="*/ 64 h 92"/>
                <a:gd name="T26" fmla="*/ 121 w 122"/>
                <a:gd name="T27" fmla="*/ 52 h 92"/>
                <a:gd name="T28" fmla="*/ 115 w 122"/>
                <a:gd name="T29" fmla="*/ 41 h 92"/>
                <a:gd name="T30" fmla="*/ 108 w 122"/>
                <a:gd name="T31" fmla="*/ 37 h 92"/>
                <a:gd name="T32" fmla="*/ 104 w 122"/>
                <a:gd name="T33" fmla="*/ 37 h 92"/>
                <a:gd name="T34" fmla="*/ 101 w 122"/>
                <a:gd name="T35" fmla="*/ 38 h 92"/>
                <a:gd name="T36" fmla="*/ 100 w 122"/>
                <a:gd name="T37" fmla="*/ 43 h 92"/>
                <a:gd name="T38" fmla="*/ 102 w 122"/>
                <a:gd name="T39" fmla="*/ 47 h 92"/>
                <a:gd name="T40" fmla="*/ 106 w 122"/>
                <a:gd name="T41" fmla="*/ 50 h 92"/>
                <a:gd name="T42" fmla="*/ 110 w 122"/>
                <a:gd name="T43" fmla="*/ 53 h 92"/>
                <a:gd name="T44" fmla="*/ 112 w 122"/>
                <a:gd name="T45" fmla="*/ 58 h 92"/>
                <a:gd name="T46" fmla="*/ 109 w 122"/>
                <a:gd name="T47" fmla="*/ 65 h 92"/>
                <a:gd name="T48" fmla="*/ 102 w 122"/>
                <a:gd name="T49" fmla="*/ 71 h 92"/>
                <a:gd name="T50" fmla="*/ 84 w 122"/>
                <a:gd name="T51" fmla="*/ 77 h 92"/>
                <a:gd name="T52" fmla="*/ 54 w 122"/>
                <a:gd name="T53" fmla="*/ 76 h 92"/>
                <a:gd name="T54" fmla="*/ 24 w 122"/>
                <a:gd name="T55" fmla="*/ 65 h 92"/>
                <a:gd name="T56" fmla="*/ 13 w 122"/>
                <a:gd name="T57" fmla="*/ 55 h 92"/>
                <a:gd name="T58" fmla="*/ 11 w 122"/>
                <a:gd name="T59" fmla="*/ 49 h 92"/>
                <a:gd name="T60" fmla="*/ 12 w 122"/>
                <a:gd name="T61" fmla="*/ 41 h 92"/>
                <a:gd name="T62" fmla="*/ 17 w 122"/>
                <a:gd name="T63" fmla="*/ 30 h 92"/>
                <a:gd name="T64" fmla="*/ 41 w 122"/>
                <a:gd name="T65" fmla="*/ 18 h 92"/>
                <a:gd name="T66" fmla="*/ 66 w 122"/>
                <a:gd name="T67" fmla="*/ 15 h 92"/>
                <a:gd name="T68" fmla="*/ 108 w 122"/>
                <a:gd name="T69" fmla="*/ 19 h 92"/>
                <a:gd name="T70" fmla="*/ 106 w 122"/>
                <a:gd name="T71" fmla="*/ 12 h 92"/>
                <a:gd name="T72" fmla="*/ 100 w 122"/>
                <a:gd name="T73" fmla="*/ 7 h 92"/>
                <a:gd name="T74" fmla="*/ 81 w 122"/>
                <a:gd name="T75" fmla="*/ 1 h 92"/>
                <a:gd name="T76" fmla="*/ 37 w 122"/>
                <a:gd name="T77"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92">
                  <a:moveTo>
                    <a:pt x="37" y="1"/>
                  </a:moveTo>
                  <a:lnTo>
                    <a:pt x="30" y="3"/>
                  </a:lnTo>
                  <a:lnTo>
                    <a:pt x="23" y="7"/>
                  </a:lnTo>
                  <a:lnTo>
                    <a:pt x="16" y="13"/>
                  </a:lnTo>
                  <a:lnTo>
                    <a:pt x="10" y="21"/>
                  </a:lnTo>
                  <a:lnTo>
                    <a:pt x="5" y="28"/>
                  </a:lnTo>
                  <a:lnTo>
                    <a:pt x="1" y="37"/>
                  </a:lnTo>
                  <a:lnTo>
                    <a:pt x="0" y="47"/>
                  </a:lnTo>
                  <a:lnTo>
                    <a:pt x="0" y="52"/>
                  </a:lnTo>
                  <a:lnTo>
                    <a:pt x="1" y="58"/>
                  </a:lnTo>
                  <a:lnTo>
                    <a:pt x="4" y="64"/>
                  </a:lnTo>
                  <a:lnTo>
                    <a:pt x="7" y="70"/>
                  </a:lnTo>
                  <a:lnTo>
                    <a:pt x="11" y="74"/>
                  </a:lnTo>
                  <a:lnTo>
                    <a:pt x="16" y="79"/>
                  </a:lnTo>
                  <a:lnTo>
                    <a:pt x="25" y="85"/>
                  </a:lnTo>
                  <a:lnTo>
                    <a:pt x="36" y="89"/>
                  </a:lnTo>
                  <a:lnTo>
                    <a:pt x="48" y="91"/>
                  </a:lnTo>
                  <a:lnTo>
                    <a:pt x="60" y="92"/>
                  </a:lnTo>
                  <a:lnTo>
                    <a:pt x="87" y="91"/>
                  </a:lnTo>
                  <a:lnTo>
                    <a:pt x="97" y="88"/>
                  </a:lnTo>
                  <a:lnTo>
                    <a:pt x="107" y="83"/>
                  </a:lnTo>
                  <a:lnTo>
                    <a:pt x="115" y="77"/>
                  </a:lnTo>
                  <a:lnTo>
                    <a:pt x="118" y="74"/>
                  </a:lnTo>
                  <a:lnTo>
                    <a:pt x="119" y="71"/>
                  </a:lnTo>
                  <a:lnTo>
                    <a:pt x="121" y="68"/>
                  </a:lnTo>
                  <a:lnTo>
                    <a:pt x="121" y="64"/>
                  </a:lnTo>
                  <a:lnTo>
                    <a:pt x="122" y="58"/>
                  </a:lnTo>
                  <a:lnTo>
                    <a:pt x="121" y="52"/>
                  </a:lnTo>
                  <a:lnTo>
                    <a:pt x="119" y="47"/>
                  </a:lnTo>
                  <a:lnTo>
                    <a:pt x="115" y="41"/>
                  </a:lnTo>
                  <a:lnTo>
                    <a:pt x="110" y="38"/>
                  </a:lnTo>
                  <a:lnTo>
                    <a:pt x="108" y="37"/>
                  </a:lnTo>
                  <a:lnTo>
                    <a:pt x="106" y="37"/>
                  </a:lnTo>
                  <a:lnTo>
                    <a:pt x="104" y="37"/>
                  </a:lnTo>
                  <a:lnTo>
                    <a:pt x="102" y="37"/>
                  </a:lnTo>
                  <a:lnTo>
                    <a:pt x="101" y="38"/>
                  </a:lnTo>
                  <a:lnTo>
                    <a:pt x="100" y="41"/>
                  </a:lnTo>
                  <a:lnTo>
                    <a:pt x="100" y="43"/>
                  </a:lnTo>
                  <a:lnTo>
                    <a:pt x="101" y="46"/>
                  </a:lnTo>
                  <a:lnTo>
                    <a:pt x="102" y="47"/>
                  </a:lnTo>
                  <a:lnTo>
                    <a:pt x="103" y="49"/>
                  </a:lnTo>
                  <a:lnTo>
                    <a:pt x="106" y="50"/>
                  </a:lnTo>
                  <a:lnTo>
                    <a:pt x="109" y="52"/>
                  </a:lnTo>
                  <a:lnTo>
                    <a:pt x="110" y="53"/>
                  </a:lnTo>
                  <a:lnTo>
                    <a:pt x="110" y="55"/>
                  </a:lnTo>
                  <a:lnTo>
                    <a:pt x="112" y="58"/>
                  </a:lnTo>
                  <a:lnTo>
                    <a:pt x="110" y="62"/>
                  </a:lnTo>
                  <a:lnTo>
                    <a:pt x="109" y="65"/>
                  </a:lnTo>
                  <a:lnTo>
                    <a:pt x="106" y="68"/>
                  </a:lnTo>
                  <a:lnTo>
                    <a:pt x="102" y="71"/>
                  </a:lnTo>
                  <a:lnTo>
                    <a:pt x="97" y="73"/>
                  </a:lnTo>
                  <a:lnTo>
                    <a:pt x="84" y="77"/>
                  </a:lnTo>
                  <a:lnTo>
                    <a:pt x="70" y="77"/>
                  </a:lnTo>
                  <a:lnTo>
                    <a:pt x="54" y="76"/>
                  </a:lnTo>
                  <a:lnTo>
                    <a:pt x="39" y="71"/>
                  </a:lnTo>
                  <a:lnTo>
                    <a:pt x="24" y="65"/>
                  </a:lnTo>
                  <a:lnTo>
                    <a:pt x="18" y="61"/>
                  </a:lnTo>
                  <a:lnTo>
                    <a:pt x="13" y="55"/>
                  </a:lnTo>
                  <a:lnTo>
                    <a:pt x="12" y="52"/>
                  </a:lnTo>
                  <a:lnTo>
                    <a:pt x="11" y="49"/>
                  </a:lnTo>
                  <a:lnTo>
                    <a:pt x="11" y="46"/>
                  </a:lnTo>
                  <a:lnTo>
                    <a:pt x="12" y="41"/>
                  </a:lnTo>
                  <a:lnTo>
                    <a:pt x="15" y="34"/>
                  </a:lnTo>
                  <a:lnTo>
                    <a:pt x="17" y="30"/>
                  </a:lnTo>
                  <a:lnTo>
                    <a:pt x="28" y="22"/>
                  </a:lnTo>
                  <a:lnTo>
                    <a:pt x="41" y="18"/>
                  </a:lnTo>
                  <a:lnTo>
                    <a:pt x="53" y="15"/>
                  </a:lnTo>
                  <a:lnTo>
                    <a:pt x="66" y="15"/>
                  </a:lnTo>
                  <a:lnTo>
                    <a:pt x="91" y="16"/>
                  </a:lnTo>
                  <a:lnTo>
                    <a:pt x="108" y="19"/>
                  </a:lnTo>
                  <a:lnTo>
                    <a:pt x="107" y="15"/>
                  </a:lnTo>
                  <a:lnTo>
                    <a:pt x="106" y="12"/>
                  </a:lnTo>
                  <a:lnTo>
                    <a:pt x="103" y="10"/>
                  </a:lnTo>
                  <a:lnTo>
                    <a:pt x="100" y="7"/>
                  </a:lnTo>
                  <a:lnTo>
                    <a:pt x="91" y="4"/>
                  </a:lnTo>
                  <a:lnTo>
                    <a:pt x="81" y="1"/>
                  </a:lnTo>
                  <a:lnTo>
                    <a:pt x="58" y="0"/>
                  </a:lnTo>
                  <a:lnTo>
                    <a:pt x="3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4" name="Freeform 60"/>
            <p:cNvSpPr>
              <a:spLocks/>
            </p:cNvSpPr>
            <p:nvPr/>
          </p:nvSpPr>
          <p:spPr bwMode="auto">
            <a:xfrm>
              <a:off x="3263" y="1591"/>
              <a:ext cx="231" cy="112"/>
            </a:xfrm>
            <a:custGeom>
              <a:avLst/>
              <a:gdLst>
                <a:gd name="T0" fmla="*/ 216 w 231"/>
                <a:gd name="T1" fmla="*/ 6 h 112"/>
                <a:gd name="T2" fmla="*/ 217 w 231"/>
                <a:gd name="T3" fmla="*/ 4 h 112"/>
                <a:gd name="T4" fmla="*/ 218 w 231"/>
                <a:gd name="T5" fmla="*/ 3 h 112"/>
                <a:gd name="T6" fmla="*/ 222 w 231"/>
                <a:gd name="T7" fmla="*/ 2 h 112"/>
                <a:gd name="T8" fmla="*/ 227 w 231"/>
                <a:gd name="T9" fmla="*/ 0 h 112"/>
                <a:gd name="T10" fmla="*/ 229 w 231"/>
                <a:gd name="T11" fmla="*/ 0 h 112"/>
                <a:gd name="T12" fmla="*/ 230 w 231"/>
                <a:gd name="T13" fmla="*/ 0 h 112"/>
                <a:gd name="T14" fmla="*/ 231 w 231"/>
                <a:gd name="T15" fmla="*/ 3 h 112"/>
                <a:gd name="T16" fmla="*/ 231 w 231"/>
                <a:gd name="T17" fmla="*/ 4 h 112"/>
                <a:gd name="T18" fmla="*/ 231 w 231"/>
                <a:gd name="T19" fmla="*/ 6 h 112"/>
                <a:gd name="T20" fmla="*/ 213 w 231"/>
                <a:gd name="T21" fmla="*/ 94 h 112"/>
                <a:gd name="T22" fmla="*/ 211 w 231"/>
                <a:gd name="T23" fmla="*/ 97 h 112"/>
                <a:gd name="T24" fmla="*/ 210 w 231"/>
                <a:gd name="T25" fmla="*/ 99 h 112"/>
                <a:gd name="T26" fmla="*/ 207 w 231"/>
                <a:gd name="T27" fmla="*/ 100 h 112"/>
                <a:gd name="T28" fmla="*/ 206 w 231"/>
                <a:gd name="T29" fmla="*/ 99 h 112"/>
                <a:gd name="T30" fmla="*/ 204 w 231"/>
                <a:gd name="T31" fmla="*/ 97 h 112"/>
                <a:gd name="T32" fmla="*/ 203 w 231"/>
                <a:gd name="T33" fmla="*/ 96 h 112"/>
                <a:gd name="T34" fmla="*/ 195 w 231"/>
                <a:gd name="T35" fmla="*/ 91 h 112"/>
                <a:gd name="T36" fmla="*/ 186 w 231"/>
                <a:gd name="T37" fmla="*/ 90 h 112"/>
                <a:gd name="T38" fmla="*/ 182 w 231"/>
                <a:gd name="T39" fmla="*/ 91 h 112"/>
                <a:gd name="T40" fmla="*/ 179 w 231"/>
                <a:gd name="T41" fmla="*/ 93 h 112"/>
                <a:gd name="T42" fmla="*/ 175 w 231"/>
                <a:gd name="T43" fmla="*/ 94 h 112"/>
                <a:gd name="T44" fmla="*/ 171 w 231"/>
                <a:gd name="T45" fmla="*/ 99 h 112"/>
                <a:gd name="T46" fmla="*/ 169 w 231"/>
                <a:gd name="T47" fmla="*/ 102 h 112"/>
                <a:gd name="T48" fmla="*/ 167 w 231"/>
                <a:gd name="T49" fmla="*/ 104 h 112"/>
                <a:gd name="T50" fmla="*/ 165 w 231"/>
                <a:gd name="T51" fmla="*/ 106 h 112"/>
                <a:gd name="T52" fmla="*/ 163 w 231"/>
                <a:gd name="T53" fmla="*/ 106 h 112"/>
                <a:gd name="T54" fmla="*/ 159 w 231"/>
                <a:gd name="T55" fmla="*/ 104 h 112"/>
                <a:gd name="T56" fmla="*/ 158 w 231"/>
                <a:gd name="T57" fmla="*/ 104 h 112"/>
                <a:gd name="T58" fmla="*/ 139 w 231"/>
                <a:gd name="T59" fmla="*/ 109 h 112"/>
                <a:gd name="T60" fmla="*/ 120 w 231"/>
                <a:gd name="T61" fmla="*/ 112 h 112"/>
                <a:gd name="T62" fmla="*/ 103 w 231"/>
                <a:gd name="T63" fmla="*/ 112 h 112"/>
                <a:gd name="T64" fmla="*/ 86 w 231"/>
                <a:gd name="T65" fmla="*/ 109 h 112"/>
                <a:gd name="T66" fmla="*/ 18 w 231"/>
                <a:gd name="T67" fmla="*/ 94 h 112"/>
                <a:gd name="T68" fmla="*/ 8 w 231"/>
                <a:gd name="T69" fmla="*/ 94 h 112"/>
                <a:gd name="T70" fmla="*/ 4 w 231"/>
                <a:gd name="T71" fmla="*/ 93 h 112"/>
                <a:gd name="T72" fmla="*/ 1 w 231"/>
                <a:gd name="T73" fmla="*/ 90 h 112"/>
                <a:gd name="T74" fmla="*/ 0 w 231"/>
                <a:gd name="T75" fmla="*/ 88 h 112"/>
                <a:gd name="T76" fmla="*/ 0 w 231"/>
                <a:gd name="T77" fmla="*/ 82 h 112"/>
                <a:gd name="T78" fmla="*/ 0 w 231"/>
                <a:gd name="T79" fmla="*/ 78 h 112"/>
                <a:gd name="T80" fmla="*/ 0 w 231"/>
                <a:gd name="T81" fmla="*/ 76 h 112"/>
                <a:gd name="T82" fmla="*/ 161 w 231"/>
                <a:gd name="T83" fmla="*/ 90 h 112"/>
                <a:gd name="T84" fmla="*/ 164 w 231"/>
                <a:gd name="T85" fmla="*/ 82 h 112"/>
                <a:gd name="T86" fmla="*/ 168 w 231"/>
                <a:gd name="T87" fmla="*/ 78 h 112"/>
                <a:gd name="T88" fmla="*/ 171 w 231"/>
                <a:gd name="T89" fmla="*/ 73 h 112"/>
                <a:gd name="T90" fmla="*/ 176 w 231"/>
                <a:gd name="T91" fmla="*/ 72 h 112"/>
                <a:gd name="T92" fmla="*/ 187 w 231"/>
                <a:gd name="T93" fmla="*/ 70 h 112"/>
                <a:gd name="T94" fmla="*/ 199 w 231"/>
                <a:gd name="T95" fmla="*/ 72 h 112"/>
                <a:gd name="T96" fmla="*/ 206 w 231"/>
                <a:gd name="T97" fmla="*/ 51 h 112"/>
                <a:gd name="T98" fmla="*/ 212 w 231"/>
                <a:gd name="T99" fmla="*/ 30 h 112"/>
                <a:gd name="T100" fmla="*/ 216 w 231"/>
                <a:gd name="T101" fmla="*/ 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1" h="112">
                  <a:moveTo>
                    <a:pt x="216" y="6"/>
                  </a:moveTo>
                  <a:lnTo>
                    <a:pt x="217" y="4"/>
                  </a:lnTo>
                  <a:lnTo>
                    <a:pt x="218" y="3"/>
                  </a:lnTo>
                  <a:lnTo>
                    <a:pt x="222" y="2"/>
                  </a:lnTo>
                  <a:lnTo>
                    <a:pt x="227" y="0"/>
                  </a:lnTo>
                  <a:lnTo>
                    <a:pt x="229" y="0"/>
                  </a:lnTo>
                  <a:lnTo>
                    <a:pt x="230" y="0"/>
                  </a:lnTo>
                  <a:lnTo>
                    <a:pt x="231" y="3"/>
                  </a:lnTo>
                  <a:lnTo>
                    <a:pt x="231" y="4"/>
                  </a:lnTo>
                  <a:lnTo>
                    <a:pt x="231" y="6"/>
                  </a:lnTo>
                  <a:lnTo>
                    <a:pt x="213" y="94"/>
                  </a:lnTo>
                  <a:lnTo>
                    <a:pt x="211" y="97"/>
                  </a:lnTo>
                  <a:lnTo>
                    <a:pt x="210" y="99"/>
                  </a:lnTo>
                  <a:lnTo>
                    <a:pt x="207" y="100"/>
                  </a:lnTo>
                  <a:lnTo>
                    <a:pt x="206" y="99"/>
                  </a:lnTo>
                  <a:lnTo>
                    <a:pt x="204" y="97"/>
                  </a:lnTo>
                  <a:lnTo>
                    <a:pt x="203" y="96"/>
                  </a:lnTo>
                  <a:lnTo>
                    <a:pt x="195" y="91"/>
                  </a:lnTo>
                  <a:lnTo>
                    <a:pt x="186" y="90"/>
                  </a:lnTo>
                  <a:lnTo>
                    <a:pt x="182" y="91"/>
                  </a:lnTo>
                  <a:lnTo>
                    <a:pt x="179" y="93"/>
                  </a:lnTo>
                  <a:lnTo>
                    <a:pt x="175" y="94"/>
                  </a:lnTo>
                  <a:lnTo>
                    <a:pt x="171" y="99"/>
                  </a:lnTo>
                  <a:lnTo>
                    <a:pt x="169" y="102"/>
                  </a:lnTo>
                  <a:lnTo>
                    <a:pt x="167" y="104"/>
                  </a:lnTo>
                  <a:lnTo>
                    <a:pt x="165" y="106"/>
                  </a:lnTo>
                  <a:lnTo>
                    <a:pt x="163" y="106"/>
                  </a:lnTo>
                  <a:lnTo>
                    <a:pt x="159" y="104"/>
                  </a:lnTo>
                  <a:lnTo>
                    <a:pt x="158" y="104"/>
                  </a:lnTo>
                  <a:lnTo>
                    <a:pt x="139" y="109"/>
                  </a:lnTo>
                  <a:lnTo>
                    <a:pt x="120" y="112"/>
                  </a:lnTo>
                  <a:lnTo>
                    <a:pt x="103" y="112"/>
                  </a:lnTo>
                  <a:lnTo>
                    <a:pt x="86" y="109"/>
                  </a:lnTo>
                  <a:lnTo>
                    <a:pt x="18" y="94"/>
                  </a:lnTo>
                  <a:lnTo>
                    <a:pt x="8" y="94"/>
                  </a:lnTo>
                  <a:lnTo>
                    <a:pt x="4" y="93"/>
                  </a:lnTo>
                  <a:lnTo>
                    <a:pt x="1" y="90"/>
                  </a:lnTo>
                  <a:lnTo>
                    <a:pt x="0" y="88"/>
                  </a:lnTo>
                  <a:lnTo>
                    <a:pt x="0" y="82"/>
                  </a:lnTo>
                  <a:lnTo>
                    <a:pt x="0" y="78"/>
                  </a:lnTo>
                  <a:lnTo>
                    <a:pt x="0" y="76"/>
                  </a:lnTo>
                  <a:lnTo>
                    <a:pt x="161" y="90"/>
                  </a:lnTo>
                  <a:lnTo>
                    <a:pt x="164" y="82"/>
                  </a:lnTo>
                  <a:lnTo>
                    <a:pt x="168" y="78"/>
                  </a:lnTo>
                  <a:lnTo>
                    <a:pt x="171" y="73"/>
                  </a:lnTo>
                  <a:lnTo>
                    <a:pt x="176" y="72"/>
                  </a:lnTo>
                  <a:lnTo>
                    <a:pt x="187" y="70"/>
                  </a:lnTo>
                  <a:lnTo>
                    <a:pt x="199" y="72"/>
                  </a:lnTo>
                  <a:lnTo>
                    <a:pt x="206" y="51"/>
                  </a:lnTo>
                  <a:lnTo>
                    <a:pt x="212" y="30"/>
                  </a:lnTo>
                  <a:lnTo>
                    <a:pt x="21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5" name="Freeform 61"/>
            <p:cNvSpPr>
              <a:spLocks/>
            </p:cNvSpPr>
            <p:nvPr/>
          </p:nvSpPr>
          <p:spPr bwMode="auto">
            <a:xfrm>
              <a:off x="3414" y="1451"/>
              <a:ext cx="8" cy="62"/>
            </a:xfrm>
            <a:custGeom>
              <a:avLst/>
              <a:gdLst>
                <a:gd name="T0" fmla="*/ 8 w 8"/>
                <a:gd name="T1" fmla="*/ 4 h 62"/>
                <a:gd name="T2" fmla="*/ 8 w 8"/>
                <a:gd name="T3" fmla="*/ 3 h 62"/>
                <a:gd name="T4" fmla="*/ 8 w 8"/>
                <a:gd name="T5" fmla="*/ 1 h 62"/>
                <a:gd name="T6" fmla="*/ 6 w 8"/>
                <a:gd name="T7" fmla="*/ 0 h 62"/>
                <a:gd name="T8" fmla="*/ 5 w 8"/>
                <a:gd name="T9" fmla="*/ 0 h 62"/>
                <a:gd name="T10" fmla="*/ 5 w 8"/>
                <a:gd name="T11" fmla="*/ 1 h 62"/>
                <a:gd name="T12" fmla="*/ 4 w 8"/>
                <a:gd name="T13" fmla="*/ 3 h 62"/>
                <a:gd name="T14" fmla="*/ 4 w 8"/>
                <a:gd name="T15" fmla="*/ 4 h 62"/>
                <a:gd name="T16" fmla="*/ 1 w 8"/>
                <a:gd name="T17" fmla="*/ 31 h 62"/>
                <a:gd name="T18" fmla="*/ 0 w 8"/>
                <a:gd name="T19" fmla="*/ 59 h 62"/>
                <a:gd name="T20" fmla="*/ 1 w 8"/>
                <a:gd name="T21" fmla="*/ 61 h 62"/>
                <a:gd name="T22" fmla="*/ 1 w 8"/>
                <a:gd name="T23" fmla="*/ 62 h 62"/>
                <a:gd name="T24" fmla="*/ 4 w 8"/>
                <a:gd name="T25" fmla="*/ 61 h 62"/>
                <a:gd name="T26" fmla="*/ 4 w 8"/>
                <a:gd name="T27" fmla="*/ 59 h 62"/>
                <a:gd name="T28" fmla="*/ 8 w 8"/>
                <a:gd name="T2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2">
                  <a:moveTo>
                    <a:pt x="8" y="4"/>
                  </a:moveTo>
                  <a:lnTo>
                    <a:pt x="8" y="3"/>
                  </a:lnTo>
                  <a:lnTo>
                    <a:pt x="8" y="1"/>
                  </a:lnTo>
                  <a:lnTo>
                    <a:pt x="6" y="0"/>
                  </a:lnTo>
                  <a:lnTo>
                    <a:pt x="5" y="0"/>
                  </a:lnTo>
                  <a:lnTo>
                    <a:pt x="5" y="1"/>
                  </a:lnTo>
                  <a:lnTo>
                    <a:pt x="4" y="3"/>
                  </a:lnTo>
                  <a:lnTo>
                    <a:pt x="4" y="4"/>
                  </a:lnTo>
                  <a:lnTo>
                    <a:pt x="1" y="31"/>
                  </a:lnTo>
                  <a:lnTo>
                    <a:pt x="0" y="59"/>
                  </a:lnTo>
                  <a:lnTo>
                    <a:pt x="1" y="61"/>
                  </a:lnTo>
                  <a:lnTo>
                    <a:pt x="1" y="62"/>
                  </a:lnTo>
                  <a:lnTo>
                    <a:pt x="4" y="61"/>
                  </a:lnTo>
                  <a:lnTo>
                    <a:pt x="4" y="59"/>
                  </a:lnTo>
                  <a:lnTo>
                    <a:pt x="8" y="4"/>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6" name="Freeform 62"/>
            <p:cNvSpPr>
              <a:spLocks/>
            </p:cNvSpPr>
            <p:nvPr/>
          </p:nvSpPr>
          <p:spPr bwMode="auto">
            <a:xfrm>
              <a:off x="3438" y="1461"/>
              <a:ext cx="16" cy="46"/>
            </a:xfrm>
            <a:custGeom>
              <a:avLst/>
              <a:gdLst>
                <a:gd name="T0" fmla="*/ 16 w 16"/>
                <a:gd name="T1" fmla="*/ 6 h 46"/>
                <a:gd name="T2" fmla="*/ 16 w 16"/>
                <a:gd name="T3" fmla="*/ 3 h 46"/>
                <a:gd name="T4" fmla="*/ 14 w 16"/>
                <a:gd name="T5" fmla="*/ 2 h 46"/>
                <a:gd name="T6" fmla="*/ 13 w 16"/>
                <a:gd name="T7" fmla="*/ 2 h 46"/>
                <a:gd name="T8" fmla="*/ 13 w 16"/>
                <a:gd name="T9" fmla="*/ 0 h 46"/>
                <a:gd name="T10" fmla="*/ 12 w 16"/>
                <a:gd name="T11" fmla="*/ 2 h 46"/>
                <a:gd name="T12" fmla="*/ 11 w 16"/>
                <a:gd name="T13" fmla="*/ 2 h 46"/>
                <a:gd name="T14" fmla="*/ 11 w 16"/>
                <a:gd name="T15" fmla="*/ 3 h 46"/>
                <a:gd name="T16" fmla="*/ 6 w 16"/>
                <a:gd name="T17" fmla="*/ 23 h 46"/>
                <a:gd name="T18" fmla="*/ 0 w 16"/>
                <a:gd name="T19" fmla="*/ 43 h 46"/>
                <a:gd name="T20" fmla="*/ 0 w 16"/>
                <a:gd name="T21" fmla="*/ 45 h 46"/>
                <a:gd name="T22" fmla="*/ 1 w 16"/>
                <a:gd name="T23" fmla="*/ 45 h 46"/>
                <a:gd name="T24" fmla="*/ 1 w 16"/>
                <a:gd name="T25" fmla="*/ 46 h 46"/>
                <a:gd name="T26" fmla="*/ 2 w 16"/>
                <a:gd name="T27" fmla="*/ 46 h 46"/>
                <a:gd name="T28" fmla="*/ 4 w 16"/>
                <a:gd name="T29" fmla="*/ 45 h 46"/>
                <a:gd name="T30" fmla="*/ 16 w 16"/>
                <a:gd name="T31"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6">
                  <a:moveTo>
                    <a:pt x="16" y="6"/>
                  </a:moveTo>
                  <a:lnTo>
                    <a:pt x="16" y="3"/>
                  </a:lnTo>
                  <a:lnTo>
                    <a:pt x="14" y="2"/>
                  </a:lnTo>
                  <a:lnTo>
                    <a:pt x="13" y="2"/>
                  </a:lnTo>
                  <a:lnTo>
                    <a:pt x="13" y="0"/>
                  </a:lnTo>
                  <a:lnTo>
                    <a:pt x="12" y="2"/>
                  </a:lnTo>
                  <a:lnTo>
                    <a:pt x="11" y="2"/>
                  </a:lnTo>
                  <a:lnTo>
                    <a:pt x="11" y="3"/>
                  </a:lnTo>
                  <a:lnTo>
                    <a:pt x="6" y="23"/>
                  </a:lnTo>
                  <a:lnTo>
                    <a:pt x="0" y="43"/>
                  </a:lnTo>
                  <a:lnTo>
                    <a:pt x="0" y="45"/>
                  </a:lnTo>
                  <a:lnTo>
                    <a:pt x="1" y="45"/>
                  </a:lnTo>
                  <a:lnTo>
                    <a:pt x="1" y="46"/>
                  </a:lnTo>
                  <a:lnTo>
                    <a:pt x="2" y="46"/>
                  </a:lnTo>
                  <a:lnTo>
                    <a:pt x="4" y="45"/>
                  </a:lnTo>
                  <a:lnTo>
                    <a:pt x="16" y="6"/>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7" name="Freeform 63"/>
            <p:cNvSpPr>
              <a:spLocks/>
            </p:cNvSpPr>
            <p:nvPr/>
          </p:nvSpPr>
          <p:spPr bwMode="auto">
            <a:xfrm>
              <a:off x="3469" y="1482"/>
              <a:ext cx="39" cy="39"/>
            </a:xfrm>
            <a:custGeom>
              <a:avLst/>
              <a:gdLst>
                <a:gd name="T0" fmla="*/ 36 w 39"/>
                <a:gd name="T1" fmla="*/ 9 h 39"/>
                <a:gd name="T2" fmla="*/ 37 w 39"/>
                <a:gd name="T3" fmla="*/ 8 h 39"/>
                <a:gd name="T4" fmla="*/ 39 w 39"/>
                <a:gd name="T5" fmla="*/ 6 h 39"/>
                <a:gd name="T6" fmla="*/ 39 w 39"/>
                <a:gd name="T7" fmla="*/ 5 h 39"/>
                <a:gd name="T8" fmla="*/ 37 w 39"/>
                <a:gd name="T9" fmla="*/ 3 h 39"/>
                <a:gd name="T10" fmla="*/ 37 w 39"/>
                <a:gd name="T11" fmla="*/ 2 h 39"/>
                <a:gd name="T12" fmla="*/ 36 w 39"/>
                <a:gd name="T13" fmla="*/ 0 h 39"/>
                <a:gd name="T14" fmla="*/ 34 w 39"/>
                <a:gd name="T15" fmla="*/ 0 h 39"/>
                <a:gd name="T16" fmla="*/ 33 w 39"/>
                <a:gd name="T17" fmla="*/ 2 h 39"/>
                <a:gd name="T18" fmla="*/ 11 w 39"/>
                <a:gd name="T19" fmla="*/ 22 h 39"/>
                <a:gd name="T20" fmla="*/ 3 w 39"/>
                <a:gd name="T21" fmla="*/ 33 h 39"/>
                <a:gd name="T22" fmla="*/ 0 w 39"/>
                <a:gd name="T23" fmla="*/ 36 h 39"/>
                <a:gd name="T24" fmla="*/ 0 w 39"/>
                <a:gd name="T25" fmla="*/ 37 h 39"/>
                <a:gd name="T26" fmla="*/ 0 w 39"/>
                <a:gd name="T27" fmla="*/ 39 h 39"/>
                <a:gd name="T28" fmla="*/ 16 w 39"/>
                <a:gd name="T29" fmla="*/ 25 h 39"/>
                <a:gd name="T30" fmla="*/ 36 w 39"/>
                <a:gd name="T3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9">
                  <a:moveTo>
                    <a:pt x="36" y="9"/>
                  </a:moveTo>
                  <a:lnTo>
                    <a:pt x="37" y="8"/>
                  </a:lnTo>
                  <a:lnTo>
                    <a:pt x="39" y="6"/>
                  </a:lnTo>
                  <a:lnTo>
                    <a:pt x="39" y="5"/>
                  </a:lnTo>
                  <a:lnTo>
                    <a:pt x="37" y="3"/>
                  </a:lnTo>
                  <a:lnTo>
                    <a:pt x="37" y="2"/>
                  </a:lnTo>
                  <a:lnTo>
                    <a:pt x="36" y="0"/>
                  </a:lnTo>
                  <a:lnTo>
                    <a:pt x="34" y="0"/>
                  </a:lnTo>
                  <a:lnTo>
                    <a:pt x="33" y="2"/>
                  </a:lnTo>
                  <a:lnTo>
                    <a:pt x="11" y="22"/>
                  </a:lnTo>
                  <a:lnTo>
                    <a:pt x="3" y="33"/>
                  </a:lnTo>
                  <a:lnTo>
                    <a:pt x="0" y="36"/>
                  </a:lnTo>
                  <a:lnTo>
                    <a:pt x="0" y="37"/>
                  </a:lnTo>
                  <a:lnTo>
                    <a:pt x="0" y="39"/>
                  </a:lnTo>
                  <a:lnTo>
                    <a:pt x="16" y="25"/>
                  </a:lnTo>
                  <a:lnTo>
                    <a:pt x="36" y="9"/>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8" name="Freeform 64"/>
            <p:cNvSpPr>
              <a:spLocks/>
            </p:cNvSpPr>
            <p:nvPr/>
          </p:nvSpPr>
          <p:spPr bwMode="auto">
            <a:xfrm>
              <a:off x="3393" y="1458"/>
              <a:ext cx="9" cy="33"/>
            </a:xfrm>
            <a:custGeom>
              <a:avLst/>
              <a:gdLst>
                <a:gd name="T0" fmla="*/ 9 w 9"/>
                <a:gd name="T1" fmla="*/ 5 h 33"/>
                <a:gd name="T2" fmla="*/ 9 w 9"/>
                <a:gd name="T3" fmla="*/ 3 h 33"/>
                <a:gd name="T4" fmla="*/ 8 w 9"/>
                <a:gd name="T5" fmla="*/ 0 h 33"/>
                <a:gd name="T6" fmla="*/ 7 w 9"/>
                <a:gd name="T7" fmla="*/ 0 h 33"/>
                <a:gd name="T8" fmla="*/ 4 w 9"/>
                <a:gd name="T9" fmla="*/ 0 h 33"/>
                <a:gd name="T10" fmla="*/ 3 w 9"/>
                <a:gd name="T11" fmla="*/ 0 h 33"/>
                <a:gd name="T12" fmla="*/ 2 w 9"/>
                <a:gd name="T13" fmla="*/ 2 h 33"/>
                <a:gd name="T14" fmla="*/ 1 w 9"/>
                <a:gd name="T15" fmla="*/ 3 h 33"/>
                <a:gd name="T16" fmla="*/ 0 w 9"/>
                <a:gd name="T17" fmla="*/ 6 h 33"/>
                <a:gd name="T18" fmla="*/ 1 w 9"/>
                <a:gd name="T19" fmla="*/ 23 h 33"/>
                <a:gd name="T20" fmla="*/ 2 w 9"/>
                <a:gd name="T21" fmla="*/ 30 h 33"/>
                <a:gd name="T22" fmla="*/ 3 w 9"/>
                <a:gd name="T23" fmla="*/ 32 h 33"/>
                <a:gd name="T24" fmla="*/ 4 w 9"/>
                <a:gd name="T25" fmla="*/ 33 h 33"/>
                <a:gd name="T26" fmla="*/ 6 w 9"/>
                <a:gd name="T27" fmla="*/ 30 h 33"/>
                <a:gd name="T28" fmla="*/ 7 w 9"/>
                <a:gd name="T29" fmla="*/ 27 h 33"/>
                <a:gd name="T30" fmla="*/ 9 w 9"/>
                <a:gd name="T31" fmla="*/ 20 h 33"/>
                <a:gd name="T32" fmla="*/ 9 w 9"/>
                <a:gd name="T33"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33">
                  <a:moveTo>
                    <a:pt x="9" y="5"/>
                  </a:moveTo>
                  <a:lnTo>
                    <a:pt x="9" y="3"/>
                  </a:lnTo>
                  <a:lnTo>
                    <a:pt x="8" y="0"/>
                  </a:lnTo>
                  <a:lnTo>
                    <a:pt x="7" y="0"/>
                  </a:lnTo>
                  <a:lnTo>
                    <a:pt x="4" y="0"/>
                  </a:lnTo>
                  <a:lnTo>
                    <a:pt x="3" y="0"/>
                  </a:lnTo>
                  <a:lnTo>
                    <a:pt x="2" y="2"/>
                  </a:lnTo>
                  <a:lnTo>
                    <a:pt x="1" y="3"/>
                  </a:lnTo>
                  <a:lnTo>
                    <a:pt x="0" y="6"/>
                  </a:lnTo>
                  <a:lnTo>
                    <a:pt x="1" y="23"/>
                  </a:lnTo>
                  <a:lnTo>
                    <a:pt x="2" y="30"/>
                  </a:lnTo>
                  <a:lnTo>
                    <a:pt x="3" y="32"/>
                  </a:lnTo>
                  <a:lnTo>
                    <a:pt x="4" y="33"/>
                  </a:lnTo>
                  <a:lnTo>
                    <a:pt x="6" y="30"/>
                  </a:lnTo>
                  <a:lnTo>
                    <a:pt x="7" y="27"/>
                  </a:lnTo>
                  <a:lnTo>
                    <a:pt x="9" y="20"/>
                  </a:lnTo>
                  <a:lnTo>
                    <a:pt x="9" y="5"/>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89" name="Freeform 65"/>
            <p:cNvSpPr>
              <a:spLocks/>
            </p:cNvSpPr>
            <p:nvPr/>
          </p:nvSpPr>
          <p:spPr bwMode="auto">
            <a:xfrm>
              <a:off x="3437" y="1442"/>
              <a:ext cx="8" cy="31"/>
            </a:xfrm>
            <a:custGeom>
              <a:avLst/>
              <a:gdLst>
                <a:gd name="T0" fmla="*/ 1 w 8"/>
                <a:gd name="T1" fmla="*/ 31 h 31"/>
                <a:gd name="T2" fmla="*/ 3 w 8"/>
                <a:gd name="T3" fmla="*/ 24 h 31"/>
                <a:gd name="T4" fmla="*/ 6 w 8"/>
                <a:gd name="T5" fmla="*/ 18 h 31"/>
                <a:gd name="T6" fmla="*/ 8 w 8"/>
                <a:gd name="T7" fmla="*/ 4 h 31"/>
                <a:gd name="T8" fmla="*/ 8 w 8"/>
                <a:gd name="T9" fmla="*/ 3 h 31"/>
                <a:gd name="T10" fmla="*/ 7 w 8"/>
                <a:gd name="T11" fmla="*/ 1 h 31"/>
                <a:gd name="T12" fmla="*/ 6 w 8"/>
                <a:gd name="T13" fmla="*/ 0 h 31"/>
                <a:gd name="T14" fmla="*/ 5 w 8"/>
                <a:gd name="T15" fmla="*/ 0 h 31"/>
                <a:gd name="T16" fmla="*/ 3 w 8"/>
                <a:gd name="T17" fmla="*/ 0 h 31"/>
                <a:gd name="T18" fmla="*/ 2 w 8"/>
                <a:gd name="T19" fmla="*/ 0 h 31"/>
                <a:gd name="T20" fmla="*/ 2 w 8"/>
                <a:gd name="T21" fmla="*/ 1 h 31"/>
                <a:gd name="T22" fmla="*/ 1 w 8"/>
                <a:gd name="T23" fmla="*/ 3 h 31"/>
                <a:gd name="T24" fmla="*/ 0 w 8"/>
                <a:gd name="T25" fmla="*/ 16 h 31"/>
                <a:gd name="T26" fmla="*/ 0 w 8"/>
                <a:gd name="T27" fmla="*/ 22 h 31"/>
                <a:gd name="T28" fmla="*/ 0 w 8"/>
                <a:gd name="T29" fmla="*/ 30 h 31"/>
                <a:gd name="T30" fmla="*/ 1 w 8"/>
                <a:gd name="T31" fmla="*/ 30 h 31"/>
                <a:gd name="T32" fmla="*/ 1 w 8"/>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1">
                  <a:moveTo>
                    <a:pt x="1" y="31"/>
                  </a:moveTo>
                  <a:lnTo>
                    <a:pt x="3" y="24"/>
                  </a:lnTo>
                  <a:lnTo>
                    <a:pt x="6" y="18"/>
                  </a:lnTo>
                  <a:lnTo>
                    <a:pt x="8" y="4"/>
                  </a:lnTo>
                  <a:lnTo>
                    <a:pt x="8" y="3"/>
                  </a:lnTo>
                  <a:lnTo>
                    <a:pt x="7" y="1"/>
                  </a:lnTo>
                  <a:lnTo>
                    <a:pt x="6" y="0"/>
                  </a:lnTo>
                  <a:lnTo>
                    <a:pt x="5" y="0"/>
                  </a:lnTo>
                  <a:lnTo>
                    <a:pt x="3" y="0"/>
                  </a:lnTo>
                  <a:lnTo>
                    <a:pt x="2" y="0"/>
                  </a:lnTo>
                  <a:lnTo>
                    <a:pt x="2" y="1"/>
                  </a:lnTo>
                  <a:lnTo>
                    <a:pt x="1" y="3"/>
                  </a:lnTo>
                  <a:lnTo>
                    <a:pt x="0" y="16"/>
                  </a:lnTo>
                  <a:lnTo>
                    <a:pt x="0" y="22"/>
                  </a:lnTo>
                  <a:lnTo>
                    <a:pt x="0" y="30"/>
                  </a:lnTo>
                  <a:lnTo>
                    <a:pt x="1" y="30"/>
                  </a:lnTo>
                  <a:lnTo>
                    <a:pt x="1" y="31"/>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0" name="Freeform 66"/>
            <p:cNvSpPr>
              <a:spLocks/>
            </p:cNvSpPr>
            <p:nvPr/>
          </p:nvSpPr>
          <p:spPr bwMode="auto">
            <a:xfrm>
              <a:off x="3473" y="1457"/>
              <a:ext cx="18" cy="19"/>
            </a:xfrm>
            <a:custGeom>
              <a:avLst/>
              <a:gdLst>
                <a:gd name="T0" fmla="*/ 17 w 18"/>
                <a:gd name="T1" fmla="*/ 7 h 19"/>
                <a:gd name="T2" fmla="*/ 18 w 18"/>
                <a:gd name="T3" fmla="*/ 6 h 19"/>
                <a:gd name="T4" fmla="*/ 18 w 18"/>
                <a:gd name="T5" fmla="*/ 4 h 19"/>
                <a:gd name="T6" fmla="*/ 18 w 18"/>
                <a:gd name="T7" fmla="*/ 3 h 19"/>
                <a:gd name="T8" fmla="*/ 17 w 18"/>
                <a:gd name="T9" fmla="*/ 1 h 19"/>
                <a:gd name="T10" fmla="*/ 15 w 18"/>
                <a:gd name="T11" fmla="*/ 0 h 19"/>
                <a:gd name="T12" fmla="*/ 14 w 18"/>
                <a:gd name="T13" fmla="*/ 0 h 19"/>
                <a:gd name="T14" fmla="*/ 12 w 18"/>
                <a:gd name="T15" fmla="*/ 0 h 19"/>
                <a:gd name="T16" fmla="*/ 11 w 18"/>
                <a:gd name="T17" fmla="*/ 1 h 19"/>
                <a:gd name="T18" fmla="*/ 5 w 18"/>
                <a:gd name="T19" fmla="*/ 10 h 19"/>
                <a:gd name="T20" fmla="*/ 1 w 18"/>
                <a:gd name="T21" fmla="*/ 15 h 19"/>
                <a:gd name="T22" fmla="*/ 0 w 18"/>
                <a:gd name="T23" fmla="*/ 19 h 19"/>
                <a:gd name="T24" fmla="*/ 5 w 18"/>
                <a:gd name="T25" fmla="*/ 18 h 19"/>
                <a:gd name="T26" fmla="*/ 8 w 18"/>
                <a:gd name="T27" fmla="*/ 15 h 19"/>
                <a:gd name="T28" fmla="*/ 17 w 18"/>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9">
                  <a:moveTo>
                    <a:pt x="17" y="7"/>
                  </a:moveTo>
                  <a:lnTo>
                    <a:pt x="18" y="6"/>
                  </a:lnTo>
                  <a:lnTo>
                    <a:pt x="18" y="4"/>
                  </a:lnTo>
                  <a:lnTo>
                    <a:pt x="18" y="3"/>
                  </a:lnTo>
                  <a:lnTo>
                    <a:pt x="17" y="1"/>
                  </a:lnTo>
                  <a:lnTo>
                    <a:pt x="15" y="0"/>
                  </a:lnTo>
                  <a:lnTo>
                    <a:pt x="14" y="0"/>
                  </a:lnTo>
                  <a:lnTo>
                    <a:pt x="12" y="0"/>
                  </a:lnTo>
                  <a:lnTo>
                    <a:pt x="11" y="1"/>
                  </a:lnTo>
                  <a:lnTo>
                    <a:pt x="5" y="10"/>
                  </a:lnTo>
                  <a:lnTo>
                    <a:pt x="1" y="15"/>
                  </a:lnTo>
                  <a:lnTo>
                    <a:pt x="0" y="19"/>
                  </a:lnTo>
                  <a:lnTo>
                    <a:pt x="5" y="18"/>
                  </a:lnTo>
                  <a:lnTo>
                    <a:pt x="8" y="15"/>
                  </a:lnTo>
                  <a:lnTo>
                    <a:pt x="17" y="7"/>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1" name="Freeform 67"/>
            <p:cNvSpPr>
              <a:spLocks/>
            </p:cNvSpPr>
            <p:nvPr/>
          </p:nvSpPr>
          <p:spPr bwMode="auto">
            <a:xfrm>
              <a:off x="3505" y="1512"/>
              <a:ext cx="22" cy="13"/>
            </a:xfrm>
            <a:custGeom>
              <a:avLst/>
              <a:gdLst>
                <a:gd name="T0" fmla="*/ 18 w 22"/>
                <a:gd name="T1" fmla="*/ 10 h 13"/>
                <a:gd name="T2" fmla="*/ 21 w 22"/>
                <a:gd name="T3" fmla="*/ 9 h 13"/>
                <a:gd name="T4" fmla="*/ 21 w 22"/>
                <a:gd name="T5" fmla="*/ 7 h 13"/>
                <a:gd name="T6" fmla="*/ 22 w 22"/>
                <a:gd name="T7" fmla="*/ 6 h 13"/>
                <a:gd name="T8" fmla="*/ 21 w 22"/>
                <a:gd name="T9" fmla="*/ 4 h 13"/>
                <a:gd name="T10" fmla="*/ 19 w 22"/>
                <a:gd name="T11" fmla="*/ 1 h 13"/>
                <a:gd name="T12" fmla="*/ 18 w 22"/>
                <a:gd name="T13" fmla="*/ 1 h 13"/>
                <a:gd name="T14" fmla="*/ 17 w 22"/>
                <a:gd name="T15" fmla="*/ 0 h 13"/>
                <a:gd name="T16" fmla="*/ 15 w 22"/>
                <a:gd name="T17" fmla="*/ 1 h 13"/>
                <a:gd name="T18" fmla="*/ 12 w 22"/>
                <a:gd name="T19" fmla="*/ 3 h 13"/>
                <a:gd name="T20" fmla="*/ 7 w 22"/>
                <a:gd name="T21" fmla="*/ 4 h 13"/>
                <a:gd name="T22" fmla="*/ 5 w 22"/>
                <a:gd name="T23" fmla="*/ 6 h 13"/>
                <a:gd name="T24" fmla="*/ 3 w 22"/>
                <a:gd name="T25" fmla="*/ 7 h 13"/>
                <a:gd name="T26" fmla="*/ 1 w 22"/>
                <a:gd name="T27" fmla="*/ 10 h 13"/>
                <a:gd name="T28" fmla="*/ 0 w 22"/>
                <a:gd name="T29" fmla="*/ 10 h 13"/>
                <a:gd name="T30" fmla="*/ 0 w 22"/>
                <a:gd name="T31" fmla="*/ 12 h 13"/>
                <a:gd name="T32" fmla="*/ 0 w 22"/>
                <a:gd name="T33" fmla="*/ 13 h 13"/>
                <a:gd name="T34" fmla="*/ 1 w 22"/>
                <a:gd name="T35" fmla="*/ 13 h 13"/>
                <a:gd name="T36" fmla="*/ 3 w 22"/>
                <a:gd name="T37" fmla="*/ 13 h 13"/>
                <a:gd name="T38" fmla="*/ 9 w 22"/>
                <a:gd name="T39" fmla="*/ 13 h 13"/>
                <a:gd name="T40" fmla="*/ 15 w 22"/>
                <a:gd name="T41" fmla="*/ 12 h 13"/>
                <a:gd name="T42" fmla="*/ 18 w 22"/>
                <a:gd name="T43"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3">
                  <a:moveTo>
                    <a:pt x="18" y="10"/>
                  </a:moveTo>
                  <a:lnTo>
                    <a:pt x="21" y="9"/>
                  </a:lnTo>
                  <a:lnTo>
                    <a:pt x="21" y="7"/>
                  </a:lnTo>
                  <a:lnTo>
                    <a:pt x="22" y="6"/>
                  </a:lnTo>
                  <a:lnTo>
                    <a:pt x="21" y="4"/>
                  </a:lnTo>
                  <a:lnTo>
                    <a:pt x="19" y="1"/>
                  </a:lnTo>
                  <a:lnTo>
                    <a:pt x="18" y="1"/>
                  </a:lnTo>
                  <a:lnTo>
                    <a:pt x="17" y="0"/>
                  </a:lnTo>
                  <a:lnTo>
                    <a:pt x="15" y="1"/>
                  </a:lnTo>
                  <a:lnTo>
                    <a:pt x="12" y="3"/>
                  </a:lnTo>
                  <a:lnTo>
                    <a:pt x="7" y="4"/>
                  </a:lnTo>
                  <a:lnTo>
                    <a:pt x="5" y="6"/>
                  </a:lnTo>
                  <a:lnTo>
                    <a:pt x="3" y="7"/>
                  </a:lnTo>
                  <a:lnTo>
                    <a:pt x="1" y="10"/>
                  </a:lnTo>
                  <a:lnTo>
                    <a:pt x="0" y="10"/>
                  </a:lnTo>
                  <a:lnTo>
                    <a:pt x="0" y="12"/>
                  </a:lnTo>
                  <a:lnTo>
                    <a:pt x="0" y="13"/>
                  </a:lnTo>
                  <a:lnTo>
                    <a:pt x="1" y="13"/>
                  </a:lnTo>
                  <a:lnTo>
                    <a:pt x="3" y="13"/>
                  </a:lnTo>
                  <a:lnTo>
                    <a:pt x="9" y="13"/>
                  </a:lnTo>
                  <a:lnTo>
                    <a:pt x="15" y="12"/>
                  </a:lnTo>
                  <a:lnTo>
                    <a:pt x="18" y="10"/>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2" name="Freeform 68"/>
            <p:cNvSpPr>
              <a:spLocks/>
            </p:cNvSpPr>
            <p:nvPr/>
          </p:nvSpPr>
          <p:spPr bwMode="auto">
            <a:xfrm>
              <a:off x="3533" y="1470"/>
              <a:ext cx="17" cy="11"/>
            </a:xfrm>
            <a:custGeom>
              <a:avLst/>
              <a:gdLst>
                <a:gd name="T0" fmla="*/ 13 w 17"/>
                <a:gd name="T1" fmla="*/ 9 h 11"/>
                <a:gd name="T2" fmla="*/ 14 w 17"/>
                <a:gd name="T3" fmla="*/ 9 h 11"/>
                <a:gd name="T4" fmla="*/ 15 w 17"/>
                <a:gd name="T5" fmla="*/ 8 h 11"/>
                <a:gd name="T6" fmla="*/ 17 w 17"/>
                <a:gd name="T7" fmla="*/ 6 h 11"/>
                <a:gd name="T8" fmla="*/ 17 w 17"/>
                <a:gd name="T9" fmla="*/ 5 h 11"/>
                <a:gd name="T10" fmla="*/ 17 w 17"/>
                <a:gd name="T11" fmla="*/ 3 h 11"/>
                <a:gd name="T12" fmla="*/ 15 w 17"/>
                <a:gd name="T13" fmla="*/ 2 h 11"/>
                <a:gd name="T14" fmla="*/ 14 w 17"/>
                <a:gd name="T15" fmla="*/ 0 h 11"/>
                <a:gd name="T16" fmla="*/ 12 w 17"/>
                <a:gd name="T17" fmla="*/ 0 h 11"/>
                <a:gd name="T18" fmla="*/ 9 w 17"/>
                <a:gd name="T19" fmla="*/ 0 h 11"/>
                <a:gd name="T20" fmla="*/ 6 w 17"/>
                <a:gd name="T21" fmla="*/ 2 h 11"/>
                <a:gd name="T22" fmla="*/ 2 w 17"/>
                <a:gd name="T23" fmla="*/ 3 h 11"/>
                <a:gd name="T24" fmla="*/ 0 w 17"/>
                <a:gd name="T25" fmla="*/ 8 h 11"/>
                <a:gd name="T26" fmla="*/ 0 w 17"/>
                <a:gd name="T27" fmla="*/ 9 h 11"/>
                <a:gd name="T28" fmla="*/ 0 w 17"/>
                <a:gd name="T29" fmla="*/ 11 h 11"/>
                <a:gd name="T30" fmla="*/ 1 w 17"/>
                <a:gd name="T31" fmla="*/ 11 h 11"/>
                <a:gd name="T32" fmla="*/ 2 w 17"/>
                <a:gd name="T33" fmla="*/ 11 h 11"/>
                <a:gd name="T34" fmla="*/ 6 w 17"/>
                <a:gd name="T35" fmla="*/ 11 h 11"/>
                <a:gd name="T36" fmla="*/ 13 w 17"/>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3" y="9"/>
                  </a:moveTo>
                  <a:lnTo>
                    <a:pt x="14" y="9"/>
                  </a:lnTo>
                  <a:lnTo>
                    <a:pt x="15" y="8"/>
                  </a:lnTo>
                  <a:lnTo>
                    <a:pt x="17" y="6"/>
                  </a:lnTo>
                  <a:lnTo>
                    <a:pt x="17" y="5"/>
                  </a:lnTo>
                  <a:lnTo>
                    <a:pt x="17" y="3"/>
                  </a:lnTo>
                  <a:lnTo>
                    <a:pt x="15" y="2"/>
                  </a:lnTo>
                  <a:lnTo>
                    <a:pt x="14" y="0"/>
                  </a:lnTo>
                  <a:lnTo>
                    <a:pt x="12" y="0"/>
                  </a:lnTo>
                  <a:lnTo>
                    <a:pt x="9" y="0"/>
                  </a:lnTo>
                  <a:lnTo>
                    <a:pt x="6" y="2"/>
                  </a:lnTo>
                  <a:lnTo>
                    <a:pt x="2" y="3"/>
                  </a:lnTo>
                  <a:lnTo>
                    <a:pt x="0" y="8"/>
                  </a:lnTo>
                  <a:lnTo>
                    <a:pt x="0" y="9"/>
                  </a:lnTo>
                  <a:lnTo>
                    <a:pt x="0" y="11"/>
                  </a:lnTo>
                  <a:lnTo>
                    <a:pt x="1" y="11"/>
                  </a:lnTo>
                  <a:lnTo>
                    <a:pt x="2" y="11"/>
                  </a:lnTo>
                  <a:lnTo>
                    <a:pt x="6" y="11"/>
                  </a:lnTo>
                  <a:lnTo>
                    <a:pt x="13" y="9"/>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3" name="Freeform 69"/>
            <p:cNvSpPr>
              <a:spLocks/>
            </p:cNvSpPr>
            <p:nvPr/>
          </p:nvSpPr>
          <p:spPr bwMode="auto">
            <a:xfrm>
              <a:off x="3420" y="1404"/>
              <a:ext cx="10" cy="20"/>
            </a:xfrm>
            <a:custGeom>
              <a:avLst/>
              <a:gdLst>
                <a:gd name="T0" fmla="*/ 8 w 10"/>
                <a:gd name="T1" fmla="*/ 5 h 20"/>
                <a:gd name="T2" fmla="*/ 8 w 10"/>
                <a:gd name="T3" fmla="*/ 3 h 20"/>
                <a:gd name="T4" fmla="*/ 7 w 10"/>
                <a:gd name="T5" fmla="*/ 2 h 20"/>
                <a:gd name="T6" fmla="*/ 6 w 10"/>
                <a:gd name="T7" fmla="*/ 0 h 20"/>
                <a:gd name="T8" fmla="*/ 5 w 10"/>
                <a:gd name="T9" fmla="*/ 0 h 20"/>
                <a:gd name="T10" fmla="*/ 4 w 10"/>
                <a:gd name="T11" fmla="*/ 0 h 20"/>
                <a:gd name="T12" fmla="*/ 2 w 10"/>
                <a:gd name="T13" fmla="*/ 0 h 20"/>
                <a:gd name="T14" fmla="*/ 1 w 10"/>
                <a:gd name="T15" fmla="*/ 2 h 20"/>
                <a:gd name="T16" fmla="*/ 1 w 10"/>
                <a:gd name="T17" fmla="*/ 5 h 20"/>
                <a:gd name="T18" fmla="*/ 0 w 10"/>
                <a:gd name="T19" fmla="*/ 8 h 20"/>
                <a:gd name="T20" fmla="*/ 0 w 10"/>
                <a:gd name="T21" fmla="*/ 11 h 20"/>
                <a:gd name="T22" fmla="*/ 1 w 10"/>
                <a:gd name="T23" fmla="*/ 15 h 20"/>
                <a:gd name="T24" fmla="*/ 4 w 10"/>
                <a:gd name="T25" fmla="*/ 18 h 20"/>
                <a:gd name="T26" fmla="*/ 4 w 10"/>
                <a:gd name="T27" fmla="*/ 20 h 20"/>
                <a:gd name="T28" fmla="*/ 5 w 10"/>
                <a:gd name="T29" fmla="*/ 20 h 20"/>
                <a:gd name="T30" fmla="*/ 6 w 10"/>
                <a:gd name="T31" fmla="*/ 18 h 20"/>
                <a:gd name="T32" fmla="*/ 8 w 10"/>
                <a:gd name="T33" fmla="*/ 14 h 20"/>
                <a:gd name="T34" fmla="*/ 8 w 10"/>
                <a:gd name="T35" fmla="*/ 9 h 20"/>
                <a:gd name="T36" fmla="*/ 10 w 10"/>
                <a:gd name="T37" fmla="*/ 6 h 20"/>
                <a:gd name="T38" fmla="*/ 8 w 10"/>
                <a:gd name="T39"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20">
                  <a:moveTo>
                    <a:pt x="8" y="5"/>
                  </a:moveTo>
                  <a:lnTo>
                    <a:pt x="8" y="3"/>
                  </a:lnTo>
                  <a:lnTo>
                    <a:pt x="7" y="2"/>
                  </a:lnTo>
                  <a:lnTo>
                    <a:pt x="6" y="0"/>
                  </a:lnTo>
                  <a:lnTo>
                    <a:pt x="5" y="0"/>
                  </a:lnTo>
                  <a:lnTo>
                    <a:pt x="4" y="0"/>
                  </a:lnTo>
                  <a:lnTo>
                    <a:pt x="2" y="0"/>
                  </a:lnTo>
                  <a:lnTo>
                    <a:pt x="1" y="2"/>
                  </a:lnTo>
                  <a:lnTo>
                    <a:pt x="1" y="5"/>
                  </a:lnTo>
                  <a:lnTo>
                    <a:pt x="0" y="8"/>
                  </a:lnTo>
                  <a:lnTo>
                    <a:pt x="0" y="11"/>
                  </a:lnTo>
                  <a:lnTo>
                    <a:pt x="1" y="15"/>
                  </a:lnTo>
                  <a:lnTo>
                    <a:pt x="4" y="18"/>
                  </a:lnTo>
                  <a:lnTo>
                    <a:pt x="4" y="20"/>
                  </a:lnTo>
                  <a:lnTo>
                    <a:pt x="5" y="20"/>
                  </a:lnTo>
                  <a:lnTo>
                    <a:pt x="6" y="18"/>
                  </a:lnTo>
                  <a:lnTo>
                    <a:pt x="8" y="14"/>
                  </a:lnTo>
                  <a:lnTo>
                    <a:pt x="8" y="9"/>
                  </a:lnTo>
                  <a:lnTo>
                    <a:pt x="10" y="6"/>
                  </a:lnTo>
                  <a:lnTo>
                    <a:pt x="8" y="5"/>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4" name="Freeform 70"/>
            <p:cNvSpPr>
              <a:spLocks/>
            </p:cNvSpPr>
            <p:nvPr/>
          </p:nvSpPr>
          <p:spPr bwMode="auto">
            <a:xfrm>
              <a:off x="3464" y="1427"/>
              <a:ext cx="16" cy="16"/>
            </a:xfrm>
            <a:custGeom>
              <a:avLst/>
              <a:gdLst>
                <a:gd name="T0" fmla="*/ 15 w 16"/>
                <a:gd name="T1" fmla="*/ 7 h 16"/>
                <a:gd name="T2" fmla="*/ 16 w 16"/>
                <a:gd name="T3" fmla="*/ 4 h 16"/>
                <a:gd name="T4" fmla="*/ 16 w 16"/>
                <a:gd name="T5" fmla="*/ 3 h 16"/>
                <a:gd name="T6" fmla="*/ 15 w 16"/>
                <a:gd name="T7" fmla="*/ 1 h 16"/>
                <a:gd name="T8" fmla="*/ 14 w 16"/>
                <a:gd name="T9" fmla="*/ 0 h 16"/>
                <a:gd name="T10" fmla="*/ 12 w 16"/>
                <a:gd name="T11" fmla="*/ 0 h 16"/>
                <a:gd name="T12" fmla="*/ 11 w 16"/>
                <a:gd name="T13" fmla="*/ 0 h 16"/>
                <a:gd name="T14" fmla="*/ 10 w 16"/>
                <a:gd name="T15" fmla="*/ 0 h 16"/>
                <a:gd name="T16" fmla="*/ 9 w 16"/>
                <a:gd name="T17" fmla="*/ 1 h 16"/>
                <a:gd name="T18" fmla="*/ 6 w 16"/>
                <a:gd name="T19" fmla="*/ 4 h 16"/>
                <a:gd name="T20" fmla="*/ 4 w 16"/>
                <a:gd name="T21" fmla="*/ 9 h 16"/>
                <a:gd name="T22" fmla="*/ 2 w 16"/>
                <a:gd name="T23" fmla="*/ 12 h 16"/>
                <a:gd name="T24" fmla="*/ 0 w 16"/>
                <a:gd name="T25" fmla="*/ 13 h 16"/>
                <a:gd name="T26" fmla="*/ 0 w 16"/>
                <a:gd name="T27" fmla="*/ 16 h 16"/>
                <a:gd name="T28" fmla="*/ 5 w 16"/>
                <a:gd name="T29" fmla="*/ 15 h 16"/>
                <a:gd name="T30" fmla="*/ 9 w 16"/>
                <a:gd name="T31" fmla="*/ 13 h 16"/>
                <a:gd name="T32" fmla="*/ 12 w 16"/>
                <a:gd name="T33" fmla="*/ 10 h 16"/>
                <a:gd name="T34" fmla="*/ 15 w 16"/>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6">
                  <a:moveTo>
                    <a:pt x="15" y="7"/>
                  </a:moveTo>
                  <a:lnTo>
                    <a:pt x="16" y="4"/>
                  </a:lnTo>
                  <a:lnTo>
                    <a:pt x="16" y="3"/>
                  </a:lnTo>
                  <a:lnTo>
                    <a:pt x="15" y="1"/>
                  </a:lnTo>
                  <a:lnTo>
                    <a:pt x="14" y="0"/>
                  </a:lnTo>
                  <a:lnTo>
                    <a:pt x="12" y="0"/>
                  </a:lnTo>
                  <a:lnTo>
                    <a:pt x="11" y="0"/>
                  </a:lnTo>
                  <a:lnTo>
                    <a:pt x="10" y="0"/>
                  </a:lnTo>
                  <a:lnTo>
                    <a:pt x="9" y="1"/>
                  </a:lnTo>
                  <a:lnTo>
                    <a:pt x="6" y="4"/>
                  </a:lnTo>
                  <a:lnTo>
                    <a:pt x="4" y="9"/>
                  </a:lnTo>
                  <a:lnTo>
                    <a:pt x="2" y="12"/>
                  </a:lnTo>
                  <a:lnTo>
                    <a:pt x="0" y="13"/>
                  </a:lnTo>
                  <a:lnTo>
                    <a:pt x="0" y="16"/>
                  </a:lnTo>
                  <a:lnTo>
                    <a:pt x="5" y="15"/>
                  </a:lnTo>
                  <a:lnTo>
                    <a:pt x="9" y="13"/>
                  </a:lnTo>
                  <a:lnTo>
                    <a:pt x="12" y="10"/>
                  </a:lnTo>
                  <a:lnTo>
                    <a:pt x="15" y="7"/>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5" name="Freeform 71"/>
            <p:cNvSpPr>
              <a:spLocks/>
            </p:cNvSpPr>
            <p:nvPr/>
          </p:nvSpPr>
          <p:spPr bwMode="auto">
            <a:xfrm>
              <a:off x="3516" y="1410"/>
              <a:ext cx="14" cy="17"/>
            </a:xfrm>
            <a:custGeom>
              <a:avLst/>
              <a:gdLst>
                <a:gd name="T0" fmla="*/ 12 w 14"/>
                <a:gd name="T1" fmla="*/ 8 h 17"/>
                <a:gd name="T2" fmla="*/ 13 w 14"/>
                <a:gd name="T3" fmla="*/ 6 h 17"/>
                <a:gd name="T4" fmla="*/ 14 w 14"/>
                <a:gd name="T5" fmla="*/ 5 h 17"/>
                <a:gd name="T6" fmla="*/ 14 w 14"/>
                <a:gd name="T7" fmla="*/ 3 h 17"/>
                <a:gd name="T8" fmla="*/ 13 w 14"/>
                <a:gd name="T9" fmla="*/ 3 h 17"/>
                <a:gd name="T10" fmla="*/ 12 w 14"/>
                <a:gd name="T11" fmla="*/ 2 h 17"/>
                <a:gd name="T12" fmla="*/ 11 w 14"/>
                <a:gd name="T13" fmla="*/ 0 h 17"/>
                <a:gd name="T14" fmla="*/ 10 w 14"/>
                <a:gd name="T15" fmla="*/ 0 h 17"/>
                <a:gd name="T16" fmla="*/ 8 w 14"/>
                <a:gd name="T17" fmla="*/ 2 h 17"/>
                <a:gd name="T18" fmla="*/ 2 w 14"/>
                <a:gd name="T19" fmla="*/ 9 h 17"/>
                <a:gd name="T20" fmla="*/ 1 w 14"/>
                <a:gd name="T21" fmla="*/ 14 h 17"/>
                <a:gd name="T22" fmla="*/ 0 w 14"/>
                <a:gd name="T23" fmla="*/ 15 h 17"/>
                <a:gd name="T24" fmla="*/ 0 w 14"/>
                <a:gd name="T25" fmla="*/ 17 h 17"/>
                <a:gd name="T26" fmla="*/ 1 w 14"/>
                <a:gd name="T27" fmla="*/ 17 h 17"/>
                <a:gd name="T28" fmla="*/ 2 w 14"/>
                <a:gd name="T29" fmla="*/ 17 h 17"/>
                <a:gd name="T30" fmla="*/ 6 w 14"/>
                <a:gd name="T31" fmla="*/ 15 h 17"/>
                <a:gd name="T32" fmla="*/ 10 w 14"/>
                <a:gd name="T33" fmla="*/ 11 h 17"/>
                <a:gd name="T34" fmla="*/ 12 w 14"/>
                <a:gd name="T35"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7">
                  <a:moveTo>
                    <a:pt x="12" y="8"/>
                  </a:moveTo>
                  <a:lnTo>
                    <a:pt x="13" y="6"/>
                  </a:lnTo>
                  <a:lnTo>
                    <a:pt x="14" y="5"/>
                  </a:lnTo>
                  <a:lnTo>
                    <a:pt x="14" y="3"/>
                  </a:lnTo>
                  <a:lnTo>
                    <a:pt x="13" y="3"/>
                  </a:lnTo>
                  <a:lnTo>
                    <a:pt x="12" y="2"/>
                  </a:lnTo>
                  <a:lnTo>
                    <a:pt x="11" y="0"/>
                  </a:lnTo>
                  <a:lnTo>
                    <a:pt x="10" y="0"/>
                  </a:lnTo>
                  <a:lnTo>
                    <a:pt x="8" y="2"/>
                  </a:lnTo>
                  <a:lnTo>
                    <a:pt x="2" y="9"/>
                  </a:lnTo>
                  <a:lnTo>
                    <a:pt x="1" y="14"/>
                  </a:lnTo>
                  <a:lnTo>
                    <a:pt x="0" y="15"/>
                  </a:lnTo>
                  <a:lnTo>
                    <a:pt x="0" y="17"/>
                  </a:lnTo>
                  <a:lnTo>
                    <a:pt x="1" y="17"/>
                  </a:lnTo>
                  <a:lnTo>
                    <a:pt x="2" y="17"/>
                  </a:lnTo>
                  <a:lnTo>
                    <a:pt x="6" y="15"/>
                  </a:lnTo>
                  <a:lnTo>
                    <a:pt x="10" y="11"/>
                  </a:lnTo>
                  <a:lnTo>
                    <a:pt x="12" y="8"/>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6" name="Freeform 72"/>
            <p:cNvSpPr>
              <a:spLocks/>
            </p:cNvSpPr>
            <p:nvPr/>
          </p:nvSpPr>
          <p:spPr bwMode="auto">
            <a:xfrm>
              <a:off x="3365" y="1458"/>
              <a:ext cx="13" cy="27"/>
            </a:xfrm>
            <a:custGeom>
              <a:avLst/>
              <a:gdLst>
                <a:gd name="T0" fmla="*/ 6 w 13"/>
                <a:gd name="T1" fmla="*/ 3 h 27"/>
                <a:gd name="T2" fmla="*/ 5 w 13"/>
                <a:gd name="T3" fmla="*/ 2 h 27"/>
                <a:gd name="T4" fmla="*/ 4 w 13"/>
                <a:gd name="T5" fmla="*/ 0 h 27"/>
                <a:gd name="T6" fmla="*/ 2 w 13"/>
                <a:gd name="T7" fmla="*/ 0 h 27"/>
                <a:gd name="T8" fmla="*/ 1 w 13"/>
                <a:gd name="T9" fmla="*/ 2 h 27"/>
                <a:gd name="T10" fmla="*/ 1 w 13"/>
                <a:gd name="T11" fmla="*/ 3 h 27"/>
                <a:gd name="T12" fmla="*/ 0 w 13"/>
                <a:gd name="T13" fmla="*/ 5 h 27"/>
                <a:gd name="T14" fmla="*/ 1 w 13"/>
                <a:gd name="T15" fmla="*/ 6 h 27"/>
                <a:gd name="T16" fmla="*/ 1 w 13"/>
                <a:gd name="T17" fmla="*/ 8 h 27"/>
                <a:gd name="T18" fmla="*/ 5 w 13"/>
                <a:gd name="T19" fmla="*/ 12 h 27"/>
                <a:gd name="T20" fmla="*/ 7 w 13"/>
                <a:gd name="T21" fmla="*/ 20 h 27"/>
                <a:gd name="T22" fmla="*/ 10 w 13"/>
                <a:gd name="T23" fmla="*/ 26 h 27"/>
                <a:gd name="T24" fmla="*/ 11 w 13"/>
                <a:gd name="T25" fmla="*/ 27 h 27"/>
                <a:gd name="T26" fmla="*/ 12 w 13"/>
                <a:gd name="T27" fmla="*/ 27 h 27"/>
                <a:gd name="T28" fmla="*/ 13 w 13"/>
                <a:gd name="T29" fmla="*/ 26 h 27"/>
                <a:gd name="T30" fmla="*/ 12 w 13"/>
                <a:gd name="T31" fmla="*/ 23 h 27"/>
                <a:gd name="T32" fmla="*/ 12 w 13"/>
                <a:gd name="T33" fmla="*/ 17 h 27"/>
                <a:gd name="T34" fmla="*/ 10 w 13"/>
                <a:gd name="T35" fmla="*/ 9 h 27"/>
                <a:gd name="T36" fmla="*/ 6 w 13"/>
                <a:gd name="T37"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27">
                  <a:moveTo>
                    <a:pt x="6" y="3"/>
                  </a:moveTo>
                  <a:lnTo>
                    <a:pt x="5" y="2"/>
                  </a:lnTo>
                  <a:lnTo>
                    <a:pt x="4" y="0"/>
                  </a:lnTo>
                  <a:lnTo>
                    <a:pt x="2" y="0"/>
                  </a:lnTo>
                  <a:lnTo>
                    <a:pt x="1" y="2"/>
                  </a:lnTo>
                  <a:lnTo>
                    <a:pt x="1" y="3"/>
                  </a:lnTo>
                  <a:lnTo>
                    <a:pt x="0" y="5"/>
                  </a:lnTo>
                  <a:lnTo>
                    <a:pt x="1" y="6"/>
                  </a:lnTo>
                  <a:lnTo>
                    <a:pt x="1" y="8"/>
                  </a:lnTo>
                  <a:lnTo>
                    <a:pt x="5" y="12"/>
                  </a:lnTo>
                  <a:lnTo>
                    <a:pt x="7" y="20"/>
                  </a:lnTo>
                  <a:lnTo>
                    <a:pt x="10" y="26"/>
                  </a:lnTo>
                  <a:lnTo>
                    <a:pt x="11" y="27"/>
                  </a:lnTo>
                  <a:lnTo>
                    <a:pt x="12" y="27"/>
                  </a:lnTo>
                  <a:lnTo>
                    <a:pt x="13" y="26"/>
                  </a:lnTo>
                  <a:lnTo>
                    <a:pt x="12" y="23"/>
                  </a:lnTo>
                  <a:lnTo>
                    <a:pt x="12" y="17"/>
                  </a:lnTo>
                  <a:lnTo>
                    <a:pt x="10" y="9"/>
                  </a:lnTo>
                  <a:lnTo>
                    <a:pt x="6" y="3"/>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7" name="Freeform 73"/>
            <p:cNvSpPr>
              <a:spLocks/>
            </p:cNvSpPr>
            <p:nvPr/>
          </p:nvSpPr>
          <p:spPr bwMode="auto">
            <a:xfrm>
              <a:off x="3371" y="1396"/>
              <a:ext cx="18" cy="22"/>
            </a:xfrm>
            <a:custGeom>
              <a:avLst/>
              <a:gdLst>
                <a:gd name="T0" fmla="*/ 17 w 18"/>
                <a:gd name="T1" fmla="*/ 13 h 22"/>
                <a:gd name="T2" fmla="*/ 14 w 18"/>
                <a:gd name="T3" fmla="*/ 7 h 22"/>
                <a:gd name="T4" fmla="*/ 12 w 18"/>
                <a:gd name="T5" fmla="*/ 4 h 22"/>
                <a:gd name="T6" fmla="*/ 8 w 18"/>
                <a:gd name="T7" fmla="*/ 1 h 22"/>
                <a:gd name="T8" fmla="*/ 5 w 18"/>
                <a:gd name="T9" fmla="*/ 0 h 22"/>
                <a:gd name="T10" fmla="*/ 4 w 18"/>
                <a:gd name="T11" fmla="*/ 0 h 22"/>
                <a:gd name="T12" fmla="*/ 2 w 18"/>
                <a:gd name="T13" fmla="*/ 0 h 22"/>
                <a:gd name="T14" fmla="*/ 1 w 18"/>
                <a:gd name="T15" fmla="*/ 1 h 22"/>
                <a:gd name="T16" fmla="*/ 0 w 18"/>
                <a:gd name="T17" fmla="*/ 2 h 22"/>
                <a:gd name="T18" fmla="*/ 1 w 18"/>
                <a:gd name="T19" fmla="*/ 4 h 22"/>
                <a:gd name="T20" fmla="*/ 4 w 18"/>
                <a:gd name="T21" fmla="*/ 5 h 22"/>
                <a:gd name="T22" fmla="*/ 7 w 18"/>
                <a:gd name="T23" fmla="*/ 7 h 22"/>
                <a:gd name="T24" fmla="*/ 8 w 18"/>
                <a:gd name="T25" fmla="*/ 8 h 22"/>
                <a:gd name="T26" fmla="*/ 10 w 18"/>
                <a:gd name="T27" fmla="*/ 10 h 22"/>
                <a:gd name="T28" fmla="*/ 12 w 18"/>
                <a:gd name="T29" fmla="*/ 16 h 22"/>
                <a:gd name="T30" fmla="*/ 13 w 18"/>
                <a:gd name="T31" fmla="*/ 20 h 22"/>
                <a:gd name="T32" fmla="*/ 14 w 18"/>
                <a:gd name="T33" fmla="*/ 22 h 22"/>
                <a:gd name="T34" fmla="*/ 16 w 18"/>
                <a:gd name="T35" fmla="*/ 22 h 22"/>
                <a:gd name="T36" fmla="*/ 17 w 18"/>
                <a:gd name="T37" fmla="*/ 20 h 22"/>
                <a:gd name="T38" fmla="*/ 17 w 18"/>
                <a:gd name="T39" fmla="*/ 19 h 22"/>
                <a:gd name="T40" fmla="*/ 18 w 18"/>
                <a:gd name="T41" fmla="*/ 16 h 22"/>
                <a:gd name="T42" fmla="*/ 17 w 18"/>
                <a:gd name="T43"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2">
                  <a:moveTo>
                    <a:pt x="17" y="13"/>
                  </a:moveTo>
                  <a:lnTo>
                    <a:pt x="14" y="7"/>
                  </a:lnTo>
                  <a:lnTo>
                    <a:pt x="12" y="4"/>
                  </a:lnTo>
                  <a:lnTo>
                    <a:pt x="8" y="1"/>
                  </a:lnTo>
                  <a:lnTo>
                    <a:pt x="5" y="0"/>
                  </a:lnTo>
                  <a:lnTo>
                    <a:pt x="4" y="0"/>
                  </a:lnTo>
                  <a:lnTo>
                    <a:pt x="2" y="0"/>
                  </a:lnTo>
                  <a:lnTo>
                    <a:pt x="1" y="1"/>
                  </a:lnTo>
                  <a:lnTo>
                    <a:pt x="0" y="2"/>
                  </a:lnTo>
                  <a:lnTo>
                    <a:pt x="1" y="4"/>
                  </a:lnTo>
                  <a:lnTo>
                    <a:pt x="4" y="5"/>
                  </a:lnTo>
                  <a:lnTo>
                    <a:pt x="7" y="7"/>
                  </a:lnTo>
                  <a:lnTo>
                    <a:pt x="8" y="8"/>
                  </a:lnTo>
                  <a:lnTo>
                    <a:pt x="10" y="10"/>
                  </a:lnTo>
                  <a:lnTo>
                    <a:pt x="12" y="16"/>
                  </a:lnTo>
                  <a:lnTo>
                    <a:pt x="13" y="20"/>
                  </a:lnTo>
                  <a:lnTo>
                    <a:pt x="14" y="22"/>
                  </a:lnTo>
                  <a:lnTo>
                    <a:pt x="16" y="22"/>
                  </a:lnTo>
                  <a:lnTo>
                    <a:pt x="17" y="20"/>
                  </a:lnTo>
                  <a:lnTo>
                    <a:pt x="17" y="19"/>
                  </a:lnTo>
                  <a:lnTo>
                    <a:pt x="18" y="16"/>
                  </a:lnTo>
                  <a:lnTo>
                    <a:pt x="17" y="13"/>
                  </a:lnTo>
                  <a:close/>
                </a:path>
              </a:pathLst>
            </a:custGeom>
            <a:solidFill>
              <a:srgbClr val="B8EB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8" name="Freeform 74"/>
            <p:cNvSpPr>
              <a:spLocks/>
            </p:cNvSpPr>
            <p:nvPr/>
          </p:nvSpPr>
          <p:spPr bwMode="auto">
            <a:xfrm>
              <a:off x="3409" y="1443"/>
              <a:ext cx="9" cy="63"/>
            </a:xfrm>
            <a:custGeom>
              <a:avLst/>
              <a:gdLst>
                <a:gd name="T0" fmla="*/ 9 w 9"/>
                <a:gd name="T1" fmla="*/ 5 h 63"/>
                <a:gd name="T2" fmla="*/ 8 w 9"/>
                <a:gd name="T3" fmla="*/ 2 h 63"/>
                <a:gd name="T4" fmla="*/ 6 w 9"/>
                <a:gd name="T5" fmla="*/ 0 h 63"/>
                <a:gd name="T6" fmla="*/ 5 w 9"/>
                <a:gd name="T7" fmla="*/ 0 h 63"/>
                <a:gd name="T8" fmla="*/ 4 w 9"/>
                <a:gd name="T9" fmla="*/ 2 h 63"/>
                <a:gd name="T10" fmla="*/ 4 w 9"/>
                <a:gd name="T11" fmla="*/ 3 h 63"/>
                <a:gd name="T12" fmla="*/ 3 w 9"/>
                <a:gd name="T13" fmla="*/ 5 h 63"/>
                <a:gd name="T14" fmla="*/ 2 w 9"/>
                <a:gd name="T15" fmla="*/ 32 h 63"/>
                <a:gd name="T16" fmla="*/ 0 w 9"/>
                <a:gd name="T17" fmla="*/ 60 h 63"/>
                <a:gd name="T18" fmla="*/ 0 w 9"/>
                <a:gd name="T19" fmla="*/ 61 h 63"/>
                <a:gd name="T20" fmla="*/ 2 w 9"/>
                <a:gd name="T21" fmla="*/ 61 h 63"/>
                <a:gd name="T22" fmla="*/ 2 w 9"/>
                <a:gd name="T23" fmla="*/ 63 h 63"/>
                <a:gd name="T24" fmla="*/ 3 w 9"/>
                <a:gd name="T25" fmla="*/ 61 h 63"/>
                <a:gd name="T26" fmla="*/ 4 w 9"/>
                <a:gd name="T27" fmla="*/ 60 h 63"/>
                <a:gd name="T28" fmla="*/ 9 w 9"/>
                <a:gd name="T29"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63">
                  <a:moveTo>
                    <a:pt x="9" y="5"/>
                  </a:moveTo>
                  <a:lnTo>
                    <a:pt x="8" y="2"/>
                  </a:lnTo>
                  <a:lnTo>
                    <a:pt x="6" y="0"/>
                  </a:lnTo>
                  <a:lnTo>
                    <a:pt x="5" y="0"/>
                  </a:lnTo>
                  <a:lnTo>
                    <a:pt x="4" y="2"/>
                  </a:lnTo>
                  <a:lnTo>
                    <a:pt x="4" y="3"/>
                  </a:lnTo>
                  <a:lnTo>
                    <a:pt x="3" y="5"/>
                  </a:lnTo>
                  <a:lnTo>
                    <a:pt x="2" y="32"/>
                  </a:lnTo>
                  <a:lnTo>
                    <a:pt x="0" y="60"/>
                  </a:lnTo>
                  <a:lnTo>
                    <a:pt x="0" y="61"/>
                  </a:lnTo>
                  <a:lnTo>
                    <a:pt x="2" y="61"/>
                  </a:lnTo>
                  <a:lnTo>
                    <a:pt x="2" y="63"/>
                  </a:lnTo>
                  <a:lnTo>
                    <a:pt x="3" y="61"/>
                  </a:lnTo>
                  <a:lnTo>
                    <a:pt x="4" y="60"/>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299" name="Freeform 75"/>
            <p:cNvSpPr>
              <a:spLocks/>
            </p:cNvSpPr>
            <p:nvPr/>
          </p:nvSpPr>
          <p:spPr bwMode="auto">
            <a:xfrm>
              <a:off x="3433" y="1455"/>
              <a:ext cx="15" cy="45"/>
            </a:xfrm>
            <a:custGeom>
              <a:avLst/>
              <a:gdLst>
                <a:gd name="T0" fmla="*/ 15 w 15"/>
                <a:gd name="T1" fmla="*/ 5 h 45"/>
                <a:gd name="T2" fmla="*/ 15 w 15"/>
                <a:gd name="T3" fmla="*/ 3 h 45"/>
                <a:gd name="T4" fmla="*/ 15 w 15"/>
                <a:gd name="T5" fmla="*/ 2 h 45"/>
                <a:gd name="T6" fmla="*/ 15 w 15"/>
                <a:gd name="T7" fmla="*/ 0 h 45"/>
                <a:gd name="T8" fmla="*/ 13 w 15"/>
                <a:gd name="T9" fmla="*/ 0 h 45"/>
                <a:gd name="T10" fmla="*/ 12 w 15"/>
                <a:gd name="T11" fmla="*/ 0 h 45"/>
                <a:gd name="T12" fmla="*/ 11 w 15"/>
                <a:gd name="T13" fmla="*/ 0 h 45"/>
                <a:gd name="T14" fmla="*/ 10 w 15"/>
                <a:gd name="T15" fmla="*/ 2 h 45"/>
                <a:gd name="T16" fmla="*/ 5 w 15"/>
                <a:gd name="T17" fmla="*/ 21 h 45"/>
                <a:gd name="T18" fmla="*/ 0 w 15"/>
                <a:gd name="T19" fmla="*/ 42 h 45"/>
                <a:gd name="T20" fmla="*/ 0 w 15"/>
                <a:gd name="T21" fmla="*/ 43 h 45"/>
                <a:gd name="T22" fmla="*/ 0 w 15"/>
                <a:gd name="T23" fmla="*/ 45 h 45"/>
                <a:gd name="T24" fmla="*/ 1 w 15"/>
                <a:gd name="T25" fmla="*/ 45 h 45"/>
                <a:gd name="T26" fmla="*/ 3 w 15"/>
                <a:gd name="T27" fmla="*/ 45 h 45"/>
                <a:gd name="T28" fmla="*/ 4 w 15"/>
                <a:gd name="T29" fmla="*/ 43 h 45"/>
                <a:gd name="T30" fmla="*/ 15 w 15"/>
                <a:gd name="T3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45">
                  <a:moveTo>
                    <a:pt x="15" y="5"/>
                  </a:moveTo>
                  <a:lnTo>
                    <a:pt x="15" y="3"/>
                  </a:lnTo>
                  <a:lnTo>
                    <a:pt x="15" y="2"/>
                  </a:lnTo>
                  <a:lnTo>
                    <a:pt x="15" y="0"/>
                  </a:lnTo>
                  <a:lnTo>
                    <a:pt x="13" y="0"/>
                  </a:lnTo>
                  <a:lnTo>
                    <a:pt x="12" y="0"/>
                  </a:lnTo>
                  <a:lnTo>
                    <a:pt x="11" y="0"/>
                  </a:lnTo>
                  <a:lnTo>
                    <a:pt x="10" y="2"/>
                  </a:lnTo>
                  <a:lnTo>
                    <a:pt x="5" y="21"/>
                  </a:lnTo>
                  <a:lnTo>
                    <a:pt x="0" y="42"/>
                  </a:lnTo>
                  <a:lnTo>
                    <a:pt x="0" y="43"/>
                  </a:lnTo>
                  <a:lnTo>
                    <a:pt x="0" y="45"/>
                  </a:lnTo>
                  <a:lnTo>
                    <a:pt x="1" y="45"/>
                  </a:lnTo>
                  <a:lnTo>
                    <a:pt x="3" y="45"/>
                  </a:lnTo>
                  <a:lnTo>
                    <a:pt x="4" y="43"/>
                  </a:lnTo>
                  <a:lnTo>
                    <a:pt x="1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0" name="Freeform 76"/>
            <p:cNvSpPr>
              <a:spLocks/>
            </p:cNvSpPr>
            <p:nvPr/>
          </p:nvSpPr>
          <p:spPr bwMode="auto">
            <a:xfrm>
              <a:off x="3464" y="1475"/>
              <a:ext cx="39" cy="38"/>
            </a:xfrm>
            <a:custGeom>
              <a:avLst/>
              <a:gdLst>
                <a:gd name="T0" fmla="*/ 36 w 39"/>
                <a:gd name="T1" fmla="*/ 9 h 38"/>
                <a:gd name="T2" fmla="*/ 38 w 39"/>
                <a:gd name="T3" fmla="*/ 7 h 38"/>
                <a:gd name="T4" fmla="*/ 39 w 39"/>
                <a:gd name="T5" fmla="*/ 6 h 38"/>
                <a:gd name="T6" fmla="*/ 39 w 39"/>
                <a:gd name="T7" fmla="*/ 4 h 38"/>
                <a:gd name="T8" fmla="*/ 38 w 39"/>
                <a:gd name="T9" fmla="*/ 3 h 38"/>
                <a:gd name="T10" fmla="*/ 36 w 39"/>
                <a:gd name="T11" fmla="*/ 1 h 38"/>
                <a:gd name="T12" fmla="*/ 35 w 39"/>
                <a:gd name="T13" fmla="*/ 0 h 38"/>
                <a:gd name="T14" fmla="*/ 34 w 39"/>
                <a:gd name="T15" fmla="*/ 0 h 38"/>
                <a:gd name="T16" fmla="*/ 33 w 39"/>
                <a:gd name="T17" fmla="*/ 1 h 38"/>
                <a:gd name="T18" fmla="*/ 11 w 39"/>
                <a:gd name="T19" fmla="*/ 22 h 38"/>
                <a:gd name="T20" fmla="*/ 3 w 39"/>
                <a:gd name="T21" fmla="*/ 32 h 38"/>
                <a:gd name="T22" fmla="*/ 0 w 39"/>
                <a:gd name="T23" fmla="*/ 35 h 38"/>
                <a:gd name="T24" fmla="*/ 0 w 39"/>
                <a:gd name="T25" fmla="*/ 37 h 38"/>
                <a:gd name="T26" fmla="*/ 0 w 39"/>
                <a:gd name="T27" fmla="*/ 38 h 38"/>
                <a:gd name="T28" fmla="*/ 3 w 39"/>
                <a:gd name="T29" fmla="*/ 37 h 38"/>
                <a:gd name="T30" fmla="*/ 6 w 39"/>
                <a:gd name="T31" fmla="*/ 34 h 38"/>
                <a:gd name="T32" fmla="*/ 16 w 39"/>
                <a:gd name="T33" fmla="*/ 26 h 38"/>
                <a:gd name="T34" fmla="*/ 36 w 39"/>
                <a:gd name="T35"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8">
                  <a:moveTo>
                    <a:pt x="36" y="9"/>
                  </a:moveTo>
                  <a:lnTo>
                    <a:pt x="38" y="7"/>
                  </a:lnTo>
                  <a:lnTo>
                    <a:pt x="39" y="6"/>
                  </a:lnTo>
                  <a:lnTo>
                    <a:pt x="39" y="4"/>
                  </a:lnTo>
                  <a:lnTo>
                    <a:pt x="38" y="3"/>
                  </a:lnTo>
                  <a:lnTo>
                    <a:pt x="36" y="1"/>
                  </a:lnTo>
                  <a:lnTo>
                    <a:pt x="35" y="0"/>
                  </a:lnTo>
                  <a:lnTo>
                    <a:pt x="34" y="0"/>
                  </a:lnTo>
                  <a:lnTo>
                    <a:pt x="33" y="1"/>
                  </a:lnTo>
                  <a:lnTo>
                    <a:pt x="11" y="22"/>
                  </a:lnTo>
                  <a:lnTo>
                    <a:pt x="3" y="32"/>
                  </a:lnTo>
                  <a:lnTo>
                    <a:pt x="0" y="35"/>
                  </a:lnTo>
                  <a:lnTo>
                    <a:pt x="0" y="37"/>
                  </a:lnTo>
                  <a:lnTo>
                    <a:pt x="0" y="38"/>
                  </a:lnTo>
                  <a:lnTo>
                    <a:pt x="3" y="37"/>
                  </a:lnTo>
                  <a:lnTo>
                    <a:pt x="6" y="34"/>
                  </a:lnTo>
                  <a:lnTo>
                    <a:pt x="16" y="26"/>
                  </a:lnTo>
                  <a:lnTo>
                    <a:pt x="3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1" name="Freeform 77"/>
            <p:cNvSpPr>
              <a:spLocks/>
            </p:cNvSpPr>
            <p:nvPr/>
          </p:nvSpPr>
          <p:spPr bwMode="auto">
            <a:xfrm>
              <a:off x="3388" y="1451"/>
              <a:ext cx="9" cy="34"/>
            </a:xfrm>
            <a:custGeom>
              <a:avLst/>
              <a:gdLst>
                <a:gd name="T0" fmla="*/ 9 w 9"/>
                <a:gd name="T1" fmla="*/ 4 h 34"/>
                <a:gd name="T2" fmla="*/ 9 w 9"/>
                <a:gd name="T3" fmla="*/ 3 h 34"/>
                <a:gd name="T4" fmla="*/ 8 w 9"/>
                <a:gd name="T5" fmla="*/ 1 h 34"/>
                <a:gd name="T6" fmla="*/ 7 w 9"/>
                <a:gd name="T7" fmla="*/ 0 h 34"/>
                <a:gd name="T8" fmla="*/ 5 w 9"/>
                <a:gd name="T9" fmla="*/ 0 h 34"/>
                <a:gd name="T10" fmla="*/ 3 w 9"/>
                <a:gd name="T11" fmla="*/ 0 h 34"/>
                <a:gd name="T12" fmla="*/ 1 w 9"/>
                <a:gd name="T13" fmla="*/ 1 h 34"/>
                <a:gd name="T14" fmla="*/ 0 w 9"/>
                <a:gd name="T15" fmla="*/ 3 h 34"/>
                <a:gd name="T16" fmla="*/ 0 w 9"/>
                <a:gd name="T17" fmla="*/ 6 h 34"/>
                <a:gd name="T18" fmla="*/ 1 w 9"/>
                <a:gd name="T19" fmla="*/ 24 h 34"/>
                <a:gd name="T20" fmla="*/ 3 w 9"/>
                <a:gd name="T21" fmla="*/ 31 h 34"/>
                <a:gd name="T22" fmla="*/ 5 w 9"/>
                <a:gd name="T23" fmla="*/ 33 h 34"/>
                <a:gd name="T24" fmla="*/ 6 w 9"/>
                <a:gd name="T25" fmla="*/ 34 h 34"/>
                <a:gd name="T26" fmla="*/ 8 w 9"/>
                <a:gd name="T27" fmla="*/ 28 h 34"/>
                <a:gd name="T28" fmla="*/ 9 w 9"/>
                <a:gd name="T29" fmla="*/ 21 h 34"/>
                <a:gd name="T30" fmla="*/ 9 w 9"/>
                <a:gd name="T3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34">
                  <a:moveTo>
                    <a:pt x="9" y="4"/>
                  </a:moveTo>
                  <a:lnTo>
                    <a:pt x="9" y="3"/>
                  </a:lnTo>
                  <a:lnTo>
                    <a:pt x="8" y="1"/>
                  </a:lnTo>
                  <a:lnTo>
                    <a:pt x="7" y="0"/>
                  </a:lnTo>
                  <a:lnTo>
                    <a:pt x="5" y="0"/>
                  </a:lnTo>
                  <a:lnTo>
                    <a:pt x="3" y="0"/>
                  </a:lnTo>
                  <a:lnTo>
                    <a:pt x="1" y="1"/>
                  </a:lnTo>
                  <a:lnTo>
                    <a:pt x="0" y="3"/>
                  </a:lnTo>
                  <a:lnTo>
                    <a:pt x="0" y="6"/>
                  </a:lnTo>
                  <a:lnTo>
                    <a:pt x="1" y="24"/>
                  </a:lnTo>
                  <a:lnTo>
                    <a:pt x="3" y="31"/>
                  </a:lnTo>
                  <a:lnTo>
                    <a:pt x="5" y="33"/>
                  </a:lnTo>
                  <a:lnTo>
                    <a:pt x="6" y="34"/>
                  </a:lnTo>
                  <a:lnTo>
                    <a:pt x="8" y="28"/>
                  </a:lnTo>
                  <a:lnTo>
                    <a:pt x="9" y="21"/>
                  </a:lnTo>
                  <a:lnTo>
                    <a:pt x="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2" name="Freeform 78"/>
            <p:cNvSpPr>
              <a:spLocks/>
            </p:cNvSpPr>
            <p:nvPr/>
          </p:nvSpPr>
          <p:spPr bwMode="auto">
            <a:xfrm>
              <a:off x="3431" y="1434"/>
              <a:ext cx="8" cy="32"/>
            </a:xfrm>
            <a:custGeom>
              <a:avLst/>
              <a:gdLst>
                <a:gd name="T0" fmla="*/ 2 w 8"/>
                <a:gd name="T1" fmla="*/ 32 h 32"/>
                <a:gd name="T2" fmla="*/ 5 w 8"/>
                <a:gd name="T3" fmla="*/ 26 h 32"/>
                <a:gd name="T4" fmla="*/ 7 w 8"/>
                <a:gd name="T5" fmla="*/ 18 h 32"/>
                <a:gd name="T6" fmla="*/ 8 w 8"/>
                <a:gd name="T7" fmla="*/ 5 h 32"/>
                <a:gd name="T8" fmla="*/ 8 w 8"/>
                <a:gd name="T9" fmla="*/ 3 h 32"/>
                <a:gd name="T10" fmla="*/ 8 w 8"/>
                <a:gd name="T11" fmla="*/ 2 h 32"/>
                <a:gd name="T12" fmla="*/ 7 w 8"/>
                <a:gd name="T13" fmla="*/ 0 h 32"/>
                <a:gd name="T14" fmla="*/ 6 w 8"/>
                <a:gd name="T15" fmla="*/ 0 h 32"/>
                <a:gd name="T16" fmla="*/ 5 w 8"/>
                <a:gd name="T17" fmla="*/ 0 h 32"/>
                <a:gd name="T18" fmla="*/ 3 w 8"/>
                <a:gd name="T19" fmla="*/ 0 h 32"/>
                <a:gd name="T20" fmla="*/ 2 w 8"/>
                <a:gd name="T21" fmla="*/ 2 h 32"/>
                <a:gd name="T22" fmla="*/ 2 w 8"/>
                <a:gd name="T23" fmla="*/ 3 h 32"/>
                <a:gd name="T24" fmla="*/ 1 w 8"/>
                <a:gd name="T25" fmla="*/ 17 h 32"/>
                <a:gd name="T26" fmla="*/ 0 w 8"/>
                <a:gd name="T27" fmla="*/ 30 h 32"/>
                <a:gd name="T28" fmla="*/ 1 w 8"/>
                <a:gd name="T29" fmla="*/ 30 h 32"/>
                <a:gd name="T30" fmla="*/ 1 w 8"/>
                <a:gd name="T31" fmla="*/ 32 h 32"/>
                <a:gd name="T32" fmla="*/ 2 w 8"/>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2">
                  <a:moveTo>
                    <a:pt x="2" y="32"/>
                  </a:moveTo>
                  <a:lnTo>
                    <a:pt x="5" y="26"/>
                  </a:lnTo>
                  <a:lnTo>
                    <a:pt x="7" y="18"/>
                  </a:lnTo>
                  <a:lnTo>
                    <a:pt x="8" y="5"/>
                  </a:lnTo>
                  <a:lnTo>
                    <a:pt x="8" y="3"/>
                  </a:lnTo>
                  <a:lnTo>
                    <a:pt x="8" y="2"/>
                  </a:lnTo>
                  <a:lnTo>
                    <a:pt x="7" y="0"/>
                  </a:lnTo>
                  <a:lnTo>
                    <a:pt x="6" y="0"/>
                  </a:lnTo>
                  <a:lnTo>
                    <a:pt x="5" y="0"/>
                  </a:lnTo>
                  <a:lnTo>
                    <a:pt x="3" y="0"/>
                  </a:lnTo>
                  <a:lnTo>
                    <a:pt x="2" y="2"/>
                  </a:lnTo>
                  <a:lnTo>
                    <a:pt x="2" y="3"/>
                  </a:lnTo>
                  <a:lnTo>
                    <a:pt x="1" y="17"/>
                  </a:lnTo>
                  <a:lnTo>
                    <a:pt x="0" y="30"/>
                  </a:lnTo>
                  <a:lnTo>
                    <a:pt x="1" y="30"/>
                  </a:lnTo>
                  <a:lnTo>
                    <a:pt x="1" y="32"/>
                  </a:lnTo>
                  <a:lnTo>
                    <a:pt x="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3" name="Freeform 79"/>
            <p:cNvSpPr>
              <a:spLocks/>
            </p:cNvSpPr>
            <p:nvPr/>
          </p:nvSpPr>
          <p:spPr bwMode="auto">
            <a:xfrm>
              <a:off x="3469" y="1449"/>
              <a:ext cx="16" cy="23"/>
            </a:xfrm>
            <a:custGeom>
              <a:avLst/>
              <a:gdLst>
                <a:gd name="T0" fmla="*/ 15 w 16"/>
                <a:gd name="T1" fmla="*/ 8 h 23"/>
                <a:gd name="T2" fmla="*/ 16 w 16"/>
                <a:gd name="T3" fmla="*/ 6 h 23"/>
                <a:gd name="T4" fmla="*/ 16 w 16"/>
                <a:gd name="T5" fmla="*/ 5 h 23"/>
                <a:gd name="T6" fmla="*/ 16 w 16"/>
                <a:gd name="T7" fmla="*/ 3 h 23"/>
                <a:gd name="T8" fmla="*/ 15 w 16"/>
                <a:gd name="T9" fmla="*/ 2 h 23"/>
                <a:gd name="T10" fmla="*/ 13 w 16"/>
                <a:gd name="T11" fmla="*/ 0 h 23"/>
                <a:gd name="T12" fmla="*/ 12 w 16"/>
                <a:gd name="T13" fmla="*/ 0 h 23"/>
                <a:gd name="T14" fmla="*/ 11 w 16"/>
                <a:gd name="T15" fmla="*/ 0 h 23"/>
                <a:gd name="T16" fmla="*/ 10 w 16"/>
                <a:gd name="T17" fmla="*/ 2 h 23"/>
                <a:gd name="T18" fmla="*/ 6 w 16"/>
                <a:gd name="T19" fmla="*/ 6 h 23"/>
                <a:gd name="T20" fmla="*/ 3 w 16"/>
                <a:gd name="T21" fmla="*/ 12 h 23"/>
                <a:gd name="T22" fmla="*/ 0 w 16"/>
                <a:gd name="T23" fmla="*/ 18 h 23"/>
                <a:gd name="T24" fmla="*/ 0 w 16"/>
                <a:gd name="T25" fmla="*/ 21 h 23"/>
                <a:gd name="T26" fmla="*/ 0 w 16"/>
                <a:gd name="T27" fmla="*/ 23 h 23"/>
                <a:gd name="T28" fmla="*/ 4 w 16"/>
                <a:gd name="T29" fmla="*/ 20 h 23"/>
                <a:gd name="T30" fmla="*/ 9 w 16"/>
                <a:gd name="T31" fmla="*/ 17 h 23"/>
                <a:gd name="T32" fmla="*/ 15 w 16"/>
                <a:gd name="T33"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15" y="8"/>
                  </a:moveTo>
                  <a:lnTo>
                    <a:pt x="16" y="6"/>
                  </a:lnTo>
                  <a:lnTo>
                    <a:pt x="16" y="5"/>
                  </a:lnTo>
                  <a:lnTo>
                    <a:pt x="16" y="3"/>
                  </a:lnTo>
                  <a:lnTo>
                    <a:pt x="15" y="2"/>
                  </a:lnTo>
                  <a:lnTo>
                    <a:pt x="13" y="0"/>
                  </a:lnTo>
                  <a:lnTo>
                    <a:pt x="12" y="0"/>
                  </a:lnTo>
                  <a:lnTo>
                    <a:pt x="11" y="0"/>
                  </a:lnTo>
                  <a:lnTo>
                    <a:pt x="10" y="2"/>
                  </a:lnTo>
                  <a:lnTo>
                    <a:pt x="6" y="6"/>
                  </a:lnTo>
                  <a:lnTo>
                    <a:pt x="3" y="12"/>
                  </a:lnTo>
                  <a:lnTo>
                    <a:pt x="0" y="18"/>
                  </a:lnTo>
                  <a:lnTo>
                    <a:pt x="0" y="21"/>
                  </a:lnTo>
                  <a:lnTo>
                    <a:pt x="0" y="23"/>
                  </a:lnTo>
                  <a:lnTo>
                    <a:pt x="4" y="20"/>
                  </a:lnTo>
                  <a:lnTo>
                    <a:pt x="9" y="17"/>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4" name="Freeform 80"/>
            <p:cNvSpPr>
              <a:spLocks/>
            </p:cNvSpPr>
            <p:nvPr/>
          </p:nvSpPr>
          <p:spPr bwMode="auto">
            <a:xfrm>
              <a:off x="3500" y="1504"/>
              <a:ext cx="21" cy="14"/>
            </a:xfrm>
            <a:custGeom>
              <a:avLst/>
              <a:gdLst>
                <a:gd name="T0" fmla="*/ 18 w 21"/>
                <a:gd name="T1" fmla="*/ 11 h 14"/>
                <a:gd name="T2" fmla="*/ 20 w 21"/>
                <a:gd name="T3" fmla="*/ 9 h 14"/>
                <a:gd name="T4" fmla="*/ 21 w 21"/>
                <a:gd name="T5" fmla="*/ 8 h 14"/>
                <a:gd name="T6" fmla="*/ 21 w 21"/>
                <a:gd name="T7" fmla="*/ 6 h 14"/>
                <a:gd name="T8" fmla="*/ 21 w 21"/>
                <a:gd name="T9" fmla="*/ 5 h 14"/>
                <a:gd name="T10" fmla="*/ 20 w 21"/>
                <a:gd name="T11" fmla="*/ 2 h 14"/>
                <a:gd name="T12" fmla="*/ 18 w 21"/>
                <a:gd name="T13" fmla="*/ 2 h 14"/>
                <a:gd name="T14" fmla="*/ 17 w 21"/>
                <a:gd name="T15" fmla="*/ 0 h 14"/>
                <a:gd name="T16" fmla="*/ 15 w 21"/>
                <a:gd name="T17" fmla="*/ 2 h 14"/>
                <a:gd name="T18" fmla="*/ 11 w 21"/>
                <a:gd name="T19" fmla="*/ 3 h 14"/>
                <a:gd name="T20" fmla="*/ 8 w 21"/>
                <a:gd name="T21" fmla="*/ 5 h 14"/>
                <a:gd name="T22" fmla="*/ 4 w 21"/>
                <a:gd name="T23" fmla="*/ 6 h 14"/>
                <a:gd name="T24" fmla="*/ 3 w 21"/>
                <a:gd name="T25" fmla="*/ 8 h 14"/>
                <a:gd name="T26" fmla="*/ 0 w 21"/>
                <a:gd name="T27" fmla="*/ 11 h 14"/>
                <a:gd name="T28" fmla="*/ 0 w 21"/>
                <a:gd name="T29" fmla="*/ 12 h 14"/>
                <a:gd name="T30" fmla="*/ 0 w 21"/>
                <a:gd name="T31" fmla="*/ 14 h 14"/>
                <a:gd name="T32" fmla="*/ 2 w 21"/>
                <a:gd name="T33" fmla="*/ 14 h 14"/>
                <a:gd name="T34" fmla="*/ 3 w 21"/>
                <a:gd name="T35" fmla="*/ 14 h 14"/>
                <a:gd name="T36" fmla="*/ 8 w 21"/>
                <a:gd name="T37" fmla="*/ 14 h 14"/>
                <a:gd name="T38" fmla="*/ 14 w 21"/>
                <a:gd name="T39" fmla="*/ 12 h 14"/>
                <a:gd name="T40" fmla="*/ 18 w 21"/>
                <a:gd name="T4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8" y="11"/>
                  </a:moveTo>
                  <a:lnTo>
                    <a:pt x="20" y="9"/>
                  </a:lnTo>
                  <a:lnTo>
                    <a:pt x="21" y="8"/>
                  </a:lnTo>
                  <a:lnTo>
                    <a:pt x="21" y="6"/>
                  </a:lnTo>
                  <a:lnTo>
                    <a:pt x="21" y="5"/>
                  </a:lnTo>
                  <a:lnTo>
                    <a:pt x="20" y="2"/>
                  </a:lnTo>
                  <a:lnTo>
                    <a:pt x="18" y="2"/>
                  </a:lnTo>
                  <a:lnTo>
                    <a:pt x="17" y="0"/>
                  </a:lnTo>
                  <a:lnTo>
                    <a:pt x="15" y="2"/>
                  </a:lnTo>
                  <a:lnTo>
                    <a:pt x="11" y="3"/>
                  </a:lnTo>
                  <a:lnTo>
                    <a:pt x="8" y="5"/>
                  </a:lnTo>
                  <a:lnTo>
                    <a:pt x="4" y="6"/>
                  </a:lnTo>
                  <a:lnTo>
                    <a:pt x="3" y="8"/>
                  </a:lnTo>
                  <a:lnTo>
                    <a:pt x="0" y="11"/>
                  </a:lnTo>
                  <a:lnTo>
                    <a:pt x="0" y="12"/>
                  </a:lnTo>
                  <a:lnTo>
                    <a:pt x="0" y="14"/>
                  </a:lnTo>
                  <a:lnTo>
                    <a:pt x="2" y="14"/>
                  </a:lnTo>
                  <a:lnTo>
                    <a:pt x="3" y="14"/>
                  </a:lnTo>
                  <a:lnTo>
                    <a:pt x="8" y="14"/>
                  </a:lnTo>
                  <a:lnTo>
                    <a:pt x="14" y="12"/>
                  </a:lnTo>
                  <a:lnTo>
                    <a:pt x="1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5" name="Freeform 81"/>
            <p:cNvSpPr>
              <a:spLocks/>
            </p:cNvSpPr>
            <p:nvPr/>
          </p:nvSpPr>
          <p:spPr bwMode="auto">
            <a:xfrm>
              <a:off x="3527" y="1463"/>
              <a:ext cx="17" cy="10"/>
            </a:xfrm>
            <a:custGeom>
              <a:avLst/>
              <a:gdLst>
                <a:gd name="T0" fmla="*/ 14 w 17"/>
                <a:gd name="T1" fmla="*/ 10 h 10"/>
                <a:gd name="T2" fmla="*/ 15 w 17"/>
                <a:gd name="T3" fmla="*/ 9 h 10"/>
                <a:gd name="T4" fmla="*/ 17 w 17"/>
                <a:gd name="T5" fmla="*/ 7 h 10"/>
                <a:gd name="T6" fmla="*/ 17 w 17"/>
                <a:gd name="T7" fmla="*/ 6 h 10"/>
                <a:gd name="T8" fmla="*/ 17 w 17"/>
                <a:gd name="T9" fmla="*/ 4 h 10"/>
                <a:gd name="T10" fmla="*/ 17 w 17"/>
                <a:gd name="T11" fmla="*/ 3 h 10"/>
                <a:gd name="T12" fmla="*/ 15 w 17"/>
                <a:gd name="T13" fmla="*/ 1 h 10"/>
                <a:gd name="T14" fmla="*/ 14 w 17"/>
                <a:gd name="T15" fmla="*/ 0 h 10"/>
                <a:gd name="T16" fmla="*/ 13 w 17"/>
                <a:gd name="T17" fmla="*/ 0 h 10"/>
                <a:gd name="T18" fmla="*/ 9 w 17"/>
                <a:gd name="T19" fmla="*/ 0 h 10"/>
                <a:gd name="T20" fmla="*/ 7 w 17"/>
                <a:gd name="T21" fmla="*/ 1 h 10"/>
                <a:gd name="T22" fmla="*/ 3 w 17"/>
                <a:gd name="T23" fmla="*/ 3 h 10"/>
                <a:gd name="T24" fmla="*/ 2 w 17"/>
                <a:gd name="T25" fmla="*/ 4 h 10"/>
                <a:gd name="T26" fmla="*/ 1 w 17"/>
                <a:gd name="T27" fmla="*/ 7 h 10"/>
                <a:gd name="T28" fmla="*/ 0 w 17"/>
                <a:gd name="T29" fmla="*/ 9 h 10"/>
                <a:gd name="T30" fmla="*/ 0 w 17"/>
                <a:gd name="T31" fmla="*/ 10 h 10"/>
                <a:gd name="T32" fmla="*/ 1 w 17"/>
                <a:gd name="T33" fmla="*/ 10 h 10"/>
                <a:gd name="T34" fmla="*/ 2 w 17"/>
                <a:gd name="T35" fmla="*/ 10 h 10"/>
                <a:gd name="T36" fmla="*/ 6 w 17"/>
                <a:gd name="T37" fmla="*/ 10 h 10"/>
                <a:gd name="T38" fmla="*/ 14 w 17"/>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0">
                  <a:moveTo>
                    <a:pt x="14" y="10"/>
                  </a:moveTo>
                  <a:lnTo>
                    <a:pt x="15" y="9"/>
                  </a:lnTo>
                  <a:lnTo>
                    <a:pt x="17" y="7"/>
                  </a:lnTo>
                  <a:lnTo>
                    <a:pt x="17" y="6"/>
                  </a:lnTo>
                  <a:lnTo>
                    <a:pt x="17" y="4"/>
                  </a:lnTo>
                  <a:lnTo>
                    <a:pt x="17" y="3"/>
                  </a:lnTo>
                  <a:lnTo>
                    <a:pt x="15" y="1"/>
                  </a:lnTo>
                  <a:lnTo>
                    <a:pt x="14" y="0"/>
                  </a:lnTo>
                  <a:lnTo>
                    <a:pt x="13" y="0"/>
                  </a:lnTo>
                  <a:lnTo>
                    <a:pt x="9" y="0"/>
                  </a:lnTo>
                  <a:lnTo>
                    <a:pt x="7" y="1"/>
                  </a:lnTo>
                  <a:lnTo>
                    <a:pt x="3" y="3"/>
                  </a:lnTo>
                  <a:lnTo>
                    <a:pt x="2" y="4"/>
                  </a:lnTo>
                  <a:lnTo>
                    <a:pt x="1" y="7"/>
                  </a:lnTo>
                  <a:lnTo>
                    <a:pt x="0" y="9"/>
                  </a:lnTo>
                  <a:lnTo>
                    <a:pt x="0" y="10"/>
                  </a:lnTo>
                  <a:lnTo>
                    <a:pt x="1" y="10"/>
                  </a:lnTo>
                  <a:lnTo>
                    <a:pt x="2" y="10"/>
                  </a:lnTo>
                  <a:lnTo>
                    <a:pt x="6" y="10"/>
                  </a:lnTo>
                  <a:lnTo>
                    <a:pt x="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6" name="Freeform 82"/>
            <p:cNvSpPr>
              <a:spLocks/>
            </p:cNvSpPr>
            <p:nvPr/>
          </p:nvSpPr>
          <p:spPr bwMode="auto">
            <a:xfrm>
              <a:off x="3415" y="1397"/>
              <a:ext cx="9" cy="19"/>
            </a:xfrm>
            <a:custGeom>
              <a:avLst/>
              <a:gdLst>
                <a:gd name="T0" fmla="*/ 7 w 9"/>
                <a:gd name="T1" fmla="*/ 4 h 19"/>
                <a:gd name="T2" fmla="*/ 7 w 9"/>
                <a:gd name="T3" fmla="*/ 3 h 19"/>
                <a:gd name="T4" fmla="*/ 7 w 9"/>
                <a:gd name="T5" fmla="*/ 1 h 19"/>
                <a:gd name="T6" fmla="*/ 6 w 9"/>
                <a:gd name="T7" fmla="*/ 0 h 19"/>
                <a:gd name="T8" fmla="*/ 5 w 9"/>
                <a:gd name="T9" fmla="*/ 0 h 19"/>
                <a:gd name="T10" fmla="*/ 4 w 9"/>
                <a:gd name="T11" fmla="*/ 0 h 19"/>
                <a:gd name="T12" fmla="*/ 3 w 9"/>
                <a:gd name="T13" fmla="*/ 1 h 19"/>
                <a:gd name="T14" fmla="*/ 2 w 9"/>
                <a:gd name="T15" fmla="*/ 1 h 19"/>
                <a:gd name="T16" fmla="*/ 0 w 9"/>
                <a:gd name="T17" fmla="*/ 4 h 19"/>
                <a:gd name="T18" fmla="*/ 0 w 9"/>
                <a:gd name="T19" fmla="*/ 6 h 19"/>
                <a:gd name="T20" fmla="*/ 0 w 9"/>
                <a:gd name="T21" fmla="*/ 7 h 19"/>
                <a:gd name="T22" fmla="*/ 3 w 9"/>
                <a:gd name="T23" fmla="*/ 13 h 19"/>
                <a:gd name="T24" fmla="*/ 4 w 9"/>
                <a:gd name="T25" fmla="*/ 18 h 19"/>
                <a:gd name="T26" fmla="*/ 5 w 9"/>
                <a:gd name="T27" fmla="*/ 18 h 19"/>
                <a:gd name="T28" fmla="*/ 5 w 9"/>
                <a:gd name="T29" fmla="*/ 19 h 19"/>
                <a:gd name="T30" fmla="*/ 6 w 9"/>
                <a:gd name="T31" fmla="*/ 19 h 19"/>
                <a:gd name="T32" fmla="*/ 6 w 9"/>
                <a:gd name="T33" fmla="*/ 18 h 19"/>
                <a:gd name="T34" fmla="*/ 6 w 9"/>
                <a:gd name="T35" fmla="*/ 16 h 19"/>
                <a:gd name="T36" fmla="*/ 7 w 9"/>
                <a:gd name="T37" fmla="*/ 12 h 19"/>
                <a:gd name="T38" fmla="*/ 9 w 9"/>
                <a:gd name="T39" fmla="*/ 7 h 19"/>
                <a:gd name="T40" fmla="*/ 9 w 9"/>
                <a:gd name="T41" fmla="*/ 6 h 19"/>
                <a:gd name="T42" fmla="*/ 7 w 9"/>
                <a:gd name="T43"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19">
                  <a:moveTo>
                    <a:pt x="7" y="4"/>
                  </a:moveTo>
                  <a:lnTo>
                    <a:pt x="7" y="3"/>
                  </a:lnTo>
                  <a:lnTo>
                    <a:pt x="7" y="1"/>
                  </a:lnTo>
                  <a:lnTo>
                    <a:pt x="6" y="0"/>
                  </a:lnTo>
                  <a:lnTo>
                    <a:pt x="5" y="0"/>
                  </a:lnTo>
                  <a:lnTo>
                    <a:pt x="4" y="0"/>
                  </a:lnTo>
                  <a:lnTo>
                    <a:pt x="3" y="1"/>
                  </a:lnTo>
                  <a:lnTo>
                    <a:pt x="2" y="1"/>
                  </a:lnTo>
                  <a:lnTo>
                    <a:pt x="0" y="4"/>
                  </a:lnTo>
                  <a:lnTo>
                    <a:pt x="0" y="6"/>
                  </a:lnTo>
                  <a:lnTo>
                    <a:pt x="0" y="7"/>
                  </a:lnTo>
                  <a:lnTo>
                    <a:pt x="3" y="13"/>
                  </a:lnTo>
                  <a:lnTo>
                    <a:pt x="4" y="18"/>
                  </a:lnTo>
                  <a:lnTo>
                    <a:pt x="5" y="18"/>
                  </a:lnTo>
                  <a:lnTo>
                    <a:pt x="5" y="19"/>
                  </a:lnTo>
                  <a:lnTo>
                    <a:pt x="6" y="19"/>
                  </a:lnTo>
                  <a:lnTo>
                    <a:pt x="6" y="18"/>
                  </a:lnTo>
                  <a:lnTo>
                    <a:pt x="6" y="16"/>
                  </a:lnTo>
                  <a:lnTo>
                    <a:pt x="7" y="12"/>
                  </a:lnTo>
                  <a:lnTo>
                    <a:pt x="9" y="7"/>
                  </a:lnTo>
                  <a:lnTo>
                    <a:pt x="9" y="6"/>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7" name="Freeform 83"/>
            <p:cNvSpPr>
              <a:spLocks/>
            </p:cNvSpPr>
            <p:nvPr/>
          </p:nvSpPr>
          <p:spPr bwMode="auto">
            <a:xfrm>
              <a:off x="3460" y="1419"/>
              <a:ext cx="14" cy="20"/>
            </a:xfrm>
            <a:custGeom>
              <a:avLst/>
              <a:gdLst>
                <a:gd name="T0" fmla="*/ 2 w 14"/>
                <a:gd name="T1" fmla="*/ 20 h 20"/>
                <a:gd name="T2" fmla="*/ 6 w 14"/>
                <a:gd name="T3" fmla="*/ 17 h 20"/>
                <a:gd name="T4" fmla="*/ 8 w 14"/>
                <a:gd name="T5" fmla="*/ 15 h 20"/>
                <a:gd name="T6" fmla="*/ 14 w 14"/>
                <a:gd name="T7" fmla="*/ 8 h 20"/>
                <a:gd name="T8" fmla="*/ 14 w 14"/>
                <a:gd name="T9" fmla="*/ 6 h 20"/>
                <a:gd name="T10" fmla="*/ 14 w 14"/>
                <a:gd name="T11" fmla="*/ 3 h 20"/>
                <a:gd name="T12" fmla="*/ 14 w 14"/>
                <a:gd name="T13" fmla="*/ 2 h 20"/>
                <a:gd name="T14" fmla="*/ 13 w 14"/>
                <a:gd name="T15" fmla="*/ 2 h 20"/>
                <a:gd name="T16" fmla="*/ 12 w 14"/>
                <a:gd name="T17" fmla="*/ 0 h 20"/>
                <a:gd name="T18" fmla="*/ 10 w 14"/>
                <a:gd name="T19" fmla="*/ 0 h 20"/>
                <a:gd name="T20" fmla="*/ 9 w 14"/>
                <a:gd name="T21" fmla="*/ 0 h 20"/>
                <a:gd name="T22" fmla="*/ 8 w 14"/>
                <a:gd name="T23" fmla="*/ 2 h 20"/>
                <a:gd name="T24" fmla="*/ 3 w 14"/>
                <a:gd name="T25" fmla="*/ 9 h 20"/>
                <a:gd name="T26" fmla="*/ 2 w 14"/>
                <a:gd name="T27" fmla="*/ 14 h 20"/>
                <a:gd name="T28" fmla="*/ 0 w 14"/>
                <a:gd name="T29" fmla="*/ 18 h 20"/>
                <a:gd name="T30" fmla="*/ 0 w 14"/>
                <a:gd name="T31" fmla="*/ 20 h 20"/>
                <a:gd name="T32" fmla="*/ 1 w 14"/>
                <a:gd name="T33" fmla="*/ 20 h 20"/>
                <a:gd name="T34" fmla="*/ 2 w 14"/>
                <a:gd name="T3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20">
                  <a:moveTo>
                    <a:pt x="2" y="20"/>
                  </a:moveTo>
                  <a:lnTo>
                    <a:pt x="6" y="17"/>
                  </a:lnTo>
                  <a:lnTo>
                    <a:pt x="8" y="15"/>
                  </a:lnTo>
                  <a:lnTo>
                    <a:pt x="14" y="8"/>
                  </a:lnTo>
                  <a:lnTo>
                    <a:pt x="14" y="6"/>
                  </a:lnTo>
                  <a:lnTo>
                    <a:pt x="14" y="3"/>
                  </a:lnTo>
                  <a:lnTo>
                    <a:pt x="14" y="2"/>
                  </a:lnTo>
                  <a:lnTo>
                    <a:pt x="13" y="2"/>
                  </a:lnTo>
                  <a:lnTo>
                    <a:pt x="12" y="0"/>
                  </a:lnTo>
                  <a:lnTo>
                    <a:pt x="10" y="0"/>
                  </a:lnTo>
                  <a:lnTo>
                    <a:pt x="9" y="0"/>
                  </a:lnTo>
                  <a:lnTo>
                    <a:pt x="8" y="2"/>
                  </a:lnTo>
                  <a:lnTo>
                    <a:pt x="3" y="9"/>
                  </a:lnTo>
                  <a:lnTo>
                    <a:pt x="2" y="14"/>
                  </a:lnTo>
                  <a:lnTo>
                    <a:pt x="0" y="18"/>
                  </a:lnTo>
                  <a:lnTo>
                    <a:pt x="0" y="20"/>
                  </a:lnTo>
                  <a:lnTo>
                    <a:pt x="1"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8" name="Freeform 84"/>
            <p:cNvSpPr>
              <a:spLocks/>
            </p:cNvSpPr>
            <p:nvPr/>
          </p:nvSpPr>
          <p:spPr bwMode="auto">
            <a:xfrm>
              <a:off x="3511" y="1403"/>
              <a:ext cx="13" cy="16"/>
            </a:xfrm>
            <a:custGeom>
              <a:avLst/>
              <a:gdLst>
                <a:gd name="T0" fmla="*/ 12 w 13"/>
                <a:gd name="T1" fmla="*/ 7 h 16"/>
                <a:gd name="T2" fmla="*/ 13 w 13"/>
                <a:gd name="T3" fmla="*/ 6 h 16"/>
                <a:gd name="T4" fmla="*/ 13 w 13"/>
                <a:gd name="T5" fmla="*/ 4 h 16"/>
                <a:gd name="T6" fmla="*/ 12 w 13"/>
                <a:gd name="T7" fmla="*/ 3 h 16"/>
                <a:gd name="T8" fmla="*/ 12 w 13"/>
                <a:gd name="T9" fmla="*/ 1 h 16"/>
                <a:gd name="T10" fmla="*/ 11 w 13"/>
                <a:gd name="T11" fmla="*/ 1 h 16"/>
                <a:gd name="T12" fmla="*/ 10 w 13"/>
                <a:gd name="T13" fmla="*/ 0 h 16"/>
                <a:gd name="T14" fmla="*/ 9 w 13"/>
                <a:gd name="T15" fmla="*/ 1 h 16"/>
                <a:gd name="T16" fmla="*/ 3 w 13"/>
                <a:gd name="T17" fmla="*/ 9 h 16"/>
                <a:gd name="T18" fmla="*/ 0 w 13"/>
                <a:gd name="T19" fmla="*/ 13 h 16"/>
                <a:gd name="T20" fmla="*/ 0 w 13"/>
                <a:gd name="T21" fmla="*/ 15 h 16"/>
                <a:gd name="T22" fmla="*/ 0 w 13"/>
                <a:gd name="T23" fmla="*/ 16 h 16"/>
                <a:gd name="T24" fmla="*/ 4 w 13"/>
                <a:gd name="T25" fmla="*/ 15 h 16"/>
                <a:gd name="T26" fmla="*/ 6 w 13"/>
                <a:gd name="T27" fmla="*/ 13 h 16"/>
                <a:gd name="T28" fmla="*/ 10 w 13"/>
                <a:gd name="T29" fmla="*/ 10 h 16"/>
                <a:gd name="T30" fmla="*/ 12 w 13"/>
                <a:gd name="T3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6">
                  <a:moveTo>
                    <a:pt x="12" y="7"/>
                  </a:moveTo>
                  <a:lnTo>
                    <a:pt x="13" y="6"/>
                  </a:lnTo>
                  <a:lnTo>
                    <a:pt x="13" y="4"/>
                  </a:lnTo>
                  <a:lnTo>
                    <a:pt x="12" y="3"/>
                  </a:lnTo>
                  <a:lnTo>
                    <a:pt x="12" y="1"/>
                  </a:lnTo>
                  <a:lnTo>
                    <a:pt x="11" y="1"/>
                  </a:lnTo>
                  <a:lnTo>
                    <a:pt x="10" y="0"/>
                  </a:lnTo>
                  <a:lnTo>
                    <a:pt x="9" y="1"/>
                  </a:lnTo>
                  <a:lnTo>
                    <a:pt x="3" y="9"/>
                  </a:lnTo>
                  <a:lnTo>
                    <a:pt x="0" y="13"/>
                  </a:lnTo>
                  <a:lnTo>
                    <a:pt x="0" y="15"/>
                  </a:lnTo>
                  <a:lnTo>
                    <a:pt x="0" y="16"/>
                  </a:lnTo>
                  <a:lnTo>
                    <a:pt x="4" y="15"/>
                  </a:lnTo>
                  <a:lnTo>
                    <a:pt x="6" y="13"/>
                  </a:lnTo>
                  <a:lnTo>
                    <a:pt x="10" y="10"/>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09" name="Freeform 85"/>
            <p:cNvSpPr>
              <a:spLocks/>
            </p:cNvSpPr>
            <p:nvPr/>
          </p:nvSpPr>
          <p:spPr bwMode="auto">
            <a:xfrm>
              <a:off x="3360" y="1451"/>
              <a:ext cx="12" cy="28"/>
            </a:xfrm>
            <a:custGeom>
              <a:avLst/>
              <a:gdLst>
                <a:gd name="T0" fmla="*/ 6 w 12"/>
                <a:gd name="T1" fmla="*/ 3 h 28"/>
                <a:gd name="T2" fmla="*/ 5 w 12"/>
                <a:gd name="T3" fmla="*/ 1 h 28"/>
                <a:gd name="T4" fmla="*/ 4 w 12"/>
                <a:gd name="T5" fmla="*/ 0 h 28"/>
                <a:gd name="T6" fmla="*/ 3 w 12"/>
                <a:gd name="T7" fmla="*/ 0 h 28"/>
                <a:gd name="T8" fmla="*/ 1 w 12"/>
                <a:gd name="T9" fmla="*/ 1 h 28"/>
                <a:gd name="T10" fmla="*/ 0 w 12"/>
                <a:gd name="T11" fmla="*/ 3 h 28"/>
                <a:gd name="T12" fmla="*/ 0 w 12"/>
                <a:gd name="T13" fmla="*/ 4 h 28"/>
                <a:gd name="T14" fmla="*/ 0 w 12"/>
                <a:gd name="T15" fmla="*/ 6 h 28"/>
                <a:gd name="T16" fmla="*/ 0 w 12"/>
                <a:gd name="T17" fmla="*/ 7 h 28"/>
                <a:gd name="T18" fmla="*/ 3 w 12"/>
                <a:gd name="T19" fmla="*/ 9 h 28"/>
                <a:gd name="T20" fmla="*/ 4 w 12"/>
                <a:gd name="T21" fmla="*/ 13 h 28"/>
                <a:gd name="T22" fmla="*/ 6 w 12"/>
                <a:gd name="T23" fmla="*/ 19 h 28"/>
                <a:gd name="T24" fmla="*/ 9 w 12"/>
                <a:gd name="T25" fmla="*/ 25 h 28"/>
                <a:gd name="T26" fmla="*/ 10 w 12"/>
                <a:gd name="T27" fmla="*/ 27 h 28"/>
                <a:gd name="T28" fmla="*/ 11 w 12"/>
                <a:gd name="T29" fmla="*/ 28 h 28"/>
                <a:gd name="T30" fmla="*/ 12 w 12"/>
                <a:gd name="T31" fmla="*/ 25 h 28"/>
                <a:gd name="T32" fmla="*/ 12 w 12"/>
                <a:gd name="T33" fmla="*/ 22 h 28"/>
                <a:gd name="T34" fmla="*/ 11 w 12"/>
                <a:gd name="T35" fmla="*/ 16 h 28"/>
                <a:gd name="T36" fmla="*/ 9 w 12"/>
                <a:gd name="T37" fmla="*/ 9 h 28"/>
                <a:gd name="T38" fmla="*/ 6 w 1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28">
                  <a:moveTo>
                    <a:pt x="6" y="3"/>
                  </a:moveTo>
                  <a:lnTo>
                    <a:pt x="5" y="1"/>
                  </a:lnTo>
                  <a:lnTo>
                    <a:pt x="4" y="0"/>
                  </a:lnTo>
                  <a:lnTo>
                    <a:pt x="3" y="0"/>
                  </a:lnTo>
                  <a:lnTo>
                    <a:pt x="1" y="1"/>
                  </a:lnTo>
                  <a:lnTo>
                    <a:pt x="0" y="3"/>
                  </a:lnTo>
                  <a:lnTo>
                    <a:pt x="0" y="4"/>
                  </a:lnTo>
                  <a:lnTo>
                    <a:pt x="0" y="6"/>
                  </a:lnTo>
                  <a:lnTo>
                    <a:pt x="0" y="7"/>
                  </a:lnTo>
                  <a:lnTo>
                    <a:pt x="3" y="9"/>
                  </a:lnTo>
                  <a:lnTo>
                    <a:pt x="4" y="13"/>
                  </a:lnTo>
                  <a:lnTo>
                    <a:pt x="6" y="19"/>
                  </a:lnTo>
                  <a:lnTo>
                    <a:pt x="9" y="25"/>
                  </a:lnTo>
                  <a:lnTo>
                    <a:pt x="10" y="27"/>
                  </a:lnTo>
                  <a:lnTo>
                    <a:pt x="11" y="28"/>
                  </a:lnTo>
                  <a:lnTo>
                    <a:pt x="12" y="25"/>
                  </a:lnTo>
                  <a:lnTo>
                    <a:pt x="12" y="22"/>
                  </a:lnTo>
                  <a:lnTo>
                    <a:pt x="11" y="16"/>
                  </a:lnTo>
                  <a:lnTo>
                    <a:pt x="9" y="9"/>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0" name="Freeform 86"/>
            <p:cNvSpPr>
              <a:spLocks/>
            </p:cNvSpPr>
            <p:nvPr/>
          </p:nvSpPr>
          <p:spPr bwMode="auto">
            <a:xfrm>
              <a:off x="3365" y="1388"/>
              <a:ext cx="18" cy="24"/>
            </a:xfrm>
            <a:custGeom>
              <a:avLst/>
              <a:gdLst>
                <a:gd name="T0" fmla="*/ 17 w 18"/>
                <a:gd name="T1" fmla="*/ 13 h 24"/>
                <a:gd name="T2" fmla="*/ 16 w 18"/>
                <a:gd name="T3" fmla="*/ 8 h 24"/>
                <a:gd name="T4" fmla="*/ 13 w 18"/>
                <a:gd name="T5" fmla="*/ 5 h 24"/>
                <a:gd name="T6" fmla="*/ 10 w 18"/>
                <a:gd name="T7" fmla="*/ 2 h 24"/>
                <a:gd name="T8" fmla="*/ 6 w 18"/>
                <a:gd name="T9" fmla="*/ 0 h 24"/>
                <a:gd name="T10" fmla="*/ 5 w 18"/>
                <a:gd name="T11" fmla="*/ 0 h 24"/>
                <a:gd name="T12" fmla="*/ 4 w 18"/>
                <a:gd name="T13" fmla="*/ 0 h 24"/>
                <a:gd name="T14" fmla="*/ 1 w 18"/>
                <a:gd name="T15" fmla="*/ 2 h 24"/>
                <a:gd name="T16" fmla="*/ 0 w 18"/>
                <a:gd name="T17" fmla="*/ 3 h 24"/>
                <a:gd name="T18" fmla="*/ 1 w 18"/>
                <a:gd name="T19" fmla="*/ 5 h 24"/>
                <a:gd name="T20" fmla="*/ 5 w 18"/>
                <a:gd name="T21" fmla="*/ 6 h 24"/>
                <a:gd name="T22" fmla="*/ 8 w 18"/>
                <a:gd name="T23" fmla="*/ 8 h 24"/>
                <a:gd name="T24" fmla="*/ 10 w 18"/>
                <a:gd name="T25" fmla="*/ 9 h 24"/>
                <a:gd name="T26" fmla="*/ 10 w 18"/>
                <a:gd name="T27" fmla="*/ 12 h 24"/>
                <a:gd name="T28" fmla="*/ 12 w 18"/>
                <a:gd name="T29" fmla="*/ 18 h 24"/>
                <a:gd name="T30" fmla="*/ 13 w 18"/>
                <a:gd name="T31" fmla="*/ 21 h 24"/>
                <a:gd name="T32" fmla="*/ 14 w 18"/>
                <a:gd name="T33" fmla="*/ 22 h 24"/>
                <a:gd name="T34" fmla="*/ 16 w 18"/>
                <a:gd name="T35" fmla="*/ 24 h 24"/>
                <a:gd name="T36" fmla="*/ 17 w 18"/>
                <a:gd name="T37" fmla="*/ 22 h 24"/>
                <a:gd name="T38" fmla="*/ 17 w 18"/>
                <a:gd name="T39" fmla="*/ 21 h 24"/>
                <a:gd name="T40" fmla="*/ 18 w 18"/>
                <a:gd name="T41" fmla="*/ 19 h 24"/>
                <a:gd name="T42" fmla="*/ 18 w 18"/>
                <a:gd name="T43" fmla="*/ 16 h 24"/>
                <a:gd name="T44" fmla="*/ 17 w 18"/>
                <a:gd name="T4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24">
                  <a:moveTo>
                    <a:pt x="17" y="13"/>
                  </a:moveTo>
                  <a:lnTo>
                    <a:pt x="16" y="8"/>
                  </a:lnTo>
                  <a:lnTo>
                    <a:pt x="13" y="5"/>
                  </a:lnTo>
                  <a:lnTo>
                    <a:pt x="10" y="2"/>
                  </a:lnTo>
                  <a:lnTo>
                    <a:pt x="6" y="0"/>
                  </a:lnTo>
                  <a:lnTo>
                    <a:pt x="5" y="0"/>
                  </a:lnTo>
                  <a:lnTo>
                    <a:pt x="4" y="0"/>
                  </a:lnTo>
                  <a:lnTo>
                    <a:pt x="1" y="2"/>
                  </a:lnTo>
                  <a:lnTo>
                    <a:pt x="0" y="3"/>
                  </a:lnTo>
                  <a:lnTo>
                    <a:pt x="1" y="5"/>
                  </a:lnTo>
                  <a:lnTo>
                    <a:pt x="5" y="6"/>
                  </a:lnTo>
                  <a:lnTo>
                    <a:pt x="8" y="8"/>
                  </a:lnTo>
                  <a:lnTo>
                    <a:pt x="10" y="9"/>
                  </a:lnTo>
                  <a:lnTo>
                    <a:pt x="10" y="12"/>
                  </a:lnTo>
                  <a:lnTo>
                    <a:pt x="12" y="18"/>
                  </a:lnTo>
                  <a:lnTo>
                    <a:pt x="13" y="21"/>
                  </a:lnTo>
                  <a:lnTo>
                    <a:pt x="14" y="22"/>
                  </a:lnTo>
                  <a:lnTo>
                    <a:pt x="16" y="24"/>
                  </a:lnTo>
                  <a:lnTo>
                    <a:pt x="17" y="22"/>
                  </a:lnTo>
                  <a:lnTo>
                    <a:pt x="17" y="21"/>
                  </a:lnTo>
                  <a:lnTo>
                    <a:pt x="18" y="19"/>
                  </a:lnTo>
                  <a:lnTo>
                    <a:pt x="18" y="16"/>
                  </a:lnTo>
                  <a:lnTo>
                    <a:pt x="1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1" name="Freeform 87"/>
            <p:cNvSpPr>
              <a:spLocks/>
            </p:cNvSpPr>
            <p:nvPr/>
          </p:nvSpPr>
          <p:spPr bwMode="auto">
            <a:xfrm>
              <a:off x="3313" y="1554"/>
              <a:ext cx="123" cy="86"/>
            </a:xfrm>
            <a:custGeom>
              <a:avLst/>
              <a:gdLst>
                <a:gd name="T0" fmla="*/ 101 w 123"/>
                <a:gd name="T1" fmla="*/ 10 h 86"/>
                <a:gd name="T2" fmla="*/ 83 w 123"/>
                <a:gd name="T3" fmla="*/ 3 h 86"/>
                <a:gd name="T4" fmla="*/ 54 w 123"/>
                <a:gd name="T5" fmla="*/ 0 h 86"/>
                <a:gd name="T6" fmla="*/ 29 w 123"/>
                <a:gd name="T7" fmla="*/ 3 h 86"/>
                <a:gd name="T8" fmla="*/ 15 w 123"/>
                <a:gd name="T9" fmla="*/ 12 h 86"/>
                <a:gd name="T10" fmla="*/ 4 w 123"/>
                <a:gd name="T11" fmla="*/ 25 h 86"/>
                <a:gd name="T12" fmla="*/ 0 w 123"/>
                <a:gd name="T13" fmla="*/ 41 h 86"/>
                <a:gd name="T14" fmla="*/ 4 w 123"/>
                <a:gd name="T15" fmla="*/ 58 h 86"/>
                <a:gd name="T16" fmla="*/ 11 w 123"/>
                <a:gd name="T17" fmla="*/ 68 h 86"/>
                <a:gd name="T18" fmla="*/ 26 w 123"/>
                <a:gd name="T19" fmla="*/ 79 h 86"/>
                <a:gd name="T20" fmla="*/ 48 w 123"/>
                <a:gd name="T21" fmla="*/ 85 h 86"/>
                <a:gd name="T22" fmla="*/ 86 w 123"/>
                <a:gd name="T23" fmla="*/ 85 h 86"/>
                <a:gd name="T24" fmla="*/ 107 w 123"/>
                <a:gd name="T25" fmla="*/ 77 h 86"/>
                <a:gd name="T26" fmla="*/ 118 w 123"/>
                <a:gd name="T27" fmla="*/ 70 h 86"/>
                <a:gd name="T28" fmla="*/ 121 w 123"/>
                <a:gd name="T29" fmla="*/ 59 h 86"/>
                <a:gd name="T30" fmla="*/ 121 w 123"/>
                <a:gd name="T31" fmla="*/ 47 h 86"/>
                <a:gd name="T32" fmla="*/ 115 w 123"/>
                <a:gd name="T33" fmla="*/ 37 h 86"/>
                <a:gd name="T34" fmla="*/ 108 w 123"/>
                <a:gd name="T35" fmla="*/ 33 h 86"/>
                <a:gd name="T36" fmla="*/ 105 w 123"/>
                <a:gd name="T37" fmla="*/ 33 h 86"/>
                <a:gd name="T38" fmla="*/ 101 w 123"/>
                <a:gd name="T39" fmla="*/ 34 h 86"/>
                <a:gd name="T40" fmla="*/ 100 w 123"/>
                <a:gd name="T41" fmla="*/ 39 h 86"/>
                <a:gd name="T42" fmla="*/ 102 w 123"/>
                <a:gd name="T43" fmla="*/ 43 h 86"/>
                <a:gd name="T44" fmla="*/ 106 w 123"/>
                <a:gd name="T45" fmla="*/ 44 h 86"/>
                <a:gd name="T46" fmla="*/ 111 w 123"/>
                <a:gd name="T47" fmla="*/ 47 h 86"/>
                <a:gd name="T48" fmla="*/ 112 w 123"/>
                <a:gd name="T49" fmla="*/ 52 h 86"/>
                <a:gd name="T50" fmla="*/ 109 w 123"/>
                <a:gd name="T51" fmla="*/ 59 h 86"/>
                <a:gd name="T52" fmla="*/ 102 w 123"/>
                <a:gd name="T53" fmla="*/ 65 h 86"/>
                <a:gd name="T54" fmla="*/ 84 w 123"/>
                <a:gd name="T55" fmla="*/ 71 h 86"/>
                <a:gd name="T56" fmla="*/ 53 w 123"/>
                <a:gd name="T57" fmla="*/ 71 h 86"/>
                <a:gd name="T58" fmla="*/ 24 w 123"/>
                <a:gd name="T59" fmla="*/ 61 h 86"/>
                <a:gd name="T60" fmla="*/ 12 w 123"/>
                <a:gd name="T61" fmla="*/ 50 h 86"/>
                <a:gd name="T62" fmla="*/ 11 w 123"/>
                <a:gd name="T63" fmla="*/ 44 h 86"/>
                <a:gd name="T64" fmla="*/ 14 w 123"/>
                <a:gd name="T65" fmla="*/ 30 h 86"/>
                <a:gd name="T66" fmla="*/ 17 w 123"/>
                <a:gd name="T67" fmla="*/ 25 h 86"/>
                <a:gd name="T68" fmla="*/ 39 w 123"/>
                <a:gd name="T69" fmla="*/ 12 h 86"/>
                <a:gd name="T70" fmla="*/ 62 w 123"/>
                <a:gd name="T71" fmla="*/ 10 h 86"/>
                <a:gd name="T72" fmla="*/ 107 w 123"/>
                <a:gd name="T73" fmla="*/ 18 h 86"/>
                <a:gd name="T74" fmla="*/ 108 w 123"/>
                <a:gd name="T75"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86">
                  <a:moveTo>
                    <a:pt x="109" y="16"/>
                  </a:moveTo>
                  <a:lnTo>
                    <a:pt x="101" y="10"/>
                  </a:lnTo>
                  <a:lnTo>
                    <a:pt x="93" y="6"/>
                  </a:lnTo>
                  <a:lnTo>
                    <a:pt x="83" y="3"/>
                  </a:lnTo>
                  <a:lnTo>
                    <a:pt x="74" y="0"/>
                  </a:lnTo>
                  <a:lnTo>
                    <a:pt x="54" y="0"/>
                  </a:lnTo>
                  <a:lnTo>
                    <a:pt x="36" y="1"/>
                  </a:lnTo>
                  <a:lnTo>
                    <a:pt x="29" y="3"/>
                  </a:lnTo>
                  <a:lnTo>
                    <a:pt x="22" y="7"/>
                  </a:lnTo>
                  <a:lnTo>
                    <a:pt x="15" y="12"/>
                  </a:lnTo>
                  <a:lnTo>
                    <a:pt x="9" y="18"/>
                  </a:lnTo>
                  <a:lnTo>
                    <a:pt x="4" y="25"/>
                  </a:lnTo>
                  <a:lnTo>
                    <a:pt x="2" y="33"/>
                  </a:lnTo>
                  <a:lnTo>
                    <a:pt x="0" y="41"/>
                  </a:lnTo>
                  <a:lnTo>
                    <a:pt x="2" y="52"/>
                  </a:lnTo>
                  <a:lnTo>
                    <a:pt x="4" y="58"/>
                  </a:lnTo>
                  <a:lnTo>
                    <a:pt x="8" y="64"/>
                  </a:lnTo>
                  <a:lnTo>
                    <a:pt x="11" y="68"/>
                  </a:lnTo>
                  <a:lnTo>
                    <a:pt x="15" y="73"/>
                  </a:lnTo>
                  <a:lnTo>
                    <a:pt x="26" y="79"/>
                  </a:lnTo>
                  <a:lnTo>
                    <a:pt x="36" y="83"/>
                  </a:lnTo>
                  <a:lnTo>
                    <a:pt x="48" y="85"/>
                  </a:lnTo>
                  <a:lnTo>
                    <a:pt x="60" y="86"/>
                  </a:lnTo>
                  <a:lnTo>
                    <a:pt x="86" y="85"/>
                  </a:lnTo>
                  <a:lnTo>
                    <a:pt x="98" y="82"/>
                  </a:lnTo>
                  <a:lnTo>
                    <a:pt x="107" y="77"/>
                  </a:lnTo>
                  <a:lnTo>
                    <a:pt x="115" y="73"/>
                  </a:lnTo>
                  <a:lnTo>
                    <a:pt x="118" y="70"/>
                  </a:lnTo>
                  <a:lnTo>
                    <a:pt x="119" y="67"/>
                  </a:lnTo>
                  <a:lnTo>
                    <a:pt x="121" y="59"/>
                  </a:lnTo>
                  <a:lnTo>
                    <a:pt x="123" y="53"/>
                  </a:lnTo>
                  <a:lnTo>
                    <a:pt x="121" y="47"/>
                  </a:lnTo>
                  <a:lnTo>
                    <a:pt x="119" y="41"/>
                  </a:lnTo>
                  <a:lnTo>
                    <a:pt x="115" y="37"/>
                  </a:lnTo>
                  <a:lnTo>
                    <a:pt x="111" y="34"/>
                  </a:lnTo>
                  <a:lnTo>
                    <a:pt x="108" y="33"/>
                  </a:lnTo>
                  <a:lnTo>
                    <a:pt x="106" y="33"/>
                  </a:lnTo>
                  <a:lnTo>
                    <a:pt x="105" y="33"/>
                  </a:lnTo>
                  <a:lnTo>
                    <a:pt x="102" y="33"/>
                  </a:lnTo>
                  <a:lnTo>
                    <a:pt x="101" y="34"/>
                  </a:lnTo>
                  <a:lnTo>
                    <a:pt x="100" y="37"/>
                  </a:lnTo>
                  <a:lnTo>
                    <a:pt x="100" y="39"/>
                  </a:lnTo>
                  <a:lnTo>
                    <a:pt x="101" y="41"/>
                  </a:lnTo>
                  <a:lnTo>
                    <a:pt x="102" y="43"/>
                  </a:lnTo>
                  <a:lnTo>
                    <a:pt x="104" y="44"/>
                  </a:lnTo>
                  <a:lnTo>
                    <a:pt x="106" y="44"/>
                  </a:lnTo>
                  <a:lnTo>
                    <a:pt x="108" y="46"/>
                  </a:lnTo>
                  <a:lnTo>
                    <a:pt x="111" y="47"/>
                  </a:lnTo>
                  <a:lnTo>
                    <a:pt x="111" y="50"/>
                  </a:lnTo>
                  <a:lnTo>
                    <a:pt x="112" y="52"/>
                  </a:lnTo>
                  <a:lnTo>
                    <a:pt x="111" y="56"/>
                  </a:lnTo>
                  <a:lnTo>
                    <a:pt x="109" y="59"/>
                  </a:lnTo>
                  <a:lnTo>
                    <a:pt x="106" y="62"/>
                  </a:lnTo>
                  <a:lnTo>
                    <a:pt x="102" y="65"/>
                  </a:lnTo>
                  <a:lnTo>
                    <a:pt x="98" y="68"/>
                  </a:lnTo>
                  <a:lnTo>
                    <a:pt x="84" y="71"/>
                  </a:lnTo>
                  <a:lnTo>
                    <a:pt x="70" y="73"/>
                  </a:lnTo>
                  <a:lnTo>
                    <a:pt x="53" y="71"/>
                  </a:lnTo>
                  <a:lnTo>
                    <a:pt x="38" y="67"/>
                  </a:lnTo>
                  <a:lnTo>
                    <a:pt x="24" y="61"/>
                  </a:lnTo>
                  <a:lnTo>
                    <a:pt x="18" y="55"/>
                  </a:lnTo>
                  <a:lnTo>
                    <a:pt x="12" y="50"/>
                  </a:lnTo>
                  <a:lnTo>
                    <a:pt x="11" y="47"/>
                  </a:lnTo>
                  <a:lnTo>
                    <a:pt x="11" y="44"/>
                  </a:lnTo>
                  <a:lnTo>
                    <a:pt x="11" y="37"/>
                  </a:lnTo>
                  <a:lnTo>
                    <a:pt x="14" y="30"/>
                  </a:lnTo>
                  <a:lnTo>
                    <a:pt x="16" y="27"/>
                  </a:lnTo>
                  <a:lnTo>
                    <a:pt x="17" y="25"/>
                  </a:lnTo>
                  <a:lnTo>
                    <a:pt x="28" y="18"/>
                  </a:lnTo>
                  <a:lnTo>
                    <a:pt x="39" y="12"/>
                  </a:lnTo>
                  <a:lnTo>
                    <a:pt x="50" y="10"/>
                  </a:lnTo>
                  <a:lnTo>
                    <a:pt x="62" y="10"/>
                  </a:lnTo>
                  <a:lnTo>
                    <a:pt x="84" y="13"/>
                  </a:lnTo>
                  <a:lnTo>
                    <a:pt x="107" y="18"/>
                  </a:lnTo>
                  <a:lnTo>
                    <a:pt x="108" y="18"/>
                  </a:lnTo>
                  <a:lnTo>
                    <a:pt x="108" y="16"/>
                  </a:lnTo>
                  <a:lnTo>
                    <a:pt x="10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2" name="Freeform 88"/>
            <p:cNvSpPr>
              <a:spLocks/>
            </p:cNvSpPr>
            <p:nvPr/>
          </p:nvSpPr>
          <p:spPr bwMode="auto">
            <a:xfrm>
              <a:off x="3298" y="1572"/>
              <a:ext cx="25" cy="7"/>
            </a:xfrm>
            <a:custGeom>
              <a:avLst/>
              <a:gdLst>
                <a:gd name="T0" fmla="*/ 21 w 25"/>
                <a:gd name="T1" fmla="*/ 7 h 7"/>
                <a:gd name="T2" fmla="*/ 23 w 25"/>
                <a:gd name="T3" fmla="*/ 7 h 7"/>
                <a:gd name="T4" fmla="*/ 24 w 25"/>
                <a:gd name="T5" fmla="*/ 6 h 7"/>
                <a:gd name="T6" fmla="*/ 25 w 25"/>
                <a:gd name="T7" fmla="*/ 4 h 7"/>
                <a:gd name="T8" fmla="*/ 25 w 25"/>
                <a:gd name="T9" fmla="*/ 1 h 7"/>
                <a:gd name="T10" fmla="*/ 24 w 25"/>
                <a:gd name="T11" fmla="*/ 1 h 7"/>
                <a:gd name="T12" fmla="*/ 23 w 25"/>
                <a:gd name="T13" fmla="*/ 0 h 7"/>
                <a:gd name="T14" fmla="*/ 21 w 25"/>
                <a:gd name="T15" fmla="*/ 0 h 7"/>
                <a:gd name="T16" fmla="*/ 11 w 25"/>
                <a:gd name="T17" fmla="*/ 0 h 7"/>
                <a:gd name="T18" fmla="*/ 6 w 25"/>
                <a:gd name="T19" fmla="*/ 1 h 7"/>
                <a:gd name="T20" fmla="*/ 0 w 25"/>
                <a:gd name="T21" fmla="*/ 4 h 7"/>
                <a:gd name="T22" fmla="*/ 7 w 25"/>
                <a:gd name="T23" fmla="*/ 6 h 7"/>
                <a:gd name="T24" fmla="*/ 21 w 2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7">
                  <a:moveTo>
                    <a:pt x="21" y="7"/>
                  </a:moveTo>
                  <a:lnTo>
                    <a:pt x="23" y="7"/>
                  </a:lnTo>
                  <a:lnTo>
                    <a:pt x="24" y="6"/>
                  </a:lnTo>
                  <a:lnTo>
                    <a:pt x="25" y="4"/>
                  </a:lnTo>
                  <a:lnTo>
                    <a:pt x="25" y="1"/>
                  </a:lnTo>
                  <a:lnTo>
                    <a:pt x="24" y="1"/>
                  </a:lnTo>
                  <a:lnTo>
                    <a:pt x="23" y="0"/>
                  </a:lnTo>
                  <a:lnTo>
                    <a:pt x="21" y="0"/>
                  </a:lnTo>
                  <a:lnTo>
                    <a:pt x="11" y="0"/>
                  </a:lnTo>
                  <a:lnTo>
                    <a:pt x="6" y="1"/>
                  </a:lnTo>
                  <a:lnTo>
                    <a:pt x="0" y="4"/>
                  </a:lnTo>
                  <a:lnTo>
                    <a:pt x="7" y="6"/>
                  </a:lnTo>
                  <a:lnTo>
                    <a:pt x="2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3" name="Freeform 89"/>
            <p:cNvSpPr>
              <a:spLocks/>
            </p:cNvSpPr>
            <p:nvPr/>
          </p:nvSpPr>
          <p:spPr bwMode="auto">
            <a:xfrm>
              <a:off x="3256" y="1518"/>
              <a:ext cx="235" cy="169"/>
            </a:xfrm>
            <a:custGeom>
              <a:avLst/>
              <a:gdLst>
                <a:gd name="T0" fmla="*/ 127 w 235"/>
                <a:gd name="T1" fmla="*/ 15 h 169"/>
                <a:gd name="T2" fmla="*/ 143 w 235"/>
                <a:gd name="T3" fmla="*/ 4 h 169"/>
                <a:gd name="T4" fmla="*/ 166 w 235"/>
                <a:gd name="T5" fmla="*/ 0 h 169"/>
                <a:gd name="T6" fmla="*/ 190 w 235"/>
                <a:gd name="T7" fmla="*/ 6 h 169"/>
                <a:gd name="T8" fmla="*/ 205 w 235"/>
                <a:gd name="T9" fmla="*/ 15 h 169"/>
                <a:gd name="T10" fmla="*/ 210 w 235"/>
                <a:gd name="T11" fmla="*/ 21 h 169"/>
                <a:gd name="T12" fmla="*/ 210 w 235"/>
                <a:gd name="T13" fmla="*/ 25 h 169"/>
                <a:gd name="T14" fmla="*/ 204 w 235"/>
                <a:gd name="T15" fmla="*/ 36 h 169"/>
                <a:gd name="T16" fmla="*/ 189 w 235"/>
                <a:gd name="T17" fmla="*/ 46 h 169"/>
                <a:gd name="T18" fmla="*/ 200 w 235"/>
                <a:gd name="T19" fmla="*/ 57 h 169"/>
                <a:gd name="T20" fmla="*/ 226 w 235"/>
                <a:gd name="T21" fmla="*/ 72 h 169"/>
                <a:gd name="T22" fmla="*/ 229 w 235"/>
                <a:gd name="T23" fmla="*/ 67 h 169"/>
                <a:gd name="T24" fmla="*/ 232 w 235"/>
                <a:gd name="T25" fmla="*/ 66 h 169"/>
                <a:gd name="T26" fmla="*/ 235 w 235"/>
                <a:gd name="T27" fmla="*/ 67 h 169"/>
                <a:gd name="T28" fmla="*/ 235 w 235"/>
                <a:gd name="T29" fmla="*/ 72 h 169"/>
                <a:gd name="T30" fmla="*/ 216 w 235"/>
                <a:gd name="T31" fmla="*/ 163 h 169"/>
                <a:gd name="T32" fmla="*/ 212 w 235"/>
                <a:gd name="T33" fmla="*/ 164 h 169"/>
                <a:gd name="T34" fmla="*/ 207 w 235"/>
                <a:gd name="T35" fmla="*/ 160 h 169"/>
                <a:gd name="T36" fmla="*/ 198 w 235"/>
                <a:gd name="T37" fmla="*/ 154 h 169"/>
                <a:gd name="T38" fmla="*/ 184 w 235"/>
                <a:gd name="T39" fmla="*/ 154 h 169"/>
                <a:gd name="T40" fmla="*/ 177 w 235"/>
                <a:gd name="T41" fmla="*/ 157 h 169"/>
                <a:gd name="T42" fmla="*/ 171 w 235"/>
                <a:gd name="T43" fmla="*/ 164 h 169"/>
                <a:gd name="T44" fmla="*/ 168 w 235"/>
                <a:gd name="T45" fmla="*/ 169 h 169"/>
                <a:gd name="T46" fmla="*/ 162 w 235"/>
                <a:gd name="T47" fmla="*/ 167 h 169"/>
                <a:gd name="T48" fmla="*/ 91 w 235"/>
                <a:gd name="T49" fmla="*/ 161 h 169"/>
                <a:gd name="T50" fmla="*/ 12 w 235"/>
                <a:gd name="T51" fmla="*/ 157 h 169"/>
                <a:gd name="T52" fmla="*/ 6 w 235"/>
                <a:gd name="T53" fmla="*/ 152 h 169"/>
                <a:gd name="T54" fmla="*/ 2 w 235"/>
                <a:gd name="T55" fmla="*/ 149 h 169"/>
                <a:gd name="T56" fmla="*/ 1 w 235"/>
                <a:gd name="T57" fmla="*/ 146 h 169"/>
                <a:gd name="T58" fmla="*/ 2 w 235"/>
                <a:gd name="T59" fmla="*/ 134 h 169"/>
                <a:gd name="T60" fmla="*/ 17 w 235"/>
                <a:gd name="T61" fmla="*/ 97 h 169"/>
                <a:gd name="T62" fmla="*/ 33 w 235"/>
                <a:gd name="T63" fmla="*/ 72 h 169"/>
                <a:gd name="T64" fmla="*/ 36 w 235"/>
                <a:gd name="T65" fmla="*/ 70 h 169"/>
                <a:gd name="T66" fmla="*/ 87 w 235"/>
                <a:gd name="T67" fmla="*/ 149 h 169"/>
                <a:gd name="T68" fmla="*/ 169 w 235"/>
                <a:gd name="T69" fmla="*/ 149 h 169"/>
                <a:gd name="T70" fmla="*/ 178 w 235"/>
                <a:gd name="T71" fmla="*/ 142 h 169"/>
                <a:gd name="T72" fmla="*/ 187 w 235"/>
                <a:gd name="T73" fmla="*/ 140 h 169"/>
                <a:gd name="T74" fmla="*/ 206 w 235"/>
                <a:gd name="T75" fmla="*/ 145 h 169"/>
                <a:gd name="T76" fmla="*/ 222 w 235"/>
                <a:gd name="T77" fmla="*/ 77 h 169"/>
                <a:gd name="T78" fmla="*/ 206 w 235"/>
                <a:gd name="T79" fmla="*/ 73 h 169"/>
                <a:gd name="T80" fmla="*/ 176 w 235"/>
                <a:gd name="T81" fmla="*/ 66 h 169"/>
                <a:gd name="T82" fmla="*/ 174 w 235"/>
                <a:gd name="T83" fmla="*/ 64 h 169"/>
                <a:gd name="T84" fmla="*/ 171 w 235"/>
                <a:gd name="T85" fmla="*/ 60 h 169"/>
                <a:gd name="T86" fmla="*/ 174 w 235"/>
                <a:gd name="T87" fmla="*/ 54 h 169"/>
                <a:gd name="T88" fmla="*/ 172 w 235"/>
                <a:gd name="T89" fmla="*/ 52 h 169"/>
                <a:gd name="T90" fmla="*/ 183 w 235"/>
                <a:gd name="T91" fmla="*/ 48 h 169"/>
                <a:gd name="T92" fmla="*/ 190 w 235"/>
                <a:gd name="T93" fmla="*/ 39 h 169"/>
                <a:gd name="T94" fmla="*/ 201 w 235"/>
                <a:gd name="T95" fmla="*/ 28 h 169"/>
                <a:gd name="T96" fmla="*/ 195 w 235"/>
                <a:gd name="T97" fmla="*/ 21 h 169"/>
                <a:gd name="T98" fmla="*/ 176 w 235"/>
                <a:gd name="T99" fmla="*/ 12 h 169"/>
                <a:gd name="T100" fmla="*/ 155 w 235"/>
                <a:gd name="T101" fmla="*/ 10 h 169"/>
                <a:gd name="T102" fmla="*/ 134 w 235"/>
                <a:gd name="T103" fmla="*/ 15 h 169"/>
                <a:gd name="T104" fmla="*/ 126 w 235"/>
                <a:gd name="T105" fmla="*/ 25 h 169"/>
                <a:gd name="T106" fmla="*/ 123 w 235"/>
                <a:gd name="T107" fmla="*/ 37 h 169"/>
                <a:gd name="T108" fmla="*/ 121 w 235"/>
                <a:gd name="T109" fmla="*/ 37 h 169"/>
                <a:gd name="T110" fmla="*/ 120 w 235"/>
                <a:gd name="T111" fmla="*/ 28 h 169"/>
                <a:gd name="T112" fmla="*/ 120 w 235"/>
                <a:gd name="T113" fmla="*/ 21 h 169"/>
                <a:gd name="T114" fmla="*/ 122 w 235"/>
                <a:gd name="T115" fmla="*/ 1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5" h="169">
                  <a:moveTo>
                    <a:pt x="123" y="19"/>
                  </a:moveTo>
                  <a:lnTo>
                    <a:pt x="127" y="15"/>
                  </a:lnTo>
                  <a:lnTo>
                    <a:pt x="132" y="10"/>
                  </a:lnTo>
                  <a:lnTo>
                    <a:pt x="143" y="4"/>
                  </a:lnTo>
                  <a:lnTo>
                    <a:pt x="153" y="1"/>
                  </a:lnTo>
                  <a:lnTo>
                    <a:pt x="166" y="0"/>
                  </a:lnTo>
                  <a:lnTo>
                    <a:pt x="180" y="1"/>
                  </a:lnTo>
                  <a:lnTo>
                    <a:pt x="190" y="6"/>
                  </a:lnTo>
                  <a:lnTo>
                    <a:pt x="201" y="12"/>
                  </a:lnTo>
                  <a:lnTo>
                    <a:pt x="205" y="15"/>
                  </a:lnTo>
                  <a:lnTo>
                    <a:pt x="208" y="19"/>
                  </a:lnTo>
                  <a:lnTo>
                    <a:pt x="210" y="21"/>
                  </a:lnTo>
                  <a:lnTo>
                    <a:pt x="210" y="24"/>
                  </a:lnTo>
                  <a:lnTo>
                    <a:pt x="210" y="25"/>
                  </a:lnTo>
                  <a:lnTo>
                    <a:pt x="208" y="28"/>
                  </a:lnTo>
                  <a:lnTo>
                    <a:pt x="204" y="36"/>
                  </a:lnTo>
                  <a:lnTo>
                    <a:pt x="196" y="42"/>
                  </a:lnTo>
                  <a:lnTo>
                    <a:pt x="189" y="46"/>
                  </a:lnTo>
                  <a:lnTo>
                    <a:pt x="183" y="54"/>
                  </a:lnTo>
                  <a:lnTo>
                    <a:pt x="200" y="57"/>
                  </a:lnTo>
                  <a:lnTo>
                    <a:pt x="213" y="63"/>
                  </a:lnTo>
                  <a:lnTo>
                    <a:pt x="226" y="72"/>
                  </a:lnTo>
                  <a:lnTo>
                    <a:pt x="228" y="69"/>
                  </a:lnTo>
                  <a:lnTo>
                    <a:pt x="229" y="67"/>
                  </a:lnTo>
                  <a:lnTo>
                    <a:pt x="230" y="66"/>
                  </a:lnTo>
                  <a:lnTo>
                    <a:pt x="232" y="66"/>
                  </a:lnTo>
                  <a:lnTo>
                    <a:pt x="234" y="66"/>
                  </a:lnTo>
                  <a:lnTo>
                    <a:pt x="235" y="67"/>
                  </a:lnTo>
                  <a:lnTo>
                    <a:pt x="235" y="69"/>
                  </a:lnTo>
                  <a:lnTo>
                    <a:pt x="235" y="72"/>
                  </a:lnTo>
                  <a:lnTo>
                    <a:pt x="218" y="160"/>
                  </a:lnTo>
                  <a:lnTo>
                    <a:pt x="216" y="163"/>
                  </a:lnTo>
                  <a:lnTo>
                    <a:pt x="213" y="164"/>
                  </a:lnTo>
                  <a:lnTo>
                    <a:pt x="212" y="164"/>
                  </a:lnTo>
                  <a:lnTo>
                    <a:pt x="210" y="163"/>
                  </a:lnTo>
                  <a:lnTo>
                    <a:pt x="207" y="160"/>
                  </a:lnTo>
                  <a:lnTo>
                    <a:pt x="206" y="158"/>
                  </a:lnTo>
                  <a:lnTo>
                    <a:pt x="198" y="154"/>
                  </a:lnTo>
                  <a:lnTo>
                    <a:pt x="189" y="152"/>
                  </a:lnTo>
                  <a:lnTo>
                    <a:pt x="184" y="154"/>
                  </a:lnTo>
                  <a:lnTo>
                    <a:pt x="181" y="155"/>
                  </a:lnTo>
                  <a:lnTo>
                    <a:pt x="177" y="157"/>
                  </a:lnTo>
                  <a:lnTo>
                    <a:pt x="174" y="161"/>
                  </a:lnTo>
                  <a:lnTo>
                    <a:pt x="171" y="164"/>
                  </a:lnTo>
                  <a:lnTo>
                    <a:pt x="170" y="167"/>
                  </a:lnTo>
                  <a:lnTo>
                    <a:pt x="168" y="169"/>
                  </a:lnTo>
                  <a:lnTo>
                    <a:pt x="165" y="169"/>
                  </a:lnTo>
                  <a:lnTo>
                    <a:pt x="162" y="167"/>
                  </a:lnTo>
                  <a:lnTo>
                    <a:pt x="161" y="167"/>
                  </a:lnTo>
                  <a:lnTo>
                    <a:pt x="91" y="161"/>
                  </a:lnTo>
                  <a:lnTo>
                    <a:pt x="20" y="157"/>
                  </a:lnTo>
                  <a:lnTo>
                    <a:pt x="12" y="157"/>
                  </a:lnTo>
                  <a:lnTo>
                    <a:pt x="7" y="155"/>
                  </a:lnTo>
                  <a:lnTo>
                    <a:pt x="6" y="152"/>
                  </a:lnTo>
                  <a:lnTo>
                    <a:pt x="3" y="151"/>
                  </a:lnTo>
                  <a:lnTo>
                    <a:pt x="2" y="149"/>
                  </a:lnTo>
                  <a:lnTo>
                    <a:pt x="1" y="149"/>
                  </a:lnTo>
                  <a:lnTo>
                    <a:pt x="1" y="146"/>
                  </a:lnTo>
                  <a:lnTo>
                    <a:pt x="0" y="145"/>
                  </a:lnTo>
                  <a:lnTo>
                    <a:pt x="2" y="134"/>
                  </a:lnTo>
                  <a:lnTo>
                    <a:pt x="6" y="121"/>
                  </a:lnTo>
                  <a:lnTo>
                    <a:pt x="17" y="97"/>
                  </a:lnTo>
                  <a:lnTo>
                    <a:pt x="29" y="76"/>
                  </a:lnTo>
                  <a:lnTo>
                    <a:pt x="33" y="72"/>
                  </a:lnTo>
                  <a:lnTo>
                    <a:pt x="35" y="70"/>
                  </a:lnTo>
                  <a:lnTo>
                    <a:pt x="36" y="70"/>
                  </a:lnTo>
                  <a:lnTo>
                    <a:pt x="8" y="146"/>
                  </a:lnTo>
                  <a:lnTo>
                    <a:pt x="87" y="149"/>
                  </a:lnTo>
                  <a:lnTo>
                    <a:pt x="165" y="155"/>
                  </a:lnTo>
                  <a:lnTo>
                    <a:pt x="169" y="149"/>
                  </a:lnTo>
                  <a:lnTo>
                    <a:pt x="174" y="145"/>
                  </a:lnTo>
                  <a:lnTo>
                    <a:pt x="178" y="142"/>
                  </a:lnTo>
                  <a:lnTo>
                    <a:pt x="182" y="140"/>
                  </a:lnTo>
                  <a:lnTo>
                    <a:pt x="187" y="140"/>
                  </a:lnTo>
                  <a:lnTo>
                    <a:pt x="198" y="140"/>
                  </a:lnTo>
                  <a:lnTo>
                    <a:pt x="206" y="145"/>
                  </a:lnTo>
                  <a:lnTo>
                    <a:pt x="223" y="79"/>
                  </a:lnTo>
                  <a:lnTo>
                    <a:pt x="222" y="77"/>
                  </a:lnTo>
                  <a:lnTo>
                    <a:pt x="218" y="77"/>
                  </a:lnTo>
                  <a:lnTo>
                    <a:pt x="206" y="73"/>
                  </a:lnTo>
                  <a:lnTo>
                    <a:pt x="190" y="69"/>
                  </a:lnTo>
                  <a:lnTo>
                    <a:pt x="176" y="66"/>
                  </a:lnTo>
                  <a:lnTo>
                    <a:pt x="175" y="66"/>
                  </a:lnTo>
                  <a:lnTo>
                    <a:pt x="174" y="64"/>
                  </a:lnTo>
                  <a:lnTo>
                    <a:pt x="172" y="61"/>
                  </a:lnTo>
                  <a:lnTo>
                    <a:pt x="171" y="60"/>
                  </a:lnTo>
                  <a:lnTo>
                    <a:pt x="172" y="55"/>
                  </a:lnTo>
                  <a:lnTo>
                    <a:pt x="174" y="54"/>
                  </a:lnTo>
                  <a:lnTo>
                    <a:pt x="174" y="52"/>
                  </a:lnTo>
                  <a:lnTo>
                    <a:pt x="172" y="52"/>
                  </a:lnTo>
                  <a:lnTo>
                    <a:pt x="181" y="52"/>
                  </a:lnTo>
                  <a:lnTo>
                    <a:pt x="183" y="48"/>
                  </a:lnTo>
                  <a:lnTo>
                    <a:pt x="186" y="45"/>
                  </a:lnTo>
                  <a:lnTo>
                    <a:pt x="190" y="39"/>
                  </a:lnTo>
                  <a:lnTo>
                    <a:pt x="196" y="34"/>
                  </a:lnTo>
                  <a:lnTo>
                    <a:pt x="201" y="28"/>
                  </a:lnTo>
                  <a:lnTo>
                    <a:pt x="199" y="24"/>
                  </a:lnTo>
                  <a:lnTo>
                    <a:pt x="195" y="21"/>
                  </a:lnTo>
                  <a:lnTo>
                    <a:pt x="187" y="16"/>
                  </a:lnTo>
                  <a:lnTo>
                    <a:pt x="176" y="12"/>
                  </a:lnTo>
                  <a:lnTo>
                    <a:pt x="165" y="10"/>
                  </a:lnTo>
                  <a:lnTo>
                    <a:pt x="155" y="10"/>
                  </a:lnTo>
                  <a:lnTo>
                    <a:pt x="144" y="12"/>
                  </a:lnTo>
                  <a:lnTo>
                    <a:pt x="134" y="15"/>
                  </a:lnTo>
                  <a:lnTo>
                    <a:pt x="126" y="21"/>
                  </a:lnTo>
                  <a:lnTo>
                    <a:pt x="126" y="25"/>
                  </a:lnTo>
                  <a:lnTo>
                    <a:pt x="126" y="30"/>
                  </a:lnTo>
                  <a:lnTo>
                    <a:pt x="123" y="37"/>
                  </a:lnTo>
                  <a:lnTo>
                    <a:pt x="120" y="45"/>
                  </a:lnTo>
                  <a:lnTo>
                    <a:pt x="121" y="37"/>
                  </a:lnTo>
                  <a:lnTo>
                    <a:pt x="120" y="33"/>
                  </a:lnTo>
                  <a:lnTo>
                    <a:pt x="120" y="28"/>
                  </a:lnTo>
                  <a:lnTo>
                    <a:pt x="120" y="22"/>
                  </a:lnTo>
                  <a:lnTo>
                    <a:pt x="120" y="21"/>
                  </a:lnTo>
                  <a:lnTo>
                    <a:pt x="121" y="19"/>
                  </a:lnTo>
                  <a:lnTo>
                    <a:pt x="122" y="19"/>
                  </a:lnTo>
                  <a:lnTo>
                    <a:pt x="12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4" name="Freeform 90"/>
            <p:cNvSpPr>
              <a:spLocks/>
            </p:cNvSpPr>
            <p:nvPr/>
          </p:nvSpPr>
          <p:spPr bwMode="auto">
            <a:xfrm>
              <a:off x="3132" y="1300"/>
              <a:ext cx="187" cy="369"/>
            </a:xfrm>
            <a:custGeom>
              <a:avLst/>
              <a:gdLst>
                <a:gd name="T0" fmla="*/ 144 w 187"/>
                <a:gd name="T1" fmla="*/ 145 h 369"/>
                <a:gd name="T2" fmla="*/ 111 w 187"/>
                <a:gd name="T3" fmla="*/ 185 h 369"/>
                <a:gd name="T4" fmla="*/ 71 w 187"/>
                <a:gd name="T5" fmla="*/ 222 h 369"/>
                <a:gd name="T6" fmla="*/ 130 w 187"/>
                <a:gd name="T7" fmla="*/ 340 h 369"/>
                <a:gd name="T8" fmla="*/ 137 w 187"/>
                <a:gd name="T9" fmla="*/ 354 h 369"/>
                <a:gd name="T10" fmla="*/ 141 w 187"/>
                <a:gd name="T11" fmla="*/ 358 h 369"/>
                <a:gd name="T12" fmla="*/ 141 w 187"/>
                <a:gd name="T13" fmla="*/ 364 h 369"/>
                <a:gd name="T14" fmla="*/ 139 w 187"/>
                <a:gd name="T15" fmla="*/ 367 h 369"/>
                <a:gd name="T16" fmla="*/ 135 w 187"/>
                <a:gd name="T17" fmla="*/ 369 h 369"/>
                <a:gd name="T18" fmla="*/ 118 w 187"/>
                <a:gd name="T19" fmla="*/ 348 h 369"/>
                <a:gd name="T20" fmla="*/ 80 w 187"/>
                <a:gd name="T21" fmla="*/ 276 h 369"/>
                <a:gd name="T22" fmla="*/ 36 w 187"/>
                <a:gd name="T23" fmla="*/ 172 h 369"/>
                <a:gd name="T24" fmla="*/ 29 w 187"/>
                <a:gd name="T25" fmla="*/ 163 h 369"/>
                <a:gd name="T26" fmla="*/ 9 w 187"/>
                <a:gd name="T27" fmla="*/ 149 h 369"/>
                <a:gd name="T28" fmla="*/ 3 w 187"/>
                <a:gd name="T29" fmla="*/ 136 h 369"/>
                <a:gd name="T30" fmla="*/ 0 w 187"/>
                <a:gd name="T31" fmla="*/ 122 h 369"/>
                <a:gd name="T32" fmla="*/ 4 w 187"/>
                <a:gd name="T33" fmla="*/ 96 h 369"/>
                <a:gd name="T34" fmla="*/ 16 w 187"/>
                <a:gd name="T35" fmla="*/ 69 h 369"/>
                <a:gd name="T36" fmla="*/ 42 w 187"/>
                <a:gd name="T37" fmla="*/ 31 h 369"/>
                <a:gd name="T38" fmla="*/ 64 w 187"/>
                <a:gd name="T39" fmla="*/ 10 h 369"/>
                <a:gd name="T40" fmla="*/ 82 w 187"/>
                <a:gd name="T41" fmla="*/ 1 h 369"/>
                <a:gd name="T42" fmla="*/ 97 w 187"/>
                <a:gd name="T43" fmla="*/ 0 h 369"/>
                <a:gd name="T44" fmla="*/ 112 w 187"/>
                <a:gd name="T45" fmla="*/ 1 h 369"/>
                <a:gd name="T46" fmla="*/ 125 w 187"/>
                <a:gd name="T47" fmla="*/ 9 h 369"/>
                <a:gd name="T48" fmla="*/ 136 w 187"/>
                <a:gd name="T49" fmla="*/ 21 h 369"/>
                <a:gd name="T50" fmla="*/ 160 w 187"/>
                <a:gd name="T51" fmla="*/ 115 h 369"/>
                <a:gd name="T52" fmla="*/ 186 w 187"/>
                <a:gd name="T53" fmla="*/ 270 h 369"/>
                <a:gd name="T54" fmla="*/ 184 w 187"/>
                <a:gd name="T55" fmla="*/ 269 h 369"/>
                <a:gd name="T56" fmla="*/ 180 w 187"/>
                <a:gd name="T57" fmla="*/ 257 h 369"/>
                <a:gd name="T58" fmla="*/ 150 w 187"/>
                <a:gd name="T59" fmla="*/ 127 h 369"/>
                <a:gd name="T60" fmla="*/ 129 w 187"/>
                <a:gd name="T61" fmla="*/ 33 h 369"/>
                <a:gd name="T62" fmla="*/ 121 w 187"/>
                <a:gd name="T63" fmla="*/ 24 h 369"/>
                <a:gd name="T64" fmla="*/ 112 w 187"/>
                <a:gd name="T65" fmla="*/ 18 h 369"/>
                <a:gd name="T66" fmla="*/ 96 w 187"/>
                <a:gd name="T67" fmla="*/ 15 h 369"/>
                <a:gd name="T68" fmla="*/ 76 w 187"/>
                <a:gd name="T69" fmla="*/ 21 h 369"/>
                <a:gd name="T70" fmla="*/ 50 w 187"/>
                <a:gd name="T71" fmla="*/ 40 h 369"/>
                <a:gd name="T72" fmla="*/ 29 w 187"/>
                <a:gd name="T73" fmla="*/ 69 h 369"/>
                <a:gd name="T74" fmla="*/ 17 w 187"/>
                <a:gd name="T75" fmla="*/ 103 h 369"/>
                <a:gd name="T76" fmla="*/ 15 w 187"/>
                <a:gd name="T77" fmla="*/ 127 h 369"/>
                <a:gd name="T78" fmla="*/ 17 w 187"/>
                <a:gd name="T79" fmla="*/ 134 h 369"/>
                <a:gd name="T80" fmla="*/ 24 w 187"/>
                <a:gd name="T81" fmla="*/ 142 h 369"/>
                <a:gd name="T82" fmla="*/ 35 w 187"/>
                <a:gd name="T83" fmla="*/ 149 h 369"/>
                <a:gd name="T84" fmla="*/ 52 w 187"/>
                <a:gd name="T85" fmla="*/ 167 h 369"/>
                <a:gd name="T86" fmla="*/ 68 w 187"/>
                <a:gd name="T87" fmla="*/ 212 h 369"/>
                <a:gd name="T88" fmla="*/ 76 w 187"/>
                <a:gd name="T89" fmla="*/ 201 h 369"/>
                <a:gd name="T90" fmla="*/ 114 w 187"/>
                <a:gd name="T91" fmla="*/ 164 h 369"/>
                <a:gd name="T92" fmla="*/ 141 w 187"/>
                <a:gd name="T93" fmla="*/ 128 h 369"/>
                <a:gd name="T94" fmla="*/ 144 w 187"/>
                <a:gd name="T95" fmla="*/ 122 h 369"/>
                <a:gd name="T96" fmla="*/ 149 w 187"/>
                <a:gd name="T97" fmla="*/ 122 h 369"/>
                <a:gd name="T98" fmla="*/ 151 w 187"/>
                <a:gd name="T99" fmla="*/ 1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369">
                  <a:moveTo>
                    <a:pt x="151" y="131"/>
                  </a:moveTo>
                  <a:lnTo>
                    <a:pt x="144" y="145"/>
                  </a:lnTo>
                  <a:lnTo>
                    <a:pt x="135" y="158"/>
                  </a:lnTo>
                  <a:lnTo>
                    <a:pt x="111" y="185"/>
                  </a:lnTo>
                  <a:lnTo>
                    <a:pt x="88" y="209"/>
                  </a:lnTo>
                  <a:lnTo>
                    <a:pt x="71" y="222"/>
                  </a:lnTo>
                  <a:lnTo>
                    <a:pt x="97" y="282"/>
                  </a:lnTo>
                  <a:lnTo>
                    <a:pt x="130" y="340"/>
                  </a:lnTo>
                  <a:lnTo>
                    <a:pt x="136" y="351"/>
                  </a:lnTo>
                  <a:lnTo>
                    <a:pt x="137" y="354"/>
                  </a:lnTo>
                  <a:lnTo>
                    <a:pt x="139" y="355"/>
                  </a:lnTo>
                  <a:lnTo>
                    <a:pt x="141" y="358"/>
                  </a:lnTo>
                  <a:lnTo>
                    <a:pt x="142" y="361"/>
                  </a:lnTo>
                  <a:lnTo>
                    <a:pt x="141" y="364"/>
                  </a:lnTo>
                  <a:lnTo>
                    <a:pt x="141" y="366"/>
                  </a:lnTo>
                  <a:lnTo>
                    <a:pt x="139" y="367"/>
                  </a:lnTo>
                  <a:lnTo>
                    <a:pt x="137" y="367"/>
                  </a:lnTo>
                  <a:lnTo>
                    <a:pt x="135" y="369"/>
                  </a:lnTo>
                  <a:lnTo>
                    <a:pt x="133" y="369"/>
                  </a:lnTo>
                  <a:lnTo>
                    <a:pt x="118" y="348"/>
                  </a:lnTo>
                  <a:lnTo>
                    <a:pt x="103" y="325"/>
                  </a:lnTo>
                  <a:lnTo>
                    <a:pt x="80" y="276"/>
                  </a:lnTo>
                  <a:lnTo>
                    <a:pt x="38" y="175"/>
                  </a:lnTo>
                  <a:lnTo>
                    <a:pt x="36" y="172"/>
                  </a:lnTo>
                  <a:lnTo>
                    <a:pt x="34" y="169"/>
                  </a:lnTo>
                  <a:lnTo>
                    <a:pt x="29" y="163"/>
                  </a:lnTo>
                  <a:lnTo>
                    <a:pt x="16" y="157"/>
                  </a:lnTo>
                  <a:lnTo>
                    <a:pt x="9" y="149"/>
                  </a:lnTo>
                  <a:lnTo>
                    <a:pt x="5" y="142"/>
                  </a:lnTo>
                  <a:lnTo>
                    <a:pt x="3" y="136"/>
                  </a:lnTo>
                  <a:lnTo>
                    <a:pt x="2" y="128"/>
                  </a:lnTo>
                  <a:lnTo>
                    <a:pt x="0" y="122"/>
                  </a:lnTo>
                  <a:lnTo>
                    <a:pt x="2" y="109"/>
                  </a:lnTo>
                  <a:lnTo>
                    <a:pt x="4" y="96"/>
                  </a:lnTo>
                  <a:lnTo>
                    <a:pt x="9" y="82"/>
                  </a:lnTo>
                  <a:lnTo>
                    <a:pt x="16" y="69"/>
                  </a:lnTo>
                  <a:lnTo>
                    <a:pt x="29" y="48"/>
                  </a:lnTo>
                  <a:lnTo>
                    <a:pt x="42" y="31"/>
                  </a:lnTo>
                  <a:lnTo>
                    <a:pt x="57" y="16"/>
                  </a:lnTo>
                  <a:lnTo>
                    <a:pt x="64" y="10"/>
                  </a:lnTo>
                  <a:lnTo>
                    <a:pt x="72" y="6"/>
                  </a:lnTo>
                  <a:lnTo>
                    <a:pt x="82" y="1"/>
                  </a:lnTo>
                  <a:lnTo>
                    <a:pt x="90" y="0"/>
                  </a:lnTo>
                  <a:lnTo>
                    <a:pt x="97" y="0"/>
                  </a:lnTo>
                  <a:lnTo>
                    <a:pt x="105" y="0"/>
                  </a:lnTo>
                  <a:lnTo>
                    <a:pt x="112" y="1"/>
                  </a:lnTo>
                  <a:lnTo>
                    <a:pt x="119" y="4"/>
                  </a:lnTo>
                  <a:lnTo>
                    <a:pt x="125" y="9"/>
                  </a:lnTo>
                  <a:lnTo>
                    <a:pt x="131" y="13"/>
                  </a:lnTo>
                  <a:lnTo>
                    <a:pt x="136" y="21"/>
                  </a:lnTo>
                  <a:lnTo>
                    <a:pt x="139" y="28"/>
                  </a:lnTo>
                  <a:lnTo>
                    <a:pt x="160" y="115"/>
                  </a:lnTo>
                  <a:lnTo>
                    <a:pt x="187" y="270"/>
                  </a:lnTo>
                  <a:lnTo>
                    <a:pt x="186" y="270"/>
                  </a:lnTo>
                  <a:lnTo>
                    <a:pt x="185" y="270"/>
                  </a:lnTo>
                  <a:lnTo>
                    <a:pt x="184" y="269"/>
                  </a:lnTo>
                  <a:lnTo>
                    <a:pt x="183" y="266"/>
                  </a:lnTo>
                  <a:lnTo>
                    <a:pt x="180" y="257"/>
                  </a:lnTo>
                  <a:lnTo>
                    <a:pt x="151" y="131"/>
                  </a:lnTo>
                  <a:lnTo>
                    <a:pt x="150" y="127"/>
                  </a:lnTo>
                  <a:lnTo>
                    <a:pt x="149" y="122"/>
                  </a:lnTo>
                  <a:lnTo>
                    <a:pt x="129" y="33"/>
                  </a:lnTo>
                  <a:lnTo>
                    <a:pt x="125" y="27"/>
                  </a:lnTo>
                  <a:lnTo>
                    <a:pt x="121" y="24"/>
                  </a:lnTo>
                  <a:lnTo>
                    <a:pt x="117" y="19"/>
                  </a:lnTo>
                  <a:lnTo>
                    <a:pt x="112" y="18"/>
                  </a:lnTo>
                  <a:lnTo>
                    <a:pt x="101" y="15"/>
                  </a:lnTo>
                  <a:lnTo>
                    <a:pt x="96" y="15"/>
                  </a:lnTo>
                  <a:lnTo>
                    <a:pt x="90" y="16"/>
                  </a:lnTo>
                  <a:lnTo>
                    <a:pt x="76" y="21"/>
                  </a:lnTo>
                  <a:lnTo>
                    <a:pt x="62" y="30"/>
                  </a:lnTo>
                  <a:lnTo>
                    <a:pt x="50" y="40"/>
                  </a:lnTo>
                  <a:lnTo>
                    <a:pt x="39" y="54"/>
                  </a:lnTo>
                  <a:lnTo>
                    <a:pt x="29" y="69"/>
                  </a:lnTo>
                  <a:lnTo>
                    <a:pt x="22" y="85"/>
                  </a:lnTo>
                  <a:lnTo>
                    <a:pt x="17" y="103"/>
                  </a:lnTo>
                  <a:lnTo>
                    <a:pt x="14" y="122"/>
                  </a:lnTo>
                  <a:lnTo>
                    <a:pt x="15" y="127"/>
                  </a:lnTo>
                  <a:lnTo>
                    <a:pt x="16" y="131"/>
                  </a:lnTo>
                  <a:lnTo>
                    <a:pt x="17" y="134"/>
                  </a:lnTo>
                  <a:lnTo>
                    <a:pt x="20" y="137"/>
                  </a:lnTo>
                  <a:lnTo>
                    <a:pt x="24" y="142"/>
                  </a:lnTo>
                  <a:lnTo>
                    <a:pt x="26" y="143"/>
                  </a:lnTo>
                  <a:lnTo>
                    <a:pt x="35" y="149"/>
                  </a:lnTo>
                  <a:lnTo>
                    <a:pt x="45" y="157"/>
                  </a:lnTo>
                  <a:lnTo>
                    <a:pt x="52" y="167"/>
                  </a:lnTo>
                  <a:lnTo>
                    <a:pt x="57" y="181"/>
                  </a:lnTo>
                  <a:lnTo>
                    <a:pt x="68" y="212"/>
                  </a:lnTo>
                  <a:lnTo>
                    <a:pt x="71" y="207"/>
                  </a:lnTo>
                  <a:lnTo>
                    <a:pt x="76" y="201"/>
                  </a:lnTo>
                  <a:lnTo>
                    <a:pt x="95" y="184"/>
                  </a:lnTo>
                  <a:lnTo>
                    <a:pt x="114" y="164"/>
                  </a:lnTo>
                  <a:lnTo>
                    <a:pt x="130" y="145"/>
                  </a:lnTo>
                  <a:lnTo>
                    <a:pt x="141" y="128"/>
                  </a:lnTo>
                  <a:lnTo>
                    <a:pt x="143" y="125"/>
                  </a:lnTo>
                  <a:lnTo>
                    <a:pt x="144" y="122"/>
                  </a:lnTo>
                  <a:lnTo>
                    <a:pt x="147" y="122"/>
                  </a:lnTo>
                  <a:lnTo>
                    <a:pt x="149" y="122"/>
                  </a:lnTo>
                  <a:lnTo>
                    <a:pt x="150" y="127"/>
                  </a:lnTo>
                  <a:lnTo>
                    <a:pt x="151"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5" name="Freeform 91"/>
            <p:cNvSpPr>
              <a:spLocks/>
            </p:cNvSpPr>
            <p:nvPr/>
          </p:nvSpPr>
          <p:spPr bwMode="auto">
            <a:xfrm>
              <a:off x="3259" y="1678"/>
              <a:ext cx="21" cy="49"/>
            </a:xfrm>
            <a:custGeom>
              <a:avLst/>
              <a:gdLst>
                <a:gd name="T0" fmla="*/ 4 w 21"/>
                <a:gd name="T1" fmla="*/ 0 h 49"/>
                <a:gd name="T2" fmla="*/ 2 w 21"/>
                <a:gd name="T3" fmla="*/ 4 h 49"/>
                <a:gd name="T4" fmla="*/ 0 w 21"/>
                <a:gd name="T5" fmla="*/ 10 h 49"/>
                <a:gd name="T6" fmla="*/ 2 w 21"/>
                <a:gd name="T7" fmla="*/ 16 h 49"/>
                <a:gd name="T8" fmla="*/ 3 w 21"/>
                <a:gd name="T9" fmla="*/ 22 h 49"/>
                <a:gd name="T10" fmla="*/ 6 w 21"/>
                <a:gd name="T11" fmla="*/ 32 h 49"/>
                <a:gd name="T12" fmla="*/ 9 w 21"/>
                <a:gd name="T13" fmla="*/ 44 h 49"/>
                <a:gd name="T14" fmla="*/ 10 w 21"/>
                <a:gd name="T15" fmla="*/ 46 h 49"/>
                <a:gd name="T16" fmla="*/ 12 w 21"/>
                <a:gd name="T17" fmla="*/ 47 h 49"/>
                <a:gd name="T18" fmla="*/ 14 w 21"/>
                <a:gd name="T19" fmla="*/ 49 h 49"/>
                <a:gd name="T20" fmla="*/ 16 w 21"/>
                <a:gd name="T21" fmla="*/ 49 h 49"/>
                <a:gd name="T22" fmla="*/ 18 w 21"/>
                <a:gd name="T23" fmla="*/ 47 h 49"/>
                <a:gd name="T24" fmla="*/ 20 w 21"/>
                <a:gd name="T25" fmla="*/ 46 h 49"/>
                <a:gd name="T26" fmla="*/ 21 w 21"/>
                <a:gd name="T27" fmla="*/ 43 h 49"/>
                <a:gd name="T28" fmla="*/ 21 w 21"/>
                <a:gd name="T29" fmla="*/ 41 h 49"/>
                <a:gd name="T30" fmla="*/ 17 w 21"/>
                <a:gd name="T31" fmla="*/ 28 h 49"/>
                <a:gd name="T32" fmla="*/ 11 w 21"/>
                <a:gd name="T33" fmla="*/ 15 h 49"/>
                <a:gd name="T34" fmla="*/ 4 w 21"/>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49">
                  <a:moveTo>
                    <a:pt x="4" y="0"/>
                  </a:moveTo>
                  <a:lnTo>
                    <a:pt x="2" y="4"/>
                  </a:lnTo>
                  <a:lnTo>
                    <a:pt x="0" y="10"/>
                  </a:lnTo>
                  <a:lnTo>
                    <a:pt x="2" y="16"/>
                  </a:lnTo>
                  <a:lnTo>
                    <a:pt x="3" y="22"/>
                  </a:lnTo>
                  <a:lnTo>
                    <a:pt x="6" y="32"/>
                  </a:lnTo>
                  <a:lnTo>
                    <a:pt x="9" y="44"/>
                  </a:lnTo>
                  <a:lnTo>
                    <a:pt x="10" y="46"/>
                  </a:lnTo>
                  <a:lnTo>
                    <a:pt x="12" y="47"/>
                  </a:lnTo>
                  <a:lnTo>
                    <a:pt x="14" y="49"/>
                  </a:lnTo>
                  <a:lnTo>
                    <a:pt x="16" y="49"/>
                  </a:lnTo>
                  <a:lnTo>
                    <a:pt x="18" y="47"/>
                  </a:lnTo>
                  <a:lnTo>
                    <a:pt x="20" y="46"/>
                  </a:lnTo>
                  <a:lnTo>
                    <a:pt x="21" y="43"/>
                  </a:lnTo>
                  <a:lnTo>
                    <a:pt x="21" y="41"/>
                  </a:lnTo>
                  <a:lnTo>
                    <a:pt x="17" y="28"/>
                  </a:lnTo>
                  <a:lnTo>
                    <a:pt x="11" y="1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6" name="Freeform 92"/>
            <p:cNvSpPr>
              <a:spLocks/>
            </p:cNvSpPr>
            <p:nvPr/>
          </p:nvSpPr>
          <p:spPr bwMode="auto">
            <a:xfrm>
              <a:off x="3285" y="1695"/>
              <a:ext cx="161" cy="48"/>
            </a:xfrm>
            <a:custGeom>
              <a:avLst/>
              <a:gdLst>
                <a:gd name="T0" fmla="*/ 0 w 161"/>
                <a:gd name="T1" fmla="*/ 6 h 48"/>
                <a:gd name="T2" fmla="*/ 3 w 161"/>
                <a:gd name="T3" fmla="*/ 14 h 48"/>
                <a:gd name="T4" fmla="*/ 8 w 161"/>
                <a:gd name="T5" fmla="*/ 20 h 48"/>
                <a:gd name="T6" fmla="*/ 13 w 161"/>
                <a:gd name="T7" fmla="*/ 26 h 48"/>
                <a:gd name="T8" fmla="*/ 18 w 161"/>
                <a:gd name="T9" fmla="*/ 32 h 48"/>
                <a:gd name="T10" fmla="*/ 30 w 161"/>
                <a:gd name="T11" fmla="*/ 39 h 48"/>
                <a:gd name="T12" fmla="*/ 43 w 161"/>
                <a:gd name="T13" fmla="*/ 44 h 48"/>
                <a:gd name="T14" fmla="*/ 56 w 161"/>
                <a:gd name="T15" fmla="*/ 47 h 48"/>
                <a:gd name="T16" fmla="*/ 70 w 161"/>
                <a:gd name="T17" fmla="*/ 48 h 48"/>
                <a:gd name="T18" fmla="*/ 97 w 161"/>
                <a:gd name="T19" fmla="*/ 48 h 48"/>
                <a:gd name="T20" fmla="*/ 114 w 161"/>
                <a:gd name="T21" fmla="*/ 44 h 48"/>
                <a:gd name="T22" fmla="*/ 130 w 161"/>
                <a:gd name="T23" fmla="*/ 38 h 48"/>
                <a:gd name="T24" fmla="*/ 146 w 161"/>
                <a:gd name="T25" fmla="*/ 27 h 48"/>
                <a:gd name="T26" fmla="*/ 159 w 161"/>
                <a:gd name="T27" fmla="*/ 14 h 48"/>
                <a:gd name="T28" fmla="*/ 161 w 161"/>
                <a:gd name="T29" fmla="*/ 11 h 48"/>
                <a:gd name="T30" fmla="*/ 161 w 161"/>
                <a:gd name="T31" fmla="*/ 8 h 48"/>
                <a:gd name="T32" fmla="*/ 161 w 161"/>
                <a:gd name="T33" fmla="*/ 6 h 48"/>
                <a:gd name="T34" fmla="*/ 160 w 161"/>
                <a:gd name="T35" fmla="*/ 3 h 48"/>
                <a:gd name="T36" fmla="*/ 159 w 161"/>
                <a:gd name="T37" fmla="*/ 2 h 48"/>
                <a:gd name="T38" fmla="*/ 157 w 161"/>
                <a:gd name="T39" fmla="*/ 0 h 48"/>
                <a:gd name="T40" fmla="*/ 154 w 161"/>
                <a:gd name="T41" fmla="*/ 0 h 48"/>
                <a:gd name="T42" fmla="*/ 152 w 161"/>
                <a:gd name="T43" fmla="*/ 2 h 48"/>
                <a:gd name="T44" fmla="*/ 134 w 161"/>
                <a:gd name="T45" fmla="*/ 15 h 48"/>
                <a:gd name="T46" fmla="*/ 116 w 161"/>
                <a:gd name="T47" fmla="*/ 26 h 48"/>
                <a:gd name="T48" fmla="*/ 108 w 161"/>
                <a:gd name="T49" fmla="*/ 29 h 48"/>
                <a:gd name="T50" fmla="*/ 99 w 161"/>
                <a:gd name="T51" fmla="*/ 32 h 48"/>
                <a:gd name="T52" fmla="*/ 87 w 161"/>
                <a:gd name="T53" fmla="*/ 33 h 48"/>
                <a:gd name="T54" fmla="*/ 74 w 161"/>
                <a:gd name="T55" fmla="*/ 33 h 48"/>
                <a:gd name="T56" fmla="*/ 62 w 161"/>
                <a:gd name="T57" fmla="*/ 32 h 48"/>
                <a:gd name="T58" fmla="*/ 50 w 161"/>
                <a:gd name="T59" fmla="*/ 27 h 48"/>
                <a:gd name="T60" fmla="*/ 39 w 161"/>
                <a:gd name="T61" fmla="*/ 23 h 48"/>
                <a:gd name="T62" fmla="*/ 27 w 161"/>
                <a:gd name="T63" fmla="*/ 18 h 48"/>
                <a:gd name="T64" fmla="*/ 16 w 161"/>
                <a:gd name="T65" fmla="*/ 11 h 48"/>
                <a:gd name="T66" fmla="*/ 6 w 161"/>
                <a:gd name="T67" fmla="*/ 2 h 48"/>
                <a:gd name="T68" fmla="*/ 4 w 161"/>
                <a:gd name="T69" fmla="*/ 0 h 48"/>
                <a:gd name="T70" fmla="*/ 3 w 161"/>
                <a:gd name="T71" fmla="*/ 0 h 48"/>
                <a:gd name="T72" fmla="*/ 2 w 161"/>
                <a:gd name="T73" fmla="*/ 0 h 48"/>
                <a:gd name="T74" fmla="*/ 1 w 161"/>
                <a:gd name="T75" fmla="*/ 2 h 48"/>
                <a:gd name="T76" fmla="*/ 0 w 161"/>
                <a:gd name="T77" fmla="*/ 5 h 48"/>
                <a:gd name="T78" fmla="*/ 0 w 161"/>
                <a:gd name="T79"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48">
                  <a:moveTo>
                    <a:pt x="0" y="6"/>
                  </a:moveTo>
                  <a:lnTo>
                    <a:pt x="3" y="14"/>
                  </a:lnTo>
                  <a:lnTo>
                    <a:pt x="8" y="20"/>
                  </a:lnTo>
                  <a:lnTo>
                    <a:pt x="13" y="26"/>
                  </a:lnTo>
                  <a:lnTo>
                    <a:pt x="18" y="32"/>
                  </a:lnTo>
                  <a:lnTo>
                    <a:pt x="30" y="39"/>
                  </a:lnTo>
                  <a:lnTo>
                    <a:pt x="43" y="44"/>
                  </a:lnTo>
                  <a:lnTo>
                    <a:pt x="56" y="47"/>
                  </a:lnTo>
                  <a:lnTo>
                    <a:pt x="70" y="48"/>
                  </a:lnTo>
                  <a:lnTo>
                    <a:pt x="97" y="48"/>
                  </a:lnTo>
                  <a:lnTo>
                    <a:pt x="114" y="44"/>
                  </a:lnTo>
                  <a:lnTo>
                    <a:pt x="130" y="38"/>
                  </a:lnTo>
                  <a:lnTo>
                    <a:pt x="146" y="27"/>
                  </a:lnTo>
                  <a:lnTo>
                    <a:pt x="159" y="14"/>
                  </a:lnTo>
                  <a:lnTo>
                    <a:pt x="161" y="11"/>
                  </a:lnTo>
                  <a:lnTo>
                    <a:pt x="161" y="8"/>
                  </a:lnTo>
                  <a:lnTo>
                    <a:pt x="161" y="6"/>
                  </a:lnTo>
                  <a:lnTo>
                    <a:pt x="160" y="3"/>
                  </a:lnTo>
                  <a:lnTo>
                    <a:pt x="159" y="2"/>
                  </a:lnTo>
                  <a:lnTo>
                    <a:pt x="157" y="0"/>
                  </a:lnTo>
                  <a:lnTo>
                    <a:pt x="154" y="0"/>
                  </a:lnTo>
                  <a:lnTo>
                    <a:pt x="152" y="2"/>
                  </a:lnTo>
                  <a:lnTo>
                    <a:pt x="134" y="15"/>
                  </a:lnTo>
                  <a:lnTo>
                    <a:pt x="116" y="26"/>
                  </a:lnTo>
                  <a:lnTo>
                    <a:pt x="108" y="29"/>
                  </a:lnTo>
                  <a:lnTo>
                    <a:pt x="99" y="32"/>
                  </a:lnTo>
                  <a:lnTo>
                    <a:pt x="87" y="33"/>
                  </a:lnTo>
                  <a:lnTo>
                    <a:pt x="74" y="33"/>
                  </a:lnTo>
                  <a:lnTo>
                    <a:pt x="62" y="32"/>
                  </a:lnTo>
                  <a:lnTo>
                    <a:pt x="50" y="27"/>
                  </a:lnTo>
                  <a:lnTo>
                    <a:pt x="39" y="23"/>
                  </a:lnTo>
                  <a:lnTo>
                    <a:pt x="27" y="18"/>
                  </a:lnTo>
                  <a:lnTo>
                    <a:pt x="16" y="11"/>
                  </a:lnTo>
                  <a:lnTo>
                    <a:pt x="6" y="2"/>
                  </a:lnTo>
                  <a:lnTo>
                    <a:pt x="4" y="0"/>
                  </a:lnTo>
                  <a:lnTo>
                    <a:pt x="3" y="0"/>
                  </a:lnTo>
                  <a:lnTo>
                    <a:pt x="2" y="0"/>
                  </a:lnTo>
                  <a:lnTo>
                    <a:pt x="1" y="2"/>
                  </a:lnTo>
                  <a:lnTo>
                    <a:pt x="0" y="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7" name="Freeform 93"/>
            <p:cNvSpPr>
              <a:spLocks/>
            </p:cNvSpPr>
            <p:nvPr/>
          </p:nvSpPr>
          <p:spPr bwMode="auto">
            <a:xfrm>
              <a:off x="3454" y="1616"/>
              <a:ext cx="46" cy="112"/>
            </a:xfrm>
            <a:custGeom>
              <a:avLst/>
              <a:gdLst>
                <a:gd name="T0" fmla="*/ 38 w 46"/>
                <a:gd name="T1" fmla="*/ 3 h 112"/>
                <a:gd name="T2" fmla="*/ 22 w 46"/>
                <a:gd name="T3" fmla="*/ 96 h 112"/>
                <a:gd name="T4" fmla="*/ 19 w 46"/>
                <a:gd name="T5" fmla="*/ 90 h 112"/>
                <a:gd name="T6" fmla="*/ 14 w 46"/>
                <a:gd name="T7" fmla="*/ 82 h 112"/>
                <a:gd name="T8" fmla="*/ 9 w 46"/>
                <a:gd name="T9" fmla="*/ 75 h 112"/>
                <a:gd name="T10" fmla="*/ 8 w 46"/>
                <a:gd name="T11" fmla="*/ 72 h 112"/>
                <a:gd name="T12" fmla="*/ 6 w 46"/>
                <a:gd name="T13" fmla="*/ 72 h 112"/>
                <a:gd name="T14" fmla="*/ 4 w 46"/>
                <a:gd name="T15" fmla="*/ 72 h 112"/>
                <a:gd name="T16" fmla="*/ 2 w 46"/>
                <a:gd name="T17" fmla="*/ 74 h 112"/>
                <a:gd name="T18" fmla="*/ 1 w 46"/>
                <a:gd name="T19" fmla="*/ 75 h 112"/>
                <a:gd name="T20" fmla="*/ 0 w 46"/>
                <a:gd name="T21" fmla="*/ 78 h 112"/>
                <a:gd name="T22" fmla="*/ 0 w 46"/>
                <a:gd name="T23" fmla="*/ 82 h 112"/>
                <a:gd name="T24" fmla="*/ 0 w 46"/>
                <a:gd name="T25" fmla="*/ 87 h 112"/>
                <a:gd name="T26" fmla="*/ 2 w 46"/>
                <a:gd name="T27" fmla="*/ 90 h 112"/>
                <a:gd name="T28" fmla="*/ 4 w 46"/>
                <a:gd name="T29" fmla="*/ 94 h 112"/>
                <a:gd name="T30" fmla="*/ 10 w 46"/>
                <a:gd name="T31" fmla="*/ 100 h 112"/>
                <a:gd name="T32" fmla="*/ 15 w 46"/>
                <a:gd name="T33" fmla="*/ 108 h 112"/>
                <a:gd name="T34" fmla="*/ 19 w 46"/>
                <a:gd name="T35" fmla="*/ 112 h 112"/>
                <a:gd name="T36" fmla="*/ 21 w 46"/>
                <a:gd name="T37" fmla="*/ 112 h 112"/>
                <a:gd name="T38" fmla="*/ 25 w 46"/>
                <a:gd name="T39" fmla="*/ 112 h 112"/>
                <a:gd name="T40" fmla="*/ 26 w 46"/>
                <a:gd name="T41" fmla="*/ 111 h 112"/>
                <a:gd name="T42" fmla="*/ 27 w 46"/>
                <a:gd name="T43" fmla="*/ 109 h 112"/>
                <a:gd name="T44" fmla="*/ 28 w 46"/>
                <a:gd name="T45" fmla="*/ 108 h 112"/>
                <a:gd name="T46" fmla="*/ 28 w 46"/>
                <a:gd name="T47" fmla="*/ 105 h 112"/>
                <a:gd name="T48" fmla="*/ 46 w 46"/>
                <a:gd name="T49" fmla="*/ 5 h 112"/>
                <a:gd name="T50" fmla="*/ 45 w 46"/>
                <a:gd name="T51" fmla="*/ 3 h 112"/>
                <a:gd name="T52" fmla="*/ 44 w 46"/>
                <a:gd name="T53" fmla="*/ 2 h 112"/>
                <a:gd name="T54" fmla="*/ 43 w 46"/>
                <a:gd name="T55" fmla="*/ 2 h 112"/>
                <a:gd name="T56" fmla="*/ 42 w 46"/>
                <a:gd name="T57" fmla="*/ 0 h 112"/>
                <a:gd name="T58" fmla="*/ 39 w 46"/>
                <a:gd name="T59" fmla="*/ 2 h 112"/>
                <a:gd name="T60" fmla="*/ 38 w 46"/>
                <a:gd name="T61" fmla="*/ 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112">
                  <a:moveTo>
                    <a:pt x="38" y="3"/>
                  </a:moveTo>
                  <a:lnTo>
                    <a:pt x="22" y="96"/>
                  </a:lnTo>
                  <a:lnTo>
                    <a:pt x="19" y="90"/>
                  </a:lnTo>
                  <a:lnTo>
                    <a:pt x="14" y="82"/>
                  </a:lnTo>
                  <a:lnTo>
                    <a:pt x="9" y="75"/>
                  </a:lnTo>
                  <a:lnTo>
                    <a:pt x="8" y="72"/>
                  </a:lnTo>
                  <a:lnTo>
                    <a:pt x="6" y="72"/>
                  </a:lnTo>
                  <a:lnTo>
                    <a:pt x="4" y="72"/>
                  </a:lnTo>
                  <a:lnTo>
                    <a:pt x="2" y="74"/>
                  </a:lnTo>
                  <a:lnTo>
                    <a:pt x="1" y="75"/>
                  </a:lnTo>
                  <a:lnTo>
                    <a:pt x="0" y="78"/>
                  </a:lnTo>
                  <a:lnTo>
                    <a:pt x="0" y="82"/>
                  </a:lnTo>
                  <a:lnTo>
                    <a:pt x="0" y="87"/>
                  </a:lnTo>
                  <a:lnTo>
                    <a:pt x="2" y="90"/>
                  </a:lnTo>
                  <a:lnTo>
                    <a:pt x="4" y="94"/>
                  </a:lnTo>
                  <a:lnTo>
                    <a:pt x="10" y="100"/>
                  </a:lnTo>
                  <a:lnTo>
                    <a:pt x="15" y="108"/>
                  </a:lnTo>
                  <a:lnTo>
                    <a:pt x="19" y="112"/>
                  </a:lnTo>
                  <a:lnTo>
                    <a:pt x="21" y="112"/>
                  </a:lnTo>
                  <a:lnTo>
                    <a:pt x="25" y="112"/>
                  </a:lnTo>
                  <a:lnTo>
                    <a:pt x="26" y="111"/>
                  </a:lnTo>
                  <a:lnTo>
                    <a:pt x="27" y="109"/>
                  </a:lnTo>
                  <a:lnTo>
                    <a:pt x="28" y="108"/>
                  </a:lnTo>
                  <a:lnTo>
                    <a:pt x="28" y="105"/>
                  </a:lnTo>
                  <a:lnTo>
                    <a:pt x="46" y="5"/>
                  </a:lnTo>
                  <a:lnTo>
                    <a:pt x="45" y="3"/>
                  </a:lnTo>
                  <a:lnTo>
                    <a:pt x="44" y="2"/>
                  </a:lnTo>
                  <a:lnTo>
                    <a:pt x="43" y="2"/>
                  </a:lnTo>
                  <a:lnTo>
                    <a:pt x="42" y="0"/>
                  </a:lnTo>
                  <a:lnTo>
                    <a:pt x="39" y="2"/>
                  </a:lnTo>
                  <a:lnTo>
                    <a:pt x="3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8" name="Freeform 94"/>
            <p:cNvSpPr>
              <a:spLocks/>
            </p:cNvSpPr>
            <p:nvPr/>
          </p:nvSpPr>
          <p:spPr bwMode="auto">
            <a:xfrm>
              <a:off x="3261" y="1728"/>
              <a:ext cx="57" cy="60"/>
            </a:xfrm>
            <a:custGeom>
              <a:avLst/>
              <a:gdLst>
                <a:gd name="T0" fmla="*/ 32 w 57"/>
                <a:gd name="T1" fmla="*/ 5 h 60"/>
                <a:gd name="T2" fmla="*/ 24 w 57"/>
                <a:gd name="T3" fmla="*/ 0 h 60"/>
                <a:gd name="T4" fmla="*/ 18 w 57"/>
                <a:gd name="T5" fmla="*/ 2 h 60"/>
                <a:gd name="T6" fmla="*/ 12 w 57"/>
                <a:gd name="T7" fmla="*/ 5 h 60"/>
                <a:gd name="T8" fmla="*/ 2 w 57"/>
                <a:gd name="T9" fmla="*/ 17 h 60"/>
                <a:gd name="T10" fmla="*/ 1 w 57"/>
                <a:gd name="T11" fmla="*/ 33 h 60"/>
                <a:gd name="T12" fmla="*/ 8 w 57"/>
                <a:gd name="T13" fmla="*/ 48 h 60"/>
                <a:gd name="T14" fmla="*/ 20 w 57"/>
                <a:gd name="T15" fmla="*/ 59 h 60"/>
                <a:gd name="T16" fmla="*/ 34 w 57"/>
                <a:gd name="T17" fmla="*/ 60 h 60"/>
                <a:gd name="T18" fmla="*/ 42 w 57"/>
                <a:gd name="T19" fmla="*/ 57 h 60"/>
                <a:gd name="T20" fmla="*/ 52 w 57"/>
                <a:gd name="T21" fmla="*/ 47 h 60"/>
                <a:gd name="T22" fmla="*/ 57 w 57"/>
                <a:gd name="T23" fmla="*/ 38 h 60"/>
                <a:gd name="T24" fmla="*/ 57 w 57"/>
                <a:gd name="T25" fmla="*/ 29 h 60"/>
                <a:gd name="T26" fmla="*/ 44 w 57"/>
                <a:gd name="T27" fmla="*/ 9 h 60"/>
                <a:gd name="T28" fmla="*/ 33 w 57"/>
                <a:gd name="T29" fmla="*/ 9 h 60"/>
                <a:gd name="T30" fmla="*/ 24 w 57"/>
                <a:gd name="T31" fmla="*/ 18 h 60"/>
                <a:gd name="T32" fmla="*/ 24 w 57"/>
                <a:gd name="T33" fmla="*/ 21 h 60"/>
                <a:gd name="T34" fmla="*/ 26 w 57"/>
                <a:gd name="T35" fmla="*/ 29 h 60"/>
                <a:gd name="T36" fmla="*/ 30 w 57"/>
                <a:gd name="T37" fmla="*/ 32 h 60"/>
                <a:gd name="T38" fmla="*/ 34 w 57"/>
                <a:gd name="T39" fmla="*/ 29 h 60"/>
                <a:gd name="T40" fmla="*/ 37 w 57"/>
                <a:gd name="T41" fmla="*/ 26 h 60"/>
                <a:gd name="T42" fmla="*/ 37 w 57"/>
                <a:gd name="T43" fmla="*/ 21 h 60"/>
                <a:gd name="T44" fmla="*/ 44 w 57"/>
                <a:gd name="T45" fmla="*/ 29 h 60"/>
                <a:gd name="T46" fmla="*/ 44 w 57"/>
                <a:gd name="T47" fmla="*/ 35 h 60"/>
                <a:gd name="T48" fmla="*/ 43 w 57"/>
                <a:gd name="T49" fmla="*/ 39 h 60"/>
                <a:gd name="T50" fmla="*/ 37 w 57"/>
                <a:gd name="T51" fmla="*/ 44 h 60"/>
                <a:gd name="T52" fmla="*/ 28 w 57"/>
                <a:gd name="T53" fmla="*/ 47 h 60"/>
                <a:gd name="T54" fmla="*/ 21 w 57"/>
                <a:gd name="T55" fmla="*/ 44 h 60"/>
                <a:gd name="T56" fmla="*/ 15 w 57"/>
                <a:gd name="T57" fmla="*/ 39 h 60"/>
                <a:gd name="T58" fmla="*/ 13 w 57"/>
                <a:gd name="T59" fmla="*/ 30 h 60"/>
                <a:gd name="T60" fmla="*/ 13 w 57"/>
                <a:gd name="T61" fmla="*/ 21 h 60"/>
                <a:gd name="T62" fmla="*/ 15 w 57"/>
                <a:gd name="T63" fmla="*/ 15 h 60"/>
                <a:gd name="T64" fmla="*/ 21 w 57"/>
                <a:gd name="T65" fmla="*/ 11 h 60"/>
                <a:gd name="T66" fmla="*/ 33 w 57"/>
                <a:gd name="T67"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60">
                  <a:moveTo>
                    <a:pt x="34" y="6"/>
                  </a:moveTo>
                  <a:lnTo>
                    <a:pt x="32" y="5"/>
                  </a:lnTo>
                  <a:lnTo>
                    <a:pt x="28" y="2"/>
                  </a:lnTo>
                  <a:lnTo>
                    <a:pt x="24" y="0"/>
                  </a:lnTo>
                  <a:lnTo>
                    <a:pt x="21" y="0"/>
                  </a:lnTo>
                  <a:lnTo>
                    <a:pt x="18" y="2"/>
                  </a:lnTo>
                  <a:lnTo>
                    <a:pt x="14" y="3"/>
                  </a:lnTo>
                  <a:lnTo>
                    <a:pt x="12" y="5"/>
                  </a:lnTo>
                  <a:lnTo>
                    <a:pt x="6" y="11"/>
                  </a:lnTo>
                  <a:lnTo>
                    <a:pt x="2" y="17"/>
                  </a:lnTo>
                  <a:lnTo>
                    <a:pt x="0" y="26"/>
                  </a:lnTo>
                  <a:lnTo>
                    <a:pt x="1" y="33"/>
                  </a:lnTo>
                  <a:lnTo>
                    <a:pt x="3" y="41"/>
                  </a:lnTo>
                  <a:lnTo>
                    <a:pt x="8" y="48"/>
                  </a:lnTo>
                  <a:lnTo>
                    <a:pt x="13" y="54"/>
                  </a:lnTo>
                  <a:lnTo>
                    <a:pt x="20" y="59"/>
                  </a:lnTo>
                  <a:lnTo>
                    <a:pt x="27" y="60"/>
                  </a:lnTo>
                  <a:lnTo>
                    <a:pt x="34" y="60"/>
                  </a:lnTo>
                  <a:lnTo>
                    <a:pt x="38" y="59"/>
                  </a:lnTo>
                  <a:lnTo>
                    <a:pt x="42" y="57"/>
                  </a:lnTo>
                  <a:lnTo>
                    <a:pt x="49" y="53"/>
                  </a:lnTo>
                  <a:lnTo>
                    <a:pt x="52" y="47"/>
                  </a:lnTo>
                  <a:lnTo>
                    <a:pt x="56" y="42"/>
                  </a:lnTo>
                  <a:lnTo>
                    <a:pt x="57" y="38"/>
                  </a:lnTo>
                  <a:lnTo>
                    <a:pt x="57" y="33"/>
                  </a:lnTo>
                  <a:lnTo>
                    <a:pt x="57" y="29"/>
                  </a:lnTo>
                  <a:lnTo>
                    <a:pt x="54" y="18"/>
                  </a:lnTo>
                  <a:lnTo>
                    <a:pt x="44" y="9"/>
                  </a:lnTo>
                  <a:lnTo>
                    <a:pt x="39" y="9"/>
                  </a:lnTo>
                  <a:lnTo>
                    <a:pt x="33" y="9"/>
                  </a:lnTo>
                  <a:lnTo>
                    <a:pt x="28" y="12"/>
                  </a:lnTo>
                  <a:lnTo>
                    <a:pt x="24" y="18"/>
                  </a:lnTo>
                  <a:lnTo>
                    <a:pt x="24" y="20"/>
                  </a:lnTo>
                  <a:lnTo>
                    <a:pt x="24" y="21"/>
                  </a:lnTo>
                  <a:lnTo>
                    <a:pt x="24" y="26"/>
                  </a:lnTo>
                  <a:lnTo>
                    <a:pt x="26" y="29"/>
                  </a:lnTo>
                  <a:lnTo>
                    <a:pt x="28" y="32"/>
                  </a:lnTo>
                  <a:lnTo>
                    <a:pt x="30" y="32"/>
                  </a:lnTo>
                  <a:lnTo>
                    <a:pt x="31" y="32"/>
                  </a:lnTo>
                  <a:lnTo>
                    <a:pt x="34" y="29"/>
                  </a:lnTo>
                  <a:lnTo>
                    <a:pt x="36" y="27"/>
                  </a:lnTo>
                  <a:lnTo>
                    <a:pt x="37" y="26"/>
                  </a:lnTo>
                  <a:lnTo>
                    <a:pt x="38" y="23"/>
                  </a:lnTo>
                  <a:lnTo>
                    <a:pt x="37" y="21"/>
                  </a:lnTo>
                  <a:lnTo>
                    <a:pt x="43" y="26"/>
                  </a:lnTo>
                  <a:lnTo>
                    <a:pt x="44" y="29"/>
                  </a:lnTo>
                  <a:lnTo>
                    <a:pt x="45" y="32"/>
                  </a:lnTo>
                  <a:lnTo>
                    <a:pt x="44" y="35"/>
                  </a:lnTo>
                  <a:lnTo>
                    <a:pt x="44" y="36"/>
                  </a:lnTo>
                  <a:lnTo>
                    <a:pt x="43" y="39"/>
                  </a:lnTo>
                  <a:lnTo>
                    <a:pt x="40" y="41"/>
                  </a:lnTo>
                  <a:lnTo>
                    <a:pt x="37" y="44"/>
                  </a:lnTo>
                  <a:lnTo>
                    <a:pt x="31" y="45"/>
                  </a:lnTo>
                  <a:lnTo>
                    <a:pt x="28" y="47"/>
                  </a:lnTo>
                  <a:lnTo>
                    <a:pt x="25" y="45"/>
                  </a:lnTo>
                  <a:lnTo>
                    <a:pt x="21" y="44"/>
                  </a:lnTo>
                  <a:lnTo>
                    <a:pt x="18" y="42"/>
                  </a:lnTo>
                  <a:lnTo>
                    <a:pt x="15" y="39"/>
                  </a:lnTo>
                  <a:lnTo>
                    <a:pt x="14" y="35"/>
                  </a:lnTo>
                  <a:lnTo>
                    <a:pt x="13" y="30"/>
                  </a:lnTo>
                  <a:lnTo>
                    <a:pt x="13" y="26"/>
                  </a:lnTo>
                  <a:lnTo>
                    <a:pt x="13" y="21"/>
                  </a:lnTo>
                  <a:lnTo>
                    <a:pt x="14" y="18"/>
                  </a:lnTo>
                  <a:lnTo>
                    <a:pt x="15" y="15"/>
                  </a:lnTo>
                  <a:lnTo>
                    <a:pt x="16" y="14"/>
                  </a:lnTo>
                  <a:lnTo>
                    <a:pt x="21" y="11"/>
                  </a:lnTo>
                  <a:lnTo>
                    <a:pt x="27" y="8"/>
                  </a:lnTo>
                  <a:lnTo>
                    <a:pt x="33" y="6"/>
                  </a:lnTo>
                  <a:lnTo>
                    <a:pt x="3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319" name="Freeform 95"/>
            <p:cNvSpPr>
              <a:spLocks/>
            </p:cNvSpPr>
            <p:nvPr/>
          </p:nvSpPr>
          <p:spPr bwMode="auto">
            <a:xfrm>
              <a:off x="3422" y="1725"/>
              <a:ext cx="57" cy="59"/>
            </a:xfrm>
            <a:custGeom>
              <a:avLst/>
              <a:gdLst>
                <a:gd name="T0" fmla="*/ 39 w 57"/>
                <a:gd name="T1" fmla="*/ 2 h 59"/>
                <a:gd name="T2" fmla="*/ 24 w 57"/>
                <a:gd name="T3" fmla="*/ 0 h 59"/>
                <a:gd name="T4" fmla="*/ 14 w 57"/>
                <a:gd name="T5" fmla="*/ 5 h 59"/>
                <a:gd name="T6" fmla="*/ 8 w 57"/>
                <a:gd name="T7" fmla="*/ 12 h 59"/>
                <a:gd name="T8" fmla="*/ 2 w 57"/>
                <a:gd name="T9" fmla="*/ 26 h 59"/>
                <a:gd name="T10" fmla="*/ 0 w 57"/>
                <a:gd name="T11" fmla="*/ 36 h 59"/>
                <a:gd name="T12" fmla="*/ 3 w 57"/>
                <a:gd name="T13" fmla="*/ 44 h 59"/>
                <a:gd name="T14" fmla="*/ 6 w 57"/>
                <a:gd name="T15" fmla="*/ 50 h 59"/>
                <a:gd name="T16" fmla="*/ 20 w 57"/>
                <a:gd name="T17" fmla="*/ 59 h 59"/>
                <a:gd name="T18" fmla="*/ 34 w 57"/>
                <a:gd name="T19" fmla="*/ 57 h 59"/>
                <a:gd name="T20" fmla="*/ 46 w 57"/>
                <a:gd name="T21" fmla="*/ 53 h 59"/>
                <a:gd name="T22" fmla="*/ 53 w 57"/>
                <a:gd name="T23" fmla="*/ 45 h 59"/>
                <a:gd name="T24" fmla="*/ 56 w 57"/>
                <a:gd name="T25" fmla="*/ 38 h 59"/>
                <a:gd name="T26" fmla="*/ 56 w 57"/>
                <a:gd name="T27" fmla="*/ 29 h 59"/>
                <a:gd name="T28" fmla="*/ 51 w 57"/>
                <a:gd name="T29" fmla="*/ 20 h 59"/>
                <a:gd name="T30" fmla="*/ 42 w 57"/>
                <a:gd name="T31" fmla="*/ 12 h 59"/>
                <a:gd name="T32" fmla="*/ 32 w 57"/>
                <a:gd name="T33" fmla="*/ 11 h 59"/>
                <a:gd name="T34" fmla="*/ 23 w 57"/>
                <a:gd name="T35" fmla="*/ 17 h 59"/>
                <a:gd name="T36" fmla="*/ 20 w 57"/>
                <a:gd name="T37" fmla="*/ 24 h 59"/>
                <a:gd name="T38" fmla="*/ 22 w 57"/>
                <a:gd name="T39" fmla="*/ 29 h 59"/>
                <a:gd name="T40" fmla="*/ 27 w 57"/>
                <a:gd name="T41" fmla="*/ 32 h 59"/>
                <a:gd name="T42" fmla="*/ 32 w 57"/>
                <a:gd name="T43" fmla="*/ 30 h 59"/>
                <a:gd name="T44" fmla="*/ 32 w 57"/>
                <a:gd name="T45" fmla="*/ 26 h 59"/>
                <a:gd name="T46" fmla="*/ 38 w 57"/>
                <a:gd name="T47" fmla="*/ 23 h 59"/>
                <a:gd name="T48" fmla="*/ 42 w 57"/>
                <a:gd name="T49" fmla="*/ 26 h 59"/>
                <a:gd name="T50" fmla="*/ 45 w 57"/>
                <a:gd name="T51" fmla="*/ 30 h 59"/>
                <a:gd name="T52" fmla="*/ 45 w 57"/>
                <a:gd name="T53" fmla="*/ 35 h 59"/>
                <a:gd name="T54" fmla="*/ 41 w 57"/>
                <a:gd name="T55" fmla="*/ 42 h 59"/>
                <a:gd name="T56" fmla="*/ 35 w 57"/>
                <a:gd name="T57" fmla="*/ 47 h 59"/>
                <a:gd name="T58" fmla="*/ 26 w 57"/>
                <a:gd name="T59" fmla="*/ 48 h 59"/>
                <a:gd name="T60" fmla="*/ 18 w 57"/>
                <a:gd name="T61" fmla="*/ 45 h 59"/>
                <a:gd name="T62" fmla="*/ 12 w 57"/>
                <a:gd name="T63" fmla="*/ 38 h 59"/>
                <a:gd name="T64" fmla="*/ 11 w 57"/>
                <a:gd name="T65" fmla="*/ 30 h 59"/>
                <a:gd name="T66" fmla="*/ 12 w 57"/>
                <a:gd name="T67" fmla="*/ 24 h 59"/>
                <a:gd name="T68" fmla="*/ 17 w 57"/>
                <a:gd name="T69" fmla="*/ 15 h 59"/>
                <a:gd name="T70" fmla="*/ 30 w 57"/>
                <a:gd name="T71" fmla="*/ 8 h 59"/>
                <a:gd name="T72" fmla="*/ 46 w 57"/>
                <a:gd name="T73" fmla="*/ 9 h 59"/>
                <a:gd name="T74" fmla="*/ 46 w 57"/>
                <a:gd name="T75" fmla="*/ 6 h 59"/>
                <a:gd name="T76" fmla="*/ 45 w 57"/>
                <a:gd name="T77"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 h="59">
                  <a:moveTo>
                    <a:pt x="45" y="5"/>
                  </a:moveTo>
                  <a:lnTo>
                    <a:pt x="39" y="2"/>
                  </a:lnTo>
                  <a:lnTo>
                    <a:pt x="32" y="0"/>
                  </a:lnTo>
                  <a:lnTo>
                    <a:pt x="24" y="0"/>
                  </a:lnTo>
                  <a:lnTo>
                    <a:pt x="17" y="3"/>
                  </a:lnTo>
                  <a:lnTo>
                    <a:pt x="14" y="5"/>
                  </a:lnTo>
                  <a:lnTo>
                    <a:pt x="10" y="8"/>
                  </a:lnTo>
                  <a:lnTo>
                    <a:pt x="8" y="12"/>
                  </a:lnTo>
                  <a:lnTo>
                    <a:pt x="5" y="17"/>
                  </a:lnTo>
                  <a:lnTo>
                    <a:pt x="2" y="26"/>
                  </a:lnTo>
                  <a:lnTo>
                    <a:pt x="0" y="32"/>
                  </a:lnTo>
                  <a:lnTo>
                    <a:pt x="0" y="36"/>
                  </a:lnTo>
                  <a:lnTo>
                    <a:pt x="2" y="39"/>
                  </a:lnTo>
                  <a:lnTo>
                    <a:pt x="3" y="44"/>
                  </a:lnTo>
                  <a:lnTo>
                    <a:pt x="4" y="47"/>
                  </a:lnTo>
                  <a:lnTo>
                    <a:pt x="6" y="50"/>
                  </a:lnTo>
                  <a:lnTo>
                    <a:pt x="12" y="54"/>
                  </a:lnTo>
                  <a:lnTo>
                    <a:pt x="20" y="59"/>
                  </a:lnTo>
                  <a:lnTo>
                    <a:pt x="27" y="59"/>
                  </a:lnTo>
                  <a:lnTo>
                    <a:pt x="34" y="57"/>
                  </a:lnTo>
                  <a:lnTo>
                    <a:pt x="41" y="56"/>
                  </a:lnTo>
                  <a:lnTo>
                    <a:pt x="46" y="53"/>
                  </a:lnTo>
                  <a:lnTo>
                    <a:pt x="51" y="48"/>
                  </a:lnTo>
                  <a:lnTo>
                    <a:pt x="53" y="45"/>
                  </a:lnTo>
                  <a:lnTo>
                    <a:pt x="54" y="42"/>
                  </a:lnTo>
                  <a:lnTo>
                    <a:pt x="56" y="38"/>
                  </a:lnTo>
                  <a:lnTo>
                    <a:pt x="57" y="33"/>
                  </a:lnTo>
                  <a:lnTo>
                    <a:pt x="56" y="29"/>
                  </a:lnTo>
                  <a:lnTo>
                    <a:pt x="53" y="24"/>
                  </a:lnTo>
                  <a:lnTo>
                    <a:pt x="51" y="20"/>
                  </a:lnTo>
                  <a:lnTo>
                    <a:pt x="47" y="15"/>
                  </a:lnTo>
                  <a:lnTo>
                    <a:pt x="42" y="12"/>
                  </a:lnTo>
                  <a:lnTo>
                    <a:pt x="36" y="11"/>
                  </a:lnTo>
                  <a:lnTo>
                    <a:pt x="32" y="11"/>
                  </a:lnTo>
                  <a:lnTo>
                    <a:pt x="27" y="12"/>
                  </a:lnTo>
                  <a:lnTo>
                    <a:pt x="23" y="17"/>
                  </a:lnTo>
                  <a:lnTo>
                    <a:pt x="20" y="23"/>
                  </a:lnTo>
                  <a:lnTo>
                    <a:pt x="20" y="24"/>
                  </a:lnTo>
                  <a:lnTo>
                    <a:pt x="20" y="27"/>
                  </a:lnTo>
                  <a:lnTo>
                    <a:pt x="22" y="29"/>
                  </a:lnTo>
                  <a:lnTo>
                    <a:pt x="24" y="32"/>
                  </a:lnTo>
                  <a:lnTo>
                    <a:pt x="27" y="32"/>
                  </a:lnTo>
                  <a:lnTo>
                    <a:pt x="29" y="32"/>
                  </a:lnTo>
                  <a:lnTo>
                    <a:pt x="32" y="30"/>
                  </a:lnTo>
                  <a:lnTo>
                    <a:pt x="33" y="29"/>
                  </a:lnTo>
                  <a:lnTo>
                    <a:pt x="32" y="26"/>
                  </a:lnTo>
                  <a:lnTo>
                    <a:pt x="35" y="24"/>
                  </a:lnTo>
                  <a:lnTo>
                    <a:pt x="38" y="23"/>
                  </a:lnTo>
                  <a:lnTo>
                    <a:pt x="40" y="24"/>
                  </a:lnTo>
                  <a:lnTo>
                    <a:pt x="42" y="26"/>
                  </a:lnTo>
                  <a:lnTo>
                    <a:pt x="44" y="27"/>
                  </a:lnTo>
                  <a:lnTo>
                    <a:pt x="45" y="30"/>
                  </a:lnTo>
                  <a:lnTo>
                    <a:pt x="46" y="32"/>
                  </a:lnTo>
                  <a:lnTo>
                    <a:pt x="45" y="35"/>
                  </a:lnTo>
                  <a:lnTo>
                    <a:pt x="42" y="39"/>
                  </a:lnTo>
                  <a:lnTo>
                    <a:pt x="41" y="42"/>
                  </a:lnTo>
                  <a:lnTo>
                    <a:pt x="39" y="45"/>
                  </a:lnTo>
                  <a:lnTo>
                    <a:pt x="35" y="47"/>
                  </a:lnTo>
                  <a:lnTo>
                    <a:pt x="29" y="48"/>
                  </a:lnTo>
                  <a:lnTo>
                    <a:pt x="26" y="48"/>
                  </a:lnTo>
                  <a:lnTo>
                    <a:pt x="22" y="48"/>
                  </a:lnTo>
                  <a:lnTo>
                    <a:pt x="18" y="45"/>
                  </a:lnTo>
                  <a:lnTo>
                    <a:pt x="14" y="41"/>
                  </a:lnTo>
                  <a:lnTo>
                    <a:pt x="12" y="38"/>
                  </a:lnTo>
                  <a:lnTo>
                    <a:pt x="11" y="35"/>
                  </a:lnTo>
                  <a:lnTo>
                    <a:pt x="11" y="30"/>
                  </a:lnTo>
                  <a:lnTo>
                    <a:pt x="11" y="27"/>
                  </a:lnTo>
                  <a:lnTo>
                    <a:pt x="12" y="24"/>
                  </a:lnTo>
                  <a:lnTo>
                    <a:pt x="14" y="21"/>
                  </a:lnTo>
                  <a:lnTo>
                    <a:pt x="17" y="15"/>
                  </a:lnTo>
                  <a:lnTo>
                    <a:pt x="23" y="11"/>
                  </a:lnTo>
                  <a:lnTo>
                    <a:pt x="30" y="8"/>
                  </a:lnTo>
                  <a:lnTo>
                    <a:pt x="38" y="8"/>
                  </a:lnTo>
                  <a:lnTo>
                    <a:pt x="46" y="9"/>
                  </a:lnTo>
                  <a:lnTo>
                    <a:pt x="46" y="8"/>
                  </a:lnTo>
                  <a:lnTo>
                    <a:pt x="46" y="6"/>
                  </a:lnTo>
                  <a:lnTo>
                    <a:pt x="46" y="5"/>
                  </a:lnTo>
                  <a:lnTo>
                    <a:pt x="4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75070" name="Text Box 318"/>
          <p:cNvSpPr txBox="1">
            <a:spLocks noChangeArrowheads="1"/>
          </p:cNvSpPr>
          <p:nvPr/>
        </p:nvSpPr>
        <p:spPr bwMode="auto">
          <a:xfrm>
            <a:off x="471488" y="4937125"/>
            <a:ext cx="46339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Question: How do you mow the lawn?</a:t>
            </a:r>
          </a:p>
        </p:txBody>
      </p:sp>
      <p:sp>
        <p:nvSpPr>
          <p:cNvPr id="75071" name="Text Box 319"/>
          <p:cNvSpPr txBox="1">
            <a:spLocks noChangeArrowheads="1"/>
          </p:cNvSpPr>
          <p:nvPr/>
        </p:nvSpPr>
        <p:spPr bwMode="auto">
          <a:xfrm>
            <a:off x="592138" y="5715000"/>
            <a:ext cx="7350125" cy="457200"/>
          </a:xfrm>
          <a:prstGeom prst="rect">
            <a:avLst/>
          </a:prstGeom>
          <a:noFill/>
          <a:ln>
            <a:noFill/>
          </a:ln>
          <a:effectLst/>
          <a:extLst>
            <a:ext uri="{909E8E84-426E-40DD-AFC4-6F175D3DCCD1}">
              <a14:hiddenFill xmlns:a14="http://schemas.microsoft.com/office/drawing/2010/main">
                <a:solidFill>
                  <a:srgbClr val="D30315"/>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D30315"/>
                </a:solidFill>
              </a:rPr>
              <a:t>Lesson: Find the functionality first, then the objects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0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7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07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52438"/>
                                        </p:tgtEl>
                                        <p:attrNameLst>
                                          <p:attrName>style.visibility</p:attrName>
                                        </p:attrNameLst>
                                      </p:cBhvr>
                                      <p:to>
                                        <p:strVal val="visible"/>
                                      </p:to>
                                    </p:set>
                                    <p:anim calcmode="lin" valueType="num">
                                      <p:cBhvr>
                                        <p:cTn id="23" dur="1000" fill="hold"/>
                                        <p:tgtEl>
                                          <p:spTgt spid="52438"/>
                                        </p:tgtEl>
                                        <p:attrNameLst>
                                          <p:attrName>ppt_w</p:attrName>
                                        </p:attrNameLst>
                                      </p:cBhvr>
                                      <p:tavLst>
                                        <p:tav tm="0">
                                          <p:val>
                                            <p:fltVal val="0"/>
                                          </p:val>
                                        </p:tav>
                                        <p:tav tm="100000">
                                          <p:val>
                                            <p:strVal val="#ppt_w"/>
                                          </p:val>
                                        </p:tav>
                                      </p:tavLst>
                                    </p:anim>
                                    <p:anim calcmode="lin" valueType="num">
                                      <p:cBhvr>
                                        <p:cTn id="24" dur="1000" fill="hold"/>
                                        <p:tgtEl>
                                          <p:spTgt spid="52438"/>
                                        </p:tgtEl>
                                        <p:attrNameLst>
                                          <p:attrName>ppt_h</p:attrName>
                                        </p:attrNameLst>
                                      </p:cBhvr>
                                      <p:tavLst>
                                        <p:tav tm="0">
                                          <p:val>
                                            <p:fltVal val="0"/>
                                          </p:val>
                                        </p:tav>
                                        <p:tav tm="100000">
                                          <p:val>
                                            <p:strVal val="#ppt_h"/>
                                          </p:val>
                                        </p:tav>
                                      </p:tavLst>
                                    </p:anim>
                                    <p:anim calcmode="lin" valueType="num">
                                      <p:cBhvr>
                                        <p:cTn id="25" dur="1000" fill="hold"/>
                                        <p:tgtEl>
                                          <p:spTgt spid="5243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243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1"/>
                                            </p:cond>
                                          </p:stCondLst>
                                          <p:endCondLst>
                                            <p:cond evt="onStopAudio" delay="0">
                                              <p:tgtEl>
                                                <p:sldTgt/>
                                              </p:tgtEl>
                                            </p:cond>
                                          </p:endCondLst>
                                        </p:cTn>
                                        <p:tgtEl>
                                          <p:sndTgt r:embed="rId2" name="Slide Projector"/>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6" grpId="0" build="p" autoUpdateAnimBg="0"/>
      <p:bldP spid="75070" grpId="0" build="p" autoUpdateAnimBg="0"/>
      <p:bldP spid="7507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US" altLang="en-US"/>
              <a:t>Requirements Validation</a:t>
            </a:r>
          </a:p>
        </p:txBody>
      </p:sp>
      <p:sp>
        <p:nvSpPr>
          <p:cNvPr id="11269" name="Rectangle 5"/>
          <p:cNvSpPr>
            <a:spLocks noGrp="1" noChangeArrowheads="1"/>
          </p:cNvSpPr>
          <p:nvPr>
            <p:ph type="body" idx="1"/>
          </p:nvPr>
        </p:nvSpPr>
        <p:spPr/>
        <p:txBody>
          <a:bodyPr/>
          <a:lstStyle/>
          <a:p>
            <a:pPr>
              <a:lnSpc>
                <a:spcPct val="80000"/>
              </a:lnSpc>
            </a:pPr>
            <a:r>
              <a:rPr lang="en-US" altLang="en-US"/>
              <a:t>Problem with requirements validation: Requirements change very fast during requirements elicitation. </a:t>
            </a:r>
          </a:p>
          <a:p>
            <a:pPr>
              <a:lnSpc>
                <a:spcPct val="80000"/>
              </a:lnSpc>
            </a:pPr>
            <a:r>
              <a:rPr lang="en-US" altLang="en-US"/>
              <a:t>Tool support for managing requirements:</a:t>
            </a:r>
          </a:p>
          <a:p>
            <a:pPr lvl="1">
              <a:lnSpc>
                <a:spcPct val="80000"/>
              </a:lnSpc>
            </a:pPr>
            <a:r>
              <a:rPr lang="en-US" altLang="en-US"/>
              <a:t>Store requirements  in a shared repository</a:t>
            </a:r>
          </a:p>
          <a:p>
            <a:pPr lvl="1">
              <a:lnSpc>
                <a:spcPct val="80000"/>
              </a:lnSpc>
            </a:pPr>
            <a:r>
              <a:rPr lang="en-US" altLang="en-US"/>
              <a:t>Provide multi-user access</a:t>
            </a:r>
          </a:p>
          <a:p>
            <a:pPr lvl="1">
              <a:lnSpc>
                <a:spcPct val="80000"/>
              </a:lnSpc>
            </a:pPr>
            <a:r>
              <a:rPr lang="en-US" altLang="en-US"/>
              <a:t>Automatically create a system specification document from the repository</a:t>
            </a:r>
          </a:p>
          <a:p>
            <a:pPr lvl="1">
              <a:lnSpc>
                <a:spcPct val="80000"/>
              </a:lnSpc>
            </a:pPr>
            <a:r>
              <a:rPr lang="en-US" altLang="en-US"/>
              <a:t>Allow change management</a:t>
            </a:r>
          </a:p>
          <a:p>
            <a:pPr lvl="1">
              <a:lnSpc>
                <a:spcPct val="80000"/>
              </a:lnSpc>
            </a:pPr>
            <a:r>
              <a:rPr lang="en-US" altLang="en-US"/>
              <a:t>Provide traceability throughout the project lifecycle</a:t>
            </a:r>
          </a:p>
          <a:p>
            <a:pPr>
              <a:lnSpc>
                <a:spcPct val="80000"/>
              </a:lnSpc>
            </a:pPr>
            <a:r>
              <a:rPr lang="en-US" altLang="en-US"/>
              <a:t> RequisitPro from Rational </a:t>
            </a:r>
          </a:p>
          <a:p>
            <a:pPr lvl="1">
              <a:lnSpc>
                <a:spcPct val="80000"/>
              </a:lnSpc>
            </a:pPr>
            <a:r>
              <a:rPr lang="en-US" altLang="en-US"/>
              <a:t>http://www.rational.com/products/reqpro/docs/datasheet.html</a:t>
            </a:r>
          </a:p>
          <a:p>
            <a:pPr>
              <a:lnSpc>
                <a:spcPct val="80000"/>
              </a:lnSpc>
            </a:pPr>
            <a:r>
              <a:rPr lang="en-US" altLang="en-US"/>
              <a:t>Request Tool (Allen Dutoit)</a:t>
            </a:r>
          </a:p>
          <a:p>
            <a:pPr lvl="1">
              <a:lnSpc>
                <a:spcPct val="80000"/>
              </a:lnSpc>
            </a:pPr>
            <a:r>
              <a:rPr lang="en-US" altLang="en-US"/>
              <a:t>Tomorrow’s tutorial (November 9)</a:t>
            </a:r>
          </a:p>
          <a:p>
            <a:pPr lvl="2">
              <a:lnSpc>
                <a:spcPct val="80000"/>
              </a:lnSpc>
            </a:pP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26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26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26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26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2407" tIns="45420" rIns="92407" bIns="45420"/>
          <a:lstStyle/>
          <a:p>
            <a:r>
              <a:rPr lang="en-US" altLang="en-US"/>
              <a:t>Types of Requirements Elicitation</a:t>
            </a:r>
          </a:p>
        </p:txBody>
      </p:sp>
      <p:sp>
        <p:nvSpPr>
          <p:cNvPr id="12291" name="Rectangle 3"/>
          <p:cNvSpPr>
            <a:spLocks noGrp="1" noChangeArrowheads="1"/>
          </p:cNvSpPr>
          <p:nvPr>
            <p:ph type="body" idx="1"/>
          </p:nvPr>
        </p:nvSpPr>
        <p:spPr>
          <a:noFill/>
          <a:ln/>
        </p:spPr>
        <p:txBody>
          <a:bodyPr lIns="92407" tIns="45420" rIns="92407" bIns="45420"/>
          <a:lstStyle/>
          <a:p>
            <a:pPr>
              <a:lnSpc>
                <a:spcPct val="80000"/>
              </a:lnSpc>
            </a:pPr>
            <a:r>
              <a:rPr lang="en-US" altLang="en-US"/>
              <a:t>Greenfield Engineering</a:t>
            </a:r>
          </a:p>
          <a:p>
            <a:pPr lvl="1">
              <a:lnSpc>
                <a:spcPct val="80000"/>
              </a:lnSpc>
            </a:pPr>
            <a:r>
              <a:rPr lang="en-US" altLang="en-US"/>
              <a:t>Development starts from scratch, no prior system exists, the requirements are extracted from the end users and the client</a:t>
            </a:r>
          </a:p>
          <a:p>
            <a:pPr lvl="1">
              <a:lnSpc>
                <a:spcPct val="80000"/>
              </a:lnSpc>
            </a:pPr>
            <a:r>
              <a:rPr lang="en-US" altLang="en-US"/>
              <a:t>Triggered by user needs</a:t>
            </a:r>
          </a:p>
          <a:p>
            <a:pPr lvl="1">
              <a:lnSpc>
                <a:spcPct val="80000"/>
              </a:lnSpc>
            </a:pPr>
            <a:r>
              <a:rPr lang="en-US" altLang="en-US" b="0"/>
              <a:t>Example:</a:t>
            </a:r>
            <a:r>
              <a:rPr lang="en-US" altLang="en-US"/>
              <a:t> Develop a game from scratch: Asteroids</a:t>
            </a:r>
          </a:p>
          <a:p>
            <a:pPr>
              <a:lnSpc>
                <a:spcPct val="80000"/>
              </a:lnSpc>
            </a:pPr>
            <a:r>
              <a:rPr lang="en-US" altLang="en-US"/>
              <a:t>Re-engineering</a:t>
            </a:r>
          </a:p>
          <a:p>
            <a:pPr lvl="1">
              <a:lnSpc>
                <a:spcPct val="80000"/>
              </a:lnSpc>
            </a:pPr>
            <a:r>
              <a:rPr lang="en-US" altLang="en-US"/>
              <a:t>Re-design and/or re-implementation of an existing system using  newer technology</a:t>
            </a:r>
          </a:p>
          <a:p>
            <a:pPr lvl="1">
              <a:lnSpc>
                <a:spcPct val="80000"/>
              </a:lnSpc>
            </a:pPr>
            <a:r>
              <a:rPr lang="en-US" altLang="en-US"/>
              <a:t>Triggered by technology enabler</a:t>
            </a:r>
          </a:p>
          <a:p>
            <a:pPr lvl="1">
              <a:lnSpc>
                <a:spcPct val="80000"/>
              </a:lnSpc>
            </a:pPr>
            <a:r>
              <a:rPr lang="en-US" altLang="en-US" b="0"/>
              <a:t>Example:</a:t>
            </a:r>
            <a:r>
              <a:rPr lang="en-US" altLang="en-US"/>
              <a:t> Reengineering an existing game </a:t>
            </a:r>
          </a:p>
          <a:p>
            <a:pPr>
              <a:lnSpc>
                <a:spcPct val="80000"/>
              </a:lnSpc>
            </a:pPr>
            <a:r>
              <a:rPr lang="en-US" altLang="en-US"/>
              <a:t>Interface Engineering</a:t>
            </a:r>
          </a:p>
          <a:p>
            <a:pPr lvl="1">
              <a:lnSpc>
                <a:spcPct val="80000"/>
              </a:lnSpc>
            </a:pPr>
            <a:r>
              <a:rPr lang="en-US" altLang="en-US"/>
              <a:t>Provide the services of  an existing system in a new environment</a:t>
            </a:r>
          </a:p>
          <a:p>
            <a:pPr lvl="1">
              <a:lnSpc>
                <a:spcPct val="80000"/>
              </a:lnSpc>
            </a:pPr>
            <a:r>
              <a:rPr lang="en-US" altLang="en-US"/>
              <a:t>Triggered by technology enabler or new market needs</a:t>
            </a:r>
          </a:p>
          <a:p>
            <a:pPr lvl="1">
              <a:lnSpc>
                <a:spcPct val="80000"/>
              </a:lnSpc>
            </a:pPr>
            <a:r>
              <a:rPr lang="en-US" altLang="en-US" b="0"/>
              <a:t>Example:</a:t>
            </a:r>
            <a:r>
              <a:rPr lang="en-US" altLang="en-US"/>
              <a:t> Interface to an existing game (Bumpers)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2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22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229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22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a:lstStyle/>
          <a:p>
            <a:r>
              <a:rPr lang="en-US" altLang="en-US"/>
              <a:t>Scenarios</a:t>
            </a:r>
          </a:p>
        </p:txBody>
      </p:sp>
      <p:sp>
        <p:nvSpPr>
          <p:cNvPr id="14343" name="Rectangle 7"/>
          <p:cNvSpPr>
            <a:spLocks noGrp="1" noChangeArrowheads="1"/>
          </p:cNvSpPr>
          <p:nvPr>
            <p:ph type="body" idx="1"/>
          </p:nvPr>
        </p:nvSpPr>
        <p:spPr/>
        <p:txBody>
          <a:bodyPr/>
          <a:lstStyle/>
          <a:p>
            <a:r>
              <a:rPr lang="en-US" altLang="en-US"/>
              <a:t>“A narrative description of what people do and experience as they try to make use of computer systems and applications” [M. Carrol, Scenario-based Design, Wiley, 1995]</a:t>
            </a:r>
            <a:br>
              <a:rPr lang="en-US" altLang="en-US"/>
            </a:br>
            <a:endParaRPr lang="en-US" altLang="en-US"/>
          </a:p>
          <a:p>
            <a:r>
              <a:rPr lang="en-US" altLang="en-US"/>
              <a:t>A concrete, focused, informal description of a single feature of the system used by a single actor. </a:t>
            </a:r>
            <a:br>
              <a:rPr lang="en-US" altLang="en-US"/>
            </a:br>
            <a:endParaRPr lang="en-US" altLang="en-US"/>
          </a:p>
          <a:p>
            <a:r>
              <a:rPr lang="en-US" altLang="en-US"/>
              <a:t>Scenarios can have many different uses during the software lifecycle</a:t>
            </a:r>
          </a:p>
          <a:p>
            <a:pPr lvl="1"/>
            <a:r>
              <a:rPr lang="en-US" altLang="en-US" b="0" i="1"/>
              <a:t>Requirements Elicitation</a:t>
            </a:r>
            <a:r>
              <a:rPr lang="en-US" altLang="en-US"/>
              <a:t>: As-is scenario, visionary scenario</a:t>
            </a:r>
          </a:p>
          <a:p>
            <a:pPr lvl="1"/>
            <a:r>
              <a:rPr lang="en-US" altLang="en-US" b="0" i="1"/>
              <a:t>Client Acceptance Test:</a:t>
            </a:r>
            <a:r>
              <a:rPr lang="en-US" altLang="en-US"/>
              <a:t> Evaluation scenario</a:t>
            </a:r>
          </a:p>
          <a:p>
            <a:pPr lvl="1"/>
            <a:r>
              <a:rPr lang="en-US" altLang="en-US" b="0" i="1"/>
              <a:t>System Deployment:</a:t>
            </a:r>
            <a:r>
              <a:rPr lang="en-US" altLang="en-US"/>
              <a:t>  Training scenario.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3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3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3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2407" tIns="45420" rIns="92407" bIns="45420"/>
          <a:lstStyle/>
          <a:p>
            <a:r>
              <a:rPr lang="en-US" altLang="en-US"/>
              <a:t>Types of Scenarios</a:t>
            </a:r>
          </a:p>
        </p:txBody>
      </p:sp>
      <p:sp>
        <p:nvSpPr>
          <p:cNvPr id="15363" name="Rectangle 3"/>
          <p:cNvSpPr>
            <a:spLocks noGrp="1" noChangeArrowheads="1"/>
          </p:cNvSpPr>
          <p:nvPr>
            <p:ph type="body" idx="1"/>
          </p:nvPr>
        </p:nvSpPr>
        <p:spPr>
          <a:xfrm>
            <a:off x="228600" y="869950"/>
            <a:ext cx="8610600" cy="4921250"/>
          </a:xfrm>
          <a:noFill/>
          <a:ln/>
        </p:spPr>
        <p:txBody>
          <a:bodyPr lIns="92407" tIns="45420" rIns="92407" bIns="45420"/>
          <a:lstStyle/>
          <a:p>
            <a:pPr>
              <a:lnSpc>
                <a:spcPct val="80000"/>
              </a:lnSpc>
            </a:pPr>
            <a:r>
              <a:rPr lang="en-US" altLang="en-US" sz="2000"/>
              <a:t>As-is scenario:</a:t>
            </a:r>
          </a:p>
          <a:p>
            <a:pPr lvl="1">
              <a:lnSpc>
                <a:spcPct val="80000"/>
              </a:lnSpc>
            </a:pPr>
            <a:r>
              <a:rPr lang="en-US" altLang="en-US" sz="1800"/>
              <a:t>Used in describing a current situation. Usually used in re-engineering projects. The user describes the system. </a:t>
            </a:r>
          </a:p>
          <a:p>
            <a:pPr lvl="2">
              <a:lnSpc>
                <a:spcPct val="80000"/>
              </a:lnSpc>
            </a:pPr>
            <a:r>
              <a:rPr lang="en-US" altLang="en-US" sz="1600"/>
              <a:t>Example: Description of Letter-Chess</a:t>
            </a:r>
          </a:p>
          <a:p>
            <a:pPr>
              <a:lnSpc>
                <a:spcPct val="80000"/>
              </a:lnSpc>
            </a:pPr>
            <a:r>
              <a:rPr lang="en-US" altLang="en-US" sz="2000"/>
              <a:t>Visionary scenario:</a:t>
            </a:r>
          </a:p>
          <a:p>
            <a:pPr lvl="1">
              <a:lnSpc>
                <a:spcPct val="80000"/>
              </a:lnSpc>
            </a:pPr>
            <a:r>
              <a:rPr lang="en-US" altLang="en-US" sz="1800"/>
              <a:t>Used to describe a future system. Usually used in greenfield engineering and reengineering projects. </a:t>
            </a:r>
          </a:p>
          <a:p>
            <a:pPr lvl="1">
              <a:lnSpc>
                <a:spcPct val="80000"/>
              </a:lnSpc>
            </a:pPr>
            <a:r>
              <a:rPr lang="en-US" altLang="en-US" sz="1800"/>
              <a:t>Can often not be done by the user or developer alone</a:t>
            </a:r>
          </a:p>
          <a:p>
            <a:pPr lvl="2">
              <a:lnSpc>
                <a:spcPct val="80000"/>
              </a:lnSpc>
            </a:pPr>
            <a:r>
              <a:rPr lang="en-US" altLang="en-US" sz="1600"/>
              <a:t>Example: Description of an interactive internet-based Tic Tac Toe game tournament.</a:t>
            </a:r>
          </a:p>
          <a:p>
            <a:pPr>
              <a:lnSpc>
                <a:spcPct val="80000"/>
              </a:lnSpc>
            </a:pPr>
            <a:r>
              <a:rPr lang="en-US" altLang="en-US" sz="2000"/>
              <a:t>Evaluation scenario:</a:t>
            </a:r>
          </a:p>
          <a:p>
            <a:pPr lvl="1">
              <a:lnSpc>
                <a:spcPct val="80000"/>
              </a:lnSpc>
            </a:pPr>
            <a:r>
              <a:rPr lang="en-US" altLang="en-US" sz="1800"/>
              <a:t>User tasks against which the system is to be evaluated.</a:t>
            </a:r>
          </a:p>
          <a:p>
            <a:pPr lvl="2">
              <a:lnSpc>
                <a:spcPct val="80000"/>
              </a:lnSpc>
            </a:pPr>
            <a:r>
              <a:rPr lang="en-US" altLang="en-US" sz="1600"/>
              <a:t>Example: Four users (two novice, two experts) play in a TicTac Toe tournament in ARENA.</a:t>
            </a:r>
          </a:p>
          <a:p>
            <a:pPr>
              <a:lnSpc>
                <a:spcPct val="80000"/>
              </a:lnSpc>
            </a:pPr>
            <a:r>
              <a:rPr lang="en-US" altLang="en-US" sz="2000"/>
              <a:t>Training scenario:</a:t>
            </a:r>
          </a:p>
          <a:p>
            <a:pPr lvl="1">
              <a:lnSpc>
                <a:spcPct val="80000"/>
              </a:lnSpc>
            </a:pPr>
            <a:r>
              <a:rPr lang="en-US" altLang="en-US" sz="1800"/>
              <a:t>Step by step instructions that guide a novice user through a system</a:t>
            </a:r>
          </a:p>
          <a:p>
            <a:pPr lvl="2">
              <a:lnSpc>
                <a:spcPct val="80000"/>
              </a:lnSpc>
            </a:pPr>
            <a:r>
              <a:rPr lang="en-US" altLang="en-US" sz="1600"/>
              <a:t>Example: How to play Tic Tac Toe in the ARENA Game Framework.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3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36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3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3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536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36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536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How do we find scenarios?</a:t>
            </a:r>
          </a:p>
        </p:txBody>
      </p:sp>
      <p:sp>
        <p:nvSpPr>
          <p:cNvPr id="48131" name="Rectangle 3"/>
          <p:cNvSpPr>
            <a:spLocks noGrp="1" noChangeArrowheads="1"/>
          </p:cNvSpPr>
          <p:nvPr>
            <p:ph type="body" idx="1"/>
          </p:nvPr>
        </p:nvSpPr>
        <p:spPr/>
        <p:txBody>
          <a:bodyPr/>
          <a:lstStyle/>
          <a:p>
            <a:r>
              <a:rPr lang="en-US" altLang="en-US"/>
              <a:t>Don’t expect the client to be verbal if the system does not exist (greenfield engineering) </a:t>
            </a:r>
          </a:p>
          <a:p>
            <a:r>
              <a:rPr lang="en-US" altLang="en-US"/>
              <a:t>Don’t wait for information even if the system exists</a:t>
            </a:r>
          </a:p>
          <a:p>
            <a:r>
              <a:rPr lang="en-US" altLang="en-US"/>
              <a:t>Engage in a dialectic approach (evolutionary, incremental engineering)</a:t>
            </a:r>
          </a:p>
          <a:p>
            <a:pPr lvl="1"/>
            <a:r>
              <a:rPr lang="en-US" altLang="en-US"/>
              <a:t>You help the client to formulate the requirements</a:t>
            </a:r>
          </a:p>
          <a:p>
            <a:pPr lvl="1"/>
            <a:r>
              <a:rPr lang="en-US" altLang="en-US"/>
              <a:t>The client helps you to understand the requirements</a:t>
            </a:r>
          </a:p>
          <a:p>
            <a:pPr lvl="1"/>
            <a:r>
              <a:rPr lang="en-US" altLang="en-US"/>
              <a:t>The requirements evolve while the scenarios are being developed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1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1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2407" tIns="45420" rIns="92407" bIns="45420"/>
          <a:lstStyle/>
          <a:p>
            <a:r>
              <a:rPr lang="en-US" altLang="en-US"/>
              <a:t>Heuristics for finding Scenarios</a:t>
            </a:r>
          </a:p>
        </p:txBody>
      </p:sp>
      <p:sp>
        <p:nvSpPr>
          <p:cNvPr id="16387" name="Rectangle 3"/>
          <p:cNvSpPr>
            <a:spLocks noGrp="1" noChangeArrowheads="1"/>
          </p:cNvSpPr>
          <p:nvPr>
            <p:ph type="body" idx="1"/>
          </p:nvPr>
        </p:nvSpPr>
        <p:spPr>
          <a:xfrm>
            <a:off x="444500" y="968375"/>
            <a:ext cx="8255000" cy="4921250"/>
          </a:xfrm>
          <a:noFill/>
          <a:ln/>
        </p:spPr>
        <p:txBody>
          <a:bodyPr lIns="92407" tIns="45420" rIns="92407" bIns="45420"/>
          <a:lstStyle/>
          <a:p>
            <a:r>
              <a:rPr lang="en-US" altLang="en-US"/>
              <a:t>Ask yourself or the client the following questions:</a:t>
            </a:r>
          </a:p>
          <a:p>
            <a:pPr lvl="1"/>
            <a:r>
              <a:rPr lang="en-US" altLang="en-US"/>
              <a:t>What are the primary tasks that the system needs to perform?</a:t>
            </a:r>
          </a:p>
          <a:p>
            <a:pPr lvl="1"/>
            <a:r>
              <a:rPr lang="en-US" altLang="en-US"/>
              <a:t>What data will the actor create, store, change, remove or add in the system?</a:t>
            </a:r>
          </a:p>
          <a:p>
            <a:pPr lvl="1"/>
            <a:r>
              <a:rPr lang="en-US" altLang="en-US"/>
              <a:t>What external changes does the system need to know about?</a:t>
            </a:r>
          </a:p>
          <a:p>
            <a:pPr lvl="1"/>
            <a:r>
              <a:rPr lang="en-US" altLang="en-US"/>
              <a:t>What changes or events will the actor of the system need to be informed about?</a:t>
            </a:r>
          </a:p>
          <a:p>
            <a:r>
              <a:rPr lang="en-US" altLang="en-US"/>
              <a:t>However, don’t rely on </a:t>
            </a:r>
            <a:r>
              <a:rPr lang="en-US" altLang="en-US" i="1"/>
              <a:t>questionnaires </a:t>
            </a:r>
            <a:r>
              <a:rPr lang="en-US" altLang="en-US"/>
              <a:t>alone. </a:t>
            </a:r>
          </a:p>
          <a:p>
            <a:r>
              <a:rPr lang="en-US" altLang="en-US"/>
              <a:t>Insist on </a:t>
            </a:r>
            <a:r>
              <a:rPr lang="en-US" altLang="en-US" i="1"/>
              <a:t>task observation</a:t>
            </a:r>
            <a:r>
              <a:rPr lang="en-US" altLang="en-US"/>
              <a:t> if the system already exists (interface engineering or reengineering)</a:t>
            </a:r>
          </a:p>
          <a:p>
            <a:pPr lvl="1"/>
            <a:r>
              <a:rPr lang="en-US" altLang="en-US"/>
              <a:t>Ask to speak to the end user, not just to the software contractor</a:t>
            </a:r>
          </a:p>
          <a:p>
            <a:pPr lvl="1"/>
            <a:r>
              <a:rPr lang="en-US" altLang="en-US"/>
              <a:t>Expect resistance and try to overcome 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63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2407" tIns="45420" rIns="92407" bIns="45420"/>
          <a:lstStyle/>
          <a:p>
            <a:r>
              <a:rPr lang="en-US" altLang="en-US"/>
              <a:t>Example: Accident Management System</a:t>
            </a:r>
          </a:p>
        </p:txBody>
      </p:sp>
      <p:sp>
        <p:nvSpPr>
          <p:cNvPr id="17411" name="Rectangle 3"/>
          <p:cNvSpPr>
            <a:spLocks noGrp="1" noChangeArrowheads="1"/>
          </p:cNvSpPr>
          <p:nvPr>
            <p:ph type="body" idx="1"/>
          </p:nvPr>
        </p:nvSpPr>
        <p:spPr>
          <a:noFill/>
          <a:ln/>
        </p:spPr>
        <p:txBody>
          <a:bodyPr lIns="92407" tIns="45420" rIns="92407" bIns="45420"/>
          <a:lstStyle/>
          <a:p>
            <a:r>
              <a:rPr lang="en-US" altLang="en-US"/>
              <a:t>What needs to be done to report a “Cat in a Tree” incident?</a:t>
            </a:r>
          </a:p>
          <a:p>
            <a:r>
              <a:rPr lang="en-US" altLang="en-US"/>
              <a:t>What do you need to do if a person reports “Warehouse on Fire?”</a:t>
            </a:r>
          </a:p>
          <a:p>
            <a:r>
              <a:rPr lang="en-US" altLang="en-US"/>
              <a:t>Who is involved in reporting an incident?</a:t>
            </a:r>
          </a:p>
          <a:p>
            <a:r>
              <a:rPr lang="en-US" altLang="en-US"/>
              <a:t>What does the system do, if no police cars are available? If the  police car has an accident on the way to the “cat in a tree” incident?</a:t>
            </a:r>
          </a:p>
          <a:p>
            <a:r>
              <a:rPr lang="en-US" altLang="en-US"/>
              <a:t>What do you need to do if the “Cat in the Tree” turns into a “Grandma has fallen from the Ladder”?</a:t>
            </a:r>
          </a:p>
          <a:p>
            <a:r>
              <a:rPr lang="en-US" altLang="en-US"/>
              <a:t>Can the system cope with a simultaneous incident report  “Warehouse on Fire?”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US" altLang="en-US"/>
              <a:t>Scenario Example: Warehouse on Fire</a:t>
            </a:r>
          </a:p>
        </p:txBody>
      </p:sp>
      <p:sp>
        <p:nvSpPr>
          <p:cNvPr id="18437" name="Rectangle 5"/>
          <p:cNvSpPr>
            <a:spLocks noGrp="1" noChangeArrowheads="1"/>
          </p:cNvSpPr>
          <p:nvPr>
            <p:ph type="body" idx="1"/>
          </p:nvPr>
        </p:nvSpPr>
        <p:spPr/>
        <p:txBody>
          <a:bodyPr/>
          <a:lstStyle/>
          <a:p>
            <a:r>
              <a:rPr lang="en-US" altLang="en-US" sz="2000"/>
              <a:t>Bob, driving down main street in his patrol car notices smoke coming out of a warehouse. His partner, Alice, reports the emergency from her car. </a:t>
            </a:r>
            <a:br>
              <a:rPr lang="en-US" altLang="en-US" sz="2000"/>
            </a:br>
            <a:endParaRPr lang="en-US" altLang="en-US" sz="2000"/>
          </a:p>
          <a:p>
            <a:r>
              <a:rPr lang="en-US" altLang="en-US" sz="2000"/>
              <a:t>Alice enters the address of the building, a brief description of its location (i.e., north west corner), and an emergency level. In addition to a fire unit, she requests several paramedic units on the scene given that area appear to be relatively busy. She confirms her input and waits for an acknowledgment.</a:t>
            </a:r>
            <a:br>
              <a:rPr lang="en-US" altLang="en-US" sz="2000"/>
            </a:br>
            <a:endParaRPr lang="en-US" altLang="en-US" sz="2000"/>
          </a:p>
          <a:p>
            <a:r>
              <a:rPr lang="en-US" altLang="en-US" sz="2000"/>
              <a:t>John, the Dispatcher, is alerted to the emergency by a beep of his workstation. He reviews the information submitted by Alice and acknowledges the report. He allocates a fire unit and two paramedic units to the Incident site and sends their estimated arrival time (ETA) to Alice.</a:t>
            </a:r>
            <a:br>
              <a:rPr lang="en-US" altLang="en-US" sz="2000"/>
            </a:br>
            <a:endParaRPr lang="en-US" altLang="en-US" sz="2000"/>
          </a:p>
          <a:p>
            <a:r>
              <a:rPr lang="en-US" altLang="en-US" sz="2000"/>
              <a:t>Alice received the acknowledgment and the ETA.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2407" tIns="45420" rIns="92407" bIns="45420"/>
          <a:lstStyle/>
          <a:p>
            <a:r>
              <a:rPr lang="en-US" altLang="en-US"/>
              <a:t>Observations about Warehouse on Fire Scenario</a:t>
            </a:r>
          </a:p>
        </p:txBody>
      </p:sp>
      <p:sp>
        <p:nvSpPr>
          <p:cNvPr id="19459" name="Rectangle 3"/>
          <p:cNvSpPr>
            <a:spLocks noGrp="1" noChangeArrowheads="1"/>
          </p:cNvSpPr>
          <p:nvPr>
            <p:ph type="body" idx="1"/>
          </p:nvPr>
        </p:nvSpPr>
        <p:spPr>
          <a:noFill/>
          <a:ln/>
        </p:spPr>
        <p:txBody>
          <a:bodyPr lIns="92407" tIns="45420" rIns="92407" bIns="45420"/>
          <a:lstStyle/>
          <a:p>
            <a:r>
              <a:rPr lang="en-US" altLang="en-US"/>
              <a:t>Concrete scenario</a:t>
            </a:r>
          </a:p>
          <a:p>
            <a:pPr lvl="1"/>
            <a:r>
              <a:rPr lang="en-US" altLang="en-US" sz="2400"/>
              <a:t>Describes a single instance of reporting a fire incident.</a:t>
            </a:r>
          </a:p>
          <a:p>
            <a:pPr lvl="1"/>
            <a:r>
              <a:rPr lang="en-US" altLang="en-US" sz="2400"/>
              <a:t>Does not describe all possible situations in which a fire can be reported.</a:t>
            </a:r>
            <a:r>
              <a:rPr lang="en-US" altLang="en-US"/>
              <a:t/>
            </a:r>
            <a:br>
              <a:rPr lang="en-US" altLang="en-US"/>
            </a:br>
            <a:endParaRPr lang="en-US" altLang="en-US"/>
          </a:p>
          <a:p>
            <a:r>
              <a:rPr lang="en-US" altLang="en-US"/>
              <a:t>Participating actors</a:t>
            </a:r>
          </a:p>
          <a:p>
            <a:pPr lvl="1"/>
            <a:r>
              <a:rPr lang="en-US" altLang="en-US" sz="2400"/>
              <a:t>Bob, Alice and  John</a:t>
            </a:r>
            <a:br>
              <a:rPr lang="en-US" altLang="en-US" sz="2400"/>
            </a:br>
            <a:endParaRPr lang="en-US" altLang="en-US" sz="24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en-US" altLang="en-US"/>
              <a:t>Next goal, after the scenarios are formulated:</a:t>
            </a:r>
            <a:br>
              <a:rPr lang="en-US" altLang="en-US"/>
            </a:br>
            <a:endParaRPr lang="en-US" altLang="en-US"/>
          </a:p>
        </p:txBody>
      </p:sp>
      <p:sp>
        <p:nvSpPr>
          <p:cNvPr id="49157" name="Rectangle 5"/>
          <p:cNvSpPr>
            <a:spLocks noGrp="1" noChangeArrowheads="1"/>
          </p:cNvSpPr>
          <p:nvPr>
            <p:ph type="body" idx="1"/>
          </p:nvPr>
        </p:nvSpPr>
        <p:spPr/>
        <p:txBody>
          <a:bodyPr/>
          <a:lstStyle/>
          <a:p>
            <a:r>
              <a:rPr lang="en-US" altLang="en-US"/>
              <a:t>Find all the use cases in the scenario that specifies all possible instances of how to report a fire</a:t>
            </a:r>
          </a:p>
          <a:p>
            <a:pPr lvl="1"/>
            <a:r>
              <a:rPr lang="en-US" altLang="en-US"/>
              <a:t>Example: “Report Emergency “ in the first paragraph of the scenario is a candidate for a use case</a:t>
            </a:r>
          </a:p>
          <a:p>
            <a:pPr lvl="1"/>
            <a:endParaRPr lang="en-US" altLang="en-US"/>
          </a:p>
          <a:p>
            <a:r>
              <a:rPr lang="en-US" altLang="en-US"/>
              <a:t>Describe each of these use cases in more detail </a:t>
            </a:r>
          </a:p>
          <a:p>
            <a:pPr lvl="1"/>
            <a:r>
              <a:rPr lang="en-US" altLang="en-US"/>
              <a:t>Participating actors</a:t>
            </a:r>
          </a:p>
          <a:p>
            <a:pPr lvl="1"/>
            <a:r>
              <a:rPr lang="en-US" altLang="en-US"/>
              <a:t>Describe the Entry Condition </a:t>
            </a:r>
          </a:p>
          <a:p>
            <a:pPr lvl="1"/>
            <a:r>
              <a:rPr lang="en-US" altLang="en-US"/>
              <a:t>Describe the Flow of Events  </a:t>
            </a:r>
          </a:p>
          <a:p>
            <a:pPr lvl="1"/>
            <a:r>
              <a:rPr lang="en-US" altLang="en-US"/>
              <a:t>Describe the Exit Condition </a:t>
            </a:r>
          </a:p>
          <a:p>
            <a:pPr lvl="1"/>
            <a:r>
              <a:rPr lang="en-US" altLang="en-US"/>
              <a:t>Describe Exceptions</a:t>
            </a:r>
          </a:p>
          <a:p>
            <a:pPr lvl="1"/>
            <a:r>
              <a:rPr lang="en-US" altLang="en-US"/>
              <a:t>Describe Special Requirements (Constraints,  Nonfunctional 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Where are we right now?</a:t>
            </a:r>
          </a:p>
        </p:txBody>
      </p:sp>
      <p:sp>
        <p:nvSpPr>
          <p:cNvPr id="65539" name="Rectangle 3"/>
          <p:cNvSpPr>
            <a:spLocks noGrp="1" noChangeArrowheads="1"/>
          </p:cNvSpPr>
          <p:nvPr>
            <p:ph type="body" idx="1"/>
          </p:nvPr>
        </p:nvSpPr>
        <p:spPr>
          <a:xfrm>
            <a:off x="381000" y="1066800"/>
            <a:ext cx="8483600" cy="5029200"/>
          </a:xfrm>
        </p:spPr>
        <p:txBody>
          <a:bodyPr/>
          <a:lstStyle/>
          <a:p>
            <a:pPr>
              <a:lnSpc>
                <a:spcPct val="80000"/>
              </a:lnSpc>
            </a:pPr>
            <a:r>
              <a:rPr lang="en-US" altLang="en-US"/>
              <a:t>Three ways to deal with complexity:</a:t>
            </a:r>
          </a:p>
          <a:p>
            <a:pPr lvl="1">
              <a:lnSpc>
                <a:spcPct val="80000"/>
              </a:lnSpc>
            </a:pPr>
            <a:r>
              <a:rPr lang="en-US" altLang="en-US"/>
              <a:t>Abstraction </a:t>
            </a:r>
          </a:p>
          <a:p>
            <a:pPr lvl="1">
              <a:lnSpc>
                <a:spcPct val="80000"/>
              </a:lnSpc>
            </a:pPr>
            <a:r>
              <a:rPr lang="en-US" altLang="en-US"/>
              <a:t>Decomposition (Technique: Divide and conquer)</a:t>
            </a:r>
          </a:p>
          <a:p>
            <a:pPr lvl="1">
              <a:lnSpc>
                <a:spcPct val="80000"/>
              </a:lnSpc>
            </a:pPr>
            <a:r>
              <a:rPr lang="en-US" altLang="en-US"/>
              <a:t>Hierarchy  (Technique: Layering)</a:t>
            </a:r>
          </a:p>
          <a:p>
            <a:pPr>
              <a:lnSpc>
                <a:spcPct val="80000"/>
              </a:lnSpc>
            </a:pPr>
            <a:r>
              <a:rPr lang="en-US" altLang="en-US"/>
              <a:t>Two ways to deal with decomposition:</a:t>
            </a:r>
          </a:p>
          <a:p>
            <a:pPr lvl="1">
              <a:lnSpc>
                <a:spcPct val="80000"/>
              </a:lnSpc>
            </a:pPr>
            <a:r>
              <a:rPr lang="en-US" altLang="en-US"/>
              <a:t>Object-orientation and functional decomposition</a:t>
            </a:r>
          </a:p>
          <a:p>
            <a:pPr lvl="1">
              <a:lnSpc>
                <a:spcPct val="80000"/>
              </a:lnSpc>
            </a:pPr>
            <a:r>
              <a:rPr lang="en-US" altLang="en-US"/>
              <a:t>Functional decomposition leads to unmaintainable code</a:t>
            </a:r>
          </a:p>
          <a:p>
            <a:pPr lvl="1">
              <a:lnSpc>
                <a:spcPct val="80000"/>
              </a:lnSpc>
            </a:pPr>
            <a:r>
              <a:rPr lang="en-US" altLang="en-US"/>
              <a:t>Depending on the purpose  of the system, different objects can be found</a:t>
            </a:r>
          </a:p>
          <a:p>
            <a:pPr>
              <a:lnSpc>
                <a:spcPct val="80000"/>
              </a:lnSpc>
            </a:pPr>
            <a:r>
              <a:rPr lang="en-US" altLang="en-US"/>
              <a:t>What is the right way? </a:t>
            </a:r>
          </a:p>
          <a:p>
            <a:pPr lvl="1">
              <a:lnSpc>
                <a:spcPct val="80000"/>
              </a:lnSpc>
            </a:pPr>
            <a:r>
              <a:rPr lang="en-US" altLang="en-US"/>
              <a:t>Start with a description of the  functionality (Use case model). Then proceed by finding objects (object model). </a:t>
            </a:r>
          </a:p>
          <a:p>
            <a:pPr>
              <a:lnSpc>
                <a:spcPct val="80000"/>
              </a:lnSpc>
            </a:pPr>
            <a:r>
              <a:rPr lang="en-US" altLang="en-US"/>
              <a:t>What activities and models  are needed?</a:t>
            </a:r>
          </a:p>
          <a:p>
            <a:pPr lvl="1">
              <a:lnSpc>
                <a:spcPct val="80000"/>
              </a:lnSpc>
            </a:pPr>
            <a:r>
              <a:rPr lang="en-US" altLang="en-US"/>
              <a:t>This leads us to the software lifecycle we use in this class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5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553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55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55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55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553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5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5539">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553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55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Oval 4"/>
          <p:cNvSpPr>
            <a:spLocks noChangeArrowheads="1"/>
          </p:cNvSpPr>
          <p:nvPr/>
        </p:nvSpPr>
        <p:spPr bwMode="auto">
          <a:xfrm>
            <a:off x="3025775" y="3660775"/>
            <a:ext cx="2792413" cy="13033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Courier" charset="0"/>
              </a:rPr>
              <a:t>ReportEmergency</a:t>
            </a:r>
          </a:p>
        </p:txBody>
      </p:sp>
      <p:sp>
        <p:nvSpPr>
          <p:cNvPr id="22533" name="Rectangle 5"/>
          <p:cNvSpPr>
            <a:spLocks noGrp="1" noChangeArrowheads="1"/>
          </p:cNvSpPr>
          <p:nvPr>
            <p:ph type="title"/>
          </p:nvPr>
        </p:nvSpPr>
        <p:spPr/>
        <p:txBody>
          <a:bodyPr/>
          <a:lstStyle/>
          <a:p>
            <a:r>
              <a:rPr lang="en-US" altLang="en-US"/>
              <a:t>Use Cases</a:t>
            </a:r>
          </a:p>
        </p:txBody>
      </p:sp>
      <p:sp>
        <p:nvSpPr>
          <p:cNvPr id="22534" name="Rectangle 6"/>
          <p:cNvSpPr>
            <a:spLocks noGrp="1" noChangeArrowheads="1"/>
          </p:cNvSpPr>
          <p:nvPr>
            <p:ph type="body" idx="1"/>
          </p:nvPr>
        </p:nvSpPr>
        <p:spPr>
          <a:xfrm>
            <a:off x="355600" y="1295400"/>
            <a:ext cx="8255000" cy="2530475"/>
          </a:xfrm>
        </p:spPr>
        <p:txBody>
          <a:bodyPr/>
          <a:lstStyle/>
          <a:p>
            <a:pPr>
              <a:lnSpc>
                <a:spcPct val="80000"/>
              </a:lnSpc>
            </a:pPr>
            <a:r>
              <a:rPr lang="en-US" altLang="en-US" sz="2000"/>
              <a:t>A use case is a flow of events in the system, including interaction with actors</a:t>
            </a:r>
          </a:p>
          <a:p>
            <a:pPr>
              <a:lnSpc>
                <a:spcPct val="80000"/>
              </a:lnSpc>
            </a:pPr>
            <a:r>
              <a:rPr lang="en-US" altLang="en-US" sz="2000"/>
              <a:t>It is initiated by an actor  </a:t>
            </a:r>
          </a:p>
          <a:p>
            <a:pPr>
              <a:lnSpc>
                <a:spcPct val="80000"/>
              </a:lnSpc>
            </a:pPr>
            <a:r>
              <a:rPr lang="en-US" altLang="en-US" sz="2000"/>
              <a:t>Each use case has a name</a:t>
            </a:r>
          </a:p>
          <a:p>
            <a:pPr>
              <a:lnSpc>
                <a:spcPct val="80000"/>
              </a:lnSpc>
            </a:pPr>
            <a:r>
              <a:rPr lang="en-US" altLang="en-US" sz="2000"/>
              <a:t>Each use case has a termination condition</a:t>
            </a:r>
          </a:p>
          <a:p>
            <a:pPr>
              <a:lnSpc>
                <a:spcPct val="80000"/>
              </a:lnSpc>
            </a:pPr>
            <a:r>
              <a:rPr lang="en-US" altLang="en-US" sz="2000"/>
              <a:t>Graphical Notation: An oval with the name of the use case</a:t>
            </a:r>
            <a:br>
              <a:rPr lang="en-US" altLang="en-US" sz="2000"/>
            </a:br>
            <a:r>
              <a:rPr lang="en-US" altLang="en-US" sz="2000"/>
              <a:t/>
            </a:r>
            <a:br>
              <a:rPr lang="en-US" altLang="en-US" sz="2000"/>
            </a:br>
            <a:r>
              <a:rPr lang="en-US" altLang="en-US" sz="2000"/>
              <a:t/>
            </a:r>
            <a:br>
              <a:rPr lang="en-US" altLang="en-US" sz="2000"/>
            </a:br>
            <a:r>
              <a:rPr lang="en-US" altLang="en-US" sz="2000"/>
              <a:t/>
            </a:r>
            <a:br>
              <a:rPr lang="en-US" altLang="en-US" sz="2000"/>
            </a:br>
            <a:r>
              <a:rPr lang="en-US" altLang="en-US" sz="2000"/>
              <a:t/>
            </a:r>
            <a:br>
              <a:rPr lang="en-US" altLang="en-US" sz="2000"/>
            </a:br>
            <a:r>
              <a:rPr lang="en-US" altLang="en-US" sz="2000"/>
              <a:t/>
            </a:r>
            <a:br>
              <a:rPr lang="en-US" altLang="en-US" sz="2000"/>
            </a:br>
            <a:endParaRPr lang="en-US" altLang="en-US" sz="2000"/>
          </a:p>
        </p:txBody>
      </p:sp>
      <p:sp>
        <p:nvSpPr>
          <p:cNvPr id="22535" name="Rectangle 7"/>
          <p:cNvSpPr>
            <a:spLocks noChangeArrowheads="1"/>
          </p:cNvSpPr>
          <p:nvPr/>
        </p:nvSpPr>
        <p:spPr bwMode="auto">
          <a:xfrm>
            <a:off x="381000" y="5181600"/>
            <a:ext cx="82550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lstStyle/>
          <a:p>
            <a:r>
              <a:rPr lang="en-US" altLang="en-US" sz="2400" i="1">
                <a:latin typeface="Times" panose="02020603050405020304" pitchFamily="18" charset="0"/>
              </a:rPr>
              <a:t>Use Case Model:</a:t>
            </a:r>
            <a:r>
              <a:rPr lang="en-US" altLang="en-US" sz="2400">
                <a:latin typeface="Times" panose="02020603050405020304" pitchFamily="18" charset="0"/>
              </a:rPr>
              <a:t> </a:t>
            </a:r>
            <a:r>
              <a:rPr lang="en-US" altLang="en-US" sz="2400" b="1">
                <a:latin typeface="Times" panose="02020603050405020304" pitchFamily="18" charset="0"/>
              </a:rPr>
              <a:t>The set of all use cases specifying the complete functionality of the system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5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autoUpdateAnimBg="0"/>
      <p:bldP spid="22534" grpId="0" build="p" autoUpdateAnimBg="0"/>
      <p:bldP spid="225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lIns="92407" tIns="45420" rIns="92407" bIns="45420"/>
          <a:lstStyle/>
          <a:p>
            <a:r>
              <a:rPr lang="en-US" altLang="en-US"/>
              <a:t>Example:  Use Case Model for Incident Management</a:t>
            </a:r>
          </a:p>
        </p:txBody>
      </p:sp>
      <p:sp>
        <p:nvSpPr>
          <p:cNvPr id="23578" name="Rectangle 26"/>
          <p:cNvSpPr>
            <a:spLocks noChangeArrowheads="1"/>
          </p:cNvSpPr>
          <p:nvPr/>
        </p:nvSpPr>
        <p:spPr bwMode="auto">
          <a:xfrm>
            <a:off x="650875" y="1757363"/>
            <a:ext cx="8080375" cy="3440112"/>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56" name="Oval 4"/>
          <p:cNvSpPr>
            <a:spLocks noChangeArrowheads="1"/>
          </p:cNvSpPr>
          <p:nvPr/>
        </p:nvSpPr>
        <p:spPr bwMode="auto">
          <a:xfrm>
            <a:off x="2365375" y="3335338"/>
            <a:ext cx="1201738" cy="51276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57" name="Rectangle 5"/>
          <p:cNvSpPr>
            <a:spLocks noChangeArrowheads="1"/>
          </p:cNvSpPr>
          <p:nvPr/>
        </p:nvSpPr>
        <p:spPr bwMode="auto">
          <a:xfrm>
            <a:off x="2189163" y="3875088"/>
            <a:ext cx="1714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000000"/>
                </a:solidFill>
                <a:latin typeface="Courier" charset="0"/>
              </a:rPr>
              <a:t>ReportEmergency</a:t>
            </a:r>
            <a:endParaRPr lang="en-US" altLang="en-US">
              <a:latin typeface="Courier" charset="0"/>
            </a:endParaRPr>
          </a:p>
        </p:txBody>
      </p:sp>
      <p:sp>
        <p:nvSpPr>
          <p:cNvPr id="23558" name="Freeform 6"/>
          <p:cNvSpPr>
            <a:spLocks/>
          </p:cNvSpPr>
          <p:nvPr/>
        </p:nvSpPr>
        <p:spPr bwMode="auto">
          <a:xfrm>
            <a:off x="1050925" y="2155825"/>
            <a:ext cx="247650" cy="665163"/>
          </a:xfrm>
          <a:custGeom>
            <a:avLst/>
            <a:gdLst>
              <a:gd name="T0" fmla="*/ 156 w 156"/>
              <a:gd name="T1" fmla="*/ 0 h 419"/>
              <a:gd name="T2" fmla="*/ 156 w 156"/>
              <a:gd name="T3" fmla="*/ 264 h 419"/>
              <a:gd name="T4" fmla="*/ 0 w 156"/>
              <a:gd name="T5" fmla="*/ 419 h 419"/>
            </a:gdLst>
            <a:ahLst/>
            <a:cxnLst>
              <a:cxn ang="0">
                <a:pos x="T0" y="T1"/>
              </a:cxn>
              <a:cxn ang="0">
                <a:pos x="T2" y="T3"/>
              </a:cxn>
              <a:cxn ang="0">
                <a:pos x="T4" y="T5"/>
              </a:cxn>
            </a:cxnLst>
            <a:rect l="0" t="0" r="r" b="b"/>
            <a:pathLst>
              <a:path w="156" h="419">
                <a:moveTo>
                  <a:pt x="156" y="0"/>
                </a:moveTo>
                <a:lnTo>
                  <a:pt x="156" y="264"/>
                </a:lnTo>
                <a:lnTo>
                  <a:pt x="0" y="41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59" name="Line 7"/>
          <p:cNvSpPr>
            <a:spLocks noChangeShapeType="1"/>
          </p:cNvSpPr>
          <p:nvPr/>
        </p:nvSpPr>
        <p:spPr bwMode="auto">
          <a:xfrm>
            <a:off x="1298575" y="2574925"/>
            <a:ext cx="228600" cy="246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0" name="Line 8"/>
          <p:cNvSpPr>
            <a:spLocks noChangeShapeType="1"/>
          </p:cNvSpPr>
          <p:nvPr/>
        </p:nvSpPr>
        <p:spPr bwMode="auto">
          <a:xfrm>
            <a:off x="1050925" y="232727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1" name="Oval 9"/>
          <p:cNvSpPr>
            <a:spLocks noChangeArrowheads="1"/>
          </p:cNvSpPr>
          <p:nvPr/>
        </p:nvSpPr>
        <p:spPr bwMode="auto">
          <a:xfrm>
            <a:off x="1184275" y="1985963"/>
            <a:ext cx="228600" cy="227012"/>
          </a:xfrm>
          <a:prstGeom prst="ellipse">
            <a:avLst/>
          </a:prstGeom>
          <a:solidFill>
            <a:srgbClr val="FFFFFF"/>
          </a:solidFill>
          <a:ln w="19050">
            <a:solidFill>
              <a:srgbClr val="000000"/>
            </a:solidFill>
            <a:round/>
            <a:headEnd/>
            <a:tailEnd/>
          </a:ln>
        </p:spPr>
        <p:txBody>
          <a:bodyPr/>
          <a:lstStyle/>
          <a:p>
            <a:endParaRPr lang="en-IN"/>
          </a:p>
        </p:txBody>
      </p:sp>
      <p:sp>
        <p:nvSpPr>
          <p:cNvPr id="23562" name="Rectangle 10"/>
          <p:cNvSpPr>
            <a:spLocks noChangeArrowheads="1"/>
          </p:cNvSpPr>
          <p:nvPr/>
        </p:nvSpPr>
        <p:spPr bwMode="auto">
          <a:xfrm>
            <a:off x="777875" y="2849563"/>
            <a:ext cx="800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000000"/>
                </a:solidFill>
                <a:latin typeface="Courier" charset="0"/>
              </a:rPr>
              <a:t>FieldOf</a:t>
            </a:r>
            <a:endParaRPr lang="en-US" altLang="en-US">
              <a:latin typeface="Courier" charset="0"/>
            </a:endParaRPr>
          </a:p>
        </p:txBody>
      </p:sp>
      <p:sp>
        <p:nvSpPr>
          <p:cNvPr id="23563" name="Rectangle 11"/>
          <p:cNvSpPr>
            <a:spLocks noChangeArrowheads="1"/>
          </p:cNvSpPr>
          <p:nvPr/>
        </p:nvSpPr>
        <p:spPr bwMode="auto">
          <a:xfrm>
            <a:off x="1450975" y="2849563"/>
            <a:ext cx="11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000000"/>
                </a:solidFill>
                <a:latin typeface="Courier" charset="0"/>
              </a:rPr>
              <a:t>f</a:t>
            </a:r>
            <a:endParaRPr lang="en-US" altLang="en-US">
              <a:latin typeface="Courier" charset="0"/>
            </a:endParaRPr>
          </a:p>
        </p:txBody>
      </p:sp>
      <p:sp>
        <p:nvSpPr>
          <p:cNvPr id="23564" name="Rectangle 12"/>
          <p:cNvSpPr>
            <a:spLocks noChangeArrowheads="1"/>
          </p:cNvSpPr>
          <p:nvPr/>
        </p:nvSpPr>
        <p:spPr bwMode="auto">
          <a:xfrm>
            <a:off x="1504950" y="284956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000000"/>
                </a:solidFill>
                <a:latin typeface="Courier" charset="0"/>
              </a:rPr>
              <a:t>icer</a:t>
            </a:r>
            <a:endParaRPr lang="en-US" altLang="en-US">
              <a:latin typeface="Courier" charset="0"/>
            </a:endParaRPr>
          </a:p>
        </p:txBody>
      </p:sp>
      <p:sp>
        <p:nvSpPr>
          <p:cNvPr id="23565" name="Freeform 13"/>
          <p:cNvSpPr>
            <a:spLocks/>
          </p:cNvSpPr>
          <p:nvPr/>
        </p:nvSpPr>
        <p:spPr bwMode="auto">
          <a:xfrm>
            <a:off x="5243513" y="2062163"/>
            <a:ext cx="247650" cy="665162"/>
          </a:xfrm>
          <a:custGeom>
            <a:avLst/>
            <a:gdLst>
              <a:gd name="T0" fmla="*/ 156 w 156"/>
              <a:gd name="T1" fmla="*/ 0 h 419"/>
              <a:gd name="T2" fmla="*/ 156 w 156"/>
              <a:gd name="T3" fmla="*/ 263 h 419"/>
              <a:gd name="T4" fmla="*/ 0 w 156"/>
              <a:gd name="T5" fmla="*/ 419 h 419"/>
            </a:gdLst>
            <a:ahLst/>
            <a:cxnLst>
              <a:cxn ang="0">
                <a:pos x="T0" y="T1"/>
              </a:cxn>
              <a:cxn ang="0">
                <a:pos x="T2" y="T3"/>
              </a:cxn>
              <a:cxn ang="0">
                <a:pos x="T4" y="T5"/>
              </a:cxn>
            </a:cxnLst>
            <a:rect l="0" t="0" r="r" b="b"/>
            <a:pathLst>
              <a:path w="156" h="419">
                <a:moveTo>
                  <a:pt x="156" y="0"/>
                </a:moveTo>
                <a:lnTo>
                  <a:pt x="156" y="263"/>
                </a:lnTo>
                <a:lnTo>
                  <a:pt x="0" y="41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66" name="Line 14"/>
          <p:cNvSpPr>
            <a:spLocks noChangeShapeType="1"/>
          </p:cNvSpPr>
          <p:nvPr/>
        </p:nvSpPr>
        <p:spPr bwMode="auto">
          <a:xfrm>
            <a:off x="5491163" y="2479675"/>
            <a:ext cx="228600" cy="247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7" name="Line 15"/>
          <p:cNvSpPr>
            <a:spLocks noChangeShapeType="1"/>
          </p:cNvSpPr>
          <p:nvPr/>
        </p:nvSpPr>
        <p:spPr bwMode="auto">
          <a:xfrm>
            <a:off x="5243513" y="223202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8" name="Oval 16"/>
          <p:cNvSpPr>
            <a:spLocks noChangeArrowheads="1"/>
          </p:cNvSpPr>
          <p:nvPr/>
        </p:nvSpPr>
        <p:spPr bwMode="auto">
          <a:xfrm>
            <a:off x="5376863" y="1890713"/>
            <a:ext cx="228600" cy="227012"/>
          </a:xfrm>
          <a:prstGeom prst="ellipse">
            <a:avLst/>
          </a:prstGeom>
          <a:solidFill>
            <a:srgbClr val="FFFFFF"/>
          </a:solidFill>
          <a:ln w="19050">
            <a:solidFill>
              <a:srgbClr val="000000"/>
            </a:solidFill>
            <a:round/>
            <a:headEnd/>
            <a:tailEnd/>
          </a:ln>
        </p:spPr>
        <p:txBody>
          <a:bodyPr/>
          <a:lstStyle/>
          <a:p>
            <a:endParaRPr lang="en-IN"/>
          </a:p>
        </p:txBody>
      </p:sp>
      <p:sp>
        <p:nvSpPr>
          <p:cNvPr id="23569" name="Rectangle 17"/>
          <p:cNvSpPr>
            <a:spLocks noChangeArrowheads="1"/>
          </p:cNvSpPr>
          <p:nvPr/>
        </p:nvSpPr>
        <p:spPr bwMode="auto">
          <a:xfrm>
            <a:off x="5016500" y="2754313"/>
            <a:ext cx="114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000000"/>
                </a:solidFill>
                <a:latin typeface="Courier" charset="0"/>
              </a:rPr>
              <a:t>Dispatcher</a:t>
            </a:r>
            <a:endParaRPr lang="en-US" altLang="en-US">
              <a:latin typeface="Courier" charset="0"/>
            </a:endParaRPr>
          </a:p>
        </p:txBody>
      </p:sp>
      <p:sp>
        <p:nvSpPr>
          <p:cNvPr id="23570" name="Line 18"/>
          <p:cNvSpPr>
            <a:spLocks noChangeShapeType="1"/>
          </p:cNvSpPr>
          <p:nvPr/>
        </p:nvSpPr>
        <p:spPr bwMode="auto">
          <a:xfrm>
            <a:off x="1774825" y="2460625"/>
            <a:ext cx="1201738" cy="741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1" name="Oval 19"/>
          <p:cNvSpPr>
            <a:spLocks noChangeArrowheads="1"/>
          </p:cNvSpPr>
          <p:nvPr/>
        </p:nvSpPr>
        <p:spPr bwMode="auto">
          <a:xfrm>
            <a:off x="7378700" y="2346325"/>
            <a:ext cx="1200150" cy="51276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72" name="Rectangle 20"/>
          <p:cNvSpPr>
            <a:spLocks noChangeArrowheads="1"/>
          </p:cNvSpPr>
          <p:nvPr/>
        </p:nvSpPr>
        <p:spPr bwMode="auto">
          <a:xfrm>
            <a:off x="7370763" y="2887663"/>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000000"/>
                </a:solidFill>
                <a:latin typeface="Courier" charset="0"/>
              </a:rPr>
              <a:t>OpenIncident</a:t>
            </a:r>
            <a:endParaRPr lang="en-US" altLang="en-US">
              <a:latin typeface="Courier" charset="0"/>
            </a:endParaRPr>
          </a:p>
        </p:txBody>
      </p:sp>
      <p:sp>
        <p:nvSpPr>
          <p:cNvPr id="23573" name="Oval 21"/>
          <p:cNvSpPr>
            <a:spLocks noChangeArrowheads="1"/>
          </p:cNvSpPr>
          <p:nvPr/>
        </p:nvSpPr>
        <p:spPr bwMode="auto">
          <a:xfrm>
            <a:off x="6978650" y="4322763"/>
            <a:ext cx="1200150" cy="5143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74" name="Rectangle 22"/>
          <p:cNvSpPr>
            <a:spLocks noChangeArrowheads="1"/>
          </p:cNvSpPr>
          <p:nvPr/>
        </p:nvSpPr>
        <p:spPr bwMode="auto">
          <a:xfrm>
            <a:off x="6780213" y="4864100"/>
            <a:ext cx="1943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000000"/>
                </a:solidFill>
                <a:latin typeface="Courier" charset="0"/>
              </a:rPr>
              <a:t>AllocateResources</a:t>
            </a:r>
            <a:endParaRPr lang="en-US" altLang="en-US">
              <a:latin typeface="Courier" charset="0"/>
            </a:endParaRPr>
          </a:p>
        </p:txBody>
      </p:sp>
      <p:sp>
        <p:nvSpPr>
          <p:cNvPr id="23575" name="Line 23"/>
          <p:cNvSpPr>
            <a:spLocks noChangeShapeType="1"/>
          </p:cNvSpPr>
          <p:nvPr/>
        </p:nvSpPr>
        <p:spPr bwMode="auto">
          <a:xfrm>
            <a:off x="5662613" y="3106738"/>
            <a:ext cx="1430337" cy="1120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6" name="Line 24"/>
          <p:cNvSpPr>
            <a:spLocks noChangeShapeType="1"/>
          </p:cNvSpPr>
          <p:nvPr/>
        </p:nvSpPr>
        <p:spPr bwMode="auto">
          <a:xfrm>
            <a:off x="5929313" y="2536825"/>
            <a:ext cx="1163637" cy="57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7" name="Line 25"/>
          <p:cNvSpPr>
            <a:spLocks noChangeShapeType="1"/>
          </p:cNvSpPr>
          <p:nvPr/>
        </p:nvSpPr>
        <p:spPr bwMode="auto">
          <a:xfrm flipV="1">
            <a:off x="3586163" y="2498725"/>
            <a:ext cx="1295400" cy="741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en-US"/>
              <a:t>Heuristics: How do I find use cases?</a:t>
            </a:r>
          </a:p>
        </p:txBody>
      </p:sp>
      <p:sp>
        <p:nvSpPr>
          <p:cNvPr id="32773" name="Rectangle 5"/>
          <p:cNvSpPr>
            <a:spLocks noGrp="1" noChangeArrowheads="1"/>
          </p:cNvSpPr>
          <p:nvPr>
            <p:ph type="body" idx="1"/>
          </p:nvPr>
        </p:nvSpPr>
        <p:spPr/>
        <p:txBody>
          <a:bodyPr/>
          <a:lstStyle/>
          <a:p>
            <a:r>
              <a:rPr lang="en-US" altLang="en-US"/>
              <a:t>Select a narrow vertical slice of the system (i.e. one scenario)  </a:t>
            </a:r>
          </a:p>
          <a:p>
            <a:pPr lvl="1"/>
            <a:r>
              <a:rPr lang="en-US" altLang="en-US"/>
              <a:t>Discuss it in detail with the user to understand the user’s preferred style of interaction</a:t>
            </a:r>
          </a:p>
          <a:p>
            <a:r>
              <a:rPr lang="en-US" altLang="en-US"/>
              <a:t>Select a horizontal slice (i.e. many scenarios) to define the scope of the system. </a:t>
            </a:r>
          </a:p>
          <a:p>
            <a:pPr lvl="1"/>
            <a:r>
              <a:rPr lang="en-US" altLang="en-US"/>
              <a:t>Discuss the scope with the user</a:t>
            </a:r>
          </a:p>
          <a:p>
            <a:r>
              <a:rPr lang="en-US" altLang="en-US"/>
              <a:t>Use illustrative prototypes (mock-ups) as visual support</a:t>
            </a:r>
          </a:p>
          <a:p>
            <a:r>
              <a:rPr lang="en-US" altLang="en-US"/>
              <a:t>Find out what the user does</a:t>
            </a:r>
          </a:p>
          <a:p>
            <a:pPr lvl="1"/>
            <a:r>
              <a:rPr lang="en-US" altLang="en-US"/>
              <a:t>Task observation (Good)</a:t>
            </a:r>
          </a:p>
          <a:p>
            <a:pPr lvl="1"/>
            <a:r>
              <a:rPr lang="en-US" altLang="en-US"/>
              <a:t>Questionnaires (Bad)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77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7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27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277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277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lIns="92407" tIns="45420" rIns="92407" bIns="45420"/>
          <a:lstStyle/>
          <a:p>
            <a:r>
              <a:rPr lang="en-US" altLang="en-US"/>
              <a:t>Use Case Example: ReportEmergency</a:t>
            </a:r>
          </a:p>
        </p:txBody>
      </p:sp>
      <p:sp>
        <p:nvSpPr>
          <p:cNvPr id="21507" name="Rectangle 3"/>
          <p:cNvSpPr>
            <a:spLocks noGrp="1" noChangeArrowheads="1"/>
          </p:cNvSpPr>
          <p:nvPr>
            <p:ph type="body" idx="1"/>
          </p:nvPr>
        </p:nvSpPr>
        <p:spPr>
          <a:noFill/>
          <a:ln/>
        </p:spPr>
        <p:txBody>
          <a:bodyPr lIns="92407" tIns="45420" rIns="92407" bIns="45420"/>
          <a:lstStyle/>
          <a:p>
            <a:pPr>
              <a:lnSpc>
                <a:spcPct val="80000"/>
              </a:lnSpc>
            </a:pPr>
            <a:r>
              <a:rPr lang="en-US" altLang="en-US"/>
              <a:t>Use case name: ReportEmergency</a:t>
            </a:r>
          </a:p>
          <a:p>
            <a:pPr>
              <a:lnSpc>
                <a:spcPct val="80000"/>
              </a:lnSpc>
            </a:pPr>
            <a:r>
              <a:rPr lang="en-US" altLang="en-US"/>
              <a:t>Participating Actors:</a:t>
            </a:r>
          </a:p>
          <a:p>
            <a:pPr lvl="1">
              <a:lnSpc>
                <a:spcPct val="80000"/>
              </a:lnSpc>
            </a:pPr>
            <a:r>
              <a:rPr lang="en-US" altLang="en-US"/>
              <a:t>Field Officer (Bob and Alice in the Scenario)</a:t>
            </a:r>
          </a:p>
          <a:p>
            <a:pPr lvl="1">
              <a:lnSpc>
                <a:spcPct val="80000"/>
              </a:lnSpc>
            </a:pPr>
            <a:r>
              <a:rPr lang="en-US" altLang="en-US"/>
              <a:t>Dispatcher (John in the Scenario)</a:t>
            </a:r>
          </a:p>
          <a:p>
            <a:pPr>
              <a:lnSpc>
                <a:spcPct val="80000"/>
              </a:lnSpc>
            </a:pPr>
            <a:r>
              <a:rPr lang="en-US" altLang="en-US"/>
              <a:t>Exceptions:</a:t>
            </a:r>
          </a:p>
          <a:p>
            <a:pPr lvl="1">
              <a:lnSpc>
                <a:spcPct val="80000"/>
              </a:lnSpc>
            </a:pPr>
            <a:r>
              <a:rPr lang="en-US" altLang="en-US"/>
              <a:t>The FieldOfficer is notified immediately if the connection between her terminal and the central is lost.</a:t>
            </a:r>
          </a:p>
          <a:p>
            <a:pPr lvl="1">
              <a:lnSpc>
                <a:spcPct val="80000"/>
              </a:lnSpc>
            </a:pPr>
            <a:r>
              <a:rPr lang="en-US" altLang="en-US"/>
              <a:t>The Dispatcher is notified immediately if the connection between any logged in FieldOfficer and the central is lost.</a:t>
            </a:r>
          </a:p>
          <a:p>
            <a:pPr>
              <a:lnSpc>
                <a:spcPct val="80000"/>
              </a:lnSpc>
            </a:pPr>
            <a:r>
              <a:rPr lang="en-US" altLang="en-US"/>
              <a:t>Flow of Events: </a:t>
            </a:r>
            <a:r>
              <a:rPr lang="en-US" altLang="en-US" b="1"/>
              <a:t>on</a:t>
            </a:r>
            <a:r>
              <a:rPr lang="en-US" altLang="en-US"/>
              <a:t> </a:t>
            </a:r>
            <a:r>
              <a:rPr lang="en-US" altLang="en-US" b="1"/>
              <a:t>next slide.</a:t>
            </a:r>
            <a:endParaRPr lang="en-US" altLang="en-US"/>
          </a:p>
          <a:p>
            <a:pPr>
              <a:lnSpc>
                <a:spcPct val="80000"/>
              </a:lnSpc>
            </a:pPr>
            <a:r>
              <a:rPr lang="en-US" altLang="en-US"/>
              <a:t>Special Requirements:</a:t>
            </a:r>
          </a:p>
          <a:p>
            <a:pPr lvl="1">
              <a:lnSpc>
                <a:spcPct val="80000"/>
              </a:lnSpc>
            </a:pPr>
            <a:r>
              <a:rPr lang="en-US" altLang="en-US"/>
              <a:t>The FieldOfficer’s report is acknowledged within 30 seconds. The selected response arrives no later than 30 seconds after it is sent by the Dispatcher.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19100" y="222250"/>
            <a:ext cx="8115300" cy="704850"/>
          </a:xfrm>
          <a:noFill/>
          <a:ln/>
        </p:spPr>
        <p:txBody>
          <a:bodyPr lIns="92407" tIns="45420" rIns="92407" bIns="45420"/>
          <a:lstStyle/>
          <a:p>
            <a:r>
              <a:rPr lang="en-US" altLang="en-US"/>
              <a:t>Use Case Example: ReportEmergency</a:t>
            </a:r>
            <a:br>
              <a:rPr lang="en-US" altLang="en-US"/>
            </a:br>
            <a:r>
              <a:rPr lang="en-US" altLang="en-US"/>
              <a:t>Flow of Events </a:t>
            </a:r>
          </a:p>
        </p:txBody>
      </p:sp>
      <p:sp>
        <p:nvSpPr>
          <p:cNvPr id="20483" name="Rectangle 3"/>
          <p:cNvSpPr>
            <a:spLocks noGrp="1" noChangeArrowheads="1"/>
          </p:cNvSpPr>
          <p:nvPr>
            <p:ph type="body" idx="1"/>
          </p:nvPr>
        </p:nvSpPr>
        <p:spPr>
          <a:xfrm>
            <a:off x="404813" y="1195388"/>
            <a:ext cx="8255000" cy="4921250"/>
          </a:xfrm>
          <a:noFill/>
          <a:ln/>
        </p:spPr>
        <p:txBody>
          <a:bodyPr lIns="92407" tIns="45420" rIns="92407" bIns="45420"/>
          <a:lstStyle/>
          <a:p>
            <a:r>
              <a:rPr lang="en-US" altLang="en-US" sz="2000"/>
              <a:t>The </a:t>
            </a:r>
            <a:r>
              <a:rPr lang="en-US" altLang="en-US" sz="2000" b="1"/>
              <a:t>FieldOfficer</a:t>
            </a:r>
            <a:r>
              <a:rPr lang="en-US" altLang="en-US" sz="2000"/>
              <a:t> activates the “Report Emergency” function of her terminal. FRIEND responds by presenting a form to the officer.</a:t>
            </a:r>
            <a:br>
              <a:rPr lang="en-US" altLang="en-US" sz="2000"/>
            </a:br>
            <a:endParaRPr lang="en-US" altLang="en-US" sz="2000"/>
          </a:p>
          <a:p>
            <a:r>
              <a:rPr lang="en-US" altLang="en-US" sz="2000"/>
              <a:t>The FieldOfficer fills the form, by selecting the emergency level, type, location, and brief description of the situation. The FieldOfficer also describes possible responses to the emergency situation. Once the form is completed, the FieldOfficer submits the form, at which point, the </a:t>
            </a:r>
            <a:r>
              <a:rPr lang="en-US" altLang="en-US" sz="2000" b="1"/>
              <a:t>Dispatcher</a:t>
            </a:r>
            <a:r>
              <a:rPr lang="en-US" altLang="en-US" sz="2000"/>
              <a:t> is notified.</a:t>
            </a:r>
            <a:br>
              <a:rPr lang="en-US" altLang="en-US" sz="2000"/>
            </a:br>
            <a:endParaRPr lang="en-US" altLang="en-US" sz="2000"/>
          </a:p>
          <a:p>
            <a:r>
              <a:rPr lang="en-US" altLang="en-US" sz="2000"/>
              <a:t>The Dispatcher reviews the submitted information and creates an Incident in the database by invoking the OpenIncident use case. The Dispatcher selects a response and acknowledges the emergency report.</a:t>
            </a:r>
            <a:br>
              <a:rPr lang="en-US" altLang="en-US" sz="2000"/>
            </a:br>
            <a:endParaRPr lang="en-US" altLang="en-US" sz="2000"/>
          </a:p>
          <a:p>
            <a:r>
              <a:rPr lang="en-US" altLang="en-US" sz="2000"/>
              <a:t>The FieldOfficer receives the acknowledgment and the selected response.</a:t>
            </a:r>
            <a:r>
              <a:rPr lang="en-US" altLang="en-US"/>
              <a:t/>
            </a:r>
            <a:br>
              <a:rPr lang="en-US" altLang="en-US"/>
            </a:br>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1800" y="398463"/>
            <a:ext cx="8153400" cy="704850"/>
          </a:xfrm>
          <a:noFill/>
          <a:ln/>
        </p:spPr>
        <p:txBody>
          <a:bodyPr lIns="92407" tIns="45420" rIns="92407" bIns="45420"/>
          <a:lstStyle/>
          <a:p>
            <a:r>
              <a:rPr lang="en-US" altLang="en-US"/>
              <a:t>Another Use Case Example:  Allocate a Resource</a:t>
            </a:r>
            <a:br>
              <a:rPr lang="en-US" altLang="en-US"/>
            </a:br>
            <a:endParaRPr lang="en-US" altLang="en-US"/>
          </a:p>
        </p:txBody>
      </p:sp>
      <p:sp>
        <p:nvSpPr>
          <p:cNvPr id="30723" name="Rectangle 3"/>
          <p:cNvSpPr>
            <a:spLocks noGrp="1" noChangeArrowheads="1"/>
          </p:cNvSpPr>
          <p:nvPr>
            <p:ph type="body" idx="1"/>
          </p:nvPr>
        </p:nvSpPr>
        <p:spPr>
          <a:xfrm>
            <a:off x="417513" y="1397000"/>
            <a:ext cx="8255000" cy="4919663"/>
          </a:xfrm>
          <a:noFill/>
          <a:ln/>
        </p:spPr>
        <p:txBody>
          <a:bodyPr lIns="92407" tIns="45420" rIns="92407" bIns="45420"/>
          <a:lstStyle/>
          <a:p>
            <a:r>
              <a:rPr lang="en-US" altLang="en-US" u="sng"/>
              <a:t>Actors: </a:t>
            </a:r>
          </a:p>
          <a:p>
            <a:pPr lvl="1"/>
            <a:r>
              <a:rPr lang="en-US" altLang="en-US" b="0" i="1"/>
              <a:t>Field Supervisor:</a:t>
            </a:r>
            <a:r>
              <a:rPr lang="en-US" altLang="en-US"/>
              <a:t> This is the official at the emergency site....</a:t>
            </a:r>
            <a:br>
              <a:rPr lang="en-US" altLang="en-US"/>
            </a:br>
            <a:endParaRPr lang="en-US" altLang="en-US"/>
          </a:p>
          <a:p>
            <a:pPr lvl="1"/>
            <a:r>
              <a:rPr lang="en-US" altLang="en-US" b="0" i="1"/>
              <a:t>Resource Allocator:</a:t>
            </a:r>
            <a:r>
              <a:rPr lang="en-US" altLang="en-US"/>
              <a:t> The Resource Allocator is responsible for the commitment and decommitment of the Resources managed by the FRIEND system. ...</a:t>
            </a:r>
            <a:br>
              <a:rPr lang="en-US" altLang="en-US"/>
            </a:br>
            <a:endParaRPr lang="en-US" altLang="en-US"/>
          </a:p>
          <a:p>
            <a:pPr lvl="1"/>
            <a:r>
              <a:rPr lang="en-US" altLang="en-US" b="0" i="1"/>
              <a:t>Dispatcher:</a:t>
            </a:r>
            <a:r>
              <a:rPr lang="en-US" altLang="en-US" u="sng"/>
              <a:t> </a:t>
            </a:r>
            <a:r>
              <a:rPr lang="en-US" altLang="en-US"/>
              <a:t>A Dispatcher enters, updates, and removes Emergency Incidents, Actions, and Requests in the system. The Dispatcher also closes Emergency Incidents.</a:t>
            </a:r>
          </a:p>
          <a:p>
            <a:pPr lvl="1"/>
            <a:endParaRPr lang="en-US" altLang="en-US"/>
          </a:p>
          <a:p>
            <a:pPr lvl="1"/>
            <a:r>
              <a:rPr lang="en-US" altLang="en-US" b="0" i="1"/>
              <a:t>Field Officer:</a:t>
            </a:r>
            <a:r>
              <a:rPr lang="en-US" altLang="en-US"/>
              <a:t> Reports accidents from the Field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2407" tIns="45420" rIns="92407" bIns="45420"/>
          <a:lstStyle/>
          <a:p>
            <a:r>
              <a:rPr lang="en-US" altLang="en-US"/>
              <a:t>Another Use Case Example:  Allocate a Resource</a:t>
            </a:r>
          </a:p>
        </p:txBody>
      </p:sp>
      <p:sp>
        <p:nvSpPr>
          <p:cNvPr id="31747" name="Rectangle 3"/>
          <p:cNvSpPr>
            <a:spLocks noGrp="1" noChangeArrowheads="1"/>
          </p:cNvSpPr>
          <p:nvPr>
            <p:ph type="body" idx="1"/>
          </p:nvPr>
        </p:nvSpPr>
        <p:spPr>
          <a:xfrm>
            <a:off x="381000" y="762000"/>
            <a:ext cx="8253413" cy="4919663"/>
          </a:xfrm>
          <a:noFill/>
          <a:ln/>
        </p:spPr>
        <p:txBody>
          <a:bodyPr lIns="92407" tIns="45420" rIns="92407" bIns="45420"/>
          <a:lstStyle/>
          <a:p>
            <a:pPr>
              <a:lnSpc>
                <a:spcPct val="70000"/>
              </a:lnSpc>
            </a:pPr>
            <a:r>
              <a:rPr lang="en-US" altLang="en-US" sz="2000" i="1"/>
              <a:t>Use case name:</a:t>
            </a:r>
            <a:r>
              <a:rPr lang="en-US" altLang="en-US" sz="2000"/>
              <a:t> AllocateResources</a:t>
            </a:r>
          </a:p>
          <a:p>
            <a:pPr>
              <a:lnSpc>
                <a:spcPct val="70000"/>
              </a:lnSpc>
            </a:pPr>
            <a:r>
              <a:rPr lang="en-US" altLang="en-US" sz="2000" i="1"/>
              <a:t>Participating Actors:</a:t>
            </a:r>
            <a:endParaRPr lang="en-US" altLang="en-US" sz="2000"/>
          </a:p>
          <a:p>
            <a:pPr lvl="1">
              <a:lnSpc>
                <a:spcPct val="60000"/>
              </a:lnSpc>
            </a:pPr>
            <a:r>
              <a:rPr lang="en-US" altLang="en-US" sz="1800"/>
              <a:t>Field Officer (Bob and Alice in the Scenario)</a:t>
            </a:r>
          </a:p>
          <a:p>
            <a:pPr lvl="1">
              <a:lnSpc>
                <a:spcPct val="60000"/>
              </a:lnSpc>
            </a:pPr>
            <a:r>
              <a:rPr lang="en-US" altLang="en-US" sz="1800"/>
              <a:t>Dispatcher (John in the Scenario)</a:t>
            </a:r>
            <a:r>
              <a:rPr lang="en-US" altLang="en-US" sz="1800" u="sng"/>
              <a:t> </a:t>
            </a:r>
          </a:p>
          <a:p>
            <a:pPr lvl="1">
              <a:lnSpc>
                <a:spcPct val="60000"/>
              </a:lnSpc>
            </a:pPr>
            <a:r>
              <a:rPr lang="en-US" altLang="en-US" sz="1800"/>
              <a:t>Resource Allocator</a:t>
            </a:r>
          </a:p>
          <a:p>
            <a:pPr lvl="1">
              <a:lnSpc>
                <a:spcPct val="60000"/>
              </a:lnSpc>
            </a:pPr>
            <a:r>
              <a:rPr lang="en-US" altLang="en-US" sz="1800"/>
              <a:t>Field Supervisor</a:t>
            </a:r>
            <a:endParaRPr lang="en-US" altLang="en-US" sz="1800" u="sng"/>
          </a:p>
          <a:p>
            <a:pPr>
              <a:lnSpc>
                <a:spcPct val="70000"/>
              </a:lnSpc>
            </a:pPr>
            <a:r>
              <a:rPr lang="en-US" altLang="en-US" sz="2000" i="1"/>
              <a:t>Entry Condition</a:t>
            </a:r>
            <a:endParaRPr lang="en-US" altLang="en-US" sz="2000"/>
          </a:p>
          <a:p>
            <a:pPr lvl="1">
              <a:lnSpc>
                <a:spcPct val="70000"/>
              </a:lnSpc>
            </a:pPr>
            <a:r>
              <a:rPr lang="en-US" altLang="en-US" sz="1800"/>
              <a:t>The Resource Allocator has selected an available resource.</a:t>
            </a:r>
          </a:p>
          <a:p>
            <a:pPr lvl="1">
              <a:lnSpc>
                <a:spcPct val="70000"/>
              </a:lnSpc>
            </a:pPr>
            <a:r>
              <a:rPr lang="en-US" altLang="en-US" sz="1800"/>
              <a:t>The resource is currently not allocated </a:t>
            </a:r>
          </a:p>
          <a:p>
            <a:pPr>
              <a:lnSpc>
                <a:spcPct val="70000"/>
              </a:lnSpc>
            </a:pPr>
            <a:r>
              <a:rPr lang="en-US" altLang="en-US" sz="2000" i="1"/>
              <a:t>Flow of Events</a:t>
            </a:r>
            <a:endParaRPr lang="en-US" altLang="en-US" sz="2000" u="sng"/>
          </a:p>
          <a:p>
            <a:pPr lvl="1">
              <a:lnSpc>
                <a:spcPct val="70000"/>
              </a:lnSpc>
            </a:pPr>
            <a:r>
              <a:rPr lang="en-US" altLang="en-US" sz="1800"/>
              <a:t>The Resource Allocator selects an Emergency Incident.</a:t>
            </a:r>
            <a:endParaRPr lang="en-US" altLang="en-US" sz="1800" u="sng"/>
          </a:p>
          <a:p>
            <a:pPr lvl="1">
              <a:lnSpc>
                <a:spcPct val="70000"/>
              </a:lnSpc>
            </a:pPr>
            <a:r>
              <a:rPr lang="en-US" altLang="en-US" sz="1800"/>
              <a:t>The Resource is  committed to the Emergency Incident.</a:t>
            </a:r>
          </a:p>
          <a:p>
            <a:pPr>
              <a:lnSpc>
                <a:spcPct val="70000"/>
              </a:lnSpc>
            </a:pPr>
            <a:r>
              <a:rPr lang="en-US" altLang="en-US" sz="2000" i="1"/>
              <a:t>Exit Condition</a:t>
            </a:r>
            <a:endParaRPr lang="en-US" altLang="en-US" sz="2000"/>
          </a:p>
          <a:p>
            <a:pPr lvl="1">
              <a:lnSpc>
                <a:spcPct val="70000"/>
              </a:lnSpc>
            </a:pPr>
            <a:r>
              <a:rPr lang="en-US" altLang="en-US" sz="1800"/>
              <a:t>The use case terminates when the resource is committed.</a:t>
            </a:r>
          </a:p>
          <a:p>
            <a:pPr lvl="1">
              <a:lnSpc>
                <a:spcPct val="80000"/>
              </a:lnSpc>
            </a:pPr>
            <a:r>
              <a:rPr lang="en-US" altLang="en-US" sz="1800"/>
              <a:t>The selected Resource is now unavailable to any other Emergency Incidents or Resource Requests. </a:t>
            </a:r>
          </a:p>
          <a:p>
            <a:pPr>
              <a:lnSpc>
                <a:spcPct val="70000"/>
              </a:lnSpc>
            </a:pPr>
            <a:r>
              <a:rPr lang="en-US" altLang="en-US" sz="2000" i="1"/>
              <a:t>Special Requirements</a:t>
            </a:r>
            <a:endParaRPr lang="en-US" altLang="en-US" sz="2000"/>
          </a:p>
          <a:p>
            <a:pPr lvl="1">
              <a:lnSpc>
                <a:spcPct val="70000"/>
              </a:lnSpc>
            </a:pPr>
            <a:r>
              <a:rPr lang="en-US" altLang="en-US" sz="1800"/>
              <a:t>The Field Supervisor  is responsible for managing the Resources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74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74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174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174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174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1747">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1747">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1747">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1747">
                                            <p:txEl>
                                              <p:pRg st="15" end="1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17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en-US"/>
              <a:t>Order of steps when formulating use cases</a:t>
            </a:r>
          </a:p>
        </p:txBody>
      </p:sp>
      <p:sp>
        <p:nvSpPr>
          <p:cNvPr id="50181" name="Rectangle 5"/>
          <p:cNvSpPr>
            <a:spLocks noGrp="1" noChangeArrowheads="1"/>
          </p:cNvSpPr>
          <p:nvPr>
            <p:ph type="body" idx="1"/>
          </p:nvPr>
        </p:nvSpPr>
        <p:spPr/>
        <p:txBody>
          <a:bodyPr/>
          <a:lstStyle/>
          <a:p>
            <a:r>
              <a:rPr lang="en-US" altLang="en-US"/>
              <a:t>First step: name the use case</a:t>
            </a:r>
          </a:p>
          <a:p>
            <a:pPr lvl="1"/>
            <a:r>
              <a:rPr lang="en-US" altLang="en-US"/>
              <a:t>Use case name: ReportEmergency	</a:t>
            </a:r>
          </a:p>
          <a:p>
            <a:pPr lvl="1"/>
            <a:endParaRPr lang="en-US" altLang="en-US"/>
          </a:p>
          <a:p>
            <a:r>
              <a:rPr lang="en-US" altLang="en-US"/>
              <a:t>Second step: Find the actors</a:t>
            </a:r>
          </a:p>
          <a:p>
            <a:pPr lvl="1"/>
            <a:r>
              <a:rPr lang="en-US" altLang="en-US"/>
              <a:t>Generalize the concrete names (“Bob”) to participating actors (“Field officer”)</a:t>
            </a:r>
          </a:p>
          <a:p>
            <a:pPr lvl="1"/>
            <a:r>
              <a:rPr lang="en-US" altLang="en-US"/>
              <a:t>Participating Actors:</a:t>
            </a:r>
          </a:p>
          <a:p>
            <a:pPr lvl="2"/>
            <a:r>
              <a:rPr lang="en-US" altLang="en-US"/>
              <a:t>Field Officer (Bob and Alice in the Scenario)</a:t>
            </a:r>
          </a:p>
          <a:p>
            <a:pPr lvl="2"/>
            <a:r>
              <a:rPr lang="en-US" altLang="en-US"/>
              <a:t>Dispatcher (John in the Scenario)	</a:t>
            </a:r>
          </a:p>
          <a:p>
            <a:r>
              <a:rPr lang="en-US" altLang="en-US"/>
              <a:t>Third step: Then concentrate on  the flow of events</a:t>
            </a:r>
          </a:p>
          <a:p>
            <a:pPr lvl="1"/>
            <a:r>
              <a:rPr lang="en-US" altLang="en-US"/>
              <a:t>Use informal natural language</a:t>
            </a:r>
          </a:p>
          <a:p>
            <a:pPr lvl="1"/>
            <a:endParaRPr lang="en-US" altLang="en-US"/>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altLang="en-US"/>
              <a:t>Use Case Associations </a:t>
            </a:r>
          </a:p>
        </p:txBody>
      </p:sp>
      <p:sp>
        <p:nvSpPr>
          <p:cNvPr id="25605" name="Rectangle 5"/>
          <p:cNvSpPr>
            <a:spLocks noGrp="1" noChangeArrowheads="1"/>
          </p:cNvSpPr>
          <p:nvPr>
            <p:ph type="body" idx="1"/>
          </p:nvPr>
        </p:nvSpPr>
        <p:spPr/>
        <p:txBody>
          <a:bodyPr/>
          <a:lstStyle/>
          <a:p>
            <a:r>
              <a:rPr lang="en-US" altLang="en-US"/>
              <a:t>A use case model consists of use cases and use case associations</a:t>
            </a:r>
          </a:p>
          <a:p>
            <a:pPr lvl="1"/>
            <a:r>
              <a:rPr lang="en-US" altLang="en-US"/>
              <a:t>A use case association is a relationship between use cases</a:t>
            </a:r>
          </a:p>
          <a:p>
            <a:r>
              <a:rPr lang="en-US" altLang="en-US"/>
              <a:t>Important types of use case associations: Include, Extends, Generalization</a:t>
            </a:r>
          </a:p>
          <a:p>
            <a:r>
              <a:rPr lang="en-US" altLang="en-US"/>
              <a:t>Include</a:t>
            </a:r>
          </a:p>
          <a:p>
            <a:pPr lvl="1"/>
            <a:r>
              <a:rPr lang="en-US" altLang="en-US"/>
              <a:t>A use case uses another use case (“functional decomposition”)</a:t>
            </a:r>
          </a:p>
          <a:p>
            <a:r>
              <a:rPr lang="en-US" altLang="en-US"/>
              <a:t>Extends</a:t>
            </a:r>
          </a:p>
          <a:p>
            <a:pPr lvl="1"/>
            <a:r>
              <a:rPr lang="en-US" altLang="en-US"/>
              <a:t>A use case extends another use case</a:t>
            </a:r>
          </a:p>
          <a:p>
            <a:r>
              <a:rPr lang="en-US" altLang="en-US"/>
              <a:t>Generalization</a:t>
            </a:r>
          </a:p>
          <a:p>
            <a:pPr lvl="2"/>
            <a:r>
              <a:rPr lang="en-US" altLang="en-US"/>
              <a:t>An abstract use case has different specializations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60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60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560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60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60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560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56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2407" tIns="45420" rIns="92407" bIns="45420"/>
          <a:lstStyle/>
          <a:p>
            <a:r>
              <a:rPr lang="en-US" altLang="en-US"/>
              <a:t>&lt;&lt;Include&gt;&gt;: Functional Decomposition</a:t>
            </a:r>
          </a:p>
        </p:txBody>
      </p:sp>
      <p:sp>
        <p:nvSpPr>
          <p:cNvPr id="26627" name="Rectangle 3"/>
          <p:cNvSpPr>
            <a:spLocks noGrp="1" noChangeArrowheads="1"/>
          </p:cNvSpPr>
          <p:nvPr>
            <p:ph type="body" idx="1"/>
          </p:nvPr>
        </p:nvSpPr>
        <p:spPr>
          <a:xfrm>
            <a:off x="381000" y="1069975"/>
            <a:ext cx="8253413" cy="4921250"/>
          </a:xfrm>
          <a:noFill/>
          <a:ln/>
        </p:spPr>
        <p:txBody>
          <a:bodyPr lIns="92407" tIns="45420" rIns="92407" bIns="45420"/>
          <a:lstStyle/>
          <a:p>
            <a:r>
              <a:rPr lang="en-US" altLang="en-US"/>
              <a:t>Problem: </a:t>
            </a:r>
          </a:p>
          <a:p>
            <a:pPr lvl="1"/>
            <a:r>
              <a:rPr lang="en-US" altLang="en-US"/>
              <a:t>A function in the original problem statement is too complex to be solvable immediately</a:t>
            </a:r>
          </a:p>
          <a:p>
            <a:r>
              <a:rPr lang="en-US" altLang="en-US"/>
              <a:t>Solution: </a:t>
            </a:r>
          </a:p>
          <a:p>
            <a:pPr lvl="1"/>
            <a:r>
              <a:rPr lang="en-US" altLang="en-US"/>
              <a:t>Describe the function as  the aggregation of a set of simpler functions. The associated use case is decomposed into smaller use cases</a:t>
            </a:r>
          </a:p>
        </p:txBody>
      </p:sp>
      <p:grpSp>
        <p:nvGrpSpPr>
          <p:cNvPr id="26642" name="Group 18"/>
          <p:cNvGrpSpPr>
            <a:grpSpLocks/>
          </p:cNvGrpSpPr>
          <p:nvPr/>
        </p:nvGrpSpPr>
        <p:grpSpPr bwMode="auto">
          <a:xfrm>
            <a:off x="3636963" y="3429000"/>
            <a:ext cx="3624262" cy="603250"/>
            <a:chOff x="2291" y="2160"/>
            <a:chExt cx="2283" cy="380"/>
          </a:xfrm>
        </p:grpSpPr>
        <p:sp>
          <p:nvSpPr>
            <p:cNvPr id="26628" name="Oval 4"/>
            <p:cNvSpPr>
              <a:spLocks noChangeArrowheads="1"/>
            </p:cNvSpPr>
            <p:nvPr/>
          </p:nvSpPr>
          <p:spPr bwMode="auto">
            <a:xfrm>
              <a:off x="2291" y="2160"/>
              <a:ext cx="919" cy="3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29" name="Rectangle 5"/>
            <p:cNvSpPr>
              <a:spLocks noChangeArrowheads="1"/>
            </p:cNvSpPr>
            <p:nvPr/>
          </p:nvSpPr>
          <p:spPr bwMode="auto">
            <a:xfrm>
              <a:off x="3314" y="2275"/>
              <a:ext cx="1260"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1">
                  <a:solidFill>
                    <a:srgbClr val="000000"/>
                  </a:solidFill>
                  <a:latin typeface="Courier" charset="0"/>
                </a:rPr>
                <a:t>ManageIncident</a:t>
              </a:r>
            </a:p>
          </p:txBody>
        </p:sp>
      </p:grpSp>
      <p:grpSp>
        <p:nvGrpSpPr>
          <p:cNvPr id="26641" name="Group 17"/>
          <p:cNvGrpSpPr>
            <a:grpSpLocks/>
          </p:cNvGrpSpPr>
          <p:nvPr/>
        </p:nvGrpSpPr>
        <p:grpSpPr bwMode="auto">
          <a:xfrm>
            <a:off x="1266825" y="4054475"/>
            <a:ext cx="6829425" cy="2222500"/>
            <a:chOff x="798" y="2554"/>
            <a:chExt cx="4302" cy="1400"/>
          </a:xfrm>
        </p:grpSpPr>
        <p:sp>
          <p:nvSpPr>
            <p:cNvPr id="26630" name="Oval 6"/>
            <p:cNvSpPr>
              <a:spLocks noChangeArrowheads="1"/>
            </p:cNvSpPr>
            <p:nvPr/>
          </p:nvSpPr>
          <p:spPr bwMode="auto">
            <a:xfrm>
              <a:off x="837" y="3297"/>
              <a:ext cx="920" cy="3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1" name="Rectangle 7"/>
            <p:cNvSpPr>
              <a:spLocks noChangeArrowheads="1"/>
            </p:cNvSpPr>
            <p:nvPr/>
          </p:nvSpPr>
          <p:spPr bwMode="auto">
            <a:xfrm>
              <a:off x="798" y="3735"/>
              <a:ext cx="1260"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1">
                  <a:solidFill>
                    <a:srgbClr val="000000"/>
                  </a:solidFill>
                  <a:latin typeface="Courier" charset="0"/>
                </a:rPr>
                <a:t>CreateIncident</a:t>
              </a:r>
            </a:p>
          </p:txBody>
        </p:sp>
        <p:sp>
          <p:nvSpPr>
            <p:cNvPr id="26632" name="Oval 8"/>
            <p:cNvSpPr>
              <a:spLocks noChangeArrowheads="1"/>
            </p:cNvSpPr>
            <p:nvPr/>
          </p:nvSpPr>
          <p:spPr bwMode="auto">
            <a:xfrm>
              <a:off x="2536" y="3225"/>
              <a:ext cx="920" cy="3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3" name="Rectangle 9"/>
            <p:cNvSpPr>
              <a:spLocks noChangeArrowheads="1"/>
            </p:cNvSpPr>
            <p:nvPr/>
          </p:nvSpPr>
          <p:spPr bwMode="auto">
            <a:xfrm>
              <a:off x="2427" y="3699"/>
              <a:ext cx="1260"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1">
                  <a:solidFill>
                    <a:srgbClr val="000000"/>
                  </a:solidFill>
                  <a:latin typeface="Courier" charset="0"/>
                </a:rPr>
                <a:t>HandleIncident</a:t>
              </a:r>
            </a:p>
          </p:txBody>
        </p:sp>
        <p:sp>
          <p:nvSpPr>
            <p:cNvPr id="26634" name="Oval 10"/>
            <p:cNvSpPr>
              <a:spLocks noChangeArrowheads="1"/>
            </p:cNvSpPr>
            <p:nvPr/>
          </p:nvSpPr>
          <p:spPr bwMode="auto">
            <a:xfrm>
              <a:off x="3882" y="3210"/>
              <a:ext cx="919" cy="3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5" name="Rectangle 11"/>
            <p:cNvSpPr>
              <a:spLocks noChangeArrowheads="1"/>
            </p:cNvSpPr>
            <p:nvPr/>
          </p:nvSpPr>
          <p:spPr bwMode="auto">
            <a:xfrm>
              <a:off x="3922" y="3671"/>
              <a:ext cx="1178"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1">
                  <a:solidFill>
                    <a:srgbClr val="000000"/>
                  </a:solidFill>
                  <a:latin typeface="Courier" charset="0"/>
                </a:rPr>
                <a:t>CloseIncident</a:t>
              </a:r>
            </a:p>
          </p:txBody>
        </p:sp>
        <p:sp>
          <p:nvSpPr>
            <p:cNvPr id="26636" name="Line 12"/>
            <p:cNvSpPr>
              <a:spLocks noChangeShapeType="1"/>
            </p:cNvSpPr>
            <p:nvPr/>
          </p:nvSpPr>
          <p:spPr bwMode="auto">
            <a:xfrm flipH="1">
              <a:off x="1489" y="2617"/>
              <a:ext cx="876" cy="56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7" name="Line 13"/>
            <p:cNvSpPr>
              <a:spLocks noChangeShapeType="1"/>
            </p:cNvSpPr>
            <p:nvPr/>
          </p:nvSpPr>
          <p:spPr bwMode="auto">
            <a:xfrm>
              <a:off x="2795" y="2657"/>
              <a:ext cx="119" cy="48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8" name="Line 14"/>
            <p:cNvSpPr>
              <a:spLocks noChangeShapeType="1"/>
            </p:cNvSpPr>
            <p:nvPr/>
          </p:nvSpPr>
          <p:spPr bwMode="auto">
            <a:xfrm>
              <a:off x="3158" y="2554"/>
              <a:ext cx="955" cy="56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40" name="Rectangle 16"/>
            <p:cNvSpPr>
              <a:spLocks noChangeArrowheads="1"/>
            </p:cNvSpPr>
            <p:nvPr/>
          </p:nvSpPr>
          <p:spPr bwMode="auto">
            <a:xfrm>
              <a:off x="4032" y="2880"/>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&lt;&lt;include&gt;&gt;</a:t>
              </a:r>
              <a:endParaRPr lang="en-US" altLang="en-US">
                <a:latin typeface="Courier"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66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Software Lifecycle Definition</a:t>
            </a:r>
          </a:p>
        </p:txBody>
      </p:sp>
      <p:sp>
        <p:nvSpPr>
          <p:cNvPr id="67587" name="Rectangle 3"/>
          <p:cNvSpPr>
            <a:spLocks noGrp="1" noChangeArrowheads="1"/>
          </p:cNvSpPr>
          <p:nvPr>
            <p:ph type="body" idx="1"/>
          </p:nvPr>
        </p:nvSpPr>
        <p:spPr/>
        <p:txBody>
          <a:bodyPr/>
          <a:lstStyle/>
          <a:p>
            <a:r>
              <a:rPr lang="en-US" altLang="en-US"/>
              <a:t>Software lifecycle:</a:t>
            </a:r>
          </a:p>
          <a:p>
            <a:pPr lvl="1"/>
            <a:r>
              <a:rPr lang="en-US" altLang="en-US"/>
              <a:t>Set of </a:t>
            </a:r>
            <a:r>
              <a:rPr lang="en-US" altLang="en-US" b="0"/>
              <a:t>activities</a:t>
            </a:r>
            <a:r>
              <a:rPr lang="en-US" altLang="en-US"/>
              <a:t> and their relationships to each other to support the development of a software system </a:t>
            </a:r>
          </a:p>
          <a:p>
            <a:pPr lvl="1"/>
            <a:endParaRPr lang="en-US" altLang="en-US"/>
          </a:p>
          <a:p>
            <a:r>
              <a:rPr lang="en-US" altLang="en-US"/>
              <a:t>Typical Lifecycle questions:</a:t>
            </a:r>
          </a:p>
          <a:p>
            <a:pPr lvl="1"/>
            <a:r>
              <a:rPr lang="en-US" altLang="en-US"/>
              <a:t>Which activities should I select for the software project?</a:t>
            </a:r>
          </a:p>
          <a:p>
            <a:pPr lvl="1"/>
            <a:r>
              <a:rPr lang="en-US" altLang="en-US"/>
              <a:t>What are the dependencies between activities? </a:t>
            </a:r>
          </a:p>
          <a:p>
            <a:pPr lvl="1"/>
            <a:r>
              <a:rPr lang="en-US" altLang="en-US"/>
              <a:t>How should I schedule the activities?</a:t>
            </a:r>
          </a:p>
          <a:p>
            <a:pPr lvl="1"/>
            <a:r>
              <a:rPr lang="en-US" altLang="en-US"/>
              <a:t>What is the result of an activity</a:t>
            </a:r>
          </a:p>
          <a:p>
            <a:pPr lvl="1"/>
            <a:endParaRPr lang="en-US" altLang="en-US"/>
          </a:p>
          <a:p>
            <a:pPr lvl="1"/>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9100" y="222250"/>
            <a:ext cx="8420100" cy="704850"/>
          </a:xfrm>
          <a:noFill/>
          <a:ln/>
        </p:spPr>
        <p:txBody>
          <a:bodyPr lIns="92407" tIns="45420" rIns="92407" bIns="45420"/>
          <a:lstStyle/>
          <a:p>
            <a:r>
              <a:rPr lang="en-US" altLang="en-US"/>
              <a:t>&lt;&lt;Include&gt;&gt;: Reuse of Existing Functionality</a:t>
            </a:r>
          </a:p>
        </p:txBody>
      </p:sp>
      <p:sp>
        <p:nvSpPr>
          <p:cNvPr id="28675" name="Rectangle 3"/>
          <p:cNvSpPr>
            <a:spLocks noGrp="1" noChangeArrowheads="1"/>
          </p:cNvSpPr>
          <p:nvPr>
            <p:ph type="body" idx="1"/>
          </p:nvPr>
        </p:nvSpPr>
        <p:spPr>
          <a:xfrm>
            <a:off x="525463" y="838200"/>
            <a:ext cx="8042275" cy="2895600"/>
          </a:xfrm>
          <a:noFill/>
          <a:ln/>
        </p:spPr>
        <p:txBody>
          <a:bodyPr lIns="84576" tIns="42288" rIns="84576" bIns="42288"/>
          <a:lstStyle/>
          <a:p>
            <a:pPr marL="314325" indent="-314325" defTabSz="839788">
              <a:lnSpc>
                <a:spcPct val="80000"/>
              </a:lnSpc>
            </a:pPr>
            <a:r>
              <a:rPr lang="en-US" altLang="en-US" sz="2200"/>
              <a:t>Problem: </a:t>
            </a:r>
          </a:p>
          <a:p>
            <a:pPr marL="681038" lvl="1" indent="-254000" defTabSz="839788">
              <a:lnSpc>
                <a:spcPct val="80000"/>
              </a:lnSpc>
            </a:pPr>
            <a:r>
              <a:rPr lang="en-US" altLang="en-US"/>
              <a:t>There are already existing functions. How can we </a:t>
            </a:r>
            <a:r>
              <a:rPr lang="en-US" altLang="en-US" i="1"/>
              <a:t>reuse</a:t>
            </a:r>
            <a:r>
              <a:rPr lang="en-US" altLang="en-US"/>
              <a:t> them?</a:t>
            </a:r>
          </a:p>
          <a:p>
            <a:pPr marL="314325" indent="-314325" defTabSz="839788">
              <a:lnSpc>
                <a:spcPct val="80000"/>
              </a:lnSpc>
            </a:pPr>
            <a:r>
              <a:rPr lang="en-US" altLang="en-US" sz="2200"/>
              <a:t>Solution: </a:t>
            </a:r>
          </a:p>
          <a:p>
            <a:pPr marL="681038" lvl="1" indent="-254000" defTabSz="839788">
              <a:lnSpc>
                <a:spcPct val="80000"/>
              </a:lnSpc>
            </a:pPr>
            <a:r>
              <a:rPr lang="en-US" altLang="en-US"/>
              <a:t>The </a:t>
            </a:r>
            <a:r>
              <a:rPr lang="en-US" altLang="en-US" i="1"/>
              <a:t>include association</a:t>
            </a:r>
            <a:r>
              <a:rPr lang="en-US" altLang="en-US"/>
              <a:t> from a use case A to a use case B indicates that an instance of the use case A performs all the behavior described in the use case B (“A delegates to B”)</a:t>
            </a:r>
          </a:p>
          <a:p>
            <a:pPr marL="314325" indent="-314325" defTabSz="839788">
              <a:lnSpc>
                <a:spcPct val="80000"/>
              </a:lnSpc>
            </a:pPr>
            <a:r>
              <a:rPr lang="en-US" altLang="en-US" sz="2200"/>
              <a:t>Example: </a:t>
            </a:r>
          </a:p>
          <a:p>
            <a:pPr marL="681038" lvl="1" indent="-254000" defTabSz="839788">
              <a:lnSpc>
                <a:spcPct val="80000"/>
              </a:lnSpc>
            </a:pPr>
            <a:r>
              <a:rPr lang="en-US" altLang="en-US"/>
              <a:t>The use case “ViewMap” describes behavior that can be used by the use case “OpenIncident” (“ViewMap”  is factored out)</a:t>
            </a:r>
          </a:p>
        </p:txBody>
      </p:sp>
      <p:grpSp>
        <p:nvGrpSpPr>
          <p:cNvPr id="28696" name="Group 24"/>
          <p:cNvGrpSpPr>
            <a:grpSpLocks/>
          </p:cNvGrpSpPr>
          <p:nvPr/>
        </p:nvGrpSpPr>
        <p:grpSpPr bwMode="auto">
          <a:xfrm>
            <a:off x="5791200" y="3962400"/>
            <a:ext cx="1398588" cy="884238"/>
            <a:chOff x="3648" y="2880"/>
            <a:chExt cx="881" cy="557"/>
          </a:xfrm>
        </p:grpSpPr>
        <p:sp>
          <p:nvSpPr>
            <p:cNvPr id="28677" name="Oval 5"/>
            <p:cNvSpPr>
              <a:spLocks noChangeArrowheads="1"/>
            </p:cNvSpPr>
            <p:nvPr/>
          </p:nvSpPr>
          <p:spPr bwMode="auto">
            <a:xfrm>
              <a:off x="3648" y="2880"/>
              <a:ext cx="881"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78" name="Rectangle 6"/>
            <p:cNvSpPr>
              <a:spLocks noChangeArrowheads="1"/>
            </p:cNvSpPr>
            <p:nvPr/>
          </p:nvSpPr>
          <p:spPr bwMode="auto">
            <a:xfrm>
              <a:off x="3744" y="3264"/>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ViewMap</a:t>
              </a:r>
              <a:endParaRPr lang="en-US" altLang="en-US">
                <a:latin typeface="Courier" charset="0"/>
              </a:endParaRPr>
            </a:p>
          </p:txBody>
        </p:sp>
      </p:grpSp>
      <p:grpSp>
        <p:nvGrpSpPr>
          <p:cNvPr id="28694" name="Group 22"/>
          <p:cNvGrpSpPr>
            <a:grpSpLocks/>
          </p:cNvGrpSpPr>
          <p:nvPr/>
        </p:nvGrpSpPr>
        <p:grpSpPr bwMode="auto">
          <a:xfrm>
            <a:off x="2238375" y="3673475"/>
            <a:ext cx="1647825" cy="904875"/>
            <a:chOff x="1410" y="2698"/>
            <a:chExt cx="1038" cy="570"/>
          </a:xfrm>
        </p:grpSpPr>
        <p:sp>
          <p:nvSpPr>
            <p:cNvPr id="28680" name="Oval 8"/>
            <p:cNvSpPr>
              <a:spLocks noChangeArrowheads="1"/>
            </p:cNvSpPr>
            <p:nvPr/>
          </p:nvSpPr>
          <p:spPr bwMode="auto">
            <a:xfrm>
              <a:off x="1410" y="2698"/>
              <a:ext cx="881"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1" name="Rectangle 9"/>
            <p:cNvSpPr>
              <a:spLocks noChangeArrowheads="1"/>
            </p:cNvSpPr>
            <p:nvPr/>
          </p:nvSpPr>
          <p:spPr bwMode="auto">
            <a:xfrm>
              <a:off x="1416" y="3095"/>
              <a:ext cx="10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OpenIncident</a:t>
              </a:r>
              <a:endParaRPr lang="en-US" altLang="en-US">
                <a:latin typeface="Courier" charset="0"/>
              </a:endParaRPr>
            </a:p>
          </p:txBody>
        </p:sp>
      </p:grpSp>
      <p:grpSp>
        <p:nvGrpSpPr>
          <p:cNvPr id="28699" name="Group 27"/>
          <p:cNvGrpSpPr>
            <a:grpSpLocks/>
          </p:cNvGrpSpPr>
          <p:nvPr/>
        </p:nvGrpSpPr>
        <p:grpSpPr bwMode="auto">
          <a:xfrm>
            <a:off x="2971800" y="4495800"/>
            <a:ext cx="3406775" cy="1133475"/>
            <a:chOff x="1872" y="3216"/>
            <a:chExt cx="2146" cy="714"/>
          </a:xfrm>
        </p:grpSpPr>
        <p:grpSp>
          <p:nvGrpSpPr>
            <p:cNvPr id="28697" name="Group 25"/>
            <p:cNvGrpSpPr>
              <a:grpSpLocks/>
            </p:cNvGrpSpPr>
            <p:nvPr/>
          </p:nvGrpSpPr>
          <p:grpSpPr bwMode="auto">
            <a:xfrm>
              <a:off x="1872" y="3216"/>
              <a:ext cx="1776" cy="714"/>
              <a:chOff x="1872" y="3216"/>
              <a:chExt cx="1776" cy="714"/>
            </a:xfrm>
          </p:grpSpPr>
          <p:grpSp>
            <p:nvGrpSpPr>
              <p:cNvPr id="28695" name="Group 23"/>
              <p:cNvGrpSpPr>
                <a:grpSpLocks/>
              </p:cNvGrpSpPr>
              <p:nvPr/>
            </p:nvGrpSpPr>
            <p:grpSpPr bwMode="auto">
              <a:xfrm>
                <a:off x="1872" y="3360"/>
                <a:ext cx="1462" cy="570"/>
                <a:chOff x="1872" y="3360"/>
                <a:chExt cx="1462" cy="570"/>
              </a:xfrm>
            </p:grpSpPr>
            <p:sp>
              <p:nvSpPr>
                <p:cNvPr id="28682" name="Oval 10"/>
                <p:cNvSpPr>
                  <a:spLocks noChangeArrowheads="1"/>
                </p:cNvSpPr>
                <p:nvPr/>
              </p:nvSpPr>
              <p:spPr bwMode="auto">
                <a:xfrm>
                  <a:off x="2005" y="3360"/>
                  <a:ext cx="882"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3" name="Rectangle 11"/>
                <p:cNvSpPr>
                  <a:spLocks noChangeArrowheads="1"/>
                </p:cNvSpPr>
                <p:nvPr/>
              </p:nvSpPr>
              <p:spPr bwMode="auto">
                <a:xfrm>
                  <a:off x="1872" y="3757"/>
                  <a:ext cx="14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AllocateResources</a:t>
                  </a:r>
                  <a:endParaRPr lang="en-US" altLang="en-US">
                    <a:latin typeface="Courier" charset="0"/>
                  </a:endParaRPr>
                </a:p>
              </p:txBody>
            </p:sp>
          </p:grpSp>
          <p:sp>
            <p:nvSpPr>
              <p:cNvPr id="28689" name="Line 17"/>
              <p:cNvSpPr>
                <a:spLocks noChangeShapeType="1"/>
              </p:cNvSpPr>
              <p:nvPr/>
            </p:nvSpPr>
            <p:spPr bwMode="auto">
              <a:xfrm flipV="1">
                <a:off x="2928" y="3216"/>
                <a:ext cx="720" cy="288"/>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sp>
          <p:nvSpPr>
            <p:cNvPr id="28690" name="Rectangle 18"/>
            <p:cNvSpPr>
              <a:spLocks noChangeArrowheads="1"/>
            </p:cNvSpPr>
            <p:nvPr/>
          </p:nvSpPr>
          <p:spPr bwMode="auto">
            <a:xfrm>
              <a:off x="3072" y="3504"/>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&lt;&lt;include&gt;&gt;</a:t>
              </a:r>
              <a:endParaRPr lang="en-US" altLang="en-US">
                <a:latin typeface="Courier" charset="0"/>
              </a:endParaRPr>
            </a:p>
          </p:txBody>
        </p:sp>
      </p:grpSp>
      <p:grpSp>
        <p:nvGrpSpPr>
          <p:cNvPr id="28698" name="Group 26"/>
          <p:cNvGrpSpPr>
            <a:grpSpLocks/>
          </p:cNvGrpSpPr>
          <p:nvPr/>
        </p:nvGrpSpPr>
        <p:grpSpPr bwMode="auto">
          <a:xfrm>
            <a:off x="3836988" y="3657600"/>
            <a:ext cx="1931987" cy="609600"/>
            <a:chOff x="2417" y="2688"/>
            <a:chExt cx="1217" cy="384"/>
          </a:xfrm>
        </p:grpSpPr>
        <p:sp>
          <p:nvSpPr>
            <p:cNvPr id="28686" name="Line 14"/>
            <p:cNvSpPr>
              <a:spLocks noChangeShapeType="1"/>
            </p:cNvSpPr>
            <p:nvPr/>
          </p:nvSpPr>
          <p:spPr bwMode="auto">
            <a:xfrm>
              <a:off x="2417" y="2865"/>
              <a:ext cx="1183" cy="207"/>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28691" name="Rectangle 19"/>
            <p:cNvSpPr>
              <a:spLocks noChangeArrowheads="1"/>
            </p:cNvSpPr>
            <p:nvPr/>
          </p:nvSpPr>
          <p:spPr bwMode="auto">
            <a:xfrm>
              <a:off x="2688" y="2688"/>
              <a:ext cx="9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&lt;&lt;include&gt;&gt;</a:t>
              </a:r>
              <a:endParaRPr lang="en-US" altLang="en-US">
                <a:latin typeface="Courier" charset="0"/>
              </a:endParaRPr>
            </a:p>
          </p:txBody>
        </p:sp>
      </p:grpSp>
      <p:sp>
        <p:nvSpPr>
          <p:cNvPr id="28692" name="AutoShape 20"/>
          <p:cNvSpPr>
            <a:spLocks noChangeArrowheads="1"/>
          </p:cNvSpPr>
          <p:nvPr/>
        </p:nvSpPr>
        <p:spPr bwMode="auto">
          <a:xfrm>
            <a:off x="533400" y="4572000"/>
            <a:ext cx="1752600" cy="914400"/>
          </a:xfrm>
          <a:prstGeom prst="cloudCallout">
            <a:avLst>
              <a:gd name="adj1" fmla="val 57880"/>
              <a:gd name="adj2" fmla="val -96875"/>
            </a:avLst>
          </a:prstGeom>
          <a:solidFill>
            <a:srgbClr val="D30315"/>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FFFF"/>
                </a:solidFill>
              </a:rPr>
              <a:t>Base Use</a:t>
            </a:r>
          </a:p>
          <a:p>
            <a:pPr algn="ctr"/>
            <a:r>
              <a:rPr lang="en-US" altLang="en-US">
                <a:solidFill>
                  <a:srgbClr val="FFFFFF"/>
                </a:solidFill>
              </a:rPr>
              <a:t>Case</a:t>
            </a:r>
          </a:p>
        </p:txBody>
      </p:sp>
      <p:sp>
        <p:nvSpPr>
          <p:cNvPr id="28693" name="AutoShape 21"/>
          <p:cNvSpPr>
            <a:spLocks noChangeArrowheads="1"/>
          </p:cNvSpPr>
          <p:nvPr/>
        </p:nvSpPr>
        <p:spPr bwMode="auto">
          <a:xfrm>
            <a:off x="7162800" y="5029200"/>
            <a:ext cx="1752600" cy="914400"/>
          </a:xfrm>
          <a:prstGeom prst="cloudCallout">
            <a:avLst>
              <a:gd name="adj1" fmla="val -50995"/>
              <a:gd name="adj2" fmla="val -101565"/>
            </a:avLst>
          </a:prstGeom>
          <a:solidFill>
            <a:srgbClr val="D30315"/>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FFFF"/>
                </a:solidFill>
              </a:rPr>
              <a:t>Supplier</a:t>
            </a:r>
          </a:p>
          <a:p>
            <a:pPr algn="ctr"/>
            <a:r>
              <a:rPr lang="en-US" altLang="en-US">
                <a:solidFill>
                  <a:srgbClr val="FFFFFF"/>
                </a:solidFill>
              </a:rPr>
              <a:t>Use Case</a:t>
            </a:r>
          </a:p>
        </p:txBody>
      </p:sp>
      <p:sp>
        <p:nvSpPr>
          <p:cNvPr id="28700" name="Rectangle 28"/>
          <p:cNvSpPr>
            <a:spLocks noChangeArrowheads="1"/>
          </p:cNvSpPr>
          <p:nvPr/>
        </p:nvSpPr>
        <p:spPr bwMode="auto">
          <a:xfrm>
            <a:off x="457200" y="5943600"/>
            <a:ext cx="8042275"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576" tIns="42288" rIns="84576" bIns="42288"/>
          <a:lstStyle>
            <a:lvl1pPr marL="314325" indent="-314325" defTabSz="839788">
              <a:defRPr sz="2400">
                <a:solidFill>
                  <a:schemeClr val="tx1"/>
                </a:solidFill>
                <a:latin typeface="Times" panose="02020603050405020304" pitchFamily="18" charset="0"/>
              </a:defRPr>
            </a:lvl1pPr>
            <a:lvl2pPr marL="681038" indent="-254000" defTabSz="839788">
              <a:defRPr sz="2400">
                <a:solidFill>
                  <a:schemeClr val="tx1"/>
                </a:solidFill>
                <a:latin typeface="Times" panose="02020603050405020304" pitchFamily="18" charset="0"/>
              </a:defRPr>
            </a:lvl2pPr>
            <a:lvl3pPr marL="1049338" indent="-209550" defTabSz="839788">
              <a:defRPr sz="2400">
                <a:solidFill>
                  <a:schemeClr val="tx1"/>
                </a:solidFill>
                <a:latin typeface="Times" panose="02020603050405020304" pitchFamily="18" charset="0"/>
              </a:defRPr>
            </a:lvl3pPr>
            <a:lvl4pPr marL="1466850" indent="-207963" defTabSz="839788">
              <a:defRPr sz="2400">
                <a:solidFill>
                  <a:schemeClr val="tx1"/>
                </a:solidFill>
                <a:latin typeface="Times" panose="02020603050405020304" pitchFamily="18" charset="0"/>
              </a:defRPr>
            </a:lvl4pPr>
            <a:lvl5pPr marL="1887538" indent="-209550" defTabSz="839788">
              <a:defRPr sz="2400">
                <a:solidFill>
                  <a:schemeClr val="tx1"/>
                </a:solidFill>
                <a:latin typeface="Times" panose="02020603050405020304" pitchFamily="18" charset="0"/>
              </a:defRPr>
            </a:lvl5pPr>
            <a:lvl6pPr marL="2344738" indent="-209550" defTabSz="839788" eaLnBrk="0" fontAlgn="base" hangingPunct="0">
              <a:spcBef>
                <a:spcPct val="0"/>
              </a:spcBef>
              <a:spcAft>
                <a:spcPct val="0"/>
              </a:spcAft>
              <a:defRPr sz="2400">
                <a:solidFill>
                  <a:schemeClr val="tx1"/>
                </a:solidFill>
                <a:latin typeface="Times" panose="02020603050405020304" pitchFamily="18" charset="0"/>
              </a:defRPr>
            </a:lvl6pPr>
            <a:lvl7pPr marL="2801938" indent="-209550" defTabSz="839788" eaLnBrk="0" fontAlgn="base" hangingPunct="0">
              <a:spcBef>
                <a:spcPct val="0"/>
              </a:spcBef>
              <a:spcAft>
                <a:spcPct val="0"/>
              </a:spcAft>
              <a:defRPr sz="2400">
                <a:solidFill>
                  <a:schemeClr val="tx1"/>
                </a:solidFill>
                <a:latin typeface="Times" panose="02020603050405020304" pitchFamily="18" charset="0"/>
              </a:defRPr>
            </a:lvl7pPr>
            <a:lvl8pPr marL="3259138" indent="-209550" defTabSz="839788" eaLnBrk="0" fontAlgn="base" hangingPunct="0">
              <a:spcBef>
                <a:spcPct val="0"/>
              </a:spcBef>
              <a:spcAft>
                <a:spcPct val="0"/>
              </a:spcAft>
              <a:defRPr sz="2400">
                <a:solidFill>
                  <a:schemeClr val="tx1"/>
                </a:solidFill>
                <a:latin typeface="Times" panose="02020603050405020304" pitchFamily="18" charset="0"/>
              </a:defRPr>
            </a:lvl8pPr>
            <a:lvl9pPr marL="3716338" indent="-209550" defTabSz="839788" eaLnBrk="0" fontAlgn="base" hangingPunct="0">
              <a:spcBef>
                <a:spcPct val="0"/>
              </a:spcBef>
              <a:spcAft>
                <a:spcPct val="0"/>
              </a:spcAft>
              <a:defRPr sz="2400">
                <a:solidFill>
                  <a:schemeClr val="tx1"/>
                </a:solidFill>
                <a:latin typeface="Times" panose="02020603050405020304" pitchFamily="18" charset="0"/>
              </a:defRPr>
            </a:lvl9pPr>
          </a:lstStyle>
          <a:p>
            <a:pPr>
              <a:lnSpc>
                <a:spcPct val="80000"/>
              </a:lnSpc>
            </a:pPr>
            <a:r>
              <a:rPr lang="en-US" altLang="en-US" sz="2000" b="1"/>
              <a:t>Note: The base case cannot exist alone. It is always called with the supplier use case</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67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869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869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869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86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869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869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87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92" grpId="0" animBg="1" autoUpdateAnimBg="0"/>
      <p:bldP spid="28693" grpId="0" animBg="1" autoUpdateAnimBg="0"/>
      <p:bldP spid="2870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2407" tIns="45420" rIns="92407" bIns="45420"/>
          <a:lstStyle/>
          <a:p>
            <a:r>
              <a:rPr lang="en-US" altLang="en-US"/>
              <a:t>&lt;Extend&gt;&gt; Association  for Use Cases</a:t>
            </a:r>
          </a:p>
        </p:txBody>
      </p:sp>
      <p:sp>
        <p:nvSpPr>
          <p:cNvPr id="27651" name="Rectangle 3"/>
          <p:cNvSpPr>
            <a:spLocks noGrp="1" noChangeArrowheads="1"/>
          </p:cNvSpPr>
          <p:nvPr>
            <p:ph type="body" idx="1"/>
          </p:nvPr>
        </p:nvSpPr>
        <p:spPr>
          <a:xfrm>
            <a:off x="676275" y="827088"/>
            <a:ext cx="7891463" cy="3211512"/>
          </a:xfrm>
          <a:noFill/>
          <a:ln/>
        </p:spPr>
        <p:txBody>
          <a:bodyPr lIns="84576" tIns="42288" rIns="84576" bIns="42288"/>
          <a:lstStyle/>
          <a:p>
            <a:pPr marL="314325" indent="-314325" defTabSz="839788">
              <a:lnSpc>
                <a:spcPct val="80000"/>
              </a:lnSpc>
            </a:pPr>
            <a:r>
              <a:rPr lang="en-US" altLang="en-US" sz="2200"/>
              <a:t>Problem: </a:t>
            </a:r>
          </a:p>
          <a:p>
            <a:pPr marL="681038" lvl="1" indent="-254000" defTabSz="839788">
              <a:lnSpc>
                <a:spcPct val="80000"/>
              </a:lnSpc>
            </a:pPr>
            <a:r>
              <a:rPr lang="en-US" altLang="en-US"/>
              <a:t>The functionality in the original problem statement needs to be extended.</a:t>
            </a:r>
          </a:p>
          <a:p>
            <a:pPr marL="314325" indent="-314325" defTabSz="839788">
              <a:lnSpc>
                <a:spcPct val="80000"/>
              </a:lnSpc>
            </a:pPr>
            <a:r>
              <a:rPr lang="en-US" altLang="en-US" sz="2200"/>
              <a:t>Solution: </a:t>
            </a:r>
          </a:p>
          <a:p>
            <a:pPr marL="681038" lvl="1" indent="-254000" defTabSz="839788">
              <a:lnSpc>
                <a:spcPct val="80000"/>
              </a:lnSpc>
            </a:pPr>
            <a:r>
              <a:rPr lang="en-US" altLang="en-US"/>
              <a:t>An </a:t>
            </a:r>
            <a:r>
              <a:rPr lang="en-US" altLang="en-US" i="1"/>
              <a:t>extend association</a:t>
            </a:r>
            <a:r>
              <a:rPr lang="en-US" altLang="en-US"/>
              <a:t> from a use case A to a use case B indicates that use case B is an extension of use case A.</a:t>
            </a:r>
          </a:p>
          <a:p>
            <a:pPr marL="314325" indent="-314325" defTabSz="839788">
              <a:lnSpc>
                <a:spcPct val="80000"/>
              </a:lnSpc>
            </a:pPr>
            <a:r>
              <a:rPr lang="en-US" altLang="en-US" sz="2200"/>
              <a:t>Example:</a:t>
            </a:r>
          </a:p>
          <a:p>
            <a:pPr marL="681038" lvl="1" indent="-254000" defTabSz="839788">
              <a:lnSpc>
                <a:spcPct val="80000"/>
              </a:lnSpc>
            </a:pPr>
            <a:r>
              <a:rPr lang="en-US" altLang="en-US"/>
              <a:t>The use case “ReportEmergency” is complete by itself , but can be extended by the use case “Help” for a specific scenario in which the user requires help </a:t>
            </a:r>
          </a:p>
        </p:txBody>
      </p:sp>
      <p:grpSp>
        <p:nvGrpSpPr>
          <p:cNvPr id="27671" name="Group 23"/>
          <p:cNvGrpSpPr>
            <a:grpSpLocks/>
          </p:cNvGrpSpPr>
          <p:nvPr/>
        </p:nvGrpSpPr>
        <p:grpSpPr bwMode="auto">
          <a:xfrm>
            <a:off x="1905000" y="3886200"/>
            <a:ext cx="4178300" cy="1882775"/>
            <a:chOff x="1200" y="2891"/>
            <a:chExt cx="2632" cy="1186"/>
          </a:xfrm>
        </p:grpSpPr>
        <p:sp>
          <p:nvSpPr>
            <p:cNvPr id="27658" name="Oval 10"/>
            <p:cNvSpPr>
              <a:spLocks noChangeArrowheads="1"/>
            </p:cNvSpPr>
            <p:nvPr/>
          </p:nvSpPr>
          <p:spPr bwMode="auto">
            <a:xfrm>
              <a:off x="1465" y="2891"/>
              <a:ext cx="164" cy="164"/>
            </a:xfrm>
            <a:prstGeom prst="ellipse">
              <a:avLst/>
            </a:prstGeom>
            <a:solidFill>
              <a:srgbClr val="FFFFFF"/>
            </a:solidFill>
            <a:ln w="20638">
              <a:solidFill>
                <a:srgbClr val="000000"/>
              </a:solidFill>
              <a:round/>
              <a:headEnd/>
              <a:tailEnd/>
            </a:ln>
          </p:spPr>
          <p:txBody>
            <a:bodyPr wrap="none" lIns="0" tIns="0" rIns="0" bIns="0">
              <a:spAutoFit/>
            </a:bodyPr>
            <a:lstStyle/>
            <a:p>
              <a:endParaRPr lang="en-IN"/>
            </a:p>
          </p:txBody>
        </p:sp>
        <p:sp>
          <p:nvSpPr>
            <p:cNvPr id="27653" name="Oval 5"/>
            <p:cNvSpPr>
              <a:spLocks noChangeArrowheads="1"/>
            </p:cNvSpPr>
            <p:nvPr/>
          </p:nvSpPr>
          <p:spPr bwMode="auto">
            <a:xfrm>
              <a:off x="2654" y="3547"/>
              <a:ext cx="796" cy="339"/>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7654" name="Rectangle 6"/>
            <p:cNvSpPr>
              <a:spLocks noChangeArrowheads="1"/>
            </p:cNvSpPr>
            <p:nvPr/>
          </p:nvSpPr>
          <p:spPr bwMode="auto">
            <a:xfrm>
              <a:off x="2542" y="3904"/>
              <a:ext cx="1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solidFill>
                    <a:srgbClr val="000000"/>
                  </a:solidFill>
                  <a:latin typeface="Courier" charset="0"/>
                </a:rPr>
                <a:t>ReportEmergency</a:t>
              </a:r>
              <a:endParaRPr lang="en-US" altLang="en-US" sz="2000" b="1">
                <a:latin typeface="Courier" charset="0"/>
              </a:endParaRPr>
            </a:p>
          </p:txBody>
        </p:sp>
        <p:sp>
          <p:nvSpPr>
            <p:cNvPr id="27655" name="Freeform 7"/>
            <p:cNvSpPr>
              <a:spLocks/>
            </p:cNvSpPr>
            <p:nvPr/>
          </p:nvSpPr>
          <p:spPr bwMode="auto">
            <a:xfrm>
              <a:off x="1389" y="3017"/>
              <a:ext cx="152" cy="427"/>
            </a:xfrm>
            <a:custGeom>
              <a:avLst/>
              <a:gdLst>
                <a:gd name="T0" fmla="*/ 154 w 154"/>
                <a:gd name="T1" fmla="*/ 0 h 433"/>
                <a:gd name="T2" fmla="*/ 154 w 154"/>
                <a:gd name="T3" fmla="*/ 280 h 433"/>
                <a:gd name="T4" fmla="*/ 0 w 154"/>
                <a:gd name="T5" fmla="*/ 433 h 433"/>
              </a:gdLst>
              <a:ahLst/>
              <a:cxnLst>
                <a:cxn ang="0">
                  <a:pos x="T0" y="T1"/>
                </a:cxn>
                <a:cxn ang="0">
                  <a:pos x="T2" y="T3"/>
                </a:cxn>
                <a:cxn ang="0">
                  <a:pos x="T4" y="T5"/>
                </a:cxn>
              </a:cxnLst>
              <a:rect l="0" t="0" r="r" b="b"/>
              <a:pathLst>
                <a:path w="154" h="433">
                  <a:moveTo>
                    <a:pt x="154" y="0"/>
                  </a:moveTo>
                  <a:lnTo>
                    <a:pt x="154" y="280"/>
                  </a:lnTo>
                  <a:lnTo>
                    <a:pt x="0" y="43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7656" name="Line 8"/>
            <p:cNvSpPr>
              <a:spLocks noChangeShapeType="1"/>
            </p:cNvSpPr>
            <p:nvPr/>
          </p:nvSpPr>
          <p:spPr bwMode="auto">
            <a:xfrm>
              <a:off x="1541" y="3293"/>
              <a:ext cx="164" cy="15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7657" name="Line 9"/>
            <p:cNvSpPr>
              <a:spLocks noChangeShapeType="1"/>
            </p:cNvSpPr>
            <p:nvPr/>
          </p:nvSpPr>
          <p:spPr bwMode="auto">
            <a:xfrm>
              <a:off x="1389" y="3131"/>
              <a:ext cx="31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7659" name="Rectangle 11"/>
            <p:cNvSpPr>
              <a:spLocks noChangeArrowheads="1"/>
            </p:cNvSpPr>
            <p:nvPr/>
          </p:nvSpPr>
          <p:spPr bwMode="auto">
            <a:xfrm>
              <a:off x="1200" y="3475"/>
              <a:ext cx="10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solidFill>
                    <a:srgbClr val="000000"/>
                  </a:solidFill>
                  <a:latin typeface="Courier" charset="0"/>
                </a:rPr>
                <a:t>FieldOfficer</a:t>
              </a:r>
              <a:endParaRPr lang="en-US" altLang="en-US" sz="2000" b="1">
                <a:latin typeface="Courier" charset="0"/>
              </a:endParaRPr>
            </a:p>
          </p:txBody>
        </p:sp>
        <p:sp>
          <p:nvSpPr>
            <p:cNvPr id="27660" name="Rectangle 12"/>
            <p:cNvSpPr>
              <a:spLocks noChangeArrowheads="1"/>
            </p:cNvSpPr>
            <p:nvPr/>
          </p:nvSpPr>
          <p:spPr bwMode="auto">
            <a:xfrm>
              <a:off x="1647" y="3475"/>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solidFill>
                    <a:srgbClr val="000000"/>
                  </a:solidFill>
                  <a:latin typeface="Courier" charset="0"/>
                </a:rPr>
                <a:t>f</a:t>
              </a:r>
              <a:endParaRPr lang="en-US" altLang="en-US" sz="2000" b="1">
                <a:latin typeface="Courier" charset="0"/>
              </a:endParaRPr>
            </a:p>
          </p:txBody>
        </p:sp>
        <p:sp>
          <p:nvSpPr>
            <p:cNvPr id="27661" name="Rectangle 13"/>
            <p:cNvSpPr>
              <a:spLocks noChangeArrowheads="1"/>
            </p:cNvSpPr>
            <p:nvPr/>
          </p:nvSpPr>
          <p:spPr bwMode="auto">
            <a:xfrm>
              <a:off x="1682" y="3475"/>
              <a:ext cx="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2000" b="1">
                <a:latin typeface="Courier" charset="0"/>
              </a:endParaRPr>
            </a:p>
          </p:txBody>
        </p:sp>
        <p:sp>
          <p:nvSpPr>
            <p:cNvPr id="27662" name="Line 14"/>
            <p:cNvSpPr>
              <a:spLocks noChangeShapeType="1"/>
            </p:cNvSpPr>
            <p:nvPr/>
          </p:nvSpPr>
          <p:spPr bwMode="auto">
            <a:xfrm>
              <a:off x="1776" y="3216"/>
              <a:ext cx="1002" cy="336"/>
            </a:xfrm>
            <a:prstGeom prst="line">
              <a:avLst/>
            </a:prstGeom>
            <a:noFill/>
            <a:ln w="20638">
              <a:solidFill>
                <a:srgbClr val="00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grpSp>
      <p:grpSp>
        <p:nvGrpSpPr>
          <p:cNvPr id="27672" name="Group 24"/>
          <p:cNvGrpSpPr>
            <a:grpSpLocks/>
          </p:cNvGrpSpPr>
          <p:nvPr/>
        </p:nvGrpSpPr>
        <p:grpSpPr bwMode="auto">
          <a:xfrm>
            <a:off x="5410200" y="4054475"/>
            <a:ext cx="3133725" cy="1203325"/>
            <a:chOff x="3498" y="2993"/>
            <a:chExt cx="1974" cy="758"/>
          </a:xfrm>
        </p:grpSpPr>
        <p:sp>
          <p:nvSpPr>
            <p:cNvPr id="27663" name="Oval 15"/>
            <p:cNvSpPr>
              <a:spLocks noChangeArrowheads="1"/>
            </p:cNvSpPr>
            <p:nvPr/>
          </p:nvSpPr>
          <p:spPr bwMode="auto">
            <a:xfrm>
              <a:off x="4676" y="2993"/>
              <a:ext cx="796" cy="340"/>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7664" name="Rectangle 16"/>
            <p:cNvSpPr>
              <a:spLocks noChangeArrowheads="1"/>
            </p:cNvSpPr>
            <p:nvPr/>
          </p:nvSpPr>
          <p:spPr bwMode="auto">
            <a:xfrm>
              <a:off x="4941" y="3352"/>
              <a:ext cx="3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solidFill>
                    <a:srgbClr val="000000"/>
                  </a:solidFill>
                  <a:latin typeface="Courier" charset="0"/>
                </a:rPr>
                <a:t>Help</a:t>
              </a:r>
              <a:endParaRPr lang="en-US" altLang="en-US" sz="2000" b="1">
                <a:latin typeface="Courier" charset="0"/>
              </a:endParaRPr>
            </a:p>
          </p:txBody>
        </p:sp>
        <p:sp>
          <p:nvSpPr>
            <p:cNvPr id="27667" name="Line 19"/>
            <p:cNvSpPr>
              <a:spLocks noChangeShapeType="1"/>
            </p:cNvSpPr>
            <p:nvPr/>
          </p:nvSpPr>
          <p:spPr bwMode="auto">
            <a:xfrm flipH="1">
              <a:off x="3498" y="3245"/>
              <a:ext cx="1065" cy="403"/>
            </a:xfrm>
            <a:prstGeom prst="line">
              <a:avLst/>
            </a:prstGeom>
            <a:noFill/>
            <a:ln w="20638">
              <a:solidFill>
                <a:srgbClr val="00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7668" name="Rectangle 20"/>
            <p:cNvSpPr>
              <a:spLocks noChangeArrowheads="1"/>
            </p:cNvSpPr>
            <p:nvPr/>
          </p:nvSpPr>
          <p:spPr bwMode="auto">
            <a:xfrm>
              <a:off x="3939" y="3578"/>
              <a:ext cx="8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solidFill>
                    <a:srgbClr val="000000"/>
                  </a:solidFill>
                  <a:latin typeface="Courier" charset="0"/>
                </a:rPr>
                <a:t>&lt;&lt;extend&gt;&gt;</a:t>
              </a:r>
              <a:endParaRPr lang="en-US" altLang="en-US" sz="2000" b="1">
                <a:latin typeface="Courier" charset="0"/>
              </a:endParaRPr>
            </a:p>
          </p:txBody>
        </p:sp>
      </p:grpSp>
      <p:sp>
        <p:nvSpPr>
          <p:cNvPr id="27673" name="Rectangle 25"/>
          <p:cNvSpPr>
            <a:spLocks noChangeArrowheads="1"/>
          </p:cNvSpPr>
          <p:nvPr/>
        </p:nvSpPr>
        <p:spPr bwMode="auto">
          <a:xfrm>
            <a:off x="838200" y="5943600"/>
            <a:ext cx="7891463"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576" tIns="42288" rIns="84576" bIns="42288"/>
          <a:lstStyle>
            <a:lvl1pPr marL="314325" indent="-314325" defTabSz="839788">
              <a:defRPr sz="2400">
                <a:solidFill>
                  <a:schemeClr val="tx1"/>
                </a:solidFill>
                <a:latin typeface="Times" panose="02020603050405020304" pitchFamily="18" charset="0"/>
              </a:defRPr>
            </a:lvl1pPr>
            <a:lvl2pPr marL="681038" indent="-254000" defTabSz="839788">
              <a:defRPr sz="2400">
                <a:solidFill>
                  <a:schemeClr val="tx1"/>
                </a:solidFill>
                <a:latin typeface="Times" panose="02020603050405020304" pitchFamily="18" charset="0"/>
              </a:defRPr>
            </a:lvl2pPr>
            <a:lvl3pPr marL="1049338" indent="-209550" defTabSz="839788">
              <a:defRPr sz="2400">
                <a:solidFill>
                  <a:schemeClr val="tx1"/>
                </a:solidFill>
                <a:latin typeface="Times" panose="02020603050405020304" pitchFamily="18" charset="0"/>
              </a:defRPr>
            </a:lvl3pPr>
            <a:lvl4pPr marL="1466850" indent="-207963" defTabSz="839788">
              <a:defRPr sz="2400">
                <a:solidFill>
                  <a:schemeClr val="tx1"/>
                </a:solidFill>
                <a:latin typeface="Times" panose="02020603050405020304" pitchFamily="18" charset="0"/>
              </a:defRPr>
            </a:lvl4pPr>
            <a:lvl5pPr marL="1887538" indent="-209550" defTabSz="839788">
              <a:defRPr sz="2400">
                <a:solidFill>
                  <a:schemeClr val="tx1"/>
                </a:solidFill>
                <a:latin typeface="Times" panose="02020603050405020304" pitchFamily="18" charset="0"/>
              </a:defRPr>
            </a:lvl5pPr>
            <a:lvl6pPr marL="2344738" indent="-209550" defTabSz="839788" eaLnBrk="0" fontAlgn="base" hangingPunct="0">
              <a:spcBef>
                <a:spcPct val="0"/>
              </a:spcBef>
              <a:spcAft>
                <a:spcPct val="0"/>
              </a:spcAft>
              <a:defRPr sz="2400">
                <a:solidFill>
                  <a:schemeClr val="tx1"/>
                </a:solidFill>
                <a:latin typeface="Times" panose="02020603050405020304" pitchFamily="18" charset="0"/>
              </a:defRPr>
            </a:lvl6pPr>
            <a:lvl7pPr marL="2801938" indent="-209550" defTabSz="839788" eaLnBrk="0" fontAlgn="base" hangingPunct="0">
              <a:spcBef>
                <a:spcPct val="0"/>
              </a:spcBef>
              <a:spcAft>
                <a:spcPct val="0"/>
              </a:spcAft>
              <a:defRPr sz="2400">
                <a:solidFill>
                  <a:schemeClr val="tx1"/>
                </a:solidFill>
                <a:latin typeface="Times" panose="02020603050405020304" pitchFamily="18" charset="0"/>
              </a:defRPr>
            </a:lvl7pPr>
            <a:lvl8pPr marL="3259138" indent="-209550" defTabSz="839788" eaLnBrk="0" fontAlgn="base" hangingPunct="0">
              <a:spcBef>
                <a:spcPct val="0"/>
              </a:spcBef>
              <a:spcAft>
                <a:spcPct val="0"/>
              </a:spcAft>
              <a:defRPr sz="2400">
                <a:solidFill>
                  <a:schemeClr val="tx1"/>
                </a:solidFill>
                <a:latin typeface="Times" panose="02020603050405020304" pitchFamily="18" charset="0"/>
              </a:defRPr>
            </a:lvl8pPr>
            <a:lvl9pPr marL="3716338" indent="-209550" defTabSz="839788" eaLnBrk="0" fontAlgn="base" hangingPunct="0">
              <a:spcBef>
                <a:spcPct val="0"/>
              </a:spcBef>
              <a:spcAft>
                <a:spcPct val="0"/>
              </a:spcAft>
              <a:defRPr sz="2400">
                <a:solidFill>
                  <a:schemeClr val="tx1"/>
                </a:solidFill>
                <a:latin typeface="Times" panose="02020603050405020304" pitchFamily="18" charset="0"/>
              </a:defRPr>
            </a:lvl9pPr>
          </a:lstStyle>
          <a:p>
            <a:pPr>
              <a:lnSpc>
                <a:spcPct val="80000"/>
              </a:lnSpc>
            </a:pPr>
            <a:r>
              <a:rPr lang="en-US" altLang="en-US" sz="2000" b="1"/>
              <a:t>Note: The base use case can be executed without the use case extension in extend associations.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765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767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767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76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2767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altLang="en-US"/>
              <a:t>Generalization association in use cases</a:t>
            </a:r>
          </a:p>
        </p:txBody>
      </p:sp>
      <p:sp>
        <p:nvSpPr>
          <p:cNvPr id="60421" name="Rectangle 5"/>
          <p:cNvSpPr>
            <a:spLocks noGrp="1" noChangeArrowheads="1"/>
          </p:cNvSpPr>
          <p:nvPr>
            <p:ph type="body" idx="1"/>
          </p:nvPr>
        </p:nvSpPr>
        <p:spPr>
          <a:xfrm>
            <a:off x="304800" y="990600"/>
            <a:ext cx="8305800" cy="2895600"/>
          </a:xfrm>
        </p:spPr>
        <p:txBody>
          <a:bodyPr/>
          <a:lstStyle/>
          <a:p>
            <a:pPr>
              <a:lnSpc>
                <a:spcPct val="80000"/>
              </a:lnSpc>
            </a:pPr>
            <a:r>
              <a:rPr lang="en-US" altLang="en-US" sz="1800"/>
              <a:t>Problem:</a:t>
            </a:r>
            <a:endParaRPr lang="en-US" altLang="en-US" sz="2000"/>
          </a:p>
          <a:p>
            <a:pPr lvl="1">
              <a:lnSpc>
                <a:spcPct val="80000"/>
              </a:lnSpc>
            </a:pPr>
            <a:r>
              <a:rPr lang="en-US" altLang="en-US" sz="1800"/>
              <a:t>You have common behavior among use cases and want to factor this out. </a:t>
            </a:r>
          </a:p>
          <a:p>
            <a:pPr>
              <a:lnSpc>
                <a:spcPct val="80000"/>
              </a:lnSpc>
            </a:pPr>
            <a:r>
              <a:rPr lang="en-US" altLang="en-US" sz="1800"/>
              <a:t>Solution:</a:t>
            </a:r>
            <a:endParaRPr lang="en-US" altLang="en-US" sz="2000"/>
          </a:p>
          <a:p>
            <a:pPr lvl="1">
              <a:lnSpc>
                <a:spcPct val="80000"/>
              </a:lnSpc>
            </a:pPr>
            <a:r>
              <a:rPr lang="en-US" altLang="en-US" sz="1800"/>
              <a:t>The generalization association among use cases factors out common behavior. The child use cases inherit the behavior and meaning of the parent use case and add or override some behavior.</a:t>
            </a:r>
          </a:p>
          <a:p>
            <a:pPr>
              <a:lnSpc>
                <a:spcPct val="80000"/>
              </a:lnSpc>
            </a:pPr>
            <a:r>
              <a:rPr lang="en-US" altLang="en-US" sz="1800"/>
              <a:t>Example:</a:t>
            </a:r>
            <a:r>
              <a:rPr lang="en-US" altLang="en-US" sz="2000"/>
              <a:t> </a:t>
            </a:r>
          </a:p>
          <a:p>
            <a:pPr lvl="1">
              <a:lnSpc>
                <a:spcPct val="80000"/>
              </a:lnSpc>
            </a:pPr>
            <a:r>
              <a:rPr lang="en-US" altLang="en-US" sz="1800"/>
              <a:t>Consider the use case “ValidateUser”, responsible for verifying the identity of the user. The customer might require two realizations: “CheckPassword” and “CheckFingerprint”</a:t>
            </a:r>
          </a:p>
        </p:txBody>
      </p:sp>
      <p:grpSp>
        <p:nvGrpSpPr>
          <p:cNvPr id="60435" name="Group 19"/>
          <p:cNvGrpSpPr>
            <a:grpSpLocks/>
          </p:cNvGrpSpPr>
          <p:nvPr/>
        </p:nvGrpSpPr>
        <p:grpSpPr bwMode="auto">
          <a:xfrm>
            <a:off x="2438400" y="5029200"/>
            <a:ext cx="1638300" cy="960438"/>
            <a:chOff x="1536" y="3168"/>
            <a:chExt cx="1032" cy="605"/>
          </a:xfrm>
        </p:grpSpPr>
        <p:sp>
          <p:nvSpPr>
            <p:cNvPr id="60422" name="Oval 6"/>
            <p:cNvSpPr>
              <a:spLocks noChangeArrowheads="1"/>
            </p:cNvSpPr>
            <p:nvPr/>
          </p:nvSpPr>
          <p:spPr bwMode="auto">
            <a:xfrm flipH="1">
              <a:off x="1536" y="3168"/>
              <a:ext cx="881"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423" name="Rectangle 7"/>
            <p:cNvSpPr>
              <a:spLocks noChangeArrowheads="1"/>
            </p:cNvSpPr>
            <p:nvPr/>
          </p:nvSpPr>
          <p:spPr bwMode="auto">
            <a:xfrm flipH="1">
              <a:off x="1536" y="3600"/>
              <a:ext cx="10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ValidateUser</a:t>
              </a:r>
              <a:endParaRPr lang="en-US" altLang="en-US">
                <a:latin typeface="Courier" charset="0"/>
              </a:endParaRPr>
            </a:p>
          </p:txBody>
        </p:sp>
      </p:grpSp>
      <p:grpSp>
        <p:nvGrpSpPr>
          <p:cNvPr id="60436" name="Group 20"/>
          <p:cNvGrpSpPr>
            <a:grpSpLocks/>
          </p:cNvGrpSpPr>
          <p:nvPr/>
        </p:nvGrpSpPr>
        <p:grpSpPr bwMode="auto">
          <a:xfrm>
            <a:off x="3733800" y="4495800"/>
            <a:ext cx="3074988" cy="685800"/>
            <a:chOff x="2352" y="2832"/>
            <a:chExt cx="1937" cy="432"/>
          </a:xfrm>
        </p:grpSpPr>
        <p:sp>
          <p:nvSpPr>
            <p:cNvPr id="60424" name="Oval 8"/>
            <p:cNvSpPr>
              <a:spLocks noChangeArrowheads="1"/>
            </p:cNvSpPr>
            <p:nvPr/>
          </p:nvSpPr>
          <p:spPr bwMode="auto">
            <a:xfrm flipH="1">
              <a:off x="3408" y="2832"/>
              <a:ext cx="881"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428" name="Line 12"/>
            <p:cNvSpPr>
              <a:spLocks noChangeShapeType="1"/>
            </p:cNvSpPr>
            <p:nvPr/>
          </p:nvSpPr>
          <p:spPr bwMode="auto">
            <a:xfrm flipH="1">
              <a:off x="2352" y="3024"/>
              <a:ext cx="1008" cy="240"/>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grpSp>
        <p:nvGrpSpPr>
          <p:cNvPr id="60437" name="Group 21"/>
          <p:cNvGrpSpPr>
            <a:grpSpLocks/>
          </p:cNvGrpSpPr>
          <p:nvPr/>
        </p:nvGrpSpPr>
        <p:grpSpPr bwMode="auto">
          <a:xfrm>
            <a:off x="3733800" y="5181600"/>
            <a:ext cx="3556000" cy="1265238"/>
            <a:chOff x="2352" y="3264"/>
            <a:chExt cx="2240" cy="797"/>
          </a:xfrm>
        </p:grpSpPr>
        <p:sp>
          <p:nvSpPr>
            <p:cNvPr id="60425" name="Rectangle 9"/>
            <p:cNvSpPr>
              <a:spLocks noChangeArrowheads="1"/>
            </p:cNvSpPr>
            <p:nvPr/>
          </p:nvSpPr>
          <p:spPr bwMode="auto">
            <a:xfrm flipH="1">
              <a:off x="3360" y="3264"/>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CheckPassword</a:t>
              </a:r>
              <a:endParaRPr lang="en-US" altLang="en-US">
                <a:latin typeface="Courier" charset="0"/>
              </a:endParaRPr>
            </a:p>
          </p:txBody>
        </p:sp>
        <p:sp>
          <p:nvSpPr>
            <p:cNvPr id="60426" name="Oval 10"/>
            <p:cNvSpPr>
              <a:spLocks noChangeArrowheads="1"/>
            </p:cNvSpPr>
            <p:nvPr/>
          </p:nvSpPr>
          <p:spPr bwMode="auto">
            <a:xfrm flipH="1">
              <a:off x="3408" y="3456"/>
              <a:ext cx="882" cy="376"/>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427" name="Rectangle 11"/>
            <p:cNvSpPr>
              <a:spLocks noChangeArrowheads="1"/>
            </p:cNvSpPr>
            <p:nvPr/>
          </p:nvSpPr>
          <p:spPr bwMode="auto">
            <a:xfrm flipH="1">
              <a:off x="3216" y="3888"/>
              <a:ext cx="13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latin typeface="Courier" charset="0"/>
                </a:rPr>
                <a:t>CheckFingerprint</a:t>
              </a:r>
              <a:endParaRPr lang="en-US" altLang="en-US">
                <a:latin typeface="Courier" charset="0"/>
              </a:endParaRPr>
            </a:p>
          </p:txBody>
        </p:sp>
        <p:sp>
          <p:nvSpPr>
            <p:cNvPr id="60429" name="Line 13"/>
            <p:cNvSpPr>
              <a:spLocks noChangeShapeType="1"/>
            </p:cNvSpPr>
            <p:nvPr/>
          </p:nvSpPr>
          <p:spPr bwMode="auto">
            <a:xfrm flipH="1" flipV="1">
              <a:off x="2352" y="3456"/>
              <a:ext cx="1104" cy="240"/>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sp>
        <p:nvSpPr>
          <p:cNvPr id="60432" name="AutoShape 16"/>
          <p:cNvSpPr>
            <a:spLocks noChangeArrowheads="1"/>
          </p:cNvSpPr>
          <p:nvPr/>
        </p:nvSpPr>
        <p:spPr bwMode="auto">
          <a:xfrm>
            <a:off x="304800" y="5410200"/>
            <a:ext cx="1752600" cy="914400"/>
          </a:xfrm>
          <a:prstGeom prst="cloudCallout">
            <a:avLst>
              <a:gd name="adj1" fmla="val 75361"/>
              <a:gd name="adj2" fmla="val -43921"/>
            </a:avLst>
          </a:prstGeom>
          <a:solidFill>
            <a:srgbClr val="D30315"/>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FFFF"/>
                </a:solidFill>
              </a:rPr>
              <a:t>Parent</a:t>
            </a:r>
          </a:p>
          <a:p>
            <a:pPr algn="ctr"/>
            <a:r>
              <a:rPr lang="en-US" altLang="en-US">
                <a:solidFill>
                  <a:srgbClr val="FFFFFF"/>
                </a:solidFill>
              </a:rPr>
              <a:t>Case</a:t>
            </a:r>
          </a:p>
        </p:txBody>
      </p:sp>
      <p:sp>
        <p:nvSpPr>
          <p:cNvPr id="60433" name="AutoShape 17"/>
          <p:cNvSpPr>
            <a:spLocks noChangeArrowheads="1"/>
          </p:cNvSpPr>
          <p:nvPr/>
        </p:nvSpPr>
        <p:spPr bwMode="auto">
          <a:xfrm>
            <a:off x="7162800" y="5638800"/>
            <a:ext cx="1752600" cy="914400"/>
          </a:xfrm>
          <a:prstGeom prst="cloudCallout">
            <a:avLst>
              <a:gd name="adj1" fmla="val -75634"/>
              <a:gd name="adj2" fmla="val -126389"/>
            </a:avLst>
          </a:prstGeom>
          <a:solidFill>
            <a:srgbClr val="D30315"/>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FFFF"/>
                </a:solidFill>
              </a:rPr>
              <a:t>Child</a:t>
            </a:r>
          </a:p>
          <a:p>
            <a:pPr algn="ctr"/>
            <a:r>
              <a:rPr lang="en-US" altLang="en-US">
                <a:solidFill>
                  <a:srgbClr val="FFFFFF"/>
                </a:solidFill>
              </a:rPr>
              <a:t>Use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042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042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042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2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042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043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6043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6043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04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0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autoUpdateAnimBg="0"/>
      <p:bldP spid="60432" grpId="0" animBg="1" autoUpdateAnimBg="0"/>
      <p:bldP spid="60433"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2407" tIns="45420" rIns="92407" bIns="45420"/>
          <a:lstStyle/>
          <a:p>
            <a:r>
              <a:rPr lang="en-US" altLang="en-US"/>
              <a:t>From Use Cases to Objects</a:t>
            </a:r>
          </a:p>
        </p:txBody>
      </p:sp>
      <p:sp>
        <p:nvSpPr>
          <p:cNvPr id="44035" name="Rectangle 3"/>
          <p:cNvSpPr>
            <a:spLocks noChangeArrowheads="1"/>
          </p:cNvSpPr>
          <p:nvPr/>
        </p:nvSpPr>
        <p:spPr bwMode="auto">
          <a:xfrm>
            <a:off x="6861175" y="1090613"/>
            <a:ext cx="22352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Top Level Use Case</a:t>
            </a:r>
          </a:p>
        </p:txBody>
      </p:sp>
      <p:sp>
        <p:nvSpPr>
          <p:cNvPr id="44051" name="Rectangle 19"/>
          <p:cNvSpPr>
            <a:spLocks noChangeArrowheads="1"/>
          </p:cNvSpPr>
          <p:nvPr/>
        </p:nvSpPr>
        <p:spPr bwMode="auto">
          <a:xfrm>
            <a:off x="7273925" y="5029200"/>
            <a:ext cx="1530350" cy="1190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A and B</a:t>
            </a:r>
          </a:p>
          <a:p>
            <a:pPr algn="ctr"/>
            <a:r>
              <a:rPr lang="en-US" altLang="en-US" sz="1800" b="1">
                <a:latin typeface="Palatino" charset="0"/>
              </a:rPr>
              <a:t>are called </a:t>
            </a:r>
          </a:p>
          <a:p>
            <a:pPr algn="ctr"/>
            <a:r>
              <a:rPr lang="en-US" altLang="en-US" sz="1800" b="1">
                <a:latin typeface="Palatino" charset="0"/>
              </a:rPr>
              <a:t>Participating</a:t>
            </a:r>
          </a:p>
          <a:p>
            <a:pPr algn="ctr"/>
            <a:r>
              <a:rPr lang="en-US" altLang="en-US" sz="1800" b="1">
                <a:latin typeface="Palatino" charset="0"/>
              </a:rPr>
              <a:t>Objects</a:t>
            </a:r>
          </a:p>
        </p:txBody>
      </p:sp>
      <p:sp>
        <p:nvSpPr>
          <p:cNvPr id="44057" name="Oval 25"/>
          <p:cNvSpPr>
            <a:spLocks noChangeArrowheads="1"/>
          </p:cNvSpPr>
          <p:nvPr/>
        </p:nvSpPr>
        <p:spPr bwMode="auto">
          <a:xfrm>
            <a:off x="3543300" y="993775"/>
            <a:ext cx="1187450" cy="501650"/>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8" name="Oval 26"/>
          <p:cNvSpPr>
            <a:spLocks noChangeArrowheads="1"/>
          </p:cNvSpPr>
          <p:nvPr/>
        </p:nvSpPr>
        <p:spPr bwMode="auto">
          <a:xfrm>
            <a:off x="3556000" y="1006475"/>
            <a:ext cx="1182688" cy="4953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9" name="Oval 27"/>
          <p:cNvSpPr>
            <a:spLocks noChangeArrowheads="1"/>
          </p:cNvSpPr>
          <p:nvPr/>
        </p:nvSpPr>
        <p:spPr bwMode="auto">
          <a:xfrm>
            <a:off x="3559175" y="1052513"/>
            <a:ext cx="688975"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060" name="Oval 28"/>
          <p:cNvSpPr>
            <a:spLocks noChangeArrowheads="1"/>
          </p:cNvSpPr>
          <p:nvPr/>
        </p:nvSpPr>
        <p:spPr bwMode="auto">
          <a:xfrm>
            <a:off x="3962400" y="1052513"/>
            <a:ext cx="346075"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061" name="Oval 29"/>
          <p:cNvSpPr>
            <a:spLocks noChangeArrowheads="1"/>
          </p:cNvSpPr>
          <p:nvPr/>
        </p:nvSpPr>
        <p:spPr bwMode="auto">
          <a:xfrm>
            <a:off x="4029075" y="1052513"/>
            <a:ext cx="660400"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1</a:t>
            </a:r>
          </a:p>
        </p:txBody>
      </p:sp>
      <p:sp>
        <p:nvSpPr>
          <p:cNvPr id="44106" name="Rectangle 74"/>
          <p:cNvSpPr>
            <a:spLocks noChangeArrowheads="1"/>
          </p:cNvSpPr>
          <p:nvPr/>
        </p:nvSpPr>
        <p:spPr bwMode="auto">
          <a:xfrm>
            <a:off x="152400" y="1033463"/>
            <a:ext cx="241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a:t>
            </a:r>
          </a:p>
        </p:txBody>
      </p:sp>
      <p:grpSp>
        <p:nvGrpSpPr>
          <p:cNvPr id="44124" name="Group 92"/>
          <p:cNvGrpSpPr>
            <a:grpSpLocks/>
          </p:cNvGrpSpPr>
          <p:nvPr/>
        </p:nvGrpSpPr>
        <p:grpSpPr bwMode="auto">
          <a:xfrm>
            <a:off x="1344613" y="4652963"/>
            <a:ext cx="1876425" cy="1444625"/>
            <a:chOff x="847" y="2931"/>
            <a:chExt cx="1182" cy="910"/>
          </a:xfrm>
        </p:grpSpPr>
        <p:sp>
          <p:nvSpPr>
            <p:cNvPr id="44039" name="Rectangle 7"/>
            <p:cNvSpPr>
              <a:spLocks noChangeArrowheads="1"/>
            </p:cNvSpPr>
            <p:nvPr/>
          </p:nvSpPr>
          <p:spPr bwMode="auto">
            <a:xfrm>
              <a:off x="847" y="3209"/>
              <a:ext cx="728" cy="6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0" name="Line 8"/>
            <p:cNvSpPr>
              <a:spLocks noChangeShapeType="1"/>
            </p:cNvSpPr>
            <p:nvPr/>
          </p:nvSpPr>
          <p:spPr bwMode="auto">
            <a:xfrm>
              <a:off x="868" y="3440"/>
              <a:ext cx="6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1" name="Line 9"/>
            <p:cNvSpPr>
              <a:spLocks noChangeShapeType="1"/>
            </p:cNvSpPr>
            <p:nvPr/>
          </p:nvSpPr>
          <p:spPr bwMode="auto">
            <a:xfrm>
              <a:off x="857" y="3675"/>
              <a:ext cx="7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4050" name="Group 18"/>
            <p:cNvGrpSpPr>
              <a:grpSpLocks/>
            </p:cNvGrpSpPr>
            <p:nvPr/>
          </p:nvGrpSpPr>
          <p:grpSpPr bwMode="auto">
            <a:xfrm>
              <a:off x="1472" y="2931"/>
              <a:ext cx="557" cy="841"/>
              <a:chOff x="1492" y="2969"/>
              <a:chExt cx="565" cy="852"/>
            </a:xfrm>
          </p:grpSpPr>
          <p:sp>
            <p:nvSpPr>
              <p:cNvPr id="44048" name="Freeform 16"/>
              <p:cNvSpPr>
                <a:spLocks/>
              </p:cNvSpPr>
              <p:nvPr/>
            </p:nvSpPr>
            <p:spPr bwMode="auto">
              <a:xfrm>
                <a:off x="1492" y="2969"/>
                <a:ext cx="548" cy="852"/>
              </a:xfrm>
              <a:custGeom>
                <a:avLst/>
                <a:gdLst>
                  <a:gd name="T0" fmla="*/ 477 w 548"/>
                  <a:gd name="T1" fmla="*/ 3 h 852"/>
                  <a:gd name="T2" fmla="*/ 510 w 548"/>
                  <a:gd name="T3" fmla="*/ 59 h 852"/>
                  <a:gd name="T4" fmla="*/ 526 w 548"/>
                  <a:gd name="T5" fmla="*/ 101 h 852"/>
                  <a:gd name="T6" fmla="*/ 539 w 548"/>
                  <a:gd name="T7" fmla="*/ 142 h 852"/>
                  <a:gd name="T8" fmla="*/ 543 w 548"/>
                  <a:gd name="T9" fmla="*/ 191 h 852"/>
                  <a:gd name="T10" fmla="*/ 547 w 548"/>
                  <a:gd name="T11" fmla="*/ 240 h 852"/>
                  <a:gd name="T12" fmla="*/ 547 w 548"/>
                  <a:gd name="T13" fmla="*/ 299 h 852"/>
                  <a:gd name="T14" fmla="*/ 539 w 548"/>
                  <a:gd name="T15" fmla="*/ 379 h 852"/>
                  <a:gd name="T16" fmla="*/ 522 w 548"/>
                  <a:gd name="T17" fmla="*/ 448 h 852"/>
                  <a:gd name="T18" fmla="*/ 501 w 548"/>
                  <a:gd name="T19" fmla="*/ 507 h 852"/>
                  <a:gd name="T20" fmla="*/ 472 w 548"/>
                  <a:gd name="T21" fmla="*/ 570 h 852"/>
                  <a:gd name="T22" fmla="*/ 439 w 548"/>
                  <a:gd name="T23" fmla="*/ 625 h 852"/>
                  <a:gd name="T24" fmla="*/ 398 w 548"/>
                  <a:gd name="T25" fmla="*/ 670 h 852"/>
                  <a:gd name="T26" fmla="*/ 344 w 548"/>
                  <a:gd name="T27" fmla="*/ 716 h 852"/>
                  <a:gd name="T28" fmla="*/ 290 w 548"/>
                  <a:gd name="T29" fmla="*/ 750 h 852"/>
                  <a:gd name="T30" fmla="*/ 257 w 548"/>
                  <a:gd name="T31" fmla="*/ 764 h 852"/>
                  <a:gd name="T32" fmla="*/ 323 w 548"/>
                  <a:gd name="T33" fmla="*/ 851 h 852"/>
                  <a:gd name="T34" fmla="*/ 274 w 548"/>
                  <a:gd name="T35" fmla="*/ 837 h 852"/>
                  <a:gd name="T36" fmla="*/ 220 w 548"/>
                  <a:gd name="T37" fmla="*/ 830 h 852"/>
                  <a:gd name="T38" fmla="*/ 166 w 548"/>
                  <a:gd name="T39" fmla="*/ 827 h 852"/>
                  <a:gd name="T40" fmla="*/ 112 w 548"/>
                  <a:gd name="T41" fmla="*/ 827 h 852"/>
                  <a:gd name="T42" fmla="*/ 37 w 548"/>
                  <a:gd name="T43" fmla="*/ 841 h 852"/>
                  <a:gd name="T44" fmla="*/ 12 w 548"/>
                  <a:gd name="T45" fmla="*/ 823 h 852"/>
                  <a:gd name="T46" fmla="*/ 37 w 548"/>
                  <a:gd name="T47" fmla="*/ 782 h 852"/>
                  <a:gd name="T48" fmla="*/ 54 w 548"/>
                  <a:gd name="T49" fmla="*/ 747 h 852"/>
                  <a:gd name="T50" fmla="*/ 62 w 548"/>
                  <a:gd name="T51" fmla="*/ 716 h 852"/>
                  <a:gd name="T52" fmla="*/ 62 w 548"/>
                  <a:gd name="T53" fmla="*/ 677 h 852"/>
                  <a:gd name="T54" fmla="*/ 62 w 548"/>
                  <a:gd name="T55" fmla="*/ 636 h 852"/>
                  <a:gd name="T56" fmla="*/ 91 w 548"/>
                  <a:gd name="T57" fmla="*/ 604 h 852"/>
                  <a:gd name="T58" fmla="*/ 178 w 548"/>
                  <a:gd name="T59" fmla="*/ 674 h 852"/>
                  <a:gd name="T60" fmla="*/ 240 w 548"/>
                  <a:gd name="T61" fmla="*/ 632 h 852"/>
                  <a:gd name="T62" fmla="*/ 294 w 548"/>
                  <a:gd name="T63" fmla="*/ 587 h 852"/>
                  <a:gd name="T64" fmla="*/ 336 w 548"/>
                  <a:gd name="T65" fmla="*/ 545 h 852"/>
                  <a:gd name="T66" fmla="*/ 381 w 548"/>
                  <a:gd name="T67" fmla="*/ 490 h 852"/>
                  <a:gd name="T68" fmla="*/ 414 w 548"/>
                  <a:gd name="T69" fmla="*/ 438 h 852"/>
                  <a:gd name="T70" fmla="*/ 439 w 548"/>
                  <a:gd name="T71" fmla="*/ 386 h 852"/>
                  <a:gd name="T72" fmla="*/ 460 w 548"/>
                  <a:gd name="T73" fmla="*/ 327 h 852"/>
                  <a:gd name="T74" fmla="*/ 477 w 548"/>
                  <a:gd name="T75" fmla="*/ 264 h 852"/>
                  <a:gd name="T76" fmla="*/ 489 w 548"/>
                  <a:gd name="T77" fmla="*/ 191 h 852"/>
                  <a:gd name="T78" fmla="*/ 493 w 548"/>
                  <a:gd name="T79" fmla="*/ 135 h 852"/>
                  <a:gd name="T80" fmla="*/ 489 w 548"/>
                  <a:gd name="T81" fmla="*/ 94 h 852"/>
                  <a:gd name="T82" fmla="*/ 477 w 548"/>
                  <a:gd name="T83"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8" h="852">
                    <a:moveTo>
                      <a:pt x="456" y="0"/>
                    </a:moveTo>
                    <a:lnTo>
                      <a:pt x="477" y="3"/>
                    </a:lnTo>
                    <a:lnTo>
                      <a:pt x="497" y="38"/>
                    </a:lnTo>
                    <a:lnTo>
                      <a:pt x="510" y="59"/>
                    </a:lnTo>
                    <a:lnTo>
                      <a:pt x="518" y="80"/>
                    </a:lnTo>
                    <a:lnTo>
                      <a:pt x="526" y="101"/>
                    </a:lnTo>
                    <a:lnTo>
                      <a:pt x="535" y="122"/>
                    </a:lnTo>
                    <a:lnTo>
                      <a:pt x="539" y="142"/>
                    </a:lnTo>
                    <a:lnTo>
                      <a:pt x="543" y="170"/>
                    </a:lnTo>
                    <a:lnTo>
                      <a:pt x="543" y="191"/>
                    </a:lnTo>
                    <a:lnTo>
                      <a:pt x="547" y="212"/>
                    </a:lnTo>
                    <a:lnTo>
                      <a:pt x="547" y="240"/>
                    </a:lnTo>
                    <a:lnTo>
                      <a:pt x="547" y="267"/>
                    </a:lnTo>
                    <a:lnTo>
                      <a:pt x="547" y="299"/>
                    </a:lnTo>
                    <a:lnTo>
                      <a:pt x="543" y="344"/>
                    </a:lnTo>
                    <a:lnTo>
                      <a:pt x="539" y="379"/>
                    </a:lnTo>
                    <a:lnTo>
                      <a:pt x="530" y="406"/>
                    </a:lnTo>
                    <a:lnTo>
                      <a:pt x="522" y="448"/>
                    </a:lnTo>
                    <a:lnTo>
                      <a:pt x="510" y="479"/>
                    </a:lnTo>
                    <a:lnTo>
                      <a:pt x="501" y="507"/>
                    </a:lnTo>
                    <a:lnTo>
                      <a:pt x="489" y="538"/>
                    </a:lnTo>
                    <a:lnTo>
                      <a:pt x="472" y="570"/>
                    </a:lnTo>
                    <a:lnTo>
                      <a:pt x="456" y="597"/>
                    </a:lnTo>
                    <a:lnTo>
                      <a:pt x="439" y="625"/>
                    </a:lnTo>
                    <a:lnTo>
                      <a:pt x="419" y="646"/>
                    </a:lnTo>
                    <a:lnTo>
                      <a:pt x="398" y="670"/>
                    </a:lnTo>
                    <a:lnTo>
                      <a:pt x="373" y="695"/>
                    </a:lnTo>
                    <a:lnTo>
                      <a:pt x="344" y="716"/>
                    </a:lnTo>
                    <a:lnTo>
                      <a:pt x="319" y="733"/>
                    </a:lnTo>
                    <a:lnTo>
                      <a:pt x="290" y="750"/>
                    </a:lnTo>
                    <a:lnTo>
                      <a:pt x="269" y="761"/>
                    </a:lnTo>
                    <a:lnTo>
                      <a:pt x="257" y="764"/>
                    </a:lnTo>
                    <a:lnTo>
                      <a:pt x="352" y="851"/>
                    </a:lnTo>
                    <a:lnTo>
                      <a:pt x="323" y="851"/>
                    </a:lnTo>
                    <a:lnTo>
                      <a:pt x="298" y="844"/>
                    </a:lnTo>
                    <a:lnTo>
                      <a:pt x="274" y="837"/>
                    </a:lnTo>
                    <a:lnTo>
                      <a:pt x="249" y="834"/>
                    </a:lnTo>
                    <a:lnTo>
                      <a:pt x="220" y="830"/>
                    </a:lnTo>
                    <a:lnTo>
                      <a:pt x="191" y="830"/>
                    </a:lnTo>
                    <a:lnTo>
                      <a:pt x="166" y="827"/>
                    </a:lnTo>
                    <a:lnTo>
                      <a:pt x="141" y="827"/>
                    </a:lnTo>
                    <a:lnTo>
                      <a:pt x="112" y="827"/>
                    </a:lnTo>
                    <a:lnTo>
                      <a:pt x="79" y="830"/>
                    </a:lnTo>
                    <a:lnTo>
                      <a:pt x="37" y="841"/>
                    </a:lnTo>
                    <a:lnTo>
                      <a:pt x="0" y="841"/>
                    </a:lnTo>
                    <a:lnTo>
                      <a:pt x="12" y="823"/>
                    </a:lnTo>
                    <a:lnTo>
                      <a:pt x="25" y="802"/>
                    </a:lnTo>
                    <a:lnTo>
                      <a:pt x="37" y="782"/>
                    </a:lnTo>
                    <a:lnTo>
                      <a:pt x="50" y="761"/>
                    </a:lnTo>
                    <a:lnTo>
                      <a:pt x="54" y="747"/>
                    </a:lnTo>
                    <a:lnTo>
                      <a:pt x="58" y="733"/>
                    </a:lnTo>
                    <a:lnTo>
                      <a:pt x="62" y="716"/>
                    </a:lnTo>
                    <a:lnTo>
                      <a:pt x="62" y="695"/>
                    </a:lnTo>
                    <a:lnTo>
                      <a:pt x="62" y="677"/>
                    </a:lnTo>
                    <a:lnTo>
                      <a:pt x="62" y="656"/>
                    </a:lnTo>
                    <a:lnTo>
                      <a:pt x="62" y="636"/>
                    </a:lnTo>
                    <a:lnTo>
                      <a:pt x="54" y="604"/>
                    </a:lnTo>
                    <a:lnTo>
                      <a:pt x="91" y="604"/>
                    </a:lnTo>
                    <a:lnTo>
                      <a:pt x="166" y="681"/>
                    </a:lnTo>
                    <a:lnTo>
                      <a:pt x="178" y="674"/>
                    </a:lnTo>
                    <a:lnTo>
                      <a:pt x="211" y="653"/>
                    </a:lnTo>
                    <a:lnTo>
                      <a:pt x="240" y="632"/>
                    </a:lnTo>
                    <a:lnTo>
                      <a:pt x="274" y="604"/>
                    </a:lnTo>
                    <a:lnTo>
                      <a:pt x="294" y="587"/>
                    </a:lnTo>
                    <a:lnTo>
                      <a:pt x="315" y="570"/>
                    </a:lnTo>
                    <a:lnTo>
                      <a:pt x="336" y="545"/>
                    </a:lnTo>
                    <a:lnTo>
                      <a:pt x="361" y="521"/>
                    </a:lnTo>
                    <a:lnTo>
                      <a:pt x="381" y="490"/>
                    </a:lnTo>
                    <a:lnTo>
                      <a:pt x="398" y="465"/>
                    </a:lnTo>
                    <a:lnTo>
                      <a:pt x="414" y="438"/>
                    </a:lnTo>
                    <a:lnTo>
                      <a:pt x="431" y="410"/>
                    </a:lnTo>
                    <a:lnTo>
                      <a:pt x="439" y="386"/>
                    </a:lnTo>
                    <a:lnTo>
                      <a:pt x="452" y="358"/>
                    </a:lnTo>
                    <a:lnTo>
                      <a:pt x="460" y="327"/>
                    </a:lnTo>
                    <a:lnTo>
                      <a:pt x="468" y="295"/>
                    </a:lnTo>
                    <a:lnTo>
                      <a:pt x="477" y="264"/>
                    </a:lnTo>
                    <a:lnTo>
                      <a:pt x="481" y="226"/>
                    </a:lnTo>
                    <a:lnTo>
                      <a:pt x="489" y="191"/>
                    </a:lnTo>
                    <a:lnTo>
                      <a:pt x="489" y="160"/>
                    </a:lnTo>
                    <a:lnTo>
                      <a:pt x="493" y="135"/>
                    </a:lnTo>
                    <a:lnTo>
                      <a:pt x="493" y="111"/>
                    </a:lnTo>
                    <a:lnTo>
                      <a:pt x="489" y="94"/>
                    </a:lnTo>
                    <a:lnTo>
                      <a:pt x="485" y="76"/>
                    </a:lnTo>
                    <a:lnTo>
                      <a:pt x="477" y="59"/>
                    </a:lnTo>
                    <a:lnTo>
                      <a:pt x="456"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49" name="Freeform 17"/>
              <p:cNvSpPr>
                <a:spLocks/>
              </p:cNvSpPr>
              <p:nvPr/>
            </p:nvSpPr>
            <p:spPr bwMode="auto">
              <a:xfrm>
                <a:off x="1534" y="2969"/>
                <a:ext cx="523" cy="852"/>
              </a:xfrm>
              <a:custGeom>
                <a:avLst/>
                <a:gdLst>
                  <a:gd name="T0" fmla="*/ 472 w 523"/>
                  <a:gd name="T1" fmla="*/ 42 h 852"/>
                  <a:gd name="T2" fmla="*/ 489 w 523"/>
                  <a:gd name="T3" fmla="*/ 80 h 852"/>
                  <a:gd name="T4" fmla="*/ 505 w 523"/>
                  <a:gd name="T5" fmla="*/ 122 h 852"/>
                  <a:gd name="T6" fmla="*/ 518 w 523"/>
                  <a:gd name="T7" fmla="*/ 170 h 852"/>
                  <a:gd name="T8" fmla="*/ 522 w 523"/>
                  <a:gd name="T9" fmla="*/ 212 h 852"/>
                  <a:gd name="T10" fmla="*/ 522 w 523"/>
                  <a:gd name="T11" fmla="*/ 267 h 852"/>
                  <a:gd name="T12" fmla="*/ 518 w 523"/>
                  <a:gd name="T13" fmla="*/ 344 h 852"/>
                  <a:gd name="T14" fmla="*/ 505 w 523"/>
                  <a:gd name="T15" fmla="*/ 406 h 852"/>
                  <a:gd name="T16" fmla="*/ 489 w 523"/>
                  <a:gd name="T17" fmla="*/ 479 h 852"/>
                  <a:gd name="T18" fmla="*/ 464 w 523"/>
                  <a:gd name="T19" fmla="*/ 538 h 852"/>
                  <a:gd name="T20" fmla="*/ 435 w 523"/>
                  <a:gd name="T21" fmla="*/ 597 h 852"/>
                  <a:gd name="T22" fmla="*/ 398 w 523"/>
                  <a:gd name="T23" fmla="*/ 646 h 852"/>
                  <a:gd name="T24" fmla="*/ 356 w 523"/>
                  <a:gd name="T25" fmla="*/ 695 h 852"/>
                  <a:gd name="T26" fmla="*/ 307 w 523"/>
                  <a:gd name="T27" fmla="*/ 733 h 852"/>
                  <a:gd name="T28" fmla="*/ 257 w 523"/>
                  <a:gd name="T29" fmla="*/ 761 h 852"/>
                  <a:gd name="T30" fmla="*/ 311 w 523"/>
                  <a:gd name="T31" fmla="*/ 851 h 852"/>
                  <a:gd name="T32" fmla="*/ 261 w 523"/>
                  <a:gd name="T33" fmla="*/ 837 h 852"/>
                  <a:gd name="T34" fmla="*/ 211 w 523"/>
                  <a:gd name="T35" fmla="*/ 830 h 852"/>
                  <a:gd name="T36" fmla="*/ 162 w 523"/>
                  <a:gd name="T37" fmla="*/ 827 h 852"/>
                  <a:gd name="T38" fmla="*/ 108 w 523"/>
                  <a:gd name="T39" fmla="*/ 827 h 852"/>
                  <a:gd name="T40" fmla="*/ 46 w 523"/>
                  <a:gd name="T41" fmla="*/ 834 h 852"/>
                  <a:gd name="T42" fmla="*/ 0 w 523"/>
                  <a:gd name="T43" fmla="*/ 841 h 852"/>
                  <a:gd name="T44" fmla="*/ 25 w 523"/>
                  <a:gd name="T45" fmla="*/ 802 h 852"/>
                  <a:gd name="T46" fmla="*/ 46 w 523"/>
                  <a:gd name="T47" fmla="*/ 761 h 852"/>
                  <a:gd name="T48" fmla="*/ 54 w 523"/>
                  <a:gd name="T49" fmla="*/ 733 h 852"/>
                  <a:gd name="T50" fmla="*/ 62 w 523"/>
                  <a:gd name="T51" fmla="*/ 695 h 852"/>
                  <a:gd name="T52" fmla="*/ 58 w 523"/>
                  <a:gd name="T53" fmla="*/ 656 h 852"/>
                  <a:gd name="T54" fmla="*/ 54 w 523"/>
                  <a:gd name="T55" fmla="*/ 604 h 852"/>
                  <a:gd name="T56" fmla="*/ 170 w 523"/>
                  <a:gd name="T57" fmla="*/ 674 h 852"/>
                  <a:gd name="T58" fmla="*/ 232 w 523"/>
                  <a:gd name="T59" fmla="*/ 632 h 852"/>
                  <a:gd name="T60" fmla="*/ 282 w 523"/>
                  <a:gd name="T61" fmla="*/ 587 h 852"/>
                  <a:gd name="T62" fmla="*/ 323 w 523"/>
                  <a:gd name="T63" fmla="*/ 545 h 852"/>
                  <a:gd name="T64" fmla="*/ 365 w 523"/>
                  <a:gd name="T65" fmla="*/ 490 h 852"/>
                  <a:gd name="T66" fmla="*/ 394 w 523"/>
                  <a:gd name="T67" fmla="*/ 438 h 852"/>
                  <a:gd name="T68" fmla="*/ 418 w 523"/>
                  <a:gd name="T69" fmla="*/ 386 h 852"/>
                  <a:gd name="T70" fmla="*/ 439 w 523"/>
                  <a:gd name="T71" fmla="*/ 327 h 852"/>
                  <a:gd name="T72" fmla="*/ 456 w 523"/>
                  <a:gd name="T73" fmla="*/ 264 h 852"/>
                  <a:gd name="T74" fmla="*/ 468 w 523"/>
                  <a:gd name="T75" fmla="*/ 191 h 852"/>
                  <a:gd name="T76" fmla="*/ 472 w 523"/>
                  <a:gd name="T77" fmla="*/ 135 h 852"/>
                  <a:gd name="T78" fmla="*/ 468 w 523"/>
                  <a:gd name="T79" fmla="*/ 94 h 852"/>
                  <a:gd name="T80" fmla="*/ 456 w 523"/>
                  <a:gd name="T81"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852">
                    <a:moveTo>
                      <a:pt x="435" y="0"/>
                    </a:moveTo>
                    <a:lnTo>
                      <a:pt x="472" y="42"/>
                    </a:lnTo>
                    <a:lnTo>
                      <a:pt x="481" y="59"/>
                    </a:lnTo>
                    <a:lnTo>
                      <a:pt x="489" y="80"/>
                    </a:lnTo>
                    <a:lnTo>
                      <a:pt x="497" y="97"/>
                    </a:lnTo>
                    <a:lnTo>
                      <a:pt x="505" y="122"/>
                    </a:lnTo>
                    <a:lnTo>
                      <a:pt x="514" y="142"/>
                    </a:lnTo>
                    <a:lnTo>
                      <a:pt x="518" y="170"/>
                    </a:lnTo>
                    <a:lnTo>
                      <a:pt x="518" y="191"/>
                    </a:lnTo>
                    <a:lnTo>
                      <a:pt x="522" y="212"/>
                    </a:lnTo>
                    <a:lnTo>
                      <a:pt x="522" y="240"/>
                    </a:lnTo>
                    <a:lnTo>
                      <a:pt x="522" y="267"/>
                    </a:lnTo>
                    <a:lnTo>
                      <a:pt x="522" y="299"/>
                    </a:lnTo>
                    <a:lnTo>
                      <a:pt x="518" y="344"/>
                    </a:lnTo>
                    <a:lnTo>
                      <a:pt x="514" y="379"/>
                    </a:lnTo>
                    <a:lnTo>
                      <a:pt x="505" y="406"/>
                    </a:lnTo>
                    <a:lnTo>
                      <a:pt x="497" y="448"/>
                    </a:lnTo>
                    <a:lnTo>
                      <a:pt x="489" y="479"/>
                    </a:lnTo>
                    <a:lnTo>
                      <a:pt x="476" y="507"/>
                    </a:lnTo>
                    <a:lnTo>
                      <a:pt x="464" y="538"/>
                    </a:lnTo>
                    <a:lnTo>
                      <a:pt x="452" y="570"/>
                    </a:lnTo>
                    <a:lnTo>
                      <a:pt x="435" y="597"/>
                    </a:lnTo>
                    <a:lnTo>
                      <a:pt x="418" y="625"/>
                    </a:lnTo>
                    <a:lnTo>
                      <a:pt x="398" y="646"/>
                    </a:lnTo>
                    <a:lnTo>
                      <a:pt x="381" y="670"/>
                    </a:lnTo>
                    <a:lnTo>
                      <a:pt x="356" y="695"/>
                    </a:lnTo>
                    <a:lnTo>
                      <a:pt x="331" y="716"/>
                    </a:lnTo>
                    <a:lnTo>
                      <a:pt x="307" y="733"/>
                    </a:lnTo>
                    <a:lnTo>
                      <a:pt x="278" y="750"/>
                    </a:lnTo>
                    <a:lnTo>
                      <a:pt x="257" y="761"/>
                    </a:lnTo>
                    <a:lnTo>
                      <a:pt x="228" y="778"/>
                    </a:lnTo>
                    <a:lnTo>
                      <a:pt x="311" y="851"/>
                    </a:lnTo>
                    <a:lnTo>
                      <a:pt x="286" y="844"/>
                    </a:lnTo>
                    <a:lnTo>
                      <a:pt x="261" y="837"/>
                    </a:lnTo>
                    <a:lnTo>
                      <a:pt x="236" y="834"/>
                    </a:lnTo>
                    <a:lnTo>
                      <a:pt x="211" y="830"/>
                    </a:lnTo>
                    <a:lnTo>
                      <a:pt x="182" y="830"/>
                    </a:lnTo>
                    <a:lnTo>
                      <a:pt x="162" y="827"/>
                    </a:lnTo>
                    <a:lnTo>
                      <a:pt x="133" y="827"/>
                    </a:lnTo>
                    <a:lnTo>
                      <a:pt x="108" y="827"/>
                    </a:lnTo>
                    <a:lnTo>
                      <a:pt x="75" y="830"/>
                    </a:lnTo>
                    <a:lnTo>
                      <a:pt x="46" y="834"/>
                    </a:lnTo>
                    <a:lnTo>
                      <a:pt x="25" y="837"/>
                    </a:lnTo>
                    <a:lnTo>
                      <a:pt x="0" y="841"/>
                    </a:lnTo>
                    <a:lnTo>
                      <a:pt x="12" y="823"/>
                    </a:lnTo>
                    <a:lnTo>
                      <a:pt x="25" y="802"/>
                    </a:lnTo>
                    <a:lnTo>
                      <a:pt x="37" y="782"/>
                    </a:lnTo>
                    <a:lnTo>
                      <a:pt x="46" y="761"/>
                    </a:lnTo>
                    <a:lnTo>
                      <a:pt x="50" y="747"/>
                    </a:lnTo>
                    <a:lnTo>
                      <a:pt x="54" y="733"/>
                    </a:lnTo>
                    <a:lnTo>
                      <a:pt x="58" y="716"/>
                    </a:lnTo>
                    <a:lnTo>
                      <a:pt x="62" y="695"/>
                    </a:lnTo>
                    <a:lnTo>
                      <a:pt x="62" y="677"/>
                    </a:lnTo>
                    <a:lnTo>
                      <a:pt x="58" y="656"/>
                    </a:lnTo>
                    <a:lnTo>
                      <a:pt x="58" y="636"/>
                    </a:lnTo>
                    <a:lnTo>
                      <a:pt x="54" y="604"/>
                    </a:lnTo>
                    <a:lnTo>
                      <a:pt x="141" y="695"/>
                    </a:lnTo>
                    <a:lnTo>
                      <a:pt x="170" y="674"/>
                    </a:lnTo>
                    <a:lnTo>
                      <a:pt x="203" y="653"/>
                    </a:lnTo>
                    <a:lnTo>
                      <a:pt x="232" y="632"/>
                    </a:lnTo>
                    <a:lnTo>
                      <a:pt x="265" y="604"/>
                    </a:lnTo>
                    <a:lnTo>
                      <a:pt x="282" y="587"/>
                    </a:lnTo>
                    <a:lnTo>
                      <a:pt x="298" y="570"/>
                    </a:lnTo>
                    <a:lnTo>
                      <a:pt x="323" y="545"/>
                    </a:lnTo>
                    <a:lnTo>
                      <a:pt x="344" y="521"/>
                    </a:lnTo>
                    <a:lnTo>
                      <a:pt x="365" y="490"/>
                    </a:lnTo>
                    <a:lnTo>
                      <a:pt x="381" y="465"/>
                    </a:lnTo>
                    <a:lnTo>
                      <a:pt x="394" y="438"/>
                    </a:lnTo>
                    <a:lnTo>
                      <a:pt x="410" y="410"/>
                    </a:lnTo>
                    <a:lnTo>
                      <a:pt x="418" y="386"/>
                    </a:lnTo>
                    <a:lnTo>
                      <a:pt x="431" y="358"/>
                    </a:lnTo>
                    <a:lnTo>
                      <a:pt x="439" y="327"/>
                    </a:lnTo>
                    <a:lnTo>
                      <a:pt x="447" y="295"/>
                    </a:lnTo>
                    <a:lnTo>
                      <a:pt x="456" y="264"/>
                    </a:lnTo>
                    <a:lnTo>
                      <a:pt x="460" y="226"/>
                    </a:lnTo>
                    <a:lnTo>
                      <a:pt x="468" y="191"/>
                    </a:lnTo>
                    <a:lnTo>
                      <a:pt x="468" y="160"/>
                    </a:lnTo>
                    <a:lnTo>
                      <a:pt x="472" y="135"/>
                    </a:lnTo>
                    <a:lnTo>
                      <a:pt x="468" y="111"/>
                    </a:lnTo>
                    <a:lnTo>
                      <a:pt x="468" y="94"/>
                    </a:lnTo>
                    <a:lnTo>
                      <a:pt x="464" y="73"/>
                    </a:lnTo>
                    <a:lnTo>
                      <a:pt x="456" y="59"/>
                    </a:lnTo>
                    <a:lnTo>
                      <a:pt x="435"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4107" name="Rectangle 75"/>
            <p:cNvSpPr>
              <a:spLocks noChangeArrowheads="1"/>
            </p:cNvSpPr>
            <p:nvPr/>
          </p:nvSpPr>
          <p:spPr bwMode="auto">
            <a:xfrm>
              <a:off x="1133" y="3215"/>
              <a:ext cx="22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A</a:t>
              </a:r>
            </a:p>
          </p:txBody>
        </p:sp>
      </p:grpSp>
      <p:grpSp>
        <p:nvGrpSpPr>
          <p:cNvPr id="44125" name="Group 93"/>
          <p:cNvGrpSpPr>
            <a:grpSpLocks/>
          </p:cNvGrpSpPr>
          <p:nvPr/>
        </p:nvGrpSpPr>
        <p:grpSpPr bwMode="auto">
          <a:xfrm>
            <a:off x="5470525" y="4445000"/>
            <a:ext cx="1584325" cy="1687513"/>
            <a:chOff x="3446" y="2800"/>
            <a:chExt cx="998" cy="1063"/>
          </a:xfrm>
        </p:grpSpPr>
        <p:sp>
          <p:nvSpPr>
            <p:cNvPr id="44042" name="Rectangle 10"/>
            <p:cNvSpPr>
              <a:spLocks noChangeArrowheads="1"/>
            </p:cNvSpPr>
            <p:nvPr/>
          </p:nvSpPr>
          <p:spPr bwMode="auto">
            <a:xfrm>
              <a:off x="3706" y="3231"/>
              <a:ext cx="728" cy="6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3" name="Line 11"/>
            <p:cNvSpPr>
              <a:spLocks noChangeShapeType="1"/>
            </p:cNvSpPr>
            <p:nvPr/>
          </p:nvSpPr>
          <p:spPr bwMode="auto">
            <a:xfrm>
              <a:off x="3727" y="3462"/>
              <a:ext cx="6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4" name="Line 12"/>
            <p:cNvSpPr>
              <a:spLocks noChangeShapeType="1"/>
            </p:cNvSpPr>
            <p:nvPr/>
          </p:nvSpPr>
          <p:spPr bwMode="auto">
            <a:xfrm>
              <a:off x="3716" y="3697"/>
              <a:ext cx="7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4047" name="Group 15"/>
            <p:cNvGrpSpPr>
              <a:grpSpLocks/>
            </p:cNvGrpSpPr>
            <p:nvPr/>
          </p:nvGrpSpPr>
          <p:grpSpPr bwMode="auto">
            <a:xfrm>
              <a:off x="3446" y="2800"/>
              <a:ext cx="579" cy="1036"/>
              <a:chOff x="3494" y="2836"/>
              <a:chExt cx="587" cy="1050"/>
            </a:xfrm>
          </p:grpSpPr>
          <p:sp>
            <p:nvSpPr>
              <p:cNvPr id="44045" name="Freeform 13"/>
              <p:cNvSpPr>
                <a:spLocks/>
              </p:cNvSpPr>
              <p:nvPr/>
            </p:nvSpPr>
            <p:spPr bwMode="auto">
              <a:xfrm>
                <a:off x="3494" y="2836"/>
                <a:ext cx="584" cy="1050"/>
              </a:xfrm>
              <a:custGeom>
                <a:avLst/>
                <a:gdLst>
                  <a:gd name="T0" fmla="*/ 39 w 584"/>
                  <a:gd name="T1" fmla="*/ 0 h 1050"/>
                  <a:gd name="T2" fmla="*/ 89 w 584"/>
                  <a:gd name="T3" fmla="*/ 35 h 1050"/>
                  <a:gd name="T4" fmla="*/ 147 w 584"/>
                  <a:gd name="T5" fmla="*/ 84 h 1050"/>
                  <a:gd name="T6" fmla="*/ 200 w 584"/>
                  <a:gd name="T7" fmla="*/ 137 h 1050"/>
                  <a:gd name="T8" fmla="*/ 258 w 584"/>
                  <a:gd name="T9" fmla="*/ 203 h 1050"/>
                  <a:gd name="T10" fmla="*/ 311 w 584"/>
                  <a:gd name="T11" fmla="*/ 282 h 1050"/>
                  <a:gd name="T12" fmla="*/ 368 w 584"/>
                  <a:gd name="T13" fmla="*/ 379 h 1050"/>
                  <a:gd name="T14" fmla="*/ 415 w 584"/>
                  <a:gd name="T15" fmla="*/ 467 h 1050"/>
                  <a:gd name="T16" fmla="*/ 447 w 584"/>
                  <a:gd name="T17" fmla="*/ 569 h 1050"/>
                  <a:gd name="T18" fmla="*/ 465 w 584"/>
                  <a:gd name="T19" fmla="*/ 674 h 1050"/>
                  <a:gd name="T20" fmla="*/ 465 w 584"/>
                  <a:gd name="T21" fmla="*/ 740 h 1050"/>
                  <a:gd name="T22" fmla="*/ 461 w 584"/>
                  <a:gd name="T23" fmla="*/ 793 h 1050"/>
                  <a:gd name="T24" fmla="*/ 583 w 584"/>
                  <a:gd name="T25" fmla="*/ 815 h 1050"/>
                  <a:gd name="T26" fmla="*/ 515 w 584"/>
                  <a:gd name="T27" fmla="*/ 877 h 1050"/>
                  <a:gd name="T28" fmla="*/ 444 w 584"/>
                  <a:gd name="T29" fmla="*/ 956 h 1050"/>
                  <a:gd name="T30" fmla="*/ 401 w 584"/>
                  <a:gd name="T31" fmla="*/ 1049 h 1050"/>
                  <a:gd name="T32" fmla="*/ 354 w 584"/>
                  <a:gd name="T33" fmla="*/ 1001 h 1050"/>
                  <a:gd name="T34" fmla="*/ 304 w 584"/>
                  <a:gd name="T35" fmla="*/ 904 h 1050"/>
                  <a:gd name="T36" fmla="*/ 254 w 584"/>
                  <a:gd name="T37" fmla="*/ 842 h 1050"/>
                  <a:gd name="T38" fmla="*/ 333 w 584"/>
                  <a:gd name="T39" fmla="*/ 815 h 1050"/>
                  <a:gd name="T40" fmla="*/ 340 w 584"/>
                  <a:gd name="T41" fmla="*/ 727 h 1050"/>
                  <a:gd name="T42" fmla="*/ 333 w 584"/>
                  <a:gd name="T43" fmla="*/ 626 h 1050"/>
                  <a:gd name="T44" fmla="*/ 311 w 584"/>
                  <a:gd name="T45" fmla="*/ 520 h 1050"/>
                  <a:gd name="T46" fmla="*/ 272 w 584"/>
                  <a:gd name="T47" fmla="*/ 392 h 1050"/>
                  <a:gd name="T48" fmla="*/ 222 w 584"/>
                  <a:gd name="T49" fmla="*/ 286 h 1050"/>
                  <a:gd name="T50" fmla="*/ 197 w 584"/>
                  <a:gd name="T51" fmla="*/ 238 h 1050"/>
                  <a:gd name="T52" fmla="*/ 172 w 584"/>
                  <a:gd name="T53" fmla="*/ 198 h 1050"/>
                  <a:gd name="T54" fmla="*/ 132 w 584"/>
                  <a:gd name="T55" fmla="*/ 137 h 1050"/>
                  <a:gd name="T56" fmla="*/ 104 w 584"/>
                  <a:gd name="T57" fmla="*/ 101 h 1050"/>
                  <a:gd name="T58" fmla="*/ 75 w 584"/>
                  <a:gd name="T59" fmla="*/ 66 h 1050"/>
                  <a:gd name="T60" fmla="*/ 39 w 584"/>
                  <a:gd name="T61" fmla="*/ 31 h 1050"/>
                  <a:gd name="T62" fmla="*/ 0 w 584"/>
                  <a:gd name="T63"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4" h="1050">
                    <a:moveTo>
                      <a:pt x="0" y="0"/>
                    </a:moveTo>
                    <a:lnTo>
                      <a:pt x="39" y="0"/>
                    </a:lnTo>
                    <a:lnTo>
                      <a:pt x="68" y="18"/>
                    </a:lnTo>
                    <a:lnTo>
                      <a:pt x="89" y="35"/>
                    </a:lnTo>
                    <a:lnTo>
                      <a:pt x="118" y="57"/>
                    </a:lnTo>
                    <a:lnTo>
                      <a:pt x="147" y="84"/>
                    </a:lnTo>
                    <a:lnTo>
                      <a:pt x="168" y="106"/>
                    </a:lnTo>
                    <a:lnTo>
                      <a:pt x="200" y="137"/>
                    </a:lnTo>
                    <a:lnTo>
                      <a:pt x="229" y="172"/>
                    </a:lnTo>
                    <a:lnTo>
                      <a:pt x="258" y="203"/>
                    </a:lnTo>
                    <a:lnTo>
                      <a:pt x="290" y="247"/>
                    </a:lnTo>
                    <a:lnTo>
                      <a:pt x="311" y="282"/>
                    </a:lnTo>
                    <a:lnTo>
                      <a:pt x="340" y="326"/>
                    </a:lnTo>
                    <a:lnTo>
                      <a:pt x="368" y="379"/>
                    </a:lnTo>
                    <a:lnTo>
                      <a:pt x="397" y="428"/>
                    </a:lnTo>
                    <a:lnTo>
                      <a:pt x="415" y="467"/>
                    </a:lnTo>
                    <a:lnTo>
                      <a:pt x="433" y="525"/>
                    </a:lnTo>
                    <a:lnTo>
                      <a:pt x="447" y="569"/>
                    </a:lnTo>
                    <a:lnTo>
                      <a:pt x="458" y="621"/>
                    </a:lnTo>
                    <a:lnTo>
                      <a:pt x="465" y="674"/>
                    </a:lnTo>
                    <a:lnTo>
                      <a:pt x="469" y="705"/>
                    </a:lnTo>
                    <a:lnTo>
                      <a:pt x="465" y="740"/>
                    </a:lnTo>
                    <a:lnTo>
                      <a:pt x="461" y="767"/>
                    </a:lnTo>
                    <a:lnTo>
                      <a:pt x="461" y="793"/>
                    </a:lnTo>
                    <a:lnTo>
                      <a:pt x="454" y="815"/>
                    </a:lnTo>
                    <a:lnTo>
                      <a:pt x="583" y="815"/>
                    </a:lnTo>
                    <a:lnTo>
                      <a:pt x="551" y="846"/>
                    </a:lnTo>
                    <a:lnTo>
                      <a:pt x="515" y="877"/>
                    </a:lnTo>
                    <a:lnTo>
                      <a:pt x="476" y="917"/>
                    </a:lnTo>
                    <a:lnTo>
                      <a:pt x="444" y="956"/>
                    </a:lnTo>
                    <a:lnTo>
                      <a:pt x="422" y="992"/>
                    </a:lnTo>
                    <a:lnTo>
                      <a:pt x="401" y="1049"/>
                    </a:lnTo>
                    <a:lnTo>
                      <a:pt x="372" y="1049"/>
                    </a:lnTo>
                    <a:lnTo>
                      <a:pt x="354" y="1001"/>
                    </a:lnTo>
                    <a:lnTo>
                      <a:pt x="333" y="952"/>
                    </a:lnTo>
                    <a:lnTo>
                      <a:pt x="304" y="904"/>
                    </a:lnTo>
                    <a:lnTo>
                      <a:pt x="272" y="864"/>
                    </a:lnTo>
                    <a:lnTo>
                      <a:pt x="254" y="842"/>
                    </a:lnTo>
                    <a:lnTo>
                      <a:pt x="222" y="815"/>
                    </a:lnTo>
                    <a:lnTo>
                      <a:pt x="333" y="815"/>
                    </a:lnTo>
                    <a:lnTo>
                      <a:pt x="340" y="767"/>
                    </a:lnTo>
                    <a:lnTo>
                      <a:pt x="340" y="727"/>
                    </a:lnTo>
                    <a:lnTo>
                      <a:pt x="340" y="674"/>
                    </a:lnTo>
                    <a:lnTo>
                      <a:pt x="333" y="626"/>
                    </a:lnTo>
                    <a:lnTo>
                      <a:pt x="322" y="569"/>
                    </a:lnTo>
                    <a:lnTo>
                      <a:pt x="311" y="520"/>
                    </a:lnTo>
                    <a:lnTo>
                      <a:pt x="290" y="450"/>
                    </a:lnTo>
                    <a:lnTo>
                      <a:pt x="272" y="392"/>
                    </a:lnTo>
                    <a:lnTo>
                      <a:pt x="247" y="339"/>
                    </a:lnTo>
                    <a:lnTo>
                      <a:pt x="222" y="286"/>
                    </a:lnTo>
                    <a:lnTo>
                      <a:pt x="207" y="260"/>
                    </a:lnTo>
                    <a:lnTo>
                      <a:pt x="197" y="238"/>
                    </a:lnTo>
                    <a:lnTo>
                      <a:pt x="186" y="216"/>
                    </a:lnTo>
                    <a:lnTo>
                      <a:pt x="172" y="198"/>
                    </a:lnTo>
                    <a:lnTo>
                      <a:pt x="150" y="163"/>
                    </a:lnTo>
                    <a:lnTo>
                      <a:pt x="132" y="137"/>
                    </a:lnTo>
                    <a:lnTo>
                      <a:pt x="118" y="119"/>
                    </a:lnTo>
                    <a:lnTo>
                      <a:pt x="104" y="101"/>
                    </a:lnTo>
                    <a:lnTo>
                      <a:pt x="89" y="84"/>
                    </a:lnTo>
                    <a:lnTo>
                      <a:pt x="75" y="66"/>
                    </a:lnTo>
                    <a:lnTo>
                      <a:pt x="57" y="48"/>
                    </a:lnTo>
                    <a:lnTo>
                      <a:pt x="39" y="31"/>
                    </a:lnTo>
                    <a:lnTo>
                      <a:pt x="21" y="18"/>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46" name="Freeform 14"/>
              <p:cNvSpPr>
                <a:spLocks/>
              </p:cNvSpPr>
              <p:nvPr/>
            </p:nvSpPr>
            <p:spPr bwMode="auto">
              <a:xfrm>
                <a:off x="3529" y="2836"/>
                <a:ext cx="552" cy="1050"/>
              </a:xfrm>
              <a:custGeom>
                <a:avLst/>
                <a:gdLst>
                  <a:gd name="T0" fmla="*/ 0 w 552"/>
                  <a:gd name="T1" fmla="*/ 0 h 1050"/>
                  <a:gd name="T2" fmla="*/ 32 w 552"/>
                  <a:gd name="T3" fmla="*/ 18 h 1050"/>
                  <a:gd name="T4" fmla="*/ 57 w 552"/>
                  <a:gd name="T5" fmla="*/ 26 h 1050"/>
                  <a:gd name="T6" fmla="*/ 79 w 552"/>
                  <a:gd name="T7" fmla="*/ 40 h 1050"/>
                  <a:gd name="T8" fmla="*/ 104 w 552"/>
                  <a:gd name="T9" fmla="*/ 57 h 1050"/>
                  <a:gd name="T10" fmla="*/ 136 w 552"/>
                  <a:gd name="T11" fmla="*/ 84 h 1050"/>
                  <a:gd name="T12" fmla="*/ 165 w 552"/>
                  <a:gd name="T13" fmla="*/ 106 h 1050"/>
                  <a:gd name="T14" fmla="*/ 197 w 552"/>
                  <a:gd name="T15" fmla="*/ 141 h 1050"/>
                  <a:gd name="T16" fmla="*/ 225 w 552"/>
                  <a:gd name="T17" fmla="*/ 172 h 1050"/>
                  <a:gd name="T18" fmla="*/ 250 w 552"/>
                  <a:gd name="T19" fmla="*/ 207 h 1050"/>
                  <a:gd name="T20" fmla="*/ 283 w 552"/>
                  <a:gd name="T21" fmla="*/ 247 h 1050"/>
                  <a:gd name="T22" fmla="*/ 304 w 552"/>
                  <a:gd name="T23" fmla="*/ 282 h 1050"/>
                  <a:gd name="T24" fmla="*/ 333 w 552"/>
                  <a:gd name="T25" fmla="*/ 326 h 1050"/>
                  <a:gd name="T26" fmla="*/ 361 w 552"/>
                  <a:gd name="T27" fmla="*/ 379 h 1050"/>
                  <a:gd name="T28" fmla="*/ 386 w 552"/>
                  <a:gd name="T29" fmla="*/ 432 h 1050"/>
                  <a:gd name="T30" fmla="*/ 408 w 552"/>
                  <a:gd name="T31" fmla="*/ 467 h 1050"/>
                  <a:gd name="T32" fmla="*/ 426 w 552"/>
                  <a:gd name="T33" fmla="*/ 525 h 1050"/>
                  <a:gd name="T34" fmla="*/ 437 w 552"/>
                  <a:gd name="T35" fmla="*/ 573 h 1050"/>
                  <a:gd name="T36" fmla="*/ 447 w 552"/>
                  <a:gd name="T37" fmla="*/ 621 h 1050"/>
                  <a:gd name="T38" fmla="*/ 458 w 552"/>
                  <a:gd name="T39" fmla="*/ 674 h 1050"/>
                  <a:gd name="T40" fmla="*/ 458 w 552"/>
                  <a:gd name="T41" fmla="*/ 705 h 1050"/>
                  <a:gd name="T42" fmla="*/ 458 w 552"/>
                  <a:gd name="T43" fmla="*/ 740 h 1050"/>
                  <a:gd name="T44" fmla="*/ 454 w 552"/>
                  <a:gd name="T45" fmla="*/ 771 h 1050"/>
                  <a:gd name="T46" fmla="*/ 451 w 552"/>
                  <a:gd name="T47" fmla="*/ 798 h 1050"/>
                  <a:gd name="T48" fmla="*/ 447 w 552"/>
                  <a:gd name="T49" fmla="*/ 820 h 1050"/>
                  <a:gd name="T50" fmla="*/ 551 w 552"/>
                  <a:gd name="T51" fmla="*/ 820 h 1050"/>
                  <a:gd name="T52" fmla="*/ 519 w 552"/>
                  <a:gd name="T53" fmla="*/ 846 h 1050"/>
                  <a:gd name="T54" fmla="*/ 490 w 552"/>
                  <a:gd name="T55" fmla="*/ 877 h 1050"/>
                  <a:gd name="T56" fmla="*/ 447 w 552"/>
                  <a:gd name="T57" fmla="*/ 917 h 1050"/>
                  <a:gd name="T58" fmla="*/ 415 w 552"/>
                  <a:gd name="T59" fmla="*/ 961 h 1050"/>
                  <a:gd name="T60" fmla="*/ 390 w 552"/>
                  <a:gd name="T61" fmla="*/ 1001 h 1050"/>
                  <a:gd name="T62" fmla="*/ 365 w 552"/>
                  <a:gd name="T63" fmla="*/ 1049 h 1050"/>
                  <a:gd name="T64" fmla="*/ 347 w 552"/>
                  <a:gd name="T65" fmla="*/ 1001 h 1050"/>
                  <a:gd name="T66" fmla="*/ 326 w 552"/>
                  <a:gd name="T67" fmla="*/ 952 h 1050"/>
                  <a:gd name="T68" fmla="*/ 297 w 552"/>
                  <a:gd name="T69" fmla="*/ 904 h 1050"/>
                  <a:gd name="T70" fmla="*/ 268 w 552"/>
                  <a:gd name="T71" fmla="*/ 864 h 1050"/>
                  <a:gd name="T72" fmla="*/ 250 w 552"/>
                  <a:gd name="T73" fmla="*/ 842 h 1050"/>
                  <a:gd name="T74" fmla="*/ 218 w 552"/>
                  <a:gd name="T75" fmla="*/ 815 h 1050"/>
                  <a:gd name="T76" fmla="*/ 326 w 552"/>
                  <a:gd name="T77" fmla="*/ 815 h 1050"/>
                  <a:gd name="T78" fmla="*/ 333 w 552"/>
                  <a:gd name="T79" fmla="*/ 771 h 1050"/>
                  <a:gd name="T80" fmla="*/ 333 w 552"/>
                  <a:gd name="T81" fmla="*/ 727 h 1050"/>
                  <a:gd name="T82" fmla="*/ 333 w 552"/>
                  <a:gd name="T83" fmla="*/ 679 h 1050"/>
                  <a:gd name="T84" fmla="*/ 326 w 552"/>
                  <a:gd name="T85" fmla="*/ 626 h 1050"/>
                  <a:gd name="T86" fmla="*/ 315 w 552"/>
                  <a:gd name="T87" fmla="*/ 573 h 1050"/>
                  <a:gd name="T88" fmla="*/ 304 w 552"/>
                  <a:gd name="T89" fmla="*/ 520 h 1050"/>
                  <a:gd name="T90" fmla="*/ 286 w 552"/>
                  <a:gd name="T91" fmla="*/ 450 h 1050"/>
                  <a:gd name="T92" fmla="*/ 265 w 552"/>
                  <a:gd name="T93" fmla="*/ 392 h 1050"/>
                  <a:gd name="T94" fmla="*/ 243 w 552"/>
                  <a:gd name="T95" fmla="*/ 344 h 1050"/>
                  <a:gd name="T96" fmla="*/ 218 w 552"/>
                  <a:gd name="T97" fmla="*/ 286 h 1050"/>
                  <a:gd name="T98" fmla="*/ 204 w 552"/>
                  <a:gd name="T99" fmla="*/ 264 h 1050"/>
                  <a:gd name="T100" fmla="*/ 193 w 552"/>
                  <a:gd name="T101" fmla="*/ 238 h 1050"/>
                  <a:gd name="T102" fmla="*/ 182 w 552"/>
                  <a:gd name="T103" fmla="*/ 220 h 1050"/>
                  <a:gd name="T104" fmla="*/ 168 w 552"/>
                  <a:gd name="T105" fmla="*/ 198 h 1050"/>
                  <a:gd name="T106" fmla="*/ 147 w 552"/>
                  <a:gd name="T107" fmla="*/ 163 h 1050"/>
                  <a:gd name="T108" fmla="*/ 129 w 552"/>
                  <a:gd name="T109" fmla="*/ 137 h 1050"/>
                  <a:gd name="T110" fmla="*/ 114 w 552"/>
                  <a:gd name="T111" fmla="*/ 119 h 1050"/>
                  <a:gd name="T112" fmla="*/ 100 w 552"/>
                  <a:gd name="T113" fmla="*/ 101 h 1050"/>
                  <a:gd name="T114" fmla="*/ 86 w 552"/>
                  <a:gd name="T115" fmla="*/ 84 h 1050"/>
                  <a:gd name="T116" fmla="*/ 72 w 552"/>
                  <a:gd name="T117" fmla="*/ 71 h 1050"/>
                  <a:gd name="T118" fmla="*/ 57 w 552"/>
                  <a:gd name="T119" fmla="*/ 53 h 1050"/>
                  <a:gd name="T120" fmla="*/ 39 w 552"/>
                  <a:gd name="T121" fmla="*/ 35 h 1050"/>
                  <a:gd name="T122" fmla="*/ 21 w 552"/>
                  <a:gd name="T123" fmla="*/ 18 h 1050"/>
                  <a:gd name="T124" fmla="*/ 0 w 552"/>
                  <a:gd name="T12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2" h="1050">
                    <a:moveTo>
                      <a:pt x="0" y="0"/>
                    </a:moveTo>
                    <a:lnTo>
                      <a:pt x="32" y="18"/>
                    </a:lnTo>
                    <a:lnTo>
                      <a:pt x="57" y="26"/>
                    </a:lnTo>
                    <a:lnTo>
                      <a:pt x="79" y="40"/>
                    </a:lnTo>
                    <a:lnTo>
                      <a:pt x="104" y="57"/>
                    </a:lnTo>
                    <a:lnTo>
                      <a:pt x="136" y="84"/>
                    </a:lnTo>
                    <a:lnTo>
                      <a:pt x="165" y="106"/>
                    </a:lnTo>
                    <a:lnTo>
                      <a:pt x="197" y="141"/>
                    </a:lnTo>
                    <a:lnTo>
                      <a:pt x="225" y="172"/>
                    </a:lnTo>
                    <a:lnTo>
                      <a:pt x="250" y="207"/>
                    </a:lnTo>
                    <a:lnTo>
                      <a:pt x="283" y="247"/>
                    </a:lnTo>
                    <a:lnTo>
                      <a:pt x="304" y="282"/>
                    </a:lnTo>
                    <a:lnTo>
                      <a:pt x="333" y="326"/>
                    </a:lnTo>
                    <a:lnTo>
                      <a:pt x="361" y="379"/>
                    </a:lnTo>
                    <a:lnTo>
                      <a:pt x="386" y="432"/>
                    </a:lnTo>
                    <a:lnTo>
                      <a:pt x="408" y="467"/>
                    </a:lnTo>
                    <a:lnTo>
                      <a:pt x="426" y="525"/>
                    </a:lnTo>
                    <a:lnTo>
                      <a:pt x="437" y="573"/>
                    </a:lnTo>
                    <a:lnTo>
                      <a:pt x="447" y="621"/>
                    </a:lnTo>
                    <a:lnTo>
                      <a:pt x="458" y="674"/>
                    </a:lnTo>
                    <a:lnTo>
                      <a:pt x="458" y="705"/>
                    </a:lnTo>
                    <a:lnTo>
                      <a:pt x="458" y="740"/>
                    </a:lnTo>
                    <a:lnTo>
                      <a:pt x="454" y="771"/>
                    </a:lnTo>
                    <a:lnTo>
                      <a:pt x="451" y="798"/>
                    </a:lnTo>
                    <a:lnTo>
                      <a:pt x="447" y="820"/>
                    </a:lnTo>
                    <a:lnTo>
                      <a:pt x="551" y="820"/>
                    </a:lnTo>
                    <a:lnTo>
                      <a:pt x="519" y="846"/>
                    </a:lnTo>
                    <a:lnTo>
                      <a:pt x="490" y="877"/>
                    </a:lnTo>
                    <a:lnTo>
                      <a:pt x="447" y="917"/>
                    </a:lnTo>
                    <a:lnTo>
                      <a:pt x="415" y="961"/>
                    </a:lnTo>
                    <a:lnTo>
                      <a:pt x="390" y="1001"/>
                    </a:lnTo>
                    <a:lnTo>
                      <a:pt x="365" y="1049"/>
                    </a:lnTo>
                    <a:lnTo>
                      <a:pt x="347" y="1001"/>
                    </a:lnTo>
                    <a:lnTo>
                      <a:pt x="326" y="952"/>
                    </a:lnTo>
                    <a:lnTo>
                      <a:pt x="297" y="904"/>
                    </a:lnTo>
                    <a:lnTo>
                      <a:pt x="268" y="864"/>
                    </a:lnTo>
                    <a:lnTo>
                      <a:pt x="250" y="842"/>
                    </a:lnTo>
                    <a:lnTo>
                      <a:pt x="218" y="815"/>
                    </a:lnTo>
                    <a:lnTo>
                      <a:pt x="326" y="815"/>
                    </a:lnTo>
                    <a:lnTo>
                      <a:pt x="333" y="771"/>
                    </a:lnTo>
                    <a:lnTo>
                      <a:pt x="333" y="727"/>
                    </a:lnTo>
                    <a:lnTo>
                      <a:pt x="333" y="679"/>
                    </a:lnTo>
                    <a:lnTo>
                      <a:pt x="326" y="626"/>
                    </a:lnTo>
                    <a:lnTo>
                      <a:pt x="315" y="573"/>
                    </a:lnTo>
                    <a:lnTo>
                      <a:pt x="304" y="520"/>
                    </a:lnTo>
                    <a:lnTo>
                      <a:pt x="286" y="450"/>
                    </a:lnTo>
                    <a:lnTo>
                      <a:pt x="265" y="392"/>
                    </a:lnTo>
                    <a:lnTo>
                      <a:pt x="243" y="344"/>
                    </a:lnTo>
                    <a:lnTo>
                      <a:pt x="218" y="286"/>
                    </a:lnTo>
                    <a:lnTo>
                      <a:pt x="204" y="264"/>
                    </a:lnTo>
                    <a:lnTo>
                      <a:pt x="193" y="238"/>
                    </a:lnTo>
                    <a:lnTo>
                      <a:pt x="182" y="220"/>
                    </a:lnTo>
                    <a:lnTo>
                      <a:pt x="168" y="198"/>
                    </a:lnTo>
                    <a:lnTo>
                      <a:pt x="147" y="163"/>
                    </a:lnTo>
                    <a:lnTo>
                      <a:pt x="129" y="137"/>
                    </a:lnTo>
                    <a:lnTo>
                      <a:pt x="114" y="119"/>
                    </a:lnTo>
                    <a:lnTo>
                      <a:pt x="100" y="101"/>
                    </a:lnTo>
                    <a:lnTo>
                      <a:pt x="86" y="84"/>
                    </a:lnTo>
                    <a:lnTo>
                      <a:pt x="72" y="71"/>
                    </a:lnTo>
                    <a:lnTo>
                      <a:pt x="57" y="53"/>
                    </a:lnTo>
                    <a:lnTo>
                      <a:pt x="39" y="35"/>
                    </a:lnTo>
                    <a:lnTo>
                      <a:pt x="21" y="18"/>
                    </a:lnTo>
                    <a:lnTo>
                      <a:pt x="0"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4108" name="Rectangle 76"/>
            <p:cNvSpPr>
              <a:spLocks noChangeArrowheads="1"/>
            </p:cNvSpPr>
            <p:nvPr/>
          </p:nvSpPr>
          <p:spPr bwMode="auto">
            <a:xfrm>
              <a:off x="4001" y="3215"/>
              <a:ext cx="21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B</a:t>
              </a:r>
            </a:p>
          </p:txBody>
        </p:sp>
      </p:grpSp>
      <p:grpSp>
        <p:nvGrpSpPr>
          <p:cNvPr id="44121" name="Group 89"/>
          <p:cNvGrpSpPr>
            <a:grpSpLocks/>
          </p:cNvGrpSpPr>
          <p:nvPr/>
        </p:nvGrpSpPr>
        <p:grpSpPr bwMode="auto">
          <a:xfrm>
            <a:off x="1390650" y="2438400"/>
            <a:ext cx="7502525" cy="1169988"/>
            <a:chOff x="876" y="1536"/>
            <a:chExt cx="4726" cy="737"/>
          </a:xfrm>
        </p:grpSpPr>
        <p:sp>
          <p:nvSpPr>
            <p:cNvPr id="44037" name="Rectangle 5"/>
            <p:cNvSpPr>
              <a:spLocks noChangeArrowheads="1"/>
            </p:cNvSpPr>
            <p:nvPr/>
          </p:nvSpPr>
          <p:spPr bwMode="auto">
            <a:xfrm>
              <a:off x="4322" y="1935"/>
              <a:ext cx="128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Level 3 Use Cases</a:t>
              </a:r>
            </a:p>
          </p:txBody>
        </p:sp>
        <p:sp>
          <p:nvSpPr>
            <p:cNvPr id="44067" name="Oval 35"/>
            <p:cNvSpPr>
              <a:spLocks noChangeArrowheads="1"/>
            </p:cNvSpPr>
            <p:nvPr/>
          </p:nvSpPr>
          <p:spPr bwMode="auto">
            <a:xfrm>
              <a:off x="876" y="1933"/>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8" name="Oval 36"/>
            <p:cNvSpPr>
              <a:spLocks noChangeArrowheads="1"/>
            </p:cNvSpPr>
            <p:nvPr/>
          </p:nvSpPr>
          <p:spPr bwMode="auto">
            <a:xfrm>
              <a:off x="884" y="1941"/>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9" name="Oval 37"/>
            <p:cNvSpPr>
              <a:spLocks noChangeArrowheads="1"/>
            </p:cNvSpPr>
            <p:nvPr/>
          </p:nvSpPr>
          <p:spPr bwMode="auto">
            <a:xfrm>
              <a:off x="878" y="1970"/>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070" name="Oval 38"/>
            <p:cNvSpPr>
              <a:spLocks noChangeArrowheads="1"/>
            </p:cNvSpPr>
            <p:nvPr/>
          </p:nvSpPr>
          <p:spPr bwMode="auto">
            <a:xfrm>
              <a:off x="1132" y="1970"/>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071" name="Oval 39"/>
            <p:cNvSpPr>
              <a:spLocks noChangeArrowheads="1"/>
            </p:cNvSpPr>
            <p:nvPr/>
          </p:nvSpPr>
          <p:spPr bwMode="auto">
            <a:xfrm>
              <a:off x="1174" y="1970"/>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3</a:t>
              </a:r>
            </a:p>
          </p:txBody>
        </p:sp>
        <p:sp>
          <p:nvSpPr>
            <p:cNvPr id="44072" name="Oval 40"/>
            <p:cNvSpPr>
              <a:spLocks noChangeArrowheads="1"/>
            </p:cNvSpPr>
            <p:nvPr/>
          </p:nvSpPr>
          <p:spPr bwMode="auto">
            <a:xfrm>
              <a:off x="2280" y="1933"/>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3" name="Oval 41"/>
            <p:cNvSpPr>
              <a:spLocks noChangeArrowheads="1"/>
            </p:cNvSpPr>
            <p:nvPr/>
          </p:nvSpPr>
          <p:spPr bwMode="auto">
            <a:xfrm>
              <a:off x="2288" y="1941"/>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4" name="Oval 42"/>
            <p:cNvSpPr>
              <a:spLocks noChangeArrowheads="1"/>
            </p:cNvSpPr>
            <p:nvPr/>
          </p:nvSpPr>
          <p:spPr bwMode="auto">
            <a:xfrm>
              <a:off x="2281" y="1970"/>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075" name="Oval 43"/>
            <p:cNvSpPr>
              <a:spLocks noChangeArrowheads="1"/>
            </p:cNvSpPr>
            <p:nvPr/>
          </p:nvSpPr>
          <p:spPr bwMode="auto">
            <a:xfrm>
              <a:off x="2536" y="1970"/>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076" name="Oval 44"/>
            <p:cNvSpPr>
              <a:spLocks noChangeArrowheads="1"/>
            </p:cNvSpPr>
            <p:nvPr/>
          </p:nvSpPr>
          <p:spPr bwMode="auto">
            <a:xfrm>
              <a:off x="2577" y="1970"/>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3</a:t>
              </a:r>
            </a:p>
          </p:txBody>
        </p:sp>
        <p:sp>
          <p:nvSpPr>
            <p:cNvPr id="44099" name="Oval 67"/>
            <p:cNvSpPr>
              <a:spLocks noChangeArrowheads="1"/>
            </p:cNvSpPr>
            <p:nvPr/>
          </p:nvSpPr>
          <p:spPr bwMode="auto">
            <a:xfrm>
              <a:off x="3552" y="1909"/>
              <a:ext cx="748" cy="316"/>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00" name="Oval 68"/>
            <p:cNvSpPr>
              <a:spLocks noChangeArrowheads="1"/>
            </p:cNvSpPr>
            <p:nvPr/>
          </p:nvSpPr>
          <p:spPr bwMode="auto">
            <a:xfrm>
              <a:off x="3560" y="1917"/>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01" name="Oval 69"/>
            <p:cNvSpPr>
              <a:spLocks noChangeArrowheads="1"/>
            </p:cNvSpPr>
            <p:nvPr/>
          </p:nvSpPr>
          <p:spPr bwMode="auto">
            <a:xfrm>
              <a:off x="3554" y="1947"/>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102" name="Oval 70"/>
            <p:cNvSpPr>
              <a:spLocks noChangeArrowheads="1"/>
            </p:cNvSpPr>
            <p:nvPr/>
          </p:nvSpPr>
          <p:spPr bwMode="auto">
            <a:xfrm>
              <a:off x="3808" y="1947"/>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103" name="Oval 71"/>
            <p:cNvSpPr>
              <a:spLocks noChangeArrowheads="1"/>
            </p:cNvSpPr>
            <p:nvPr/>
          </p:nvSpPr>
          <p:spPr bwMode="auto">
            <a:xfrm>
              <a:off x="3850" y="1947"/>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3</a:t>
              </a:r>
            </a:p>
          </p:txBody>
        </p:sp>
        <p:sp>
          <p:nvSpPr>
            <p:cNvPr id="44114" name="Line 82"/>
            <p:cNvSpPr>
              <a:spLocks noChangeShapeType="1"/>
            </p:cNvSpPr>
            <p:nvPr/>
          </p:nvSpPr>
          <p:spPr bwMode="auto">
            <a:xfrm>
              <a:off x="3504" y="1584"/>
              <a:ext cx="576" cy="336"/>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16" name="Line 84"/>
            <p:cNvSpPr>
              <a:spLocks noChangeShapeType="1"/>
            </p:cNvSpPr>
            <p:nvPr/>
          </p:nvSpPr>
          <p:spPr bwMode="auto">
            <a:xfrm flipH="1">
              <a:off x="2544" y="1536"/>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17" name="Line 85"/>
            <p:cNvSpPr>
              <a:spLocks noChangeShapeType="1"/>
            </p:cNvSpPr>
            <p:nvPr/>
          </p:nvSpPr>
          <p:spPr bwMode="auto">
            <a:xfrm flipH="1">
              <a:off x="1200" y="1536"/>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4123" name="Group 91"/>
          <p:cNvGrpSpPr>
            <a:grpSpLocks/>
          </p:cNvGrpSpPr>
          <p:nvPr/>
        </p:nvGrpSpPr>
        <p:grpSpPr bwMode="auto">
          <a:xfrm>
            <a:off x="2590800" y="3505200"/>
            <a:ext cx="5622925" cy="1131888"/>
            <a:chOff x="1632" y="2208"/>
            <a:chExt cx="3542" cy="713"/>
          </a:xfrm>
        </p:grpSpPr>
        <p:sp>
          <p:nvSpPr>
            <p:cNvPr id="44038" name="Rectangle 6"/>
            <p:cNvSpPr>
              <a:spLocks noChangeArrowheads="1"/>
            </p:cNvSpPr>
            <p:nvPr/>
          </p:nvSpPr>
          <p:spPr bwMode="auto">
            <a:xfrm>
              <a:off x="4322" y="2575"/>
              <a:ext cx="85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Operations</a:t>
              </a:r>
            </a:p>
          </p:txBody>
        </p:sp>
        <p:grpSp>
          <p:nvGrpSpPr>
            <p:cNvPr id="44122" name="Group 90"/>
            <p:cNvGrpSpPr>
              <a:grpSpLocks/>
            </p:cNvGrpSpPr>
            <p:nvPr/>
          </p:nvGrpSpPr>
          <p:grpSpPr bwMode="auto">
            <a:xfrm>
              <a:off x="1632" y="2208"/>
              <a:ext cx="2352" cy="713"/>
              <a:chOff x="1632" y="2208"/>
              <a:chExt cx="2352" cy="713"/>
            </a:xfrm>
          </p:grpSpPr>
          <p:sp>
            <p:nvSpPr>
              <p:cNvPr id="44077" name="Oval 45"/>
              <p:cNvSpPr>
                <a:spLocks noChangeArrowheads="1"/>
              </p:cNvSpPr>
              <p:nvPr/>
            </p:nvSpPr>
            <p:spPr bwMode="auto">
              <a:xfrm>
                <a:off x="1632" y="2580"/>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8" name="Oval 46"/>
              <p:cNvSpPr>
                <a:spLocks noChangeArrowheads="1"/>
              </p:cNvSpPr>
              <p:nvPr/>
            </p:nvSpPr>
            <p:spPr bwMode="auto">
              <a:xfrm>
                <a:off x="1640" y="2587"/>
                <a:ext cx="744" cy="313"/>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9" name="Oval 47"/>
              <p:cNvSpPr>
                <a:spLocks noChangeArrowheads="1"/>
              </p:cNvSpPr>
              <p:nvPr/>
            </p:nvSpPr>
            <p:spPr bwMode="auto">
              <a:xfrm>
                <a:off x="1633" y="2618"/>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080" name="Oval 48"/>
              <p:cNvSpPr>
                <a:spLocks noChangeArrowheads="1"/>
              </p:cNvSpPr>
              <p:nvPr/>
            </p:nvSpPr>
            <p:spPr bwMode="auto">
              <a:xfrm>
                <a:off x="1888" y="2618"/>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081" name="Oval 49"/>
              <p:cNvSpPr>
                <a:spLocks noChangeArrowheads="1"/>
              </p:cNvSpPr>
              <p:nvPr/>
            </p:nvSpPr>
            <p:spPr bwMode="auto">
              <a:xfrm>
                <a:off x="1929" y="2618"/>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4</a:t>
                </a:r>
              </a:p>
            </p:txBody>
          </p:sp>
          <p:sp>
            <p:nvSpPr>
              <p:cNvPr id="44082" name="Oval 50"/>
              <p:cNvSpPr>
                <a:spLocks noChangeArrowheads="1"/>
              </p:cNvSpPr>
              <p:nvPr/>
            </p:nvSpPr>
            <p:spPr bwMode="auto">
              <a:xfrm>
                <a:off x="2928" y="2580"/>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83" name="Oval 51"/>
              <p:cNvSpPr>
                <a:spLocks noChangeArrowheads="1"/>
              </p:cNvSpPr>
              <p:nvPr/>
            </p:nvSpPr>
            <p:spPr bwMode="auto">
              <a:xfrm>
                <a:off x="2936" y="2587"/>
                <a:ext cx="744" cy="313"/>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84" name="Oval 52"/>
              <p:cNvSpPr>
                <a:spLocks noChangeArrowheads="1"/>
              </p:cNvSpPr>
              <p:nvPr/>
            </p:nvSpPr>
            <p:spPr bwMode="auto">
              <a:xfrm>
                <a:off x="2929" y="2618"/>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085" name="Oval 53"/>
              <p:cNvSpPr>
                <a:spLocks noChangeArrowheads="1"/>
              </p:cNvSpPr>
              <p:nvPr/>
            </p:nvSpPr>
            <p:spPr bwMode="auto">
              <a:xfrm>
                <a:off x="3184" y="2618"/>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086" name="Oval 54"/>
              <p:cNvSpPr>
                <a:spLocks noChangeArrowheads="1"/>
              </p:cNvSpPr>
              <p:nvPr/>
            </p:nvSpPr>
            <p:spPr bwMode="auto">
              <a:xfrm>
                <a:off x="3225" y="2618"/>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4</a:t>
                </a:r>
              </a:p>
            </p:txBody>
          </p:sp>
          <p:sp>
            <p:nvSpPr>
              <p:cNvPr id="44115" name="Line 83"/>
              <p:cNvSpPr>
                <a:spLocks noChangeShapeType="1"/>
              </p:cNvSpPr>
              <p:nvPr/>
            </p:nvSpPr>
            <p:spPr bwMode="auto">
              <a:xfrm flipH="1">
                <a:off x="3408" y="2208"/>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18" name="Line 86"/>
              <p:cNvSpPr>
                <a:spLocks noChangeShapeType="1"/>
              </p:cNvSpPr>
              <p:nvPr/>
            </p:nvSpPr>
            <p:spPr bwMode="auto">
              <a:xfrm flipH="1">
                <a:off x="1824" y="2208"/>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44120" name="Group 88"/>
          <p:cNvGrpSpPr>
            <a:grpSpLocks/>
          </p:cNvGrpSpPr>
          <p:nvPr/>
        </p:nvGrpSpPr>
        <p:grpSpPr bwMode="auto">
          <a:xfrm>
            <a:off x="2419350" y="1524000"/>
            <a:ext cx="6473825" cy="1058863"/>
            <a:chOff x="1524" y="960"/>
            <a:chExt cx="4078" cy="667"/>
          </a:xfrm>
        </p:grpSpPr>
        <p:sp>
          <p:nvSpPr>
            <p:cNvPr id="44036" name="Rectangle 4"/>
            <p:cNvSpPr>
              <a:spLocks noChangeArrowheads="1"/>
            </p:cNvSpPr>
            <p:nvPr/>
          </p:nvSpPr>
          <p:spPr bwMode="auto">
            <a:xfrm>
              <a:off x="4322" y="1295"/>
              <a:ext cx="128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Level 2 Use Cases</a:t>
              </a:r>
            </a:p>
          </p:txBody>
        </p:sp>
        <p:sp>
          <p:nvSpPr>
            <p:cNvPr id="44052" name="Oval 20"/>
            <p:cNvSpPr>
              <a:spLocks noChangeArrowheads="1"/>
            </p:cNvSpPr>
            <p:nvPr/>
          </p:nvSpPr>
          <p:spPr bwMode="auto">
            <a:xfrm>
              <a:off x="1524" y="1285"/>
              <a:ext cx="748" cy="316"/>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3" name="Oval 21"/>
            <p:cNvSpPr>
              <a:spLocks noChangeArrowheads="1"/>
            </p:cNvSpPr>
            <p:nvPr/>
          </p:nvSpPr>
          <p:spPr bwMode="auto">
            <a:xfrm>
              <a:off x="1532" y="1293"/>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4" name="Oval 22"/>
            <p:cNvSpPr>
              <a:spLocks noChangeArrowheads="1"/>
            </p:cNvSpPr>
            <p:nvPr/>
          </p:nvSpPr>
          <p:spPr bwMode="auto">
            <a:xfrm>
              <a:off x="1526" y="1324"/>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055" name="Oval 23"/>
            <p:cNvSpPr>
              <a:spLocks noChangeArrowheads="1"/>
            </p:cNvSpPr>
            <p:nvPr/>
          </p:nvSpPr>
          <p:spPr bwMode="auto">
            <a:xfrm>
              <a:off x="1780" y="1324"/>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056" name="Oval 24"/>
            <p:cNvSpPr>
              <a:spLocks noChangeArrowheads="1"/>
            </p:cNvSpPr>
            <p:nvPr/>
          </p:nvSpPr>
          <p:spPr bwMode="auto">
            <a:xfrm>
              <a:off x="1822" y="1324"/>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2</a:t>
              </a:r>
            </a:p>
          </p:txBody>
        </p:sp>
        <p:sp>
          <p:nvSpPr>
            <p:cNvPr id="44062" name="Oval 30"/>
            <p:cNvSpPr>
              <a:spLocks noChangeArrowheads="1"/>
            </p:cNvSpPr>
            <p:nvPr/>
          </p:nvSpPr>
          <p:spPr bwMode="auto">
            <a:xfrm>
              <a:off x="2928" y="1285"/>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3" name="Oval 31"/>
            <p:cNvSpPr>
              <a:spLocks noChangeArrowheads="1"/>
            </p:cNvSpPr>
            <p:nvPr/>
          </p:nvSpPr>
          <p:spPr bwMode="auto">
            <a:xfrm>
              <a:off x="2936" y="1293"/>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4" name="Oval 32"/>
            <p:cNvSpPr>
              <a:spLocks noChangeArrowheads="1"/>
            </p:cNvSpPr>
            <p:nvPr/>
          </p:nvSpPr>
          <p:spPr bwMode="auto">
            <a:xfrm>
              <a:off x="2929" y="1324"/>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44065" name="Oval 33"/>
            <p:cNvSpPr>
              <a:spLocks noChangeArrowheads="1"/>
            </p:cNvSpPr>
            <p:nvPr/>
          </p:nvSpPr>
          <p:spPr bwMode="auto">
            <a:xfrm>
              <a:off x="3184" y="1324"/>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44066" name="Oval 34"/>
            <p:cNvSpPr>
              <a:spLocks noChangeArrowheads="1"/>
            </p:cNvSpPr>
            <p:nvPr/>
          </p:nvSpPr>
          <p:spPr bwMode="auto">
            <a:xfrm>
              <a:off x="3225" y="1324"/>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2</a:t>
              </a:r>
            </a:p>
          </p:txBody>
        </p:sp>
        <p:sp>
          <p:nvSpPr>
            <p:cNvPr id="44112" name="Line 80"/>
            <p:cNvSpPr>
              <a:spLocks noChangeShapeType="1"/>
            </p:cNvSpPr>
            <p:nvPr/>
          </p:nvSpPr>
          <p:spPr bwMode="auto">
            <a:xfrm>
              <a:off x="2640" y="960"/>
              <a:ext cx="576" cy="336"/>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19" name="Line 87"/>
            <p:cNvSpPr>
              <a:spLocks noChangeShapeType="1"/>
            </p:cNvSpPr>
            <p:nvPr/>
          </p:nvSpPr>
          <p:spPr bwMode="auto">
            <a:xfrm flipH="1">
              <a:off x="2016" y="960"/>
              <a:ext cx="624" cy="336"/>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1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1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1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41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41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05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051">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051">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2407" tIns="45420" rIns="92407" bIns="45420"/>
          <a:lstStyle/>
          <a:p>
            <a:r>
              <a:rPr lang="en-US" altLang="en-US"/>
              <a:t>Use Cases can be used by more than one object</a:t>
            </a:r>
          </a:p>
        </p:txBody>
      </p:sp>
      <p:sp>
        <p:nvSpPr>
          <p:cNvPr id="62467" name="Rectangle 3"/>
          <p:cNvSpPr>
            <a:spLocks noChangeArrowheads="1"/>
          </p:cNvSpPr>
          <p:nvPr/>
        </p:nvSpPr>
        <p:spPr bwMode="auto">
          <a:xfrm>
            <a:off x="6861175" y="1090613"/>
            <a:ext cx="22352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Top Level Use Case</a:t>
            </a:r>
          </a:p>
        </p:txBody>
      </p:sp>
      <p:sp>
        <p:nvSpPr>
          <p:cNvPr id="62468" name="Rectangle 4"/>
          <p:cNvSpPr>
            <a:spLocks noChangeArrowheads="1"/>
          </p:cNvSpPr>
          <p:nvPr/>
        </p:nvSpPr>
        <p:spPr bwMode="auto">
          <a:xfrm>
            <a:off x="6861175" y="2055813"/>
            <a:ext cx="20320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Level 2 Use Cases</a:t>
            </a:r>
          </a:p>
        </p:txBody>
      </p:sp>
      <p:sp>
        <p:nvSpPr>
          <p:cNvPr id="62469" name="Rectangle 5"/>
          <p:cNvSpPr>
            <a:spLocks noChangeArrowheads="1"/>
          </p:cNvSpPr>
          <p:nvPr/>
        </p:nvSpPr>
        <p:spPr bwMode="auto">
          <a:xfrm>
            <a:off x="6861175" y="3071813"/>
            <a:ext cx="20320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Level 3 Use Cases</a:t>
            </a:r>
          </a:p>
        </p:txBody>
      </p:sp>
      <p:sp>
        <p:nvSpPr>
          <p:cNvPr id="62470" name="Rectangle 6"/>
          <p:cNvSpPr>
            <a:spLocks noChangeArrowheads="1"/>
          </p:cNvSpPr>
          <p:nvPr/>
        </p:nvSpPr>
        <p:spPr bwMode="auto">
          <a:xfrm>
            <a:off x="6861175" y="4087813"/>
            <a:ext cx="13525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Operations</a:t>
            </a:r>
          </a:p>
        </p:txBody>
      </p:sp>
      <p:sp>
        <p:nvSpPr>
          <p:cNvPr id="62471" name="Rectangle 7"/>
          <p:cNvSpPr>
            <a:spLocks noChangeArrowheads="1"/>
          </p:cNvSpPr>
          <p:nvPr/>
        </p:nvSpPr>
        <p:spPr bwMode="auto">
          <a:xfrm>
            <a:off x="1344613" y="5094288"/>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2" name="Line 8"/>
          <p:cNvSpPr>
            <a:spLocks noChangeShapeType="1"/>
          </p:cNvSpPr>
          <p:nvPr/>
        </p:nvSpPr>
        <p:spPr bwMode="auto">
          <a:xfrm>
            <a:off x="1377950" y="5461000"/>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3" name="Line 9"/>
          <p:cNvSpPr>
            <a:spLocks noChangeShapeType="1"/>
          </p:cNvSpPr>
          <p:nvPr/>
        </p:nvSpPr>
        <p:spPr bwMode="auto">
          <a:xfrm>
            <a:off x="1360488" y="5834063"/>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4" name="Rectangle 10"/>
          <p:cNvSpPr>
            <a:spLocks noChangeArrowheads="1"/>
          </p:cNvSpPr>
          <p:nvPr/>
        </p:nvSpPr>
        <p:spPr bwMode="auto">
          <a:xfrm>
            <a:off x="5883275" y="5129213"/>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5" name="Line 11"/>
          <p:cNvSpPr>
            <a:spLocks noChangeShapeType="1"/>
          </p:cNvSpPr>
          <p:nvPr/>
        </p:nvSpPr>
        <p:spPr bwMode="auto">
          <a:xfrm>
            <a:off x="5916613" y="5495925"/>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6" name="Line 12"/>
          <p:cNvSpPr>
            <a:spLocks noChangeShapeType="1"/>
          </p:cNvSpPr>
          <p:nvPr/>
        </p:nvSpPr>
        <p:spPr bwMode="auto">
          <a:xfrm>
            <a:off x="5899150" y="5868988"/>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2477" name="Group 13"/>
          <p:cNvGrpSpPr>
            <a:grpSpLocks/>
          </p:cNvGrpSpPr>
          <p:nvPr/>
        </p:nvGrpSpPr>
        <p:grpSpPr bwMode="auto">
          <a:xfrm>
            <a:off x="5470525" y="4445000"/>
            <a:ext cx="919163" cy="1644650"/>
            <a:chOff x="3494" y="2836"/>
            <a:chExt cx="587" cy="1050"/>
          </a:xfrm>
        </p:grpSpPr>
        <p:sp>
          <p:nvSpPr>
            <p:cNvPr id="62478" name="Freeform 14"/>
            <p:cNvSpPr>
              <a:spLocks/>
            </p:cNvSpPr>
            <p:nvPr/>
          </p:nvSpPr>
          <p:spPr bwMode="auto">
            <a:xfrm>
              <a:off x="3494" y="2836"/>
              <a:ext cx="584" cy="1050"/>
            </a:xfrm>
            <a:custGeom>
              <a:avLst/>
              <a:gdLst>
                <a:gd name="T0" fmla="*/ 39 w 584"/>
                <a:gd name="T1" fmla="*/ 0 h 1050"/>
                <a:gd name="T2" fmla="*/ 89 w 584"/>
                <a:gd name="T3" fmla="*/ 35 h 1050"/>
                <a:gd name="T4" fmla="*/ 147 w 584"/>
                <a:gd name="T5" fmla="*/ 84 h 1050"/>
                <a:gd name="T6" fmla="*/ 200 w 584"/>
                <a:gd name="T7" fmla="*/ 137 h 1050"/>
                <a:gd name="T8" fmla="*/ 258 w 584"/>
                <a:gd name="T9" fmla="*/ 203 h 1050"/>
                <a:gd name="T10" fmla="*/ 311 w 584"/>
                <a:gd name="T11" fmla="*/ 282 h 1050"/>
                <a:gd name="T12" fmla="*/ 368 w 584"/>
                <a:gd name="T13" fmla="*/ 379 h 1050"/>
                <a:gd name="T14" fmla="*/ 415 w 584"/>
                <a:gd name="T15" fmla="*/ 467 h 1050"/>
                <a:gd name="T16" fmla="*/ 447 w 584"/>
                <a:gd name="T17" fmla="*/ 569 h 1050"/>
                <a:gd name="T18" fmla="*/ 465 w 584"/>
                <a:gd name="T19" fmla="*/ 674 h 1050"/>
                <a:gd name="T20" fmla="*/ 465 w 584"/>
                <a:gd name="T21" fmla="*/ 740 h 1050"/>
                <a:gd name="T22" fmla="*/ 461 w 584"/>
                <a:gd name="T23" fmla="*/ 793 h 1050"/>
                <a:gd name="T24" fmla="*/ 583 w 584"/>
                <a:gd name="T25" fmla="*/ 815 h 1050"/>
                <a:gd name="T26" fmla="*/ 515 w 584"/>
                <a:gd name="T27" fmla="*/ 877 h 1050"/>
                <a:gd name="T28" fmla="*/ 444 w 584"/>
                <a:gd name="T29" fmla="*/ 956 h 1050"/>
                <a:gd name="T30" fmla="*/ 401 w 584"/>
                <a:gd name="T31" fmla="*/ 1049 h 1050"/>
                <a:gd name="T32" fmla="*/ 354 w 584"/>
                <a:gd name="T33" fmla="*/ 1001 h 1050"/>
                <a:gd name="T34" fmla="*/ 304 w 584"/>
                <a:gd name="T35" fmla="*/ 904 h 1050"/>
                <a:gd name="T36" fmla="*/ 254 w 584"/>
                <a:gd name="T37" fmla="*/ 842 h 1050"/>
                <a:gd name="T38" fmla="*/ 333 w 584"/>
                <a:gd name="T39" fmla="*/ 815 h 1050"/>
                <a:gd name="T40" fmla="*/ 340 w 584"/>
                <a:gd name="T41" fmla="*/ 727 h 1050"/>
                <a:gd name="T42" fmla="*/ 333 w 584"/>
                <a:gd name="T43" fmla="*/ 626 h 1050"/>
                <a:gd name="T44" fmla="*/ 311 w 584"/>
                <a:gd name="T45" fmla="*/ 520 h 1050"/>
                <a:gd name="T46" fmla="*/ 272 w 584"/>
                <a:gd name="T47" fmla="*/ 392 h 1050"/>
                <a:gd name="T48" fmla="*/ 222 w 584"/>
                <a:gd name="T49" fmla="*/ 286 h 1050"/>
                <a:gd name="T50" fmla="*/ 197 w 584"/>
                <a:gd name="T51" fmla="*/ 238 h 1050"/>
                <a:gd name="T52" fmla="*/ 172 w 584"/>
                <a:gd name="T53" fmla="*/ 198 h 1050"/>
                <a:gd name="T54" fmla="*/ 132 w 584"/>
                <a:gd name="T55" fmla="*/ 137 h 1050"/>
                <a:gd name="T56" fmla="*/ 104 w 584"/>
                <a:gd name="T57" fmla="*/ 101 h 1050"/>
                <a:gd name="T58" fmla="*/ 75 w 584"/>
                <a:gd name="T59" fmla="*/ 66 h 1050"/>
                <a:gd name="T60" fmla="*/ 39 w 584"/>
                <a:gd name="T61" fmla="*/ 31 h 1050"/>
                <a:gd name="T62" fmla="*/ 0 w 584"/>
                <a:gd name="T63"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4" h="1050">
                  <a:moveTo>
                    <a:pt x="0" y="0"/>
                  </a:moveTo>
                  <a:lnTo>
                    <a:pt x="39" y="0"/>
                  </a:lnTo>
                  <a:lnTo>
                    <a:pt x="68" y="18"/>
                  </a:lnTo>
                  <a:lnTo>
                    <a:pt x="89" y="35"/>
                  </a:lnTo>
                  <a:lnTo>
                    <a:pt x="118" y="57"/>
                  </a:lnTo>
                  <a:lnTo>
                    <a:pt x="147" y="84"/>
                  </a:lnTo>
                  <a:lnTo>
                    <a:pt x="168" y="106"/>
                  </a:lnTo>
                  <a:lnTo>
                    <a:pt x="200" y="137"/>
                  </a:lnTo>
                  <a:lnTo>
                    <a:pt x="229" y="172"/>
                  </a:lnTo>
                  <a:lnTo>
                    <a:pt x="258" y="203"/>
                  </a:lnTo>
                  <a:lnTo>
                    <a:pt x="290" y="247"/>
                  </a:lnTo>
                  <a:lnTo>
                    <a:pt x="311" y="282"/>
                  </a:lnTo>
                  <a:lnTo>
                    <a:pt x="340" y="326"/>
                  </a:lnTo>
                  <a:lnTo>
                    <a:pt x="368" y="379"/>
                  </a:lnTo>
                  <a:lnTo>
                    <a:pt x="397" y="428"/>
                  </a:lnTo>
                  <a:lnTo>
                    <a:pt x="415" y="467"/>
                  </a:lnTo>
                  <a:lnTo>
                    <a:pt x="433" y="525"/>
                  </a:lnTo>
                  <a:lnTo>
                    <a:pt x="447" y="569"/>
                  </a:lnTo>
                  <a:lnTo>
                    <a:pt x="458" y="621"/>
                  </a:lnTo>
                  <a:lnTo>
                    <a:pt x="465" y="674"/>
                  </a:lnTo>
                  <a:lnTo>
                    <a:pt x="469" y="705"/>
                  </a:lnTo>
                  <a:lnTo>
                    <a:pt x="465" y="740"/>
                  </a:lnTo>
                  <a:lnTo>
                    <a:pt x="461" y="767"/>
                  </a:lnTo>
                  <a:lnTo>
                    <a:pt x="461" y="793"/>
                  </a:lnTo>
                  <a:lnTo>
                    <a:pt x="454" y="815"/>
                  </a:lnTo>
                  <a:lnTo>
                    <a:pt x="583" y="815"/>
                  </a:lnTo>
                  <a:lnTo>
                    <a:pt x="551" y="846"/>
                  </a:lnTo>
                  <a:lnTo>
                    <a:pt x="515" y="877"/>
                  </a:lnTo>
                  <a:lnTo>
                    <a:pt x="476" y="917"/>
                  </a:lnTo>
                  <a:lnTo>
                    <a:pt x="444" y="956"/>
                  </a:lnTo>
                  <a:lnTo>
                    <a:pt x="422" y="992"/>
                  </a:lnTo>
                  <a:lnTo>
                    <a:pt x="401" y="1049"/>
                  </a:lnTo>
                  <a:lnTo>
                    <a:pt x="372" y="1049"/>
                  </a:lnTo>
                  <a:lnTo>
                    <a:pt x="354" y="1001"/>
                  </a:lnTo>
                  <a:lnTo>
                    <a:pt x="333" y="952"/>
                  </a:lnTo>
                  <a:lnTo>
                    <a:pt x="304" y="904"/>
                  </a:lnTo>
                  <a:lnTo>
                    <a:pt x="272" y="864"/>
                  </a:lnTo>
                  <a:lnTo>
                    <a:pt x="254" y="842"/>
                  </a:lnTo>
                  <a:lnTo>
                    <a:pt x="222" y="815"/>
                  </a:lnTo>
                  <a:lnTo>
                    <a:pt x="333" y="815"/>
                  </a:lnTo>
                  <a:lnTo>
                    <a:pt x="340" y="767"/>
                  </a:lnTo>
                  <a:lnTo>
                    <a:pt x="340" y="727"/>
                  </a:lnTo>
                  <a:lnTo>
                    <a:pt x="340" y="674"/>
                  </a:lnTo>
                  <a:lnTo>
                    <a:pt x="333" y="626"/>
                  </a:lnTo>
                  <a:lnTo>
                    <a:pt x="322" y="569"/>
                  </a:lnTo>
                  <a:lnTo>
                    <a:pt x="311" y="520"/>
                  </a:lnTo>
                  <a:lnTo>
                    <a:pt x="290" y="450"/>
                  </a:lnTo>
                  <a:lnTo>
                    <a:pt x="272" y="392"/>
                  </a:lnTo>
                  <a:lnTo>
                    <a:pt x="247" y="339"/>
                  </a:lnTo>
                  <a:lnTo>
                    <a:pt x="222" y="286"/>
                  </a:lnTo>
                  <a:lnTo>
                    <a:pt x="207" y="260"/>
                  </a:lnTo>
                  <a:lnTo>
                    <a:pt x="197" y="238"/>
                  </a:lnTo>
                  <a:lnTo>
                    <a:pt x="186" y="216"/>
                  </a:lnTo>
                  <a:lnTo>
                    <a:pt x="172" y="198"/>
                  </a:lnTo>
                  <a:lnTo>
                    <a:pt x="150" y="163"/>
                  </a:lnTo>
                  <a:lnTo>
                    <a:pt x="132" y="137"/>
                  </a:lnTo>
                  <a:lnTo>
                    <a:pt x="118" y="119"/>
                  </a:lnTo>
                  <a:lnTo>
                    <a:pt x="104" y="101"/>
                  </a:lnTo>
                  <a:lnTo>
                    <a:pt x="89" y="84"/>
                  </a:lnTo>
                  <a:lnTo>
                    <a:pt x="75" y="66"/>
                  </a:lnTo>
                  <a:lnTo>
                    <a:pt x="57" y="48"/>
                  </a:lnTo>
                  <a:lnTo>
                    <a:pt x="39" y="31"/>
                  </a:lnTo>
                  <a:lnTo>
                    <a:pt x="21" y="18"/>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479" name="Freeform 15"/>
            <p:cNvSpPr>
              <a:spLocks/>
            </p:cNvSpPr>
            <p:nvPr/>
          </p:nvSpPr>
          <p:spPr bwMode="auto">
            <a:xfrm>
              <a:off x="3529" y="2836"/>
              <a:ext cx="552" cy="1050"/>
            </a:xfrm>
            <a:custGeom>
              <a:avLst/>
              <a:gdLst>
                <a:gd name="T0" fmla="*/ 0 w 552"/>
                <a:gd name="T1" fmla="*/ 0 h 1050"/>
                <a:gd name="T2" fmla="*/ 32 w 552"/>
                <a:gd name="T3" fmla="*/ 18 h 1050"/>
                <a:gd name="T4" fmla="*/ 57 w 552"/>
                <a:gd name="T5" fmla="*/ 26 h 1050"/>
                <a:gd name="T6" fmla="*/ 79 w 552"/>
                <a:gd name="T7" fmla="*/ 40 h 1050"/>
                <a:gd name="T8" fmla="*/ 104 w 552"/>
                <a:gd name="T9" fmla="*/ 57 h 1050"/>
                <a:gd name="T10" fmla="*/ 136 w 552"/>
                <a:gd name="T11" fmla="*/ 84 h 1050"/>
                <a:gd name="T12" fmla="*/ 165 w 552"/>
                <a:gd name="T13" fmla="*/ 106 h 1050"/>
                <a:gd name="T14" fmla="*/ 197 w 552"/>
                <a:gd name="T15" fmla="*/ 141 h 1050"/>
                <a:gd name="T16" fmla="*/ 225 w 552"/>
                <a:gd name="T17" fmla="*/ 172 h 1050"/>
                <a:gd name="T18" fmla="*/ 250 w 552"/>
                <a:gd name="T19" fmla="*/ 207 h 1050"/>
                <a:gd name="T20" fmla="*/ 283 w 552"/>
                <a:gd name="T21" fmla="*/ 247 h 1050"/>
                <a:gd name="T22" fmla="*/ 304 w 552"/>
                <a:gd name="T23" fmla="*/ 282 h 1050"/>
                <a:gd name="T24" fmla="*/ 333 w 552"/>
                <a:gd name="T25" fmla="*/ 326 h 1050"/>
                <a:gd name="T26" fmla="*/ 361 w 552"/>
                <a:gd name="T27" fmla="*/ 379 h 1050"/>
                <a:gd name="T28" fmla="*/ 386 w 552"/>
                <a:gd name="T29" fmla="*/ 432 h 1050"/>
                <a:gd name="T30" fmla="*/ 408 w 552"/>
                <a:gd name="T31" fmla="*/ 467 h 1050"/>
                <a:gd name="T32" fmla="*/ 426 w 552"/>
                <a:gd name="T33" fmla="*/ 525 h 1050"/>
                <a:gd name="T34" fmla="*/ 437 w 552"/>
                <a:gd name="T35" fmla="*/ 573 h 1050"/>
                <a:gd name="T36" fmla="*/ 447 w 552"/>
                <a:gd name="T37" fmla="*/ 621 h 1050"/>
                <a:gd name="T38" fmla="*/ 458 w 552"/>
                <a:gd name="T39" fmla="*/ 674 h 1050"/>
                <a:gd name="T40" fmla="*/ 458 w 552"/>
                <a:gd name="T41" fmla="*/ 705 h 1050"/>
                <a:gd name="T42" fmla="*/ 458 w 552"/>
                <a:gd name="T43" fmla="*/ 740 h 1050"/>
                <a:gd name="T44" fmla="*/ 454 w 552"/>
                <a:gd name="T45" fmla="*/ 771 h 1050"/>
                <a:gd name="T46" fmla="*/ 451 w 552"/>
                <a:gd name="T47" fmla="*/ 798 h 1050"/>
                <a:gd name="T48" fmla="*/ 447 w 552"/>
                <a:gd name="T49" fmla="*/ 820 h 1050"/>
                <a:gd name="T50" fmla="*/ 551 w 552"/>
                <a:gd name="T51" fmla="*/ 820 h 1050"/>
                <a:gd name="T52" fmla="*/ 519 w 552"/>
                <a:gd name="T53" fmla="*/ 846 h 1050"/>
                <a:gd name="T54" fmla="*/ 490 w 552"/>
                <a:gd name="T55" fmla="*/ 877 h 1050"/>
                <a:gd name="T56" fmla="*/ 447 w 552"/>
                <a:gd name="T57" fmla="*/ 917 h 1050"/>
                <a:gd name="T58" fmla="*/ 415 w 552"/>
                <a:gd name="T59" fmla="*/ 961 h 1050"/>
                <a:gd name="T60" fmla="*/ 390 w 552"/>
                <a:gd name="T61" fmla="*/ 1001 h 1050"/>
                <a:gd name="T62" fmla="*/ 365 w 552"/>
                <a:gd name="T63" fmla="*/ 1049 h 1050"/>
                <a:gd name="T64" fmla="*/ 347 w 552"/>
                <a:gd name="T65" fmla="*/ 1001 h 1050"/>
                <a:gd name="T66" fmla="*/ 326 w 552"/>
                <a:gd name="T67" fmla="*/ 952 h 1050"/>
                <a:gd name="T68" fmla="*/ 297 w 552"/>
                <a:gd name="T69" fmla="*/ 904 h 1050"/>
                <a:gd name="T70" fmla="*/ 268 w 552"/>
                <a:gd name="T71" fmla="*/ 864 h 1050"/>
                <a:gd name="T72" fmla="*/ 250 w 552"/>
                <a:gd name="T73" fmla="*/ 842 h 1050"/>
                <a:gd name="T74" fmla="*/ 218 w 552"/>
                <a:gd name="T75" fmla="*/ 815 h 1050"/>
                <a:gd name="T76" fmla="*/ 326 w 552"/>
                <a:gd name="T77" fmla="*/ 815 h 1050"/>
                <a:gd name="T78" fmla="*/ 333 w 552"/>
                <a:gd name="T79" fmla="*/ 771 h 1050"/>
                <a:gd name="T80" fmla="*/ 333 w 552"/>
                <a:gd name="T81" fmla="*/ 727 h 1050"/>
                <a:gd name="T82" fmla="*/ 333 w 552"/>
                <a:gd name="T83" fmla="*/ 679 h 1050"/>
                <a:gd name="T84" fmla="*/ 326 w 552"/>
                <a:gd name="T85" fmla="*/ 626 h 1050"/>
                <a:gd name="T86" fmla="*/ 315 w 552"/>
                <a:gd name="T87" fmla="*/ 573 h 1050"/>
                <a:gd name="T88" fmla="*/ 304 w 552"/>
                <a:gd name="T89" fmla="*/ 520 h 1050"/>
                <a:gd name="T90" fmla="*/ 286 w 552"/>
                <a:gd name="T91" fmla="*/ 450 h 1050"/>
                <a:gd name="T92" fmla="*/ 265 w 552"/>
                <a:gd name="T93" fmla="*/ 392 h 1050"/>
                <a:gd name="T94" fmla="*/ 243 w 552"/>
                <a:gd name="T95" fmla="*/ 344 h 1050"/>
                <a:gd name="T96" fmla="*/ 218 w 552"/>
                <a:gd name="T97" fmla="*/ 286 h 1050"/>
                <a:gd name="T98" fmla="*/ 204 w 552"/>
                <a:gd name="T99" fmla="*/ 264 h 1050"/>
                <a:gd name="T100" fmla="*/ 193 w 552"/>
                <a:gd name="T101" fmla="*/ 238 h 1050"/>
                <a:gd name="T102" fmla="*/ 182 w 552"/>
                <a:gd name="T103" fmla="*/ 220 h 1050"/>
                <a:gd name="T104" fmla="*/ 168 w 552"/>
                <a:gd name="T105" fmla="*/ 198 h 1050"/>
                <a:gd name="T106" fmla="*/ 147 w 552"/>
                <a:gd name="T107" fmla="*/ 163 h 1050"/>
                <a:gd name="T108" fmla="*/ 129 w 552"/>
                <a:gd name="T109" fmla="*/ 137 h 1050"/>
                <a:gd name="T110" fmla="*/ 114 w 552"/>
                <a:gd name="T111" fmla="*/ 119 h 1050"/>
                <a:gd name="T112" fmla="*/ 100 w 552"/>
                <a:gd name="T113" fmla="*/ 101 h 1050"/>
                <a:gd name="T114" fmla="*/ 86 w 552"/>
                <a:gd name="T115" fmla="*/ 84 h 1050"/>
                <a:gd name="T116" fmla="*/ 72 w 552"/>
                <a:gd name="T117" fmla="*/ 71 h 1050"/>
                <a:gd name="T118" fmla="*/ 57 w 552"/>
                <a:gd name="T119" fmla="*/ 53 h 1050"/>
                <a:gd name="T120" fmla="*/ 39 w 552"/>
                <a:gd name="T121" fmla="*/ 35 h 1050"/>
                <a:gd name="T122" fmla="*/ 21 w 552"/>
                <a:gd name="T123" fmla="*/ 18 h 1050"/>
                <a:gd name="T124" fmla="*/ 0 w 552"/>
                <a:gd name="T12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2" h="1050">
                  <a:moveTo>
                    <a:pt x="0" y="0"/>
                  </a:moveTo>
                  <a:lnTo>
                    <a:pt x="32" y="18"/>
                  </a:lnTo>
                  <a:lnTo>
                    <a:pt x="57" y="26"/>
                  </a:lnTo>
                  <a:lnTo>
                    <a:pt x="79" y="40"/>
                  </a:lnTo>
                  <a:lnTo>
                    <a:pt x="104" y="57"/>
                  </a:lnTo>
                  <a:lnTo>
                    <a:pt x="136" y="84"/>
                  </a:lnTo>
                  <a:lnTo>
                    <a:pt x="165" y="106"/>
                  </a:lnTo>
                  <a:lnTo>
                    <a:pt x="197" y="141"/>
                  </a:lnTo>
                  <a:lnTo>
                    <a:pt x="225" y="172"/>
                  </a:lnTo>
                  <a:lnTo>
                    <a:pt x="250" y="207"/>
                  </a:lnTo>
                  <a:lnTo>
                    <a:pt x="283" y="247"/>
                  </a:lnTo>
                  <a:lnTo>
                    <a:pt x="304" y="282"/>
                  </a:lnTo>
                  <a:lnTo>
                    <a:pt x="333" y="326"/>
                  </a:lnTo>
                  <a:lnTo>
                    <a:pt x="361" y="379"/>
                  </a:lnTo>
                  <a:lnTo>
                    <a:pt x="386" y="432"/>
                  </a:lnTo>
                  <a:lnTo>
                    <a:pt x="408" y="467"/>
                  </a:lnTo>
                  <a:lnTo>
                    <a:pt x="426" y="525"/>
                  </a:lnTo>
                  <a:lnTo>
                    <a:pt x="437" y="573"/>
                  </a:lnTo>
                  <a:lnTo>
                    <a:pt x="447" y="621"/>
                  </a:lnTo>
                  <a:lnTo>
                    <a:pt x="458" y="674"/>
                  </a:lnTo>
                  <a:lnTo>
                    <a:pt x="458" y="705"/>
                  </a:lnTo>
                  <a:lnTo>
                    <a:pt x="458" y="740"/>
                  </a:lnTo>
                  <a:lnTo>
                    <a:pt x="454" y="771"/>
                  </a:lnTo>
                  <a:lnTo>
                    <a:pt x="451" y="798"/>
                  </a:lnTo>
                  <a:lnTo>
                    <a:pt x="447" y="820"/>
                  </a:lnTo>
                  <a:lnTo>
                    <a:pt x="551" y="820"/>
                  </a:lnTo>
                  <a:lnTo>
                    <a:pt x="519" y="846"/>
                  </a:lnTo>
                  <a:lnTo>
                    <a:pt x="490" y="877"/>
                  </a:lnTo>
                  <a:lnTo>
                    <a:pt x="447" y="917"/>
                  </a:lnTo>
                  <a:lnTo>
                    <a:pt x="415" y="961"/>
                  </a:lnTo>
                  <a:lnTo>
                    <a:pt x="390" y="1001"/>
                  </a:lnTo>
                  <a:lnTo>
                    <a:pt x="365" y="1049"/>
                  </a:lnTo>
                  <a:lnTo>
                    <a:pt x="347" y="1001"/>
                  </a:lnTo>
                  <a:lnTo>
                    <a:pt x="326" y="952"/>
                  </a:lnTo>
                  <a:lnTo>
                    <a:pt x="297" y="904"/>
                  </a:lnTo>
                  <a:lnTo>
                    <a:pt x="268" y="864"/>
                  </a:lnTo>
                  <a:lnTo>
                    <a:pt x="250" y="842"/>
                  </a:lnTo>
                  <a:lnTo>
                    <a:pt x="218" y="815"/>
                  </a:lnTo>
                  <a:lnTo>
                    <a:pt x="326" y="815"/>
                  </a:lnTo>
                  <a:lnTo>
                    <a:pt x="333" y="771"/>
                  </a:lnTo>
                  <a:lnTo>
                    <a:pt x="333" y="727"/>
                  </a:lnTo>
                  <a:lnTo>
                    <a:pt x="333" y="679"/>
                  </a:lnTo>
                  <a:lnTo>
                    <a:pt x="326" y="626"/>
                  </a:lnTo>
                  <a:lnTo>
                    <a:pt x="315" y="573"/>
                  </a:lnTo>
                  <a:lnTo>
                    <a:pt x="304" y="520"/>
                  </a:lnTo>
                  <a:lnTo>
                    <a:pt x="286" y="450"/>
                  </a:lnTo>
                  <a:lnTo>
                    <a:pt x="265" y="392"/>
                  </a:lnTo>
                  <a:lnTo>
                    <a:pt x="243" y="344"/>
                  </a:lnTo>
                  <a:lnTo>
                    <a:pt x="218" y="286"/>
                  </a:lnTo>
                  <a:lnTo>
                    <a:pt x="204" y="264"/>
                  </a:lnTo>
                  <a:lnTo>
                    <a:pt x="193" y="238"/>
                  </a:lnTo>
                  <a:lnTo>
                    <a:pt x="182" y="220"/>
                  </a:lnTo>
                  <a:lnTo>
                    <a:pt x="168" y="198"/>
                  </a:lnTo>
                  <a:lnTo>
                    <a:pt x="147" y="163"/>
                  </a:lnTo>
                  <a:lnTo>
                    <a:pt x="129" y="137"/>
                  </a:lnTo>
                  <a:lnTo>
                    <a:pt x="114" y="119"/>
                  </a:lnTo>
                  <a:lnTo>
                    <a:pt x="100" y="101"/>
                  </a:lnTo>
                  <a:lnTo>
                    <a:pt x="86" y="84"/>
                  </a:lnTo>
                  <a:lnTo>
                    <a:pt x="72" y="71"/>
                  </a:lnTo>
                  <a:lnTo>
                    <a:pt x="57" y="53"/>
                  </a:lnTo>
                  <a:lnTo>
                    <a:pt x="39" y="35"/>
                  </a:lnTo>
                  <a:lnTo>
                    <a:pt x="21" y="18"/>
                  </a:lnTo>
                  <a:lnTo>
                    <a:pt x="0"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2480" name="Group 16"/>
          <p:cNvGrpSpPr>
            <a:grpSpLocks/>
          </p:cNvGrpSpPr>
          <p:nvPr/>
        </p:nvGrpSpPr>
        <p:grpSpPr bwMode="auto">
          <a:xfrm>
            <a:off x="2336800" y="4652963"/>
            <a:ext cx="884238" cy="1335087"/>
            <a:chOff x="1492" y="2969"/>
            <a:chExt cx="565" cy="852"/>
          </a:xfrm>
        </p:grpSpPr>
        <p:sp>
          <p:nvSpPr>
            <p:cNvPr id="62481" name="Freeform 17"/>
            <p:cNvSpPr>
              <a:spLocks/>
            </p:cNvSpPr>
            <p:nvPr/>
          </p:nvSpPr>
          <p:spPr bwMode="auto">
            <a:xfrm>
              <a:off x="1492" y="2969"/>
              <a:ext cx="548" cy="852"/>
            </a:xfrm>
            <a:custGeom>
              <a:avLst/>
              <a:gdLst>
                <a:gd name="T0" fmla="*/ 477 w 548"/>
                <a:gd name="T1" fmla="*/ 3 h 852"/>
                <a:gd name="T2" fmla="*/ 510 w 548"/>
                <a:gd name="T3" fmla="*/ 59 h 852"/>
                <a:gd name="T4" fmla="*/ 526 w 548"/>
                <a:gd name="T5" fmla="*/ 101 h 852"/>
                <a:gd name="T6" fmla="*/ 539 w 548"/>
                <a:gd name="T7" fmla="*/ 142 h 852"/>
                <a:gd name="T8" fmla="*/ 543 w 548"/>
                <a:gd name="T9" fmla="*/ 191 h 852"/>
                <a:gd name="T10" fmla="*/ 547 w 548"/>
                <a:gd name="T11" fmla="*/ 240 h 852"/>
                <a:gd name="T12" fmla="*/ 547 w 548"/>
                <a:gd name="T13" fmla="*/ 299 h 852"/>
                <a:gd name="T14" fmla="*/ 539 w 548"/>
                <a:gd name="T15" fmla="*/ 379 h 852"/>
                <a:gd name="T16" fmla="*/ 522 w 548"/>
                <a:gd name="T17" fmla="*/ 448 h 852"/>
                <a:gd name="T18" fmla="*/ 501 w 548"/>
                <a:gd name="T19" fmla="*/ 507 h 852"/>
                <a:gd name="T20" fmla="*/ 472 w 548"/>
                <a:gd name="T21" fmla="*/ 570 h 852"/>
                <a:gd name="T22" fmla="*/ 439 w 548"/>
                <a:gd name="T23" fmla="*/ 625 h 852"/>
                <a:gd name="T24" fmla="*/ 398 w 548"/>
                <a:gd name="T25" fmla="*/ 670 h 852"/>
                <a:gd name="T26" fmla="*/ 344 w 548"/>
                <a:gd name="T27" fmla="*/ 716 h 852"/>
                <a:gd name="T28" fmla="*/ 290 w 548"/>
                <a:gd name="T29" fmla="*/ 750 h 852"/>
                <a:gd name="T30" fmla="*/ 257 w 548"/>
                <a:gd name="T31" fmla="*/ 764 h 852"/>
                <a:gd name="T32" fmla="*/ 323 w 548"/>
                <a:gd name="T33" fmla="*/ 851 h 852"/>
                <a:gd name="T34" fmla="*/ 274 w 548"/>
                <a:gd name="T35" fmla="*/ 837 h 852"/>
                <a:gd name="T36" fmla="*/ 220 w 548"/>
                <a:gd name="T37" fmla="*/ 830 h 852"/>
                <a:gd name="T38" fmla="*/ 166 w 548"/>
                <a:gd name="T39" fmla="*/ 827 h 852"/>
                <a:gd name="T40" fmla="*/ 112 w 548"/>
                <a:gd name="T41" fmla="*/ 827 h 852"/>
                <a:gd name="T42" fmla="*/ 37 w 548"/>
                <a:gd name="T43" fmla="*/ 841 h 852"/>
                <a:gd name="T44" fmla="*/ 12 w 548"/>
                <a:gd name="T45" fmla="*/ 823 h 852"/>
                <a:gd name="T46" fmla="*/ 37 w 548"/>
                <a:gd name="T47" fmla="*/ 782 h 852"/>
                <a:gd name="T48" fmla="*/ 54 w 548"/>
                <a:gd name="T49" fmla="*/ 747 h 852"/>
                <a:gd name="T50" fmla="*/ 62 w 548"/>
                <a:gd name="T51" fmla="*/ 716 h 852"/>
                <a:gd name="T52" fmla="*/ 62 w 548"/>
                <a:gd name="T53" fmla="*/ 677 h 852"/>
                <a:gd name="T54" fmla="*/ 62 w 548"/>
                <a:gd name="T55" fmla="*/ 636 h 852"/>
                <a:gd name="T56" fmla="*/ 91 w 548"/>
                <a:gd name="T57" fmla="*/ 604 h 852"/>
                <a:gd name="T58" fmla="*/ 178 w 548"/>
                <a:gd name="T59" fmla="*/ 674 h 852"/>
                <a:gd name="T60" fmla="*/ 240 w 548"/>
                <a:gd name="T61" fmla="*/ 632 h 852"/>
                <a:gd name="T62" fmla="*/ 294 w 548"/>
                <a:gd name="T63" fmla="*/ 587 h 852"/>
                <a:gd name="T64" fmla="*/ 336 w 548"/>
                <a:gd name="T65" fmla="*/ 545 h 852"/>
                <a:gd name="T66" fmla="*/ 381 w 548"/>
                <a:gd name="T67" fmla="*/ 490 h 852"/>
                <a:gd name="T68" fmla="*/ 414 w 548"/>
                <a:gd name="T69" fmla="*/ 438 h 852"/>
                <a:gd name="T70" fmla="*/ 439 w 548"/>
                <a:gd name="T71" fmla="*/ 386 h 852"/>
                <a:gd name="T72" fmla="*/ 460 w 548"/>
                <a:gd name="T73" fmla="*/ 327 h 852"/>
                <a:gd name="T74" fmla="*/ 477 w 548"/>
                <a:gd name="T75" fmla="*/ 264 h 852"/>
                <a:gd name="T76" fmla="*/ 489 w 548"/>
                <a:gd name="T77" fmla="*/ 191 h 852"/>
                <a:gd name="T78" fmla="*/ 493 w 548"/>
                <a:gd name="T79" fmla="*/ 135 h 852"/>
                <a:gd name="T80" fmla="*/ 489 w 548"/>
                <a:gd name="T81" fmla="*/ 94 h 852"/>
                <a:gd name="T82" fmla="*/ 477 w 548"/>
                <a:gd name="T83"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8" h="852">
                  <a:moveTo>
                    <a:pt x="456" y="0"/>
                  </a:moveTo>
                  <a:lnTo>
                    <a:pt x="477" y="3"/>
                  </a:lnTo>
                  <a:lnTo>
                    <a:pt x="497" y="38"/>
                  </a:lnTo>
                  <a:lnTo>
                    <a:pt x="510" y="59"/>
                  </a:lnTo>
                  <a:lnTo>
                    <a:pt x="518" y="80"/>
                  </a:lnTo>
                  <a:lnTo>
                    <a:pt x="526" y="101"/>
                  </a:lnTo>
                  <a:lnTo>
                    <a:pt x="535" y="122"/>
                  </a:lnTo>
                  <a:lnTo>
                    <a:pt x="539" y="142"/>
                  </a:lnTo>
                  <a:lnTo>
                    <a:pt x="543" y="170"/>
                  </a:lnTo>
                  <a:lnTo>
                    <a:pt x="543" y="191"/>
                  </a:lnTo>
                  <a:lnTo>
                    <a:pt x="547" y="212"/>
                  </a:lnTo>
                  <a:lnTo>
                    <a:pt x="547" y="240"/>
                  </a:lnTo>
                  <a:lnTo>
                    <a:pt x="547" y="267"/>
                  </a:lnTo>
                  <a:lnTo>
                    <a:pt x="547" y="299"/>
                  </a:lnTo>
                  <a:lnTo>
                    <a:pt x="543" y="344"/>
                  </a:lnTo>
                  <a:lnTo>
                    <a:pt x="539" y="379"/>
                  </a:lnTo>
                  <a:lnTo>
                    <a:pt x="530" y="406"/>
                  </a:lnTo>
                  <a:lnTo>
                    <a:pt x="522" y="448"/>
                  </a:lnTo>
                  <a:lnTo>
                    <a:pt x="510" y="479"/>
                  </a:lnTo>
                  <a:lnTo>
                    <a:pt x="501" y="507"/>
                  </a:lnTo>
                  <a:lnTo>
                    <a:pt x="489" y="538"/>
                  </a:lnTo>
                  <a:lnTo>
                    <a:pt x="472" y="570"/>
                  </a:lnTo>
                  <a:lnTo>
                    <a:pt x="456" y="597"/>
                  </a:lnTo>
                  <a:lnTo>
                    <a:pt x="439" y="625"/>
                  </a:lnTo>
                  <a:lnTo>
                    <a:pt x="419" y="646"/>
                  </a:lnTo>
                  <a:lnTo>
                    <a:pt x="398" y="670"/>
                  </a:lnTo>
                  <a:lnTo>
                    <a:pt x="373" y="695"/>
                  </a:lnTo>
                  <a:lnTo>
                    <a:pt x="344" y="716"/>
                  </a:lnTo>
                  <a:lnTo>
                    <a:pt x="319" y="733"/>
                  </a:lnTo>
                  <a:lnTo>
                    <a:pt x="290" y="750"/>
                  </a:lnTo>
                  <a:lnTo>
                    <a:pt x="269" y="761"/>
                  </a:lnTo>
                  <a:lnTo>
                    <a:pt x="257" y="764"/>
                  </a:lnTo>
                  <a:lnTo>
                    <a:pt x="352" y="851"/>
                  </a:lnTo>
                  <a:lnTo>
                    <a:pt x="323" y="851"/>
                  </a:lnTo>
                  <a:lnTo>
                    <a:pt x="298" y="844"/>
                  </a:lnTo>
                  <a:lnTo>
                    <a:pt x="274" y="837"/>
                  </a:lnTo>
                  <a:lnTo>
                    <a:pt x="249" y="834"/>
                  </a:lnTo>
                  <a:lnTo>
                    <a:pt x="220" y="830"/>
                  </a:lnTo>
                  <a:lnTo>
                    <a:pt x="191" y="830"/>
                  </a:lnTo>
                  <a:lnTo>
                    <a:pt x="166" y="827"/>
                  </a:lnTo>
                  <a:lnTo>
                    <a:pt x="141" y="827"/>
                  </a:lnTo>
                  <a:lnTo>
                    <a:pt x="112" y="827"/>
                  </a:lnTo>
                  <a:lnTo>
                    <a:pt x="79" y="830"/>
                  </a:lnTo>
                  <a:lnTo>
                    <a:pt x="37" y="841"/>
                  </a:lnTo>
                  <a:lnTo>
                    <a:pt x="0" y="841"/>
                  </a:lnTo>
                  <a:lnTo>
                    <a:pt x="12" y="823"/>
                  </a:lnTo>
                  <a:lnTo>
                    <a:pt x="25" y="802"/>
                  </a:lnTo>
                  <a:lnTo>
                    <a:pt x="37" y="782"/>
                  </a:lnTo>
                  <a:lnTo>
                    <a:pt x="50" y="761"/>
                  </a:lnTo>
                  <a:lnTo>
                    <a:pt x="54" y="747"/>
                  </a:lnTo>
                  <a:lnTo>
                    <a:pt x="58" y="733"/>
                  </a:lnTo>
                  <a:lnTo>
                    <a:pt x="62" y="716"/>
                  </a:lnTo>
                  <a:lnTo>
                    <a:pt x="62" y="695"/>
                  </a:lnTo>
                  <a:lnTo>
                    <a:pt x="62" y="677"/>
                  </a:lnTo>
                  <a:lnTo>
                    <a:pt x="62" y="656"/>
                  </a:lnTo>
                  <a:lnTo>
                    <a:pt x="62" y="636"/>
                  </a:lnTo>
                  <a:lnTo>
                    <a:pt x="54" y="604"/>
                  </a:lnTo>
                  <a:lnTo>
                    <a:pt x="91" y="604"/>
                  </a:lnTo>
                  <a:lnTo>
                    <a:pt x="166" y="681"/>
                  </a:lnTo>
                  <a:lnTo>
                    <a:pt x="178" y="674"/>
                  </a:lnTo>
                  <a:lnTo>
                    <a:pt x="211" y="653"/>
                  </a:lnTo>
                  <a:lnTo>
                    <a:pt x="240" y="632"/>
                  </a:lnTo>
                  <a:lnTo>
                    <a:pt x="274" y="604"/>
                  </a:lnTo>
                  <a:lnTo>
                    <a:pt x="294" y="587"/>
                  </a:lnTo>
                  <a:lnTo>
                    <a:pt x="315" y="570"/>
                  </a:lnTo>
                  <a:lnTo>
                    <a:pt x="336" y="545"/>
                  </a:lnTo>
                  <a:lnTo>
                    <a:pt x="361" y="521"/>
                  </a:lnTo>
                  <a:lnTo>
                    <a:pt x="381" y="490"/>
                  </a:lnTo>
                  <a:lnTo>
                    <a:pt x="398" y="465"/>
                  </a:lnTo>
                  <a:lnTo>
                    <a:pt x="414" y="438"/>
                  </a:lnTo>
                  <a:lnTo>
                    <a:pt x="431" y="410"/>
                  </a:lnTo>
                  <a:lnTo>
                    <a:pt x="439" y="386"/>
                  </a:lnTo>
                  <a:lnTo>
                    <a:pt x="452" y="358"/>
                  </a:lnTo>
                  <a:lnTo>
                    <a:pt x="460" y="327"/>
                  </a:lnTo>
                  <a:lnTo>
                    <a:pt x="468" y="295"/>
                  </a:lnTo>
                  <a:lnTo>
                    <a:pt x="477" y="264"/>
                  </a:lnTo>
                  <a:lnTo>
                    <a:pt x="481" y="226"/>
                  </a:lnTo>
                  <a:lnTo>
                    <a:pt x="489" y="191"/>
                  </a:lnTo>
                  <a:lnTo>
                    <a:pt x="489" y="160"/>
                  </a:lnTo>
                  <a:lnTo>
                    <a:pt x="493" y="135"/>
                  </a:lnTo>
                  <a:lnTo>
                    <a:pt x="493" y="111"/>
                  </a:lnTo>
                  <a:lnTo>
                    <a:pt x="489" y="94"/>
                  </a:lnTo>
                  <a:lnTo>
                    <a:pt x="485" y="76"/>
                  </a:lnTo>
                  <a:lnTo>
                    <a:pt x="477" y="59"/>
                  </a:lnTo>
                  <a:lnTo>
                    <a:pt x="456"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482" name="Freeform 18"/>
            <p:cNvSpPr>
              <a:spLocks/>
            </p:cNvSpPr>
            <p:nvPr/>
          </p:nvSpPr>
          <p:spPr bwMode="auto">
            <a:xfrm>
              <a:off x="1534" y="2969"/>
              <a:ext cx="523" cy="852"/>
            </a:xfrm>
            <a:custGeom>
              <a:avLst/>
              <a:gdLst>
                <a:gd name="T0" fmla="*/ 472 w 523"/>
                <a:gd name="T1" fmla="*/ 42 h 852"/>
                <a:gd name="T2" fmla="*/ 489 w 523"/>
                <a:gd name="T3" fmla="*/ 80 h 852"/>
                <a:gd name="T4" fmla="*/ 505 w 523"/>
                <a:gd name="T5" fmla="*/ 122 h 852"/>
                <a:gd name="T6" fmla="*/ 518 w 523"/>
                <a:gd name="T7" fmla="*/ 170 h 852"/>
                <a:gd name="T8" fmla="*/ 522 w 523"/>
                <a:gd name="T9" fmla="*/ 212 h 852"/>
                <a:gd name="T10" fmla="*/ 522 w 523"/>
                <a:gd name="T11" fmla="*/ 267 h 852"/>
                <a:gd name="T12" fmla="*/ 518 w 523"/>
                <a:gd name="T13" fmla="*/ 344 h 852"/>
                <a:gd name="T14" fmla="*/ 505 w 523"/>
                <a:gd name="T15" fmla="*/ 406 h 852"/>
                <a:gd name="T16" fmla="*/ 489 w 523"/>
                <a:gd name="T17" fmla="*/ 479 h 852"/>
                <a:gd name="T18" fmla="*/ 464 w 523"/>
                <a:gd name="T19" fmla="*/ 538 h 852"/>
                <a:gd name="T20" fmla="*/ 435 w 523"/>
                <a:gd name="T21" fmla="*/ 597 h 852"/>
                <a:gd name="T22" fmla="*/ 398 w 523"/>
                <a:gd name="T23" fmla="*/ 646 h 852"/>
                <a:gd name="T24" fmla="*/ 356 w 523"/>
                <a:gd name="T25" fmla="*/ 695 h 852"/>
                <a:gd name="T26" fmla="*/ 307 w 523"/>
                <a:gd name="T27" fmla="*/ 733 h 852"/>
                <a:gd name="T28" fmla="*/ 257 w 523"/>
                <a:gd name="T29" fmla="*/ 761 h 852"/>
                <a:gd name="T30" fmla="*/ 311 w 523"/>
                <a:gd name="T31" fmla="*/ 851 h 852"/>
                <a:gd name="T32" fmla="*/ 261 w 523"/>
                <a:gd name="T33" fmla="*/ 837 h 852"/>
                <a:gd name="T34" fmla="*/ 211 w 523"/>
                <a:gd name="T35" fmla="*/ 830 h 852"/>
                <a:gd name="T36" fmla="*/ 162 w 523"/>
                <a:gd name="T37" fmla="*/ 827 h 852"/>
                <a:gd name="T38" fmla="*/ 108 w 523"/>
                <a:gd name="T39" fmla="*/ 827 h 852"/>
                <a:gd name="T40" fmla="*/ 46 w 523"/>
                <a:gd name="T41" fmla="*/ 834 h 852"/>
                <a:gd name="T42" fmla="*/ 0 w 523"/>
                <a:gd name="T43" fmla="*/ 841 h 852"/>
                <a:gd name="T44" fmla="*/ 25 w 523"/>
                <a:gd name="T45" fmla="*/ 802 h 852"/>
                <a:gd name="T46" fmla="*/ 46 w 523"/>
                <a:gd name="T47" fmla="*/ 761 h 852"/>
                <a:gd name="T48" fmla="*/ 54 w 523"/>
                <a:gd name="T49" fmla="*/ 733 h 852"/>
                <a:gd name="T50" fmla="*/ 62 w 523"/>
                <a:gd name="T51" fmla="*/ 695 h 852"/>
                <a:gd name="T52" fmla="*/ 58 w 523"/>
                <a:gd name="T53" fmla="*/ 656 h 852"/>
                <a:gd name="T54" fmla="*/ 54 w 523"/>
                <a:gd name="T55" fmla="*/ 604 h 852"/>
                <a:gd name="T56" fmla="*/ 170 w 523"/>
                <a:gd name="T57" fmla="*/ 674 h 852"/>
                <a:gd name="T58" fmla="*/ 232 w 523"/>
                <a:gd name="T59" fmla="*/ 632 h 852"/>
                <a:gd name="T60" fmla="*/ 282 w 523"/>
                <a:gd name="T61" fmla="*/ 587 h 852"/>
                <a:gd name="T62" fmla="*/ 323 w 523"/>
                <a:gd name="T63" fmla="*/ 545 h 852"/>
                <a:gd name="T64" fmla="*/ 365 w 523"/>
                <a:gd name="T65" fmla="*/ 490 h 852"/>
                <a:gd name="T66" fmla="*/ 394 w 523"/>
                <a:gd name="T67" fmla="*/ 438 h 852"/>
                <a:gd name="T68" fmla="*/ 418 w 523"/>
                <a:gd name="T69" fmla="*/ 386 h 852"/>
                <a:gd name="T70" fmla="*/ 439 w 523"/>
                <a:gd name="T71" fmla="*/ 327 h 852"/>
                <a:gd name="T72" fmla="*/ 456 w 523"/>
                <a:gd name="T73" fmla="*/ 264 h 852"/>
                <a:gd name="T74" fmla="*/ 468 w 523"/>
                <a:gd name="T75" fmla="*/ 191 h 852"/>
                <a:gd name="T76" fmla="*/ 472 w 523"/>
                <a:gd name="T77" fmla="*/ 135 h 852"/>
                <a:gd name="T78" fmla="*/ 468 w 523"/>
                <a:gd name="T79" fmla="*/ 94 h 852"/>
                <a:gd name="T80" fmla="*/ 456 w 523"/>
                <a:gd name="T81"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852">
                  <a:moveTo>
                    <a:pt x="435" y="0"/>
                  </a:moveTo>
                  <a:lnTo>
                    <a:pt x="472" y="42"/>
                  </a:lnTo>
                  <a:lnTo>
                    <a:pt x="481" y="59"/>
                  </a:lnTo>
                  <a:lnTo>
                    <a:pt x="489" y="80"/>
                  </a:lnTo>
                  <a:lnTo>
                    <a:pt x="497" y="97"/>
                  </a:lnTo>
                  <a:lnTo>
                    <a:pt x="505" y="122"/>
                  </a:lnTo>
                  <a:lnTo>
                    <a:pt x="514" y="142"/>
                  </a:lnTo>
                  <a:lnTo>
                    <a:pt x="518" y="170"/>
                  </a:lnTo>
                  <a:lnTo>
                    <a:pt x="518" y="191"/>
                  </a:lnTo>
                  <a:lnTo>
                    <a:pt x="522" y="212"/>
                  </a:lnTo>
                  <a:lnTo>
                    <a:pt x="522" y="240"/>
                  </a:lnTo>
                  <a:lnTo>
                    <a:pt x="522" y="267"/>
                  </a:lnTo>
                  <a:lnTo>
                    <a:pt x="522" y="299"/>
                  </a:lnTo>
                  <a:lnTo>
                    <a:pt x="518" y="344"/>
                  </a:lnTo>
                  <a:lnTo>
                    <a:pt x="514" y="379"/>
                  </a:lnTo>
                  <a:lnTo>
                    <a:pt x="505" y="406"/>
                  </a:lnTo>
                  <a:lnTo>
                    <a:pt x="497" y="448"/>
                  </a:lnTo>
                  <a:lnTo>
                    <a:pt x="489" y="479"/>
                  </a:lnTo>
                  <a:lnTo>
                    <a:pt x="476" y="507"/>
                  </a:lnTo>
                  <a:lnTo>
                    <a:pt x="464" y="538"/>
                  </a:lnTo>
                  <a:lnTo>
                    <a:pt x="452" y="570"/>
                  </a:lnTo>
                  <a:lnTo>
                    <a:pt x="435" y="597"/>
                  </a:lnTo>
                  <a:lnTo>
                    <a:pt x="418" y="625"/>
                  </a:lnTo>
                  <a:lnTo>
                    <a:pt x="398" y="646"/>
                  </a:lnTo>
                  <a:lnTo>
                    <a:pt x="381" y="670"/>
                  </a:lnTo>
                  <a:lnTo>
                    <a:pt x="356" y="695"/>
                  </a:lnTo>
                  <a:lnTo>
                    <a:pt x="331" y="716"/>
                  </a:lnTo>
                  <a:lnTo>
                    <a:pt x="307" y="733"/>
                  </a:lnTo>
                  <a:lnTo>
                    <a:pt x="278" y="750"/>
                  </a:lnTo>
                  <a:lnTo>
                    <a:pt x="257" y="761"/>
                  </a:lnTo>
                  <a:lnTo>
                    <a:pt x="228" y="778"/>
                  </a:lnTo>
                  <a:lnTo>
                    <a:pt x="311" y="851"/>
                  </a:lnTo>
                  <a:lnTo>
                    <a:pt x="286" y="844"/>
                  </a:lnTo>
                  <a:lnTo>
                    <a:pt x="261" y="837"/>
                  </a:lnTo>
                  <a:lnTo>
                    <a:pt x="236" y="834"/>
                  </a:lnTo>
                  <a:lnTo>
                    <a:pt x="211" y="830"/>
                  </a:lnTo>
                  <a:lnTo>
                    <a:pt x="182" y="830"/>
                  </a:lnTo>
                  <a:lnTo>
                    <a:pt x="162" y="827"/>
                  </a:lnTo>
                  <a:lnTo>
                    <a:pt x="133" y="827"/>
                  </a:lnTo>
                  <a:lnTo>
                    <a:pt x="108" y="827"/>
                  </a:lnTo>
                  <a:lnTo>
                    <a:pt x="75" y="830"/>
                  </a:lnTo>
                  <a:lnTo>
                    <a:pt x="46" y="834"/>
                  </a:lnTo>
                  <a:lnTo>
                    <a:pt x="25" y="837"/>
                  </a:lnTo>
                  <a:lnTo>
                    <a:pt x="0" y="841"/>
                  </a:lnTo>
                  <a:lnTo>
                    <a:pt x="12" y="823"/>
                  </a:lnTo>
                  <a:lnTo>
                    <a:pt x="25" y="802"/>
                  </a:lnTo>
                  <a:lnTo>
                    <a:pt x="37" y="782"/>
                  </a:lnTo>
                  <a:lnTo>
                    <a:pt x="46" y="761"/>
                  </a:lnTo>
                  <a:lnTo>
                    <a:pt x="50" y="747"/>
                  </a:lnTo>
                  <a:lnTo>
                    <a:pt x="54" y="733"/>
                  </a:lnTo>
                  <a:lnTo>
                    <a:pt x="58" y="716"/>
                  </a:lnTo>
                  <a:lnTo>
                    <a:pt x="62" y="695"/>
                  </a:lnTo>
                  <a:lnTo>
                    <a:pt x="62" y="677"/>
                  </a:lnTo>
                  <a:lnTo>
                    <a:pt x="58" y="656"/>
                  </a:lnTo>
                  <a:lnTo>
                    <a:pt x="58" y="636"/>
                  </a:lnTo>
                  <a:lnTo>
                    <a:pt x="54" y="604"/>
                  </a:lnTo>
                  <a:lnTo>
                    <a:pt x="141" y="695"/>
                  </a:lnTo>
                  <a:lnTo>
                    <a:pt x="170" y="674"/>
                  </a:lnTo>
                  <a:lnTo>
                    <a:pt x="203" y="653"/>
                  </a:lnTo>
                  <a:lnTo>
                    <a:pt x="232" y="632"/>
                  </a:lnTo>
                  <a:lnTo>
                    <a:pt x="265" y="604"/>
                  </a:lnTo>
                  <a:lnTo>
                    <a:pt x="282" y="587"/>
                  </a:lnTo>
                  <a:lnTo>
                    <a:pt x="298" y="570"/>
                  </a:lnTo>
                  <a:lnTo>
                    <a:pt x="323" y="545"/>
                  </a:lnTo>
                  <a:lnTo>
                    <a:pt x="344" y="521"/>
                  </a:lnTo>
                  <a:lnTo>
                    <a:pt x="365" y="490"/>
                  </a:lnTo>
                  <a:lnTo>
                    <a:pt x="381" y="465"/>
                  </a:lnTo>
                  <a:lnTo>
                    <a:pt x="394" y="438"/>
                  </a:lnTo>
                  <a:lnTo>
                    <a:pt x="410" y="410"/>
                  </a:lnTo>
                  <a:lnTo>
                    <a:pt x="418" y="386"/>
                  </a:lnTo>
                  <a:lnTo>
                    <a:pt x="431" y="358"/>
                  </a:lnTo>
                  <a:lnTo>
                    <a:pt x="439" y="327"/>
                  </a:lnTo>
                  <a:lnTo>
                    <a:pt x="447" y="295"/>
                  </a:lnTo>
                  <a:lnTo>
                    <a:pt x="456" y="264"/>
                  </a:lnTo>
                  <a:lnTo>
                    <a:pt x="460" y="226"/>
                  </a:lnTo>
                  <a:lnTo>
                    <a:pt x="468" y="191"/>
                  </a:lnTo>
                  <a:lnTo>
                    <a:pt x="468" y="160"/>
                  </a:lnTo>
                  <a:lnTo>
                    <a:pt x="472" y="135"/>
                  </a:lnTo>
                  <a:lnTo>
                    <a:pt x="468" y="111"/>
                  </a:lnTo>
                  <a:lnTo>
                    <a:pt x="468" y="94"/>
                  </a:lnTo>
                  <a:lnTo>
                    <a:pt x="464" y="73"/>
                  </a:lnTo>
                  <a:lnTo>
                    <a:pt x="456" y="59"/>
                  </a:lnTo>
                  <a:lnTo>
                    <a:pt x="435"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2483" name="Rectangle 19"/>
          <p:cNvSpPr>
            <a:spLocks noChangeArrowheads="1"/>
          </p:cNvSpPr>
          <p:nvPr/>
        </p:nvSpPr>
        <p:spPr bwMode="auto">
          <a:xfrm>
            <a:off x="7273925" y="5357813"/>
            <a:ext cx="15303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Participating</a:t>
            </a:r>
          </a:p>
          <a:p>
            <a:pPr algn="ctr"/>
            <a:r>
              <a:rPr lang="en-US" altLang="en-US" sz="1800" b="1">
                <a:latin typeface="Palatino" charset="0"/>
              </a:rPr>
              <a:t>Objects</a:t>
            </a:r>
          </a:p>
        </p:txBody>
      </p:sp>
      <p:sp>
        <p:nvSpPr>
          <p:cNvPr id="62484" name="Oval 20"/>
          <p:cNvSpPr>
            <a:spLocks noChangeArrowheads="1"/>
          </p:cNvSpPr>
          <p:nvPr/>
        </p:nvSpPr>
        <p:spPr bwMode="auto">
          <a:xfrm>
            <a:off x="2419350" y="2039938"/>
            <a:ext cx="1187450" cy="501650"/>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5" name="Oval 21"/>
          <p:cNvSpPr>
            <a:spLocks noChangeArrowheads="1"/>
          </p:cNvSpPr>
          <p:nvPr/>
        </p:nvSpPr>
        <p:spPr bwMode="auto">
          <a:xfrm>
            <a:off x="2432050" y="2052638"/>
            <a:ext cx="1181100" cy="4953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6" name="Oval 22"/>
          <p:cNvSpPr>
            <a:spLocks noChangeArrowheads="1"/>
          </p:cNvSpPr>
          <p:nvPr/>
        </p:nvSpPr>
        <p:spPr bwMode="auto">
          <a:xfrm>
            <a:off x="2422525" y="2101850"/>
            <a:ext cx="6889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487" name="Oval 23"/>
          <p:cNvSpPr>
            <a:spLocks noChangeArrowheads="1"/>
          </p:cNvSpPr>
          <p:nvPr/>
        </p:nvSpPr>
        <p:spPr bwMode="auto">
          <a:xfrm>
            <a:off x="2825750" y="2101850"/>
            <a:ext cx="3460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488" name="Oval 24"/>
          <p:cNvSpPr>
            <a:spLocks noChangeArrowheads="1"/>
          </p:cNvSpPr>
          <p:nvPr/>
        </p:nvSpPr>
        <p:spPr bwMode="auto">
          <a:xfrm>
            <a:off x="2892425" y="2101850"/>
            <a:ext cx="660400"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2</a:t>
            </a:r>
          </a:p>
        </p:txBody>
      </p:sp>
      <p:sp>
        <p:nvSpPr>
          <p:cNvPr id="62489" name="Oval 25"/>
          <p:cNvSpPr>
            <a:spLocks noChangeArrowheads="1"/>
          </p:cNvSpPr>
          <p:nvPr/>
        </p:nvSpPr>
        <p:spPr bwMode="auto">
          <a:xfrm>
            <a:off x="3543300" y="993775"/>
            <a:ext cx="1187450" cy="501650"/>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0" name="Oval 26"/>
          <p:cNvSpPr>
            <a:spLocks noChangeArrowheads="1"/>
          </p:cNvSpPr>
          <p:nvPr/>
        </p:nvSpPr>
        <p:spPr bwMode="auto">
          <a:xfrm>
            <a:off x="3556000" y="1006475"/>
            <a:ext cx="1182688" cy="4953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1" name="Oval 27"/>
          <p:cNvSpPr>
            <a:spLocks noChangeArrowheads="1"/>
          </p:cNvSpPr>
          <p:nvPr/>
        </p:nvSpPr>
        <p:spPr bwMode="auto">
          <a:xfrm>
            <a:off x="3559175" y="1052513"/>
            <a:ext cx="688975"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492" name="Oval 28"/>
          <p:cNvSpPr>
            <a:spLocks noChangeArrowheads="1"/>
          </p:cNvSpPr>
          <p:nvPr/>
        </p:nvSpPr>
        <p:spPr bwMode="auto">
          <a:xfrm>
            <a:off x="3962400" y="1052513"/>
            <a:ext cx="346075"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493" name="Oval 29"/>
          <p:cNvSpPr>
            <a:spLocks noChangeArrowheads="1"/>
          </p:cNvSpPr>
          <p:nvPr/>
        </p:nvSpPr>
        <p:spPr bwMode="auto">
          <a:xfrm>
            <a:off x="4029075" y="1052513"/>
            <a:ext cx="660400"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1</a:t>
            </a:r>
          </a:p>
        </p:txBody>
      </p:sp>
      <p:sp>
        <p:nvSpPr>
          <p:cNvPr id="62494" name="Oval 30"/>
          <p:cNvSpPr>
            <a:spLocks noChangeArrowheads="1"/>
          </p:cNvSpPr>
          <p:nvPr/>
        </p:nvSpPr>
        <p:spPr bwMode="auto">
          <a:xfrm>
            <a:off x="4648200" y="2039938"/>
            <a:ext cx="1187450" cy="501650"/>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5" name="Oval 31"/>
          <p:cNvSpPr>
            <a:spLocks noChangeArrowheads="1"/>
          </p:cNvSpPr>
          <p:nvPr/>
        </p:nvSpPr>
        <p:spPr bwMode="auto">
          <a:xfrm>
            <a:off x="4660900" y="2052638"/>
            <a:ext cx="1181100" cy="4953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6" name="Oval 32"/>
          <p:cNvSpPr>
            <a:spLocks noChangeArrowheads="1"/>
          </p:cNvSpPr>
          <p:nvPr/>
        </p:nvSpPr>
        <p:spPr bwMode="auto">
          <a:xfrm>
            <a:off x="4649788" y="2101850"/>
            <a:ext cx="6889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497" name="Oval 33"/>
          <p:cNvSpPr>
            <a:spLocks noChangeArrowheads="1"/>
          </p:cNvSpPr>
          <p:nvPr/>
        </p:nvSpPr>
        <p:spPr bwMode="auto">
          <a:xfrm>
            <a:off x="5054600" y="2101850"/>
            <a:ext cx="3460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498" name="Oval 34"/>
          <p:cNvSpPr>
            <a:spLocks noChangeArrowheads="1"/>
          </p:cNvSpPr>
          <p:nvPr/>
        </p:nvSpPr>
        <p:spPr bwMode="auto">
          <a:xfrm>
            <a:off x="5119688" y="2101850"/>
            <a:ext cx="660400"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2</a:t>
            </a:r>
          </a:p>
        </p:txBody>
      </p:sp>
      <p:sp>
        <p:nvSpPr>
          <p:cNvPr id="62499" name="Oval 35"/>
          <p:cNvSpPr>
            <a:spLocks noChangeArrowheads="1"/>
          </p:cNvSpPr>
          <p:nvPr/>
        </p:nvSpPr>
        <p:spPr bwMode="auto">
          <a:xfrm>
            <a:off x="1390650" y="3068638"/>
            <a:ext cx="1187450" cy="501650"/>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00" name="Oval 36"/>
          <p:cNvSpPr>
            <a:spLocks noChangeArrowheads="1"/>
          </p:cNvSpPr>
          <p:nvPr/>
        </p:nvSpPr>
        <p:spPr bwMode="auto">
          <a:xfrm>
            <a:off x="1403350" y="3081338"/>
            <a:ext cx="1181100" cy="4953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01" name="Oval 37"/>
          <p:cNvSpPr>
            <a:spLocks noChangeArrowheads="1"/>
          </p:cNvSpPr>
          <p:nvPr/>
        </p:nvSpPr>
        <p:spPr bwMode="auto">
          <a:xfrm>
            <a:off x="1393825" y="3127375"/>
            <a:ext cx="6889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502" name="Oval 38"/>
          <p:cNvSpPr>
            <a:spLocks noChangeArrowheads="1"/>
          </p:cNvSpPr>
          <p:nvPr/>
        </p:nvSpPr>
        <p:spPr bwMode="auto">
          <a:xfrm>
            <a:off x="1797050" y="3127375"/>
            <a:ext cx="3460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503" name="Oval 39"/>
          <p:cNvSpPr>
            <a:spLocks noChangeArrowheads="1"/>
          </p:cNvSpPr>
          <p:nvPr/>
        </p:nvSpPr>
        <p:spPr bwMode="auto">
          <a:xfrm>
            <a:off x="1863725" y="3127375"/>
            <a:ext cx="660400"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3</a:t>
            </a:r>
          </a:p>
        </p:txBody>
      </p:sp>
      <p:sp>
        <p:nvSpPr>
          <p:cNvPr id="62504" name="Oval 40"/>
          <p:cNvSpPr>
            <a:spLocks noChangeArrowheads="1"/>
          </p:cNvSpPr>
          <p:nvPr/>
        </p:nvSpPr>
        <p:spPr bwMode="auto">
          <a:xfrm>
            <a:off x="3619500" y="3068638"/>
            <a:ext cx="1187450" cy="501650"/>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05" name="Oval 41"/>
          <p:cNvSpPr>
            <a:spLocks noChangeArrowheads="1"/>
          </p:cNvSpPr>
          <p:nvPr/>
        </p:nvSpPr>
        <p:spPr bwMode="auto">
          <a:xfrm>
            <a:off x="3632200" y="3081338"/>
            <a:ext cx="1181100" cy="4953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06" name="Oval 42"/>
          <p:cNvSpPr>
            <a:spLocks noChangeArrowheads="1"/>
          </p:cNvSpPr>
          <p:nvPr/>
        </p:nvSpPr>
        <p:spPr bwMode="auto">
          <a:xfrm>
            <a:off x="3621088" y="3127375"/>
            <a:ext cx="6889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507" name="Oval 43"/>
          <p:cNvSpPr>
            <a:spLocks noChangeArrowheads="1"/>
          </p:cNvSpPr>
          <p:nvPr/>
        </p:nvSpPr>
        <p:spPr bwMode="auto">
          <a:xfrm>
            <a:off x="4025900" y="3127375"/>
            <a:ext cx="3460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508" name="Oval 44"/>
          <p:cNvSpPr>
            <a:spLocks noChangeArrowheads="1"/>
          </p:cNvSpPr>
          <p:nvPr/>
        </p:nvSpPr>
        <p:spPr bwMode="auto">
          <a:xfrm>
            <a:off x="4090988" y="3127375"/>
            <a:ext cx="660400"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3</a:t>
            </a:r>
          </a:p>
        </p:txBody>
      </p:sp>
      <p:sp>
        <p:nvSpPr>
          <p:cNvPr id="62509" name="Oval 45"/>
          <p:cNvSpPr>
            <a:spLocks noChangeArrowheads="1"/>
          </p:cNvSpPr>
          <p:nvPr/>
        </p:nvSpPr>
        <p:spPr bwMode="auto">
          <a:xfrm>
            <a:off x="2590800" y="4095750"/>
            <a:ext cx="1187450" cy="501650"/>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10" name="Oval 46"/>
          <p:cNvSpPr>
            <a:spLocks noChangeArrowheads="1"/>
          </p:cNvSpPr>
          <p:nvPr/>
        </p:nvSpPr>
        <p:spPr bwMode="auto">
          <a:xfrm>
            <a:off x="2603500" y="4106863"/>
            <a:ext cx="1181100" cy="496887"/>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11" name="Oval 47"/>
          <p:cNvSpPr>
            <a:spLocks noChangeArrowheads="1"/>
          </p:cNvSpPr>
          <p:nvPr/>
        </p:nvSpPr>
        <p:spPr bwMode="auto">
          <a:xfrm>
            <a:off x="2592388" y="4156075"/>
            <a:ext cx="6889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512" name="Oval 48"/>
          <p:cNvSpPr>
            <a:spLocks noChangeArrowheads="1"/>
          </p:cNvSpPr>
          <p:nvPr/>
        </p:nvSpPr>
        <p:spPr bwMode="auto">
          <a:xfrm>
            <a:off x="2997200" y="4156075"/>
            <a:ext cx="3460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513" name="Oval 49"/>
          <p:cNvSpPr>
            <a:spLocks noChangeArrowheads="1"/>
          </p:cNvSpPr>
          <p:nvPr/>
        </p:nvSpPr>
        <p:spPr bwMode="auto">
          <a:xfrm>
            <a:off x="3062288" y="4156075"/>
            <a:ext cx="660400"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4</a:t>
            </a:r>
          </a:p>
        </p:txBody>
      </p:sp>
      <p:sp>
        <p:nvSpPr>
          <p:cNvPr id="62514" name="Oval 50"/>
          <p:cNvSpPr>
            <a:spLocks noChangeArrowheads="1"/>
          </p:cNvSpPr>
          <p:nvPr/>
        </p:nvSpPr>
        <p:spPr bwMode="auto">
          <a:xfrm>
            <a:off x="4648200" y="4095750"/>
            <a:ext cx="1187450" cy="501650"/>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15" name="Oval 51"/>
          <p:cNvSpPr>
            <a:spLocks noChangeArrowheads="1"/>
          </p:cNvSpPr>
          <p:nvPr/>
        </p:nvSpPr>
        <p:spPr bwMode="auto">
          <a:xfrm>
            <a:off x="4660900" y="4106863"/>
            <a:ext cx="1181100" cy="496887"/>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16" name="Oval 52"/>
          <p:cNvSpPr>
            <a:spLocks noChangeArrowheads="1"/>
          </p:cNvSpPr>
          <p:nvPr/>
        </p:nvSpPr>
        <p:spPr bwMode="auto">
          <a:xfrm>
            <a:off x="4649788" y="4156075"/>
            <a:ext cx="6889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517" name="Oval 53"/>
          <p:cNvSpPr>
            <a:spLocks noChangeArrowheads="1"/>
          </p:cNvSpPr>
          <p:nvPr/>
        </p:nvSpPr>
        <p:spPr bwMode="auto">
          <a:xfrm>
            <a:off x="5054600" y="4156075"/>
            <a:ext cx="346075"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518" name="Oval 54"/>
          <p:cNvSpPr>
            <a:spLocks noChangeArrowheads="1"/>
          </p:cNvSpPr>
          <p:nvPr/>
        </p:nvSpPr>
        <p:spPr bwMode="auto">
          <a:xfrm>
            <a:off x="5119688" y="4156075"/>
            <a:ext cx="660400" cy="48101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4</a:t>
            </a:r>
          </a:p>
        </p:txBody>
      </p:sp>
      <p:sp>
        <p:nvSpPr>
          <p:cNvPr id="62519" name="Oval 55"/>
          <p:cNvSpPr>
            <a:spLocks noChangeArrowheads="1"/>
          </p:cNvSpPr>
          <p:nvPr/>
        </p:nvSpPr>
        <p:spPr bwMode="auto">
          <a:xfrm>
            <a:off x="5638800" y="3030538"/>
            <a:ext cx="1187450" cy="501650"/>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20" name="Oval 56"/>
          <p:cNvSpPr>
            <a:spLocks noChangeArrowheads="1"/>
          </p:cNvSpPr>
          <p:nvPr/>
        </p:nvSpPr>
        <p:spPr bwMode="auto">
          <a:xfrm>
            <a:off x="5651500" y="3043238"/>
            <a:ext cx="1181100" cy="4953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21" name="Oval 57"/>
          <p:cNvSpPr>
            <a:spLocks noChangeArrowheads="1"/>
          </p:cNvSpPr>
          <p:nvPr/>
        </p:nvSpPr>
        <p:spPr bwMode="auto">
          <a:xfrm>
            <a:off x="5641975" y="3090863"/>
            <a:ext cx="688975"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Le</a:t>
            </a:r>
          </a:p>
        </p:txBody>
      </p:sp>
      <p:sp>
        <p:nvSpPr>
          <p:cNvPr id="62522" name="Oval 58"/>
          <p:cNvSpPr>
            <a:spLocks noChangeArrowheads="1"/>
          </p:cNvSpPr>
          <p:nvPr/>
        </p:nvSpPr>
        <p:spPr bwMode="auto">
          <a:xfrm>
            <a:off x="6045200" y="3090863"/>
            <a:ext cx="346075"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v</a:t>
            </a:r>
          </a:p>
        </p:txBody>
      </p:sp>
      <p:sp>
        <p:nvSpPr>
          <p:cNvPr id="62523" name="Oval 59"/>
          <p:cNvSpPr>
            <a:spLocks noChangeArrowheads="1"/>
          </p:cNvSpPr>
          <p:nvPr/>
        </p:nvSpPr>
        <p:spPr bwMode="auto">
          <a:xfrm>
            <a:off x="6111875" y="3090863"/>
            <a:ext cx="660400" cy="481012"/>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el 3</a:t>
            </a:r>
          </a:p>
        </p:txBody>
      </p:sp>
      <p:sp>
        <p:nvSpPr>
          <p:cNvPr id="62524" name="Rectangle 60"/>
          <p:cNvSpPr>
            <a:spLocks noChangeArrowheads="1"/>
          </p:cNvSpPr>
          <p:nvPr/>
        </p:nvSpPr>
        <p:spPr bwMode="auto">
          <a:xfrm>
            <a:off x="152400" y="1033463"/>
            <a:ext cx="241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000000"/>
                </a:solidFill>
              </a:rPr>
              <a:t> </a:t>
            </a:r>
          </a:p>
        </p:txBody>
      </p:sp>
      <p:sp>
        <p:nvSpPr>
          <p:cNvPr id="62525" name="Rectangle 61"/>
          <p:cNvSpPr>
            <a:spLocks noChangeArrowheads="1"/>
          </p:cNvSpPr>
          <p:nvPr/>
        </p:nvSpPr>
        <p:spPr bwMode="auto">
          <a:xfrm>
            <a:off x="1798638" y="5103813"/>
            <a:ext cx="3619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A</a:t>
            </a:r>
          </a:p>
        </p:txBody>
      </p:sp>
      <p:sp>
        <p:nvSpPr>
          <p:cNvPr id="62526" name="Rectangle 62"/>
          <p:cNvSpPr>
            <a:spLocks noChangeArrowheads="1"/>
          </p:cNvSpPr>
          <p:nvPr/>
        </p:nvSpPr>
        <p:spPr bwMode="auto">
          <a:xfrm>
            <a:off x="6351588" y="5103813"/>
            <a:ext cx="3365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Palatino" charset="0"/>
              </a:rPr>
              <a:t>B</a:t>
            </a:r>
          </a:p>
        </p:txBody>
      </p:sp>
      <p:sp>
        <p:nvSpPr>
          <p:cNvPr id="62527" name="Line 63"/>
          <p:cNvSpPr>
            <a:spLocks noChangeShapeType="1"/>
          </p:cNvSpPr>
          <p:nvPr/>
        </p:nvSpPr>
        <p:spPr bwMode="auto">
          <a:xfrm>
            <a:off x="4191000" y="1524000"/>
            <a:ext cx="914400" cy="5334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28" name="Line 64"/>
          <p:cNvSpPr>
            <a:spLocks noChangeShapeType="1"/>
          </p:cNvSpPr>
          <p:nvPr/>
        </p:nvSpPr>
        <p:spPr bwMode="auto">
          <a:xfrm>
            <a:off x="5562600" y="2514600"/>
            <a:ext cx="914400" cy="5334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29" name="Line 65"/>
          <p:cNvSpPr>
            <a:spLocks noChangeShapeType="1"/>
          </p:cNvSpPr>
          <p:nvPr/>
        </p:nvSpPr>
        <p:spPr bwMode="auto">
          <a:xfrm flipH="1">
            <a:off x="5410200" y="3505200"/>
            <a:ext cx="91440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30" name="Line 66"/>
          <p:cNvSpPr>
            <a:spLocks noChangeShapeType="1"/>
          </p:cNvSpPr>
          <p:nvPr/>
        </p:nvSpPr>
        <p:spPr bwMode="auto">
          <a:xfrm flipH="1">
            <a:off x="4038600" y="2438400"/>
            <a:ext cx="91440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31" name="Line 67"/>
          <p:cNvSpPr>
            <a:spLocks noChangeShapeType="1"/>
          </p:cNvSpPr>
          <p:nvPr/>
        </p:nvSpPr>
        <p:spPr bwMode="auto">
          <a:xfrm flipH="1">
            <a:off x="1905000" y="2438400"/>
            <a:ext cx="91440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32" name="Line 68"/>
          <p:cNvSpPr>
            <a:spLocks noChangeShapeType="1"/>
          </p:cNvSpPr>
          <p:nvPr/>
        </p:nvSpPr>
        <p:spPr bwMode="auto">
          <a:xfrm flipH="1">
            <a:off x="2895600" y="3505200"/>
            <a:ext cx="91440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533" name="Line 69"/>
          <p:cNvSpPr>
            <a:spLocks noChangeShapeType="1"/>
          </p:cNvSpPr>
          <p:nvPr/>
        </p:nvSpPr>
        <p:spPr bwMode="auto">
          <a:xfrm flipH="1">
            <a:off x="3200400" y="1524000"/>
            <a:ext cx="990600" cy="5334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2534" name="Group 70"/>
          <p:cNvGrpSpPr>
            <a:grpSpLocks/>
          </p:cNvGrpSpPr>
          <p:nvPr/>
        </p:nvGrpSpPr>
        <p:grpSpPr bwMode="auto">
          <a:xfrm>
            <a:off x="2759075" y="4648200"/>
            <a:ext cx="2847975" cy="1865313"/>
            <a:chOff x="1762" y="2966"/>
            <a:chExt cx="1819" cy="1190"/>
          </a:xfrm>
        </p:grpSpPr>
        <p:sp>
          <p:nvSpPr>
            <p:cNvPr id="62535" name="Freeform 71"/>
            <p:cNvSpPr>
              <a:spLocks/>
            </p:cNvSpPr>
            <p:nvPr/>
          </p:nvSpPr>
          <p:spPr bwMode="auto">
            <a:xfrm>
              <a:off x="1762" y="2966"/>
              <a:ext cx="1819" cy="1185"/>
            </a:xfrm>
            <a:custGeom>
              <a:avLst/>
              <a:gdLst>
                <a:gd name="T0" fmla="*/ 1818 w 1819"/>
                <a:gd name="T1" fmla="*/ 80 h 1185"/>
                <a:gd name="T2" fmla="*/ 1757 w 1819"/>
                <a:gd name="T3" fmla="*/ 182 h 1185"/>
                <a:gd name="T4" fmla="*/ 1673 w 1819"/>
                <a:gd name="T5" fmla="*/ 298 h 1185"/>
                <a:gd name="T6" fmla="*/ 1581 w 1819"/>
                <a:gd name="T7" fmla="*/ 407 h 1185"/>
                <a:gd name="T8" fmla="*/ 1467 w 1819"/>
                <a:gd name="T9" fmla="*/ 523 h 1185"/>
                <a:gd name="T10" fmla="*/ 1329 w 1819"/>
                <a:gd name="T11" fmla="*/ 632 h 1185"/>
                <a:gd name="T12" fmla="*/ 1161 w 1819"/>
                <a:gd name="T13" fmla="*/ 748 h 1185"/>
                <a:gd name="T14" fmla="*/ 1008 w 1819"/>
                <a:gd name="T15" fmla="*/ 843 h 1185"/>
                <a:gd name="T16" fmla="*/ 833 w 1819"/>
                <a:gd name="T17" fmla="*/ 908 h 1185"/>
                <a:gd name="T18" fmla="*/ 649 w 1819"/>
                <a:gd name="T19" fmla="*/ 944 h 1185"/>
                <a:gd name="T20" fmla="*/ 535 w 1819"/>
                <a:gd name="T21" fmla="*/ 944 h 1185"/>
                <a:gd name="T22" fmla="*/ 443 w 1819"/>
                <a:gd name="T23" fmla="*/ 937 h 1185"/>
                <a:gd name="T24" fmla="*/ 405 w 1819"/>
                <a:gd name="T25" fmla="*/ 1184 h 1185"/>
                <a:gd name="T26" fmla="*/ 298 w 1819"/>
                <a:gd name="T27" fmla="*/ 1046 h 1185"/>
                <a:gd name="T28" fmla="*/ 160 w 1819"/>
                <a:gd name="T29" fmla="*/ 901 h 1185"/>
                <a:gd name="T30" fmla="*/ 0 w 1819"/>
                <a:gd name="T31" fmla="*/ 814 h 1185"/>
                <a:gd name="T32" fmla="*/ 84 w 1819"/>
                <a:gd name="T33" fmla="*/ 719 h 1185"/>
                <a:gd name="T34" fmla="*/ 252 w 1819"/>
                <a:gd name="T35" fmla="*/ 617 h 1185"/>
                <a:gd name="T36" fmla="*/ 359 w 1819"/>
                <a:gd name="T37" fmla="*/ 516 h 1185"/>
                <a:gd name="T38" fmla="*/ 405 w 1819"/>
                <a:gd name="T39" fmla="*/ 676 h 1185"/>
                <a:gd name="T40" fmla="*/ 558 w 1819"/>
                <a:gd name="T41" fmla="*/ 690 h 1185"/>
                <a:gd name="T42" fmla="*/ 733 w 1819"/>
                <a:gd name="T43" fmla="*/ 676 h 1185"/>
                <a:gd name="T44" fmla="*/ 917 w 1819"/>
                <a:gd name="T45" fmla="*/ 632 h 1185"/>
                <a:gd name="T46" fmla="*/ 1138 w 1819"/>
                <a:gd name="T47" fmla="*/ 552 h 1185"/>
                <a:gd name="T48" fmla="*/ 1321 w 1819"/>
                <a:gd name="T49" fmla="*/ 450 h 1185"/>
                <a:gd name="T50" fmla="*/ 1406 w 1819"/>
                <a:gd name="T51" fmla="*/ 400 h 1185"/>
                <a:gd name="T52" fmla="*/ 1474 w 1819"/>
                <a:gd name="T53" fmla="*/ 349 h 1185"/>
                <a:gd name="T54" fmla="*/ 1581 w 1819"/>
                <a:gd name="T55" fmla="*/ 269 h 1185"/>
                <a:gd name="T56" fmla="*/ 1642 w 1819"/>
                <a:gd name="T57" fmla="*/ 211 h 1185"/>
                <a:gd name="T58" fmla="*/ 1703 w 1819"/>
                <a:gd name="T59" fmla="*/ 153 h 1185"/>
                <a:gd name="T60" fmla="*/ 1765 w 1819"/>
                <a:gd name="T61" fmla="*/ 80 h 1185"/>
                <a:gd name="T62" fmla="*/ 1818 w 1819"/>
                <a:gd name="T63"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9" h="1185">
                  <a:moveTo>
                    <a:pt x="1818" y="0"/>
                  </a:moveTo>
                  <a:lnTo>
                    <a:pt x="1818" y="80"/>
                  </a:lnTo>
                  <a:lnTo>
                    <a:pt x="1787" y="138"/>
                  </a:lnTo>
                  <a:lnTo>
                    <a:pt x="1757" y="182"/>
                  </a:lnTo>
                  <a:lnTo>
                    <a:pt x="1719" y="240"/>
                  </a:lnTo>
                  <a:lnTo>
                    <a:pt x="1673" y="298"/>
                  </a:lnTo>
                  <a:lnTo>
                    <a:pt x="1635" y="341"/>
                  </a:lnTo>
                  <a:lnTo>
                    <a:pt x="1581" y="407"/>
                  </a:lnTo>
                  <a:lnTo>
                    <a:pt x="1520" y="465"/>
                  </a:lnTo>
                  <a:lnTo>
                    <a:pt x="1467" y="523"/>
                  </a:lnTo>
                  <a:lnTo>
                    <a:pt x="1390" y="588"/>
                  </a:lnTo>
                  <a:lnTo>
                    <a:pt x="1329" y="632"/>
                  </a:lnTo>
                  <a:lnTo>
                    <a:pt x="1253" y="690"/>
                  </a:lnTo>
                  <a:lnTo>
                    <a:pt x="1161" y="748"/>
                  </a:lnTo>
                  <a:lnTo>
                    <a:pt x="1077" y="806"/>
                  </a:lnTo>
                  <a:lnTo>
                    <a:pt x="1008" y="843"/>
                  </a:lnTo>
                  <a:lnTo>
                    <a:pt x="909" y="879"/>
                  </a:lnTo>
                  <a:lnTo>
                    <a:pt x="833" y="908"/>
                  </a:lnTo>
                  <a:lnTo>
                    <a:pt x="741" y="930"/>
                  </a:lnTo>
                  <a:lnTo>
                    <a:pt x="649" y="944"/>
                  </a:lnTo>
                  <a:lnTo>
                    <a:pt x="596" y="952"/>
                  </a:lnTo>
                  <a:lnTo>
                    <a:pt x="535" y="944"/>
                  </a:lnTo>
                  <a:lnTo>
                    <a:pt x="489" y="937"/>
                  </a:lnTo>
                  <a:lnTo>
                    <a:pt x="443" y="937"/>
                  </a:lnTo>
                  <a:lnTo>
                    <a:pt x="405" y="923"/>
                  </a:lnTo>
                  <a:lnTo>
                    <a:pt x="405" y="1184"/>
                  </a:lnTo>
                  <a:lnTo>
                    <a:pt x="351" y="1119"/>
                  </a:lnTo>
                  <a:lnTo>
                    <a:pt x="298" y="1046"/>
                  </a:lnTo>
                  <a:lnTo>
                    <a:pt x="229" y="966"/>
                  </a:lnTo>
                  <a:lnTo>
                    <a:pt x="160" y="901"/>
                  </a:lnTo>
                  <a:lnTo>
                    <a:pt x="99" y="857"/>
                  </a:lnTo>
                  <a:lnTo>
                    <a:pt x="0" y="814"/>
                  </a:lnTo>
                  <a:lnTo>
                    <a:pt x="0" y="755"/>
                  </a:lnTo>
                  <a:lnTo>
                    <a:pt x="84" y="719"/>
                  </a:lnTo>
                  <a:lnTo>
                    <a:pt x="168" y="676"/>
                  </a:lnTo>
                  <a:lnTo>
                    <a:pt x="252" y="617"/>
                  </a:lnTo>
                  <a:lnTo>
                    <a:pt x="321" y="552"/>
                  </a:lnTo>
                  <a:lnTo>
                    <a:pt x="359" y="516"/>
                  </a:lnTo>
                  <a:lnTo>
                    <a:pt x="405" y="450"/>
                  </a:lnTo>
                  <a:lnTo>
                    <a:pt x="405" y="676"/>
                  </a:lnTo>
                  <a:lnTo>
                    <a:pt x="489" y="690"/>
                  </a:lnTo>
                  <a:lnTo>
                    <a:pt x="558" y="690"/>
                  </a:lnTo>
                  <a:lnTo>
                    <a:pt x="649" y="690"/>
                  </a:lnTo>
                  <a:lnTo>
                    <a:pt x="733" y="676"/>
                  </a:lnTo>
                  <a:lnTo>
                    <a:pt x="833" y="654"/>
                  </a:lnTo>
                  <a:lnTo>
                    <a:pt x="917" y="632"/>
                  </a:lnTo>
                  <a:lnTo>
                    <a:pt x="1039" y="588"/>
                  </a:lnTo>
                  <a:lnTo>
                    <a:pt x="1138" y="552"/>
                  </a:lnTo>
                  <a:lnTo>
                    <a:pt x="1230" y="501"/>
                  </a:lnTo>
                  <a:lnTo>
                    <a:pt x="1321" y="450"/>
                  </a:lnTo>
                  <a:lnTo>
                    <a:pt x="1367" y="421"/>
                  </a:lnTo>
                  <a:lnTo>
                    <a:pt x="1406" y="400"/>
                  </a:lnTo>
                  <a:lnTo>
                    <a:pt x="1444" y="378"/>
                  </a:lnTo>
                  <a:lnTo>
                    <a:pt x="1474" y="349"/>
                  </a:lnTo>
                  <a:lnTo>
                    <a:pt x="1535" y="305"/>
                  </a:lnTo>
                  <a:lnTo>
                    <a:pt x="1581" y="269"/>
                  </a:lnTo>
                  <a:lnTo>
                    <a:pt x="1612" y="240"/>
                  </a:lnTo>
                  <a:lnTo>
                    <a:pt x="1642" y="211"/>
                  </a:lnTo>
                  <a:lnTo>
                    <a:pt x="1673" y="182"/>
                  </a:lnTo>
                  <a:lnTo>
                    <a:pt x="1703" y="153"/>
                  </a:lnTo>
                  <a:lnTo>
                    <a:pt x="1734" y="116"/>
                  </a:lnTo>
                  <a:lnTo>
                    <a:pt x="1765" y="80"/>
                  </a:lnTo>
                  <a:lnTo>
                    <a:pt x="1787" y="44"/>
                  </a:lnTo>
                  <a:lnTo>
                    <a:pt x="1818"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536" name="Freeform 72"/>
            <p:cNvSpPr>
              <a:spLocks/>
            </p:cNvSpPr>
            <p:nvPr/>
          </p:nvSpPr>
          <p:spPr bwMode="auto">
            <a:xfrm>
              <a:off x="1762" y="3039"/>
              <a:ext cx="1819" cy="1117"/>
            </a:xfrm>
            <a:custGeom>
              <a:avLst/>
              <a:gdLst>
                <a:gd name="T0" fmla="*/ 1818 w 1819"/>
                <a:gd name="T1" fmla="*/ 0 h 1117"/>
                <a:gd name="T2" fmla="*/ 1787 w 1819"/>
                <a:gd name="T3" fmla="*/ 65 h 1117"/>
                <a:gd name="T4" fmla="*/ 1772 w 1819"/>
                <a:gd name="T5" fmla="*/ 116 h 1117"/>
                <a:gd name="T6" fmla="*/ 1749 w 1819"/>
                <a:gd name="T7" fmla="*/ 159 h 1117"/>
                <a:gd name="T8" fmla="*/ 1719 w 1819"/>
                <a:gd name="T9" fmla="*/ 210 h 1117"/>
                <a:gd name="T10" fmla="*/ 1673 w 1819"/>
                <a:gd name="T11" fmla="*/ 275 h 1117"/>
                <a:gd name="T12" fmla="*/ 1635 w 1819"/>
                <a:gd name="T13" fmla="*/ 333 h 1117"/>
                <a:gd name="T14" fmla="*/ 1574 w 1819"/>
                <a:gd name="T15" fmla="*/ 399 h 1117"/>
                <a:gd name="T16" fmla="*/ 1520 w 1819"/>
                <a:gd name="T17" fmla="*/ 457 h 1117"/>
                <a:gd name="T18" fmla="*/ 1459 w 1819"/>
                <a:gd name="T19" fmla="*/ 507 h 1117"/>
                <a:gd name="T20" fmla="*/ 1390 w 1819"/>
                <a:gd name="T21" fmla="*/ 572 h 1117"/>
                <a:gd name="T22" fmla="*/ 1329 w 1819"/>
                <a:gd name="T23" fmla="*/ 616 h 1117"/>
                <a:gd name="T24" fmla="*/ 1253 w 1819"/>
                <a:gd name="T25" fmla="*/ 674 h 1117"/>
                <a:gd name="T26" fmla="*/ 1161 w 1819"/>
                <a:gd name="T27" fmla="*/ 732 h 1117"/>
                <a:gd name="T28" fmla="*/ 1069 w 1819"/>
                <a:gd name="T29" fmla="*/ 783 h 1117"/>
                <a:gd name="T30" fmla="*/ 1008 w 1819"/>
                <a:gd name="T31" fmla="*/ 826 h 1117"/>
                <a:gd name="T32" fmla="*/ 909 w 1819"/>
                <a:gd name="T33" fmla="*/ 862 h 1117"/>
                <a:gd name="T34" fmla="*/ 825 w 1819"/>
                <a:gd name="T35" fmla="*/ 884 h 1117"/>
                <a:gd name="T36" fmla="*/ 741 w 1819"/>
                <a:gd name="T37" fmla="*/ 906 h 1117"/>
                <a:gd name="T38" fmla="*/ 649 w 1819"/>
                <a:gd name="T39" fmla="*/ 928 h 1117"/>
                <a:gd name="T40" fmla="*/ 596 w 1819"/>
                <a:gd name="T41" fmla="*/ 928 h 1117"/>
                <a:gd name="T42" fmla="*/ 535 w 1819"/>
                <a:gd name="T43" fmla="*/ 928 h 1117"/>
                <a:gd name="T44" fmla="*/ 481 w 1819"/>
                <a:gd name="T45" fmla="*/ 920 h 1117"/>
                <a:gd name="T46" fmla="*/ 435 w 1819"/>
                <a:gd name="T47" fmla="*/ 913 h 1117"/>
                <a:gd name="T48" fmla="*/ 397 w 1819"/>
                <a:gd name="T49" fmla="*/ 906 h 1117"/>
                <a:gd name="T50" fmla="*/ 397 w 1819"/>
                <a:gd name="T51" fmla="*/ 1116 h 1117"/>
                <a:gd name="T52" fmla="*/ 351 w 1819"/>
                <a:gd name="T53" fmla="*/ 1051 h 1117"/>
                <a:gd name="T54" fmla="*/ 298 w 1819"/>
                <a:gd name="T55" fmla="*/ 993 h 1117"/>
                <a:gd name="T56" fmla="*/ 229 w 1819"/>
                <a:gd name="T57" fmla="*/ 906 h 1117"/>
                <a:gd name="T58" fmla="*/ 153 w 1819"/>
                <a:gd name="T59" fmla="*/ 841 h 1117"/>
                <a:gd name="T60" fmla="*/ 84 w 1819"/>
                <a:gd name="T61" fmla="*/ 790 h 1117"/>
                <a:gd name="T62" fmla="*/ 0 w 1819"/>
                <a:gd name="T63" fmla="*/ 739 h 1117"/>
                <a:gd name="T64" fmla="*/ 84 w 1819"/>
                <a:gd name="T65" fmla="*/ 703 h 1117"/>
                <a:gd name="T66" fmla="*/ 168 w 1819"/>
                <a:gd name="T67" fmla="*/ 659 h 1117"/>
                <a:gd name="T68" fmla="*/ 252 w 1819"/>
                <a:gd name="T69" fmla="*/ 601 h 1117"/>
                <a:gd name="T70" fmla="*/ 321 w 1819"/>
                <a:gd name="T71" fmla="*/ 544 h 1117"/>
                <a:gd name="T72" fmla="*/ 359 w 1819"/>
                <a:gd name="T73" fmla="*/ 507 h 1117"/>
                <a:gd name="T74" fmla="*/ 405 w 1819"/>
                <a:gd name="T75" fmla="*/ 442 h 1117"/>
                <a:gd name="T76" fmla="*/ 405 w 1819"/>
                <a:gd name="T77" fmla="*/ 659 h 1117"/>
                <a:gd name="T78" fmla="*/ 481 w 1819"/>
                <a:gd name="T79" fmla="*/ 674 h 1117"/>
                <a:gd name="T80" fmla="*/ 558 w 1819"/>
                <a:gd name="T81" fmla="*/ 674 h 1117"/>
                <a:gd name="T82" fmla="*/ 642 w 1819"/>
                <a:gd name="T83" fmla="*/ 674 h 1117"/>
                <a:gd name="T84" fmla="*/ 733 w 1819"/>
                <a:gd name="T85" fmla="*/ 659 h 1117"/>
                <a:gd name="T86" fmla="*/ 825 w 1819"/>
                <a:gd name="T87" fmla="*/ 638 h 1117"/>
                <a:gd name="T88" fmla="*/ 917 w 1819"/>
                <a:gd name="T89" fmla="*/ 616 h 1117"/>
                <a:gd name="T90" fmla="*/ 1039 w 1819"/>
                <a:gd name="T91" fmla="*/ 580 h 1117"/>
                <a:gd name="T92" fmla="*/ 1138 w 1819"/>
                <a:gd name="T93" fmla="*/ 536 h 1117"/>
                <a:gd name="T94" fmla="*/ 1222 w 1819"/>
                <a:gd name="T95" fmla="*/ 493 h 1117"/>
                <a:gd name="T96" fmla="*/ 1321 w 1819"/>
                <a:gd name="T97" fmla="*/ 442 h 1117"/>
                <a:gd name="T98" fmla="*/ 1360 w 1819"/>
                <a:gd name="T99" fmla="*/ 413 h 1117"/>
                <a:gd name="T100" fmla="*/ 1406 w 1819"/>
                <a:gd name="T101" fmla="*/ 391 h 1117"/>
                <a:gd name="T102" fmla="*/ 1436 w 1819"/>
                <a:gd name="T103" fmla="*/ 370 h 1117"/>
                <a:gd name="T104" fmla="*/ 1474 w 1819"/>
                <a:gd name="T105" fmla="*/ 341 h 1117"/>
                <a:gd name="T106" fmla="*/ 1535 w 1819"/>
                <a:gd name="T107" fmla="*/ 297 h 1117"/>
                <a:gd name="T108" fmla="*/ 1581 w 1819"/>
                <a:gd name="T109" fmla="*/ 261 h 1117"/>
                <a:gd name="T110" fmla="*/ 1612 w 1819"/>
                <a:gd name="T111" fmla="*/ 232 h 1117"/>
                <a:gd name="T112" fmla="*/ 1642 w 1819"/>
                <a:gd name="T113" fmla="*/ 203 h 1117"/>
                <a:gd name="T114" fmla="*/ 1673 w 1819"/>
                <a:gd name="T115" fmla="*/ 174 h 1117"/>
                <a:gd name="T116" fmla="*/ 1696 w 1819"/>
                <a:gd name="T117" fmla="*/ 145 h 1117"/>
                <a:gd name="T118" fmla="*/ 1726 w 1819"/>
                <a:gd name="T119" fmla="*/ 116 h 1117"/>
                <a:gd name="T120" fmla="*/ 1757 w 1819"/>
                <a:gd name="T121" fmla="*/ 80 h 1117"/>
                <a:gd name="T122" fmla="*/ 1787 w 1819"/>
                <a:gd name="T123" fmla="*/ 43 h 1117"/>
                <a:gd name="T124" fmla="*/ 1818 w 1819"/>
                <a:gd name="T125" fmla="*/ 0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9" h="1117">
                  <a:moveTo>
                    <a:pt x="1818" y="0"/>
                  </a:moveTo>
                  <a:lnTo>
                    <a:pt x="1787" y="65"/>
                  </a:lnTo>
                  <a:lnTo>
                    <a:pt x="1772" y="116"/>
                  </a:lnTo>
                  <a:lnTo>
                    <a:pt x="1749" y="159"/>
                  </a:lnTo>
                  <a:lnTo>
                    <a:pt x="1719" y="210"/>
                  </a:lnTo>
                  <a:lnTo>
                    <a:pt x="1673" y="275"/>
                  </a:lnTo>
                  <a:lnTo>
                    <a:pt x="1635" y="333"/>
                  </a:lnTo>
                  <a:lnTo>
                    <a:pt x="1574" y="399"/>
                  </a:lnTo>
                  <a:lnTo>
                    <a:pt x="1520" y="457"/>
                  </a:lnTo>
                  <a:lnTo>
                    <a:pt x="1459" y="507"/>
                  </a:lnTo>
                  <a:lnTo>
                    <a:pt x="1390" y="572"/>
                  </a:lnTo>
                  <a:lnTo>
                    <a:pt x="1329" y="616"/>
                  </a:lnTo>
                  <a:lnTo>
                    <a:pt x="1253" y="674"/>
                  </a:lnTo>
                  <a:lnTo>
                    <a:pt x="1161" y="732"/>
                  </a:lnTo>
                  <a:lnTo>
                    <a:pt x="1069" y="783"/>
                  </a:lnTo>
                  <a:lnTo>
                    <a:pt x="1008" y="826"/>
                  </a:lnTo>
                  <a:lnTo>
                    <a:pt x="909" y="862"/>
                  </a:lnTo>
                  <a:lnTo>
                    <a:pt x="825" y="884"/>
                  </a:lnTo>
                  <a:lnTo>
                    <a:pt x="741" y="906"/>
                  </a:lnTo>
                  <a:lnTo>
                    <a:pt x="649" y="928"/>
                  </a:lnTo>
                  <a:lnTo>
                    <a:pt x="596" y="928"/>
                  </a:lnTo>
                  <a:lnTo>
                    <a:pt x="535" y="928"/>
                  </a:lnTo>
                  <a:lnTo>
                    <a:pt x="481" y="920"/>
                  </a:lnTo>
                  <a:lnTo>
                    <a:pt x="435" y="913"/>
                  </a:lnTo>
                  <a:lnTo>
                    <a:pt x="397" y="906"/>
                  </a:lnTo>
                  <a:lnTo>
                    <a:pt x="397" y="1116"/>
                  </a:lnTo>
                  <a:lnTo>
                    <a:pt x="351" y="1051"/>
                  </a:lnTo>
                  <a:lnTo>
                    <a:pt x="298" y="993"/>
                  </a:lnTo>
                  <a:lnTo>
                    <a:pt x="229" y="906"/>
                  </a:lnTo>
                  <a:lnTo>
                    <a:pt x="153" y="841"/>
                  </a:lnTo>
                  <a:lnTo>
                    <a:pt x="84" y="790"/>
                  </a:lnTo>
                  <a:lnTo>
                    <a:pt x="0" y="739"/>
                  </a:lnTo>
                  <a:lnTo>
                    <a:pt x="84" y="703"/>
                  </a:lnTo>
                  <a:lnTo>
                    <a:pt x="168" y="659"/>
                  </a:lnTo>
                  <a:lnTo>
                    <a:pt x="252" y="601"/>
                  </a:lnTo>
                  <a:lnTo>
                    <a:pt x="321" y="544"/>
                  </a:lnTo>
                  <a:lnTo>
                    <a:pt x="359" y="507"/>
                  </a:lnTo>
                  <a:lnTo>
                    <a:pt x="405" y="442"/>
                  </a:lnTo>
                  <a:lnTo>
                    <a:pt x="405" y="659"/>
                  </a:lnTo>
                  <a:lnTo>
                    <a:pt x="481" y="674"/>
                  </a:lnTo>
                  <a:lnTo>
                    <a:pt x="558" y="674"/>
                  </a:lnTo>
                  <a:lnTo>
                    <a:pt x="642" y="674"/>
                  </a:lnTo>
                  <a:lnTo>
                    <a:pt x="733" y="659"/>
                  </a:lnTo>
                  <a:lnTo>
                    <a:pt x="825" y="638"/>
                  </a:lnTo>
                  <a:lnTo>
                    <a:pt x="917" y="616"/>
                  </a:lnTo>
                  <a:lnTo>
                    <a:pt x="1039" y="580"/>
                  </a:lnTo>
                  <a:lnTo>
                    <a:pt x="1138" y="536"/>
                  </a:lnTo>
                  <a:lnTo>
                    <a:pt x="1222" y="493"/>
                  </a:lnTo>
                  <a:lnTo>
                    <a:pt x="1321" y="442"/>
                  </a:lnTo>
                  <a:lnTo>
                    <a:pt x="1360" y="413"/>
                  </a:lnTo>
                  <a:lnTo>
                    <a:pt x="1406" y="391"/>
                  </a:lnTo>
                  <a:lnTo>
                    <a:pt x="1436" y="370"/>
                  </a:lnTo>
                  <a:lnTo>
                    <a:pt x="1474" y="341"/>
                  </a:lnTo>
                  <a:lnTo>
                    <a:pt x="1535" y="297"/>
                  </a:lnTo>
                  <a:lnTo>
                    <a:pt x="1581" y="261"/>
                  </a:lnTo>
                  <a:lnTo>
                    <a:pt x="1612" y="232"/>
                  </a:lnTo>
                  <a:lnTo>
                    <a:pt x="1642" y="203"/>
                  </a:lnTo>
                  <a:lnTo>
                    <a:pt x="1673" y="174"/>
                  </a:lnTo>
                  <a:lnTo>
                    <a:pt x="1696" y="145"/>
                  </a:lnTo>
                  <a:lnTo>
                    <a:pt x="1726" y="116"/>
                  </a:lnTo>
                  <a:lnTo>
                    <a:pt x="1757" y="80"/>
                  </a:lnTo>
                  <a:lnTo>
                    <a:pt x="1787" y="43"/>
                  </a:lnTo>
                  <a:lnTo>
                    <a:pt x="1818"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lIns="92407" tIns="45420" rIns="92407" bIns="45420"/>
          <a:lstStyle/>
          <a:p>
            <a:r>
              <a:rPr lang="en-US" altLang="en-US"/>
              <a:t>How to Specify  a Use Case (Summary)</a:t>
            </a:r>
          </a:p>
        </p:txBody>
      </p:sp>
      <p:sp>
        <p:nvSpPr>
          <p:cNvPr id="29699" name="Rectangle 3"/>
          <p:cNvSpPr>
            <a:spLocks noGrp="1" noChangeArrowheads="1"/>
          </p:cNvSpPr>
          <p:nvPr>
            <p:ph type="body" idx="1"/>
          </p:nvPr>
        </p:nvSpPr>
        <p:spPr>
          <a:xfrm>
            <a:off x="457200" y="990600"/>
            <a:ext cx="8255000" cy="4921250"/>
          </a:xfrm>
          <a:noFill/>
          <a:ln/>
        </p:spPr>
        <p:txBody>
          <a:bodyPr lIns="92407" tIns="45420" rIns="92407" bIns="45420"/>
          <a:lstStyle/>
          <a:p>
            <a:pPr>
              <a:lnSpc>
                <a:spcPct val="80000"/>
              </a:lnSpc>
            </a:pPr>
            <a:r>
              <a:rPr lang="en-US" altLang="en-US"/>
              <a:t>Name of Use Case</a:t>
            </a:r>
            <a:endParaRPr lang="en-US" altLang="en-US" u="sng"/>
          </a:p>
          <a:p>
            <a:pPr>
              <a:lnSpc>
                <a:spcPct val="80000"/>
              </a:lnSpc>
            </a:pPr>
            <a:r>
              <a:rPr lang="en-US" altLang="en-US"/>
              <a:t>Actors </a:t>
            </a:r>
          </a:p>
          <a:p>
            <a:pPr lvl="1">
              <a:lnSpc>
                <a:spcPct val="80000"/>
              </a:lnSpc>
            </a:pPr>
            <a:r>
              <a:rPr lang="en-US" altLang="en-US"/>
              <a:t>Description of Actors involved in use case)</a:t>
            </a:r>
          </a:p>
          <a:p>
            <a:pPr>
              <a:lnSpc>
                <a:spcPct val="80000"/>
              </a:lnSpc>
            </a:pPr>
            <a:r>
              <a:rPr lang="en-US" altLang="en-US"/>
              <a:t>Entry condition</a:t>
            </a:r>
            <a:r>
              <a:rPr lang="en-US" altLang="en-US" u="sng"/>
              <a:t> </a:t>
            </a:r>
          </a:p>
          <a:p>
            <a:pPr lvl="1">
              <a:lnSpc>
                <a:spcPct val="80000"/>
              </a:lnSpc>
            </a:pPr>
            <a:r>
              <a:rPr lang="en-US" altLang="en-US"/>
              <a:t>“This use case starts when…”</a:t>
            </a:r>
          </a:p>
          <a:p>
            <a:pPr>
              <a:lnSpc>
                <a:spcPct val="80000"/>
              </a:lnSpc>
            </a:pPr>
            <a:r>
              <a:rPr lang="en-US" altLang="en-US"/>
              <a:t>Flow of Events </a:t>
            </a:r>
          </a:p>
          <a:p>
            <a:pPr lvl="1">
              <a:lnSpc>
                <a:spcPct val="80000"/>
              </a:lnSpc>
            </a:pPr>
            <a:r>
              <a:rPr lang="en-US" altLang="en-US"/>
              <a:t>Free form,  informal natural language</a:t>
            </a:r>
          </a:p>
          <a:p>
            <a:pPr>
              <a:lnSpc>
                <a:spcPct val="80000"/>
              </a:lnSpc>
            </a:pPr>
            <a:r>
              <a:rPr lang="en-US" altLang="en-US"/>
              <a:t>Exit condition </a:t>
            </a:r>
          </a:p>
          <a:p>
            <a:pPr lvl="1">
              <a:lnSpc>
                <a:spcPct val="80000"/>
              </a:lnSpc>
            </a:pPr>
            <a:r>
              <a:rPr lang="en-US" altLang="en-US"/>
              <a:t>“This use cases terminates when…”</a:t>
            </a:r>
          </a:p>
          <a:p>
            <a:pPr>
              <a:lnSpc>
                <a:spcPct val="80000"/>
              </a:lnSpc>
            </a:pPr>
            <a:r>
              <a:rPr lang="en-US" altLang="en-US"/>
              <a:t>Exceptions </a:t>
            </a:r>
          </a:p>
          <a:p>
            <a:pPr lvl="1">
              <a:lnSpc>
                <a:spcPct val="80000"/>
              </a:lnSpc>
            </a:pPr>
            <a:r>
              <a:rPr lang="en-US" altLang="en-US"/>
              <a:t>Describe what happens if things go wrong</a:t>
            </a:r>
          </a:p>
          <a:p>
            <a:pPr>
              <a:lnSpc>
                <a:spcPct val="80000"/>
              </a:lnSpc>
            </a:pPr>
            <a:r>
              <a:rPr lang="en-US" altLang="en-US"/>
              <a:t>Special Requirements </a:t>
            </a:r>
          </a:p>
          <a:p>
            <a:pPr lvl="1">
              <a:lnSpc>
                <a:spcPct val="80000"/>
              </a:lnSpc>
            </a:pPr>
            <a:r>
              <a:rPr lang="en-US" altLang="en-US"/>
              <a:t>Nonfunctional Requirements, Constraints)</a:t>
            </a:r>
            <a:endParaRPr lang="en-US" altLang="en-US" u="sng"/>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lIns="92407" tIns="45420" rIns="92407" bIns="45420"/>
          <a:lstStyle/>
          <a:p>
            <a:r>
              <a:rPr lang="en-US" altLang="en-US"/>
              <a:t>Summary</a:t>
            </a:r>
          </a:p>
        </p:txBody>
      </p:sp>
      <p:sp>
        <p:nvSpPr>
          <p:cNvPr id="47107" name="Rectangle 3"/>
          <p:cNvSpPr>
            <a:spLocks noGrp="1" noChangeArrowheads="1"/>
          </p:cNvSpPr>
          <p:nvPr>
            <p:ph type="body" idx="1"/>
          </p:nvPr>
        </p:nvSpPr>
        <p:spPr>
          <a:xfrm>
            <a:off x="284163" y="914400"/>
            <a:ext cx="8575675" cy="4921250"/>
          </a:xfrm>
          <a:noFill/>
          <a:ln/>
        </p:spPr>
        <p:txBody>
          <a:bodyPr lIns="92407" tIns="45420" rIns="92407" bIns="45420"/>
          <a:lstStyle/>
          <a:p>
            <a:pPr>
              <a:lnSpc>
                <a:spcPct val="80000"/>
              </a:lnSpc>
            </a:pPr>
            <a:r>
              <a:rPr lang="en-US" altLang="en-US" sz="2000"/>
              <a:t>The requirements process consists of requirements elicitation and analysis.</a:t>
            </a:r>
          </a:p>
          <a:p>
            <a:pPr>
              <a:lnSpc>
                <a:spcPct val="80000"/>
              </a:lnSpc>
            </a:pPr>
            <a:r>
              <a:rPr lang="en-US" altLang="en-US" sz="2000"/>
              <a:t>The requirements elicitation activity is different for:</a:t>
            </a:r>
          </a:p>
          <a:p>
            <a:pPr lvl="1">
              <a:lnSpc>
                <a:spcPct val="80000"/>
              </a:lnSpc>
            </a:pPr>
            <a:r>
              <a:rPr lang="en-US" altLang="en-US" sz="1800"/>
              <a:t>Greenfield Engineering, Reengineering, Interface Engineering</a:t>
            </a:r>
          </a:p>
          <a:p>
            <a:pPr>
              <a:lnSpc>
                <a:spcPct val="80000"/>
              </a:lnSpc>
            </a:pPr>
            <a:r>
              <a:rPr lang="en-US" altLang="en-US" sz="2000"/>
              <a:t>Scenarios:</a:t>
            </a:r>
          </a:p>
          <a:p>
            <a:pPr lvl="1">
              <a:lnSpc>
                <a:spcPct val="80000"/>
              </a:lnSpc>
            </a:pPr>
            <a:r>
              <a:rPr lang="en-US" altLang="en-US" sz="1800"/>
              <a:t> Great way to establish communication with client</a:t>
            </a:r>
          </a:p>
          <a:p>
            <a:pPr lvl="1">
              <a:lnSpc>
                <a:spcPct val="80000"/>
              </a:lnSpc>
            </a:pPr>
            <a:r>
              <a:rPr lang="en-US" altLang="en-US" sz="1800"/>
              <a:t>Different types of scenarios: As-Is, visionary, evaluation and training</a:t>
            </a:r>
          </a:p>
          <a:p>
            <a:pPr lvl="1">
              <a:lnSpc>
                <a:spcPct val="80000"/>
              </a:lnSpc>
            </a:pPr>
            <a:r>
              <a:rPr lang="en-US" altLang="en-US" sz="1800"/>
              <a:t>Use cases:  Abstraction of scenarios</a:t>
            </a:r>
          </a:p>
          <a:p>
            <a:pPr>
              <a:lnSpc>
                <a:spcPct val="80000"/>
              </a:lnSpc>
            </a:pPr>
            <a:r>
              <a:rPr lang="en-US" altLang="en-US" sz="2000"/>
              <a:t>Pure functional decomposition is bad:</a:t>
            </a:r>
          </a:p>
          <a:p>
            <a:pPr lvl="1">
              <a:lnSpc>
                <a:spcPct val="80000"/>
              </a:lnSpc>
            </a:pPr>
            <a:r>
              <a:rPr lang="en-US" altLang="en-US" sz="1800"/>
              <a:t>Leads to unmaintainable code</a:t>
            </a:r>
          </a:p>
          <a:p>
            <a:pPr>
              <a:lnSpc>
                <a:spcPct val="80000"/>
              </a:lnSpc>
            </a:pPr>
            <a:r>
              <a:rPr lang="en-US" altLang="en-US" sz="2000"/>
              <a:t>Pure object identification is bad:</a:t>
            </a:r>
          </a:p>
          <a:p>
            <a:pPr lvl="1">
              <a:lnSpc>
                <a:spcPct val="80000"/>
              </a:lnSpc>
            </a:pPr>
            <a:r>
              <a:rPr lang="en-US" altLang="en-US" sz="1800"/>
              <a:t>May lead to wrong objects, wrong attributes, wrong methods</a:t>
            </a:r>
          </a:p>
          <a:p>
            <a:pPr>
              <a:lnSpc>
                <a:spcPct val="80000"/>
              </a:lnSpc>
            </a:pPr>
            <a:r>
              <a:rPr lang="en-US" altLang="en-US" sz="2000"/>
              <a:t>The key to successful analysis:</a:t>
            </a:r>
          </a:p>
          <a:p>
            <a:pPr lvl="1">
              <a:lnSpc>
                <a:spcPct val="80000"/>
              </a:lnSpc>
            </a:pPr>
            <a:r>
              <a:rPr lang="en-US" altLang="en-US" sz="1800"/>
              <a:t>Start with use cases and then find the  participating objects</a:t>
            </a:r>
          </a:p>
          <a:p>
            <a:pPr lvl="1">
              <a:lnSpc>
                <a:spcPct val="80000"/>
              </a:lnSpc>
            </a:pPr>
            <a:r>
              <a:rPr lang="en-US" altLang="en-US" sz="1800"/>
              <a:t>If somebody asks “What is this?”, do not answer right away. Return the question or observe the end user: “What is it used for?”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2407" tIns="45420" rIns="92407" bIns="45420"/>
          <a:lstStyle/>
          <a:p>
            <a:r>
              <a:rPr lang="en-US" altLang="en-US"/>
              <a:t>Example: Selection of Software Lifecycle Activities for a specific project</a:t>
            </a:r>
          </a:p>
        </p:txBody>
      </p:sp>
      <p:sp>
        <p:nvSpPr>
          <p:cNvPr id="68611" name="Rectangle 3"/>
          <p:cNvSpPr>
            <a:spLocks noChangeArrowheads="1"/>
          </p:cNvSpPr>
          <p:nvPr/>
        </p:nvSpPr>
        <p:spPr bwMode="auto">
          <a:xfrm>
            <a:off x="1711325" y="1698625"/>
            <a:ext cx="6618288" cy="386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2" name="Rectangle 4"/>
          <p:cNvSpPr>
            <a:spLocks noChangeArrowheads="1"/>
          </p:cNvSpPr>
          <p:nvPr/>
        </p:nvSpPr>
        <p:spPr bwMode="auto">
          <a:xfrm>
            <a:off x="3867150" y="4081463"/>
            <a:ext cx="1106488"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System</a:t>
            </a:r>
          </a:p>
          <a:p>
            <a:pPr algn="ctr"/>
            <a:r>
              <a:rPr lang="en-US" altLang="en-US" sz="1800" b="1">
                <a:latin typeface="Palatino" charset="0"/>
              </a:rPr>
              <a:t>Design</a:t>
            </a:r>
          </a:p>
        </p:txBody>
      </p:sp>
      <p:sp>
        <p:nvSpPr>
          <p:cNvPr id="68613" name="Rectangle 5"/>
          <p:cNvSpPr>
            <a:spLocks noChangeArrowheads="1"/>
          </p:cNvSpPr>
          <p:nvPr/>
        </p:nvSpPr>
        <p:spPr bwMode="auto">
          <a:xfrm>
            <a:off x="5132388" y="4081463"/>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Object</a:t>
            </a:r>
          </a:p>
          <a:p>
            <a:pPr algn="ctr"/>
            <a:r>
              <a:rPr lang="en-US" altLang="en-US" sz="1800" b="1">
                <a:latin typeface="Palatino" charset="0"/>
              </a:rPr>
              <a:t>Design</a:t>
            </a:r>
          </a:p>
        </p:txBody>
      </p:sp>
      <p:sp>
        <p:nvSpPr>
          <p:cNvPr id="68614" name="Rectangle 6"/>
          <p:cNvSpPr>
            <a:spLocks noChangeArrowheads="1"/>
          </p:cNvSpPr>
          <p:nvPr/>
        </p:nvSpPr>
        <p:spPr bwMode="auto">
          <a:xfrm>
            <a:off x="6430963" y="4081463"/>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Implemen-</a:t>
            </a:r>
          </a:p>
          <a:p>
            <a:pPr algn="ctr"/>
            <a:r>
              <a:rPr lang="en-US" altLang="en-US" sz="1800" b="1">
                <a:latin typeface="Palatino" charset="0"/>
              </a:rPr>
              <a:t>tation</a:t>
            </a:r>
          </a:p>
        </p:txBody>
      </p:sp>
      <p:sp>
        <p:nvSpPr>
          <p:cNvPr id="68615" name="Rectangle 7"/>
          <p:cNvSpPr>
            <a:spLocks noChangeArrowheads="1"/>
          </p:cNvSpPr>
          <p:nvPr/>
        </p:nvSpPr>
        <p:spPr bwMode="auto">
          <a:xfrm>
            <a:off x="7697788" y="4081463"/>
            <a:ext cx="1106487"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Testing</a:t>
            </a:r>
          </a:p>
        </p:txBody>
      </p:sp>
      <p:sp>
        <p:nvSpPr>
          <p:cNvPr id="68616" name="Rectangle 8"/>
          <p:cNvSpPr>
            <a:spLocks noChangeArrowheads="1"/>
          </p:cNvSpPr>
          <p:nvPr/>
        </p:nvSpPr>
        <p:spPr bwMode="auto">
          <a:xfrm>
            <a:off x="608013" y="4081463"/>
            <a:ext cx="15906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Requirements</a:t>
            </a:r>
          </a:p>
          <a:p>
            <a:pPr algn="ctr"/>
            <a:r>
              <a:rPr lang="en-US" altLang="en-US" sz="1800" b="1">
                <a:latin typeface="Palatino" charset="0"/>
              </a:rPr>
              <a:t>Elicitation</a:t>
            </a:r>
          </a:p>
        </p:txBody>
      </p:sp>
      <p:sp>
        <p:nvSpPr>
          <p:cNvPr id="68617" name="Rectangle 9"/>
          <p:cNvSpPr>
            <a:spLocks noChangeArrowheads="1"/>
          </p:cNvSpPr>
          <p:nvPr/>
        </p:nvSpPr>
        <p:spPr bwMode="auto">
          <a:xfrm>
            <a:off x="2298700" y="4081463"/>
            <a:ext cx="1465263" cy="7953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Analysis</a:t>
            </a:r>
          </a:p>
        </p:txBody>
      </p:sp>
      <p:sp>
        <p:nvSpPr>
          <p:cNvPr id="68618" name="Text Box 10"/>
          <p:cNvSpPr txBox="1">
            <a:spLocks noChangeArrowheads="1"/>
          </p:cNvSpPr>
          <p:nvPr/>
        </p:nvSpPr>
        <p:spPr bwMode="auto">
          <a:xfrm>
            <a:off x="822325" y="1577975"/>
            <a:ext cx="4102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The Hacker knows only one activitity</a:t>
            </a:r>
          </a:p>
        </p:txBody>
      </p:sp>
      <p:sp>
        <p:nvSpPr>
          <p:cNvPr id="68619" name="Rectangle 11"/>
          <p:cNvSpPr>
            <a:spLocks noChangeArrowheads="1"/>
          </p:cNvSpPr>
          <p:nvPr/>
        </p:nvSpPr>
        <p:spPr bwMode="auto">
          <a:xfrm>
            <a:off x="4419600" y="2209800"/>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Implemen-</a:t>
            </a:r>
          </a:p>
          <a:p>
            <a:pPr algn="ctr"/>
            <a:r>
              <a:rPr lang="en-US" altLang="en-US" sz="1800" b="1">
                <a:latin typeface="Palatino" charset="0"/>
              </a:rPr>
              <a:t>tation</a:t>
            </a:r>
          </a:p>
        </p:txBody>
      </p:sp>
      <p:sp>
        <p:nvSpPr>
          <p:cNvPr id="68620" name="Text Box 12"/>
          <p:cNvSpPr txBox="1">
            <a:spLocks noChangeArrowheads="1"/>
          </p:cNvSpPr>
          <p:nvPr/>
        </p:nvSpPr>
        <p:spPr bwMode="auto">
          <a:xfrm>
            <a:off x="685800" y="3505200"/>
            <a:ext cx="3016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Activities used  this lecture</a:t>
            </a:r>
          </a:p>
        </p:txBody>
      </p:sp>
      <p:sp>
        <p:nvSpPr>
          <p:cNvPr id="68621" name="Text Box 13"/>
          <p:cNvSpPr txBox="1">
            <a:spLocks noChangeArrowheads="1"/>
          </p:cNvSpPr>
          <p:nvPr/>
        </p:nvSpPr>
        <p:spPr bwMode="auto">
          <a:xfrm>
            <a:off x="685800" y="5410200"/>
            <a:ext cx="4641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Each activity produces one or more models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2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6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6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6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86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86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86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autoUpdateAnimBg="0"/>
      <p:bldP spid="68613" grpId="0" animBg="1" autoUpdateAnimBg="0"/>
      <p:bldP spid="68614" grpId="0" animBg="1" autoUpdateAnimBg="0"/>
      <p:bldP spid="68615" grpId="0" animBg="1" autoUpdateAnimBg="0"/>
      <p:bldP spid="68616" grpId="0" animBg="1" autoUpdateAnimBg="0"/>
      <p:bldP spid="68617" grpId="0" animBg="1" autoUpdateAnimBg="0"/>
      <p:bldP spid="68618" grpId="0" build="p" autoUpdateAnimBg="0"/>
      <p:bldP spid="68619" grpId="0" animBg="1" autoUpdateAnimBg="0"/>
      <p:bldP spid="68620" grpId="0" build="p" autoUpdateAnimBg="0"/>
      <p:bldP spid="6862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2407" tIns="45420" rIns="92407" bIns="45420"/>
          <a:lstStyle/>
          <a:p>
            <a:r>
              <a:rPr lang="en-US" altLang="en-US"/>
              <a:t>Software Lifecycle Activities</a:t>
            </a:r>
          </a:p>
        </p:txBody>
      </p:sp>
      <p:sp>
        <p:nvSpPr>
          <p:cNvPr id="46083" name="Rectangle 3"/>
          <p:cNvSpPr>
            <a:spLocks noChangeArrowheads="1"/>
          </p:cNvSpPr>
          <p:nvPr/>
        </p:nvSpPr>
        <p:spPr bwMode="auto">
          <a:xfrm>
            <a:off x="1711325" y="1698625"/>
            <a:ext cx="6618288" cy="386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4" name="Rectangle 4"/>
          <p:cNvSpPr>
            <a:spLocks noChangeArrowheads="1"/>
          </p:cNvSpPr>
          <p:nvPr/>
        </p:nvSpPr>
        <p:spPr bwMode="auto">
          <a:xfrm>
            <a:off x="557213" y="1633538"/>
            <a:ext cx="8293100" cy="4597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5" name="Line 5"/>
          <p:cNvSpPr>
            <a:spLocks noChangeShapeType="1"/>
          </p:cNvSpPr>
          <p:nvPr/>
        </p:nvSpPr>
        <p:spPr bwMode="auto">
          <a:xfrm>
            <a:off x="5078413" y="1697038"/>
            <a:ext cx="0" cy="44910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6" name="Line 6"/>
          <p:cNvSpPr>
            <a:spLocks noChangeShapeType="1"/>
          </p:cNvSpPr>
          <p:nvPr/>
        </p:nvSpPr>
        <p:spPr bwMode="auto">
          <a:xfrm>
            <a:off x="7634288" y="1674813"/>
            <a:ext cx="0" cy="45005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7" name="Line 7"/>
          <p:cNvSpPr>
            <a:spLocks noChangeShapeType="1"/>
          </p:cNvSpPr>
          <p:nvPr/>
        </p:nvSpPr>
        <p:spPr bwMode="auto">
          <a:xfrm>
            <a:off x="3802063" y="1685925"/>
            <a:ext cx="0" cy="4481513"/>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8" name="Rectangle 8"/>
          <p:cNvSpPr>
            <a:spLocks noChangeArrowheads="1"/>
          </p:cNvSpPr>
          <p:nvPr/>
        </p:nvSpPr>
        <p:spPr bwMode="auto">
          <a:xfrm>
            <a:off x="2873375" y="4506913"/>
            <a:ext cx="620713"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9" name="Rectangle 9" descr="Light horizontal"/>
          <p:cNvSpPr>
            <a:spLocks noChangeArrowheads="1"/>
          </p:cNvSpPr>
          <p:nvPr/>
        </p:nvSpPr>
        <p:spPr bwMode="auto">
          <a:xfrm>
            <a:off x="3127375" y="4572000"/>
            <a:ext cx="138113" cy="141288"/>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0" name="Rectangle 10" descr="Light horizontal"/>
          <p:cNvSpPr>
            <a:spLocks noChangeArrowheads="1"/>
          </p:cNvSpPr>
          <p:nvPr/>
        </p:nvSpPr>
        <p:spPr bwMode="auto">
          <a:xfrm>
            <a:off x="3260725" y="4903788"/>
            <a:ext cx="138113" cy="1444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1" name="Rectangle 11" descr="Light horizontal"/>
          <p:cNvSpPr>
            <a:spLocks noChangeArrowheads="1"/>
          </p:cNvSpPr>
          <p:nvPr/>
        </p:nvSpPr>
        <p:spPr bwMode="auto">
          <a:xfrm>
            <a:off x="2968625" y="4900613"/>
            <a:ext cx="123825" cy="146050"/>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2" name="Rectangle 12"/>
          <p:cNvSpPr>
            <a:spLocks noChangeArrowheads="1"/>
          </p:cNvSpPr>
          <p:nvPr/>
        </p:nvSpPr>
        <p:spPr bwMode="auto">
          <a:xfrm>
            <a:off x="2473325" y="5349875"/>
            <a:ext cx="1341438"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1">
                <a:solidFill>
                  <a:srgbClr val="0006A3"/>
                </a:solidFill>
                <a:latin typeface="Book Antiqua" panose="02040602050305030304" pitchFamily="18" charset="0"/>
              </a:rPr>
              <a:t>Application</a:t>
            </a:r>
          </a:p>
          <a:p>
            <a:pPr algn="ctr"/>
            <a:r>
              <a:rPr lang="en-US" altLang="en-US" sz="1600" b="1">
                <a:solidFill>
                  <a:srgbClr val="0006A3"/>
                </a:solidFill>
                <a:latin typeface="Book Antiqua" panose="02040602050305030304" pitchFamily="18" charset="0"/>
              </a:rPr>
              <a:t>Domain </a:t>
            </a:r>
          </a:p>
          <a:p>
            <a:pPr algn="ctr"/>
            <a:r>
              <a:rPr lang="en-US" altLang="en-US" sz="1600" b="1">
                <a:solidFill>
                  <a:srgbClr val="0006A3"/>
                </a:solidFill>
                <a:latin typeface="Book Antiqua" panose="02040602050305030304" pitchFamily="18" charset="0"/>
              </a:rPr>
              <a:t>Objects</a:t>
            </a:r>
          </a:p>
        </p:txBody>
      </p:sp>
      <p:sp>
        <p:nvSpPr>
          <p:cNvPr id="46093" name="Line 13"/>
          <p:cNvSpPr>
            <a:spLocks noChangeShapeType="1"/>
          </p:cNvSpPr>
          <p:nvPr/>
        </p:nvSpPr>
        <p:spPr bwMode="auto">
          <a:xfrm>
            <a:off x="3116263" y="3678238"/>
            <a:ext cx="0" cy="795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4" name="Rectangle 14"/>
          <p:cNvSpPr>
            <a:spLocks noChangeArrowheads="1"/>
          </p:cNvSpPr>
          <p:nvPr/>
        </p:nvSpPr>
        <p:spPr bwMode="auto">
          <a:xfrm>
            <a:off x="3487738" y="5529263"/>
            <a:ext cx="18113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1">
                <a:solidFill>
                  <a:srgbClr val="0006A3"/>
                </a:solidFill>
                <a:latin typeface="Book Antiqua" panose="02040602050305030304" pitchFamily="18" charset="0"/>
              </a:rPr>
              <a:t>SubSystems</a:t>
            </a:r>
            <a:r>
              <a:rPr lang="en-US" altLang="en-US" sz="1600" b="1">
                <a:solidFill>
                  <a:schemeClr val="hlink"/>
                </a:solidFill>
                <a:latin typeface="Book Antiqua" panose="02040602050305030304" pitchFamily="18" charset="0"/>
              </a:rPr>
              <a:t> </a:t>
            </a:r>
          </a:p>
        </p:txBody>
      </p:sp>
      <p:sp>
        <p:nvSpPr>
          <p:cNvPr id="46095" name="Rectangle 15"/>
          <p:cNvSpPr>
            <a:spLocks noChangeArrowheads="1"/>
          </p:cNvSpPr>
          <p:nvPr/>
        </p:nvSpPr>
        <p:spPr bwMode="auto">
          <a:xfrm>
            <a:off x="4214813" y="4541838"/>
            <a:ext cx="620712"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6" name="Line 16"/>
          <p:cNvSpPr>
            <a:spLocks noChangeShapeType="1"/>
          </p:cNvSpPr>
          <p:nvPr/>
        </p:nvSpPr>
        <p:spPr bwMode="auto">
          <a:xfrm>
            <a:off x="4343400" y="4757738"/>
            <a:ext cx="34925"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7" name="Line 17"/>
          <p:cNvSpPr>
            <a:spLocks noChangeShapeType="1"/>
          </p:cNvSpPr>
          <p:nvPr/>
        </p:nvSpPr>
        <p:spPr bwMode="auto">
          <a:xfrm>
            <a:off x="4460875" y="5016500"/>
            <a:ext cx="174625" cy="23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8" name="Line 18"/>
          <p:cNvSpPr>
            <a:spLocks noChangeShapeType="1"/>
          </p:cNvSpPr>
          <p:nvPr/>
        </p:nvSpPr>
        <p:spPr bwMode="auto">
          <a:xfrm flipH="1" flipV="1">
            <a:off x="4675188" y="4833938"/>
            <a:ext cx="14287"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9" name="AutoShape 19"/>
          <p:cNvSpPr>
            <a:spLocks noChangeArrowheads="1"/>
          </p:cNvSpPr>
          <p:nvPr/>
        </p:nvSpPr>
        <p:spPr bwMode="auto">
          <a:xfrm>
            <a:off x="4289425" y="4619625"/>
            <a:ext cx="19843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0" name="AutoShape 20"/>
          <p:cNvSpPr>
            <a:spLocks noChangeArrowheads="1"/>
          </p:cNvSpPr>
          <p:nvPr/>
        </p:nvSpPr>
        <p:spPr bwMode="auto">
          <a:xfrm>
            <a:off x="4594225" y="4714875"/>
            <a:ext cx="193675" cy="12382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1" name="AutoShape 21"/>
          <p:cNvSpPr>
            <a:spLocks noChangeArrowheads="1"/>
          </p:cNvSpPr>
          <p:nvPr/>
        </p:nvSpPr>
        <p:spPr bwMode="auto">
          <a:xfrm>
            <a:off x="4276725" y="4953000"/>
            <a:ext cx="176213" cy="12223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2" name="AutoShape 22"/>
          <p:cNvSpPr>
            <a:spLocks noChangeArrowheads="1"/>
          </p:cNvSpPr>
          <p:nvPr/>
        </p:nvSpPr>
        <p:spPr bwMode="auto">
          <a:xfrm>
            <a:off x="4619625" y="5000625"/>
            <a:ext cx="17938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3" name="Rectangle 23"/>
          <p:cNvSpPr>
            <a:spLocks noChangeArrowheads="1"/>
          </p:cNvSpPr>
          <p:nvPr/>
        </p:nvSpPr>
        <p:spPr bwMode="auto">
          <a:xfrm>
            <a:off x="5549900" y="4530725"/>
            <a:ext cx="622300"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4" name="Line 24"/>
          <p:cNvSpPr>
            <a:spLocks noChangeShapeType="1"/>
          </p:cNvSpPr>
          <p:nvPr/>
        </p:nvSpPr>
        <p:spPr bwMode="auto">
          <a:xfrm>
            <a:off x="5703888" y="4721225"/>
            <a:ext cx="155575" cy="312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5" name="Line 25"/>
          <p:cNvSpPr>
            <a:spLocks noChangeShapeType="1"/>
          </p:cNvSpPr>
          <p:nvPr/>
        </p:nvSpPr>
        <p:spPr bwMode="auto">
          <a:xfrm flipV="1">
            <a:off x="5843588" y="4845050"/>
            <a:ext cx="187325"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6" name="Rectangle 26" descr="Light horizontal"/>
          <p:cNvSpPr>
            <a:spLocks noChangeArrowheads="1"/>
          </p:cNvSpPr>
          <p:nvPr/>
        </p:nvSpPr>
        <p:spPr bwMode="auto">
          <a:xfrm>
            <a:off x="5645150" y="4637088"/>
            <a:ext cx="117475" cy="1190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7" name="Rectangle 27" descr="Light horizontal"/>
          <p:cNvSpPr>
            <a:spLocks noChangeArrowheads="1"/>
          </p:cNvSpPr>
          <p:nvPr/>
        </p:nvSpPr>
        <p:spPr bwMode="auto">
          <a:xfrm>
            <a:off x="5808663" y="5018088"/>
            <a:ext cx="115887" cy="1190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8" name="Rectangle 28" descr="Light horizontal"/>
          <p:cNvSpPr>
            <a:spLocks noChangeArrowheads="1"/>
          </p:cNvSpPr>
          <p:nvPr/>
        </p:nvSpPr>
        <p:spPr bwMode="auto">
          <a:xfrm>
            <a:off x="5961063" y="4732338"/>
            <a:ext cx="117475" cy="1174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6111" name="Group 31"/>
          <p:cNvGrpSpPr>
            <a:grpSpLocks/>
          </p:cNvGrpSpPr>
          <p:nvPr/>
        </p:nvGrpSpPr>
        <p:grpSpPr bwMode="auto">
          <a:xfrm>
            <a:off x="6557963" y="4530725"/>
            <a:ext cx="692150" cy="658813"/>
            <a:chOff x="4188" y="2891"/>
            <a:chExt cx="442" cy="420"/>
          </a:xfrm>
        </p:grpSpPr>
        <p:sp>
          <p:nvSpPr>
            <p:cNvPr id="46109" name="Rectangle 29"/>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IN"/>
            </a:p>
          </p:txBody>
        </p:sp>
        <p:sp>
          <p:nvSpPr>
            <p:cNvPr id="46110" name="Rectangle 30"/>
            <p:cNvSpPr>
              <a:spLocks noChangeArrowheads="1"/>
            </p:cNvSpPr>
            <p:nvPr/>
          </p:nvSpPr>
          <p:spPr bwMode="auto">
            <a:xfrm>
              <a:off x="4188" y="2903"/>
              <a:ext cx="442" cy="4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b="1">
                  <a:latin typeface="Helvetica" panose="020B0604020202020204" pitchFamily="34" charset="0"/>
                </a:rPr>
                <a:t>class...</a:t>
              </a:r>
            </a:p>
            <a:p>
              <a:r>
                <a:rPr lang="en-US" altLang="en-US" sz="1200" b="1">
                  <a:latin typeface="Helvetica" panose="020B0604020202020204" pitchFamily="34" charset="0"/>
                </a:rPr>
                <a:t>class...</a:t>
              </a:r>
            </a:p>
            <a:p>
              <a:r>
                <a:rPr lang="en-US" altLang="en-US" sz="1200" b="1">
                  <a:latin typeface="Helvetica" panose="020B0604020202020204" pitchFamily="34" charset="0"/>
                </a:rPr>
                <a:t>class...</a:t>
              </a:r>
            </a:p>
          </p:txBody>
        </p:sp>
      </p:grpSp>
      <p:sp>
        <p:nvSpPr>
          <p:cNvPr id="46112" name="Rectangle 32"/>
          <p:cNvSpPr>
            <a:spLocks noChangeArrowheads="1"/>
          </p:cNvSpPr>
          <p:nvPr/>
        </p:nvSpPr>
        <p:spPr bwMode="auto">
          <a:xfrm>
            <a:off x="5027613" y="5380038"/>
            <a:ext cx="1404937"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1">
                <a:solidFill>
                  <a:srgbClr val="0006A3"/>
                </a:solidFill>
                <a:latin typeface="Book Antiqua" panose="02040602050305030304" pitchFamily="18" charset="0"/>
              </a:rPr>
              <a:t>Solution Domain </a:t>
            </a:r>
          </a:p>
          <a:p>
            <a:pPr algn="ctr"/>
            <a:r>
              <a:rPr lang="en-US" altLang="en-US" sz="1600" b="1">
                <a:solidFill>
                  <a:srgbClr val="0006A3"/>
                </a:solidFill>
                <a:latin typeface="Book Antiqua" panose="02040602050305030304" pitchFamily="18" charset="0"/>
              </a:rPr>
              <a:t>Objects</a:t>
            </a:r>
          </a:p>
        </p:txBody>
      </p:sp>
      <p:sp>
        <p:nvSpPr>
          <p:cNvPr id="46113" name="Rectangle 33"/>
          <p:cNvSpPr>
            <a:spLocks noChangeArrowheads="1"/>
          </p:cNvSpPr>
          <p:nvPr/>
        </p:nvSpPr>
        <p:spPr bwMode="auto">
          <a:xfrm>
            <a:off x="6543675" y="5519738"/>
            <a:ext cx="871538"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1">
                <a:solidFill>
                  <a:srgbClr val="0006A3"/>
                </a:solidFill>
                <a:latin typeface="Book Antiqua" panose="02040602050305030304" pitchFamily="18" charset="0"/>
              </a:rPr>
              <a:t>Source</a:t>
            </a:r>
          </a:p>
          <a:p>
            <a:pPr algn="ctr"/>
            <a:r>
              <a:rPr lang="en-US" altLang="en-US" sz="1600" b="1">
                <a:solidFill>
                  <a:srgbClr val="0006A3"/>
                </a:solidFill>
                <a:latin typeface="Book Antiqua" panose="02040602050305030304" pitchFamily="18" charset="0"/>
              </a:rPr>
              <a:t>Code</a:t>
            </a:r>
            <a:endParaRPr lang="en-US" altLang="en-US" sz="1600" b="1">
              <a:solidFill>
                <a:schemeClr val="hlink"/>
              </a:solidFill>
              <a:latin typeface="Book Antiqua" panose="02040602050305030304" pitchFamily="18" charset="0"/>
            </a:endParaRPr>
          </a:p>
        </p:txBody>
      </p:sp>
      <p:sp>
        <p:nvSpPr>
          <p:cNvPr id="46114" name="Rectangle 34"/>
          <p:cNvSpPr>
            <a:spLocks noChangeArrowheads="1"/>
          </p:cNvSpPr>
          <p:nvPr/>
        </p:nvSpPr>
        <p:spPr bwMode="auto">
          <a:xfrm>
            <a:off x="7737475" y="5597525"/>
            <a:ext cx="78105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1">
                <a:solidFill>
                  <a:srgbClr val="0006A3"/>
                </a:solidFill>
                <a:latin typeface="Book Antiqua" panose="02040602050305030304" pitchFamily="18" charset="0"/>
              </a:rPr>
              <a:t>Test </a:t>
            </a:r>
          </a:p>
          <a:p>
            <a:pPr algn="ctr"/>
            <a:r>
              <a:rPr lang="en-US" altLang="en-US" sz="1600" b="1">
                <a:solidFill>
                  <a:srgbClr val="0006A3"/>
                </a:solidFill>
                <a:latin typeface="Book Antiqua" panose="02040602050305030304" pitchFamily="18" charset="0"/>
              </a:rPr>
              <a:t>Cases</a:t>
            </a:r>
          </a:p>
        </p:txBody>
      </p:sp>
      <p:sp>
        <p:nvSpPr>
          <p:cNvPr id="46115" name="Rectangle 35"/>
          <p:cNvSpPr>
            <a:spLocks noChangeArrowheads="1"/>
          </p:cNvSpPr>
          <p:nvPr/>
        </p:nvSpPr>
        <p:spPr bwMode="auto">
          <a:xfrm>
            <a:off x="7705725" y="4519613"/>
            <a:ext cx="1033463" cy="1000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6" name="AutoShape 36"/>
          <p:cNvSpPr>
            <a:spLocks noChangeArrowheads="1"/>
          </p:cNvSpPr>
          <p:nvPr/>
        </p:nvSpPr>
        <p:spPr bwMode="auto">
          <a:xfrm>
            <a:off x="7905750" y="5010150"/>
            <a:ext cx="209550" cy="12065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7" name="Oval 37" descr="50%"/>
          <p:cNvSpPr>
            <a:spLocks noChangeArrowheads="1"/>
          </p:cNvSpPr>
          <p:nvPr/>
        </p:nvSpPr>
        <p:spPr bwMode="auto">
          <a:xfrm>
            <a:off x="7910513" y="4591050"/>
            <a:ext cx="219075" cy="100013"/>
          </a:xfrm>
          <a:prstGeom prst="ellipse">
            <a:avLst/>
          </a:prstGeom>
          <a:pattFill prst="pct50">
            <a:fgClr>
              <a:schemeClr val="tx1"/>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8" name="Rectangle 38"/>
          <p:cNvSpPr>
            <a:spLocks noChangeArrowheads="1"/>
          </p:cNvSpPr>
          <p:nvPr/>
        </p:nvSpPr>
        <p:spPr bwMode="auto">
          <a:xfrm>
            <a:off x="8285163" y="4899025"/>
            <a:ext cx="3619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b="1">
                <a:latin typeface="Book Antiqua" panose="02040602050305030304" pitchFamily="18" charset="0"/>
              </a:rPr>
              <a:t>? </a:t>
            </a:r>
          </a:p>
        </p:txBody>
      </p:sp>
      <p:sp>
        <p:nvSpPr>
          <p:cNvPr id="46119" name="Freeform 39"/>
          <p:cNvSpPr>
            <a:spLocks/>
          </p:cNvSpPr>
          <p:nvPr/>
        </p:nvSpPr>
        <p:spPr bwMode="auto">
          <a:xfrm>
            <a:off x="8299450" y="4773613"/>
            <a:ext cx="168275" cy="122237"/>
          </a:xfrm>
          <a:custGeom>
            <a:avLst/>
            <a:gdLst>
              <a:gd name="T0" fmla="*/ 0 w 107"/>
              <a:gd name="T1" fmla="*/ 15 h 78"/>
              <a:gd name="T2" fmla="*/ 15 w 107"/>
              <a:gd name="T3" fmla="*/ 77 h 78"/>
              <a:gd name="T4" fmla="*/ 106 w 107"/>
              <a:gd name="T5" fmla="*/ 0 h 78"/>
            </a:gdLst>
            <a:ahLst/>
            <a:cxnLst>
              <a:cxn ang="0">
                <a:pos x="T0" y="T1"/>
              </a:cxn>
              <a:cxn ang="0">
                <a:pos x="T2" y="T3"/>
              </a:cxn>
              <a:cxn ang="0">
                <a:pos x="T4" y="T5"/>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20" name="Freeform 40"/>
          <p:cNvSpPr>
            <a:spLocks/>
          </p:cNvSpPr>
          <p:nvPr/>
        </p:nvSpPr>
        <p:spPr bwMode="auto">
          <a:xfrm>
            <a:off x="8299450" y="4595813"/>
            <a:ext cx="166688" cy="120650"/>
          </a:xfrm>
          <a:custGeom>
            <a:avLst/>
            <a:gdLst>
              <a:gd name="T0" fmla="*/ 0 w 106"/>
              <a:gd name="T1" fmla="*/ 15 h 77"/>
              <a:gd name="T2" fmla="*/ 15 w 106"/>
              <a:gd name="T3" fmla="*/ 76 h 77"/>
              <a:gd name="T4" fmla="*/ 105 w 106"/>
              <a:gd name="T5" fmla="*/ 0 h 77"/>
            </a:gdLst>
            <a:ahLst/>
            <a:cxnLst>
              <a:cxn ang="0">
                <a:pos x="T0" y="T1"/>
              </a:cxn>
              <a:cxn ang="0">
                <a:pos x="T2" y="T3"/>
              </a:cxn>
              <a:cxn ang="0">
                <a:pos x="T4" y="T5"/>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21" name="Line 41"/>
          <p:cNvSpPr>
            <a:spLocks noChangeShapeType="1"/>
          </p:cNvSpPr>
          <p:nvPr/>
        </p:nvSpPr>
        <p:spPr bwMode="auto">
          <a:xfrm flipV="1">
            <a:off x="3536950" y="4824413"/>
            <a:ext cx="631825" cy="47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2" name="Line 42"/>
          <p:cNvSpPr>
            <a:spLocks noChangeShapeType="1"/>
          </p:cNvSpPr>
          <p:nvPr/>
        </p:nvSpPr>
        <p:spPr bwMode="auto">
          <a:xfrm>
            <a:off x="4911725" y="4867275"/>
            <a:ext cx="53975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3" name="Line 43"/>
          <p:cNvSpPr>
            <a:spLocks noChangeShapeType="1"/>
          </p:cNvSpPr>
          <p:nvPr/>
        </p:nvSpPr>
        <p:spPr bwMode="auto">
          <a:xfrm>
            <a:off x="2128838" y="3557588"/>
            <a:ext cx="23129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4" name="Line 44"/>
          <p:cNvSpPr>
            <a:spLocks noChangeShapeType="1"/>
          </p:cNvSpPr>
          <p:nvPr/>
        </p:nvSpPr>
        <p:spPr bwMode="auto">
          <a:xfrm>
            <a:off x="2116138" y="3414713"/>
            <a:ext cx="37147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5" name="Line 45"/>
          <p:cNvSpPr>
            <a:spLocks noChangeShapeType="1"/>
          </p:cNvSpPr>
          <p:nvPr/>
        </p:nvSpPr>
        <p:spPr bwMode="auto">
          <a:xfrm>
            <a:off x="2116138" y="3282950"/>
            <a:ext cx="47688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6" name="Line 46"/>
          <p:cNvSpPr>
            <a:spLocks noChangeShapeType="1"/>
          </p:cNvSpPr>
          <p:nvPr/>
        </p:nvSpPr>
        <p:spPr bwMode="auto">
          <a:xfrm>
            <a:off x="2105025" y="3152775"/>
            <a:ext cx="60880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7" name="Line 47"/>
          <p:cNvSpPr>
            <a:spLocks noChangeShapeType="1"/>
          </p:cNvSpPr>
          <p:nvPr/>
        </p:nvSpPr>
        <p:spPr bwMode="auto">
          <a:xfrm>
            <a:off x="4454525" y="3570288"/>
            <a:ext cx="0" cy="882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8" name="Line 48"/>
          <p:cNvSpPr>
            <a:spLocks noChangeShapeType="1"/>
          </p:cNvSpPr>
          <p:nvPr/>
        </p:nvSpPr>
        <p:spPr bwMode="auto">
          <a:xfrm>
            <a:off x="5837238" y="3416300"/>
            <a:ext cx="0" cy="10366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9" name="Line 49"/>
          <p:cNvSpPr>
            <a:spLocks noChangeShapeType="1"/>
          </p:cNvSpPr>
          <p:nvPr/>
        </p:nvSpPr>
        <p:spPr bwMode="auto">
          <a:xfrm>
            <a:off x="6889750" y="3295650"/>
            <a:ext cx="0" cy="12049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30" name="Line 50"/>
          <p:cNvSpPr>
            <a:spLocks noChangeShapeType="1"/>
          </p:cNvSpPr>
          <p:nvPr/>
        </p:nvSpPr>
        <p:spPr bwMode="auto">
          <a:xfrm>
            <a:off x="8210550" y="3141663"/>
            <a:ext cx="0" cy="13350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31" name="Rectangle 51"/>
          <p:cNvSpPr>
            <a:spLocks noChangeArrowheads="1"/>
          </p:cNvSpPr>
          <p:nvPr/>
        </p:nvSpPr>
        <p:spPr bwMode="auto">
          <a:xfrm>
            <a:off x="2289175" y="3727450"/>
            <a:ext cx="1562100" cy="5175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latin typeface="ITCCheltenham BookCond" charset="0"/>
              </a:rPr>
              <a:t>Expressed in Terms Of</a:t>
            </a:r>
          </a:p>
        </p:txBody>
      </p:sp>
      <p:sp>
        <p:nvSpPr>
          <p:cNvPr id="46132" name="Rectangle 52"/>
          <p:cNvSpPr>
            <a:spLocks noChangeArrowheads="1"/>
          </p:cNvSpPr>
          <p:nvPr/>
        </p:nvSpPr>
        <p:spPr bwMode="auto">
          <a:xfrm>
            <a:off x="3751263" y="3784600"/>
            <a:ext cx="1328737" cy="3048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latin typeface="ITCCheltenham BookCond" charset="0"/>
              </a:rPr>
              <a:t>Structured By</a:t>
            </a:r>
          </a:p>
        </p:txBody>
      </p:sp>
      <p:sp>
        <p:nvSpPr>
          <p:cNvPr id="46133" name="Rectangle 53"/>
          <p:cNvSpPr>
            <a:spLocks noChangeArrowheads="1"/>
          </p:cNvSpPr>
          <p:nvPr/>
        </p:nvSpPr>
        <p:spPr bwMode="auto">
          <a:xfrm>
            <a:off x="6264275" y="3425825"/>
            <a:ext cx="1320800" cy="5175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latin typeface="ITCCheltenham BookCond" charset="0"/>
              </a:rPr>
              <a:t>Implemented</a:t>
            </a:r>
          </a:p>
          <a:p>
            <a:pPr algn="ctr"/>
            <a:r>
              <a:rPr lang="en-US" altLang="en-US" sz="1400">
                <a:latin typeface="ITCCheltenham BookCond" charset="0"/>
              </a:rPr>
              <a:t> By</a:t>
            </a:r>
          </a:p>
        </p:txBody>
      </p:sp>
      <p:sp>
        <p:nvSpPr>
          <p:cNvPr id="46134" name="Rectangle 54"/>
          <p:cNvSpPr>
            <a:spLocks noChangeArrowheads="1"/>
          </p:cNvSpPr>
          <p:nvPr/>
        </p:nvSpPr>
        <p:spPr bwMode="auto">
          <a:xfrm>
            <a:off x="5121275" y="3846513"/>
            <a:ext cx="1555750" cy="304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latin typeface="ITCCheltenham BookCond" charset="0"/>
              </a:rPr>
              <a:t>Realized By</a:t>
            </a:r>
          </a:p>
        </p:txBody>
      </p:sp>
      <p:sp>
        <p:nvSpPr>
          <p:cNvPr id="46135" name="Rectangle 55"/>
          <p:cNvSpPr>
            <a:spLocks noChangeArrowheads="1"/>
          </p:cNvSpPr>
          <p:nvPr/>
        </p:nvSpPr>
        <p:spPr bwMode="auto">
          <a:xfrm>
            <a:off x="7762875" y="3917950"/>
            <a:ext cx="835025" cy="5175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latin typeface="ITCCheltenham BookCond" charset="0"/>
              </a:rPr>
              <a:t>Verified </a:t>
            </a:r>
          </a:p>
          <a:p>
            <a:pPr algn="ctr"/>
            <a:r>
              <a:rPr lang="en-US" altLang="en-US" sz="1400">
                <a:latin typeface="ITCCheltenham BookCond" charset="0"/>
              </a:rPr>
              <a:t>By</a:t>
            </a:r>
          </a:p>
        </p:txBody>
      </p:sp>
      <p:sp>
        <p:nvSpPr>
          <p:cNvPr id="46136" name="Rectangle 56"/>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System</a:t>
            </a:r>
          </a:p>
          <a:p>
            <a:pPr algn="ctr"/>
            <a:r>
              <a:rPr lang="en-US" altLang="en-US" sz="1800" b="1">
                <a:latin typeface="Palatino" charset="0"/>
              </a:rPr>
              <a:t>Design</a:t>
            </a:r>
          </a:p>
        </p:txBody>
      </p:sp>
      <p:sp>
        <p:nvSpPr>
          <p:cNvPr id="46137" name="Rectangle 57"/>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Object</a:t>
            </a:r>
          </a:p>
          <a:p>
            <a:pPr algn="ctr"/>
            <a:r>
              <a:rPr lang="en-US" altLang="en-US" sz="1800" b="1">
                <a:latin typeface="Palatino" charset="0"/>
              </a:rPr>
              <a:t>Design</a:t>
            </a:r>
          </a:p>
        </p:txBody>
      </p:sp>
      <p:sp>
        <p:nvSpPr>
          <p:cNvPr id="46138" name="Rectangle 58"/>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Implemen-</a:t>
            </a:r>
          </a:p>
          <a:p>
            <a:pPr algn="ctr"/>
            <a:r>
              <a:rPr lang="en-US" altLang="en-US" sz="1800" b="1">
                <a:latin typeface="Palatino" charset="0"/>
              </a:rPr>
              <a:t>tation</a:t>
            </a:r>
          </a:p>
        </p:txBody>
      </p:sp>
      <p:sp>
        <p:nvSpPr>
          <p:cNvPr id="46139" name="Rectangle 59"/>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Testing</a:t>
            </a:r>
          </a:p>
        </p:txBody>
      </p:sp>
      <p:sp>
        <p:nvSpPr>
          <p:cNvPr id="46140" name="Line 60"/>
          <p:cNvSpPr>
            <a:spLocks noChangeShapeType="1"/>
          </p:cNvSpPr>
          <p:nvPr/>
        </p:nvSpPr>
        <p:spPr bwMode="auto">
          <a:xfrm>
            <a:off x="6343650" y="1697038"/>
            <a:ext cx="0" cy="448151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1" name="Line 61"/>
          <p:cNvSpPr>
            <a:spLocks noChangeShapeType="1"/>
          </p:cNvSpPr>
          <p:nvPr/>
        </p:nvSpPr>
        <p:spPr bwMode="auto">
          <a:xfrm>
            <a:off x="2141538" y="3651250"/>
            <a:ext cx="9572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2" name="Line 62"/>
          <p:cNvSpPr>
            <a:spLocks noChangeShapeType="1"/>
          </p:cNvSpPr>
          <p:nvPr/>
        </p:nvSpPr>
        <p:spPr bwMode="auto">
          <a:xfrm>
            <a:off x="3048000" y="4795838"/>
            <a:ext cx="3032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3" name="Line 63"/>
          <p:cNvSpPr>
            <a:spLocks noChangeShapeType="1"/>
          </p:cNvSpPr>
          <p:nvPr/>
        </p:nvSpPr>
        <p:spPr bwMode="auto">
          <a:xfrm>
            <a:off x="3357563" y="4813300"/>
            <a:ext cx="0" cy="87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4" name="Line 64"/>
          <p:cNvSpPr>
            <a:spLocks noChangeShapeType="1"/>
          </p:cNvSpPr>
          <p:nvPr/>
        </p:nvSpPr>
        <p:spPr bwMode="auto">
          <a:xfrm>
            <a:off x="3030538" y="4802188"/>
            <a:ext cx="0" cy="650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5" name="Line 65"/>
          <p:cNvSpPr>
            <a:spLocks noChangeShapeType="1"/>
          </p:cNvSpPr>
          <p:nvPr/>
        </p:nvSpPr>
        <p:spPr bwMode="auto">
          <a:xfrm>
            <a:off x="3187700" y="4722813"/>
            <a:ext cx="0" cy="66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6" name="Rectangle 66" descr="Light horizontal"/>
          <p:cNvSpPr>
            <a:spLocks noChangeArrowheads="1"/>
          </p:cNvSpPr>
          <p:nvPr/>
        </p:nvSpPr>
        <p:spPr bwMode="auto">
          <a:xfrm>
            <a:off x="7943850" y="4783138"/>
            <a:ext cx="138113" cy="1428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6149" name="Group 69"/>
          <p:cNvGrpSpPr>
            <a:grpSpLocks/>
          </p:cNvGrpSpPr>
          <p:nvPr/>
        </p:nvGrpSpPr>
        <p:grpSpPr bwMode="auto">
          <a:xfrm>
            <a:off x="7723188" y="5187950"/>
            <a:ext cx="735012" cy="292100"/>
            <a:chOff x="4933" y="3310"/>
            <a:chExt cx="469" cy="187"/>
          </a:xfrm>
        </p:grpSpPr>
        <p:sp>
          <p:nvSpPr>
            <p:cNvPr id="46147" name="Rectangle 67"/>
            <p:cNvSpPr>
              <a:spLocks noChangeArrowheads="1"/>
            </p:cNvSpPr>
            <p:nvPr/>
          </p:nvSpPr>
          <p:spPr bwMode="auto">
            <a:xfrm>
              <a:off x="4943" y="3323"/>
              <a:ext cx="40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IN"/>
            </a:p>
          </p:txBody>
        </p:sp>
        <p:sp>
          <p:nvSpPr>
            <p:cNvPr id="46148" name="Rectangle 68"/>
            <p:cNvSpPr>
              <a:spLocks noChangeArrowheads="1"/>
            </p:cNvSpPr>
            <p:nvPr/>
          </p:nvSpPr>
          <p:spPr bwMode="auto">
            <a:xfrm>
              <a:off x="4933" y="3310"/>
              <a:ext cx="469"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b="1">
                  <a:latin typeface="Helvetica" panose="020B0604020202020204" pitchFamily="34" charset="0"/>
                </a:rPr>
                <a:t>class....</a:t>
              </a:r>
            </a:p>
          </p:txBody>
        </p:sp>
      </p:grpSp>
      <p:sp>
        <p:nvSpPr>
          <p:cNvPr id="46150" name="Rectangle 70"/>
          <p:cNvSpPr>
            <a:spLocks noChangeArrowheads="1"/>
          </p:cNvSpPr>
          <p:nvPr/>
        </p:nvSpPr>
        <p:spPr bwMode="auto">
          <a:xfrm>
            <a:off x="8285163" y="5168900"/>
            <a:ext cx="3619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b="1">
                <a:latin typeface="Book Antiqua" panose="02040602050305030304" pitchFamily="18" charset="0"/>
              </a:rPr>
              <a:t>? </a:t>
            </a:r>
          </a:p>
        </p:txBody>
      </p:sp>
      <p:sp>
        <p:nvSpPr>
          <p:cNvPr id="46151" name="Rectangle 71"/>
          <p:cNvSpPr>
            <a:spLocks noChangeArrowheads="1"/>
          </p:cNvSpPr>
          <p:nvPr/>
        </p:nvSpPr>
        <p:spPr bwMode="auto">
          <a:xfrm>
            <a:off x="955675" y="3095625"/>
            <a:ext cx="1154113" cy="558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2" name="Oval 72"/>
          <p:cNvSpPr>
            <a:spLocks noChangeArrowheads="1"/>
          </p:cNvSpPr>
          <p:nvPr/>
        </p:nvSpPr>
        <p:spPr bwMode="auto">
          <a:xfrm>
            <a:off x="1104900" y="3227388"/>
            <a:ext cx="331788" cy="1238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3" name="Oval 73"/>
          <p:cNvSpPr>
            <a:spLocks noChangeArrowheads="1"/>
          </p:cNvSpPr>
          <p:nvPr/>
        </p:nvSpPr>
        <p:spPr bwMode="auto">
          <a:xfrm>
            <a:off x="1651000" y="3506788"/>
            <a:ext cx="290513" cy="1063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4" name="Rectangle 74"/>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Requirements</a:t>
            </a:r>
          </a:p>
          <a:p>
            <a:pPr algn="ctr"/>
            <a:r>
              <a:rPr lang="en-US" altLang="en-US" sz="1800" b="1">
                <a:latin typeface="Palatino" charset="0"/>
              </a:rPr>
              <a:t>Elicitation</a:t>
            </a:r>
          </a:p>
        </p:txBody>
      </p:sp>
      <p:sp>
        <p:nvSpPr>
          <p:cNvPr id="46155" name="Line 75"/>
          <p:cNvSpPr>
            <a:spLocks noChangeShapeType="1"/>
          </p:cNvSpPr>
          <p:nvPr/>
        </p:nvSpPr>
        <p:spPr bwMode="auto">
          <a:xfrm>
            <a:off x="2266950" y="1671638"/>
            <a:ext cx="0" cy="44704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6" name="Rectangle 76"/>
          <p:cNvSpPr>
            <a:spLocks noChangeArrowheads="1"/>
          </p:cNvSpPr>
          <p:nvPr/>
        </p:nvSpPr>
        <p:spPr bwMode="auto">
          <a:xfrm>
            <a:off x="752475" y="5413375"/>
            <a:ext cx="14097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1">
                <a:solidFill>
                  <a:srgbClr val="0006A3"/>
                </a:solidFill>
                <a:latin typeface="Book Antiqua" panose="02040602050305030304" pitchFamily="18" charset="0"/>
              </a:rPr>
              <a:t>Use Case</a:t>
            </a:r>
          </a:p>
          <a:p>
            <a:pPr algn="ctr"/>
            <a:r>
              <a:rPr lang="en-US" altLang="en-US" sz="1600" b="1">
                <a:solidFill>
                  <a:srgbClr val="0006A3"/>
                </a:solidFill>
                <a:latin typeface="Book Antiqua" panose="02040602050305030304" pitchFamily="18" charset="0"/>
              </a:rPr>
              <a:t>Model</a:t>
            </a:r>
          </a:p>
        </p:txBody>
      </p:sp>
      <p:grpSp>
        <p:nvGrpSpPr>
          <p:cNvPr id="46162" name="Group 82"/>
          <p:cNvGrpSpPr>
            <a:grpSpLocks/>
          </p:cNvGrpSpPr>
          <p:nvPr/>
        </p:nvGrpSpPr>
        <p:grpSpPr bwMode="auto">
          <a:xfrm>
            <a:off x="1717675" y="3165475"/>
            <a:ext cx="142875" cy="217488"/>
            <a:chOff x="1097" y="2020"/>
            <a:chExt cx="91" cy="139"/>
          </a:xfrm>
        </p:grpSpPr>
        <p:sp>
          <p:nvSpPr>
            <p:cNvPr id="46157" name="Oval 77"/>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8" name="Line 78"/>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9" name="Line 79"/>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0" name="Line 80"/>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1" name="Line 81"/>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6163" name="Line 83"/>
          <p:cNvSpPr>
            <a:spLocks noChangeShapeType="1"/>
          </p:cNvSpPr>
          <p:nvPr/>
        </p:nvSpPr>
        <p:spPr bwMode="auto">
          <a:xfrm flipH="1" flipV="1">
            <a:off x="1452563" y="3289300"/>
            <a:ext cx="249237" cy="11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4" name="Line 84"/>
          <p:cNvSpPr>
            <a:spLocks noChangeShapeType="1"/>
          </p:cNvSpPr>
          <p:nvPr/>
        </p:nvSpPr>
        <p:spPr bwMode="auto">
          <a:xfrm>
            <a:off x="1790700" y="3419475"/>
            <a:ext cx="11113" cy="650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6170" name="Group 90"/>
          <p:cNvGrpSpPr>
            <a:grpSpLocks/>
          </p:cNvGrpSpPr>
          <p:nvPr/>
        </p:nvGrpSpPr>
        <p:grpSpPr bwMode="auto">
          <a:xfrm>
            <a:off x="1436688" y="3414713"/>
            <a:ext cx="144462" cy="214312"/>
            <a:chOff x="918" y="2179"/>
            <a:chExt cx="92" cy="137"/>
          </a:xfrm>
        </p:grpSpPr>
        <p:sp>
          <p:nvSpPr>
            <p:cNvPr id="46165" name="Oval 85"/>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6" name="Line 86"/>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7" name="Line 87"/>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8" name="Line 88"/>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9" name="Line 89"/>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6171" name="Line 91"/>
          <p:cNvSpPr>
            <a:spLocks noChangeShapeType="1"/>
          </p:cNvSpPr>
          <p:nvPr/>
        </p:nvSpPr>
        <p:spPr bwMode="auto">
          <a:xfrm flipH="1" flipV="1">
            <a:off x="1287463" y="3378200"/>
            <a:ext cx="134937" cy="1920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72" name="Rectangle 92"/>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b="1">
                <a:latin typeface="Palatino" charset="0"/>
              </a:rPr>
              <a:t>Requirements</a:t>
            </a:r>
          </a:p>
          <a:p>
            <a:pPr algn="ctr"/>
            <a:r>
              <a:rPr lang="en-US" altLang="en-US" sz="1800" b="1">
                <a:latin typeface="Palatino" charset="0"/>
              </a:rPr>
              <a:t>Analysis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2407" tIns="45420" rIns="92407" bIns="45420"/>
          <a:lstStyle/>
          <a:p>
            <a:r>
              <a:rPr lang="en-US" altLang="en-US"/>
              <a:t>First Step in Establishing the Requirements: </a:t>
            </a:r>
            <a:br>
              <a:rPr lang="en-US" altLang="en-US"/>
            </a:br>
            <a:r>
              <a:rPr lang="en-US" altLang="en-US"/>
              <a:t>System Identification</a:t>
            </a:r>
          </a:p>
        </p:txBody>
      </p:sp>
      <p:sp>
        <p:nvSpPr>
          <p:cNvPr id="7171" name="Rectangle 3"/>
          <p:cNvSpPr>
            <a:spLocks noGrp="1" noChangeArrowheads="1"/>
          </p:cNvSpPr>
          <p:nvPr>
            <p:ph type="body" idx="1"/>
          </p:nvPr>
        </p:nvSpPr>
        <p:spPr>
          <a:noFill/>
          <a:ln/>
        </p:spPr>
        <p:txBody>
          <a:bodyPr lIns="92407" tIns="45420" rIns="92407" bIns="45420"/>
          <a:lstStyle/>
          <a:p>
            <a:pPr>
              <a:lnSpc>
                <a:spcPct val="80000"/>
              </a:lnSpc>
            </a:pPr>
            <a:r>
              <a:rPr lang="en-US" altLang="en-US"/>
              <a:t>The development of a system is not just done by taking a snapshot of a scene (domain)</a:t>
            </a:r>
          </a:p>
          <a:p>
            <a:pPr>
              <a:lnSpc>
                <a:spcPct val="80000"/>
              </a:lnSpc>
            </a:pPr>
            <a:r>
              <a:rPr lang="en-US" altLang="en-US"/>
              <a:t>Two questions need to be answered: </a:t>
            </a:r>
          </a:p>
          <a:p>
            <a:pPr lvl="1">
              <a:lnSpc>
                <a:spcPct val="80000"/>
              </a:lnSpc>
            </a:pPr>
            <a:r>
              <a:rPr lang="en-US" altLang="en-US"/>
              <a:t>How can we identify the purpose of a system? </a:t>
            </a:r>
          </a:p>
          <a:p>
            <a:pPr lvl="1">
              <a:lnSpc>
                <a:spcPct val="80000"/>
              </a:lnSpc>
            </a:pPr>
            <a:r>
              <a:rPr lang="en-US" altLang="en-US"/>
              <a:t>Crucial is the definition of the  system boundary: What is inside, what is outside the system?</a:t>
            </a:r>
          </a:p>
          <a:p>
            <a:pPr>
              <a:lnSpc>
                <a:spcPct val="80000"/>
              </a:lnSpc>
            </a:pPr>
            <a:r>
              <a:rPr lang="en-US" altLang="en-US"/>
              <a:t>These two questions are answered in the requirements process</a:t>
            </a:r>
          </a:p>
          <a:p>
            <a:pPr>
              <a:lnSpc>
                <a:spcPct val="80000"/>
              </a:lnSpc>
            </a:pPr>
            <a:r>
              <a:rPr lang="en-US" altLang="en-US"/>
              <a:t>The requirements process consists of two activities: </a:t>
            </a:r>
          </a:p>
          <a:p>
            <a:pPr lvl="1">
              <a:lnSpc>
                <a:spcPct val="80000"/>
              </a:lnSpc>
            </a:pPr>
            <a:r>
              <a:rPr lang="en-US" altLang="en-US"/>
              <a:t>Requirements Elicitation:</a:t>
            </a:r>
          </a:p>
          <a:p>
            <a:pPr lvl="2">
              <a:lnSpc>
                <a:spcPct val="80000"/>
              </a:lnSpc>
            </a:pPr>
            <a:r>
              <a:rPr lang="en-US" altLang="en-US"/>
              <a:t> Definition of the system in terms understood by the customer </a:t>
            </a:r>
            <a:r>
              <a:rPr lang="en-US" altLang="en-US">
                <a:solidFill>
                  <a:srgbClr val="D30315"/>
                </a:solidFill>
              </a:rPr>
              <a:t>(“Problem Description”)</a:t>
            </a:r>
          </a:p>
          <a:p>
            <a:pPr lvl="1">
              <a:lnSpc>
                <a:spcPct val="80000"/>
              </a:lnSpc>
            </a:pPr>
            <a:r>
              <a:rPr lang="en-US" altLang="en-US"/>
              <a:t>Requirements Analysis: </a:t>
            </a:r>
          </a:p>
          <a:p>
            <a:pPr lvl="2">
              <a:lnSpc>
                <a:spcPct val="80000"/>
              </a:lnSpc>
            </a:pPr>
            <a:r>
              <a:rPr lang="en-US" altLang="en-US"/>
              <a:t>Technical specification of the system in terms understood by the developer </a:t>
            </a:r>
            <a:r>
              <a:rPr lang="en-US" altLang="en-US">
                <a:solidFill>
                  <a:srgbClr val="D30315"/>
                </a:solidFill>
              </a:rPr>
              <a:t>(“Problem Specification”)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171">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71">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19100" y="222250"/>
            <a:ext cx="8572500" cy="704850"/>
          </a:xfrm>
          <a:noFill/>
          <a:ln/>
        </p:spPr>
        <p:txBody>
          <a:bodyPr lIns="92407" tIns="46987" rIns="92407" bIns="46987"/>
          <a:lstStyle/>
          <a:p>
            <a:pPr defTabSz="920750"/>
            <a:r>
              <a:rPr lang="en-US" altLang="en-US" sz="3100"/>
              <a:t>Defining the System Boundary is Often Difficult</a:t>
            </a:r>
          </a:p>
        </p:txBody>
      </p:sp>
      <p:pic>
        <p:nvPicPr>
          <p:cNvPr id="512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938" y="1638300"/>
            <a:ext cx="3971925" cy="439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Text Box 4"/>
          <p:cNvSpPr txBox="1">
            <a:spLocks noChangeArrowheads="1"/>
          </p:cNvSpPr>
          <p:nvPr/>
        </p:nvSpPr>
        <p:spPr bwMode="auto">
          <a:xfrm>
            <a:off x="746125" y="1246188"/>
            <a:ext cx="3308350" cy="503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700">
                <a:latin typeface="Times" panose="02020603050405020304" pitchFamily="18" charset="0"/>
              </a:rPr>
              <a:t>What do you see here?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Products of Requirements Process</a:t>
            </a:r>
          </a:p>
        </p:txBody>
      </p:sp>
      <p:grpSp>
        <p:nvGrpSpPr>
          <p:cNvPr id="53311" name="Group 63"/>
          <p:cNvGrpSpPr>
            <a:grpSpLocks/>
          </p:cNvGrpSpPr>
          <p:nvPr/>
        </p:nvGrpSpPr>
        <p:grpSpPr bwMode="auto">
          <a:xfrm>
            <a:off x="1524000" y="4441825"/>
            <a:ext cx="2471738" cy="1135063"/>
            <a:chOff x="768" y="2248"/>
            <a:chExt cx="1557" cy="715"/>
          </a:xfrm>
        </p:grpSpPr>
        <p:sp>
          <p:nvSpPr>
            <p:cNvPr id="53268" name="AutoShape 20"/>
            <p:cNvSpPr>
              <a:spLocks noChangeArrowheads="1"/>
            </p:cNvSpPr>
            <p:nvPr/>
          </p:nvSpPr>
          <p:spPr bwMode="auto">
            <a:xfrm>
              <a:off x="768" y="2248"/>
              <a:ext cx="1557" cy="715"/>
            </a:xfrm>
            <a:prstGeom prst="roundRect">
              <a:avLst>
                <a:gd name="adj" fmla="val 45037"/>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69" name="Rectangle 21"/>
            <p:cNvSpPr>
              <a:spLocks noChangeArrowheads="1"/>
            </p:cNvSpPr>
            <p:nvPr/>
          </p:nvSpPr>
          <p:spPr bwMode="auto">
            <a:xfrm>
              <a:off x="902" y="2417"/>
              <a:ext cx="13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Requirements</a:t>
              </a:r>
              <a:endParaRPr lang="en-US" altLang="en-US"/>
            </a:p>
          </p:txBody>
        </p:sp>
        <p:sp>
          <p:nvSpPr>
            <p:cNvPr id="53270" name="Rectangle 22"/>
            <p:cNvSpPr>
              <a:spLocks noChangeArrowheads="1"/>
            </p:cNvSpPr>
            <p:nvPr/>
          </p:nvSpPr>
          <p:spPr bwMode="auto">
            <a:xfrm>
              <a:off x="1116" y="2596"/>
              <a:ext cx="8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Analysis</a:t>
              </a:r>
              <a:endParaRPr lang="en-US" altLang="en-US"/>
            </a:p>
          </p:txBody>
        </p:sp>
      </p:grpSp>
      <p:grpSp>
        <p:nvGrpSpPr>
          <p:cNvPr id="53309" name="Group 61"/>
          <p:cNvGrpSpPr>
            <a:grpSpLocks/>
          </p:cNvGrpSpPr>
          <p:nvPr/>
        </p:nvGrpSpPr>
        <p:grpSpPr bwMode="auto">
          <a:xfrm>
            <a:off x="3028950" y="3276600"/>
            <a:ext cx="171450" cy="1136650"/>
            <a:chOff x="1716" y="1514"/>
            <a:chExt cx="108" cy="716"/>
          </a:xfrm>
        </p:grpSpPr>
        <p:sp>
          <p:nvSpPr>
            <p:cNvPr id="53274" name="Line 26"/>
            <p:cNvSpPr>
              <a:spLocks noChangeShapeType="1"/>
            </p:cNvSpPr>
            <p:nvPr/>
          </p:nvSpPr>
          <p:spPr bwMode="auto">
            <a:xfrm>
              <a:off x="1770" y="2033"/>
              <a:ext cx="1" cy="1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75" name="Freeform 27"/>
            <p:cNvSpPr>
              <a:spLocks/>
            </p:cNvSpPr>
            <p:nvPr/>
          </p:nvSpPr>
          <p:spPr bwMode="auto">
            <a:xfrm>
              <a:off x="1716" y="2051"/>
              <a:ext cx="108" cy="179"/>
            </a:xfrm>
            <a:custGeom>
              <a:avLst/>
              <a:gdLst>
                <a:gd name="T0" fmla="*/ 108 w 108"/>
                <a:gd name="T1" fmla="*/ 0 h 179"/>
                <a:gd name="T2" fmla="*/ 54 w 108"/>
                <a:gd name="T3" fmla="*/ 179 h 179"/>
                <a:gd name="T4" fmla="*/ 0 w 108"/>
                <a:gd name="T5" fmla="*/ 0 h 179"/>
              </a:gdLst>
              <a:ahLst/>
              <a:cxnLst>
                <a:cxn ang="0">
                  <a:pos x="T0" y="T1"/>
                </a:cxn>
                <a:cxn ang="0">
                  <a:pos x="T2" y="T3"/>
                </a:cxn>
                <a:cxn ang="0">
                  <a:pos x="T4" y="T5"/>
                </a:cxn>
              </a:cxnLst>
              <a:rect l="0" t="0" r="r" b="b"/>
              <a:pathLst>
                <a:path w="108" h="179">
                  <a:moveTo>
                    <a:pt x="108" y="0"/>
                  </a:moveTo>
                  <a:lnTo>
                    <a:pt x="54" y="179"/>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76" name="Line 28"/>
            <p:cNvSpPr>
              <a:spLocks noChangeShapeType="1"/>
            </p:cNvSpPr>
            <p:nvPr/>
          </p:nvSpPr>
          <p:spPr bwMode="auto">
            <a:xfrm>
              <a:off x="1770" y="1514"/>
              <a:ext cx="1" cy="5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3310" name="Group 62"/>
          <p:cNvGrpSpPr>
            <a:grpSpLocks/>
          </p:cNvGrpSpPr>
          <p:nvPr/>
        </p:nvGrpSpPr>
        <p:grpSpPr bwMode="auto">
          <a:xfrm>
            <a:off x="2205038" y="3305175"/>
            <a:ext cx="171450" cy="1136650"/>
            <a:chOff x="1197" y="1532"/>
            <a:chExt cx="108" cy="716"/>
          </a:xfrm>
        </p:grpSpPr>
        <p:sp>
          <p:nvSpPr>
            <p:cNvPr id="53277" name="Line 29"/>
            <p:cNvSpPr>
              <a:spLocks noChangeShapeType="1"/>
            </p:cNvSpPr>
            <p:nvPr/>
          </p:nvSpPr>
          <p:spPr bwMode="auto">
            <a:xfrm flipV="1">
              <a:off x="1251" y="1532"/>
              <a:ext cx="1" cy="1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78" name="Freeform 30"/>
            <p:cNvSpPr>
              <a:spLocks/>
            </p:cNvSpPr>
            <p:nvPr/>
          </p:nvSpPr>
          <p:spPr bwMode="auto">
            <a:xfrm>
              <a:off x="1197" y="1532"/>
              <a:ext cx="108" cy="179"/>
            </a:xfrm>
            <a:custGeom>
              <a:avLst/>
              <a:gdLst>
                <a:gd name="T0" fmla="*/ 0 w 108"/>
                <a:gd name="T1" fmla="*/ 179 h 179"/>
                <a:gd name="T2" fmla="*/ 54 w 108"/>
                <a:gd name="T3" fmla="*/ 0 h 179"/>
                <a:gd name="T4" fmla="*/ 108 w 108"/>
                <a:gd name="T5" fmla="*/ 179 h 179"/>
              </a:gdLst>
              <a:ahLst/>
              <a:cxnLst>
                <a:cxn ang="0">
                  <a:pos x="T0" y="T1"/>
                </a:cxn>
                <a:cxn ang="0">
                  <a:pos x="T2" y="T3"/>
                </a:cxn>
                <a:cxn ang="0">
                  <a:pos x="T4" y="T5"/>
                </a:cxn>
              </a:cxnLst>
              <a:rect l="0" t="0" r="r" b="b"/>
              <a:pathLst>
                <a:path w="108" h="179">
                  <a:moveTo>
                    <a:pt x="0" y="179"/>
                  </a:moveTo>
                  <a:lnTo>
                    <a:pt x="54" y="0"/>
                  </a:lnTo>
                  <a:lnTo>
                    <a:pt x="108" y="179"/>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79" name="Line 31"/>
            <p:cNvSpPr>
              <a:spLocks noChangeShapeType="1"/>
            </p:cNvSpPr>
            <p:nvPr/>
          </p:nvSpPr>
          <p:spPr bwMode="auto">
            <a:xfrm flipV="1">
              <a:off x="1251" y="1729"/>
              <a:ext cx="1" cy="5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3306" name="Group 58"/>
          <p:cNvGrpSpPr>
            <a:grpSpLocks/>
          </p:cNvGrpSpPr>
          <p:nvPr/>
        </p:nvGrpSpPr>
        <p:grpSpPr bwMode="auto">
          <a:xfrm>
            <a:off x="4038600" y="2586038"/>
            <a:ext cx="3692525" cy="1590675"/>
            <a:chOff x="2504" y="1228"/>
            <a:chExt cx="2326" cy="1002"/>
          </a:xfrm>
        </p:grpSpPr>
        <p:grpSp>
          <p:nvGrpSpPr>
            <p:cNvPr id="53305" name="Group 57"/>
            <p:cNvGrpSpPr>
              <a:grpSpLocks/>
            </p:cNvGrpSpPr>
            <p:nvPr/>
          </p:nvGrpSpPr>
          <p:grpSpPr bwMode="auto">
            <a:xfrm>
              <a:off x="2504" y="1228"/>
              <a:ext cx="1038" cy="322"/>
              <a:chOff x="2504" y="1228"/>
              <a:chExt cx="1038" cy="322"/>
            </a:xfrm>
          </p:grpSpPr>
          <p:sp>
            <p:nvSpPr>
              <p:cNvPr id="53281" name="Freeform 33"/>
              <p:cNvSpPr>
                <a:spLocks/>
              </p:cNvSpPr>
              <p:nvPr/>
            </p:nvSpPr>
            <p:spPr bwMode="auto">
              <a:xfrm>
                <a:off x="3345" y="1442"/>
                <a:ext cx="197" cy="108"/>
              </a:xfrm>
              <a:custGeom>
                <a:avLst/>
                <a:gdLst>
                  <a:gd name="T0" fmla="*/ 36 w 197"/>
                  <a:gd name="T1" fmla="*/ 0 h 108"/>
                  <a:gd name="T2" fmla="*/ 197 w 197"/>
                  <a:gd name="T3" fmla="*/ 108 h 108"/>
                  <a:gd name="T4" fmla="*/ 0 w 197"/>
                  <a:gd name="T5" fmla="*/ 108 h 108"/>
                </a:gdLst>
                <a:ahLst/>
                <a:cxnLst>
                  <a:cxn ang="0">
                    <a:pos x="T0" y="T1"/>
                  </a:cxn>
                  <a:cxn ang="0">
                    <a:pos x="T2" y="T3"/>
                  </a:cxn>
                  <a:cxn ang="0">
                    <a:pos x="T4" y="T5"/>
                  </a:cxn>
                </a:cxnLst>
                <a:rect l="0" t="0" r="r" b="b"/>
                <a:pathLst>
                  <a:path w="197" h="108">
                    <a:moveTo>
                      <a:pt x="36" y="0"/>
                    </a:moveTo>
                    <a:lnTo>
                      <a:pt x="197" y="108"/>
                    </a:lnTo>
                    <a:lnTo>
                      <a:pt x="0" y="108"/>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83" name="Line 35"/>
              <p:cNvSpPr>
                <a:spLocks noChangeShapeType="1"/>
              </p:cNvSpPr>
              <p:nvPr/>
            </p:nvSpPr>
            <p:spPr bwMode="auto">
              <a:xfrm>
                <a:off x="2504" y="1228"/>
                <a:ext cx="143" cy="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84" name="Line 36"/>
              <p:cNvSpPr>
                <a:spLocks noChangeShapeType="1"/>
              </p:cNvSpPr>
              <p:nvPr/>
            </p:nvSpPr>
            <p:spPr bwMode="auto">
              <a:xfrm>
                <a:off x="2772" y="1299"/>
                <a:ext cx="143"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85" name="Line 37"/>
              <p:cNvSpPr>
                <a:spLocks noChangeShapeType="1"/>
              </p:cNvSpPr>
              <p:nvPr/>
            </p:nvSpPr>
            <p:spPr bwMode="auto">
              <a:xfrm>
                <a:off x="3023" y="1389"/>
                <a:ext cx="143" cy="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3304" name="Group 56"/>
            <p:cNvGrpSpPr>
              <a:grpSpLocks/>
            </p:cNvGrpSpPr>
            <p:nvPr/>
          </p:nvGrpSpPr>
          <p:grpSpPr bwMode="auto">
            <a:xfrm>
              <a:off x="3237" y="1478"/>
              <a:ext cx="1593" cy="752"/>
              <a:chOff x="3237" y="1478"/>
              <a:chExt cx="1593" cy="752"/>
            </a:xfrm>
          </p:grpSpPr>
          <p:sp>
            <p:nvSpPr>
              <p:cNvPr id="53254" name="Rectangle 6"/>
              <p:cNvSpPr>
                <a:spLocks noChangeArrowheads="1"/>
              </p:cNvSpPr>
              <p:nvPr/>
            </p:nvSpPr>
            <p:spPr bwMode="auto">
              <a:xfrm>
                <a:off x="3237" y="1550"/>
                <a:ext cx="1575" cy="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3255" name="Rectangle 7"/>
              <p:cNvSpPr>
                <a:spLocks noChangeArrowheads="1"/>
              </p:cNvSpPr>
              <p:nvPr/>
            </p:nvSpPr>
            <p:spPr bwMode="auto">
              <a:xfrm>
                <a:off x="3237" y="1550"/>
                <a:ext cx="1593" cy="68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62" name="Rectangle 14"/>
              <p:cNvSpPr>
                <a:spLocks noChangeArrowheads="1"/>
              </p:cNvSpPr>
              <p:nvPr/>
            </p:nvSpPr>
            <p:spPr bwMode="auto">
              <a:xfrm>
                <a:off x="3711" y="1612"/>
                <a:ext cx="6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system</a:t>
                </a:r>
                <a:endParaRPr lang="en-US" altLang="en-US"/>
              </a:p>
            </p:txBody>
          </p:sp>
          <p:sp>
            <p:nvSpPr>
              <p:cNvPr id="53263" name="Line 15"/>
              <p:cNvSpPr>
                <a:spLocks noChangeShapeType="1"/>
              </p:cNvSpPr>
              <p:nvPr/>
            </p:nvSpPr>
            <p:spPr bwMode="auto">
              <a:xfrm>
                <a:off x="3703" y="1782"/>
                <a:ext cx="64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4" name="Rectangle 16"/>
              <p:cNvSpPr>
                <a:spLocks noChangeArrowheads="1"/>
              </p:cNvSpPr>
              <p:nvPr/>
            </p:nvSpPr>
            <p:spPr bwMode="auto">
              <a:xfrm>
                <a:off x="3282" y="1791"/>
                <a:ext cx="15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specification:</a:t>
                </a:r>
                <a:endParaRPr lang="en-US" altLang="en-US"/>
              </a:p>
            </p:txBody>
          </p:sp>
          <p:sp>
            <p:nvSpPr>
              <p:cNvPr id="53265" name="Line 17"/>
              <p:cNvSpPr>
                <a:spLocks noChangeShapeType="1"/>
              </p:cNvSpPr>
              <p:nvPr/>
            </p:nvSpPr>
            <p:spPr bwMode="auto">
              <a:xfrm>
                <a:off x="3273" y="1961"/>
                <a:ext cx="150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6" name="Rectangle 18"/>
              <p:cNvSpPr>
                <a:spLocks noChangeArrowheads="1"/>
              </p:cNvSpPr>
              <p:nvPr/>
            </p:nvSpPr>
            <p:spPr bwMode="auto">
              <a:xfrm>
                <a:off x="3765" y="1970"/>
                <a:ext cx="55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Model</a:t>
                </a:r>
                <a:endParaRPr lang="en-US" altLang="en-US"/>
              </a:p>
            </p:txBody>
          </p:sp>
          <p:sp>
            <p:nvSpPr>
              <p:cNvPr id="53267" name="Line 19"/>
              <p:cNvSpPr>
                <a:spLocks noChangeShapeType="1"/>
              </p:cNvSpPr>
              <p:nvPr/>
            </p:nvSpPr>
            <p:spPr bwMode="auto">
              <a:xfrm>
                <a:off x="3756" y="2140"/>
                <a:ext cx="53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80" name="Line 32"/>
              <p:cNvSpPr>
                <a:spLocks noChangeShapeType="1"/>
              </p:cNvSpPr>
              <p:nvPr/>
            </p:nvSpPr>
            <p:spPr bwMode="auto">
              <a:xfrm>
                <a:off x="3363" y="1496"/>
                <a:ext cx="179"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86" name="Line 38"/>
              <p:cNvSpPr>
                <a:spLocks noChangeShapeType="1"/>
              </p:cNvSpPr>
              <p:nvPr/>
            </p:nvSpPr>
            <p:spPr bwMode="auto">
              <a:xfrm>
                <a:off x="3291" y="1478"/>
                <a:ext cx="72"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89" name="Line 41"/>
              <p:cNvSpPr>
                <a:spLocks noChangeShapeType="1"/>
              </p:cNvSpPr>
              <p:nvPr/>
            </p:nvSpPr>
            <p:spPr bwMode="auto">
              <a:xfrm flipH="1">
                <a:off x="3524" y="2212"/>
                <a:ext cx="71"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53307" name="Group 59"/>
          <p:cNvGrpSpPr>
            <a:grpSpLocks/>
          </p:cNvGrpSpPr>
          <p:nvPr/>
        </p:nvGrpSpPr>
        <p:grpSpPr bwMode="auto">
          <a:xfrm>
            <a:off x="3995738" y="4232275"/>
            <a:ext cx="1760537" cy="512763"/>
            <a:chOff x="2325" y="2265"/>
            <a:chExt cx="1109" cy="323"/>
          </a:xfrm>
        </p:grpSpPr>
        <p:sp>
          <p:nvSpPr>
            <p:cNvPr id="53287" name="Line 39"/>
            <p:cNvSpPr>
              <a:spLocks noChangeShapeType="1"/>
            </p:cNvSpPr>
            <p:nvPr/>
          </p:nvSpPr>
          <p:spPr bwMode="auto">
            <a:xfrm flipH="1">
              <a:off x="2325" y="2534"/>
              <a:ext cx="179"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88" name="Freeform 40"/>
            <p:cNvSpPr>
              <a:spLocks/>
            </p:cNvSpPr>
            <p:nvPr/>
          </p:nvSpPr>
          <p:spPr bwMode="auto">
            <a:xfrm>
              <a:off x="2325" y="2498"/>
              <a:ext cx="197" cy="90"/>
            </a:xfrm>
            <a:custGeom>
              <a:avLst/>
              <a:gdLst>
                <a:gd name="T0" fmla="*/ 197 w 197"/>
                <a:gd name="T1" fmla="*/ 90 h 90"/>
                <a:gd name="T2" fmla="*/ 0 w 197"/>
                <a:gd name="T3" fmla="*/ 90 h 90"/>
                <a:gd name="T4" fmla="*/ 161 w 197"/>
                <a:gd name="T5" fmla="*/ 0 h 90"/>
              </a:gdLst>
              <a:ahLst/>
              <a:cxnLst>
                <a:cxn ang="0">
                  <a:pos x="T0" y="T1"/>
                </a:cxn>
                <a:cxn ang="0">
                  <a:pos x="T2" y="T3"/>
                </a:cxn>
                <a:cxn ang="0">
                  <a:pos x="T4" y="T5"/>
                </a:cxn>
              </a:cxnLst>
              <a:rect l="0" t="0" r="r" b="b"/>
              <a:pathLst>
                <a:path w="197" h="90">
                  <a:moveTo>
                    <a:pt x="197" y="90"/>
                  </a:moveTo>
                  <a:lnTo>
                    <a:pt x="0" y="90"/>
                  </a:lnTo>
                  <a:lnTo>
                    <a:pt x="161"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90" name="Line 42"/>
            <p:cNvSpPr>
              <a:spLocks noChangeShapeType="1"/>
            </p:cNvSpPr>
            <p:nvPr/>
          </p:nvSpPr>
          <p:spPr bwMode="auto">
            <a:xfrm flipH="1">
              <a:off x="3309" y="2265"/>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1" name="Line 43"/>
            <p:cNvSpPr>
              <a:spLocks noChangeShapeType="1"/>
            </p:cNvSpPr>
            <p:nvPr/>
          </p:nvSpPr>
          <p:spPr bwMode="auto">
            <a:xfrm flipH="1">
              <a:off x="3094" y="2319"/>
              <a:ext cx="126"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2" name="Line 44"/>
            <p:cNvSpPr>
              <a:spLocks noChangeShapeType="1"/>
            </p:cNvSpPr>
            <p:nvPr/>
          </p:nvSpPr>
          <p:spPr bwMode="auto">
            <a:xfrm flipH="1">
              <a:off x="2880" y="2391"/>
              <a:ext cx="125" cy="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3" name="Line 45"/>
            <p:cNvSpPr>
              <a:spLocks noChangeShapeType="1"/>
            </p:cNvSpPr>
            <p:nvPr/>
          </p:nvSpPr>
          <p:spPr bwMode="auto">
            <a:xfrm flipH="1">
              <a:off x="2665" y="2462"/>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4" name="Line 46"/>
            <p:cNvSpPr>
              <a:spLocks noChangeShapeType="1"/>
            </p:cNvSpPr>
            <p:nvPr/>
          </p:nvSpPr>
          <p:spPr bwMode="auto">
            <a:xfrm flipH="1">
              <a:off x="2504" y="2516"/>
              <a:ext cx="71"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3308" name="Group 60"/>
          <p:cNvGrpSpPr>
            <a:grpSpLocks/>
          </p:cNvGrpSpPr>
          <p:nvPr/>
        </p:nvGrpSpPr>
        <p:grpSpPr bwMode="auto">
          <a:xfrm>
            <a:off x="3967163" y="4772025"/>
            <a:ext cx="4005262" cy="1704975"/>
            <a:chOff x="2307" y="2605"/>
            <a:chExt cx="2523" cy="1074"/>
          </a:xfrm>
        </p:grpSpPr>
        <p:sp>
          <p:nvSpPr>
            <p:cNvPr id="53256" name="Rectangle 8"/>
            <p:cNvSpPr>
              <a:spLocks noChangeArrowheads="1"/>
            </p:cNvSpPr>
            <p:nvPr/>
          </p:nvSpPr>
          <p:spPr bwMode="auto">
            <a:xfrm>
              <a:off x="3237" y="2999"/>
              <a:ext cx="1575" cy="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3257" name="Rectangle 9"/>
            <p:cNvSpPr>
              <a:spLocks noChangeArrowheads="1"/>
            </p:cNvSpPr>
            <p:nvPr/>
          </p:nvSpPr>
          <p:spPr bwMode="auto">
            <a:xfrm>
              <a:off x="3237" y="2999"/>
              <a:ext cx="1593" cy="68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58" name="Rectangle 10"/>
            <p:cNvSpPr>
              <a:spLocks noChangeArrowheads="1"/>
            </p:cNvSpPr>
            <p:nvPr/>
          </p:nvSpPr>
          <p:spPr bwMode="auto">
            <a:xfrm>
              <a:off x="3604" y="3151"/>
              <a:ext cx="8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analysis</a:t>
              </a:r>
              <a:endParaRPr lang="en-US" altLang="en-US"/>
            </a:p>
          </p:txBody>
        </p:sp>
        <p:sp>
          <p:nvSpPr>
            <p:cNvPr id="53259" name="Line 11"/>
            <p:cNvSpPr>
              <a:spLocks noChangeShapeType="1"/>
            </p:cNvSpPr>
            <p:nvPr/>
          </p:nvSpPr>
          <p:spPr bwMode="auto">
            <a:xfrm>
              <a:off x="3595" y="3321"/>
              <a:ext cx="85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0" name="Rectangle 12"/>
            <p:cNvSpPr>
              <a:spLocks noChangeArrowheads="1"/>
            </p:cNvSpPr>
            <p:nvPr/>
          </p:nvSpPr>
          <p:spPr bwMode="auto">
            <a:xfrm>
              <a:off x="3389" y="3330"/>
              <a:ext cx="13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model: Model</a:t>
              </a:r>
              <a:endParaRPr lang="en-US" altLang="en-US"/>
            </a:p>
          </p:txBody>
        </p:sp>
        <p:sp>
          <p:nvSpPr>
            <p:cNvPr id="53261" name="Line 13"/>
            <p:cNvSpPr>
              <a:spLocks noChangeShapeType="1"/>
            </p:cNvSpPr>
            <p:nvPr/>
          </p:nvSpPr>
          <p:spPr bwMode="auto">
            <a:xfrm>
              <a:off x="3381" y="3500"/>
              <a:ext cx="12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5" name="Line 47"/>
            <p:cNvSpPr>
              <a:spLocks noChangeShapeType="1"/>
            </p:cNvSpPr>
            <p:nvPr/>
          </p:nvSpPr>
          <p:spPr bwMode="auto">
            <a:xfrm>
              <a:off x="3416" y="2945"/>
              <a:ext cx="179"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6" name="Freeform 48"/>
            <p:cNvSpPr>
              <a:spLocks/>
            </p:cNvSpPr>
            <p:nvPr/>
          </p:nvSpPr>
          <p:spPr bwMode="auto">
            <a:xfrm>
              <a:off x="3399" y="2892"/>
              <a:ext cx="196" cy="107"/>
            </a:xfrm>
            <a:custGeom>
              <a:avLst/>
              <a:gdLst>
                <a:gd name="T0" fmla="*/ 35 w 196"/>
                <a:gd name="T1" fmla="*/ 0 h 107"/>
                <a:gd name="T2" fmla="*/ 196 w 196"/>
                <a:gd name="T3" fmla="*/ 107 h 107"/>
                <a:gd name="T4" fmla="*/ 0 w 196"/>
                <a:gd name="T5" fmla="*/ 107 h 107"/>
              </a:gdLst>
              <a:ahLst/>
              <a:cxnLst>
                <a:cxn ang="0">
                  <a:pos x="T0" y="T1"/>
                </a:cxn>
                <a:cxn ang="0">
                  <a:pos x="T2" y="T3"/>
                </a:cxn>
                <a:cxn ang="0">
                  <a:pos x="T4" y="T5"/>
                </a:cxn>
              </a:cxnLst>
              <a:rect l="0" t="0" r="r" b="b"/>
              <a:pathLst>
                <a:path w="196" h="107">
                  <a:moveTo>
                    <a:pt x="35" y="0"/>
                  </a:moveTo>
                  <a:lnTo>
                    <a:pt x="196" y="107"/>
                  </a:lnTo>
                  <a:lnTo>
                    <a:pt x="0" y="107"/>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97" name="Line 49"/>
            <p:cNvSpPr>
              <a:spLocks noChangeShapeType="1"/>
            </p:cNvSpPr>
            <p:nvPr/>
          </p:nvSpPr>
          <p:spPr bwMode="auto">
            <a:xfrm>
              <a:off x="2307" y="2605"/>
              <a:ext cx="72"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8" name="Line 50"/>
            <p:cNvSpPr>
              <a:spLocks noChangeShapeType="1"/>
            </p:cNvSpPr>
            <p:nvPr/>
          </p:nvSpPr>
          <p:spPr bwMode="auto">
            <a:xfrm>
              <a:off x="2468" y="2659"/>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99" name="Line 51"/>
            <p:cNvSpPr>
              <a:spLocks noChangeShapeType="1"/>
            </p:cNvSpPr>
            <p:nvPr/>
          </p:nvSpPr>
          <p:spPr bwMode="auto">
            <a:xfrm>
              <a:off x="2701" y="2713"/>
              <a:ext cx="107"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300" name="Line 52"/>
            <p:cNvSpPr>
              <a:spLocks noChangeShapeType="1"/>
            </p:cNvSpPr>
            <p:nvPr/>
          </p:nvSpPr>
          <p:spPr bwMode="auto">
            <a:xfrm>
              <a:off x="2915" y="2784"/>
              <a:ext cx="108"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301" name="Line 53"/>
            <p:cNvSpPr>
              <a:spLocks noChangeShapeType="1"/>
            </p:cNvSpPr>
            <p:nvPr/>
          </p:nvSpPr>
          <p:spPr bwMode="auto">
            <a:xfrm>
              <a:off x="3130" y="2856"/>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302" name="Line 54"/>
            <p:cNvSpPr>
              <a:spLocks noChangeShapeType="1"/>
            </p:cNvSpPr>
            <p:nvPr/>
          </p:nvSpPr>
          <p:spPr bwMode="auto">
            <a:xfrm>
              <a:off x="3345" y="2928"/>
              <a:ext cx="71" cy="1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3253" name="Text Box 5"/>
          <p:cNvSpPr txBox="1">
            <a:spLocks noChangeArrowheads="1"/>
          </p:cNvSpPr>
          <p:nvPr/>
        </p:nvSpPr>
        <p:spPr bwMode="auto">
          <a:xfrm>
            <a:off x="6019800" y="357188"/>
            <a:ext cx="23145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(Activity Diagram)</a:t>
            </a:r>
          </a:p>
        </p:txBody>
      </p:sp>
      <p:grpSp>
        <p:nvGrpSpPr>
          <p:cNvPr id="53317" name="Group 69"/>
          <p:cNvGrpSpPr>
            <a:grpSpLocks/>
          </p:cNvGrpSpPr>
          <p:nvPr/>
        </p:nvGrpSpPr>
        <p:grpSpPr bwMode="auto">
          <a:xfrm>
            <a:off x="5486400" y="1398588"/>
            <a:ext cx="2471738" cy="1136650"/>
            <a:chOff x="3264" y="480"/>
            <a:chExt cx="1557" cy="716"/>
          </a:xfrm>
        </p:grpSpPr>
        <p:sp>
          <p:nvSpPr>
            <p:cNvPr id="53313" name="AutoShape 65"/>
            <p:cNvSpPr>
              <a:spLocks noChangeArrowheads="1"/>
            </p:cNvSpPr>
            <p:nvPr/>
          </p:nvSpPr>
          <p:spPr bwMode="auto">
            <a:xfrm>
              <a:off x="3264" y="480"/>
              <a:ext cx="1557" cy="716"/>
            </a:xfrm>
            <a:prstGeom prst="roundRect">
              <a:avLst>
                <a:gd name="adj" fmla="val 4497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314" name="Rectangle 66"/>
            <p:cNvSpPr>
              <a:spLocks noChangeArrowheads="1"/>
            </p:cNvSpPr>
            <p:nvPr/>
          </p:nvSpPr>
          <p:spPr bwMode="auto">
            <a:xfrm>
              <a:off x="3618" y="528"/>
              <a:ext cx="8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Problem </a:t>
              </a:r>
              <a:endParaRPr lang="en-US" altLang="en-US"/>
            </a:p>
          </p:txBody>
        </p:sp>
        <p:sp>
          <p:nvSpPr>
            <p:cNvPr id="53315" name="Rectangle 67"/>
            <p:cNvSpPr>
              <a:spLocks noChangeArrowheads="1"/>
            </p:cNvSpPr>
            <p:nvPr/>
          </p:nvSpPr>
          <p:spPr bwMode="auto">
            <a:xfrm>
              <a:off x="3508" y="710"/>
              <a:ext cx="110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Statement</a:t>
              </a:r>
            </a:p>
            <a:p>
              <a:r>
                <a:rPr lang="en-US" altLang="en-US" sz="2300" b="1">
                  <a:solidFill>
                    <a:srgbClr val="000000"/>
                  </a:solidFill>
                  <a:latin typeface="Courier" charset="0"/>
                </a:rPr>
                <a:t>Generation</a:t>
              </a:r>
              <a:endParaRPr lang="en-US" altLang="en-US"/>
            </a:p>
          </p:txBody>
        </p:sp>
      </p:grpSp>
      <p:grpSp>
        <p:nvGrpSpPr>
          <p:cNvPr id="53342" name="Group 94"/>
          <p:cNvGrpSpPr>
            <a:grpSpLocks/>
          </p:cNvGrpSpPr>
          <p:nvPr/>
        </p:nvGrpSpPr>
        <p:grpSpPr bwMode="auto">
          <a:xfrm>
            <a:off x="1524000" y="2057400"/>
            <a:ext cx="3962400" cy="1219200"/>
            <a:chOff x="960" y="1296"/>
            <a:chExt cx="2496" cy="768"/>
          </a:xfrm>
        </p:grpSpPr>
        <p:grpSp>
          <p:nvGrpSpPr>
            <p:cNvPr id="53337" name="Group 89"/>
            <p:cNvGrpSpPr>
              <a:grpSpLocks/>
            </p:cNvGrpSpPr>
            <p:nvPr/>
          </p:nvGrpSpPr>
          <p:grpSpPr bwMode="auto">
            <a:xfrm>
              <a:off x="960" y="1348"/>
              <a:ext cx="1557" cy="716"/>
              <a:chOff x="960" y="1348"/>
              <a:chExt cx="1557" cy="716"/>
            </a:xfrm>
          </p:grpSpPr>
          <p:sp>
            <p:nvSpPr>
              <p:cNvPr id="53271" name="AutoShape 23"/>
              <p:cNvSpPr>
                <a:spLocks noChangeArrowheads="1"/>
              </p:cNvSpPr>
              <p:nvPr/>
            </p:nvSpPr>
            <p:spPr bwMode="auto">
              <a:xfrm>
                <a:off x="960" y="1348"/>
                <a:ext cx="1557" cy="716"/>
              </a:xfrm>
              <a:prstGeom prst="roundRect">
                <a:avLst>
                  <a:gd name="adj" fmla="val 4497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272" name="Rectangle 24"/>
              <p:cNvSpPr>
                <a:spLocks noChangeArrowheads="1"/>
              </p:cNvSpPr>
              <p:nvPr/>
            </p:nvSpPr>
            <p:spPr bwMode="auto">
              <a:xfrm>
                <a:off x="1094" y="1518"/>
                <a:ext cx="132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Requirements</a:t>
                </a:r>
                <a:endParaRPr lang="en-US" altLang="en-US"/>
              </a:p>
            </p:txBody>
          </p:sp>
          <p:sp>
            <p:nvSpPr>
              <p:cNvPr id="53273" name="Rectangle 25"/>
              <p:cNvSpPr>
                <a:spLocks noChangeArrowheads="1"/>
              </p:cNvSpPr>
              <p:nvPr/>
            </p:nvSpPr>
            <p:spPr bwMode="auto">
              <a:xfrm>
                <a:off x="1147" y="1696"/>
                <a:ext cx="121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Courier" charset="0"/>
                  </a:rPr>
                  <a:t>Elicitation</a:t>
                </a:r>
                <a:endParaRPr lang="en-US" altLang="en-US"/>
              </a:p>
            </p:txBody>
          </p:sp>
        </p:grpSp>
        <p:sp>
          <p:nvSpPr>
            <p:cNvPr id="53318" name="Line 70"/>
            <p:cNvSpPr>
              <a:spLocks noChangeShapeType="1"/>
            </p:cNvSpPr>
            <p:nvPr/>
          </p:nvSpPr>
          <p:spPr bwMode="auto">
            <a:xfrm flipH="1">
              <a:off x="2496" y="1296"/>
              <a:ext cx="960" cy="24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326" name="Rectangle 78"/>
          <p:cNvSpPr>
            <a:spLocks noChangeArrowheads="1"/>
          </p:cNvSpPr>
          <p:nvPr/>
        </p:nvSpPr>
        <p:spPr bwMode="auto">
          <a:xfrm>
            <a:off x="3449638" y="815975"/>
            <a:ext cx="2038350" cy="1050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3327" name="Rectangle 79"/>
          <p:cNvSpPr>
            <a:spLocks noChangeArrowheads="1"/>
          </p:cNvSpPr>
          <p:nvPr/>
        </p:nvSpPr>
        <p:spPr bwMode="auto">
          <a:xfrm>
            <a:off x="1828800" y="815975"/>
            <a:ext cx="1995488" cy="10795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60000"/>
              </a:lnSpc>
            </a:pPr>
            <a:endParaRPr lang="en-US" altLang="en-US" sz="2000"/>
          </a:p>
          <a:p>
            <a:pPr algn="ctr"/>
            <a:r>
              <a:rPr lang="en-US" altLang="en-US" sz="2300" b="1">
                <a:latin typeface="Courier" charset="0"/>
              </a:rPr>
              <a:t>Problem</a:t>
            </a:r>
          </a:p>
          <a:p>
            <a:pPr algn="ctr"/>
            <a:r>
              <a:rPr lang="en-US" altLang="en-US" sz="2300" b="1">
                <a:latin typeface="Courier" charset="0"/>
              </a:rPr>
              <a:t>Statement</a:t>
            </a:r>
          </a:p>
        </p:txBody>
      </p:sp>
      <p:sp>
        <p:nvSpPr>
          <p:cNvPr id="53338" name="Line 90"/>
          <p:cNvSpPr>
            <a:spLocks noChangeShapeType="1"/>
          </p:cNvSpPr>
          <p:nvPr/>
        </p:nvSpPr>
        <p:spPr bwMode="auto">
          <a:xfrm flipH="1" flipV="1">
            <a:off x="3810000" y="1295400"/>
            <a:ext cx="1676400" cy="533400"/>
          </a:xfrm>
          <a:prstGeom prst="line">
            <a:avLst/>
          </a:prstGeom>
          <a:noFill/>
          <a:ln w="19050">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3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2" fill="hold" nodeType="clickEffect">
                                  <p:stCondLst>
                                    <p:cond delay="0"/>
                                  </p:stCondLst>
                                  <p:childTnLst>
                                    <p:set>
                                      <p:cBhvr>
                                        <p:cTn id="10" dur="1" fill="hold">
                                          <p:stCondLst>
                                            <p:cond delay="0"/>
                                          </p:stCondLst>
                                        </p:cTn>
                                        <p:tgtEl>
                                          <p:spTgt spid="53342"/>
                                        </p:tgtEl>
                                        <p:attrNameLst>
                                          <p:attrName>style.visibility</p:attrName>
                                        </p:attrNameLst>
                                      </p:cBhvr>
                                      <p:to>
                                        <p:strVal val="visible"/>
                                      </p:to>
                                    </p:set>
                                    <p:anim calcmode="lin" valueType="num">
                                      <p:cBhvr>
                                        <p:cTn id="11" dur="500" fill="hold"/>
                                        <p:tgtEl>
                                          <p:spTgt spid="53342"/>
                                        </p:tgtEl>
                                        <p:attrNameLst>
                                          <p:attrName>ppt_x</p:attrName>
                                        </p:attrNameLst>
                                      </p:cBhvr>
                                      <p:tavLst>
                                        <p:tav tm="0">
                                          <p:val>
                                            <p:strVal val="#ppt_x+#ppt_w/2"/>
                                          </p:val>
                                        </p:tav>
                                        <p:tav tm="100000">
                                          <p:val>
                                            <p:strVal val="#ppt_x"/>
                                          </p:val>
                                        </p:tav>
                                      </p:tavLst>
                                    </p:anim>
                                    <p:anim calcmode="lin" valueType="num">
                                      <p:cBhvr>
                                        <p:cTn id="12" dur="500" fill="hold"/>
                                        <p:tgtEl>
                                          <p:spTgt spid="53342"/>
                                        </p:tgtEl>
                                        <p:attrNameLst>
                                          <p:attrName>ppt_y</p:attrName>
                                        </p:attrNameLst>
                                      </p:cBhvr>
                                      <p:tavLst>
                                        <p:tav tm="0">
                                          <p:val>
                                            <p:strVal val="#ppt_y"/>
                                          </p:val>
                                        </p:tav>
                                        <p:tav tm="100000">
                                          <p:val>
                                            <p:strVal val="#ppt_y"/>
                                          </p:val>
                                        </p:tav>
                                      </p:tavLst>
                                    </p:anim>
                                    <p:anim calcmode="lin" valueType="num">
                                      <p:cBhvr>
                                        <p:cTn id="13" dur="500" fill="hold"/>
                                        <p:tgtEl>
                                          <p:spTgt spid="53342"/>
                                        </p:tgtEl>
                                        <p:attrNameLst>
                                          <p:attrName>ppt_w</p:attrName>
                                        </p:attrNameLst>
                                      </p:cBhvr>
                                      <p:tavLst>
                                        <p:tav tm="0">
                                          <p:val>
                                            <p:fltVal val="0"/>
                                          </p:val>
                                        </p:tav>
                                        <p:tav tm="100000">
                                          <p:val>
                                            <p:strVal val="#ppt_w"/>
                                          </p:val>
                                        </p:tav>
                                      </p:tavLst>
                                    </p:anim>
                                    <p:anim calcmode="lin" valueType="num">
                                      <p:cBhvr>
                                        <p:cTn id="14" dur="500" fill="hold"/>
                                        <p:tgtEl>
                                          <p:spTgt spid="5334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53306"/>
                                        </p:tgtEl>
                                        <p:attrNameLst>
                                          <p:attrName>style.visibility</p:attrName>
                                        </p:attrNameLst>
                                      </p:cBhvr>
                                      <p:to>
                                        <p:strVal val="visible"/>
                                      </p:to>
                                    </p:set>
                                    <p:anim calcmode="lin" valueType="num">
                                      <p:cBhvr>
                                        <p:cTn id="19" dur="500" fill="hold"/>
                                        <p:tgtEl>
                                          <p:spTgt spid="53306"/>
                                        </p:tgtEl>
                                        <p:attrNameLst>
                                          <p:attrName>ppt_x</p:attrName>
                                        </p:attrNameLst>
                                      </p:cBhvr>
                                      <p:tavLst>
                                        <p:tav tm="0">
                                          <p:val>
                                            <p:strVal val="#ppt_x-#ppt_w/2"/>
                                          </p:val>
                                        </p:tav>
                                        <p:tav tm="100000">
                                          <p:val>
                                            <p:strVal val="#ppt_x"/>
                                          </p:val>
                                        </p:tav>
                                      </p:tavLst>
                                    </p:anim>
                                    <p:anim calcmode="lin" valueType="num">
                                      <p:cBhvr>
                                        <p:cTn id="20" dur="500" fill="hold"/>
                                        <p:tgtEl>
                                          <p:spTgt spid="53306"/>
                                        </p:tgtEl>
                                        <p:attrNameLst>
                                          <p:attrName>ppt_y</p:attrName>
                                        </p:attrNameLst>
                                      </p:cBhvr>
                                      <p:tavLst>
                                        <p:tav tm="0">
                                          <p:val>
                                            <p:strVal val="#ppt_y"/>
                                          </p:val>
                                        </p:tav>
                                        <p:tav tm="100000">
                                          <p:val>
                                            <p:strVal val="#ppt_y"/>
                                          </p:val>
                                        </p:tav>
                                      </p:tavLst>
                                    </p:anim>
                                    <p:anim calcmode="lin" valueType="num">
                                      <p:cBhvr>
                                        <p:cTn id="21" dur="500" fill="hold"/>
                                        <p:tgtEl>
                                          <p:spTgt spid="53306"/>
                                        </p:tgtEl>
                                        <p:attrNameLst>
                                          <p:attrName>ppt_w</p:attrName>
                                        </p:attrNameLst>
                                      </p:cBhvr>
                                      <p:tavLst>
                                        <p:tav tm="0">
                                          <p:val>
                                            <p:fltVal val="0"/>
                                          </p:val>
                                        </p:tav>
                                        <p:tav tm="100000">
                                          <p:val>
                                            <p:strVal val="#ppt_w"/>
                                          </p:val>
                                        </p:tav>
                                      </p:tavLst>
                                    </p:anim>
                                    <p:anim calcmode="lin" valueType="num">
                                      <p:cBhvr>
                                        <p:cTn id="22" dur="500" fill="hold"/>
                                        <p:tgtEl>
                                          <p:spTgt spid="53306"/>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33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33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33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53308"/>
                                        </p:tgtEl>
                                        <p:attrNameLst>
                                          <p:attrName>style.visibility</p:attrName>
                                        </p:attrNameLst>
                                      </p:cBhvr>
                                      <p:to>
                                        <p:strVal val="visible"/>
                                      </p:to>
                                    </p:set>
                                    <p:anim calcmode="lin" valueType="num">
                                      <p:cBhvr>
                                        <p:cTn id="39" dur="500" fill="hold"/>
                                        <p:tgtEl>
                                          <p:spTgt spid="53308"/>
                                        </p:tgtEl>
                                        <p:attrNameLst>
                                          <p:attrName>ppt_x</p:attrName>
                                        </p:attrNameLst>
                                      </p:cBhvr>
                                      <p:tavLst>
                                        <p:tav tm="0">
                                          <p:val>
                                            <p:strVal val="#ppt_x-#ppt_w/2"/>
                                          </p:val>
                                        </p:tav>
                                        <p:tav tm="100000">
                                          <p:val>
                                            <p:strVal val="#ppt_x"/>
                                          </p:val>
                                        </p:tav>
                                      </p:tavLst>
                                    </p:anim>
                                    <p:anim calcmode="lin" valueType="num">
                                      <p:cBhvr>
                                        <p:cTn id="40" dur="500" fill="hold"/>
                                        <p:tgtEl>
                                          <p:spTgt spid="53308"/>
                                        </p:tgtEl>
                                        <p:attrNameLst>
                                          <p:attrName>ppt_y</p:attrName>
                                        </p:attrNameLst>
                                      </p:cBhvr>
                                      <p:tavLst>
                                        <p:tav tm="0">
                                          <p:val>
                                            <p:strVal val="#ppt_y"/>
                                          </p:val>
                                        </p:tav>
                                        <p:tav tm="100000">
                                          <p:val>
                                            <p:strVal val="#ppt_y"/>
                                          </p:val>
                                        </p:tav>
                                      </p:tavLst>
                                    </p:anim>
                                    <p:anim calcmode="lin" valueType="num">
                                      <p:cBhvr>
                                        <p:cTn id="41" dur="500" fill="hold"/>
                                        <p:tgtEl>
                                          <p:spTgt spid="53308"/>
                                        </p:tgtEl>
                                        <p:attrNameLst>
                                          <p:attrName>ppt_w</p:attrName>
                                        </p:attrNameLst>
                                      </p:cBhvr>
                                      <p:tavLst>
                                        <p:tav tm="0">
                                          <p:val>
                                            <p:fltVal val="0"/>
                                          </p:val>
                                        </p:tav>
                                        <p:tav tm="100000">
                                          <p:val>
                                            <p:strVal val="#ppt_w"/>
                                          </p:val>
                                        </p:tav>
                                      </p:tavLst>
                                    </p:anim>
                                    <p:anim calcmode="lin" valueType="num">
                                      <p:cBhvr>
                                        <p:cTn id="42" dur="500" fill="hold"/>
                                        <p:tgtEl>
                                          <p:spTgt spid="53308"/>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53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8lect3">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8lect3">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Palatino" charset="0"/>
          </a:defRPr>
        </a:defPPr>
      </a:lstStyle>
    </a:lnDef>
  </a:objectDefaults>
  <a:extraClrSchemeLst>
    <a:extraClrScheme>
      <a:clrScheme name="ch8lect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8lec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8lect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8lect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8lect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8lect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8lect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edition:IM:lectures:ch8reuse:ch8lect3.ppt</Template>
  <TotalTime>11</TotalTime>
  <Pages>39</Pages>
  <Words>3655</Words>
  <Application>Microsoft Office PowerPoint</Application>
  <PresentationFormat>On-screen Show (4:3)</PresentationFormat>
  <Paragraphs>555</Paragraphs>
  <Slides>46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Times</vt:lpstr>
      <vt:lpstr>Symbol</vt:lpstr>
      <vt:lpstr>Wingdings</vt:lpstr>
      <vt:lpstr>Palatino</vt:lpstr>
      <vt:lpstr>Book Antiqua</vt:lpstr>
      <vt:lpstr>Helvetica</vt:lpstr>
      <vt:lpstr>ITCCheltenham BookCond</vt:lpstr>
      <vt:lpstr>Courier</vt:lpstr>
      <vt:lpstr>ch8lect3</vt:lpstr>
      <vt:lpstr>Chapter 4, Requirements Elicitation</vt:lpstr>
      <vt:lpstr>What is this?</vt:lpstr>
      <vt:lpstr>Where are we right now?</vt:lpstr>
      <vt:lpstr>Software Lifecycle Definition</vt:lpstr>
      <vt:lpstr>Example: Selection of Software Lifecycle Activities for a specific project</vt:lpstr>
      <vt:lpstr>Software Lifecycle Activities</vt:lpstr>
      <vt:lpstr>First Step in Establishing the Requirements:  System Identification</vt:lpstr>
      <vt:lpstr>Defining the System Boundary is Often Difficult</vt:lpstr>
      <vt:lpstr>Products of Requirements Process</vt:lpstr>
      <vt:lpstr>Requirements Elicitation</vt:lpstr>
      <vt:lpstr>System Specification vs Analysis Model</vt:lpstr>
      <vt:lpstr>Problem Statement</vt:lpstr>
      <vt:lpstr>Ingredients of a Problem Statement</vt:lpstr>
      <vt:lpstr>Current Situation: The Problem To Be Solved</vt:lpstr>
      <vt:lpstr>ARENA: The Problem</vt:lpstr>
      <vt:lpstr>ARENA: The Objectives</vt:lpstr>
      <vt:lpstr>Types of Requirements</vt:lpstr>
      <vt:lpstr>What is usually not in the requirements?</vt:lpstr>
      <vt:lpstr>Requirements Validation</vt:lpstr>
      <vt:lpstr>Requirements Validation</vt:lpstr>
      <vt:lpstr>Types of Requirements Elicitation</vt:lpstr>
      <vt:lpstr>Scenarios</vt:lpstr>
      <vt:lpstr>Types of Scenarios</vt:lpstr>
      <vt:lpstr>How do we find scenarios?</vt:lpstr>
      <vt:lpstr>Heuristics for finding Scenarios</vt:lpstr>
      <vt:lpstr>Example: Accident Management System</vt:lpstr>
      <vt:lpstr>Scenario Example: Warehouse on Fire</vt:lpstr>
      <vt:lpstr>Observations about Warehouse on Fire Scenario</vt:lpstr>
      <vt:lpstr>Next goal, after the scenarios are formulated: </vt:lpstr>
      <vt:lpstr>Use Cases</vt:lpstr>
      <vt:lpstr>Example:  Use Case Model for Incident Management</vt:lpstr>
      <vt:lpstr>Heuristics: How do I find use cases?</vt:lpstr>
      <vt:lpstr>Use Case Example: ReportEmergency</vt:lpstr>
      <vt:lpstr>Use Case Example: ReportEmergency Flow of Events </vt:lpstr>
      <vt:lpstr>Another Use Case Example:  Allocate a Resource </vt:lpstr>
      <vt:lpstr>Another Use Case Example:  Allocate a Resource</vt:lpstr>
      <vt:lpstr>Order of steps when formulating use cases</vt:lpstr>
      <vt:lpstr>Use Case Associations </vt:lpstr>
      <vt:lpstr>&lt;&lt;Include&gt;&gt;: Functional Decomposition</vt:lpstr>
      <vt:lpstr>&lt;&lt;Include&gt;&gt;: Reuse of Existing Functionality</vt:lpstr>
      <vt:lpstr>&lt;Extend&gt;&gt; Association  for Use Cases</vt:lpstr>
      <vt:lpstr>Generalization association in use cases</vt:lpstr>
      <vt:lpstr>From Use Cases to Objects</vt:lpstr>
      <vt:lpstr>Use Cases can be used by more than one object</vt:lpstr>
      <vt:lpstr>How to Specify  a Use Case (Summary)</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4, Requirements Elicitation</dc:title>
  <dc:subject>Object-Oriented Software Engineering</dc:subject>
  <dc:creator>Bernd Bruegge &amp; Allen Dutoit</dc:creator>
  <cp:keywords/>
  <dc:description/>
  <cp:lastModifiedBy>Ahsan Nabi Khan</cp:lastModifiedBy>
  <cp:revision>122</cp:revision>
  <cp:lastPrinted>1998-06-08T19:51:23Z</cp:lastPrinted>
  <dcterms:created xsi:type="dcterms:W3CDTF">1997-09-18T05:56:42Z</dcterms:created>
  <dcterms:modified xsi:type="dcterms:W3CDTF">2018-01-30T08:27:54Z</dcterms:modified>
  <cp:category/>
</cp:coreProperties>
</file>