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6"/>
  </p:notesMasterIdLst>
  <p:handoutMasterIdLst>
    <p:handoutMasterId r:id="rId67"/>
  </p:handoutMasterIdLst>
  <p:sldIdLst>
    <p:sldId id="256" r:id="rId2"/>
    <p:sldId id="257" r:id="rId3"/>
    <p:sldId id="258" r:id="rId4"/>
    <p:sldId id="259" r:id="rId5"/>
    <p:sldId id="353" r:id="rId6"/>
    <p:sldId id="354" r:id="rId7"/>
    <p:sldId id="355" r:id="rId8"/>
    <p:sldId id="356" r:id="rId9"/>
    <p:sldId id="357" r:id="rId10"/>
    <p:sldId id="358" r:id="rId11"/>
    <p:sldId id="359" r:id="rId12"/>
    <p:sldId id="360" r:id="rId13"/>
    <p:sldId id="361" r:id="rId14"/>
    <p:sldId id="362" r:id="rId15"/>
    <p:sldId id="363" r:id="rId16"/>
    <p:sldId id="382" r:id="rId17"/>
    <p:sldId id="364" r:id="rId18"/>
    <p:sldId id="365" r:id="rId19"/>
    <p:sldId id="366" r:id="rId20"/>
    <p:sldId id="367" r:id="rId21"/>
    <p:sldId id="368" r:id="rId22"/>
    <p:sldId id="369" r:id="rId23"/>
    <p:sldId id="370" r:id="rId24"/>
    <p:sldId id="371" r:id="rId25"/>
    <p:sldId id="372" r:id="rId26"/>
    <p:sldId id="260" r:id="rId27"/>
    <p:sldId id="262" r:id="rId28"/>
    <p:sldId id="263" r:id="rId29"/>
    <p:sldId id="264" r:id="rId30"/>
    <p:sldId id="265" r:id="rId31"/>
    <p:sldId id="266" r:id="rId32"/>
    <p:sldId id="267" r:id="rId33"/>
    <p:sldId id="268" r:id="rId34"/>
    <p:sldId id="380" r:id="rId35"/>
    <p:sldId id="294" r:id="rId36"/>
    <p:sldId id="381" r:id="rId37"/>
    <p:sldId id="323" r:id="rId38"/>
    <p:sldId id="317" r:id="rId39"/>
    <p:sldId id="319" r:id="rId40"/>
    <p:sldId id="318" r:id="rId41"/>
    <p:sldId id="320" r:id="rId42"/>
    <p:sldId id="321" r:id="rId43"/>
    <p:sldId id="295" r:id="rId44"/>
    <p:sldId id="328" r:id="rId45"/>
    <p:sldId id="329" r:id="rId46"/>
    <p:sldId id="332" r:id="rId47"/>
    <p:sldId id="330" r:id="rId48"/>
    <p:sldId id="333" r:id="rId49"/>
    <p:sldId id="307" r:id="rId50"/>
    <p:sldId id="308" r:id="rId51"/>
    <p:sldId id="301" r:id="rId52"/>
    <p:sldId id="335" r:id="rId53"/>
    <p:sldId id="336" r:id="rId54"/>
    <p:sldId id="337" r:id="rId55"/>
    <p:sldId id="339" r:id="rId56"/>
    <p:sldId id="341" r:id="rId57"/>
    <p:sldId id="342" r:id="rId58"/>
    <p:sldId id="343" r:id="rId59"/>
    <p:sldId id="345" r:id="rId60"/>
    <p:sldId id="346" r:id="rId61"/>
    <p:sldId id="348" r:id="rId62"/>
    <p:sldId id="349" r:id="rId63"/>
    <p:sldId id="297" r:id="rId64"/>
    <p:sldId id="327" r:id="rId65"/>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Palatino" charset="0"/>
        <a:ea typeface="+mn-ea"/>
        <a:cs typeface="+mn-cs"/>
      </a:defRPr>
    </a:lvl1pPr>
    <a:lvl2pPr marL="457200" algn="l" rtl="0" eaLnBrk="0" fontAlgn="base" hangingPunct="0">
      <a:spcBef>
        <a:spcPct val="0"/>
      </a:spcBef>
      <a:spcAft>
        <a:spcPct val="0"/>
      </a:spcAft>
      <a:defRPr kern="1200">
        <a:solidFill>
          <a:schemeClr val="tx1"/>
        </a:solidFill>
        <a:latin typeface="Palatino" charset="0"/>
        <a:ea typeface="+mn-ea"/>
        <a:cs typeface="+mn-cs"/>
      </a:defRPr>
    </a:lvl2pPr>
    <a:lvl3pPr marL="914400" algn="l" rtl="0" eaLnBrk="0" fontAlgn="base" hangingPunct="0">
      <a:spcBef>
        <a:spcPct val="0"/>
      </a:spcBef>
      <a:spcAft>
        <a:spcPct val="0"/>
      </a:spcAft>
      <a:defRPr kern="1200">
        <a:solidFill>
          <a:schemeClr val="tx1"/>
        </a:solidFill>
        <a:latin typeface="Palatino" charset="0"/>
        <a:ea typeface="+mn-ea"/>
        <a:cs typeface="+mn-cs"/>
      </a:defRPr>
    </a:lvl3pPr>
    <a:lvl4pPr marL="1371600" algn="l" rtl="0" eaLnBrk="0" fontAlgn="base" hangingPunct="0">
      <a:spcBef>
        <a:spcPct val="0"/>
      </a:spcBef>
      <a:spcAft>
        <a:spcPct val="0"/>
      </a:spcAft>
      <a:defRPr kern="1200">
        <a:solidFill>
          <a:schemeClr val="tx1"/>
        </a:solidFill>
        <a:latin typeface="Palatino" charset="0"/>
        <a:ea typeface="+mn-ea"/>
        <a:cs typeface="+mn-cs"/>
      </a:defRPr>
    </a:lvl4pPr>
    <a:lvl5pPr marL="1828800" algn="l" rtl="0" eaLnBrk="0" fontAlgn="base" hangingPunct="0">
      <a:spcBef>
        <a:spcPct val="0"/>
      </a:spcBef>
      <a:spcAft>
        <a:spcPct val="0"/>
      </a:spcAft>
      <a:defRPr kern="1200">
        <a:solidFill>
          <a:schemeClr val="tx1"/>
        </a:solidFill>
        <a:latin typeface="Palatino" charset="0"/>
        <a:ea typeface="+mn-ea"/>
        <a:cs typeface="+mn-cs"/>
      </a:defRPr>
    </a:lvl5pPr>
    <a:lvl6pPr marL="2286000" algn="l" defTabSz="914400" rtl="0" eaLnBrk="1" latinLnBrk="0" hangingPunct="1">
      <a:defRPr kern="1200">
        <a:solidFill>
          <a:schemeClr val="tx1"/>
        </a:solidFill>
        <a:latin typeface="Palatino" charset="0"/>
        <a:ea typeface="+mn-ea"/>
        <a:cs typeface="+mn-cs"/>
      </a:defRPr>
    </a:lvl6pPr>
    <a:lvl7pPr marL="2743200" algn="l" defTabSz="914400" rtl="0" eaLnBrk="1" latinLnBrk="0" hangingPunct="1">
      <a:defRPr kern="1200">
        <a:solidFill>
          <a:schemeClr val="tx1"/>
        </a:solidFill>
        <a:latin typeface="Palatino" charset="0"/>
        <a:ea typeface="+mn-ea"/>
        <a:cs typeface="+mn-cs"/>
      </a:defRPr>
    </a:lvl7pPr>
    <a:lvl8pPr marL="3200400" algn="l" defTabSz="914400" rtl="0" eaLnBrk="1" latinLnBrk="0" hangingPunct="1">
      <a:defRPr kern="1200">
        <a:solidFill>
          <a:schemeClr val="tx1"/>
        </a:solidFill>
        <a:latin typeface="Palatino" charset="0"/>
        <a:ea typeface="+mn-ea"/>
        <a:cs typeface="+mn-cs"/>
      </a:defRPr>
    </a:lvl8pPr>
    <a:lvl9pPr marL="3657600" algn="l" defTabSz="914400" rtl="0" eaLnBrk="1" latinLnBrk="0" hangingPunct="1">
      <a:defRPr kern="1200">
        <a:solidFill>
          <a:schemeClr val="tx1"/>
        </a:solidFill>
        <a:latin typeface="Palatino"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C0C0"/>
    <a:srgbClr val="3333FF"/>
    <a:srgbClr val="000000"/>
    <a:srgbClr val="000088"/>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inimized" preferSingleView="1">
    <p:restoredLeft sz="32787"/>
    <p:restoredTop sz="90929"/>
  </p:normalViewPr>
  <p:slideViewPr>
    <p:cSldViewPr>
      <p:cViewPr varScale="1">
        <p:scale>
          <a:sx n="75" d="100"/>
          <a:sy n="75" d="100"/>
        </p:scale>
        <p:origin x="1890" y="72"/>
      </p:cViewPr>
      <p:guideLst>
        <p:guide orient="horz" pos="100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a:latin typeface="Book Antiqua" panose="02040602050305030304" pitchFamily="18" charset="0"/>
              </a:rPr>
              <a:t>Page </a:t>
            </a:r>
            <a:fld id="{05D3B9C7-DDDD-4BCE-8D28-14F6E88F7D7D}"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Tree>
    <p:extLst>
      <p:ext uri="{BB962C8B-B14F-4D97-AF65-F5344CB8AC3E}">
        <p14:creationId xmlns:p14="http://schemas.microsoft.com/office/powerpoint/2010/main" val="1738095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a:latin typeface="Book Antiqua" panose="02040602050305030304" pitchFamily="18" charset="0"/>
              </a:rPr>
              <a:t>Page </a:t>
            </a:r>
            <a:fld id="{31768747-0236-44E1-AFFC-AAE669D84F79}"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
        <p:nvSpPr>
          <p:cNvPr id="2052"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2709437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459889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001293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83902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792206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de-DE" altLang="en-US"/>
              <a:t>Parmenides:</a:t>
            </a:r>
          </a:p>
          <a:p>
            <a:r>
              <a:rPr lang="de-DE" altLang="en-US"/>
              <a:t>Ob ich mit  einer Tastatur oder mit Spracherkennung kommuniziere, dahinter ist immer noch dasselbe System</a:t>
            </a:r>
          </a:p>
          <a:p>
            <a:endParaRPr lang="de-DE" altLang="en-US"/>
          </a:p>
          <a:p>
            <a:r>
              <a:rPr lang="de-DE" altLang="en-US"/>
              <a:t>Mein System muss permanent angepasst werden, denn die Wirklichkeit aendert sich dauuerd. </a:t>
            </a:r>
          </a:p>
        </p:txBody>
      </p:sp>
    </p:spTree>
    <p:extLst>
      <p:ext uri="{BB962C8B-B14F-4D97-AF65-F5344CB8AC3E}">
        <p14:creationId xmlns:p14="http://schemas.microsoft.com/office/powerpoint/2010/main" val="214294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340597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3202103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98512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1712654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3560856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29711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3395781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3698751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en-US"/>
              <a:t>Start with review: What is a model? What is an abstraction? They are used synonomously and mean they provide a simplified view of a complex system that we cannot understand by looking at all of its components simultaneously. Models by their definition abstract away important characteristics of a system by emphasizing other aspects.</a:t>
            </a:r>
          </a:p>
          <a:p>
            <a:r>
              <a:rPr lang="en-US" altLang="en-US"/>
              <a:t>Example: Clay model concentrates on the form of the car, nobody can sit in it.</a:t>
            </a:r>
          </a:p>
          <a:p>
            <a:r>
              <a:rPr lang="en-US" altLang="en-US"/>
              <a:t>Prototypes are models.</a:t>
            </a:r>
          </a:p>
          <a:p>
            <a:r>
              <a:rPr lang="en-US" altLang="en-US"/>
              <a:t>Iterate and correct the model:  A scientific model is always like a hypothesis. The important part of a scientific model is that it is falsifiable. This is an important aspect of prototyping. They are immediately understandable and can be falsified (that is our theory of how the application should work!). This is one of the main strengths of prototyping: End user falsifiability.</a:t>
            </a:r>
          </a:p>
          <a:p>
            <a:r>
              <a:rPr lang="en-US" altLang="en-US"/>
              <a:t>Redesign (Falsification principle in science: Work with model until it is proven to be false)</a:t>
            </a:r>
          </a:p>
        </p:txBody>
      </p:sp>
      <p:sp>
        <p:nvSpPr>
          <p:cNvPr id="11267" name="Rectangle 3"/>
          <p:cNvSpPr>
            <a:spLocks noChangeArrowheads="1" noTextEdit="1"/>
          </p:cNvSpPr>
          <p:nvPr>
            <p:ph type="sldImg"/>
          </p:nvPr>
        </p:nvSpPr>
        <p:spPr>
          <a:ln cap="flat"/>
        </p:spPr>
      </p:sp>
    </p:spTree>
    <p:extLst>
      <p:ext uri="{BB962C8B-B14F-4D97-AF65-F5344CB8AC3E}">
        <p14:creationId xmlns:p14="http://schemas.microsoft.com/office/powerpoint/2010/main" val="1737272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en-US"/>
              <a:t>Question: What is the drawing showin in this slide?</a:t>
            </a:r>
          </a:p>
          <a:p>
            <a:r>
              <a:rPr lang="en-US" altLang="en-US"/>
              <a:t>Students in general answer first: Two faces, a happy and a serious one. Or a serious and a sad one. </a:t>
            </a:r>
          </a:p>
          <a:p>
            <a:r>
              <a:rPr lang="en-US" altLang="en-US"/>
              <a:t>Point out that there are no two objects: If you decide on a serious face, cover the serious face and show what is left over. It is clear now, that the remains are not a complete face, because one eye is overused (resource contention!) and the object modeler has to decide whether it is part of the serious or the sad face.</a:t>
            </a:r>
          </a:p>
          <a:p>
            <a:r>
              <a:rPr lang="en-US" altLang="en-US"/>
              <a:t>The drawing in this slide is an example of an incomplete object model. </a:t>
            </a:r>
          </a:p>
          <a:p>
            <a:r>
              <a:rPr lang="en-US" altLang="en-US"/>
              <a:t>What does  this translates to into the real object modeling activity? It means we have discovered an incomplete object model and must ask the client to provide us with more information to fill out the missing information or to define the objects for us (after all we might be looking at siamese twins!).</a:t>
            </a:r>
          </a:p>
          <a:p>
            <a:endParaRPr lang="en-US" altLang="en-US"/>
          </a:p>
        </p:txBody>
      </p:sp>
      <p:sp>
        <p:nvSpPr>
          <p:cNvPr id="15363" name="Rectangle 3"/>
          <p:cNvSpPr>
            <a:spLocks noChangeArrowheads="1" noTextEdit="1"/>
          </p:cNvSpPr>
          <p:nvPr>
            <p:ph type="sldImg"/>
          </p:nvPr>
        </p:nvSpPr>
        <p:spPr>
          <a:ln cap="flat"/>
        </p:spPr>
      </p:sp>
    </p:spTree>
    <p:extLst>
      <p:ext uri="{BB962C8B-B14F-4D97-AF65-F5344CB8AC3E}">
        <p14:creationId xmlns:p14="http://schemas.microsoft.com/office/powerpoint/2010/main" val="3058188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p:spPr>
        <p:txBody>
          <a:bodyPr/>
          <a:lstStyle/>
          <a:p>
            <a:r>
              <a:rPr lang="en-US" altLang="en-US"/>
              <a:t>Q: What key ideas have we covered so far?  A: Patterns, analysis documentation standard, inheritance and multiple inheritance. In the last part of this lecture I would like to come back to the problem of object identification and another tool that helps you infinding objects.</a:t>
            </a:r>
          </a:p>
          <a:p>
            <a:endParaRPr lang="en-US" altLang="en-US"/>
          </a:p>
          <a:p>
            <a:pPr>
              <a:buFontTx/>
              <a:buChar char="•"/>
            </a:pPr>
            <a:r>
              <a:rPr lang="en-US" altLang="en-US"/>
              <a:t>Patterns: A way to put your knowledge about object modeling into drawers.</a:t>
            </a:r>
          </a:p>
          <a:p>
            <a:pPr>
              <a:buFontTx/>
              <a:buChar char="•"/>
            </a:pPr>
            <a:r>
              <a:rPr lang="en-US" altLang="en-US"/>
              <a:t> Analysis documentation standard: The “official” way of drawing object models. The major elements are:  CASE Tool Entry: Executive summary and one subsystem per sheet.   7+-2 classes per sheet. Documentation: Each subsystem has navigational text.</a:t>
            </a:r>
          </a:p>
          <a:p>
            <a:pPr>
              <a:buFontTx/>
              <a:buChar char="•"/>
            </a:pPr>
            <a:r>
              <a:rPr lang="en-US" altLang="en-US"/>
              <a:t> Difference between aggregation and inheritence</a:t>
            </a:r>
          </a:p>
          <a:p>
            <a:pPr>
              <a:buFontTx/>
              <a:buChar char="•"/>
            </a:pPr>
            <a:r>
              <a:rPr lang="en-US" altLang="en-US"/>
              <a:t> Object identification: Using textual analysis </a:t>
            </a:r>
          </a:p>
          <a:p>
            <a:pPr>
              <a:buFontTx/>
              <a:buChar char="•"/>
            </a:pPr>
            <a:r>
              <a:rPr lang="en-US" altLang="en-US"/>
              <a:t> Multiple Inheritance: Why it cannot be avoided, how you can deal with it.</a:t>
            </a:r>
          </a:p>
          <a:p>
            <a:pPr>
              <a:buFontTx/>
              <a:buChar char="•"/>
            </a:pPr>
            <a:r>
              <a:rPr lang="en-US" altLang="en-US"/>
              <a:t> Software engineering as a special case of Epistemology: Software engineering is a join class of materialism (budget and deadline influencing your modeling (They might limit what you can achieve!). Idealism: Some of the classes do not reflect reality (that is, the customer does not know about them) and dialecticism (iteration and incremental analysis with user participatory decision making capabilities).</a:t>
            </a:r>
          </a:p>
        </p:txBody>
      </p:sp>
      <p:sp>
        <p:nvSpPr>
          <p:cNvPr id="55299" name="Rectangle 3"/>
          <p:cNvSpPr>
            <a:spLocks noChangeArrowheads="1" noTextEdit="1"/>
          </p:cNvSpPr>
          <p:nvPr>
            <p:ph type="sldImg"/>
          </p:nvPr>
        </p:nvSpPr>
        <p:spPr>
          <a:ln cap="flat"/>
        </p:spPr>
      </p:sp>
    </p:spTree>
    <p:extLst>
      <p:ext uri="{BB962C8B-B14F-4D97-AF65-F5344CB8AC3E}">
        <p14:creationId xmlns:p14="http://schemas.microsoft.com/office/powerpoint/2010/main" val="2056132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noFill/>
          <a:ln/>
        </p:spPr>
        <p:txBody>
          <a:bodyPr/>
          <a:lstStyle/>
          <a:p>
            <a:r>
              <a:rPr lang="en-US" altLang="en-US"/>
              <a:t>Q: What key ideas have we covered so far?  A: Patterns, analysis documentation standard, inheritance and multiple inheritance. In the last part of this lecture I would like to come back to the problem of object identification and another tool that helps you infinding objects.</a:t>
            </a:r>
          </a:p>
          <a:p>
            <a:endParaRPr lang="en-US" altLang="en-US"/>
          </a:p>
          <a:p>
            <a:pPr>
              <a:buFontTx/>
              <a:buChar char="•"/>
            </a:pPr>
            <a:r>
              <a:rPr lang="en-US" altLang="en-US"/>
              <a:t>Patterns: A way to put your knowledge about object modeling into drawers.</a:t>
            </a:r>
          </a:p>
          <a:p>
            <a:pPr>
              <a:buFontTx/>
              <a:buChar char="•"/>
            </a:pPr>
            <a:r>
              <a:rPr lang="en-US" altLang="en-US"/>
              <a:t> Analysis documentation standard: The “official” way of drawing object models. The major elements are:  CASE Tool Entry: Executive summary and one subsystem per sheet.   7+-2 classes per sheet. Documentation: Each subsystem has navigational text.</a:t>
            </a:r>
          </a:p>
          <a:p>
            <a:pPr>
              <a:buFontTx/>
              <a:buChar char="•"/>
            </a:pPr>
            <a:r>
              <a:rPr lang="en-US" altLang="en-US"/>
              <a:t> Difference between aggregation and inheritence</a:t>
            </a:r>
          </a:p>
          <a:p>
            <a:pPr>
              <a:buFontTx/>
              <a:buChar char="•"/>
            </a:pPr>
            <a:r>
              <a:rPr lang="en-US" altLang="en-US"/>
              <a:t> Object identification: Using textual analysis </a:t>
            </a:r>
          </a:p>
          <a:p>
            <a:pPr>
              <a:buFontTx/>
              <a:buChar char="•"/>
            </a:pPr>
            <a:r>
              <a:rPr lang="en-US" altLang="en-US"/>
              <a:t> Multiple Inheritance: Why it cannot be avoided, how you can deal with it.</a:t>
            </a:r>
          </a:p>
          <a:p>
            <a:pPr>
              <a:buFontTx/>
              <a:buChar char="•"/>
            </a:pPr>
            <a:r>
              <a:rPr lang="en-US" altLang="en-US"/>
              <a:t> Software engineering as a special case of Epistemology: Software engineering is a join class of materialism (budget and deadline influencing your modeling (They might limit what you can achieve!). Idealism: Some of the classes do not reflect reality (that is, the customer does not know about them) and dialecticism (iteration and incremental analysis with user participatory decision making capabilities).</a:t>
            </a:r>
          </a:p>
        </p:txBody>
      </p:sp>
      <p:sp>
        <p:nvSpPr>
          <p:cNvPr id="206851" name="Rectangle 3"/>
          <p:cNvSpPr>
            <a:spLocks noChangeArrowheads="1" noTextEdit="1"/>
          </p:cNvSpPr>
          <p:nvPr>
            <p:ph type="sldImg"/>
          </p:nvPr>
        </p:nvSpPr>
        <p:spPr>
          <a:ln cap="flat"/>
        </p:spPr>
      </p:sp>
    </p:spTree>
    <p:extLst>
      <p:ext uri="{BB962C8B-B14F-4D97-AF65-F5344CB8AC3E}">
        <p14:creationId xmlns:p14="http://schemas.microsoft.com/office/powerpoint/2010/main" val="3651049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de-DE" altLang="en-US"/>
          </a:p>
        </p:txBody>
      </p:sp>
      <p:sp>
        <p:nvSpPr>
          <p:cNvPr id="57347" name="Rectangle 3"/>
          <p:cNvSpPr>
            <a:spLocks noChangeArrowheads="1" noTextEdit="1"/>
          </p:cNvSpPr>
          <p:nvPr>
            <p:ph type="sldImg"/>
          </p:nvPr>
        </p:nvSpPr>
        <p:spPr>
          <a:ln cap="flat"/>
        </p:spPr>
      </p:sp>
    </p:spTree>
    <p:extLst>
      <p:ext uri="{BB962C8B-B14F-4D97-AF65-F5344CB8AC3E}">
        <p14:creationId xmlns:p14="http://schemas.microsoft.com/office/powerpoint/2010/main" val="161023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ln/>
        </p:spPr>
        <p:txBody>
          <a:bodyPr/>
          <a:lstStyle/>
          <a:p>
            <a:endParaRPr lang="de-DE" altLang="en-US"/>
          </a:p>
        </p:txBody>
      </p:sp>
      <p:sp>
        <p:nvSpPr>
          <p:cNvPr id="129027" name="Rectangle 3"/>
          <p:cNvSpPr>
            <a:spLocks noChangeArrowheads="1" noTextEdit="1"/>
          </p:cNvSpPr>
          <p:nvPr>
            <p:ph type="sldImg"/>
          </p:nvPr>
        </p:nvSpPr>
        <p:spPr>
          <a:ln cap="flat"/>
        </p:spPr>
      </p:sp>
    </p:spTree>
    <p:extLst>
      <p:ext uri="{BB962C8B-B14F-4D97-AF65-F5344CB8AC3E}">
        <p14:creationId xmlns:p14="http://schemas.microsoft.com/office/powerpoint/2010/main" val="2378104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noFill/>
          <a:ln/>
        </p:spPr>
        <p:txBody>
          <a:bodyPr/>
          <a:lstStyle/>
          <a:p>
            <a:r>
              <a:rPr lang="de-DE" altLang="en-US"/>
              <a:t>Goal: Come up with</a:t>
            </a:r>
          </a:p>
          <a:p>
            <a:pPr lvl="1"/>
            <a:r>
              <a:rPr lang="de-DE" altLang="en-US"/>
              <a:t>&gt; a domain model (domain specific objects)</a:t>
            </a:r>
          </a:p>
          <a:p>
            <a:pPr lvl="1"/>
            <a:r>
              <a:rPr lang="de-DE" altLang="en-US"/>
              <a:t>&gt;  a taxonomy (class hierarchy)</a:t>
            </a:r>
          </a:p>
          <a:p>
            <a:endParaRPr lang="de-DE" altLang="en-US"/>
          </a:p>
        </p:txBody>
      </p:sp>
      <p:sp>
        <p:nvSpPr>
          <p:cNvPr id="125955" name="Rectangle 3"/>
          <p:cNvSpPr>
            <a:spLocks noChangeArrowheads="1" noTextEdit="1"/>
          </p:cNvSpPr>
          <p:nvPr>
            <p:ph type="sldImg"/>
          </p:nvPr>
        </p:nvSpPr>
        <p:spPr>
          <a:ln cap="flat"/>
        </p:spPr>
      </p:sp>
    </p:spTree>
    <p:extLst>
      <p:ext uri="{BB962C8B-B14F-4D97-AF65-F5344CB8AC3E}">
        <p14:creationId xmlns:p14="http://schemas.microsoft.com/office/powerpoint/2010/main" val="40886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159805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92409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357645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noTextEdit="1"/>
          </p:cNvSpPr>
          <p:nvPr>
            <p:ph type="sldImg"/>
          </p:nvPr>
        </p:nvSpPr>
        <p:spPr>
          <a:xfrm>
            <a:off x="1295400" y="304800"/>
            <a:ext cx="4211638" cy="3157538"/>
          </a:xfrm>
          <a:ln/>
        </p:spPr>
      </p:sp>
      <p:sp>
        <p:nvSpPr>
          <p:cNvPr id="167939" name="Rectangle 3"/>
          <p:cNvSpPr>
            <a:spLocks noGrp="1" noChangeArrowheads="1"/>
          </p:cNvSpPr>
          <p:nvPr>
            <p:ph type="body" idx="1"/>
          </p:nvPr>
        </p:nvSpPr>
        <p:spPr>
          <a:xfrm>
            <a:off x="457200" y="3886200"/>
            <a:ext cx="5986463" cy="4648200"/>
          </a:xfrm>
        </p:spPr>
        <p:txBody>
          <a:bodyPr/>
          <a:lstStyle/>
          <a:p>
            <a:pPr algn="ctr"/>
            <a:r>
              <a:rPr lang="en-US" altLang="en-US"/>
              <a:t>Die Informatik hat ähnliche Probleme zu bewältigen wie die Metaphysik und die Epistemologie</a:t>
            </a:r>
          </a:p>
          <a:p>
            <a:pPr algn="ctr"/>
            <a:endParaRPr lang="en-US" altLang="en-US"/>
          </a:p>
          <a:p>
            <a:endParaRPr lang="de-DE" altLang="en-US"/>
          </a:p>
        </p:txBody>
      </p:sp>
    </p:spTree>
    <p:extLst>
      <p:ext uri="{BB962C8B-B14F-4D97-AF65-F5344CB8AC3E}">
        <p14:creationId xmlns:p14="http://schemas.microsoft.com/office/powerpoint/2010/main" val="49300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170374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1116197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76408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9924"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a:latin typeface="Times" panose="02020603050405020304" pitchFamily="18" charset="0"/>
              </a:rPr>
              <a:t>Using UML, Patterns, and Java</a:t>
            </a:r>
          </a:p>
        </p:txBody>
      </p:sp>
      <p:sp>
        <p:nvSpPr>
          <p:cNvPr id="209925" name="Text Box 5"/>
          <p:cNvSpPr txBox="1">
            <a:spLocks noChangeArrowheads="1"/>
          </p:cNvSpPr>
          <p:nvPr/>
        </p:nvSpPr>
        <p:spPr bwMode="auto">
          <a:xfrm rot="16200000">
            <a:off x="-2659063" y="3171826"/>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latin typeface="Times" panose="02020603050405020304" pitchFamily="18" charset="0"/>
              </a:rPr>
              <a:t>Object-Oriented Software Engineering</a:t>
            </a:r>
            <a:endParaRPr lang="en-US" altLang="en-US" sz="2400">
              <a:latin typeface="Times"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6837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0955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10410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1689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0202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051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14302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81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7393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79452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8899" name="Rectangle 3"/>
          <p:cNvSpPr>
            <a:spLocks noChangeArrowheads="1"/>
          </p:cNvSpPr>
          <p:nvPr/>
        </p:nvSpPr>
        <p:spPr bwMode="auto">
          <a:xfrm>
            <a:off x="711200"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b="1"/>
              <a:t>Bernd Bruegge &amp; Allen H. Dutoit 	       		Object-Oriented Software Engineering: Using UML, Patterns, and Java  			    </a:t>
            </a:r>
            <a:fld id="{10C013C2-89CC-456B-820D-19AD40C3B051}" type="slidenum">
              <a:rPr lang="en-US" altLang="en-US" sz="800" b="1"/>
              <a:pPr algn="ctr"/>
              <a:t>‹#›</a:t>
            </a:fld>
            <a:endParaRPr lang="en-US" altLang="en-US" sz="800" b="1"/>
          </a:p>
        </p:txBody>
      </p:sp>
      <p:sp>
        <p:nvSpPr>
          <p:cNvPr id="208900"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1" name="Group 95"/>
          <p:cNvGrpSpPr>
            <a:grpSpLocks/>
          </p:cNvGrpSpPr>
          <p:nvPr/>
        </p:nvGrpSpPr>
        <p:grpSpPr bwMode="auto">
          <a:xfrm>
            <a:off x="1600200" y="457200"/>
            <a:ext cx="6858000" cy="6032500"/>
            <a:chOff x="1200" y="816"/>
            <a:chExt cx="3649" cy="3176"/>
          </a:xfrm>
        </p:grpSpPr>
        <p:pic>
          <p:nvPicPr>
            <p:cNvPr id="4187" name="Picture 91"/>
            <p:cNvPicPr>
              <a:picLocks noChangeAspect="1" noChangeArrowheads="1"/>
            </p:cNvPicPr>
            <p:nvPr/>
          </p:nvPicPr>
          <p:blipFill>
            <a:blip r:embed="rId2">
              <a:extLst>
                <a:ext uri="{28A0092B-C50C-407E-A947-70E740481C1C}">
                  <a14:useLocalDpi xmlns:a14="http://schemas.microsoft.com/office/drawing/2010/main" val="0"/>
                </a:ext>
              </a:extLst>
            </a:blip>
            <a:srcRect t="9410" b="10220"/>
            <a:stretch>
              <a:fillRect/>
            </a:stretch>
          </p:blipFill>
          <p:spPr bwMode="auto">
            <a:xfrm>
              <a:off x="1200" y="816"/>
              <a:ext cx="3649" cy="3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0" name="Freeform 94"/>
            <p:cNvSpPr>
              <a:spLocks/>
            </p:cNvSpPr>
            <p:nvPr/>
          </p:nvSpPr>
          <p:spPr bwMode="auto">
            <a:xfrm>
              <a:off x="1200" y="2064"/>
              <a:ext cx="3648" cy="1216"/>
            </a:xfrm>
            <a:custGeom>
              <a:avLst/>
              <a:gdLst>
                <a:gd name="T0" fmla="*/ 3648 w 3648"/>
                <a:gd name="T1" fmla="*/ 0 h 1216"/>
                <a:gd name="T2" fmla="*/ 3552 w 3648"/>
                <a:gd name="T3" fmla="*/ 48 h 1216"/>
                <a:gd name="T4" fmla="*/ 3504 w 3648"/>
                <a:gd name="T5" fmla="*/ 96 h 1216"/>
                <a:gd name="T6" fmla="*/ 3408 w 3648"/>
                <a:gd name="T7" fmla="*/ 144 h 1216"/>
                <a:gd name="T8" fmla="*/ 3312 w 3648"/>
                <a:gd name="T9" fmla="*/ 192 h 1216"/>
                <a:gd name="T10" fmla="*/ 3264 w 3648"/>
                <a:gd name="T11" fmla="*/ 240 h 1216"/>
                <a:gd name="T12" fmla="*/ 3216 w 3648"/>
                <a:gd name="T13" fmla="*/ 240 h 1216"/>
                <a:gd name="T14" fmla="*/ 3168 w 3648"/>
                <a:gd name="T15" fmla="*/ 288 h 1216"/>
                <a:gd name="T16" fmla="*/ 3024 w 3648"/>
                <a:gd name="T17" fmla="*/ 240 h 1216"/>
                <a:gd name="T18" fmla="*/ 2928 w 3648"/>
                <a:gd name="T19" fmla="*/ 192 h 1216"/>
                <a:gd name="T20" fmla="*/ 2784 w 3648"/>
                <a:gd name="T21" fmla="*/ 240 h 1216"/>
                <a:gd name="T22" fmla="*/ 2688 w 3648"/>
                <a:gd name="T23" fmla="*/ 288 h 1216"/>
                <a:gd name="T24" fmla="*/ 2640 w 3648"/>
                <a:gd name="T25" fmla="*/ 336 h 1216"/>
                <a:gd name="T26" fmla="*/ 2592 w 3648"/>
                <a:gd name="T27" fmla="*/ 480 h 1216"/>
                <a:gd name="T28" fmla="*/ 2592 w 3648"/>
                <a:gd name="T29" fmla="*/ 624 h 1216"/>
                <a:gd name="T30" fmla="*/ 2496 w 3648"/>
                <a:gd name="T31" fmla="*/ 720 h 1216"/>
                <a:gd name="T32" fmla="*/ 2400 w 3648"/>
                <a:gd name="T33" fmla="*/ 864 h 1216"/>
                <a:gd name="T34" fmla="*/ 2256 w 3648"/>
                <a:gd name="T35" fmla="*/ 912 h 1216"/>
                <a:gd name="T36" fmla="*/ 2112 w 3648"/>
                <a:gd name="T37" fmla="*/ 1008 h 1216"/>
                <a:gd name="T38" fmla="*/ 2016 w 3648"/>
                <a:gd name="T39" fmla="*/ 1104 h 1216"/>
                <a:gd name="T40" fmla="*/ 1872 w 3648"/>
                <a:gd name="T41" fmla="*/ 1152 h 1216"/>
                <a:gd name="T42" fmla="*/ 1824 w 3648"/>
                <a:gd name="T43" fmla="*/ 1200 h 1216"/>
                <a:gd name="T44" fmla="*/ 1680 w 3648"/>
                <a:gd name="T45" fmla="*/ 1200 h 1216"/>
                <a:gd name="T46" fmla="*/ 1440 w 3648"/>
                <a:gd name="T47" fmla="*/ 1104 h 1216"/>
                <a:gd name="T48" fmla="*/ 1152 w 3648"/>
                <a:gd name="T49" fmla="*/ 1056 h 1216"/>
                <a:gd name="T50" fmla="*/ 960 w 3648"/>
                <a:gd name="T51" fmla="*/ 1008 h 1216"/>
                <a:gd name="T52" fmla="*/ 720 w 3648"/>
                <a:gd name="T53" fmla="*/ 960 h 1216"/>
                <a:gd name="T54" fmla="*/ 576 w 3648"/>
                <a:gd name="T55" fmla="*/ 864 h 1216"/>
                <a:gd name="T56" fmla="*/ 384 w 3648"/>
                <a:gd name="T57" fmla="*/ 816 h 1216"/>
                <a:gd name="T58" fmla="*/ 240 w 3648"/>
                <a:gd name="T59" fmla="*/ 816 h 1216"/>
                <a:gd name="T60" fmla="*/ 96 w 3648"/>
                <a:gd name="T61" fmla="*/ 768 h 1216"/>
                <a:gd name="T62" fmla="*/ 0 w 3648"/>
                <a:gd name="T63" fmla="*/ 76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8" h="1216">
                  <a:moveTo>
                    <a:pt x="3648" y="0"/>
                  </a:moveTo>
                  <a:cubicBezTo>
                    <a:pt x="3612" y="16"/>
                    <a:pt x="3576" y="32"/>
                    <a:pt x="3552" y="48"/>
                  </a:cubicBezTo>
                  <a:cubicBezTo>
                    <a:pt x="3528" y="64"/>
                    <a:pt x="3528" y="80"/>
                    <a:pt x="3504" y="96"/>
                  </a:cubicBezTo>
                  <a:cubicBezTo>
                    <a:pt x="3480" y="112"/>
                    <a:pt x="3440" y="128"/>
                    <a:pt x="3408" y="144"/>
                  </a:cubicBezTo>
                  <a:cubicBezTo>
                    <a:pt x="3376" y="160"/>
                    <a:pt x="3336" y="176"/>
                    <a:pt x="3312" y="192"/>
                  </a:cubicBezTo>
                  <a:cubicBezTo>
                    <a:pt x="3288" y="208"/>
                    <a:pt x="3280" y="232"/>
                    <a:pt x="3264" y="240"/>
                  </a:cubicBezTo>
                  <a:cubicBezTo>
                    <a:pt x="3248" y="248"/>
                    <a:pt x="3232" y="232"/>
                    <a:pt x="3216" y="240"/>
                  </a:cubicBezTo>
                  <a:cubicBezTo>
                    <a:pt x="3200" y="248"/>
                    <a:pt x="3200" y="288"/>
                    <a:pt x="3168" y="288"/>
                  </a:cubicBezTo>
                  <a:cubicBezTo>
                    <a:pt x="3136" y="288"/>
                    <a:pt x="3064" y="256"/>
                    <a:pt x="3024" y="240"/>
                  </a:cubicBezTo>
                  <a:cubicBezTo>
                    <a:pt x="2984" y="224"/>
                    <a:pt x="2968" y="192"/>
                    <a:pt x="2928" y="192"/>
                  </a:cubicBezTo>
                  <a:cubicBezTo>
                    <a:pt x="2888" y="192"/>
                    <a:pt x="2824" y="224"/>
                    <a:pt x="2784" y="240"/>
                  </a:cubicBezTo>
                  <a:cubicBezTo>
                    <a:pt x="2744" y="256"/>
                    <a:pt x="2712" y="272"/>
                    <a:pt x="2688" y="288"/>
                  </a:cubicBezTo>
                  <a:cubicBezTo>
                    <a:pt x="2664" y="304"/>
                    <a:pt x="2656" y="304"/>
                    <a:pt x="2640" y="336"/>
                  </a:cubicBezTo>
                  <a:cubicBezTo>
                    <a:pt x="2624" y="368"/>
                    <a:pt x="2600" y="432"/>
                    <a:pt x="2592" y="480"/>
                  </a:cubicBezTo>
                  <a:cubicBezTo>
                    <a:pt x="2584" y="528"/>
                    <a:pt x="2608" y="584"/>
                    <a:pt x="2592" y="624"/>
                  </a:cubicBezTo>
                  <a:cubicBezTo>
                    <a:pt x="2576" y="664"/>
                    <a:pt x="2528" y="680"/>
                    <a:pt x="2496" y="720"/>
                  </a:cubicBezTo>
                  <a:cubicBezTo>
                    <a:pt x="2464" y="760"/>
                    <a:pt x="2440" y="832"/>
                    <a:pt x="2400" y="864"/>
                  </a:cubicBezTo>
                  <a:cubicBezTo>
                    <a:pt x="2360" y="896"/>
                    <a:pt x="2304" y="888"/>
                    <a:pt x="2256" y="912"/>
                  </a:cubicBezTo>
                  <a:cubicBezTo>
                    <a:pt x="2208" y="936"/>
                    <a:pt x="2152" y="976"/>
                    <a:pt x="2112" y="1008"/>
                  </a:cubicBezTo>
                  <a:cubicBezTo>
                    <a:pt x="2072" y="1040"/>
                    <a:pt x="2056" y="1080"/>
                    <a:pt x="2016" y="1104"/>
                  </a:cubicBezTo>
                  <a:cubicBezTo>
                    <a:pt x="1976" y="1128"/>
                    <a:pt x="1904" y="1136"/>
                    <a:pt x="1872" y="1152"/>
                  </a:cubicBezTo>
                  <a:cubicBezTo>
                    <a:pt x="1840" y="1168"/>
                    <a:pt x="1856" y="1192"/>
                    <a:pt x="1824" y="1200"/>
                  </a:cubicBezTo>
                  <a:cubicBezTo>
                    <a:pt x="1792" y="1208"/>
                    <a:pt x="1744" y="1216"/>
                    <a:pt x="1680" y="1200"/>
                  </a:cubicBezTo>
                  <a:cubicBezTo>
                    <a:pt x="1616" y="1184"/>
                    <a:pt x="1528" y="1128"/>
                    <a:pt x="1440" y="1104"/>
                  </a:cubicBezTo>
                  <a:cubicBezTo>
                    <a:pt x="1352" y="1080"/>
                    <a:pt x="1232" y="1072"/>
                    <a:pt x="1152" y="1056"/>
                  </a:cubicBezTo>
                  <a:cubicBezTo>
                    <a:pt x="1072" y="1040"/>
                    <a:pt x="1032" y="1024"/>
                    <a:pt x="960" y="1008"/>
                  </a:cubicBezTo>
                  <a:cubicBezTo>
                    <a:pt x="888" y="992"/>
                    <a:pt x="784" y="984"/>
                    <a:pt x="720" y="960"/>
                  </a:cubicBezTo>
                  <a:cubicBezTo>
                    <a:pt x="656" y="936"/>
                    <a:pt x="632" y="888"/>
                    <a:pt x="576" y="864"/>
                  </a:cubicBezTo>
                  <a:cubicBezTo>
                    <a:pt x="520" y="840"/>
                    <a:pt x="440" y="824"/>
                    <a:pt x="384" y="816"/>
                  </a:cubicBezTo>
                  <a:cubicBezTo>
                    <a:pt x="328" y="808"/>
                    <a:pt x="288" y="824"/>
                    <a:pt x="240" y="816"/>
                  </a:cubicBezTo>
                  <a:cubicBezTo>
                    <a:pt x="192" y="808"/>
                    <a:pt x="136" y="776"/>
                    <a:pt x="96" y="768"/>
                  </a:cubicBezTo>
                  <a:cubicBezTo>
                    <a:pt x="56" y="760"/>
                    <a:pt x="28" y="764"/>
                    <a:pt x="0" y="768"/>
                  </a:cubicBezTo>
                </a:path>
              </a:pathLst>
            </a:custGeom>
            <a:noFill/>
            <a:ln w="38100" cap="flat" cmpd="sng">
              <a:solidFill>
                <a:srgbClr val="FC0128"/>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86" name="Rectangle 90" descr="Newsprint"/>
          <p:cNvSpPr>
            <a:spLocks noChangeArrowheads="1"/>
          </p:cNvSpPr>
          <p:nvPr>
            <p:ph type="ctrTitle"/>
          </p:nvPr>
        </p:nvSpPr>
        <p:spPr bwMode="auto">
          <a:xfrm>
            <a:off x="2209800" y="533400"/>
            <a:ext cx="5638800" cy="1219200"/>
          </a:xfrm>
          <a:prstGeom prst="rect">
            <a:avLst/>
          </a:prstGeom>
          <a:blipFill dpi="0" rotWithShape="0">
            <a:blip r:embed="rId3"/>
            <a:srcRect/>
            <a:tile tx="0" ty="0" sx="100000" sy="100000" flip="none" algn="tl"/>
          </a:blip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4400" i="0">
                <a:solidFill>
                  <a:schemeClr val="tx1"/>
                </a:solidFill>
              </a:rPr>
              <a:t>Chapter 5,  Object Modeling</a:t>
            </a:r>
            <a:endParaRPr lang="en-US" altLang="en-US" sz="2400" i="0">
              <a:solidFill>
                <a:schemeClr val="tx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A small discourse into Philosophy</a:t>
            </a:r>
          </a:p>
        </p:txBody>
      </p:sp>
      <p:sp>
        <p:nvSpPr>
          <p:cNvPr id="166915" name="Rectangle 3"/>
          <p:cNvSpPr>
            <a:spLocks noGrp="1" noChangeArrowheads="1"/>
          </p:cNvSpPr>
          <p:nvPr>
            <p:ph type="body" idx="1"/>
          </p:nvPr>
        </p:nvSpPr>
        <p:spPr>
          <a:xfrm>
            <a:off x="381000" y="990600"/>
            <a:ext cx="8347075" cy="4738688"/>
          </a:xfrm>
        </p:spPr>
        <p:txBody>
          <a:bodyPr/>
          <a:lstStyle/>
          <a:p>
            <a:r>
              <a:rPr lang="en-US" altLang="en-US"/>
              <a:t>Philosophy works on 3  major problems</a:t>
            </a:r>
          </a:p>
          <a:p>
            <a:pPr lvl="1"/>
            <a:r>
              <a:rPr lang="en-US" altLang="en-US" b="0" i="1"/>
              <a:t>Metaphysics:</a:t>
            </a:r>
            <a:r>
              <a:rPr lang="en-US" altLang="en-US"/>
              <a:t>  What is reality?</a:t>
            </a:r>
          </a:p>
          <a:p>
            <a:pPr lvl="1"/>
            <a:r>
              <a:rPr lang="en-US" altLang="en-US" b="0" i="1"/>
              <a:t>Epistemology:</a:t>
            </a:r>
            <a:r>
              <a:rPr lang="en-US" altLang="en-US"/>
              <a:t> What is knowledge? How can we store knowledge in our brain? How far can I describe reality with knowledge?</a:t>
            </a:r>
          </a:p>
          <a:p>
            <a:pPr lvl="1"/>
            <a:r>
              <a:rPr lang="en-US" altLang="en-US" b="0" i="1"/>
              <a:t>Ethics:</a:t>
            </a:r>
            <a:r>
              <a:rPr lang="en-US" altLang="en-US"/>
              <a:t> What is good, what is bad?</a:t>
            </a:r>
          </a:p>
          <a:p>
            <a:r>
              <a:rPr lang="en-US" altLang="en-US"/>
              <a:t>Metaphysics and epistemology depend on each other: </a:t>
            </a:r>
          </a:p>
          <a:p>
            <a:pPr lvl="1"/>
            <a:r>
              <a:rPr lang="en-US" altLang="en-US"/>
              <a:t>Assertions about reality depend on closely on assertions about knowledge and vice versa.</a:t>
            </a:r>
          </a:p>
          <a:p>
            <a:r>
              <a:rPr lang="en-US" altLang="en-US"/>
              <a:t>Relationship  to software engineering</a:t>
            </a:r>
          </a:p>
          <a:p>
            <a:pPr lvl="1"/>
            <a:r>
              <a:rPr lang="en-US" altLang="en-US"/>
              <a:t>Metaphysics &lt;=&gt; Modeling </a:t>
            </a:r>
          </a:p>
          <a:p>
            <a:pPr lvl="1"/>
            <a:r>
              <a:rPr lang="en-US" altLang="en-US"/>
              <a:t>Epistemology &lt;=&gt; Acquisition of knowledge,  knowledge management</a:t>
            </a:r>
          </a:p>
          <a:p>
            <a:pPr lvl="1"/>
            <a:r>
              <a:rPr lang="en-US" altLang="en-US"/>
              <a:t>Ethics: &lt;=&gt; Good and bad practices during software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The four basic questions in metaphysics</a:t>
            </a:r>
          </a:p>
        </p:txBody>
      </p:sp>
      <p:sp>
        <p:nvSpPr>
          <p:cNvPr id="168963" name="Rectangle 3"/>
          <p:cNvSpPr>
            <a:spLocks noGrp="1" noChangeArrowheads="1"/>
          </p:cNvSpPr>
          <p:nvPr>
            <p:ph type="body" idx="1"/>
          </p:nvPr>
        </p:nvSpPr>
        <p:spPr/>
        <p:txBody>
          <a:bodyPr/>
          <a:lstStyle/>
          <a:p>
            <a:pPr>
              <a:buFont typeface="Symbol" panose="05050102010706020507" pitchFamily="18" charset="2"/>
              <a:buNone/>
            </a:pPr>
            <a:r>
              <a:rPr lang="en-US" altLang="en-US"/>
              <a:t>1. Is  reality real or not real?</a:t>
            </a:r>
          </a:p>
          <a:p>
            <a:pPr lvl="1">
              <a:buFont typeface="Wingdings" panose="05000000000000000000" pitchFamily="2" charset="2"/>
              <a:buNone/>
            </a:pPr>
            <a:r>
              <a:rPr lang="en-US" altLang="en-US"/>
              <a:t>Does reality exist only in our brain or does it exist independently from our existence?</a:t>
            </a:r>
          </a:p>
          <a:p>
            <a:pPr>
              <a:buFont typeface="Symbol" panose="05050102010706020507" pitchFamily="18" charset="2"/>
              <a:buNone/>
            </a:pPr>
            <a:r>
              <a:rPr lang="en-US" altLang="en-US"/>
              <a:t>2. What is reality made out of? </a:t>
            </a:r>
          </a:p>
          <a:p>
            <a:pPr>
              <a:buFont typeface="Symbol" panose="05050102010706020507" pitchFamily="18" charset="2"/>
              <a:buNone/>
            </a:pPr>
            <a:r>
              <a:rPr lang="en-US" altLang="en-US"/>
              <a:t>3. How many realities  are there (1,2, many)? </a:t>
            </a:r>
          </a:p>
          <a:p>
            <a:pPr>
              <a:buFont typeface="Symbol" panose="05050102010706020507" pitchFamily="18" charset="2"/>
              <a:buNone/>
            </a:pPr>
            <a:r>
              <a:rPr lang="en-US" altLang="en-US"/>
              <a:t>4. Is reality constant or does it change?</a:t>
            </a:r>
          </a:p>
          <a:p>
            <a:pPr>
              <a:buFont typeface="Symbol" panose="05050102010706020507" pitchFamily="18" charset="2"/>
              <a:buNone/>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t>1. Reality: Real or ideal? </a:t>
            </a:r>
          </a:p>
        </p:txBody>
      </p:sp>
      <p:sp>
        <p:nvSpPr>
          <p:cNvPr id="171011" name="Rectangle 3"/>
          <p:cNvSpPr>
            <a:spLocks noGrp="1" noChangeArrowheads="1"/>
          </p:cNvSpPr>
          <p:nvPr>
            <p:ph type="body" idx="1"/>
          </p:nvPr>
        </p:nvSpPr>
        <p:spPr/>
        <p:txBody>
          <a:bodyPr/>
          <a:lstStyle/>
          <a:p>
            <a:r>
              <a:rPr lang="en-US" altLang="en-US"/>
              <a:t>The metaphysical realism assumes, that reality is real</a:t>
            </a:r>
          </a:p>
          <a:p>
            <a:pPr lvl="1"/>
            <a:r>
              <a:rPr lang="en-US" altLang="en-US"/>
              <a:t>Reality exists outside our brain. It is “really” real. Subtypes of Realism: </a:t>
            </a:r>
          </a:p>
          <a:p>
            <a:pPr lvl="2"/>
            <a:r>
              <a:rPr lang="en-US" altLang="en-US" b="0"/>
              <a:t>Naïve realism:</a:t>
            </a:r>
            <a:r>
              <a:rPr lang="en-US" altLang="en-US"/>
              <a:t>  Things are real, that is a fact!</a:t>
            </a:r>
          </a:p>
          <a:p>
            <a:pPr lvl="2"/>
            <a:r>
              <a:rPr lang="en-US" altLang="en-US" b="0"/>
              <a:t>Critical realism </a:t>
            </a:r>
            <a:r>
              <a:rPr lang="en-US" altLang="en-US"/>
              <a:t>(transcendental realism): Things are real,  but I see only what I want to see</a:t>
            </a:r>
          </a:p>
          <a:p>
            <a:pPr lvl="2"/>
            <a:r>
              <a:rPr lang="en-US" altLang="en-US" b="0"/>
              <a:t>Pragmatic realism:</a:t>
            </a:r>
            <a:r>
              <a:rPr lang="en-US" altLang="en-US"/>
              <a:t> Realism works,  that’s why reality is real</a:t>
            </a:r>
          </a:p>
          <a:p>
            <a:r>
              <a:rPr lang="en-US" altLang="en-US"/>
              <a:t>The metaphysical idealism assumes that reality  is an illusion.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533400" y="228600"/>
            <a:ext cx="7162800" cy="954088"/>
          </a:xfrm>
        </p:spPr>
        <p:txBody>
          <a:bodyPr/>
          <a:lstStyle/>
          <a:p>
            <a:r>
              <a:rPr lang="en-US" altLang="en-US"/>
              <a:t>Categorization of the various types of realism</a:t>
            </a:r>
          </a:p>
        </p:txBody>
      </p:sp>
      <p:sp>
        <p:nvSpPr>
          <p:cNvPr id="173059" name="Rectangle 3"/>
          <p:cNvSpPr>
            <a:spLocks noChangeArrowheads="1"/>
          </p:cNvSpPr>
          <p:nvPr/>
        </p:nvSpPr>
        <p:spPr bwMode="auto">
          <a:xfrm>
            <a:off x="1981200" y="1219200"/>
            <a:ext cx="182880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Metaphysical</a:t>
            </a:r>
          </a:p>
          <a:p>
            <a:pPr algn="ctr"/>
            <a:r>
              <a:rPr lang="en-US" altLang="en-US" sz="2000" b="1"/>
              <a:t>Realism</a:t>
            </a:r>
          </a:p>
        </p:txBody>
      </p:sp>
      <p:sp>
        <p:nvSpPr>
          <p:cNvPr id="173060" name="Rectangle 4"/>
          <p:cNvSpPr>
            <a:spLocks noChangeArrowheads="1"/>
          </p:cNvSpPr>
          <p:nvPr/>
        </p:nvSpPr>
        <p:spPr bwMode="auto">
          <a:xfrm>
            <a:off x="228600" y="2895600"/>
            <a:ext cx="182880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Naive</a:t>
            </a:r>
          </a:p>
          <a:p>
            <a:pPr algn="ctr"/>
            <a:r>
              <a:rPr lang="en-US" altLang="en-US" sz="2000" b="1"/>
              <a:t>Realism</a:t>
            </a:r>
          </a:p>
        </p:txBody>
      </p:sp>
      <p:sp>
        <p:nvSpPr>
          <p:cNvPr id="173061" name="Rectangle 5"/>
          <p:cNvSpPr>
            <a:spLocks noChangeArrowheads="1"/>
          </p:cNvSpPr>
          <p:nvPr/>
        </p:nvSpPr>
        <p:spPr bwMode="auto">
          <a:xfrm>
            <a:off x="1905000" y="2895600"/>
            <a:ext cx="182880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Critical</a:t>
            </a:r>
          </a:p>
          <a:p>
            <a:pPr algn="ctr"/>
            <a:r>
              <a:rPr lang="en-US" altLang="en-US" sz="2000" b="1"/>
              <a:t>Realism</a:t>
            </a:r>
          </a:p>
        </p:txBody>
      </p:sp>
      <p:sp>
        <p:nvSpPr>
          <p:cNvPr id="173062" name="Rectangle 6"/>
          <p:cNvSpPr>
            <a:spLocks noChangeArrowheads="1"/>
          </p:cNvSpPr>
          <p:nvPr/>
        </p:nvSpPr>
        <p:spPr bwMode="auto">
          <a:xfrm>
            <a:off x="3505200" y="2895600"/>
            <a:ext cx="1828800" cy="6858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pragmatic</a:t>
            </a:r>
          </a:p>
          <a:p>
            <a:pPr algn="ctr"/>
            <a:r>
              <a:rPr lang="en-US" altLang="en-US" sz="2000" b="1"/>
              <a:t>realism</a:t>
            </a:r>
          </a:p>
        </p:txBody>
      </p:sp>
      <p:sp>
        <p:nvSpPr>
          <p:cNvPr id="173063" name="Line 7"/>
          <p:cNvSpPr>
            <a:spLocks noChangeShapeType="1"/>
          </p:cNvSpPr>
          <p:nvPr/>
        </p:nvSpPr>
        <p:spPr bwMode="auto">
          <a:xfrm flipH="1">
            <a:off x="1312863" y="1905000"/>
            <a:ext cx="1201737"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64" name="Line 8"/>
          <p:cNvSpPr>
            <a:spLocks noChangeShapeType="1"/>
          </p:cNvSpPr>
          <p:nvPr/>
        </p:nvSpPr>
        <p:spPr bwMode="auto">
          <a:xfrm flipV="1">
            <a:off x="2667000" y="1905000"/>
            <a:ext cx="1588" cy="990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65" name="Line 9"/>
          <p:cNvSpPr>
            <a:spLocks noChangeShapeType="1"/>
          </p:cNvSpPr>
          <p:nvPr/>
        </p:nvSpPr>
        <p:spPr bwMode="auto">
          <a:xfrm>
            <a:off x="3048000" y="1905000"/>
            <a:ext cx="1273175" cy="990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66" name="Rectangle 10"/>
          <p:cNvSpPr>
            <a:spLocks noChangeArrowheads="1"/>
          </p:cNvSpPr>
          <p:nvPr/>
        </p:nvSpPr>
        <p:spPr bwMode="auto">
          <a:xfrm>
            <a:off x="5357813" y="3467100"/>
            <a:ext cx="1619250" cy="9096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Metaphysical</a:t>
            </a:r>
          </a:p>
          <a:p>
            <a:pPr algn="ctr"/>
            <a:r>
              <a:rPr lang="en-US" altLang="en-US" b="1"/>
              <a:t>Realism</a:t>
            </a:r>
          </a:p>
        </p:txBody>
      </p:sp>
      <p:sp>
        <p:nvSpPr>
          <p:cNvPr id="173067" name="Rectangle 11"/>
          <p:cNvSpPr>
            <a:spLocks noChangeArrowheads="1"/>
          </p:cNvSpPr>
          <p:nvPr/>
        </p:nvSpPr>
        <p:spPr bwMode="auto">
          <a:xfrm>
            <a:off x="3657600" y="5075238"/>
            <a:ext cx="1700213" cy="9445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Naive</a:t>
            </a:r>
          </a:p>
          <a:p>
            <a:pPr algn="ctr"/>
            <a:r>
              <a:rPr lang="en-US" altLang="en-US" b="1"/>
              <a:t>Realism</a:t>
            </a:r>
          </a:p>
        </p:txBody>
      </p:sp>
      <p:sp>
        <p:nvSpPr>
          <p:cNvPr id="173068" name="Rectangle 12"/>
          <p:cNvSpPr>
            <a:spLocks noChangeArrowheads="1"/>
          </p:cNvSpPr>
          <p:nvPr/>
        </p:nvSpPr>
        <p:spPr bwMode="auto">
          <a:xfrm>
            <a:off x="5438775" y="5075238"/>
            <a:ext cx="1700213" cy="9445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Critical</a:t>
            </a:r>
          </a:p>
          <a:p>
            <a:pPr algn="ctr"/>
            <a:r>
              <a:rPr lang="en-US" altLang="en-US" b="1"/>
              <a:t>Realism</a:t>
            </a:r>
          </a:p>
        </p:txBody>
      </p:sp>
      <p:sp>
        <p:nvSpPr>
          <p:cNvPr id="173069" name="Rectangle 13"/>
          <p:cNvSpPr>
            <a:spLocks noChangeArrowheads="1"/>
          </p:cNvSpPr>
          <p:nvPr/>
        </p:nvSpPr>
        <p:spPr bwMode="auto">
          <a:xfrm>
            <a:off x="7138988" y="5075238"/>
            <a:ext cx="1700212" cy="9445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Pragmatic</a:t>
            </a:r>
          </a:p>
          <a:p>
            <a:pPr algn="ctr"/>
            <a:r>
              <a:rPr lang="en-US" altLang="en-US" b="1"/>
              <a:t>Realism</a:t>
            </a:r>
          </a:p>
        </p:txBody>
      </p:sp>
      <p:sp>
        <p:nvSpPr>
          <p:cNvPr id="173070" name="AutoShape 14"/>
          <p:cNvSpPr>
            <a:spLocks noChangeArrowheads="1"/>
          </p:cNvSpPr>
          <p:nvPr/>
        </p:nvSpPr>
        <p:spPr bwMode="auto">
          <a:xfrm>
            <a:off x="6005513" y="4387850"/>
            <a:ext cx="323850" cy="257175"/>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71" name="Line 15"/>
          <p:cNvSpPr>
            <a:spLocks noChangeShapeType="1"/>
          </p:cNvSpPr>
          <p:nvPr/>
        </p:nvSpPr>
        <p:spPr bwMode="auto">
          <a:xfrm>
            <a:off x="4224338" y="4645025"/>
            <a:ext cx="1587" cy="430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72" name="Line 16"/>
          <p:cNvSpPr>
            <a:spLocks noChangeShapeType="1"/>
          </p:cNvSpPr>
          <p:nvPr/>
        </p:nvSpPr>
        <p:spPr bwMode="auto">
          <a:xfrm flipV="1">
            <a:off x="6167438" y="4645025"/>
            <a:ext cx="1587" cy="430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73" name="Line 17"/>
          <p:cNvSpPr>
            <a:spLocks noChangeShapeType="1"/>
          </p:cNvSpPr>
          <p:nvPr/>
        </p:nvSpPr>
        <p:spPr bwMode="auto">
          <a:xfrm>
            <a:off x="7705725" y="4645025"/>
            <a:ext cx="1588" cy="430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74" name="Line 18"/>
          <p:cNvSpPr>
            <a:spLocks noChangeShapeType="1"/>
          </p:cNvSpPr>
          <p:nvPr/>
        </p:nvSpPr>
        <p:spPr bwMode="auto">
          <a:xfrm>
            <a:off x="4224338" y="4645025"/>
            <a:ext cx="34813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075" name="AutoShape 19"/>
          <p:cNvSpPr>
            <a:spLocks noChangeArrowheads="1"/>
          </p:cNvSpPr>
          <p:nvPr/>
        </p:nvSpPr>
        <p:spPr bwMode="auto">
          <a:xfrm>
            <a:off x="4191000" y="1066800"/>
            <a:ext cx="4572000" cy="1371600"/>
          </a:xfrm>
          <a:prstGeom prst="cloudCallout">
            <a:avLst>
              <a:gd name="adj1" fmla="val -56528"/>
              <a:gd name="adj2" fmla="val 52778"/>
            </a:avLst>
          </a:prstGeom>
          <a:gradFill rotWithShape="0">
            <a:gsLst>
              <a:gs pos="0">
                <a:srgbClr val="000082"/>
              </a:gs>
              <a:gs pos="30000">
                <a:srgbClr val="66008F"/>
              </a:gs>
              <a:gs pos="64999">
                <a:srgbClr val="BA0066"/>
              </a:gs>
              <a:gs pos="89999">
                <a:srgbClr val="FF0000"/>
              </a:gs>
              <a:gs pos="100000">
                <a:srgbClr val="FF8200"/>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b="1">
                <a:solidFill>
                  <a:srgbClr val="FFFFFF"/>
                </a:solidFill>
              </a:rPr>
              <a:t>Example of a categorisation</a:t>
            </a:r>
          </a:p>
          <a:p>
            <a:pPr algn="ctr"/>
            <a:r>
              <a:rPr lang="de-DE" altLang="en-US" b="1">
                <a:solidFill>
                  <a:srgbClr val="FFFFFF"/>
                </a:solidFill>
              </a:rPr>
              <a:t>(Taxonomy, Ontology)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30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30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30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30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30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307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30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6" grpId="0" animBg="1" autoUpdateAnimBg="0"/>
      <p:bldP spid="173067" grpId="0" animBg="1" autoUpdateAnimBg="0"/>
      <p:bldP spid="173068" grpId="0" animBg="1" autoUpdateAnimBg="0"/>
      <p:bldP spid="173069" grpId="0" animBg="1" autoUpdateAnimBg="0"/>
      <p:bldP spid="173070" grpId="0" animBg="1"/>
      <p:bldP spid="173071" grpId="0" animBg="1"/>
      <p:bldP spid="173072" grpId="0" animBg="1"/>
      <p:bldP spid="173073" grpId="0" animBg="1"/>
      <p:bldP spid="173074" grpId="0" animBg="1"/>
      <p:bldP spid="17307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2. What is reality made out of? </a:t>
            </a:r>
            <a:endParaRPr lang="de-DE" altLang="en-US"/>
          </a:p>
        </p:txBody>
      </p:sp>
      <p:sp>
        <p:nvSpPr>
          <p:cNvPr id="175107" name="Rectangle 3"/>
          <p:cNvSpPr>
            <a:spLocks noGrp="1" noChangeArrowheads="1"/>
          </p:cNvSpPr>
          <p:nvPr>
            <p:ph type="body" idx="1"/>
          </p:nvPr>
        </p:nvSpPr>
        <p:spPr>
          <a:xfrm>
            <a:off x="685800" y="1219200"/>
            <a:ext cx="8042275" cy="4738688"/>
          </a:xfrm>
        </p:spPr>
        <p:txBody>
          <a:bodyPr/>
          <a:lstStyle/>
          <a:p>
            <a:r>
              <a:rPr lang="en-US" altLang="en-US"/>
              <a:t>Materialism: </a:t>
            </a:r>
          </a:p>
          <a:p>
            <a:pPr lvl="1"/>
            <a:r>
              <a:rPr lang="en-US" altLang="en-US"/>
              <a:t>Reality consists of real things</a:t>
            </a:r>
          </a:p>
          <a:p>
            <a:pPr lvl="1"/>
            <a:r>
              <a:rPr lang="en-US" altLang="en-US" b="0" i="1"/>
              <a:t>Socrates</a:t>
            </a:r>
            <a:r>
              <a:rPr lang="en-US" altLang="en-US" b="0"/>
              <a:t>:</a:t>
            </a:r>
            <a:r>
              <a:rPr lang="en-US" altLang="en-US"/>
              <a:t>  Everything is made out of water</a:t>
            </a:r>
          </a:p>
          <a:p>
            <a:r>
              <a:rPr lang="en-US" altLang="en-US"/>
              <a:t>Antimaterialism: </a:t>
            </a:r>
          </a:p>
          <a:p>
            <a:pPr lvl="1"/>
            <a:r>
              <a:rPr lang="en-US" altLang="en-US"/>
              <a:t>Reality  consists of real things as well as of ideas</a:t>
            </a:r>
          </a:p>
          <a:p>
            <a:pPr lvl="1"/>
            <a:r>
              <a:rPr lang="en-US" altLang="en-US" b="0" i="1"/>
              <a:t>Plato</a:t>
            </a:r>
            <a:r>
              <a:rPr lang="en-US" altLang="en-US" i="1"/>
              <a:t>:</a:t>
            </a:r>
            <a:r>
              <a:rPr lang="en-US" altLang="en-US"/>
              <a:t> A form,e.g beauty, is as real as real things, e.g.  This little train(actually forms are more real, because they are permanent, real things live only for a short time)</a:t>
            </a:r>
          </a:p>
          <a:p>
            <a:r>
              <a:rPr lang="en-US" altLang="en-US"/>
              <a:t>Scientific materialism: </a:t>
            </a:r>
          </a:p>
          <a:p>
            <a:pPr lvl="1"/>
            <a:r>
              <a:rPr lang="en-US" altLang="en-US"/>
              <a:t>Reality  consists only of things that have energy  and/or mass</a:t>
            </a:r>
          </a:p>
          <a:p>
            <a:pPr lvl="1"/>
            <a:r>
              <a:rPr lang="en-US" altLang="en-US" b="0" i="1"/>
              <a:t>Modern science:</a:t>
            </a:r>
            <a:r>
              <a:rPr lang="en-US" altLang="en-US" b="0"/>
              <a:t> </a:t>
            </a:r>
            <a:r>
              <a:rPr lang="en-US" altLang="en-US"/>
              <a:t> mind-reading capability is not real</a:t>
            </a:r>
            <a:endParaRPr lang="de-DE"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a:t>Model of Plato’s Antimaterialism</a:t>
            </a:r>
          </a:p>
        </p:txBody>
      </p:sp>
      <p:grpSp>
        <p:nvGrpSpPr>
          <p:cNvPr id="177165" name="Group 13"/>
          <p:cNvGrpSpPr>
            <a:grpSpLocks/>
          </p:cNvGrpSpPr>
          <p:nvPr/>
        </p:nvGrpSpPr>
        <p:grpSpPr bwMode="auto">
          <a:xfrm>
            <a:off x="152400" y="1905000"/>
            <a:ext cx="5334000" cy="3886200"/>
            <a:chOff x="96" y="1200"/>
            <a:chExt cx="3360" cy="2448"/>
          </a:xfrm>
        </p:grpSpPr>
        <p:sp>
          <p:nvSpPr>
            <p:cNvPr id="177155" name="Rectangle 3"/>
            <p:cNvSpPr>
              <a:spLocks noChangeArrowheads="1"/>
            </p:cNvSpPr>
            <p:nvPr/>
          </p:nvSpPr>
          <p:spPr bwMode="auto">
            <a:xfrm>
              <a:off x="2208" y="2976"/>
              <a:ext cx="1248" cy="6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Form </a:t>
              </a:r>
            </a:p>
            <a:p>
              <a:pPr algn="ctr"/>
              <a:r>
                <a:rPr lang="en-US" altLang="en-US" sz="2000" b="1"/>
                <a:t>(Essence, Idea)</a:t>
              </a:r>
            </a:p>
          </p:txBody>
        </p:sp>
        <p:sp>
          <p:nvSpPr>
            <p:cNvPr id="177156" name="Rectangle 4"/>
            <p:cNvSpPr>
              <a:spLocks noChangeArrowheads="1"/>
            </p:cNvSpPr>
            <p:nvPr/>
          </p:nvSpPr>
          <p:spPr bwMode="auto">
            <a:xfrm>
              <a:off x="1186" y="1200"/>
              <a:ext cx="816"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Reality</a:t>
              </a:r>
            </a:p>
          </p:txBody>
        </p:sp>
        <p:sp>
          <p:nvSpPr>
            <p:cNvPr id="177157" name="Rectangle 5"/>
            <p:cNvSpPr>
              <a:spLocks noChangeArrowheads="1"/>
            </p:cNvSpPr>
            <p:nvPr/>
          </p:nvSpPr>
          <p:spPr bwMode="auto">
            <a:xfrm>
              <a:off x="96" y="2976"/>
              <a:ext cx="1008" cy="6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p>
            <a:p>
              <a:pPr algn="ctr"/>
              <a:r>
                <a:rPr lang="en-US" altLang="en-US" sz="2000" b="1"/>
                <a:t>Material</a:t>
              </a:r>
            </a:p>
            <a:p>
              <a:pPr algn="ctr"/>
              <a:r>
                <a:rPr lang="en-US" altLang="en-US" sz="2000" b="1"/>
                <a:t>Thing</a:t>
              </a:r>
            </a:p>
            <a:p>
              <a:pPr algn="ctr"/>
              <a:endParaRPr lang="en-US" altLang="en-US" sz="2000" b="1"/>
            </a:p>
          </p:txBody>
        </p:sp>
        <p:sp>
          <p:nvSpPr>
            <p:cNvPr id="177158" name="Text Box 6"/>
            <p:cNvSpPr txBox="1">
              <a:spLocks noChangeArrowheads="1"/>
            </p:cNvSpPr>
            <p:nvPr/>
          </p:nvSpPr>
          <p:spPr bwMode="auto">
            <a:xfrm>
              <a:off x="2448" y="2784"/>
              <a:ext cx="230" cy="3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t>*</a:t>
              </a:r>
            </a:p>
          </p:txBody>
        </p:sp>
        <p:sp>
          <p:nvSpPr>
            <p:cNvPr id="177160" name="Text Box 8"/>
            <p:cNvSpPr txBox="1">
              <a:spLocks noChangeArrowheads="1"/>
            </p:cNvSpPr>
            <p:nvPr/>
          </p:nvSpPr>
          <p:spPr bwMode="auto">
            <a:xfrm>
              <a:off x="720" y="2803"/>
              <a:ext cx="230" cy="3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t>*</a:t>
              </a:r>
            </a:p>
          </p:txBody>
        </p:sp>
        <p:sp>
          <p:nvSpPr>
            <p:cNvPr id="177161" name="Line 9"/>
            <p:cNvSpPr>
              <a:spLocks noChangeShapeType="1"/>
            </p:cNvSpPr>
            <p:nvPr/>
          </p:nvSpPr>
          <p:spPr bwMode="auto">
            <a:xfrm flipH="1">
              <a:off x="624" y="1728"/>
              <a:ext cx="898" cy="1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162" name="Line 10"/>
            <p:cNvSpPr>
              <a:spLocks noChangeShapeType="1"/>
            </p:cNvSpPr>
            <p:nvPr/>
          </p:nvSpPr>
          <p:spPr bwMode="auto">
            <a:xfrm>
              <a:off x="1618" y="1728"/>
              <a:ext cx="1118" cy="1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163" name="AutoShape 11"/>
            <p:cNvSpPr>
              <a:spLocks noChangeArrowheads="1"/>
            </p:cNvSpPr>
            <p:nvPr/>
          </p:nvSpPr>
          <p:spPr bwMode="auto">
            <a:xfrm flipH="1">
              <a:off x="1522" y="1632"/>
              <a:ext cx="147" cy="147"/>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77175" name="AutoShape 23"/>
          <p:cNvSpPr>
            <a:spLocks noChangeArrowheads="1"/>
          </p:cNvSpPr>
          <p:nvPr/>
        </p:nvSpPr>
        <p:spPr bwMode="auto">
          <a:xfrm>
            <a:off x="5105400" y="2514600"/>
            <a:ext cx="3200400" cy="2209800"/>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Taxonomies,</a:t>
            </a:r>
          </a:p>
          <a:p>
            <a:pPr algn="ctr"/>
            <a:r>
              <a:rPr lang="en-US" altLang="en-US"/>
              <a:t>Ontologies, Inheritance Trees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a:t>Modeling Animals</a:t>
            </a:r>
          </a:p>
        </p:txBody>
      </p:sp>
      <p:sp>
        <p:nvSpPr>
          <p:cNvPr id="207879" name="Rectangle 7"/>
          <p:cNvSpPr>
            <a:spLocks noChangeArrowheads="1"/>
          </p:cNvSpPr>
          <p:nvPr/>
        </p:nvSpPr>
        <p:spPr bwMode="auto">
          <a:xfrm>
            <a:off x="6988175" y="1020763"/>
            <a:ext cx="12954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u="sng"/>
              <a:t>Ottobrunn:Reality</a:t>
            </a:r>
          </a:p>
        </p:txBody>
      </p:sp>
      <p:sp>
        <p:nvSpPr>
          <p:cNvPr id="207880" name="Rectangle 8"/>
          <p:cNvSpPr>
            <a:spLocks noChangeArrowheads="1"/>
          </p:cNvSpPr>
          <p:nvPr/>
        </p:nvSpPr>
        <p:spPr bwMode="auto">
          <a:xfrm>
            <a:off x="5257800" y="3840163"/>
            <a:ext cx="16002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p>
          <a:p>
            <a:pPr algn="ctr"/>
            <a:r>
              <a:rPr lang="en-US" altLang="en-US" sz="2000" b="1"/>
              <a:t>Tiger</a:t>
            </a:r>
          </a:p>
        </p:txBody>
      </p:sp>
      <p:sp>
        <p:nvSpPr>
          <p:cNvPr id="207882" name="Text Box 10"/>
          <p:cNvSpPr txBox="1">
            <a:spLocks noChangeArrowheads="1"/>
          </p:cNvSpPr>
          <p:nvPr/>
        </p:nvSpPr>
        <p:spPr bwMode="auto">
          <a:xfrm>
            <a:off x="6248400" y="3702050"/>
            <a:ext cx="31115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5</a:t>
            </a:r>
            <a:endParaRPr lang="en-US" altLang="en-US" sz="3200" b="1"/>
          </a:p>
        </p:txBody>
      </p:sp>
      <p:sp>
        <p:nvSpPr>
          <p:cNvPr id="207883" name="Line 11"/>
          <p:cNvSpPr>
            <a:spLocks noChangeShapeType="1"/>
          </p:cNvSpPr>
          <p:nvPr/>
        </p:nvSpPr>
        <p:spPr bwMode="auto">
          <a:xfrm flipH="1">
            <a:off x="6096000" y="1858963"/>
            <a:ext cx="1425575" cy="198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885" name="AutoShape 13"/>
          <p:cNvSpPr>
            <a:spLocks noChangeArrowheads="1"/>
          </p:cNvSpPr>
          <p:nvPr/>
        </p:nvSpPr>
        <p:spPr bwMode="auto">
          <a:xfrm flipH="1">
            <a:off x="7521575" y="1706563"/>
            <a:ext cx="233363" cy="233362"/>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886" name="Text Box 14"/>
          <p:cNvSpPr txBox="1">
            <a:spLocks noChangeArrowheads="1"/>
          </p:cNvSpPr>
          <p:nvPr/>
        </p:nvSpPr>
        <p:spPr bwMode="auto">
          <a:xfrm>
            <a:off x="5622925" y="1989138"/>
            <a:ext cx="184150" cy="3667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en-US" b="1"/>
          </a:p>
        </p:txBody>
      </p:sp>
      <p:sp>
        <p:nvSpPr>
          <p:cNvPr id="207888" name="Rectangle 16"/>
          <p:cNvSpPr>
            <a:spLocks noChangeArrowheads="1"/>
          </p:cNvSpPr>
          <p:nvPr/>
        </p:nvSpPr>
        <p:spPr bwMode="auto">
          <a:xfrm>
            <a:off x="1828800" y="2667000"/>
            <a:ext cx="19812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Mammal</a:t>
            </a:r>
          </a:p>
        </p:txBody>
      </p:sp>
      <p:sp>
        <p:nvSpPr>
          <p:cNvPr id="207889" name="Rectangle 17"/>
          <p:cNvSpPr>
            <a:spLocks noChangeArrowheads="1"/>
          </p:cNvSpPr>
          <p:nvPr/>
        </p:nvSpPr>
        <p:spPr bwMode="auto">
          <a:xfrm>
            <a:off x="2187575" y="1295400"/>
            <a:ext cx="12954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Animal Kingdom</a:t>
            </a:r>
          </a:p>
          <a:p>
            <a:pPr algn="ctr"/>
            <a:r>
              <a:rPr lang="en-US" altLang="en-US" sz="2000" b="1"/>
              <a:t>:Reality</a:t>
            </a:r>
          </a:p>
        </p:txBody>
      </p:sp>
      <p:sp>
        <p:nvSpPr>
          <p:cNvPr id="207890" name="Rectangle 18"/>
          <p:cNvSpPr>
            <a:spLocks noChangeArrowheads="1"/>
          </p:cNvSpPr>
          <p:nvPr/>
        </p:nvSpPr>
        <p:spPr bwMode="auto">
          <a:xfrm>
            <a:off x="533400" y="5486400"/>
            <a:ext cx="16002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p>
          <a:p>
            <a:pPr algn="ctr"/>
            <a:r>
              <a:rPr lang="en-US" altLang="en-US" sz="2000" b="1"/>
              <a:t>Tiger</a:t>
            </a:r>
          </a:p>
        </p:txBody>
      </p:sp>
      <p:sp>
        <p:nvSpPr>
          <p:cNvPr id="207891" name="Text Box 19"/>
          <p:cNvSpPr txBox="1">
            <a:spLocks noChangeArrowheads="1"/>
          </p:cNvSpPr>
          <p:nvPr/>
        </p:nvSpPr>
        <p:spPr bwMode="auto">
          <a:xfrm>
            <a:off x="5486400" y="4449763"/>
            <a:ext cx="184150" cy="5794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b="1"/>
          </a:p>
        </p:txBody>
      </p:sp>
      <p:sp>
        <p:nvSpPr>
          <p:cNvPr id="207892" name="Text Box 20"/>
          <p:cNvSpPr txBox="1">
            <a:spLocks noChangeArrowheads="1"/>
          </p:cNvSpPr>
          <p:nvPr/>
        </p:nvSpPr>
        <p:spPr bwMode="auto">
          <a:xfrm>
            <a:off x="1447800" y="3840163"/>
            <a:ext cx="184150" cy="5794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b="1"/>
          </a:p>
        </p:txBody>
      </p:sp>
      <p:sp>
        <p:nvSpPr>
          <p:cNvPr id="207893" name="Line 21"/>
          <p:cNvSpPr>
            <a:spLocks noChangeShapeType="1"/>
          </p:cNvSpPr>
          <p:nvPr/>
        </p:nvSpPr>
        <p:spPr bwMode="auto">
          <a:xfrm flipH="1">
            <a:off x="1371600" y="3733800"/>
            <a:ext cx="1425575" cy="198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896" name="AutoShape 24"/>
          <p:cNvSpPr>
            <a:spLocks noChangeArrowheads="1"/>
          </p:cNvSpPr>
          <p:nvPr/>
        </p:nvSpPr>
        <p:spPr bwMode="auto">
          <a:xfrm>
            <a:off x="2057400" y="4191000"/>
            <a:ext cx="533400" cy="3048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4"/>
          <p:cNvSpPr>
            <a:spLocks noGrp="1" noChangeArrowheads="1"/>
          </p:cNvSpPr>
          <p:nvPr>
            <p:ph type="title"/>
          </p:nvPr>
        </p:nvSpPr>
        <p:spPr/>
        <p:txBody>
          <a:bodyPr/>
          <a:lstStyle/>
          <a:p>
            <a:r>
              <a:rPr lang="en-US" altLang="en-US"/>
              <a:t>3. How many realities  are there ?</a:t>
            </a:r>
          </a:p>
        </p:txBody>
      </p:sp>
      <p:sp>
        <p:nvSpPr>
          <p:cNvPr id="179205" name="Rectangle 5"/>
          <p:cNvSpPr>
            <a:spLocks noGrp="1" noChangeArrowheads="1"/>
          </p:cNvSpPr>
          <p:nvPr>
            <p:ph type="body" idx="1"/>
          </p:nvPr>
        </p:nvSpPr>
        <p:spPr/>
        <p:txBody>
          <a:bodyPr/>
          <a:lstStyle/>
          <a:p>
            <a:r>
              <a:rPr lang="en-US" altLang="en-US"/>
              <a:t>Monism: </a:t>
            </a:r>
          </a:p>
          <a:p>
            <a:pPr lvl="1"/>
            <a:r>
              <a:rPr lang="en-US" altLang="en-US"/>
              <a:t>There is only one thing,  which is simultaneously the source and essence of reality (</a:t>
            </a:r>
            <a:r>
              <a:rPr lang="en-US" altLang="en-US" b="0" i="1"/>
              <a:t>Thales von Milet</a:t>
            </a:r>
            <a:r>
              <a:rPr lang="en-US" altLang="en-US"/>
              <a:t>:  Everything is made out of water)</a:t>
            </a:r>
          </a:p>
          <a:p>
            <a:r>
              <a:rPr lang="en-US" altLang="en-US"/>
              <a:t>Dualism:</a:t>
            </a:r>
          </a:p>
          <a:p>
            <a:pPr lvl="1"/>
            <a:r>
              <a:rPr lang="en-US" altLang="en-US"/>
              <a:t>There are 2  different sources for things in Reality</a:t>
            </a:r>
          </a:p>
          <a:p>
            <a:pPr lvl="1"/>
            <a:r>
              <a:rPr lang="en-US" altLang="en-US" b="0" i="1"/>
              <a:t>Plato</a:t>
            </a:r>
            <a:r>
              <a:rPr lang="en-US" altLang="en-US"/>
              <a:t>:  Forms and Material Things are 2 types of Reality</a:t>
            </a:r>
          </a:p>
          <a:p>
            <a:pPr lvl="1"/>
            <a:r>
              <a:rPr lang="en-US" altLang="en-US" b="0" i="1"/>
              <a:t>Descartes:</a:t>
            </a:r>
            <a:r>
              <a:rPr lang="en-US" altLang="en-US"/>
              <a:t>  The mind and the body are separate things</a:t>
            </a:r>
          </a:p>
          <a:p>
            <a:pPr lvl="1"/>
            <a:r>
              <a:rPr lang="en-US" altLang="en-US" b="0" i="1"/>
              <a:t>Tao:</a:t>
            </a:r>
            <a:r>
              <a:rPr lang="en-US" altLang="en-US"/>
              <a:t>  Each thing  consists of two complementary  principles:  Ying und Yang </a:t>
            </a:r>
          </a:p>
          <a:p>
            <a:r>
              <a:rPr lang="en-US" altLang="en-US"/>
              <a:t>Pluralism:</a:t>
            </a:r>
          </a:p>
          <a:p>
            <a:pPr lvl="1"/>
            <a:r>
              <a:rPr lang="en-US" altLang="en-US" b="0" i="1"/>
              <a:t>Software Engineering:</a:t>
            </a:r>
            <a:r>
              <a:rPr lang="en-US" altLang="en-US"/>
              <a:t> There are many realities , the customer requirements are reality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p:txBody>
          <a:bodyPr/>
          <a:lstStyle/>
          <a:p>
            <a:r>
              <a:rPr lang="en-US" altLang="en-US"/>
              <a:t>4. Is reality constant or does it change?</a:t>
            </a:r>
          </a:p>
        </p:txBody>
      </p:sp>
      <p:sp>
        <p:nvSpPr>
          <p:cNvPr id="181253" name="Rectangle 5"/>
          <p:cNvSpPr>
            <a:spLocks noGrp="1" noChangeArrowheads="1"/>
          </p:cNvSpPr>
          <p:nvPr>
            <p:ph type="body" idx="1"/>
          </p:nvPr>
        </p:nvSpPr>
        <p:spPr/>
        <p:txBody>
          <a:bodyPr/>
          <a:lstStyle/>
          <a:p>
            <a:r>
              <a:rPr lang="en-US" altLang="en-US"/>
              <a:t>Parmenides (600 A.D):  </a:t>
            </a:r>
          </a:p>
          <a:p>
            <a:pPr lvl="1"/>
            <a:r>
              <a:rPr lang="en-US" altLang="en-US"/>
              <a:t>There is a difference between appearance and underlying reality. Change is an illusion, reality is constant </a:t>
            </a:r>
          </a:p>
          <a:p>
            <a:r>
              <a:rPr lang="en-US" altLang="en-US"/>
              <a:t>Heraklit (540-475 A.D.): </a:t>
            </a:r>
          </a:p>
          <a:p>
            <a:pPr lvl="1"/>
            <a:r>
              <a:rPr lang="en-US" altLang="en-US"/>
              <a:t>Everything flows, there is no solid substance</a:t>
            </a:r>
          </a:p>
          <a:p>
            <a:pPr lvl="2"/>
            <a:r>
              <a:rPr lang="en-US" altLang="en-US"/>
              <a:t>“Jupiter’s eye” is actually a hurricane</a:t>
            </a:r>
          </a:p>
          <a:p>
            <a:pPr lvl="2"/>
            <a:r>
              <a:rPr lang="en-US" altLang="en-US"/>
              <a:t>Modern physics:  Reality  is a field  of vibrations</a:t>
            </a:r>
          </a:p>
          <a:p>
            <a:r>
              <a:rPr lang="en-US" altLang="en-US"/>
              <a:t>Software Engineering: </a:t>
            </a:r>
          </a:p>
          <a:p>
            <a:pPr lvl="1"/>
            <a:r>
              <a:rPr lang="en-US" altLang="en-US"/>
              <a:t>The graphical  user interface (“GUI”)  changes,  but the underlying business process is constant.</a:t>
            </a:r>
          </a:p>
          <a:p>
            <a:pPr lvl="1"/>
            <a:r>
              <a:rPr lang="en-US" altLang="en-US"/>
              <a:t>WIMP : Windows, Icons, Mouse and Pointing Device</a:t>
            </a:r>
          </a:p>
          <a:p>
            <a:pPr lvl="1"/>
            <a:r>
              <a:rPr lang="en-US" altLang="en-US"/>
              <a:t>The business process changes as result of technology enablers:  “Change is the only constant” (Hammer&amp;Champy, Reengineering)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a:t>The 4  basic questions in epistemology</a:t>
            </a:r>
          </a:p>
        </p:txBody>
      </p:sp>
      <p:sp>
        <p:nvSpPr>
          <p:cNvPr id="183299" name="Rectangle 3"/>
          <p:cNvSpPr>
            <a:spLocks noGrp="1" noChangeArrowheads="1"/>
          </p:cNvSpPr>
          <p:nvPr>
            <p:ph type="body" idx="1"/>
          </p:nvPr>
        </p:nvSpPr>
        <p:spPr/>
        <p:txBody>
          <a:bodyPr/>
          <a:lstStyle/>
          <a:p>
            <a:r>
              <a:rPr lang="en-US" altLang="en-US"/>
              <a:t>1.  How do we acquire knowledge, through our senses or through our intelligence?</a:t>
            </a:r>
          </a:p>
          <a:p>
            <a:r>
              <a:rPr lang="en-US" altLang="en-US"/>
              <a:t>2.  How far can we describe  or create reality with knowledge?</a:t>
            </a:r>
          </a:p>
          <a:p>
            <a:r>
              <a:rPr lang="en-US" altLang="en-US"/>
              <a:t>3. What is knowledge made out of?</a:t>
            </a:r>
          </a:p>
          <a:p>
            <a:r>
              <a:rPr lang="en-US" altLang="en-US"/>
              <a:t>4. What are the activities during knowledge acquisition?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en-US" altLang="en-US"/>
              <a:t>Outline</a:t>
            </a:r>
          </a:p>
        </p:txBody>
      </p:sp>
      <p:sp>
        <p:nvSpPr>
          <p:cNvPr id="5123" name="Rectangle 3"/>
          <p:cNvSpPr>
            <a:spLocks noGrp="1" noChangeArrowheads="1"/>
          </p:cNvSpPr>
          <p:nvPr>
            <p:ph type="body" idx="1"/>
          </p:nvPr>
        </p:nvSpPr>
        <p:spPr>
          <a:noFill/>
          <a:ln/>
        </p:spPr>
        <p:txBody>
          <a:bodyPr/>
          <a:lstStyle/>
          <a:p>
            <a:r>
              <a:rPr lang="en-US" altLang="en-US"/>
              <a:t>From use cases to class diagrams</a:t>
            </a:r>
          </a:p>
          <a:p>
            <a:r>
              <a:rPr lang="en-US" altLang="en-US"/>
              <a:t>Model and reality </a:t>
            </a:r>
          </a:p>
          <a:p>
            <a:r>
              <a:rPr lang="en-US" altLang="en-US"/>
              <a:t>A little discourse into philosophy</a:t>
            </a:r>
          </a:p>
          <a:p>
            <a:r>
              <a:rPr lang="en-US" altLang="en-US"/>
              <a:t>Activities during object modeling</a:t>
            </a:r>
          </a:p>
          <a:p>
            <a:r>
              <a:rPr lang="en-US" altLang="en-US"/>
              <a:t>Object identification</a:t>
            </a:r>
          </a:p>
          <a:p>
            <a:r>
              <a:rPr lang="en-US" altLang="en-US"/>
              <a:t>Object types </a:t>
            </a:r>
          </a:p>
          <a:p>
            <a:pPr lvl="1"/>
            <a:r>
              <a:rPr lang="en-US" altLang="en-US"/>
              <a:t>entity, boundary and control objects</a:t>
            </a:r>
          </a:p>
          <a:p>
            <a:r>
              <a:rPr lang="en-US" altLang="en-US"/>
              <a:t>Object naming</a:t>
            </a:r>
          </a:p>
          <a:p>
            <a:r>
              <a:rPr lang="en-US" altLang="en-US"/>
              <a:t>Abbott’s technique helps in object identification</a:t>
            </a:r>
          </a:p>
          <a:p>
            <a:r>
              <a:rPr lang="en-US" altLang="en-US"/>
              <a:t>Users of class diagrams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a:t>1. How do we acquire knowledge?</a:t>
            </a:r>
          </a:p>
        </p:txBody>
      </p:sp>
      <p:sp>
        <p:nvSpPr>
          <p:cNvPr id="185347" name="Rectangle 3"/>
          <p:cNvSpPr>
            <a:spLocks noGrp="1" noChangeArrowheads="1"/>
          </p:cNvSpPr>
          <p:nvPr>
            <p:ph type="body" idx="1"/>
          </p:nvPr>
        </p:nvSpPr>
        <p:spPr/>
        <p:txBody>
          <a:bodyPr/>
          <a:lstStyle/>
          <a:p>
            <a:r>
              <a:rPr lang="en-US" altLang="en-US"/>
              <a:t>Empirism:</a:t>
            </a:r>
            <a:r>
              <a:rPr lang="en-US" altLang="en-US" b="1"/>
              <a:t> Knowledge is acquired by experimentation and through our senses</a:t>
            </a:r>
          </a:p>
          <a:p>
            <a:pPr lvl="1"/>
            <a:r>
              <a:rPr lang="en-US" altLang="en-US" b="0"/>
              <a:t>Our brain is initially empty ( “tabula rasa”)</a:t>
            </a:r>
          </a:p>
          <a:p>
            <a:r>
              <a:rPr lang="en-US" altLang="en-US"/>
              <a:t>Rationalism:</a:t>
            </a:r>
            <a:r>
              <a:rPr lang="en-US" altLang="en-US" b="1"/>
              <a:t> Knowledge is acquired by our mind</a:t>
            </a:r>
          </a:p>
          <a:p>
            <a:pPr lvl="1"/>
            <a:r>
              <a:rPr lang="en-US" altLang="en-US" b="0"/>
              <a:t>The brain is already at birth equipped with ideas (“a priori”)</a:t>
            </a:r>
          </a:p>
          <a:p>
            <a:r>
              <a:rPr lang="en-US" altLang="en-US"/>
              <a:t>Voluntarism:</a:t>
            </a:r>
            <a:r>
              <a:rPr lang="en-US" altLang="en-US" b="1"/>
              <a:t>  Knowledge is only acquired if you want to achieve something</a:t>
            </a:r>
          </a:p>
          <a:p>
            <a:r>
              <a:rPr lang="en-US" altLang="en-US"/>
              <a:t>Intuitionism:</a:t>
            </a:r>
            <a:r>
              <a:rPr lang="en-US" altLang="en-US" b="1"/>
              <a:t>  Knowledge is acquired by intuition</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a:t>Taxonomy of knowledge acquistion methods</a:t>
            </a:r>
          </a:p>
        </p:txBody>
      </p:sp>
      <p:sp>
        <p:nvSpPr>
          <p:cNvPr id="187395" name="Rectangle 3"/>
          <p:cNvSpPr>
            <a:spLocks noChangeArrowheads="1"/>
          </p:cNvSpPr>
          <p:nvPr/>
        </p:nvSpPr>
        <p:spPr bwMode="auto">
          <a:xfrm>
            <a:off x="228600" y="3810000"/>
            <a:ext cx="1828800" cy="946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Empirismus</a:t>
            </a:r>
          </a:p>
        </p:txBody>
      </p:sp>
      <p:sp>
        <p:nvSpPr>
          <p:cNvPr id="187396" name="Rectangle 4"/>
          <p:cNvSpPr>
            <a:spLocks noChangeArrowheads="1"/>
          </p:cNvSpPr>
          <p:nvPr/>
        </p:nvSpPr>
        <p:spPr bwMode="auto">
          <a:xfrm>
            <a:off x="4495800" y="3810000"/>
            <a:ext cx="1828800" cy="946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Intuitionismus</a:t>
            </a:r>
          </a:p>
        </p:txBody>
      </p:sp>
      <p:sp>
        <p:nvSpPr>
          <p:cNvPr id="187397" name="Rectangle 5"/>
          <p:cNvSpPr>
            <a:spLocks noChangeArrowheads="1"/>
          </p:cNvSpPr>
          <p:nvPr/>
        </p:nvSpPr>
        <p:spPr bwMode="auto">
          <a:xfrm>
            <a:off x="2438400" y="3810000"/>
            <a:ext cx="1828800" cy="946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Voluntarismus</a:t>
            </a:r>
          </a:p>
        </p:txBody>
      </p:sp>
      <p:sp>
        <p:nvSpPr>
          <p:cNvPr id="187398" name="Rectangle 6"/>
          <p:cNvSpPr>
            <a:spLocks noChangeArrowheads="1"/>
          </p:cNvSpPr>
          <p:nvPr/>
        </p:nvSpPr>
        <p:spPr bwMode="auto">
          <a:xfrm>
            <a:off x="6705600" y="3810000"/>
            <a:ext cx="1828800" cy="946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Realismus</a:t>
            </a:r>
          </a:p>
        </p:txBody>
      </p:sp>
      <p:sp>
        <p:nvSpPr>
          <p:cNvPr id="187399" name="Rectangle 7"/>
          <p:cNvSpPr>
            <a:spLocks noChangeArrowheads="1"/>
          </p:cNvSpPr>
          <p:nvPr/>
        </p:nvSpPr>
        <p:spPr bwMode="auto">
          <a:xfrm>
            <a:off x="3200400" y="1066800"/>
            <a:ext cx="2743200" cy="1295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Knowledge </a:t>
            </a:r>
          </a:p>
          <a:p>
            <a:pPr algn="ctr"/>
            <a:r>
              <a:rPr lang="en-US" altLang="en-US" b="1"/>
              <a:t>Acquisition</a:t>
            </a:r>
          </a:p>
        </p:txBody>
      </p:sp>
      <p:cxnSp>
        <p:nvCxnSpPr>
          <p:cNvPr id="187400" name="AutoShape 8"/>
          <p:cNvCxnSpPr>
            <a:cxnSpLocks noChangeShapeType="1"/>
            <a:stCxn id="187399" idx="2"/>
            <a:endCxn id="187395" idx="0"/>
          </p:cNvCxnSpPr>
          <p:nvPr/>
        </p:nvCxnSpPr>
        <p:spPr bwMode="auto">
          <a:xfrm flipH="1">
            <a:off x="1143000" y="2362200"/>
            <a:ext cx="3429000" cy="14478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401" name="AutoShape 9"/>
          <p:cNvCxnSpPr>
            <a:cxnSpLocks noChangeShapeType="1"/>
            <a:stCxn id="187399" idx="2"/>
            <a:endCxn id="187397" idx="0"/>
          </p:cNvCxnSpPr>
          <p:nvPr/>
        </p:nvCxnSpPr>
        <p:spPr bwMode="auto">
          <a:xfrm flipH="1">
            <a:off x="3352800" y="2362200"/>
            <a:ext cx="1219200" cy="14478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402" name="AutoShape 10"/>
          <p:cNvCxnSpPr>
            <a:cxnSpLocks noChangeShapeType="1"/>
            <a:stCxn id="187399" idx="2"/>
            <a:endCxn id="187396" idx="0"/>
          </p:cNvCxnSpPr>
          <p:nvPr/>
        </p:nvCxnSpPr>
        <p:spPr bwMode="auto">
          <a:xfrm>
            <a:off x="4572000" y="2362200"/>
            <a:ext cx="838200" cy="14478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403" name="AutoShape 11"/>
          <p:cNvCxnSpPr>
            <a:cxnSpLocks noChangeShapeType="1"/>
            <a:stCxn id="187399" idx="2"/>
            <a:endCxn id="187398" idx="0"/>
          </p:cNvCxnSpPr>
          <p:nvPr/>
        </p:nvCxnSpPr>
        <p:spPr bwMode="auto">
          <a:xfrm>
            <a:off x="4572000" y="2362200"/>
            <a:ext cx="3048000" cy="14478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7404" name="Text Box 12"/>
          <p:cNvSpPr txBox="1">
            <a:spLocks noChangeArrowheads="1"/>
          </p:cNvSpPr>
          <p:nvPr/>
        </p:nvSpPr>
        <p:spPr bwMode="auto">
          <a:xfrm>
            <a:off x="2362200" y="2971800"/>
            <a:ext cx="6477000" cy="25431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panose="02020603050405020304" pitchFamily="18" charset="0"/>
              </a:rPr>
              <a:t>Empirism:</a:t>
            </a:r>
            <a:r>
              <a:rPr lang="en-US" altLang="en-US" sz="2000">
                <a:latin typeface="Times" panose="02020603050405020304" pitchFamily="18" charset="0"/>
              </a:rPr>
              <a:t> </a:t>
            </a:r>
          </a:p>
          <a:p>
            <a:pPr>
              <a:buFontTx/>
              <a:buChar char="•"/>
            </a:pPr>
            <a:r>
              <a:rPr lang="en-US" altLang="en-US" sz="2000">
                <a:latin typeface="Times" panose="02020603050405020304" pitchFamily="18" charset="0"/>
              </a:rPr>
              <a:t>Conzepts (“Truths”) can only be produced empirically. </a:t>
            </a:r>
          </a:p>
          <a:p>
            <a:pPr>
              <a:buFontTx/>
              <a:buChar char="•"/>
            </a:pPr>
            <a:r>
              <a:rPr lang="en-US" altLang="en-US" sz="2000">
                <a:latin typeface="Times" panose="02020603050405020304" pitchFamily="18" charset="0"/>
              </a:rPr>
              <a:t> The human mind can produce concepts , but such concepts do not produce new  knowledge about reality. Example:  It is a mathematical truth,  that the angles in a triangle add up to to 180  degrees. But we cannot deduce from that that there are triangles in reality or - should they exist - that we can find them.</a:t>
            </a:r>
          </a:p>
        </p:txBody>
      </p:sp>
      <p:sp>
        <p:nvSpPr>
          <p:cNvPr id="187405" name="Text Box 13"/>
          <p:cNvSpPr txBox="1">
            <a:spLocks noChangeArrowheads="1"/>
          </p:cNvSpPr>
          <p:nvPr/>
        </p:nvSpPr>
        <p:spPr bwMode="auto">
          <a:xfrm>
            <a:off x="228600" y="2362200"/>
            <a:ext cx="6477000" cy="34575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panose="02020603050405020304" pitchFamily="18" charset="0"/>
              </a:rPr>
              <a:t>Realism:</a:t>
            </a:r>
            <a:r>
              <a:rPr lang="en-US" altLang="en-US" sz="2000">
                <a:latin typeface="Times" panose="02020603050405020304" pitchFamily="18" charset="0"/>
              </a:rPr>
              <a:t> </a:t>
            </a:r>
          </a:p>
          <a:p>
            <a:pPr>
              <a:buFontTx/>
              <a:buChar char="•"/>
            </a:pPr>
            <a:r>
              <a:rPr lang="en-US" altLang="en-US" sz="2000">
                <a:latin typeface="Times" panose="02020603050405020304" pitchFamily="18" charset="0"/>
              </a:rPr>
              <a:t> Concepts - fact as well as a priori concepts-  are not simply copies or extensions of the sensual experience</a:t>
            </a:r>
          </a:p>
          <a:p>
            <a:pPr>
              <a:buFontTx/>
              <a:buChar char="•"/>
            </a:pPr>
            <a:r>
              <a:rPr lang="en-US" altLang="en-US" sz="2000">
                <a:latin typeface="Times" panose="02020603050405020304" pitchFamily="18" charset="0"/>
              </a:rPr>
              <a:t> Concepts are built into our mind:</a:t>
            </a:r>
          </a:p>
          <a:p>
            <a:pPr lvl="1">
              <a:buFontTx/>
              <a:buChar char="•"/>
            </a:pPr>
            <a:r>
              <a:rPr lang="en-US" altLang="en-US" sz="2000">
                <a:latin typeface="Times" panose="02020603050405020304" pitchFamily="18" charset="0"/>
              </a:rPr>
              <a:t> Concepts are “remembrance” of forms. They can be triggered by senses, but they are already in our mind, they are only woken up. (Plato)</a:t>
            </a:r>
          </a:p>
          <a:p>
            <a:pPr lvl="1">
              <a:buFontTx/>
              <a:buChar char="•"/>
            </a:pPr>
            <a:r>
              <a:rPr lang="en-US" altLang="en-US" sz="2000">
                <a:latin typeface="Times" panose="02020603050405020304" pitchFamily="18" charset="0"/>
              </a:rPr>
              <a:t> Concepts are categories of our mind. They are structures which allow us mentally to keep track of sensual objects. Concepts  are not derived from sensor data, but are used to make sense from sensor data (Kant)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404"/>
                                        </p:tgtEl>
                                        <p:attrNameLst>
                                          <p:attrName>style.visibility</p:attrName>
                                        </p:attrNameLst>
                                      </p:cBhvr>
                                      <p:to>
                                        <p:strVal val="visible"/>
                                      </p:to>
                                    </p:set>
                                  </p:childTnLst>
                                  <p:subTnLst>
                                    <p:set>
                                      <p:cBhvr override="childStyle">
                                        <p:cTn dur="1" fill="hold" display="0" masterRel="nextClick" afterEffect="1"/>
                                        <p:tgtEl>
                                          <p:spTgt spid="1874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405"/>
                                        </p:tgtEl>
                                        <p:attrNameLst>
                                          <p:attrName>style.visibility</p:attrName>
                                        </p:attrNameLst>
                                      </p:cBhvr>
                                      <p:to>
                                        <p:strVal val="visible"/>
                                      </p:to>
                                    </p:set>
                                  </p:childTnLst>
                                  <p:subTnLst>
                                    <p:set>
                                      <p:cBhvr override="childStyle">
                                        <p:cTn dur="1" fill="hold" display="0" masterRel="nextClick" afterEffect="1"/>
                                        <p:tgtEl>
                                          <p:spTgt spid="18740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4" grpId="0" animBg="1" autoUpdateAnimBg="0"/>
      <p:bldP spid="18740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a:t>Can we describe  reality with knowledge?</a:t>
            </a:r>
          </a:p>
        </p:txBody>
      </p:sp>
      <p:sp>
        <p:nvSpPr>
          <p:cNvPr id="189443" name="Rectangle 3"/>
          <p:cNvSpPr>
            <a:spLocks noGrp="1" noChangeArrowheads="1"/>
          </p:cNvSpPr>
          <p:nvPr>
            <p:ph type="body" idx="1"/>
          </p:nvPr>
        </p:nvSpPr>
        <p:spPr>
          <a:xfrm>
            <a:off x="457200" y="1128713"/>
            <a:ext cx="8382000" cy="4738687"/>
          </a:xfrm>
        </p:spPr>
        <p:txBody>
          <a:bodyPr/>
          <a:lstStyle/>
          <a:p>
            <a:pPr>
              <a:lnSpc>
                <a:spcPct val="80000"/>
              </a:lnSpc>
            </a:pPr>
            <a:r>
              <a:rPr lang="en-US" altLang="en-US"/>
              <a:t>Epistemological idealism: </a:t>
            </a:r>
          </a:p>
          <a:p>
            <a:pPr lvl="1">
              <a:lnSpc>
                <a:spcPct val="80000"/>
              </a:lnSpc>
            </a:pPr>
            <a:r>
              <a:rPr lang="en-US" altLang="en-US"/>
              <a:t>What you know about an object, exists only  in your mind. Models can only describe parts of reality, never reality. </a:t>
            </a:r>
          </a:p>
          <a:p>
            <a:pPr>
              <a:lnSpc>
                <a:spcPct val="80000"/>
              </a:lnSpc>
            </a:pPr>
            <a:r>
              <a:rPr lang="en-US" altLang="en-US"/>
              <a:t>Epistemological realism: </a:t>
            </a:r>
          </a:p>
          <a:p>
            <a:pPr lvl="1">
              <a:lnSpc>
                <a:spcPct val="80000"/>
              </a:lnSpc>
            </a:pPr>
            <a:r>
              <a:rPr lang="en-US" altLang="en-US"/>
              <a:t>The knowledge about an object is independent from our mind. Models can describe reality. </a:t>
            </a:r>
          </a:p>
          <a:p>
            <a:pPr>
              <a:lnSpc>
                <a:spcPct val="80000"/>
              </a:lnSpc>
            </a:pPr>
            <a:endParaRPr lang="en-US" altLang="en-US" i="1"/>
          </a:p>
          <a:p>
            <a:pPr>
              <a:lnSpc>
                <a:spcPct val="80000"/>
              </a:lnSpc>
            </a:pPr>
            <a:r>
              <a:rPr lang="en-US" altLang="en-US" i="1"/>
              <a:t>Epistemological idealists are pessimists:</a:t>
            </a:r>
          </a:p>
          <a:p>
            <a:pPr lvl="1">
              <a:lnSpc>
                <a:spcPct val="80000"/>
              </a:lnSpc>
            </a:pPr>
            <a:r>
              <a:rPr lang="en-US" altLang="en-US"/>
              <a:t>There are always conclusions, that you cannot draw in the model, because they depend on components in reality which are not described in the model.</a:t>
            </a:r>
          </a:p>
          <a:p>
            <a:pPr>
              <a:lnSpc>
                <a:spcPct val="80000"/>
              </a:lnSpc>
            </a:pPr>
            <a:r>
              <a:rPr lang="en-US" altLang="en-US" i="1"/>
              <a:t>Epistemological realists are optimists:</a:t>
            </a:r>
            <a:r>
              <a:rPr lang="en-US" altLang="en-US"/>
              <a:t>  </a:t>
            </a:r>
          </a:p>
          <a:p>
            <a:pPr lvl="1">
              <a:lnSpc>
                <a:spcPct val="80000"/>
              </a:lnSpc>
            </a:pPr>
            <a:r>
              <a:rPr lang="en-US" altLang="en-US"/>
              <a:t>All conclusions in the model describe things in reality.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228600"/>
            <a:ext cx="8001000" cy="954088"/>
          </a:xfrm>
        </p:spPr>
        <p:txBody>
          <a:bodyPr/>
          <a:lstStyle/>
          <a:p>
            <a:r>
              <a:rPr lang="en-US" altLang="en-US"/>
              <a:t>Combining metaphysics and epistemology</a:t>
            </a:r>
          </a:p>
        </p:txBody>
      </p:sp>
      <p:sp>
        <p:nvSpPr>
          <p:cNvPr id="191491" name="Rectangle 3"/>
          <p:cNvSpPr>
            <a:spLocks noGrp="1" noChangeArrowheads="1"/>
          </p:cNvSpPr>
          <p:nvPr>
            <p:ph type="body" idx="1"/>
          </p:nvPr>
        </p:nvSpPr>
        <p:spPr>
          <a:xfrm>
            <a:off x="152400" y="1128713"/>
            <a:ext cx="8839200" cy="4738687"/>
          </a:xfrm>
        </p:spPr>
        <p:txBody>
          <a:bodyPr/>
          <a:lstStyle/>
          <a:p>
            <a:pPr>
              <a:lnSpc>
                <a:spcPct val="80000"/>
              </a:lnSpc>
            </a:pPr>
            <a:r>
              <a:rPr lang="en-US" altLang="en-US"/>
              <a:t>Metaphysical realist, epistemological realist:</a:t>
            </a:r>
          </a:p>
          <a:p>
            <a:pPr lvl="1">
              <a:lnSpc>
                <a:spcPct val="80000"/>
              </a:lnSpc>
            </a:pPr>
            <a:r>
              <a:rPr lang="en-US" altLang="en-US"/>
              <a:t>There is a reality outside of my mind, I can acquire knowledge about this reality and I can represent reality with my model.  (Software Engineering: Reengineering)</a:t>
            </a:r>
          </a:p>
          <a:p>
            <a:pPr>
              <a:lnSpc>
                <a:spcPct val="80000"/>
              </a:lnSpc>
            </a:pPr>
            <a:r>
              <a:rPr lang="en-US" altLang="en-US"/>
              <a:t>Metaphysical realist, epistemological idealist:</a:t>
            </a:r>
          </a:p>
          <a:p>
            <a:pPr lvl="1">
              <a:lnSpc>
                <a:spcPct val="80000"/>
              </a:lnSpc>
            </a:pPr>
            <a:r>
              <a:rPr lang="en-US" altLang="en-US"/>
              <a:t>There is a reality outside of my mind, the knowledge about this reality is limited by the structures and activities of my mind  (Kant)</a:t>
            </a:r>
          </a:p>
          <a:p>
            <a:pPr>
              <a:lnSpc>
                <a:spcPct val="80000"/>
              </a:lnSpc>
            </a:pPr>
            <a:r>
              <a:rPr lang="en-US" altLang="en-US"/>
              <a:t>Metaphysical idealist, epistemological idealist:</a:t>
            </a:r>
          </a:p>
          <a:p>
            <a:pPr lvl="1">
              <a:lnSpc>
                <a:spcPct val="80000"/>
              </a:lnSpc>
            </a:pPr>
            <a:r>
              <a:rPr lang="en-US" altLang="en-US"/>
              <a:t>Reality depends on a (another) mind, my knowledge about this reality is limited by my mind. </a:t>
            </a:r>
          </a:p>
          <a:p>
            <a:pPr>
              <a:lnSpc>
                <a:spcPct val="80000"/>
              </a:lnSpc>
            </a:pPr>
            <a:r>
              <a:rPr lang="en-US" altLang="en-US"/>
              <a:t>Metaphysical idealist, epistemological realist: </a:t>
            </a:r>
          </a:p>
          <a:p>
            <a:pPr lvl="1">
              <a:lnSpc>
                <a:spcPct val="80000"/>
              </a:lnSpc>
            </a:pPr>
            <a:r>
              <a:rPr lang="en-US" altLang="en-US"/>
              <a:t>Reality depends on a (another) mind, my mind can understand the concepts of this other mind, and I can represent this externally with models (Software Engineering: Customer specifies the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228600"/>
            <a:ext cx="8001000" cy="954088"/>
          </a:xfrm>
        </p:spPr>
        <p:txBody>
          <a:bodyPr/>
          <a:lstStyle/>
          <a:p>
            <a:r>
              <a:rPr lang="en-US" altLang="en-US"/>
              <a:t>Combination of metaphysics and ephistemology</a:t>
            </a:r>
          </a:p>
        </p:txBody>
      </p:sp>
      <p:sp>
        <p:nvSpPr>
          <p:cNvPr id="193539" name="Rectangle 3"/>
          <p:cNvSpPr>
            <a:spLocks noChangeArrowheads="1"/>
          </p:cNvSpPr>
          <p:nvPr/>
        </p:nvSpPr>
        <p:spPr bwMode="auto">
          <a:xfrm>
            <a:off x="304800" y="2286000"/>
            <a:ext cx="20574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Metaphys.</a:t>
            </a:r>
          </a:p>
          <a:p>
            <a:pPr algn="ctr"/>
            <a:r>
              <a:rPr lang="en-US" altLang="en-US" sz="2400">
                <a:latin typeface="Times" panose="02020603050405020304" pitchFamily="18" charset="0"/>
              </a:rPr>
              <a:t>Realism</a:t>
            </a:r>
          </a:p>
        </p:txBody>
      </p:sp>
      <p:sp>
        <p:nvSpPr>
          <p:cNvPr id="193540" name="Rectangle 4"/>
          <p:cNvSpPr>
            <a:spLocks noChangeArrowheads="1"/>
          </p:cNvSpPr>
          <p:nvPr/>
        </p:nvSpPr>
        <p:spPr bwMode="auto">
          <a:xfrm>
            <a:off x="4724400" y="2286000"/>
            <a:ext cx="1828800" cy="946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Epistemol.</a:t>
            </a:r>
          </a:p>
          <a:p>
            <a:pPr algn="ctr"/>
            <a:r>
              <a:rPr lang="en-US" altLang="en-US" sz="2400">
                <a:latin typeface="Times" panose="02020603050405020304" pitchFamily="18" charset="0"/>
              </a:rPr>
              <a:t>Realism</a:t>
            </a:r>
          </a:p>
        </p:txBody>
      </p:sp>
      <p:sp>
        <p:nvSpPr>
          <p:cNvPr id="193541" name="Rectangle 5"/>
          <p:cNvSpPr>
            <a:spLocks noChangeArrowheads="1"/>
          </p:cNvSpPr>
          <p:nvPr/>
        </p:nvSpPr>
        <p:spPr bwMode="auto">
          <a:xfrm>
            <a:off x="2438400" y="2286000"/>
            <a:ext cx="20574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Metaphys.</a:t>
            </a:r>
          </a:p>
          <a:p>
            <a:pPr algn="ctr"/>
            <a:r>
              <a:rPr lang="en-US" altLang="en-US" sz="2400">
                <a:latin typeface="Times" panose="02020603050405020304" pitchFamily="18" charset="0"/>
              </a:rPr>
              <a:t>Idealism</a:t>
            </a:r>
          </a:p>
        </p:txBody>
      </p:sp>
      <p:sp>
        <p:nvSpPr>
          <p:cNvPr id="193542" name="Rectangle 6"/>
          <p:cNvSpPr>
            <a:spLocks noChangeArrowheads="1"/>
          </p:cNvSpPr>
          <p:nvPr/>
        </p:nvSpPr>
        <p:spPr bwMode="auto">
          <a:xfrm>
            <a:off x="6934200" y="2286000"/>
            <a:ext cx="1828800" cy="946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Epistemol.</a:t>
            </a:r>
          </a:p>
          <a:p>
            <a:pPr algn="ctr"/>
            <a:r>
              <a:rPr lang="en-US" altLang="en-US" sz="2400">
                <a:latin typeface="Times" panose="02020603050405020304" pitchFamily="18" charset="0"/>
              </a:rPr>
              <a:t>Idealism</a:t>
            </a:r>
          </a:p>
        </p:txBody>
      </p:sp>
      <p:grpSp>
        <p:nvGrpSpPr>
          <p:cNvPr id="193543" name="Group 7"/>
          <p:cNvGrpSpPr>
            <a:grpSpLocks/>
          </p:cNvGrpSpPr>
          <p:nvPr/>
        </p:nvGrpSpPr>
        <p:grpSpPr bwMode="auto">
          <a:xfrm>
            <a:off x="762000" y="3232150"/>
            <a:ext cx="7086600" cy="3149600"/>
            <a:chOff x="480" y="1796"/>
            <a:chExt cx="4464" cy="1984"/>
          </a:xfrm>
        </p:grpSpPr>
        <p:sp>
          <p:nvSpPr>
            <p:cNvPr id="193544" name="Rectangle 8"/>
            <p:cNvSpPr>
              <a:spLocks noChangeArrowheads="1"/>
            </p:cNvSpPr>
            <p:nvPr/>
          </p:nvSpPr>
          <p:spPr bwMode="auto">
            <a:xfrm>
              <a:off x="480" y="2984"/>
              <a:ext cx="1344" cy="7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Kant</a:t>
              </a:r>
            </a:p>
          </p:txBody>
        </p:sp>
        <p:cxnSp>
          <p:nvCxnSpPr>
            <p:cNvPr id="193545" name="AutoShape 9"/>
            <p:cNvCxnSpPr>
              <a:cxnSpLocks noChangeShapeType="1"/>
              <a:stCxn id="193544" idx="0"/>
              <a:endCxn id="193539" idx="2"/>
            </p:cNvCxnSpPr>
            <p:nvPr/>
          </p:nvCxnSpPr>
          <p:spPr bwMode="auto">
            <a:xfrm flipH="1" flipV="1">
              <a:off x="840" y="1824"/>
              <a:ext cx="312" cy="116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46" name="AutoShape 10"/>
            <p:cNvCxnSpPr>
              <a:cxnSpLocks noChangeShapeType="1"/>
              <a:stCxn id="193544" idx="0"/>
              <a:endCxn id="193542" idx="2"/>
            </p:cNvCxnSpPr>
            <p:nvPr/>
          </p:nvCxnSpPr>
          <p:spPr bwMode="auto">
            <a:xfrm flipV="1">
              <a:off x="1152" y="1796"/>
              <a:ext cx="3792" cy="118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3547" name="Group 11"/>
          <p:cNvGrpSpPr>
            <a:grpSpLocks/>
          </p:cNvGrpSpPr>
          <p:nvPr/>
        </p:nvGrpSpPr>
        <p:grpSpPr bwMode="auto">
          <a:xfrm>
            <a:off x="1333500" y="3232150"/>
            <a:ext cx="7353300" cy="3168650"/>
            <a:chOff x="840" y="1796"/>
            <a:chExt cx="4632" cy="1996"/>
          </a:xfrm>
        </p:grpSpPr>
        <p:sp>
          <p:nvSpPr>
            <p:cNvPr id="193548" name="Rectangle 12"/>
            <p:cNvSpPr>
              <a:spLocks noChangeArrowheads="1"/>
            </p:cNvSpPr>
            <p:nvPr/>
          </p:nvSpPr>
          <p:spPr bwMode="auto">
            <a:xfrm>
              <a:off x="4032" y="2976"/>
              <a:ext cx="1440" cy="816"/>
            </a:xfrm>
            <a:prstGeom prst="rect">
              <a:avLst/>
            </a:prstGeom>
            <a:gradFill rotWithShape="0">
              <a:gsLst>
                <a:gs pos="0">
                  <a:schemeClr val="accent1"/>
                </a:gs>
                <a:gs pos="100000">
                  <a:schemeClr val="accent1">
                    <a:gamma/>
                    <a:shade val="46275"/>
                    <a:invGamma/>
                  </a:schemeClr>
                </a:gs>
              </a:gsLst>
              <a:lin ang="5400000" scaled="1"/>
            </a:gradFill>
            <a:ln w="28575">
              <a:solidFill>
                <a:srgbClr val="E0074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Reengineering</a:t>
              </a:r>
            </a:p>
          </p:txBody>
        </p:sp>
        <p:cxnSp>
          <p:nvCxnSpPr>
            <p:cNvPr id="193549" name="AutoShape 13"/>
            <p:cNvCxnSpPr>
              <a:cxnSpLocks noChangeShapeType="1"/>
              <a:stCxn id="193548" idx="0"/>
              <a:endCxn id="193539" idx="2"/>
            </p:cNvCxnSpPr>
            <p:nvPr/>
          </p:nvCxnSpPr>
          <p:spPr bwMode="auto">
            <a:xfrm flipH="1" flipV="1">
              <a:off x="840" y="1824"/>
              <a:ext cx="3912" cy="1152"/>
            </a:xfrm>
            <a:prstGeom prst="straightConnector1">
              <a:avLst/>
            </a:prstGeom>
            <a:noFill/>
            <a:ln w="28575">
              <a:solidFill>
                <a:srgbClr val="E0074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50" name="AutoShape 14"/>
            <p:cNvCxnSpPr>
              <a:cxnSpLocks noChangeShapeType="1"/>
              <a:stCxn id="193548" idx="0"/>
              <a:endCxn id="193540" idx="2"/>
            </p:cNvCxnSpPr>
            <p:nvPr/>
          </p:nvCxnSpPr>
          <p:spPr bwMode="auto">
            <a:xfrm flipH="1" flipV="1">
              <a:off x="3552" y="1796"/>
              <a:ext cx="1200" cy="1180"/>
            </a:xfrm>
            <a:prstGeom prst="straightConnector1">
              <a:avLst/>
            </a:prstGeom>
            <a:noFill/>
            <a:ln w="28575">
              <a:solidFill>
                <a:srgbClr val="E0074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3551" name="Group 15"/>
          <p:cNvGrpSpPr>
            <a:grpSpLocks/>
          </p:cNvGrpSpPr>
          <p:nvPr/>
        </p:nvGrpSpPr>
        <p:grpSpPr bwMode="auto">
          <a:xfrm>
            <a:off x="3467100" y="3232150"/>
            <a:ext cx="2552700" cy="3168650"/>
            <a:chOff x="2184" y="1796"/>
            <a:chExt cx="1608" cy="1996"/>
          </a:xfrm>
        </p:grpSpPr>
        <p:sp>
          <p:nvSpPr>
            <p:cNvPr id="193552" name="Rectangle 16"/>
            <p:cNvSpPr>
              <a:spLocks noChangeArrowheads="1"/>
            </p:cNvSpPr>
            <p:nvPr/>
          </p:nvSpPr>
          <p:spPr bwMode="auto">
            <a:xfrm>
              <a:off x="2400" y="2974"/>
              <a:ext cx="1392" cy="818"/>
            </a:xfrm>
            <a:prstGeom prst="rect">
              <a:avLst/>
            </a:prstGeom>
            <a:gradFill rotWithShape="0">
              <a:gsLst>
                <a:gs pos="0">
                  <a:schemeClr val="accent1"/>
                </a:gs>
                <a:gs pos="100000">
                  <a:schemeClr val="accent1">
                    <a:gamma/>
                    <a:shade val="46275"/>
                    <a:invGamma/>
                  </a:schemeClr>
                </a:gs>
              </a:gsLst>
              <a:lin ang="5400000" scaled="1"/>
            </a:gradFill>
            <a:ln w="28575">
              <a:solidFill>
                <a:srgbClr val="E0074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Software </a:t>
              </a:r>
            </a:p>
            <a:p>
              <a:pPr algn="ctr"/>
              <a:r>
                <a:rPr lang="en-US" altLang="en-US" b="1"/>
                <a:t>Engineering</a:t>
              </a:r>
            </a:p>
            <a:p>
              <a:pPr algn="ctr"/>
              <a:r>
                <a:rPr lang="en-US" altLang="en-US" b="1"/>
                <a:t>(Interface &amp;</a:t>
              </a:r>
            </a:p>
            <a:p>
              <a:pPr algn="ctr"/>
              <a:r>
                <a:rPr lang="en-US" altLang="en-US" b="1"/>
                <a:t>Greenfield</a:t>
              </a:r>
            </a:p>
            <a:p>
              <a:pPr algn="ctr"/>
              <a:r>
                <a:rPr lang="en-US" altLang="en-US" b="1"/>
                <a:t>Engineering)</a:t>
              </a:r>
            </a:p>
          </p:txBody>
        </p:sp>
        <p:cxnSp>
          <p:nvCxnSpPr>
            <p:cNvPr id="193553" name="AutoShape 17"/>
            <p:cNvCxnSpPr>
              <a:cxnSpLocks noChangeShapeType="1"/>
              <a:stCxn id="193552" idx="0"/>
              <a:endCxn id="193541" idx="2"/>
            </p:cNvCxnSpPr>
            <p:nvPr/>
          </p:nvCxnSpPr>
          <p:spPr bwMode="auto">
            <a:xfrm flipH="1" flipV="1">
              <a:off x="2184" y="1824"/>
              <a:ext cx="912" cy="1150"/>
            </a:xfrm>
            <a:prstGeom prst="straightConnector1">
              <a:avLst/>
            </a:prstGeom>
            <a:noFill/>
            <a:ln w="28575">
              <a:solidFill>
                <a:srgbClr val="E0074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554" name="AutoShape 18"/>
            <p:cNvCxnSpPr>
              <a:cxnSpLocks noChangeShapeType="1"/>
              <a:stCxn id="193552" idx="0"/>
              <a:endCxn id="193540" idx="2"/>
            </p:cNvCxnSpPr>
            <p:nvPr/>
          </p:nvCxnSpPr>
          <p:spPr bwMode="auto">
            <a:xfrm flipV="1">
              <a:off x="3096" y="1796"/>
              <a:ext cx="456" cy="1178"/>
            </a:xfrm>
            <a:prstGeom prst="straightConnector1">
              <a:avLst/>
            </a:prstGeom>
            <a:noFill/>
            <a:ln w="28575">
              <a:solidFill>
                <a:srgbClr val="E0074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3555" name="Rectangle 19"/>
          <p:cNvSpPr>
            <a:spLocks noChangeArrowheads="1"/>
          </p:cNvSpPr>
          <p:nvPr/>
        </p:nvSpPr>
        <p:spPr bwMode="auto">
          <a:xfrm>
            <a:off x="685800" y="228600"/>
            <a:ext cx="8001000" cy="9540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nchor="ctr"/>
          <a:lstStyle/>
          <a:p>
            <a:endParaRPr lang="de-DE" altLang="en-US" sz="2400">
              <a:latin typeface="Times" panose="02020603050405020304" pitchFamily="18" charset="0"/>
            </a:endParaRPr>
          </a:p>
        </p:txBody>
      </p:sp>
      <p:sp>
        <p:nvSpPr>
          <p:cNvPr id="193556" name="Rectangle 20"/>
          <p:cNvSpPr>
            <a:spLocks noChangeArrowheads="1"/>
          </p:cNvSpPr>
          <p:nvPr/>
        </p:nvSpPr>
        <p:spPr bwMode="auto">
          <a:xfrm>
            <a:off x="1524000" y="914400"/>
            <a:ext cx="20574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Metaphysics</a:t>
            </a:r>
          </a:p>
        </p:txBody>
      </p:sp>
      <p:sp>
        <p:nvSpPr>
          <p:cNvPr id="193557" name="Rectangle 21"/>
          <p:cNvSpPr>
            <a:spLocks noChangeArrowheads="1"/>
          </p:cNvSpPr>
          <p:nvPr/>
        </p:nvSpPr>
        <p:spPr bwMode="auto">
          <a:xfrm>
            <a:off x="5562600" y="990600"/>
            <a:ext cx="20574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panose="02020603050405020304" pitchFamily="18" charset="0"/>
              </a:rPr>
              <a:t>Epistemology</a:t>
            </a:r>
          </a:p>
        </p:txBody>
      </p:sp>
      <p:sp>
        <p:nvSpPr>
          <p:cNvPr id="193558" name="AutoShape 22"/>
          <p:cNvSpPr>
            <a:spLocks noChangeArrowheads="1"/>
          </p:cNvSpPr>
          <p:nvPr/>
        </p:nvSpPr>
        <p:spPr bwMode="auto">
          <a:xfrm>
            <a:off x="2286000" y="2057400"/>
            <a:ext cx="381000" cy="1524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59" name="AutoShape 23"/>
          <p:cNvSpPr>
            <a:spLocks noChangeArrowheads="1"/>
          </p:cNvSpPr>
          <p:nvPr/>
        </p:nvSpPr>
        <p:spPr bwMode="auto">
          <a:xfrm>
            <a:off x="6400800" y="2057400"/>
            <a:ext cx="304800" cy="1524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60" name="AutoShape 24"/>
          <p:cNvSpPr>
            <a:spLocks noChangeArrowheads="1"/>
          </p:cNvSpPr>
          <p:nvPr/>
        </p:nvSpPr>
        <p:spPr bwMode="auto">
          <a:xfrm>
            <a:off x="7543800" y="3581400"/>
            <a:ext cx="304800" cy="1524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61" name="AutoShape 25"/>
          <p:cNvSpPr>
            <a:spLocks noChangeArrowheads="1"/>
          </p:cNvSpPr>
          <p:nvPr/>
        </p:nvSpPr>
        <p:spPr bwMode="auto">
          <a:xfrm>
            <a:off x="5562600" y="3886200"/>
            <a:ext cx="304800" cy="1524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62" name="AutoShape 26"/>
          <p:cNvSpPr>
            <a:spLocks noChangeArrowheads="1"/>
          </p:cNvSpPr>
          <p:nvPr/>
        </p:nvSpPr>
        <p:spPr bwMode="auto">
          <a:xfrm>
            <a:off x="3581400" y="4191000"/>
            <a:ext cx="304800" cy="1524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35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35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3551"/>
                                        </p:tgtEl>
                                        <p:attrNameLst>
                                          <p:attrName>style.visibility</p:attrName>
                                        </p:attrNameLst>
                                      </p:cBhvr>
                                      <p:to>
                                        <p:strVal val="visible"/>
                                      </p:to>
                                    </p:set>
                                  </p:childTnLst>
                                  <p:subTnLst>
                                    <p:set>
                                      <p:cBhvr override="childStyle">
                                        <p:cTn dur="1" fill="hold" display="0" masterRel="nextClick" afterEffect="1"/>
                                        <p:tgtEl>
                                          <p:spTgt spid="1935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a:t>Realities for software engineers</a:t>
            </a:r>
          </a:p>
        </p:txBody>
      </p:sp>
      <p:sp>
        <p:nvSpPr>
          <p:cNvPr id="195587" name="Rectangle 3"/>
          <p:cNvSpPr>
            <a:spLocks noGrp="1" noChangeArrowheads="1"/>
          </p:cNvSpPr>
          <p:nvPr>
            <p:ph type="body" idx="1"/>
          </p:nvPr>
        </p:nvSpPr>
        <p:spPr/>
        <p:txBody>
          <a:bodyPr/>
          <a:lstStyle/>
          <a:p>
            <a:pPr>
              <a:lnSpc>
                <a:spcPct val="80000"/>
              </a:lnSpc>
            </a:pPr>
            <a:r>
              <a:rPr lang="en-US" altLang="en-US" b="1"/>
              <a:t>Some people say: “The computer scientist can play god, because they can create realities”. Nonsense. </a:t>
            </a:r>
          </a:p>
          <a:p>
            <a:pPr>
              <a:lnSpc>
                <a:spcPct val="80000"/>
              </a:lnSpc>
            </a:pPr>
            <a:r>
              <a:rPr lang="en-US" altLang="en-US" b="1"/>
              <a:t>But : The computer scientist  can model different kinds of realities  and build them:</a:t>
            </a:r>
          </a:p>
          <a:p>
            <a:pPr lvl="1">
              <a:lnSpc>
                <a:spcPct val="80000"/>
              </a:lnSpc>
            </a:pPr>
            <a:r>
              <a:rPr lang="en-US" altLang="en-US" b="0"/>
              <a:t>An existing system (physical system, technical system, social system, software system)</a:t>
            </a:r>
          </a:p>
          <a:p>
            <a:pPr lvl="2">
              <a:lnSpc>
                <a:spcPct val="80000"/>
              </a:lnSpc>
            </a:pPr>
            <a:r>
              <a:rPr lang="en-US" altLang="en-US" b="0"/>
              <a:t>An important special case is here when the existing system is a software system. We then call  it “Legacy System”</a:t>
            </a:r>
          </a:p>
          <a:p>
            <a:pPr lvl="1">
              <a:lnSpc>
                <a:spcPct val="80000"/>
              </a:lnSpc>
            </a:pPr>
            <a:r>
              <a:rPr lang="en-US" altLang="en-US" b="0"/>
              <a:t>An idea without counterpart in reality: </a:t>
            </a:r>
          </a:p>
          <a:p>
            <a:pPr lvl="2">
              <a:lnSpc>
                <a:spcPct val="80000"/>
              </a:lnSpc>
            </a:pPr>
            <a:r>
              <a:rPr lang="en-US" altLang="en-US" b="0"/>
              <a:t>A visionary scenario or  a customer requirement. </a:t>
            </a:r>
          </a:p>
          <a:p>
            <a:pPr>
              <a:lnSpc>
                <a:spcPct val="80000"/>
              </a:lnSpc>
            </a:pPr>
            <a:r>
              <a:rPr lang="en-US" altLang="en-US" b="1"/>
              <a:t>The constructed reality might actually only be part of the ideas, namely those  that were realizable in software </a:t>
            </a:r>
          </a:p>
          <a:p>
            <a:pPr lvl="1">
              <a:lnSpc>
                <a:spcPct val="80000"/>
              </a:lnSpc>
            </a:pPr>
            <a:r>
              <a:rPr lang="en-US" altLang="en-US" b="0"/>
              <a:t>Example: A visionary scenario turns out to be a dream, a customer requirement turns out to be too expensive to realize.</a:t>
            </a:r>
          </a:p>
          <a:p>
            <a:pPr>
              <a:lnSpc>
                <a:spcPct val="80000"/>
              </a:lnSpc>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222250"/>
            <a:ext cx="8686800" cy="704850"/>
          </a:xfrm>
          <a:noFill/>
          <a:ln/>
        </p:spPr>
        <p:txBody>
          <a:bodyPr/>
          <a:lstStyle/>
          <a:p>
            <a:r>
              <a:rPr lang="en-US" altLang="en-US">
                <a:solidFill>
                  <a:srgbClr val="000000"/>
                </a:solidFill>
              </a:rPr>
              <a:t>How do we model complex systems (Natural Systems, Social Systems, Artiﬁcial Systems)?</a:t>
            </a:r>
          </a:p>
        </p:txBody>
      </p:sp>
      <p:sp>
        <p:nvSpPr>
          <p:cNvPr id="8202" name="Rectangle 10"/>
          <p:cNvSpPr>
            <a:spLocks noChangeArrowheads="1"/>
          </p:cNvSpPr>
          <p:nvPr/>
        </p:nvSpPr>
        <p:spPr bwMode="auto">
          <a:xfrm>
            <a:off x="3429000" y="1143000"/>
            <a:ext cx="15017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solidFill>
                  <a:srgbClr val="000000"/>
                </a:solidFill>
                <a:latin typeface="Times" panose="02020603050405020304" pitchFamily="18" charset="0"/>
              </a:rPr>
              <a:t>Epistemology</a:t>
            </a:r>
          </a:p>
        </p:txBody>
      </p:sp>
      <p:sp>
        <p:nvSpPr>
          <p:cNvPr id="8203" name="Rectangle 11"/>
          <p:cNvSpPr>
            <a:spLocks noChangeArrowheads="1"/>
          </p:cNvSpPr>
          <p:nvPr/>
        </p:nvSpPr>
        <p:spPr bwMode="auto">
          <a:xfrm>
            <a:off x="214313" y="2016125"/>
            <a:ext cx="2576512" cy="676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lnSpc>
                <a:spcPct val="120000"/>
              </a:lnSpc>
            </a:pPr>
            <a:r>
              <a:rPr lang="en-US" altLang="en-US" sz="1600" b="1">
                <a:solidFill>
                  <a:srgbClr val="000000"/>
                </a:solidFill>
                <a:latin typeface="Times" panose="02020603050405020304" pitchFamily="18" charset="0"/>
              </a:rPr>
              <a:t>Knowledge about Causality</a:t>
            </a:r>
          </a:p>
          <a:p>
            <a:pPr algn="ctr">
              <a:lnSpc>
                <a:spcPct val="120000"/>
              </a:lnSpc>
            </a:pPr>
            <a:r>
              <a:rPr lang="en-US" altLang="en-US" sz="1600">
                <a:solidFill>
                  <a:srgbClr val="000000"/>
                </a:solidFill>
                <a:latin typeface="Times" panose="02020603050405020304" pitchFamily="18" charset="0"/>
              </a:rPr>
              <a:t>(Dynamic Model)</a:t>
            </a:r>
          </a:p>
        </p:txBody>
      </p:sp>
      <p:sp>
        <p:nvSpPr>
          <p:cNvPr id="8207" name="Rectangle 15"/>
          <p:cNvSpPr>
            <a:spLocks noChangeArrowheads="1"/>
          </p:cNvSpPr>
          <p:nvPr/>
        </p:nvSpPr>
        <p:spPr bwMode="auto">
          <a:xfrm>
            <a:off x="2286000" y="1371600"/>
            <a:ext cx="377190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a:solidFill>
                  <a:srgbClr val="000000"/>
                </a:solidFill>
                <a:latin typeface="Times" panose="02020603050405020304" pitchFamily="18" charset="0"/>
              </a:rPr>
              <a:t>Describes our  knowledge about the system </a:t>
            </a:r>
          </a:p>
        </p:txBody>
      </p:sp>
      <p:sp>
        <p:nvSpPr>
          <p:cNvPr id="8211" name="Rectangle 19"/>
          <p:cNvSpPr>
            <a:spLocks noChangeArrowheads="1"/>
          </p:cNvSpPr>
          <p:nvPr/>
        </p:nvSpPr>
        <p:spPr bwMode="auto">
          <a:xfrm>
            <a:off x="6056313" y="2033588"/>
            <a:ext cx="2916237"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1">
                <a:solidFill>
                  <a:srgbClr val="000000"/>
                </a:solidFill>
                <a:latin typeface="Times" panose="02020603050405020304" pitchFamily="18" charset="0"/>
              </a:rPr>
              <a:t>Knowledge about Functionality</a:t>
            </a:r>
          </a:p>
          <a:p>
            <a:pPr algn="ctr"/>
            <a:r>
              <a:rPr lang="en-US" altLang="en-US" sz="1600">
                <a:solidFill>
                  <a:srgbClr val="000000"/>
                </a:solidFill>
                <a:latin typeface="Times" panose="02020603050405020304" pitchFamily="18" charset="0"/>
              </a:rPr>
              <a:t>(Functional model)</a:t>
            </a:r>
          </a:p>
        </p:txBody>
      </p:sp>
      <p:sp>
        <p:nvSpPr>
          <p:cNvPr id="8212" name="Rectangle 20"/>
          <p:cNvSpPr>
            <a:spLocks noChangeArrowheads="1"/>
          </p:cNvSpPr>
          <p:nvPr/>
        </p:nvSpPr>
        <p:spPr bwMode="auto">
          <a:xfrm>
            <a:off x="2932113" y="2014538"/>
            <a:ext cx="292735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1">
                <a:solidFill>
                  <a:srgbClr val="000000"/>
                </a:solidFill>
                <a:latin typeface="Times" panose="02020603050405020304" pitchFamily="18" charset="0"/>
              </a:rPr>
              <a:t>Knowledge about Relationships</a:t>
            </a:r>
            <a:endParaRPr lang="en-US" altLang="en-US" sz="1600">
              <a:solidFill>
                <a:srgbClr val="000000"/>
              </a:solidFill>
              <a:latin typeface="Times" panose="02020603050405020304" pitchFamily="18" charset="0"/>
            </a:endParaRPr>
          </a:p>
          <a:p>
            <a:pPr algn="ctr"/>
            <a:r>
              <a:rPr lang="en-US" altLang="en-US" sz="1600">
                <a:solidFill>
                  <a:srgbClr val="000000"/>
                </a:solidFill>
                <a:latin typeface="Times" panose="02020603050405020304" pitchFamily="18" charset="0"/>
              </a:rPr>
              <a:t>(Object model)</a:t>
            </a:r>
          </a:p>
        </p:txBody>
      </p:sp>
      <p:sp>
        <p:nvSpPr>
          <p:cNvPr id="8230" name="Rectangle 38"/>
          <p:cNvSpPr>
            <a:spLocks noChangeArrowheads="1"/>
          </p:cNvSpPr>
          <p:nvPr/>
        </p:nvSpPr>
        <p:spPr bwMode="auto">
          <a:xfrm>
            <a:off x="5332413" y="5524500"/>
            <a:ext cx="231775"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a:solidFill>
                  <a:srgbClr val="000000"/>
                </a:solidFill>
                <a:latin typeface="Times" panose="02020603050405020304" pitchFamily="18" charset="0"/>
              </a:rPr>
              <a:t> </a:t>
            </a:r>
          </a:p>
        </p:txBody>
      </p:sp>
      <p:sp>
        <p:nvSpPr>
          <p:cNvPr id="8241" name="Rectangle 49"/>
          <p:cNvSpPr>
            <a:spLocks noChangeArrowheads="1"/>
          </p:cNvSpPr>
          <p:nvPr/>
        </p:nvSpPr>
        <p:spPr bwMode="auto">
          <a:xfrm>
            <a:off x="5789613" y="3340100"/>
            <a:ext cx="180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sz="1600">
              <a:solidFill>
                <a:srgbClr val="000000"/>
              </a:solidFill>
              <a:latin typeface="Times" panose="02020603050405020304" pitchFamily="18" charset="0"/>
            </a:endParaRPr>
          </a:p>
          <a:p>
            <a:endParaRPr lang="en-US" altLang="en-US" sz="1600">
              <a:solidFill>
                <a:srgbClr val="000000"/>
              </a:solidFill>
              <a:latin typeface="Times" panose="02020603050405020304" pitchFamily="18" charset="0"/>
            </a:endParaRPr>
          </a:p>
        </p:txBody>
      </p:sp>
      <p:grpSp>
        <p:nvGrpSpPr>
          <p:cNvPr id="8306" name="Group 114"/>
          <p:cNvGrpSpPr>
            <a:grpSpLocks/>
          </p:cNvGrpSpPr>
          <p:nvPr/>
        </p:nvGrpSpPr>
        <p:grpSpPr bwMode="auto">
          <a:xfrm>
            <a:off x="7515225" y="2611438"/>
            <a:ext cx="1519238" cy="714375"/>
            <a:chOff x="4734" y="1645"/>
            <a:chExt cx="957" cy="450"/>
          </a:xfrm>
        </p:grpSpPr>
        <p:sp>
          <p:nvSpPr>
            <p:cNvPr id="8221" name="Rectangle 29"/>
            <p:cNvSpPr>
              <a:spLocks noChangeArrowheads="1"/>
            </p:cNvSpPr>
            <p:nvPr/>
          </p:nvSpPr>
          <p:spPr bwMode="auto">
            <a:xfrm>
              <a:off x="4991" y="1731"/>
              <a:ext cx="700"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a:solidFill>
                    <a:srgbClr val="000000"/>
                  </a:solidFill>
                  <a:latin typeface="Times" panose="02020603050405020304" pitchFamily="18" charset="0"/>
                </a:rPr>
                <a:t>Neural </a:t>
              </a:r>
            </a:p>
            <a:p>
              <a:pPr algn="ctr"/>
              <a:r>
                <a:rPr lang="en-US" altLang="en-US" sz="1600">
                  <a:solidFill>
                    <a:srgbClr val="000000"/>
                  </a:solidFill>
                  <a:latin typeface="Times" panose="02020603050405020304" pitchFamily="18" charset="0"/>
                </a:rPr>
                <a:t>Networks</a:t>
              </a:r>
            </a:p>
          </p:txBody>
        </p:sp>
        <p:cxnSp>
          <p:nvCxnSpPr>
            <p:cNvPr id="8266" name="AutoShape 74"/>
            <p:cNvCxnSpPr>
              <a:cxnSpLocks noChangeShapeType="1"/>
              <a:stCxn id="8211" idx="2"/>
            </p:cNvCxnSpPr>
            <p:nvPr/>
          </p:nvCxnSpPr>
          <p:spPr bwMode="auto">
            <a:xfrm>
              <a:off x="4734" y="1645"/>
              <a:ext cx="649" cy="12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5" name="Group 113"/>
          <p:cNvGrpSpPr>
            <a:grpSpLocks/>
          </p:cNvGrpSpPr>
          <p:nvPr/>
        </p:nvGrpSpPr>
        <p:grpSpPr bwMode="auto">
          <a:xfrm>
            <a:off x="7086600" y="2611438"/>
            <a:ext cx="2057400" cy="1395412"/>
            <a:chOff x="4464" y="1645"/>
            <a:chExt cx="1296" cy="879"/>
          </a:xfrm>
        </p:grpSpPr>
        <p:sp>
          <p:nvSpPr>
            <p:cNvPr id="8215" name="Rectangle 23"/>
            <p:cNvSpPr>
              <a:spLocks noChangeArrowheads="1"/>
            </p:cNvSpPr>
            <p:nvPr/>
          </p:nvSpPr>
          <p:spPr bwMode="auto">
            <a:xfrm>
              <a:off x="4464" y="2160"/>
              <a:ext cx="1296"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a:solidFill>
                    <a:srgbClr val="000000"/>
                  </a:solidFill>
                  <a:latin typeface="Times" panose="02020603050405020304" pitchFamily="18" charset="0"/>
                </a:rPr>
                <a:t>DataFlow Diagrams (SA/SD)</a:t>
              </a:r>
            </a:p>
          </p:txBody>
        </p:sp>
        <p:cxnSp>
          <p:nvCxnSpPr>
            <p:cNvPr id="8267" name="AutoShape 75"/>
            <p:cNvCxnSpPr>
              <a:cxnSpLocks noChangeShapeType="1"/>
              <a:stCxn id="8211" idx="2"/>
              <a:endCxn id="8215" idx="0"/>
            </p:cNvCxnSpPr>
            <p:nvPr/>
          </p:nvCxnSpPr>
          <p:spPr bwMode="auto">
            <a:xfrm>
              <a:off x="4734" y="1645"/>
              <a:ext cx="378" cy="51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4" name="Group 112"/>
          <p:cNvGrpSpPr>
            <a:grpSpLocks/>
          </p:cNvGrpSpPr>
          <p:nvPr/>
        </p:nvGrpSpPr>
        <p:grpSpPr bwMode="auto">
          <a:xfrm>
            <a:off x="5834063" y="2611438"/>
            <a:ext cx="1938337" cy="1776412"/>
            <a:chOff x="3675" y="1645"/>
            <a:chExt cx="1221" cy="1119"/>
          </a:xfrm>
        </p:grpSpPr>
        <p:sp>
          <p:nvSpPr>
            <p:cNvPr id="8262" name="Rectangle 70"/>
            <p:cNvSpPr>
              <a:spLocks noChangeArrowheads="1"/>
            </p:cNvSpPr>
            <p:nvPr/>
          </p:nvSpPr>
          <p:spPr bwMode="auto">
            <a:xfrm>
              <a:off x="3675" y="2400"/>
              <a:ext cx="1221"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1">
                  <a:solidFill>
                    <a:srgbClr val="FC0128"/>
                  </a:solidFill>
                  <a:latin typeface="Times" panose="02020603050405020304" pitchFamily="18" charset="0"/>
                </a:rPr>
                <a:t>Scenarios/Use Cases</a:t>
              </a:r>
              <a:endParaRPr lang="en-US" altLang="en-US" sz="1600">
                <a:solidFill>
                  <a:srgbClr val="FC0128"/>
                </a:solidFill>
                <a:latin typeface="Times" panose="02020603050405020304" pitchFamily="18" charset="0"/>
              </a:endParaRPr>
            </a:p>
            <a:p>
              <a:pPr algn="ctr"/>
              <a:r>
                <a:rPr lang="en-US" altLang="en-US" sz="1600" b="1">
                  <a:solidFill>
                    <a:srgbClr val="FC0128"/>
                  </a:solidFill>
                  <a:latin typeface="Times" panose="02020603050405020304" pitchFamily="18" charset="0"/>
                </a:rPr>
                <a:t>(Jacobsen)</a:t>
              </a:r>
              <a:endParaRPr lang="en-US" altLang="en-US" sz="1600">
                <a:solidFill>
                  <a:srgbClr val="FC0128"/>
                </a:solidFill>
                <a:latin typeface="Times" panose="02020603050405020304" pitchFamily="18" charset="0"/>
              </a:endParaRPr>
            </a:p>
          </p:txBody>
        </p:sp>
        <p:cxnSp>
          <p:nvCxnSpPr>
            <p:cNvPr id="8268" name="AutoShape 76"/>
            <p:cNvCxnSpPr>
              <a:cxnSpLocks noChangeShapeType="1"/>
              <a:stCxn id="8211" idx="2"/>
              <a:endCxn id="8262" idx="0"/>
            </p:cNvCxnSpPr>
            <p:nvPr/>
          </p:nvCxnSpPr>
          <p:spPr bwMode="auto">
            <a:xfrm flipH="1">
              <a:off x="4286" y="1645"/>
              <a:ext cx="448" cy="75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3" name="Group 111"/>
          <p:cNvGrpSpPr>
            <a:grpSpLocks/>
          </p:cNvGrpSpPr>
          <p:nvPr/>
        </p:nvGrpSpPr>
        <p:grpSpPr bwMode="auto">
          <a:xfrm>
            <a:off x="5257800" y="2611438"/>
            <a:ext cx="2257425" cy="1049337"/>
            <a:chOff x="3312" y="1645"/>
            <a:chExt cx="1422" cy="661"/>
          </a:xfrm>
        </p:grpSpPr>
        <p:sp>
          <p:nvSpPr>
            <p:cNvPr id="8240" name="Rectangle 48"/>
            <p:cNvSpPr>
              <a:spLocks noChangeArrowheads="1"/>
            </p:cNvSpPr>
            <p:nvPr/>
          </p:nvSpPr>
          <p:spPr bwMode="auto">
            <a:xfrm>
              <a:off x="3312" y="1788"/>
              <a:ext cx="960"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a:solidFill>
                    <a:srgbClr val="000000"/>
                  </a:solidFill>
                  <a:latin typeface="Times" panose="02020603050405020304" pitchFamily="18" charset="0"/>
                </a:rPr>
                <a:t>Formal Speciﬁcations</a:t>
              </a:r>
            </a:p>
            <a:p>
              <a:pPr algn="ctr"/>
              <a:r>
                <a:rPr lang="en-US" altLang="en-US" sz="1600">
                  <a:solidFill>
                    <a:srgbClr val="000000"/>
                  </a:solidFill>
                  <a:latin typeface="Times" panose="02020603050405020304" pitchFamily="18" charset="0"/>
                </a:rPr>
                <a:t>(Liskov)</a:t>
              </a:r>
            </a:p>
          </p:txBody>
        </p:sp>
        <p:cxnSp>
          <p:nvCxnSpPr>
            <p:cNvPr id="8269" name="AutoShape 77"/>
            <p:cNvCxnSpPr>
              <a:cxnSpLocks noChangeShapeType="1"/>
              <a:stCxn id="8211" idx="2"/>
              <a:endCxn id="8240" idx="0"/>
            </p:cNvCxnSpPr>
            <p:nvPr/>
          </p:nvCxnSpPr>
          <p:spPr bwMode="auto">
            <a:xfrm flipH="1">
              <a:off x="3792" y="1645"/>
              <a:ext cx="942" cy="14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270" name="AutoShape 78"/>
          <p:cNvCxnSpPr>
            <a:cxnSpLocks noChangeShapeType="1"/>
            <a:stCxn id="8207" idx="2"/>
            <a:endCxn id="8211" idx="0"/>
          </p:cNvCxnSpPr>
          <p:nvPr/>
        </p:nvCxnSpPr>
        <p:spPr bwMode="auto">
          <a:xfrm>
            <a:off x="4171950" y="1704975"/>
            <a:ext cx="3343275" cy="32861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1" name="AutoShape 79"/>
          <p:cNvCxnSpPr>
            <a:cxnSpLocks noChangeShapeType="1"/>
            <a:stCxn id="8207" idx="2"/>
            <a:endCxn id="8212" idx="0"/>
          </p:cNvCxnSpPr>
          <p:nvPr/>
        </p:nvCxnSpPr>
        <p:spPr bwMode="auto">
          <a:xfrm>
            <a:off x="4171950" y="1704975"/>
            <a:ext cx="223838" cy="30956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2" name="AutoShape 80"/>
          <p:cNvCxnSpPr>
            <a:cxnSpLocks noChangeShapeType="1"/>
            <a:stCxn id="8207" idx="2"/>
            <a:endCxn id="8203" idx="0"/>
          </p:cNvCxnSpPr>
          <p:nvPr/>
        </p:nvCxnSpPr>
        <p:spPr bwMode="auto">
          <a:xfrm flipH="1">
            <a:off x="1503363" y="1704975"/>
            <a:ext cx="2668587" cy="3111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293" name="Group 101"/>
          <p:cNvGrpSpPr>
            <a:grpSpLocks/>
          </p:cNvGrpSpPr>
          <p:nvPr/>
        </p:nvGrpSpPr>
        <p:grpSpPr bwMode="auto">
          <a:xfrm>
            <a:off x="0" y="2649538"/>
            <a:ext cx="1571625" cy="900112"/>
            <a:chOff x="0" y="1669"/>
            <a:chExt cx="990" cy="567"/>
          </a:xfrm>
        </p:grpSpPr>
        <p:sp>
          <p:nvSpPr>
            <p:cNvPr id="8236" name="Rectangle 44"/>
            <p:cNvSpPr>
              <a:spLocks noChangeArrowheads="1"/>
            </p:cNvSpPr>
            <p:nvPr/>
          </p:nvSpPr>
          <p:spPr bwMode="auto">
            <a:xfrm>
              <a:off x="0" y="1872"/>
              <a:ext cx="990"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a:solidFill>
                    <a:srgbClr val="FC0128"/>
                  </a:solidFill>
                  <a:latin typeface="Times" panose="02020603050405020304" pitchFamily="18" charset="0"/>
                </a:rPr>
                <a:t> </a:t>
              </a:r>
              <a:r>
                <a:rPr lang="en-US" altLang="en-US" sz="1600" b="1">
                  <a:solidFill>
                    <a:srgbClr val="FC0128"/>
                  </a:solidFill>
                  <a:latin typeface="Times" panose="02020603050405020304" pitchFamily="18" charset="0"/>
                </a:rPr>
                <a:t>State Diagrams</a:t>
              </a:r>
            </a:p>
            <a:p>
              <a:pPr algn="ctr"/>
              <a:r>
                <a:rPr lang="en-US" altLang="en-US" sz="1600" b="1">
                  <a:solidFill>
                    <a:srgbClr val="FC0128"/>
                  </a:solidFill>
                  <a:latin typeface="Times" panose="02020603050405020304" pitchFamily="18" charset="0"/>
                </a:rPr>
                <a:t>(Harel)</a:t>
              </a:r>
              <a:endParaRPr lang="en-US" altLang="en-US" sz="1600">
                <a:solidFill>
                  <a:srgbClr val="FC0128"/>
                </a:solidFill>
                <a:latin typeface="Times" panose="02020603050405020304" pitchFamily="18" charset="0"/>
              </a:endParaRPr>
            </a:p>
          </p:txBody>
        </p:sp>
        <p:cxnSp>
          <p:nvCxnSpPr>
            <p:cNvPr id="8273" name="AutoShape 81"/>
            <p:cNvCxnSpPr>
              <a:cxnSpLocks noChangeShapeType="1"/>
            </p:cNvCxnSpPr>
            <p:nvPr/>
          </p:nvCxnSpPr>
          <p:spPr bwMode="auto">
            <a:xfrm flipH="1">
              <a:off x="495" y="1669"/>
              <a:ext cx="452" cy="17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10" name="Group 118"/>
          <p:cNvGrpSpPr>
            <a:grpSpLocks/>
          </p:cNvGrpSpPr>
          <p:nvPr/>
        </p:nvGrpSpPr>
        <p:grpSpPr bwMode="auto">
          <a:xfrm>
            <a:off x="228600" y="2692400"/>
            <a:ext cx="1828800" cy="1527175"/>
            <a:chOff x="144" y="1696"/>
            <a:chExt cx="1152" cy="962"/>
          </a:xfrm>
        </p:grpSpPr>
        <p:sp>
          <p:nvSpPr>
            <p:cNvPr id="8238" name="Rectangle 46"/>
            <p:cNvSpPr>
              <a:spLocks noChangeArrowheads="1"/>
            </p:cNvSpPr>
            <p:nvPr/>
          </p:nvSpPr>
          <p:spPr bwMode="auto">
            <a:xfrm>
              <a:off x="144" y="2448"/>
              <a:ext cx="115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b="1">
                  <a:solidFill>
                    <a:srgbClr val="000000"/>
                  </a:solidFill>
                  <a:latin typeface="Times" panose="02020603050405020304" pitchFamily="18" charset="0"/>
                </a:rPr>
                <a:t> Petri Nets(Petri)</a:t>
              </a:r>
            </a:p>
          </p:txBody>
        </p:sp>
        <p:cxnSp>
          <p:nvCxnSpPr>
            <p:cNvPr id="8274" name="AutoShape 82"/>
            <p:cNvCxnSpPr>
              <a:cxnSpLocks noChangeShapeType="1"/>
              <a:stCxn id="8203" idx="2"/>
              <a:endCxn id="8238" idx="0"/>
            </p:cNvCxnSpPr>
            <p:nvPr/>
          </p:nvCxnSpPr>
          <p:spPr bwMode="auto">
            <a:xfrm flipH="1">
              <a:off x="720" y="1696"/>
              <a:ext cx="227" cy="75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0" name="Group 108"/>
          <p:cNvGrpSpPr>
            <a:grpSpLocks/>
          </p:cNvGrpSpPr>
          <p:nvPr/>
        </p:nvGrpSpPr>
        <p:grpSpPr bwMode="auto">
          <a:xfrm>
            <a:off x="2362200" y="2592388"/>
            <a:ext cx="2033588" cy="2344737"/>
            <a:chOff x="1488" y="1633"/>
            <a:chExt cx="1281" cy="1477"/>
          </a:xfrm>
        </p:grpSpPr>
        <p:sp>
          <p:nvSpPr>
            <p:cNvPr id="8216" name="Rectangle 24"/>
            <p:cNvSpPr>
              <a:spLocks noChangeArrowheads="1"/>
            </p:cNvSpPr>
            <p:nvPr/>
          </p:nvSpPr>
          <p:spPr bwMode="auto">
            <a:xfrm>
              <a:off x="1488" y="2592"/>
              <a:ext cx="1200"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b="1">
                  <a:solidFill>
                    <a:srgbClr val="000000"/>
                  </a:solidFill>
                  <a:latin typeface="Times" panose="02020603050405020304" pitchFamily="18" charset="0"/>
                </a:rPr>
                <a:t>Inheritance </a:t>
              </a:r>
            </a:p>
            <a:p>
              <a:pPr algn="ctr"/>
              <a:r>
                <a:rPr lang="en-US" altLang="en-US" sz="1600">
                  <a:solidFill>
                    <a:srgbClr val="000000"/>
                  </a:solidFill>
                  <a:latin typeface="Times" panose="02020603050405020304" pitchFamily="18" charset="0"/>
                </a:rPr>
                <a:t>Frames,SemanticNetworks (Minsky)</a:t>
              </a:r>
            </a:p>
          </p:txBody>
        </p:sp>
        <p:cxnSp>
          <p:nvCxnSpPr>
            <p:cNvPr id="8275" name="AutoShape 83"/>
            <p:cNvCxnSpPr>
              <a:cxnSpLocks noChangeShapeType="1"/>
              <a:stCxn id="8212" idx="2"/>
              <a:endCxn id="8216" idx="0"/>
            </p:cNvCxnSpPr>
            <p:nvPr/>
          </p:nvCxnSpPr>
          <p:spPr bwMode="auto">
            <a:xfrm flipH="1">
              <a:off x="2088" y="1633"/>
              <a:ext cx="681" cy="95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8" name="Group 106"/>
          <p:cNvGrpSpPr>
            <a:grpSpLocks/>
          </p:cNvGrpSpPr>
          <p:nvPr/>
        </p:nvGrpSpPr>
        <p:grpSpPr bwMode="auto">
          <a:xfrm>
            <a:off x="482600" y="2592388"/>
            <a:ext cx="3913188" cy="2786062"/>
            <a:chOff x="304" y="1633"/>
            <a:chExt cx="2465" cy="1755"/>
          </a:xfrm>
        </p:grpSpPr>
        <p:sp>
          <p:nvSpPr>
            <p:cNvPr id="8260" name="Rectangle 68"/>
            <p:cNvSpPr>
              <a:spLocks noChangeArrowheads="1"/>
            </p:cNvSpPr>
            <p:nvPr/>
          </p:nvSpPr>
          <p:spPr bwMode="auto">
            <a:xfrm>
              <a:off x="304" y="3024"/>
              <a:ext cx="1306"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1">
                  <a:solidFill>
                    <a:srgbClr val="000000"/>
                  </a:solidFill>
                  <a:latin typeface="Times" panose="02020603050405020304" pitchFamily="18" charset="0"/>
                </a:rPr>
                <a:t>Uncertain Knowledge</a:t>
              </a:r>
            </a:p>
            <a:p>
              <a:pPr algn="ctr"/>
              <a:r>
                <a:rPr lang="en-US" altLang="en-US" sz="1600" b="1">
                  <a:solidFill>
                    <a:srgbClr val="000000"/>
                  </a:solidFill>
                  <a:latin typeface="Times" panose="02020603050405020304" pitchFamily="18" charset="0"/>
                </a:rPr>
                <a:t>Fuzzy Sets (Zadeh)</a:t>
              </a:r>
            </a:p>
          </p:txBody>
        </p:sp>
        <p:cxnSp>
          <p:nvCxnSpPr>
            <p:cNvPr id="8276" name="AutoShape 84"/>
            <p:cNvCxnSpPr>
              <a:cxnSpLocks noChangeShapeType="1"/>
              <a:stCxn id="8212" idx="2"/>
              <a:endCxn id="8260" idx="0"/>
            </p:cNvCxnSpPr>
            <p:nvPr/>
          </p:nvCxnSpPr>
          <p:spPr bwMode="auto">
            <a:xfrm flipH="1">
              <a:off x="957" y="1633"/>
              <a:ext cx="1812" cy="1391"/>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1" name="Group 109"/>
          <p:cNvGrpSpPr>
            <a:grpSpLocks/>
          </p:cNvGrpSpPr>
          <p:nvPr/>
        </p:nvGrpSpPr>
        <p:grpSpPr bwMode="auto">
          <a:xfrm>
            <a:off x="4270375" y="2592388"/>
            <a:ext cx="2006600" cy="2100262"/>
            <a:chOff x="2690" y="1633"/>
            <a:chExt cx="1264" cy="1323"/>
          </a:xfrm>
        </p:grpSpPr>
        <p:sp>
          <p:nvSpPr>
            <p:cNvPr id="8251" name="Rectangle 59"/>
            <p:cNvSpPr>
              <a:spLocks noChangeArrowheads="1"/>
            </p:cNvSpPr>
            <p:nvPr/>
          </p:nvSpPr>
          <p:spPr bwMode="auto">
            <a:xfrm>
              <a:off x="2690" y="2592"/>
              <a:ext cx="126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1">
                  <a:solidFill>
                    <a:srgbClr val="000000"/>
                  </a:solidFill>
                  <a:latin typeface="Times" panose="02020603050405020304" pitchFamily="18" charset="0"/>
                </a:rPr>
                <a:t>Data Relationship</a:t>
              </a:r>
            </a:p>
            <a:p>
              <a:pPr algn="ctr"/>
              <a:r>
                <a:rPr lang="en-US" altLang="en-US" sz="1600">
                  <a:solidFill>
                    <a:srgbClr val="000000"/>
                  </a:solidFill>
                  <a:latin typeface="Times" panose="02020603050405020304" pitchFamily="18" charset="0"/>
                </a:rPr>
                <a:t>(E/R Modeling, Chen)</a:t>
              </a:r>
            </a:p>
          </p:txBody>
        </p:sp>
        <p:cxnSp>
          <p:nvCxnSpPr>
            <p:cNvPr id="8277" name="AutoShape 85"/>
            <p:cNvCxnSpPr>
              <a:cxnSpLocks noChangeShapeType="1"/>
              <a:stCxn id="8212" idx="2"/>
              <a:endCxn id="8251" idx="0"/>
            </p:cNvCxnSpPr>
            <p:nvPr/>
          </p:nvCxnSpPr>
          <p:spPr bwMode="auto">
            <a:xfrm>
              <a:off x="2769" y="1633"/>
              <a:ext cx="553" cy="95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7" name="Group 115"/>
          <p:cNvGrpSpPr>
            <a:grpSpLocks/>
          </p:cNvGrpSpPr>
          <p:nvPr/>
        </p:nvGrpSpPr>
        <p:grpSpPr bwMode="auto">
          <a:xfrm>
            <a:off x="4395788" y="2592388"/>
            <a:ext cx="2462212" cy="3792537"/>
            <a:chOff x="2769" y="1633"/>
            <a:chExt cx="1551" cy="2389"/>
          </a:xfrm>
        </p:grpSpPr>
        <p:sp>
          <p:nvSpPr>
            <p:cNvPr id="8231" name="Rectangle 39"/>
            <p:cNvSpPr>
              <a:spLocks noChangeArrowheads="1"/>
            </p:cNvSpPr>
            <p:nvPr/>
          </p:nvSpPr>
          <p:spPr bwMode="auto">
            <a:xfrm>
              <a:off x="3219" y="3504"/>
              <a:ext cx="795"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a:solidFill>
                    <a:srgbClr val="000000"/>
                  </a:solidFill>
                  <a:latin typeface="Times" panose="02020603050405020304" pitchFamily="18" charset="0"/>
                </a:rPr>
                <a:t>Hierarchical</a:t>
              </a:r>
            </a:p>
            <a:p>
              <a:pPr algn="ctr"/>
              <a:r>
                <a:rPr lang="en-US" altLang="en-US" sz="1600">
                  <a:solidFill>
                    <a:srgbClr val="000000"/>
                  </a:solidFill>
                  <a:latin typeface="Times" panose="02020603050405020304" pitchFamily="18" charset="0"/>
                </a:rPr>
                <a:t> Database</a:t>
              </a:r>
            </a:p>
            <a:p>
              <a:pPr algn="ctr"/>
              <a:r>
                <a:rPr lang="en-US" altLang="en-US" sz="1600">
                  <a:solidFill>
                    <a:srgbClr val="000000"/>
                  </a:solidFill>
                  <a:latin typeface="Times" panose="02020603050405020304" pitchFamily="18" charset="0"/>
                </a:rPr>
                <a:t>Model (IMS)</a:t>
              </a:r>
            </a:p>
          </p:txBody>
        </p:sp>
        <p:cxnSp>
          <p:nvCxnSpPr>
            <p:cNvPr id="8278" name="AutoShape 86"/>
            <p:cNvCxnSpPr>
              <a:cxnSpLocks noChangeShapeType="1"/>
              <a:endCxn id="8212" idx="2"/>
            </p:cNvCxnSpPr>
            <p:nvPr/>
          </p:nvCxnSpPr>
          <p:spPr bwMode="auto">
            <a:xfrm flipH="1" flipV="1">
              <a:off x="2769" y="1633"/>
              <a:ext cx="1551" cy="155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9" name="AutoShape 87"/>
            <p:cNvCxnSpPr>
              <a:cxnSpLocks noChangeShapeType="1"/>
              <a:endCxn id="8231" idx="0"/>
            </p:cNvCxnSpPr>
            <p:nvPr/>
          </p:nvCxnSpPr>
          <p:spPr bwMode="auto">
            <a:xfrm flipH="1">
              <a:off x="3617" y="3216"/>
              <a:ext cx="703" cy="28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8" name="Group 116"/>
          <p:cNvGrpSpPr>
            <a:grpSpLocks/>
          </p:cNvGrpSpPr>
          <p:nvPr/>
        </p:nvGrpSpPr>
        <p:grpSpPr bwMode="auto">
          <a:xfrm>
            <a:off x="6262688" y="5105400"/>
            <a:ext cx="1273175" cy="1524000"/>
            <a:chOff x="3945" y="3216"/>
            <a:chExt cx="802" cy="960"/>
          </a:xfrm>
        </p:grpSpPr>
        <p:sp>
          <p:nvSpPr>
            <p:cNvPr id="8229" name="Rectangle 37"/>
            <p:cNvSpPr>
              <a:spLocks noChangeArrowheads="1"/>
            </p:cNvSpPr>
            <p:nvPr/>
          </p:nvSpPr>
          <p:spPr bwMode="auto">
            <a:xfrm>
              <a:off x="3945" y="3504"/>
              <a:ext cx="802" cy="6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a:solidFill>
                    <a:srgbClr val="000000"/>
                  </a:solidFill>
                  <a:latin typeface="Times" panose="02020603050405020304" pitchFamily="18" charset="0"/>
                </a:rPr>
                <a:t>Network</a:t>
              </a:r>
            </a:p>
            <a:p>
              <a:pPr algn="ctr"/>
              <a:r>
                <a:rPr lang="en-US" altLang="en-US" sz="1600">
                  <a:solidFill>
                    <a:srgbClr val="000000"/>
                  </a:solidFill>
                  <a:latin typeface="Times" panose="02020603050405020304" pitchFamily="18" charset="0"/>
                </a:rPr>
                <a:t>Database</a:t>
              </a:r>
            </a:p>
            <a:p>
              <a:pPr algn="ctr"/>
              <a:r>
                <a:rPr lang="en-US" altLang="en-US" sz="1600">
                  <a:solidFill>
                    <a:srgbClr val="000000"/>
                  </a:solidFill>
                  <a:latin typeface="Times" panose="02020603050405020304" pitchFamily="18" charset="0"/>
                </a:rPr>
                <a:t>Model</a:t>
              </a:r>
            </a:p>
            <a:p>
              <a:pPr algn="ctr"/>
              <a:r>
                <a:rPr lang="en-US" altLang="en-US" sz="1600">
                  <a:solidFill>
                    <a:srgbClr val="000000"/>
                  </a:solidFill>
                  <a:latin typeface="Times" panose="02020603050405020304" pitchFamily="18" charset="0"/>
                </a:rPr>
                <a:t>(CODASYL)</a:t>
              </a:r>
            </a:p>
          </p:txBody>
        </p:sp>
        <p:cxnSp>
          <p:nvCxnSpPr>
            <p:cNvPr id="8280" name="AutoShape 88"/>
            <p:cNvCxnSpPr>
              <a:cxnSpLocks noChangeShapeType="1"/>
              <a:endCxn id="8229" idx="0"/>
            </p:cNvCxnSpPr>
            <p:nvPr/>
          </p:nvCxnSpPr>
          <p:spPr bwMode="auto">
            <a:xfrm>
              <a:off x="4320" y="3216"/>
              <a:ext cx="26" cy="28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9" name="Group 117"/>
          <p:cNvGrpSpPr>
            <a:grpSpLocks/>
          </p:cNvGrpSpPr>
          <p:nvPr/>
        </p:nvGrpSpPr>
        <p:grpSpPr bwMode="auto">
          <a:xfrm>
            <a:off x="6858000" y="5105400"/>
            <a:ext cx="2155825" cy="1279525"/>
            <a:chOff x="4320" y="3216"/>
            <a:chExt cx="1358" cy="806"/>
          </a:xfrm>
        </p:grpSpPr>
        <p:sp>
          <p:nvSpPr>
            <p:cNvPr id="8235" name="Rectangle 43"/>
            <p:cNvSpPr>
              <a:spLocks noChangeArrowheads="1"/>
            </p:cNvSpPr>
            <p:nvPr/>
          </p:nvSpPr>
          <p:spPr bwMode="auto">
            <a:xfrm>
              <a:off x="4727" y="3504"/>
              <a:ext cx="951"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a:solidFill>
                    <a:srgbClr val="000000"/>
                  </a:solidFill>
                  <a:latin typeface="Times" panose="02020603050405020304" pitchFamily="18" charset="0"/>
                </a:rPr>
                <a:t>Relational</a:t>
              </a:r>
            </a:p>
            <a:p>
              <a:pPr algn="ctr"/>
              <a:r>
                <a:rPr lang="en-US" altLang="en-US" sz="1600">
                  <a:solidFill>
                    <a:srgbClr val="000000"/>
                  </a:solidFill>
                  <a:latin typeface="Times" panose="02020603050405020304" pitchFamily="18" charset="0"/>
                </a:rPr>
                <a:t>Database Model</a:t>
              </a:r>
            </a:p>
            <a:p>
              <a:pPr algn="ctr"/>
              <a:r>
                <a:rPr lang="en-US" altLang="en-US" sz="1600">
                  <a:solidFill>
                    <a:srgbClr val="000000"/>
                  </a:solidFill>
                  <a:latin typeface="Times" panose="02020603050405020304" pitchFamily="18" charset="0"/>
                </a:rPr>
                <a:t>(Codd)</a:t>
              </a:r>
            </a:p>
          </p:txBody>
        </p:sp>
        <p:cxnSp>
          <p:nvCxnSpPr>
            <p:cNvPr id="8281" name="AutoShape 89"/>
            <p:cNvCxnSpPr>
              <a:cxnSpLocks noChangeShapeType="1"/>
              <a:endCxn id="8235" idx="0"/>
            </p:cNvCxnSpPr>
            <p:nvPr/>
          </p:nvCxnSpPr>
          <p:spPr bwMode="auto">
            <a:xfrm>
              <a:off x="4320" y="3216"/>
              <a:ext cx="883" cy="28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9" name="Group 107"/>
          <p:cNvGrpSpPr>
            <a:grpSpLocks/>
          </p:cNvGrpSpPr>
          <p:nvPr/>
        </p:nvGrpSpPr>
        <p:grpSpPr bwMode="auto">
          <a:xfrm>
            <a:off x="990600" y="4937125"/>
            <a:ext cx="2324100" cy="1355725"/>
            <a:chOff x="624" y="3110"/>
            <a:chExt cx="1464" cy="854"/>
          </a:xfrm>
        </p:grpSpPr>
        <p:sp>
          <p:nvSpPr>
            <p:cNvPr id="8256" name="Rectangle 64"/>
            <p:cNvSpPr>
              <a:spLocks noChangeArrowheads="1"/>
            </p:cNvSpPr>
            <p:nvPr/>
          </p:nvSpPr>
          <p:spPr bwMode="auto">
            <a:xfrm>
              <a:off x="624" y="3600"/>
              <a:ext cx="960"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a:solidFill>
                    <a:srgbClr val="000000"/>
                  </a:solidFill>
                  <a:latin typeface="Times" panose="02020603050405020304" pitchFamily="18" charset="0"/>
                </a:rPr>
                <a:t>Fuzzy Frames</a:t>
              </a:r>
              <a:endParaRPr lang="en-US" altLang="en-US" sz="1400">
                <a:solidFill>
                  <a:srgbClr val="000000"/>
                </a:solidFill>
                <a:latin typeface="Times" panose="02020603050405020304" pitchFamily="18" charset="0"/>
              </a:endParaRPr>
            </a:p>
            <a:p>
              <a:pPr algn="ctr"/>
              <a:r>
                <a:rPr lang="en-US" altLang="en-US" sz="1600">
                  <a:solidFill>
                    <a:srgbClr val="000000"/>
                  </a:solidFill>
                  <a:latin typeface="Times" panose="02020603050405020304" pitchFamily="18" charset="0"/>
                </a:rPr>
                <a:t>(Graham)</a:t>
              </a:r>
              <a:endParaRPr lang="en-US" altLang="en-US" sz="1400">
                <a:solidFill>
                  <a:srgbClr val="000000"/>
                </a:solidFill>
                <a:latin typeface="Times" panose="02020603050405020304" pitchFamily="18" charset="0"/>
              </a:endParaRPr>
            </a:p>
          </p:txBody>
        </p:sp>
        <p:cxnSp>
          <p:nvCxnSpPr>
            <p:cNvPr id="8283" name="AutoShape 91"/>
            <p:cNvCxnSpPr>
              <a:cxnSpLocks noChangeShapeType="1"/>
              <a:stCxn id="8260" idx="2"/>
              <a:endCxn id="8256" idx="0"/>
            </p:cNvCxnSpPr>
            <p:nvPr/>
          </p:nvCxnSpPr>
          <p:spPr bwMode="auto">
            <a:xfrm>
              <a:off x="957" y="3388"/>
              <a:ext cx="147" cy="21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4" name="AutoShape 92"/>
            <p:cNvCxnSpPr>
              <a:cxnSpLocks noChangeShapeType="1"/>
              <a:stCxn id="8216" idx="2"/>
              <a:endCxn id="8256" idx="0"/>
            </p:cNvCxnSpPr>
            <p:nvPr/>
          </p:nvCxnSpPr>
          <p:spPr bwMode="auto">
            <a:xfrm flipH="1">
              <a:off x="1104" y="3110"/>
              <a:ext cx="984" cy="49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02" name="Group 110"/>
          <p:cNvGrpSpPr>
            <a:grpSpLocks/>
          </p:cNvGrpSpPr>
          <p:nvPr/>
        </p:nvGrpSpPr>
        <p:grpSpPr bwMode="auto">
          <a:xfrm>
            <a:off x="2743200" y="4692650"/>
            <a:ext cx="2530475" cy="1692275"/>
            <a:chOff x="1728" y="2956"/>
            <a:chExt cx="1594" cy="1066"/>
          </a:xfrm>
        </p:grpSpPr>
        <p:sp>
          <p:nvSpPr>
            <p:cNvPr id="8282" name="Rectangle 90"/>
            <p:cNvSpPr>
              <a:spLocks noChangeArrowheads="1"/>
            </p:cNvSpPr>
            <p:nvPr/>
          </p:nvSpPr>
          <p:spPr bwMode="auto">
            <a:xfrm>
              <a:off x="1728" y="3504"/>
              <a:ext cx="1333"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1">
                  <a:solidFill>
                    <a:srgbClr val="FC0128"/>
                  </a:solidFill>
                  <a:latin typeface="Times" panose="02020603050405020304" pitchFamily="18" charset="0"/>
                </a:rPr>
                <a:t>Class Diagrams</a:t>
              </a:r>
            </a:p>
            <a:p>
              <a:pPr algn="ctr"/>
              <a:r>
                <a:rPr lang="en-US" altLang="en-US" sz="1600" b="1">
                  <a:solidFill>
                    <a:srgbClr val="FC0128"/>
                  </a:solidFill>
                  <a:latin typeface="Times" panose="02020603050405020304" pitchFamily="18" charset="0"/>
                </a:rPr>
                <a:t>(“E/R + Inheritance”, </a:t>
              </a:r>
            </a:p>
            <a:p>
              <a:pPr algn="ctr"/>
              <a:r>
                <a:rPr lang="en-US" altLang="en-US" sz="1600" b="1">
                  <a:solidFill>
                    <a:srgbClr val="FC0128"/>
                  </a:solidFill>
                  <a:latin typeface="Times" panose="02020603050405020304" pitchFamily="18" charset="0"/>
                </a:rPr>
                <a:t>Rumbaugh)</a:t>
              </a:r>
              <a:endParaRPr lang="en-US" altLang="en-US" sz="1600">
                <a:solidFill>
                  <a:srgbClr val="FC0128"/>
                </a:solidFill>
                <a:latin typeface="Times" panose="02020603050405020304" pitchFamily="18" charset="0"/>
              </a:endParaRPr>
            </a:p>
          </p:txBody>
        </p:sp>
        <p:cxnSp>
          <p:nvCxnSpPr>
            <p:cNvPr id="8285" name="AutoShape 93"/>
            <p:cNvCxnSpPr>
              <a:cxnSpLocks noChangeShapeType="1"/>
              <a:stCxn id="8282" idx="0"/>
              <a:endCxn id="8216" idx="2"/>
            </p:cNvCxnSpPr>
            <p:nvPr/>
          </p:nvCxnSpPr>
          <p:spPr bwMode="auto">
            <a:xfrm flipH="1" flipV="1">
              <a:off x="2088" y="3110"/>
              <a:ext cx="307" cy="39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6" name="AutoShape 94"/>
            <p:cNvCxnSpPr>
              <a:cxnSpLocks noChangeShapeType="1"/>
              <a:stCxn id="8251" idx="2"/>
              <a:endCxn id="8282" idx="0"/>
            </p:cNvCxnSpPr>
            <p:nvPr/>
          </p:nvCxnSpPr>
          <p:spPr bwMode="auto">
            <a:xfrm flipH="1">
              <a:off x="2395" y="2956"/>
              <a:ext cx="927" cy="54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7" name="Group 105"/>
          <p:cNvGrpSpPr>
            <a:grpSpLocks/>
          </p:cNvGrpSpPr>
          <p:nvPr/>
        </p:nvGrpSpPr>
        <p:grpSpPr bwMode="auto">
          <a:xfrm>
            <a:off x="1503363" y="2649538"/>
            <a:ext cx="2611437" cy="1160462"/>
            <a:chOff x="947" y="1669"/>
            <a:chExt cx="1293" cy="731"/>
          </a:xfrm>
        </p:grpSpPr>
        <p:sp>
          <p:nvSpPr>
            <p:cNvPr id="8287" name="Rectangle 95"/>
            <p:cNvSpPr>
              <a:spLocks noChangeArrowheads="1"/>
            </p:cNvSpPr>
            <p:nvPr/>
          </p:nvSpPr>
          <p:spPr bwMode="auto">
            <a:xfrm>
              <a:off x="1392" y="1728"/>
              <a:ext cx="848" cy="6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600">
                  <a:solidFill>
                    <a:srgbClr val="FC0128"/>
                  </a:solidFill>
                  <a:latin typeface="Times" panose="02020603050405020304" pitchFamily="18" charset="0"/>
                </a:rPr>
                <a:t> </a:t>
              </a:r>
              <a:r>
                <a:rPr lang="en-US" altLang="en-US" sz="1600" b="1">
                  <a:solidFill>
                    <a:srgbClr val="FC0128"/>
                  </a:solidFill>
                  <a:latin typeface="Times" panose="02020603050405020304" pitchFamily="18" charset="0"/>
                </a:rPr>
                <a:t>Sequence </a:t>
              </a:r>
            </a:p>
            <a:p>
              <a:pPr algn="ctr"/>
              <a:r>
                <a:rPr lang="en-US" altLang="en-US" sz="1600" b="1">
                  <a:solidFill>
                    <a:srgbClr val="FC0128"/>
                  </a:solidFill>
                  <a:latin typeface="Times" panose="02020603050405020304" pitchFamily="18" charset="0"/>
                </a:rPr>
                <a:t>Diagrams</a:t>
              </a:r>
            </a:p>
            <a:p>
              <a:pPr algn="ctr"/>
              <a:r>
                <a:rPr lang="en-US" altLang="en-US" sz="1600" b="1">
                  <a:solidFill>
                    <a:srgbClr val="FC0128"/>
                  </a:solidFill>
                  <a:latin typeface="Times" panose="02020603050405020304" pitchFamily="18" charset="0"/>
                </a:rPr>
                <a:t>(Lamport)</a:t>
              </a:r>
              <a:endParaRPr lang="en-US" altLang="en-US" sz="1600">
                <a:solidFill>
                  <a:srgbClr val="FC0128"/>
                </a:solidFill>
                <a:latin typeface="Times" panose="02020603050405020304" pitchFamily="18" charset="0"/>
              </a:endParaRPr>
            </a:p>
            <a:p>
              <a:pPr algn="ctr"/>
              <a:endParaRPr lang="en-US" altLang="en-US" sz="1600">
                <a:solidFill>
                  <a:srgbClr val="FC0128"/>
                </a:solidFill>
                <a:latin typeface="Times" panose="02020603050405020304" pitchFamily="18" charset="0"/>
              </a:endParaRPr>
            </a:p>
          </p:txBody>
        </p:sp>
        <p:cxnSp>
          <p:nvCxnSpPr>
            <p:cNvPr id="8288" name="AutoShape 96"/>
            <p:cNvCxnSpPr>
              <a:cxnSpLocks noChangeShapeType="1"/>
              <a:endCxn id="8287" idx="0"/>
            </p:cNvCxnSpPr>
            <p:nvPr/>
          </p:nvCxnSpPr>
          <p:spPr bwMode="auto">
            <a:xfrm>
              <a:off x="947" y="1669"/>
              <a:ext cx="869" cy="5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6" name="Group 104"/>
          <p:cNvGrpSpPr>
            <a:grpSpLocks/>
          </p:cNvGrpSpPr>
          <p:nvPr/>
        </p:nvGrpSpPr>
        <p:grpSpPr bwMode="auto">
          <a:xfrm>
            <a:off x="1155700" y="2692400"/>
            <a:ext cx="2282825" cy="1330325"/>
            <a:chOff x="728" y="1696"/>
            <a:chExt cx="1438" cy="838"/>
          </a:xfrm>
        </p:grpSpPr>
        <p:sp>
          <p:nvSpPr>
            <p:cNvPr id="8291" name="Rectangle 99"/>
            <p:cNvSpPr>
              <a:spLocks noChangeArrowheads="1"/>
            </p:cNvSpPr>
            <p:nvPr/>
          </p:nvSpPr>
          <p:spPr bwMode="auto">
            <a:xfrm>
              <a:off x="728" y="2016"/>
              <a:ext cx="1438"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1">
                  <a:solidFill>
                    <a:srgbClr val="FC0128"/>
                  </a:solidFill>
                  <a:latin typeface="Times" panose="02020603050405020304" pitchFamily="18" charset="0"/>
                </a:rPr>
                <a:t>Activity</a:t>
              </a:r>
            </a:p>
            <a:p>
              <a:pPr algn="ctr"/>
              <a:r>
                <a:rPr lang="en-US" altLang="en-US" sz="1600" b="1">
                  <a:solidFill>
                    <a:srgbClr val="FC0128"/>
                  </a:solidFill>
                  <a:latin typeface="Times" panose="02020603050405020304" pitchFamily="18" charset="0"/>
                </a:rPr>
                <a:t> Diagrams</a:t>
              </a:r>
            </a:p>
            <a:p>
              <a:pPr algn="ctr"/>
              <a:r>
                <a:rPr lang="en-US" altLang="en-US" sz="1600" b="1">
                  <a:solidFill>
                    <a:srgbClr val="FC0128"/>
                  </a:solidFill>
                  <a:latin typeface="Times" panose="02020603050405020304" pitchFamily="18" charset="0"/>
                </a:rPr>
                <a:t>(“good old Flow-charts”</a:t>
              </a:r>
              <a:endParaRPr lang="en-US" altLang="en-US" sz="1600">
                <a:solidFill>
                  <a:srgbClr val="FC0128"/>
                </a:solidFill>
                <a:latin typeface="Times" panose="02020603050405020304" pitchFamily="18" charset="0"/>
              </a:endParaRPr>
            </a:p>
          </p:txBody>
        </p:sp>
        <p:cxnSp>
          <p:nvCxnSpPr>
            <p:cNvPr id="8292" name="AutoShape 100"/>
            <p:cNvCxnSpPr>
              <a:cxnSpLocks noChangeShapeType="1"/>
              <a:stCxn id="8203" idx="2"/>
              <a:endCxn id="8291" idx="0"/>
            </p:cNvCxnSpPr>
            <p:nvPr/>
          </p:nvCxnSpPr>
          <p:spPr bwMode="auto">
            <a:xfrm>
              <a:off x="947" y="1696"/>
              <a:ext cx="499" cy="32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3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3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3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2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3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3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30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30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829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3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830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829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829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en-US"/>
              <a:t>Activities during Object Modeling</a:t>
            </a:r>
          </a:p>
        </p:txBody>
      </p:sp>
      <p:sp>
        <p:nvSpPr>
          <p:cNvPr id="10243" name="Rectangle 3"/>
          <p:cNvSpPr>
            <a:spLocks noGrp="1" noChangeArrowheads="1"/>
          </p:cNvSpPr>
          <p:nvPr>
            <p:ph type="body" idx="1"/>
          </p:nvPr>
        </p:nvSpPr>
        <p:spPr>
          <a:xfrm>
            <a:off x="355600" y="1041400"/>
            <a:ext cx="8255000" cy="4921250"/>
          </a:xfrm>
          <a:noFill/>
          <a:ln/>
        </p:spPr>
        <p:txBody>
          <a:bodyPr/>
          <a:lstStyle/>
          <a:p>
            <a:pPr>
              <a:lnSpc>
                <a:spcPct val="80000"/>
              </a:lnSpc>
            </a:pPr>
            <a:r>
              <a:rPr lang="en-US" altLang="en-US"/>
              <a:t>Main goal: Find the important abstractions</a:t>
            </a:r>
          </a:p>
          <a:p>
            <a:pPr>
              <a:lnSpc>
                <a:spcPct val="80000"/>
              </a:lnSpc>
            </a:pPr>
            <a:r>
              <a:rPr lang="en-US" altLang="en-US"/>
              <a:t>What happens if we find the wrong abstractions?</a:t>
            </a:r>
          </a:p>
          <a:p>
            <a:pPr lvl="1">
              <a:lnSpc>
                <a:spcPct val="80000"/>
              </a:lnSpc>
            </a:pPr>
            <a:r>
              <a:rPr lang="en-US" altLang="en-US"/>
              <a:t>Iterate and correct the model</a:t>
            </a:r>
          </a:p>
          <a:p>
            <a:pPr>
              <a:lnSpc>
                <a:spcPct val="80000"/>
              </a:lnSpc>
            </a:pPr>
            <a:r>
              <a:rPr lang="en-US" altLang="en-US"/>
              <a:t>Steps during object modeling</a:t>
            </a:r>
          </a:p>
          <a:p>
            <a:pPr lvl="1">
              <a:lnSpc>
                <a:spcPct val="80000"/>
              </a:lnSpc>
            </a:pPr>
            <a:r>
              <a:rPr lang="en-US" altLang="en-US"/>
              <a:t>1. Class identification</a:t>
            </a:r>
          </a:p>
          <a:p>
            <a:pPr lvl="2">
              <a:lnSpc>
                <a:spcPct val="80000"/>
              </a:lnSpc>
            </a:pPr>
            <a:r>
              <a:rPr lang="en-US" altLang="en-US"/>
              <a:t>Based on the fundamental assumption that we can find abstractions</a:t>
            </a:r>
          </a:p>
          <a:p>
            <a:pPr lvl="1">
              <a:lnSpc>
                <a:spcPct val="80000"/>
              </a:lnSpc>
            </a:pPr>
            <a:r>
              <a:rPr lang="en-US" altLang="en-US"/>
              <a:t>2. Find the attributes</a:t>
            </a:r>
          </a:p>
          <a:p>
            <a:pPr lvl="1">
              <a:lnSpc>
                <a:spcPct val="80000"/>
              </a:lnSpc>
            </a:pPr>
            <a:r>
              <a:rPr lang="en-US" altLang="en-US"/>
              <a:t>3. Find the methods</a:t>
            </a:r>
          </a:p>
          <a:p>
            <a:pPr lvl="1">
              <a:lnSpc>
                <a:spcPct val="80000"/>
              </a:lnSpc>
            </a:pPr>
            <a:r>
              <a:rPr lang="en-US" altLang="en-US"/>
              <a:t>4. Find the associations between classes</a:t>
            </a:r>
          </a:p>
          <a:p>
            <a:pPr>
              <a:lnSpc>
                <a:spcPct val="80000"/>
              </a:lnSpc>
            </a:pPr>
            <a:r>
              <a:rPr lang="en-US" altLang="en-US"/>
              <a:t>Order of steps</a:t>
            </a:r>
          </a:p>
          <a:p>
            <a:pPr lvl="1">
              <a:lnSpc>
                <a:spcPct val="80000"/>
              </a:lnSpc>
            </a:pPr>
            <a:r>
              <a:rPr lang="en-US" altLang="en-US"/>
              <a:t>Goal: get the desired abstractions</a:t>
            </a:r>
          </a:p>
          <a:p>
            <a:pPr lvl="1">
              <a:lnSpc>
                <a:spcPct val="80000"/>
              </a:lnSpc>
            </a:pPr>
            <a:r>
              <a:rPr lang="en-US" altLang="en-US"/>
              <a:t>Order of steps secondary, only a heuristic</a:t>
            </a:r>
          </a:p>
          <a:p>
            <a:pPr lvl="1">
              <a:lnSpc>
                <a:spcPct val="80000"/>
              </a:lnSpc>
            </a:pPr>
            <a:r>
              <a:rPr lang="en-US" altLang="en-US"/>
              <a:t>Iteration is important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ltLang="en-US"/>
              <a:t>Class Identification</a:t>
            </a:r>
          </a:p>
        </p:txBody>
      </p:sp>
      <p:sp>
        <p:nvSpPr>
          <p:cNvPr id="12291" name="Rectangle 3"/>
          <p:cNvSpPr>
            <a:spLocks noGrp="1" noChangeArrowheads="1"/>
          </p:cNvSpPr>
          <p:nvPr>
            <p:ph type="body" idx="1"/>
          </p:nvPr>
        </p:nvSpPr>
        <p:spPr>
          <a:noFill/>
          <a:ln/>
        </p:spPr>
        <p:txBody>
          <a:bodyPr/>
          <a:lstStyle/>
          <a:p>
            <a:r>
              <a:rPr lang="en-US" altLang="en-US"/>
              <a:t>Identify the boundaries of the system</a:t>
            </a:r>
          </a:p>
          <a:p>
            <a:r>
              <a:rPr lang="en-US" altLang="en-US"/>
              <a:t>Identify the important entities in the system</a:t>
            </a:r>
          </a:p>
          <a:p>
            <a:r>
              <a:rPr lang="en-US" altLang="en-US"/>
              <a:t>Class identification is crucial to object-oriented modeling</a:t>
            </a:r>
          </a:p>
          <a:p>
            <a:r>
              <a:rPr lang="en-US" altLang="en-US"/>
              <a:t>Basic assumption: </a:t>
            </a:r>
          </a:p>
          <a:p>
            <a:pPr lvl="1"/>
            <a:r>
              <a:rPr lang="en-US" altLang="en-US"/>
              <a:t>1. We can find  the  classes  for a new software system (Forward Engineering)</a:t>
            </a:r>
          </a:p>
          <a:p>
            <a:pPr lvl="1"/>
            <a:r>
              <a:rPr lang="en-US" altLang="en-US"/>
              <a:t>2. We can identify the  classes in  an existing system  (Reverse Engineering)</a:t>
            </a:r>
          </a:p>
          <a:p>
            <a:r>
              <a:rPr lang="en-US" altLang="en-US"/>
              <a:t>Why can we do this? </a:t>
            </a:r>
          </a:p>
          <a:p>
            <a:pPr lvl="1"/>
            <a:r>
              <a:rPr lang="en-US" altLang="en-US"/>
              <a:t>Philosophy, science, experimental evidence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ltLang="en-US"/>
              <a:t>Class identification is an ancient problem</a:t>
            </a:r>
          </a:p>
        </p:txBody>
      </p:sp>
      <p:sp>
        <p:nvSpPr>
          <p:cNvPr id="13315" name="Rectangle 3"/>
          <p:cNvSpPr>
            <a:spLocks noGrp="1" noChangeArrowheads="1"/>
          </p:cNvSpPr>
          <p:nvPr>
            <p:ph type="body" idx="1"/>
          </p:nvPr>
        </p:nvSpPr>
        <p:spPr>
          <a:noFill/>
          <a:ln/>
        </p:spPr>
        <p:txBody>
          <a:bodyPr/>
          <a:lstStyle/>
          <a:p>
            <a:r>
              <a:rPr lang="en-US" altLang="en-US"/>
              <a:t>Objects are not just found by taking a picture of a scene or domain</a:t>
            </a:r>
          </a:p>
          <a:p>
            <a:r>
              <a:rPr lang="en-US" altLang="en-US"/>
              <a:t>The application domain has to be analyzed. </a:t>
            </a:r>
          </a:p>
          <a:p>
            <a:r>
              <a:rPr lang="en-US" altLang="en-US"/>
              <a:t>Depending on the purpose of the system different objects might be found</a:t>
            </a:r>
          </a:p>
          <a:p>
            <a:pPr lvl="1"/>
            <a:r>
              <a:rPr lang="en-US" altLang="en-US"/>
              <a:t>How can we identify the purpose of a system?</a:t>
            </a:r>
          </a:p>
          <a:p>
            <a:pPr lvl="1"/>
            <a:r>
              <a:rPr lang="en-US" altLang="en-US"/>
              <a:t>Scenarios and use cases</a:t>
            </a:r>
          </a:p>
          <a:p>
            <a:r>
              <a:rPr lang="en-US" altLang="en-US"/>
              <a:t>Another important problem: Define system boundary. </a:t>
            </a:r>
          </a:p>
          <a:p>
            <a:pPr lvl="1"/>
            <a:r>
              <a:rPr lang="en-US" altLang="en-US"/>
              <a:t>What object is inside, what object is outside?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en-US"/>
              <a:t>From Use Cases to Objects</a:t>
            </a:r>
          </a:p>
        </p:txBody>
      </p:sp>
      <p:sp>
        <p:nvSpPr>
          <p:cNvPr id="6147" name="Rectangle 3"/>
          <p:cNvSpPr>
            <a:spLocks noChangeArrowheads="1"/>
          </p:cNvSpPr>
          <p:nvPr/>
        </p:nvSpPr>
        <p:spPr bwMode="auto">
          <a:xfrm>
            <a:off x="6862763" y="1089025"/>
            <a:ext cx="19272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Level 1 Use Case</a:t>
            </a:r>
          </a:p>
        </p:txBody>
      </p:sp>
      <p:sp>
        <p:nvSpPr>
          <p:cNvPr id="6148" name="Rectangle 4"/>
          <p:cNvSpPr>
            <a:spLocks noChangeArrowheads="1"/>
          </p:cNvSpPr>
          <p:nvPr/>
        </p:nvSpPr>
        <p:spPr bwMode="auto">
          <a:xfrm>
            <a:off x="6862763" y="2054225"/>
            <a:ext cx="20288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Level 2 Use Cases</a:t>
            </a:r>
          </a:p>
        </p:txBody>
      </p:sp>
      <p:sp>
        <p:nvSpPr>
          <p:cNvPr id="6149" name="Rectangle 5"/>
          <p:cNvSpPr>
            <a:spLocks noChangeArrowheads="1"/>
          </p:cNvSpPr>
          <p:nvPr/>
        </p:nvSpPr>
        <p:spPr bwMode="auto">
          <a:xfrm>
            <a:off x="6862763" y="3070225"/>
            <a:ext cx="20288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Level 3 Use Cases</a:t>
            </a:r>
          </a:p>
        </p:txBody>
      </p:sp>
      <p:sp>
        <p:nvSpPr>
          <p:cNvPr id="6150" name="Rectangle 6"/>
          <p:cNvSpPr>
            <a:spLocks noChangeArrowheads="1"/>
          </p:cNvSpPr>
          <p:nvPr/>
        </p:nvSpPr>
        <p:spPr bwMode="auto">
          <a:xfrm>
            <a:off x="6862763" y="4086225"/>
            <a:ext cx="13493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Operations</a:t>
            </a:r>
          </a:p>
        </p:txBody>
      </p:sp>
      <p:sp>
        <p:nvSpPr>
          <p:cNvPr id="6151" name="Rectangle 7"/>
          <p:cNvSpPr>
            <a:spLocks noChangeArrowheads="1"/>
          </p:cNvSpPr>
          <p:nvPr/>
        </p:nvSpPr>
        <p:spPr bwMode="auto">
          <a:xfrm>
            <a:off x="1344613" y="5094288"/>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2" name="Line 8"/>
          <p:cNvSpPr>
            <a:spLocks noChangeShapeType="1"/>
          </p:cNvSpPr>
          <p:nvPr/>
        </p:nvSpPr>
        <p:spPr bwMode="auto">
          <a:xfrm>
            <a:off x="1377950" y="5461000"/>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3" name="Line 9"/>
          <p:cNvSpPr>
            <a:spLocks noChangeShapeType="1"/>
          </p:cNvSpPr>
          <p:nvPr/>
        </p:nvSpPr>
        <p:spPr bwMode="auto">
          <a:xfrm>
            <a:off x="1360488" y="5834063"/>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4" name="Rectangle 10"/>
          <p:cNvSpPr>
            <a:spLocks noChangeArrowheads="1"/>
          </p:cNvSpPr>
          <p:nvPr/>
        </p:nvSpPr>
        <p:spPr bwMode="auto">
          <a:xfrm>
            <a:off x="5883275" y="5129213"/>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5" name="Line 11"/>
          <p:cNvSpPr>
            <a:spLocks noChangeShapeType="1"/>
          </p:cNvSpPr>
          <p:nvPr/>
        </p:nvSpPr>
        <p:spPr bwMode="auto">
          <a:xfrm>
            <a:off x="5916613" y="5495925"/>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6" name="Line 12"/>
          <p:cNvSpPr>
            <a:spLocks noChangeShapeType="1"/>
          </p:cNvSpPr>
          <p:nvPr/>
        </p:nvSpPr>
        <p:spPr bwMode="auto">
          <a:xfrm>
            <a:off x="5899150" y="5868988"/>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159" name="Group 15"/>
          <p:cNvGrpSpPr>
            <a:grpSpLocks/>
          </p:cNvGrpSpPr>
          <p:nvPr/>
        </p:nvGrpSpPr>
        <p:grpSpPr bwMode="auto">
          <a:xfrm>
            <a:off x="5470525" y="4445000"/>
            <a:ext cx="919163" cy="1644650"/>
            <a:chOff x="3446" y="2800"/>
            <a:chExt cx="579" cy="1036"/>
          </a:xfrm>
        </p:grpSpPr>
        <p:sp>
          <p:nvSpPr>
            <p:cNvPr id="6157" name="Freeform 13"/>
            <p:cNvSpPr>
              <a:spLocks/>
            </p:cNvSpPr>
            <p:nvPr/>
          </p:nvSpPr>
          <p:spPr bwMode="auto">
            <a:xfrm>
              <a:off x="3446" y="2800"/>
              <a:ext cx="576" cy="1036"/>
            </a:xfrm>
            <a:custGeom>
              <a:avLst/>
              <a:gdLst>
                <a:gd name="T0" fmla="*/ 39 w 576"/>
                <a:gd name="T1" fmla="*/ 0 h 1036"/>
                <a:gd name="T2" fmla="*/ 88 w 576"/>
                <a:gd name="T3" fmla="*/ 35 h 1036"/>
                <a:gd name="T4" fmla="*/ 145 w 576"/>
                <a:gd name="T5" fmla="*/ 83 h 1036"/>
                <a:gd name="T6" fmla="*/ 198 w 576"/>
                <a:gd name="T7" fmla="*/ 135 h 1036"/>
                <a:gd name="T8" fmla="*/ 254 w 576"/>
                <a:gd name="T9" fmla="*/ 200 h 1036"/>
                <a:gd name="T10" fmla="*/ 307 w 576"/>
                <a:gd name="T11" fmla="*/ 278 h 1036"/>
                <a:gd name="T12" fmla="*/ 363 w 576"/>
                <a:gd name="T13" fmla="*/ 374 h 1036"/>
                <a:gd name="T14" fmla="*/ 409 w 576"/>
                <a:gd name="T15" fmla="*/ 461 h 1036"/>
                <a:gd name="T16" fmla="*/ 441 w 576"/>
                <a:gd name="T17" fmla="*/ 561 h 1036"/>
                <a:gd name="T18" fmla="*/ 459 w 576"/>
                <a:gd name="T19" fmla="*/ 665 h 1036"/>
                <a:gd name="T20" fmla="*/ 459 w 576"/>
                <a:gd name="T21" fmla="*/ 731 h 1036"/>
                <a:gd name="T22" fmla="*/ 455 w 576"/>
                <a:gd name="T23" fmla="*/ 783 h 1036"/>
                <a:gd name="T24" fmla="*/ 575 w 576"/>
                <a:gd name="T25" fmla="*/ 805 h 1036"/>
                <a:gd name="T26" fmla="*/ 508 w 576"/>
                <a:gd name="T27" fmla="*/ 865 h 1036"/>
                <a:gd name="T28" fmla="*/ 437 w 576"/>
                <a:gd name="T29" fmla="*/ 944 h 1036"/>
                <a:gd name="T30" fmla="*/ 395 w 576"/>
                <a:gd name="T31" fmla="*/ 1035 h 1036"/>
                <a:gd name="T32" fmla="*/ 349 w 576"/>
                <a:gd name="T33" fmla="*/ 987 h 1036"/>
                <a:gd name="T34" fmla="*/ 300 w 576"/>
                <a:gd name="T35" fmla="*/ 891 h 1036"/>
                <a:gd name="T36" fmla="*/ 250 w 576"/>
                <a:gd name="T37" fmla="*/ 831 h 1036"/>
                <a:gd name="T38" fmla="*/ 328 w 576"/>
                <a:gd name="T39" fmla="*/ 805 h 1036"/>
                <a:gd name="T40" fmla="*/ 335 w 576"/>
                <a:gd name="T41" fmla="*/ 718 h 1036"/>
                <a:gd name="T42" fmla="*/ 328 w 576"/>
                <a:gd name="T43" fmla="*/ 618 h 1036"/>
                <a:gd name="T44" fmla="*/ 307 w 576"/>
                <a:gd name="T45" fmla="*/ 513 h 1036"/>
                <a:gd name="T46" fmla="*/ 268 w 576"/>
                <a:gd name="T47" fmla="*/ 387 h 1036"/>
                <a:gd name="T48" fmla="*/ 219 w 576"/>
                <a:gd name="T49" fmla="*/ 283 h 1036"/>
                <a:gd name="T50" fmla="*/ 194 w 576"/>
                <a:gd name="T51" fmla="*/ 235 h 1036"/>
                <a:gd name="T52" fmla="*/ 169 w 576"/>
                <a:gd name="T53" fmla="*/ 196 h 1036"/>
                <a:gd name="T54" fmla="*/ 131 w 576"/>
                <a:gd name="T55" fmla="*/ 135 h 1036"/>
                <a:gd name="T56" fmla="*/ 102 w 576"/>
                <a:gd name="T57" fmla="*/ 100 h 1036"/>
                <a:gd name="T58" fmla="*/ 74 w 576"/>
                <a:gd name="T59" fmla="*/ 65 h 1036"/>
                <a:gd name="T60" fmla="*/ 39 w 576"/>
                <a:gd name="T61" fmla="*/ 30 h 1036"/>
                <a:gd name="T62" fmla="*/ 0 w 576"/>
                <a:gd name="T63"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6" h="1036">
                  <a:moveTo>
                    <a:pt x="0" y="0"/>
                  </a:moveTo>
                  <a:lnTo>
                    <a:pt x="39" y="0"/>
                  </a:lnTo>
                  <a:lnTo>
                    <a:pt x="67" y="17"/>
                  </a:lnTo>
                  <a:lnTo>
                    <a:pt x="88" y="35"/>
                  </a:lnTo>
                  <a:lnTo>
                    <a:pt x="116" y="57"/>
                  </a:lnTo>
                  <a:lnTo>
                    <a:pt x="145" y="83"/>
                  </a:lnTo>
                  <a:lnTo>
                    <a:pt x="166" y="104"/>
                  </a:lnTo>
                  <a:lnTo>
                    <a:pt x="198" y="135"/>
                  </a:lnTo>
                  <a:lnTo>
                    <a:pt x="226" y="170"/>
                  </a:lnTo>
                  <a:lnTo>
                    <a:pt x="254" y="200"/>
                  </a:lnTo>
                  <a:lnTo>
                    <a:pt x="286" y="244"/>
                  </a:lnTo>
                  <a:lnTo>
                    <a:pt x="307" y="278"/>
                  </a:lnTo>
                  <a:lnTo>
                    <a:pt x="335" y="322"/>
                  </a:lnTo>
                  <a:lnTo>
                    <a:pt x="363" y="374"/>
                  </a:lnTo>
                  <a:lnTo>
                    <a:pt x="392" y="422"/>
                  </a:lnTo>
                  <a:lnTo>
                    <a:pt x="409" y="461"/>
                  </a:lnTo>
                  <a:lnTo>
                    <a:pt x="427" y="518"/>
                  </a:lnTo>
                  <a:lnTo>
                    <a:pt x="441" y="561"/>
                  </a:lnTo>
                  <a:lnTo>
                    <a:pt x="452" y="613"/>
                  </a:lnTo>
                  <a:lnTo>
                    <a:pt x="459" y="665"/>
                  </a:lnTo>
                  <a:lnTo>
                    <a:pt x="462" y="696"/>
                  </a:lnTo>
                  <a:lnTo>
                    <a:pt x="459" y="731"/>
                  </a:lnTo>
                  <a:lnTo>
                    <a:pt x="455" y="757"/>
                  </a:lnTo>
                  <a:lnTo>
                    <a:pt x="455" y="783"/>
                  </a:lnTo>
                  <a:lnTo>
                    <a:pt x="448" y="805"/>
                  </a:lnTo>
                  <a:lnTo>
                    <a:pt x="575" y="805"/>
                  </a:lnTo>
                  <a:lnTo>
                    <a:pt x="543" y="835"/>
                  </a:lnTo>
                  <a:lnTo>
                    <a:pt x="508" y="865"/>
                  </a:lnTo>
                  <a:lnTo>
                    <a:pt x="469" y="905"/>
                  </a:lnTo>
                  <a:lnTo>
                    <a:pt x="437" y="944"/>
                  </a:lnTo>
                  <a:lnTo>
                    <a:pt x="416" y="978"/>
                  </a:lnTo>
                  <a:lnTo>
                    <a:pt x="395" y="1035"/>
                  </a:lnTo>
                  <a:lnTo>
                    <a:pt x="367" y="1035"/>
                  </a:lnTo>
                  <a:lnTo>
                    <a:pt x="349" y="987"/>
                  </a:lnTo>
                  <a:lnTo>
                    <a:pt x="328" y="939"/>
                  </a:lnTo>
                  <a:lnTo>
                    <a:pt x="300" y="891"/>
                  </a:lnTo>
                  <a:lnTo>
                    <a:pt x="268" y="852"/>
                  </a:lnTo>
                  <a:lnTo>
                    <a:pt x="250" y="831"/>
                  </a:lnTo>
                  <a:lnTo>
                    <a:pt x="219" y="805"/>
                  </a:lnTo>
                  <a:lnTo>
                    <a:pt x="328" y="805"/>
                  </a:lnTo>
                  <a:lnTo>
                    <a:pt x="335" y="757"/>
                  </a:lnTo>
                  <a:lnTo>
                    <a:pt x="335" y="718"/>
                  </a:lnTo>
                  <a:lnTo>
                    <a:pt x="335" y="665"/>
                  </a:lnTo>
                  <a:lnTo>
                    <a:pt x="328" y="618"/>
                  </a:lnTo>
                  <a:lnTo>
                    <a:pt x="317" y="561"/>
                  </a:lnTo>
                  <a:lnTo>
                    <a:pt x="307" y="513"/>
                  </a:lnTo>
                  <a:lnTo>
                    <a:pt x="286" y="444"/>
                  </a:lnTo>
                  <a:lnTo>
                    <a:pt x="268" y="387"/>
                  </a:lnTo>
                  <a:lnTo>
                    <a:pt x="243" y="335"/>
                  </a:lnTo>
                  <a:lnTo>
                    <a:pt x="219" y="283"/>
                  </a:lnTo>
                  <a:lnTo>
                    <a:pt x="205" y="257"/>
                  </a:lnTo>
                  <a:lnTo>
                    <a:pt x="194" y="235"/>
                  </a:lnTo>
                  <a:lnTo>
                    <a:pt x="183" y="213"/>
                  </a:lnTo>
                  <a:lnTo>
                    <a:pt x="169" y="196"/>
                  </a:lnTo>
                  <a:lnTo>
                    <a:pt x="148" y="161"/>
                  </a:lnTo>
                  <a:lnTo>
                    <a:pt x="131" y="135"/>
                  </a:lnTo>
                  <a:lnTo>
                    <a:pt x="116" y="117"/>
                  </a:lnTo>
                  <a:lnTo>
                    <a:pt x="102" y="100"/>
                  </a:lnTo>
                  <a:lnTo>
                    <a:pt x="88" y="83"/>
                  </a:lnTo>
                  <a:lnTo>
                    <a:pt x="74" y="65"/>
                  </a:lnTo>
                  <a:lnTo>
                    <a:pt x="56" y="48"/>
                  </a:lnTo>
                  <a:lnTo>
                    <a:pt x="39" y="30"/>
                  </a:lnTo>
                  <a:lnTo>
                    <a:pt x="21" y="17"/>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8" name="Freeform 14"/>
            <p:cNvSpPr>
              <a:spLocks/>
            </p:cNvSpPr>
            <p:nvPr/>
          </p:nvSpPr>
          <p:spPr bwMode="auto">
            <a:xfrm>
              <a:off x="3481" y="2800"/>
              <a:ext cx="544" cy="1036"/>
            </a:xfrm>
            <a:custGeom>
              <a:avLst/>
              <a:gdLst>
                <a:gd name="T0" fmla="*/ 0 w 544"/>
                <a:gd name="T1" fmla="*/ 0 h 1036"/>
                <a:gd name="T2" fmla="*/ 32 w 544"/>
                <a:gd name="T3" fmla="*/ 17 h 1036"/>
                <a:gd name="T4" fmla="*/ 56 w 544"/>
                <a:gd name="T5" fmla="*/ 26 h 1036"/>
                <a:gd name="T6" fmla="*/ 78 w 544"/>
                <a:gd name="T7" fmla="*/ 39 h 1036"/>
                <a:gd name="T8" fmla="*/ 102 w 544"/>
                <a:gd name="T9" fmla="*/ 57 h 1036"/>
                <a:gd name="T10" fmla="*/ 134 w 544"/>
                <a:gd name="T11" fmla="*/ 83 h 1036"/>
                <a:gd name="T12" fmla="*/ 162 w 544"/>
                <a:gd name="T13" fmla="*/ 104 h 1036"/>
                <a:gd name="T14" fmla="*/ 194 w 544"/>
                <a:gd name="T15" fmla="*/ 139 h 1036"/>
                <a:gd name="T16" fmla="*/ 222 w 544"/>
                <a:gd name="T17" fmla="*/ 170 h 1036"/>
                <a:gd name="T18" fmla="*/ 247 w 544"/>
                <a:gd name="T19" fmla="*/ 204 h 1036"/>
                <a:gd name="T20" fmla="*/ 279 w 544"/>
                <a:gd name="T21" fmla="*/ 244 h 1036"/>
                <a:gd name="T22" fmla="*/ 300 w 544"/>
                <a:gd name="T23" fmla="*/ 278 h 1036"/>
                <a:gd name="T24" fmla="*/ 328 w 544"/>
                <a:gd name="T25" fmla="*/ 322 h 1036"/>
                <a:gd name="T26" fmla="*/ 356 w 544"/>
                <a:gd name="T27" fmla="*/ 374 h 1036"/>
                <a:gd name="T28" fmla="*/ 381 w 544"/>
                <a:gd name="T29" fmla="*/ 426 h 1036"/>
                <a:gd name="T30" fmla="*/ 402 w 544"/>
                <a:gd name="T31" fmla="*/ 461 h 1036"/>
                <a:gd name="T32" fmla="*/ 420 w 544"/>
                <a:gd name="T33" fmla="*/ 518 h 1036"/>
                <a:gd name="T34" fmla="*/ 430 w 544"/>
                <a:gd name="T35" fmla="*/ 565 h 1036"/>
                <a:gd name="T36" fmla="*/ 441 w 544"/>
                <a:gd name="T37" fmla="*/ 613 h 1036"/>
                <a:gd name="T38" fmla="*/ 451 w 544"/>
                <a:gd name="T39" fmla="*/ 665 h 1036"/>
                <a:gd name="T40" fmla="*/ 451 w 544"/>
                <a:gd name="T41" fmla="*/ 696 h 1036"/>
                <a:gd name="T42" fmla="*/ 451 w 544"/>
                <a:gd name="T43" fmla="*/ 731 h 1036"/>
                <a:gd name="T44" fmla="*/ 448 w 544"/>
                <a:gd name="T45" fmla="*/ 761 h 1036"/>
                <a:gd name="T46" fmla="*/ 444 w 544"/>
                <a:gd name="T47" fmla="*/ 787 h 1036"/>
                <a:gd name="T48" fmla="*/ 441 w 544"/>
                <a:gd name="T49" fmla="*/ 809 h 1036"/>
                <a:gd name="T50" fmla="*/ 543 w 544"/>
                <a:gd name="T51" fmla="*/ 809 h 1036"/>
                <a:gd name="T52" fmla="*/ 511 w 544"/>
                <a:gd name="T53" fmla="*/ 835 h 1036"/>
                <a:gd name="T54" fmla="*/ 483 w 544"/>
                <a:gd name="T55" fmla="*/ 865 h 1036"/>
                <a:gd name="T56" fmla="*/ 441 w 544"/>
                <a:gd name="T57" fmla="*/ 905 h 1036"/>
                <a:gd name="T58" fmla="*/ 409 w 544"/>
                <a:gd name="T59" fmla="*/ 948 h 1036"/>
                <a:gd name="T60" fmla="*/ 384 w 544"/>
                <a:gd name="T61" fmla="*/ 987 h 1036"/>
                <a:gd name="T62" fmla="*/ 360 w 544"/>
                <a:gd name="T63" fmla="*/ 1035 h 1036"/>
                <a:gd name="T64" fmla="*/ 342 w 544"/>
                <a:gd name="T65" fmla="*/ 987 h 1036"/>
                <a:gd name="T66" fmla="*/ 321 w 544"/>
                <a:gd name="T67" fmla="*/ 939 h 1036"/>
                <a:gd name="T68" fmla="*/ 293 w 544"/>
                <a:gd name="T69" fmla="*/ 891 h 1036"/>
                <a:gd name="T70" fmla="*/ 264 w 544"/>
                <a:gd name="T71" fmla="*/ 852 h 1036"/>
                <a:gd name="T72" fmla="*/ 247 w 544"/>
                <a:gd name="T73" fmla="*/ 831 h 1036"/>
                <a:gd name="T74" fmla="*/ 215 w 544"/>
                <a:gd name="T75" fmla="*/ 805 h 1036"/>
                <a:gd name="T76" fmla="*/ 321 w 544"/>
                <a:gd name="T77" fmla="*/ 805 h 1036"/>
                <a:gd name="T78" fmla="*/ 328 w 544"/>
                <a:gd name="T79" fmla="*/ 761 h 1036"/>
                <a:gd name="T80" fmla="*/ 328 w 544"/>
                <a:gd name="T81" fmla="*/ 718 h 1036"/>
                <a:gd name="T82" fmla="*/ 328 w 544"/>
                <a:gd name="T83" fmla="*/ 670 h 1036"/>
                <a:gd name="T84" fmla="*/ 321 w 544"/>
                <a:gd name="T85" fmla="*/ 618 h 1036"/>
                <a:gd name="T86" fmla="*/ 310 w 544"/>
                <a:gd name="T87" fmla="*/ 565 h 1036"/>
                <a:gd name="T88" fmla="*/ 300 w 544"/>
                <a:gd name="T89" fmla="*/ 513 h 1036"/>
                <a:gd name="T90" fmla="*/ 282 w 544"/>
                <a:gd name="T91" fmla="*/ 444 h 1036"/>
                <a:gd name="T92" fmla="*/ 261 w 544"/>
                <a:gd name="T93" fmla="*/ 387 h 1036"/>
                <a:gd name="T94" fmla="*/ 240 w 544"/>
                <a:gd name="T95" fmla="*/ 339 h 1036"/>
                <a:gd name="T96" fmla="*/ 215 w 544"/>
                <a:gd name="T97" fmla="*/ 283 h 1036"/>
                <a:gd name="T98" fmla="*/ 201 w 544"/>
                <a:gd name="T99" fmla="*/ 261 h 1036"/>
                <a:gd name="T100" fmla="*/ 190 w 544"/>
                <a:gd name="T101" fmla="*/ 235 h 1036"/>
                <a:gd name="T102" fmla="*/ 180 w 544"/>
                <a:gd name="T103" fmla="*/ 217 h 1036"/>
                <a:gd name="T104" fmla="*/ 166 w 544"/>
                <a:gd name="T105" fmla="*/ 196 h 1036"/>
                <a:gd name="T106" fmla="*/ 145 w 544"/>
                <a:gd name="T107" fmla="*/ 161 h 1036"/>
                <a:gd name="T108" fmla="*/ 127 w 544"/>
                <a:gd name="T109" fmla="*/ 135 h 1036"/>
                <a:gd name="T110" fmla="*/ 113 w 544"/>
                <a:gd name="T111" fmla="*/ 117 h 1036"/>
                <a:gd name="T112" fmla="*/ 99 w 544"/>
                <a:gd name="T113" fmla="*/ 100 h 1036"/>
                <a:gd name="T114" fmla="*/ 85 w 544"/>
                <a:gd name="T115" fmla="*/ 83 h 1036"/>
                <a:gd name="T116" fmla="*/ 71 w 544"/>
                <a:gd name="T117" fmla="*/ 70 h 1036"/>
                <a:gd name="T118" fmla="*/ 56 w 544"/>
                <a:gd name="T119" fmla="*/ 52 h 1036"/>
                <a:gd name="T120" fmla="*/ 39 w 544"/>
                <a:gd name="T121" fmla="*/ 35 h 1036"/>
                <a:gd name="T122" fmla="*/ 21 w 544"/>
                <a:gd name="T123" fmla="*/ 17 h 1036"/>
                <a:gd name="T124" fmla="*/ 0 w 544"/>
                <a:gd name="T1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4" h="1036">
                  <a:moveTo>
                    <a:pt x="0" y="0"/>
                  </a:moveTo>
                  <a:lnTo>
                    <a:pt x="32" y="17"/>
                  </a:lnTo>
                  <a:lnTo>
                    <a:pt x="56" y="26"/>
                  </a:lnTo>
                  <a:lnTo>
                    <a:pt x="78" y="39"/>
                  </a:lnTo>
                  <a:lnTo>
                    <a:pt x="102" y="57"/>
                  </a:lnTo>
                  <a:lnTo>
                    <a:pt x="134" y="83"/>
                  </a:lnTo>
                  <a:lnTo>
                    <a:pt x="162" y="104"/>
                  </a:lnTo>
                  <a:lnTo>
                    <a:pt x="194" y="139"/>
                  </a:lnTo>
                  <a:lnTo>
                    <a:pt x="222" y="170"/>
                  </a:lnTo>
                  <a:lnTo>
                    <a:pt x="247" y="204"/>
                  </a:lnTo>
                  <a:lnTo>
                    <a:pt x="279" y="244"/>
                  </a:lnTo>
                  <a:lnTo>
                    <a:pt x="300" y="278"/>
                  </a:lnTo>
                  <a:lnTo>
                    <a:pt x="328" y="322"/>
                  </a:lnTo>
                  <a:lnTo>
                    <a:pt x="356" y="374"/>
                  </a:lnTo>
                  <a:lnTo>
                    <a:pt x="381" y="426"/>
                  </a:lnTo>
                  <a:lnTo>
                    <a:pt x="402" y="461"/>
                  </a:lnTo>
                  <a:lnTo>
                    <a:pt x="420" y="518"/>
                  </a:lnTo>
                  <a:lnTo>
                    <a:pt x="430" y="565"/>
                  </a:lnTo>
                  <a:lnTo>
                    <a:pt x="441" y="613"/>
                  </a:lnTo>
                  <a:lnTo>
                    <a:pt x="451" y="665"/>
                  </a:lnTo>
                  <a:lnTo>
                    <a:pt x="451" y="696"/>
                  </a:lnTo>
                  <a:lnTo>
                    <a:pt x="451" y="731"/>
                  </a:lnTo>
                  <a:lnTo>
                    <a:pt x="448" y="761"/>
                  </a:lnTo>
                  <a:lnTo>
                    <a:pt x="444" y="787"/>
                  </a:lnTo>
                  <a:lnTo>
                    <a:pt x="441" y="809"/>
                  </a:lnTo>
                  <a:lnTo>
                    <a:pt x="543" y="809"/>
                  </a:lnTo>
                  <a:lnTo>
                    <a:pt x="511" y="835"/>
                  </a:lnTo>
                  <a:lnTo>
                    <a:pt x="483" y="865"/>
                  </a:lnTo>
                  <a:lnTo>
                    <a:pt x="441" y="905"/>
                  </a:lnTo>
                  <a:lnTo>
                    <a:pt x="409" y="948"/>
                  </a:lnTo>
                  <a:lnTo>
                    <a:pt x="384" y="987"/>
                  </a:lnTo>
                  <a:lnTo>
                    <a:pt x="360" y="1035"/>
                  </a:lnTo>
                  <a:lnTo>
                    <a:pt x="342" y="987"/>
                  </a:lnTo>
                  <a:lnTo>
                    <a:pt x="321" y="939"/>
                  </a:lnTo>
                  <a:lnTo>
                    <a:pt x="293" y="891"/>
                  </a:lnTo>
                  <a:lnTo>
                    <a:pt x="264" y="852"/>
                  </a:lnTo>
                  <a:lnTo>
                    <a:pt x="247" y="831"/>
                  </a:lnTo>
                  <a:lnTo>
                    <a:pt x="215" y="805"/>
                  </a:lnTo>
                  <a:lnTo>
                    <a:pt x="321" y="805"/>
                  </a:lnTo>
                  <a:lnTo>
                    <a:pt x="328" y="761"/>
                  </a:lnTo>
                  <a:lnTo>
                    <a:pt x="328" y="718"/>
                  </a:lnTo>
                  <a:lnTo>
                    <a:pt x="328" y="670"/>
                  </a:lnTo>
                  <a:lnTo>
                    <a:pt x="321" y="618"/>
                  </a:lnTo>
                  <a:lnTo>
                    <a:pt x="310" y="565"/>
                  </a:lnTo>
                  <a:lnTo>
                    <a:pt x="300" y="513"/>
                  </a:lnTo>
                  <a:lnTo>
                    <a:pt x="282" y="444"/>
                  </a:lnTo>
                  <a:lnTo>
                    <a:pt x="261" y="387"/>
                  </a:lnTo>
                  <a:lnTo>
                    <a:pt x="240" y="339"/>
                  </a:lnTo>
                  <a:lnTo>
                    <a:pt x="215" y="283"/>
                  </a:lnTo>
                  <a:lnTo>
                    <a:pt x="201" y="261"/>
                  </a:lnTo>
                  <a:lnTo>
                    <a:pt x="190" y="235"/>
                  </a:lnTo>
                  <a:lnTo>
                    <a:pt x="180" y="217"/>
                  </a:lnTo>
                  <a:lnTo>
                    <a:pt x="166" y="196"/>
                  </a:lnTo>
                  <a:lnTo>
                    <a:pt x="145" y="161"/>
                  </a:lnTo>
                  <a:lnTo>
                    <a:pt x="127" y="135"/>
                  </a:lnTo>
                  <a:lnTo>
                    <a:pt x="113" y="117"/>
                  </a:lnTo>
                  <a:lnTo>
                    <a:pt x="99" y="100"/>
                  </a:lnTo>
                  <a:lnTo>
                    <a:pt x="85" y="83"/>
                  </a:lnTo>
                  <a:lnTo>
                    <a:pt x="71" y="70"/>
                  </a:lnTo>
                  <a:lnTo>
                    <a:pt x="56" y="52"/>
                  </a:lnTo>
                  <a:lnTo>
                    <a:pt x="39" y="35"/>
                  </a:lnTo>
                  <a:lnTo>
                    <a:pt x="21" y="17"/>
                  </a:lnTo>
                  <a:lnTo>
                    <a:pt x="0"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162" name="Group 18"/>
          <p:cNvGrpSpPr>
            <a:grpSpLocks/>
          </p:cNvGrpSpPr>
          <p:nvPr/>
        </p:nvGrpSpPr>
        <p:grpSpPr bwMode="auto">
          <a:xfrm>
            <a:off x="2336800" y="4652963"/>
            <a:ext cx="884238" cy="1335087"/>
            <a:chOff x="1472" y="2931"/>
            <a:chExt cx="557" cy="841"/>
          </a:xfrm>
        </p:grpSpPr>
        <p:sp>
          <p:nvSpPr>
            <p:cNvPr id="6160" name="Freeform 16"/>
            <p:cNvSpPr>
              <a:spLocks/>
            </p:cNvSpPr>
            <p:nvPr/>
          </p:nvSpPr>
          <p:spPr bwMode="auto">
            <a:xfrm>
              <a:off x="1472" y="2931"/>
              <a:ext cx="540" cy="841"/>
            </a:xfrm>
            <a:custGeom>
              <a:avLst/>
              <a:gdLst>
                <a:gd name="T0" fmla="*/ 470 w 540"/>
                <a:gd name="T1" fmla="*/ 3 h 841"/>
                <a:gd name="T2" fmla="*/ 502 w 540"/>
                <a:gd name="T3" fmla="*/ 58 h 841"/>
                <a:gd name="T4" fmla="*/ 519 w 540"/>
                <a:gd name="T5" fmla="*/ 99 h 841"/>
                <a:gd name="T6" fmla="*/ 531 w 540"/>
                <a:gd name="T7" fmla="*/ 141 h 841"/>
                <a:gd name="T8" fmla="*/ 535 w 540"/>
                <a:gd name="T9" fmla="*/ 189 h 841"/>
                <a:gd name="T10" fmla="*/ 539 w 540"/>
                <a:gd name="T11" fmla="*/ 237 h 841"/>
                <a:gd name="T12" fmla="*/ 539 w 540"/>
                <a:gd name="T13" fmla="*/ 295 h 841"/>
                <a:gd name="T14" fmla="*/ 531 w 540"/>
                <a:gd name="T15" fmla="*/ 374 h 841"/>
                <a:gd name="T16" fmla="*/ 515 w 540"/>
                <a:gd name="T17" fmla="*/ 442 h 841"/>
                <a:gd name="T18" fmla="*/ 494 w 540"/>
                <a:gd name="T19" fmla="*/ 501 h 841"/>
                <a:gd name="T20" fmla="*/ 466 w 540"/>
                <a:gd name="T21" fmla="*/ 562 h 841"/>
                <a:gd name="T22" fmla="*/ 433 w 540"/>
                <a:gd name="T23" fmla="*/ 617 h 841"/>
                <a:gd name="T24" fmla="*/ 392 w 540"/>
                <a:gd name="T25" fmla="*/ 662 h 841"/>
                <a:gd name="T26" fmla="*/ 339 w 540"/>
                <a:gd name="T27" fmla="*/ 706 h 841"/>
                <a:gd name="T28" fmla="*/ 286 w 540"/>
                <a:gd name="T29" fmla="*/ 741 h 841"/>
                <a:gd name="T30" fmla="*/ 253 w 540"/>
                <a:gd name="T31" fmla="*/ 754 h 841"/>
                <a:gd name="T32" fmla="*/ 319 w 540"/>
                <a:gd name="T33" fmla="*/ 840 h 841"/>
                <a:gd name="T34" fmla="*/ 270 w 540"/>
                <a:gd name="T35" fmla="*/ 826 h 841"/>
                <a:gd name="T36" fmla="*/ 216 w 540"/>
                <a:gd name="T37" fmla="*/ 819 h 841"/>
                <a:gd name="T38" fmla="*/ 163 w 540"/>
                <a:gd name="T39" fmla="*/ 816 h 841"/>
                <a:gd name="T40" fmla="*/ 110 w 540"/>
                <a:gd name="T41" fmla="*/ 816 h 841"/>
                <a:gd name="T42" fmla="*/ 37 w 540"/>
                <a:gd name="T43" fmla="*/ 830 h 841"/>
                <a:gd name="T44" fmla="*/ 12 w 540"/>
                <a:gd name="T45" fmla="*/ 813 h 841"/>
                <a:gd name="T46" fmla="*/ 37 w 540"/>
                <a:gd name="T47" fmla="*/ 771 h 841"/>
                <a:gd name="T48" fmla="*/ 53 w 540"/>
                <a:gd name="T49" fmla="*/ 737 h 841"/>
                <a:gd name="T50" fmla="*/ 61 w 540"/>
                <a:gd name="T51" fmla="*/ 706 h 841"/>
                <a:gd name="T52" fmla="*/ 61 w 540"/>
                <a:gd name="T53" fmla="*/ 669 h 841"/>
                <a:gd name="T54" fmla="*/ 61 w 540"/>
                <a:gd name="T55" fmla="*/ 627 h 841"/>
                <a:gd name="T56" fmla="*/ 90 w 540"/>
                <a:gd name="T57" fmla="*/ 597 h 841"/>
                <a:gd name="T58" fmla="*/ 176 w 540"/>
                <a:gd name="T59" fmla="*/ 665 h 841"/>
                <a:gd name="T60" fmla="*/ 237 w 540"/>
                <a:gd name="T61" fmla="*/ 624 h 841"/>
                <a:gd name="T62" fmla="*/ 290 w 540"/>
                <a:gd name="T63" fmla="*/ 579 h 841"/>
                <a:gd name="T64" fmla="*/ 331 w 540"/>
                <a:gd name="T65" fmla="*/ 538 h 841"/>
                <a:gd name="T66" fmla="*/ 376 w 540"/>
                <a:gd name="T67" fmla="*/ 483 h 841"/>
                <a:gd name="T68" fmla="*/ 408 w 540"/>
                <a:gd name="T69" fmla="*/ 432 h 841"/>
                <a:gd name="T70" fmla="*/ 433 w 540"/>
                <a:gd name="T71" fmla="*/ 381 h 841"/>
                <a:gd name="T72" fmla="*/ 453 w 540"/>
                <a:gd name="T73" fmla="*/ 322 h 841"/>
                <a:gd name="T74" fmla="*/ 470 w 540"/>
                <a:gd name="T75" fmla="*/ 261 h 841"/>
                <a:gd name="T76" fmla="*/ 482 w 540"/>
                <a:gd name="T77" fmla="*/ 189 h 841"/>
                <a:gd name="T78" fmla="*/ 486 w 540"/>
                <a:gd name="T79" fmla="*/ 134 h 841"/>
                <a:gd name="T80" fmla="*/ 482 w 540"/>
                <a:gd name="T81" fmla="*/ 93 h 841"/>
                <a:gd name="T82" fmla="*/ 470 w 540"/>
                <a:gd name="T83" fmla="*/ 5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 h="841">
                  <a:moveTo>
                    <a:pt x="449" y="0"/>
                  </a:moveTo>
                  <a:lnTo>
                    <a:pt x="470" y="3"/>
                  </a:lnTo>
                  <a:lnTo>
                    <a:pt x="490" y="38"/>
                  </a:lnTo>
                  <a:lnTo>
                    <a:pt x="502" y="58"/>
                  </a:lnTo>
                  <a:lnTo>
                    <a:pt x="510" y="79"/>
                  </a:lnTo>
                  <a:lnTo>
                    <a:pt x="519" y="99"/>
                  </a:lnTo>
                  <a:lnTo>
                    <a:pt x="527" y="120"/>
                  </a:lnTo>
                  <a:lnTo>
                    <a:pt x="531" y="141"/>
                  </a:lnTo>
                  <a:lnTo>
                    <a:pt x="535" y="168"/>
                  </a:lnTo>
                  <a:lnTo>
                    <a:pt x="535" y="189"/>
                  </a:lnTo>
                  <a:lnTo>
                    <a:pt x="539" y="209"/>
                  </a:lnTo>
                  <a:lnTo>
                    <a:pt x="539" y="237"/>
                  </a:lnTo>
                  <a:lnTo>
                    <a:pt x="539" y="264"/>
                  </a:lnTo>
                  <a:lnTo>
                    <a:pt x="539" y="295"/>
                  </a:lnTo>
                  <a:lnTo>
                    <a:pt x="535" y="339"/>
                  </a:lnTo>
                  <a:lnTo>
                    <a:pt x="531" y="374"/>
                  </a:lnTo>
                  <a:lnTo>
                    <a:pt x="523" y="401"/>
                  </a:lnTo>
                  <a:lnTo>
                    <a:pt x="515" y="442"/>
                  </a:lnTo>
                  <a:lnTo>
                    <a:pt x="502" y="473"/>
                  </a:lnTo>
                  <a:lnTo>
                    <a:pt x="494" y="501"/>
                  </a:lnTo>
                  <a:lnTo>
                    <a:pt x="482" y="531"/>
                  </a:lnTo>
                  <a:lnTo>
                    <a:pt x="466" y="562"/>
                  </a:lnTo>
                  <a:lnTo>
                    <a:pt x="449" y="590"/>
                  </a:lnTo>
                  <a:lnTo>
                    <a:pt x="433" y="617"/>
                  </a:lnTo>
                  <a:lnTo>
                    <a:pt x="412" y="638"/>
                  </a:lnTo>
                  <a:lnTo>
                    <a:pt x="392" y="662"/>
                  </a:lnTo>
                  <a:lnTo>
                    <a:pt x="368" y="686"/>
                  </a:lnTo>
                  <a:lnTo>
                    <a:pt x="339" y="706"/>
                  </a:lnTo>
                  <a:lnTo>
                    <a:pt x="314" y="723"/>
                  </a:lnTo>
                  <a:lnTo>
                    <a:pt x="286" y="741"/>
                  </a:lnTo>
                  <a:lnTo>
                    <a:pt x="265" y="751"/>
                  </a:lnTo>
                  <a:lnTo>
                    <a:pt x="253" y="754"/>
                  </a:lnTo>
                  <a:lnTo>
                    <a:pt x="347" y="840"/>
                  </a:lnTo>
                  <a:lnTo>
                    <a:pt x="319" y="840"/>
                  </a:lnTo>
                  <a:lnTo>
                    <a:pt x="294" y="833"/>
                  </a:lnTo>
                  <a:lnTo>
                    <a:pt x="270" y="826"/>
                  </a:lnTo>
                  <a:lnTo>
                    <a:pt x="245" y="823"/>
                  </a:lnTo>
                  <a:lnTo>
                    <a:pt x="216" y="819"/>
                  </a:lnTo>
                  <a:lnTo>
                    <a:pt x="188" y="819"/>
                  </a:lnTo>
                  <a:lnTo>
                    <a:pt x="163" y="816"/>
                  </a:lnTo>
                  <a:lnTo>
                    <a:pt x="139" y="816"/>
                  </a:lnTo>
                  <a:lnTo>
                    <a:pt x="110" y="816"/>
                  </a:lnTo>
                  <a:lnTo>
                    <a:pt x="78" y="819"/>
                  </a:lnTo>
                  <a:lnTo>
                    <a:pt x="37" y="830"/>
                  </a:lnTo>
                  <a:lnTo>
                    <a:pt x="0" y="830"/>
                  </a:lnTo>
                  <a:lnTo>
                    <a:pt x="12" y="813"/>
                  </a:lnTo>
                  <a:lnTo>
                    <a:pt x="25" y="792"/>
                  </a:lnTo>
                  <a:lnTo>
                    <a:pt x="37" y="771"/>
                  </a:lnTo>
                  <a:lnTo>
                    <a:pt x="49" y="751"/>
                  </a:lnTo>
                  <a:lnTo>
                    <a:pt x="53" y="737"/>
                  </a:lnTo>
                  <a:lnTo>
                    <a:pt x="57" y="723"/>
                  </a:lnTo>
                  <a:lnTo>
                    <a:pt x="61" y="706"/>
                  </a:lnTo>
                  <a:lnTo>
                    <a:pt x="61" y="686"/>
                  </a:lnTo>
                  <a:lnTo>
                    <a:pt x="61" y="669"/>
                  </a:lnTo>
                  <a:lnTo>
                    <a:pt x="61" y="648"/>
                  </a:lnTo>
                  <a:lnTo>
                    <a:pt x="61" y="627"/>
                  </a:lnTo>
                  <a:lnTo>
                    <a:pt x="53" y="597"/>
                  </a:lnTo>
                  <a:lnTo>
                    <a:pt x="90" y="597"/>
                  </a:lnTo>
                  <a:lnTo>
                    <a:pt x="163" y="672"/>
                  </a:lnTo>
                  <a:lnTo>
                    <a:pt x="176" y="665"/>
                  </a:lnTo>
                  <a:lnTo>
                    <a:pt x="208" y="645"/>
                  </a:lnTo>
                  <a:lnTo>
                    <a:pt x="237" y="624"/>
                  </a:lnTo>
                  <a:lnTo>
                    <a:pt x="270" y="597"/>
                  </a:lnTo>
                  <a:lnTo>
                    <a:pt x="290" y="579"/>
                  </a:lnTo>
                  <a:lnTo>
                    <a:pt x="310" y="562"/>
                  </a:lnTo>
                  <a:lnTo>
                    <a:pt x="331" y="538"/>
                  </a:lnTo>
                  <a:lnTo>
                    <a:pt x="355" y="514"/>
                  </a:lnTo>
                  <a:lnTo>
                    <a:pt x="376" y="483"/>
                  </a:lnTo>
                  <a:lnTo>
                    <a:pt x="392" y="459"/>
                  </a:lnTo>
                  <a:lnTo>
                    <a:pt x="408" y="432"/>
                  </a:lnTo>
                  <a:lnTo>
                    <a:pt x="425" y="405"/>
                  </a:lnTo>
                  <a:lnTo>
                    <a:pt x="433" y="381"/>
                  </a:lnTo>
                  <a:lnTo>
                    <a:pt x="445" y="353"/>
                  </a:lnTo>
                  <a:lnTo>
                    <a:pt x="453" y="322"/>
                  </a:lnTo>
                  <a:lnTo>
                    <a:pt x="461" y="291"/>
                  </a:lnTo>
                  <a:lnTo>
                    <a:pt x="470" y="261"/>
                  </a:lnTo>
                  <a:lnTo>
                    <a:pt x="474" y="223"/>
                  </a:lnTo>
                  <a:lnTo>
                    <a:pt x="482" y="189"/>
                  </a:lnTo>
                  <a:lnTo>
                    <a:pt x="482" y="158"/>
                  </a:lnTo>
                  <a:lnTo>
                    <a:pt x="486" y="134"/>
                  </a:lnTo>
                  <a:lnTo>
                    <a:pt x="486" y="110"/>
                  </a:lnTo>
                  <a:lnTo>
                    <a:pt x="482" y="93"/>
                  </a:lnTo>
                  <a:lnTo>
                    <a:pt x="478" y="75"/>
                  </a:lnTo>
                  <a:lnTo>
                    <a:pt x="470" y="58"/>
                  </a:lnTo>
                  <a:lnTo>
                    <a:pt x="449"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61" name="Freeform 17"/>
            <p:cNvSpPr>
              <a:spLocks/>
            </p:cNvSpPr>
            <p:nvPr/>
          </p:nvSpPr>
          <p:spPr bwMode="auto">
            <a:xfrm>
              <a:off x="1513" y="2931"/>
              <a:ext cx="516" cy="841"/>
            </a:xfrm>
            <a:custGeom>
              <a:avLst/>
              <a:gdLst>
                <a:gd name="T0" fmla="*/ 466 w 516"/>
                <a:gd name="T1" fmla="*/ 41 h 841"/>
                <a:gd name="T2" fmla="*/ 482 w 516"/>
                <a:gd name="T3" fmla="*/ 79 h 841"/>
                <a:gd name="T4" fmla="*/ 499 w 516"/>
                <a:gd name="T5" fmla="*/ 120 h 841"/>
                <a:gd name="T6" fmla="*/ 511 w 516"/>
                <a:gd name="T7" fmla="*/ 168 h 841"/>
                <a:gd name="T8" fmla="*/ 515 w 516"/>
                <a:gd name="T9" fmla="*/ 209 h 841"/>
                <a:gd name="T10" fmla="*/ 515 w 516"/>
                <a:gd name="T11" fmla="*/ 264 h 841"/>
                <a:gd name="T12" fmla="*/ 511 w 516"/>
                <a:gd name="T13" fmla="*/ 339 h 841"/>
                <a:gd name="T14" fmla="*/ 499 w 516"/>
                <a:gd name="T15" fmla="*/ 401 h 841"/>
                <a:gd name="T16" fmla="*/ 482 w 516"/>
                <a:gd name="T17" fmla="*/ 473 h 841"/>
                <a:gd name="T18" fmla="*/ 458 w 516"/>
                <a:gd name="T19" fmla="*/ 531 h 841"/>
                <a:gd name="T20" fmla="*/ 429 w 516"/>
                <a:gd name="T21" fmla="*/ 590 h 841"/>
                <a:gd name="T22" fmla="*/ 392 w 516"/>
                <a:gd name="T23" fmla="*/ 638 h 841"/>
                <a:gd name="T24" fmla="*/ 352 w 516"/>
                <a:gd name="T25" fmla="*/ 686 h 841"/>
                <a:gd name="T26" fmla="*/ 302 w 516"/>
                <a:gd name="T27" fmla="*/ 723 h 841"/>
                <a:gd name="T28" fmla="*/ 253 w 516"/>
                <a:gd name="T29" fmla="*/ 751 h 841"/>
                <a:gd name="T30" fmla="*/ 307 w 516"/>
                <a:gd name="T31" fmla="*/ 840 h 841"/>
                <a:gd name="T32" fmla="*/ 258 w 516"/>
                <a:gd name="T33" fmla="*/ 826 h 841"/>
                <a:gd name="T34" fmla="*/ 208 w 516"/>
                <a:gd name="T35" fmla="*/ 819 h 841"/>
                <a:gd name="T36" fmla="*/ 159 w 516"/>
                <a:gd name="T37" fmla="*/ 816 h 841"/>
                <a:gd name="T38" fmla="*/ 106 w 516"/>
                <a:gd name="T39" fmla="*/ 816 h 841"/>
                <a:gd name="T40" fmla="*/ 45 w 516"/>
                <a:gd name="T41" fmla="*/ 823 h 841"/>
                <a:gd name="T42" fmla="*/ 0 w 516"/>
                <a:gd name="T43" fmla="*/ 830 h 841"/>
                <a:gd name="T44" fmla="*/ 25 w 516"/>
                <a:gd name="T45" fmla="*/ 792 h 841"/>
                <a:gd name="T46" fmla="*/ 45 w 516"/>
                <a:gd name="T47" fmla="*/ 751 h 841"/>
                <a:gd name="T48" fmla="*/ 53 w 516"/>
                <a:gd name="T49" fmla="*/ 723 h 841"/>
                <a:gd name="T50" fmla="*/ 61 w 516"/>
                <a:gd name="T51" fmla="*/ 686 h 841"/>
                <a:gd name="T52" fmla="*/ 57 w 516"/>
                <a:gd name="T53" fmla="*/ 648 h 841"/>
                <a:gd name="T54" fmla="*/ 53 w 516"/>
                <a:gd name="T55" fmla="*/ 597 h 841"/>
                <a:gd name="T56" fmla="*/ 168 w 516"/>
                <a:gd name="T57" fmla="*/ 665 h 841"/>
                <a:gd name="T58" fmla="*/ 229 w 516"/>
                <a:gd name="T59" fmla="*/ 624 h 841"/>
                <a:gd name="T60" fmla="*/ 278 w 516"/>
                <a:gd name="T61" fmla="*/ 579 h 841"/>
                <a:gd name="T62" fmla="*/ 319 w 516"/>
                <a:gd name="T63" fmla="*/ 538 h 841"/>
                <a:gd name="T64" fmla="*/ 360 w 516"/>
                <a:gd name="T65" fmla="*/ 483 h 841"/>
                <a:gd name="T66" fmla="*/ 388 w 516"/>
                <a:gd name="T67" fmla="*/ 432 h 841"/>
                <a:gd name="T68" fmla="*/ 413 w 516"/>
                <a:gd name="T69" fmla="*/ 381 h 841"/>
                <a:gd name="T70" fmla="*/ 433 w 516"/>
                <a:gd name="T71" fmla="*/ 322 h 841"/>
                <a:gd name="T72" fmla="*/ 450 w 516"/>
                <a:gd name="T73" fmla="*/ 261 h 841"/>
                <a:gd name="T74" fmla="*/ 462 w 516"/>
                <a:gd name="T75" fmla="*/ 189 h 841"/>
                <a:gd name="T76" fmla="*/ 466 w 516"/>
                <a:gd name="T77" fmla="*/ 134 h 841"/>
                <a:gd name="T78" fmla="*/ 462 w 516"/>
                <a:gd name="T79" fmla="*/ 93 h 841"/>
                <a:gd name="T80" fmla="*/ 450 w 516"/>
                <a:gd name="T81" fmla="*/ 5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6" h="841">
                  <a:moveTo>
                    <a:pt x="429" y="0"/>
                  </a:moveTo>
                  <a:lnTo>
                    <a:pt x="466" y="41"/>
                  </a:lnTo>
                  <a:lnTo>
                    <a:pt x="474" y="58"/>
                  </a:lnTo>
                  <a:lnTo>
                    <a:pt x="482" y="79"/>
                  </a:lnTo>
                  <a:lnTo>
                    <a:pt x="490" y="96"/>
                  </a:lnTo>
                  <a:lnTo>
                    <a:pt x="499" y="120"/>
                  </a:lnTo>
                  <a:lnTo>
                    <a:pt x="507" y="141"/>
                  </a:lnTo>
                  <a:lnTo>
                    <a:pt x="511" y="168"/>
                  </a:lnTo>
                  <a:lnTo>
                    <a:pt x="511" y="189"/>
                  </a:lnTo>
                  <a:lnTo>
                    <a:pt x="515" y="209"/>
                  </a:lnTo>
                  <a:lnTo>
                    <a:pt x="515" y="237"/>
                  </a:lnTo>
                  <a:lnTo>
                    <a:pt x="515" y="264"/>
                  </a:lnTo>
                  <a:lnTo>
                    <a:pt x="515" y="295"/>
                  </a:lnTo>
                  <a:lnTo>
                    <a:pt x="511" y="339"/>
                  </a:lnTo>
                  <a:lnTo>
                    <a:pt x="507" y="374"/>
                  </a:lnTo>
                  <a:lnTo>
                    <a:pt x="499" y="401"/>
                  </a:lnTo>
                  <a:lnTo>
                    <a:pt x="490" y="442"/>
                  </a:lnTo>
                  <a:lnTo>
                    <a:pt x="482" y="473"/>
                  </a:lnTo>
                  <a:lnTo>
                    <a:pt x="470" y="501"/>
                  </a:lnTo>
                  <a:lnTo>
                    <a:pt x="458" y="531"/>
                  </a:lnTo>
                  <a:lnTo>
                    <a:pt x="446" y="562"/>
                  </a:lnTo>
                  <a:lnTo>
                    <a:pt x="429" y="590"/>
                  </a:lnTo>
                  <a:lnTo>
                    <a:pt x="413" y="617"/>
                  </a:lnTo>
                  <a:lnTo>
                    <a:pt x="392" y="638"/>
                  </a:lnTo>
                  <a:lnTo>
                    <a:pt x="376" y="662"/>
                  </a:lnTo>
                  <a:lnTo>
                    <a:pt x="352" y="686"/>
                  </a:lnTo>
                  <a:lnTo>
                    <a:pt x="327" y="706"/>
                  </a:lnTo>
                  <a:lnTo>
                    <a:pt x="302" y="723"/>
                  </a:lnTo>
                  <a:lnTo>
                    <a:pt x="274" y="741"/>
                  </a:lnTo>
                  <a:lnTo>
                    <a:pt x="253" y="751"/>
                  </a:lnTo>
                  <a:lnTo>
                    <a:pt x="225" y="768"/>
                  </a:lnTo>
                  <a:lnTo>
                    <a:pt x="307" y="840"/>
                  </a:lnTo>
                  <a:lnTo>
                    <a:pt x="282" y="833"/>
                  </a:lnTo>
                  <a:lnTo>
                    <a:pt x="258" y="826"/>
                  </a:lnTo>
                  <a:lnTo>
                    <a:pt x="233" y="823"/>
                  </a:lnTo>
                  <a:lnTo>
                    <a:pt x="208" y="819"/>
                  </a:lnTo>
                  <a:lnTo>
                    <a:pt x="180" y="819"/>
                  </a:lnTo>
                  <a:lnTo>
                    <a:pt x="159" y="816"/>
                  </a:lnTo>
                  <a:lnTo>
                    <a:pt x="131" y="816"/>
                  </a:lnTo>
                  <a:lnTo>
                    <a:pt x="106" y="816"/>
                  </a:lnTo>
                  <a:lnTo>
                    <a:pt x="74" y="819"/>
                  </a:lnTo>
                  <a:lnTo>
                    <a:pt x="45" y="823"/>
                  </a:lnTo>
                  <a:lnTo>
                    <a:pt x="25" y="826"/>
                  </a:lnTo>
                  <a:lnTo>
                    <a:pt x="0" y="830"/>
                  </a:lnTo>
                  <a:lnTo>
                    <a:pt x="12" y="813"/>
                  </a:lnTo>
                  <a:lnTo>
                    <a:pt x="25" y="792"/>
                  </a:lnTo>
                  <a:lnTo>
                    <a:pt x="37" y="771"/>
                  </a:lnTo>
                  <a:lnTo>
                    <a:pt x="45" y="751"/>
                  </a:lnTo>
                  <a:lnTo>
                    <a:pt x="49" y="737"/>
                  </a:lnTo>
                  <a:lnTo>
                    <a:pt x="53" y="723"/>
                  </a:lnTo>
                  <a:lnTo>
                    <a:pt x="57" y="706"/>
                  </a:lnTo>
                  <a:lnTo>
                    <a:pt x="61" y="686"/>
                  </a:lnTo>
                  <a:lnTo>
                    <a:pt x="61" y="669"/>
                  </a:lnTo>
                  <a:lnTo>
                    <a:pt x="57" y="648"/>
                  </a:lnTo>
                  <a:lnTo>
                    <a:pt x="57" y="627"/>
                  </a:lnTo>
                  <a:lnTo>
                    <a:pt x="53" y="597"/>
                  </a:lnTo>
                  <a:lnTo>
                    <a:pt x="139" y="686"/>
                  </a:lnTo>
                  <a:lnTo>
                    <a:pt x="168" y="665"/>
                  </a:lnTo>
                  <a:lnTo>
                    <a:pt x="200" y="645"/>
                  </a:lnTo>
                  <a:lnTo>
                    <a:pt x="229" y="624"/>
                  </a:lnTo>
                  <a:lnTo>
                    <a:pt x="262" y="597"/>
                  </a:lnTo>
                  <a:lnTo>
                    <a:pt x="278" y="579"/>
                  </a:lnTo>
                  <a:lnTo>
                    <a:pt x="294" y="562"/>
                  </a:lnTo>
                  <a:lnTo>
                    <a:pt x="319" y="538"/>
                  </a:lnTo>
                  <a:lnTo>
                    <a:pt x="339" y="514"/>
                  </a:lnTo>
                  <a:lnTo>
                    <a:pt x="360" y="483"/>
                  </a:lnTo>
                  <a:lnTo>
                    <a:pt x="376" y="459"/>
                  </a:lnTo>
                  <a:lnTo>
                    <a:pt x="388" y="432"/>
                  </a:lnTo>
                  <a:lnTo>
                    <a:pt x="405" y="405"/>
                  </a:lnTo>
                  <a:lnTo>
                    <a:pt x="413" y="381"/>
                  </a:lnTo>
                  <a:lnTo>
                    <a:pt x="425" y="353"/>
                  </a:lnTo>
                  <a:lnTo>
                    <a:pt x="433" y="322"/>
                  </a:lnTo>
                  <a:lnTo>
                    <a:pt x="441" y="291"/>
                  </a:lnTo>
                  <a:lnTo>
                    <a:pt x="450" y="261"/>
                  </a:lnTo>
                  <a:lnTo>
                    <a:pt x="454" y="223"/>
                  </a:lnTo>
                  <a:lnTo>
                    <a:pt x="462" y="189"/>
                  </a:lnTo>
                  <a:lnTo>
                    <a:pt x="462" y="158"/>
                  </a:lnTo>
                  <a:lnTo>
                    <a:pt x="466" y="134"/>
                  </a:lnTo>
                  <a:lnTo>
                    <a:pt x="462" y="110"/>
                  </a:lnTo>
                  <a:lnTo>
                    <a:pt x="462" y="93"/>
                  </a:lnTo>
                  <a:lnTo>
                    <a:pt x="458" y="72"/>
                  </a:lnTo>
                  <a:lnTo>
                    <a:pt x="450" y="58"/>
                  </a:lnTo>
                  <a:lnTo>
                    <a:pt x="429"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163" name="Rectangle 19"/>
          <p:cNvSpPr>
            <a:spLocks noChangeArrowheads="1"/>
          </p:cNvSpPr>
          <p:nvPr/>
        </p:nvSpPr>
        <p:spPr bwMode="auto">
          <a:xfrm>
            <a:off x="7275513" y="5356225"/>
            <a:ext cx="15271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b="1"/>
              <a:t>Participating</a:t>
            </a:r>
          </a:p>
          <a:p>
            <a:pPr algn="ctr"/>
            <a:r>
              <a:rPr lang="en-US" altLang="en-US" b="1"/>
              <a:t>Objects</a:t>
            </a:r>
          </a:p>
        </p:txBody>
      </p:sp>
      <p:sp>
        <p:nvSpPr>
          <p:cNvPr id="6164" name="AutoShape 20"/>
          <p:cNvSpPr>
            <a:spLocks noChangeArrowheads="1"/>
          </p:cNvSpPr>
          <p:nvPr/>
        </p:nvSpPr>
        <p:spPr bwMode="auto">
          <a:xfrm>
            <a:off x="2419350" y="20399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5" name="AutoShape 21"/>
          <p:cNvSpPr>
            <a:spLocks noChangeArrowheads="1"/>
          </p:cNvSpPr>
          <p:nvPr/>
        </p:nvSpPr>
        <p:spPr bwMode="auto">
          <a:xfrm>
            <a:off x="2432050" y="20526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6" name="Rectangle 22"/>
          <p:cNvSpPr>
            <a:spLocks noChangeArrowheads="1"/>
          </p:cNvSpPr>
          <p:nvPr/>
        </p:nvSpPr>
        <p:spPr bwMode="auto">
          <a:xfrm>
            <a:off x="2495550" y="2154238"/>
            <a:ext cx="536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167" name="Rectangle 23"/>
          <p:cNvSpPr>
            <a:spLocks noChangeArrowheads="1"/>
          </p:cNvSpPr>
          <p:nvPr/>
        </p:nvSpPr>
        <p:spPr bwMode="auto">
          <a:xfrm>
            <a:off x="2849563" y="2154238"/>
            <a:ext cx="295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168" name="Rectangle 24"/>
          <p:cNvSpPr>
            <a:spLocks noChangeArrowheads="1"/>
          </p:cNvSpPr>
          <p:nvPr/>
        </p:nvSpPr>
        <p:spPr bwMode="auto">
          <a:xfrm>
            <a:off x="2960688" y="2154238"/>
            <a:ext cx="5175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2</a:t>
            </a:r>
          </a:p>
        </p:txBody>
      </p:sp>
      <p:sp>
        <p:nvSpPr>
          <p:cNvPr id="6169" name="AutoShape 25"/>
          <p:cNvSpPr>
            <a:spLocks noChangeArrowheads="1"/>
          </p:cNvSpPr>
          <p:nvPr/>
        </p:nvSpPr>
        <p:spPr bwMode="auto">
          <a:xfrm>
            <a:off x="3543300" y="993775"/>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0" name="AutoShape 26"/>
          <p:cNvSpPr>
            <a:spLocks noChangeArrowheads="1"/>
          </p:cNvSpPr>
          <p:nvPr/>
        </p:nvSpPr>
        <p:spPr bwMode="auto">
          <a:xfrm>
            <a:off x="3556000" y="1006475"/>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1" name="Rectangle 27"/>
          <p:cNvSpPr>
            <a:spLocks noChangeArrowheads="1"/>
          </p:cNvSpPr>
          <p:nvPr/>
        </p:nvSpPr>
        <p:spPr bwMode="auto">
          <a:xfrm>
            <a:off x="3632200" y="1106488"/>
            <a:ext cx="536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172" name="Rectangle 28"/>
          <p:cNvSpPr>
            <a:spLocks noChangeArrowheads="1"/>
          </p:cNvSpPr>
          <p:nvPr/>
        </p:nvSpPr>
        <p:spPr bwMode="auto">
          <a:xfrm>
            <a:off x="3986213" y="1106488"/>
            <a:ext cx="295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173" name="Rectangle 29"/>
          <p:cNvSpPr>
            <a:spLocks noChangeArrowheads="1"/>
          </p:cNvSpPr>
          <p:nvPr/>
        </p:nvSpPr>
        <p:spPr bwMode="auto">
          <a:xfrm>
            <a:off x="4097338" y="1106488"/>
            <a:ext cx="5175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1</a:t>
            </a:r>
          </a:p>
        </p:txBody>
      </p:sp>
      <p:sp>
        <p:nvSpPr>
          <p:cNvPr id="6174" name="AutoShape 30"/>
          <p:cNvSpPr>
            <a:spLocks noChangeArrowheads="1"/>
          </p:cNvSpPr>
          <p:nvPr/>
        </p:nvSpPr>
        <p:spPr bwMode="auto">
          <a:xfrm>
            <a:off x="4648200" y="20399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5" name="AutoShape 31"/>
          <p:cNvSpPr>
            <a:spLocks noChangeArrowheads="1"/>
          </p:cNvSpPr>
          <p:nvPr/>
        </p:nvSpPr>
        <p:spPr bwMode="auto">
          <a:xfrm>
            <a:off x="4660900" y="20526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6" name="Rectangle 32"/>
          <p:cNvSpPr>
            <a:spLocks noChangeArrowheads="1"/>
          </p:cNvSpPr>
          <p:nvPr/>
        </p:nvSpPr>
        <p:spPr bwMode="auto">
          <a:xfrm>
            <a:off x="4724400" y="2154238"/>
            <a:ext cx="536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177" name="Rectangle 33"/>
          <p:cNvSpPr>
            <a:spLocks noChangeArrowheads="1"/>
          </p:cNvSpPr>
          <p:nvPr/>
        </p:nvSpPr>
        <p:spPr bwMode="auto">
          <a:xfrm>
            <a:off x="5078413" y="2154238"/>
            <a:ext cx="295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178" name="Rectangle 34"/>
          <p:cNvSpPr>
            <a:spLocks noChangeArrowheads="1"/>
          </p:cNvSpPr>
          <p:nvPr/>
        </p:nvSpPr>
        <p:spPr bwMode="auto">
          <a:xfrm>
            <a:off x="5189538" y="2154238"/>
            <a:ext cx="5175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2</a:t>
            </a:r>
          </a:p>
        </p:txBody>
      </p:sp>
      <p:sp>
        <p:nvSpPr>
          <p:cNvPr id="6179" name="AutoShape 35"/>
          <p:cNvSpPr>
            <a:spLocks noChangeArrowheads="1"/>
          </p:cNvSpPr>
          <p:nvPr/>
        </p:nvSpPr>
        <p:spPr bwMode="auto">
          <a:xfrm>
            <a:off x="1390650" y="30686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80" name="AutoShape 36"/>
          <p:cNvSpPr>
            <a:spLocks noChangeArrowheads="1"/>
          </p:cNvSpPr>
          <p:nvPr/>
        </p:nvSpPr>
        <p:spPr bwMode="auto">
          <a:xfrm>
            <a:off x="1403350" y="30813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81" name="Rectangle 37"/>
          <p:cNvSpPr>
            <a:spLocks noChangeArrowheads="1"/>
          </p:cNvSpPr>
          <p:nvPr/>
        </p:nvSpPr>
        <p:spPr bwMode="auto">
          <a:xfrm>
            <a:off x="1466850" y="31813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182" name="Rectangle 38"/>
          <p:cNvSpPr>
            <a:spLocks noChangeArrowheads="1"/>
          </p:cNvSpPr>
          <p:nvPr/>
        </p:nvSpPr>
        <p:spPr bwMode="auto">
          <a:xfrm>
            <a:off x="1820863" y="31813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183" name="Rectangle 39"/>
          <p:cNvSpPr>
            <a:spLocks noChangeArrowheads="1"/>
          </p:cNvSpPr>
          <p:nvPr/>
        </p:nvSpPr>
        <p:spPr bwMode="auto">
          <a:xfrm>
            <a:off x="1931988" y="31813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3</a:t>
            </a:r>
          </a:p>
        </p:txBody>
      </p:sp>
      <p:sp>
        <p:nvSpPr>
          <p:cNvPr id="6184" name="AutoShape 40"/>
          <p:cNvSpPr>
            <a:spLocks noChangeArrowheads="1"/>
          </p:cNvSpPr>
          <p:nvPr/>
        </p:nvSpPr>
        <p:spPr bwMode="auto">
          <a:xfrm>
            <a:off x="3619500" y="30686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85" name="AutoShape 41"/>
          <p:cNvSpPr>
            <a:spLocks noChangeArrowheads="1"/>
          </p:cNvSpPr>
          <p:nvPr/>
        </p:nvSpPr>
        <p:spPr bwMode="auto">
          <a:xfrm>
            <a:off x="3632200" y="30813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86" name="Rectangle 42"/>
          <p:cNvSpPr>
            <a:spLocks noChangeArrowheads="1"/>
          </p:cNvSpPr>
          <p:nvPr/>
        </p:nvSpPr>
        <p:spPr bwMode="auto">
          <a:xfrm>
            <a:off x="3695700" y="31813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187" name="Rectangle 43"/>
          <p:cNvSpPr>
            <a:spLocks noChangeArrowheads="1"/>
          </p:cNvSpPr>
          <p:nvPr/>
        </p:nvSpPr>
        <p:spPr bwMode="auto">
          <a:xfrm>
            <a:off x="4049713" y="31813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188" name="Rectangle 44"/>
          <p:cNvSpPr>
            <a:spLocks noChangeArrowheads="1"/>
          </p:cNvSpPr>
          <p:nvPr/>
        </p:nvSpPr>
        <p:spPr bwMode="auto">
          <a:xfrm>
            <a:off x="4160838" y="31813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3</a:t>
            </a:r>
          </a:p>
        </p:txBody>
      </p:sp>
      <p:sp>
        <p:nvSpPr>
          <p:cNvPr id="6189" name="AutoShape 45"/>
          <p:cNvSpPr>
            <a:spLocks noChangeArrowheads="1"/>
          </p:cNvSpPr>
          <p:nvPr/>
        </p:nvSpPr>
        <p:spPr bwMode="auto">
          <a:xfrm>
            <a:off x="2590800" y="4095750"/>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90" name="AutoShape 46"/>
          <p:cNvSpPr>
            <a:spLocks noChangeArrowheads="1"/>
          </p:cNvSpPr>
          <p:nvPr/>
        </p:nvSpPr>
        <p:spPr bwMode="auto">
          <a:xfrm>
            <a:off x="2603500" y="4108450"/>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91" name="Rectangle 47"/>
          <p:cNvSpPr>
            <a:spLocks noChangeArrowheads="1"/>
          </p:cNvSpPr>
          <p:nvPr/>
        </p:nvSpPr>
        <p:spPr bwMode="auto">
          <a:xfrm>
            <a:off x="2667000" y="42100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192" name="Rectangle 48"/>
          <p:cNvSpPr>
            <a:spLocks noChangeArrowheads="1"/>
          </p:cNvSpPr>
          <p:nvPr/>
        </p:nvSpPr>
        <p:spPr bwMode="auto">
          <a:xfrm>
            <a:off x="3021013" y="42100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193" name="Rectangle 49"/>
          <p:cNvSpPr>
            <a:spLocks noChangeArrowheads="1"/>
          </p:cNvSpPr>
          <p:nvPr/>
        </p:nvSpPr>
        <p:spPr bwMode="auto">
          <a:xfrm>
            <a:off x="3132138" y="42100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4</a:t>
            </a:r>
          </a:p>
        </p:txBody>
      </p:sp>
      <p:sp>
        <p:nvSpPr>
          <p:cNvPr id="6194" name="AutoShape 50"/>
          <p:cNvSpPr>
            <a:spLocks noChangeArrowheads="1"/>
          </p:cNvSpPr>
          <p:nvPr/>
        </p:nvSpPr>
        <p:spPr bwMode="auto">
          <a:xfrm>
            <a:off x="4648200" y="4095750"/>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95" name="AutoShape 51"/>
          <p:cNvSpPr>
            <a:spLocks noChangeArrowheads="1"/>
          </p:cNvSpPr>
          <p:nvPr/>
        </p:nvSpPr>
        <p:spPr bwMode="auto">
          <a:xfrm>
            <a:off x="4660900" y="4108450"/>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96" name="Rectangle 52"/>
          <p:cNvSpPr>
            <a:spLocks noChangeArrowheads="1"/>
          </p:cNvSpPr>
          <p:nvPr/>
        </p:nvSpPr>
        <p:spPr bwMode="auto">
          <a:xfrm>
            <a:off x="4724400" y="42100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197" name="Rectangle 53"/>
          <p:cNvSpPr>
            <a:spLocks noChangeArrowheads="1"/>
          </p:cNvSpPr>
          <p:nvPr/>
        </p:nvSpPr>
        <p:spPr bwMode="auto">
          <a:xfrm>
            <a:off x="5078413" y="42100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198" name="Rectangle 54"/>
          <p:cNvSpPr>
            <a:spLocks noChangeArrowheads="1"/>
          </p:cNvSpPr>
          <p:nvPr/>
        </p:nvSpPr>
        <p:spPr bwMode="auto">
          <a:xfrm>
            <a:off x="5189538" y="42100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4</a:t>
            </a:r>
          </a:p>
        </p:txBody>
      </p:sp>
      <p:sp>
        <p:nvSpPr>
          <p:cNvPr id="6199" name="Freeform 55"/>
          <p:cNvSpPr>
            <a:spLocks/>
          </p:cNvSpPr>
          <p:nvPr/>
        </p:nvSpPr>
        <p:spPr bwMode="auto">
          <a:xfrm>
            <a:off x="3003550" y="1901825"/>
            <a:ext cx="211138" cy="133350"/>
          </a:xfrm>
          <a:custGeom>
            <a:avLst/>
            <a:gdLst>
              <a:gd name="T0" fmla="*/ 120 w 133"/>
              <a:gd name="T1" fmla="*/ 35 h 84"/>
              <a:gd name="T2" fmla="*/ 132 w 133"/>
              <a:gd name="T3" fmla="*/ 71 h 84"/>
              <a:gd name="T4" fmla="*/ 0 w 133"/>
              <a:gd name="T5" fmla="*/ 83 h 84"/>
              <a:gd name="T6" fmla="*/ 108 w 133"/>
              <a:gd name="T7" fmla="*/ 0 h 84"/>
              <a:gd name="T8" fmla="*/ 120 w 133"/>
              <a:gd name="T9" fmla="*/ 35 h 84"/>
            </a:gdLst>
            <a:ahLst/>
            <a:cxnLst>
              <a:cxn ang="0">
                <a:pos x="T0" y="T1"/>
              </a:cxn>
              <a:cxn ang="0">
                <a:pos x="T2" y="T3"/>
              </a:cxn>
              <a:cxn ang="0">
                <a:pos x="T4" y="T5"/>
              </a:cxn>
              <a:cxn ang="0">
                <a:pos x="T6" y="T7"/>
              </a:cxn>
              <a:cxn ang="0">
                <a:pos x="T8" y="T9"/>
              </a:cxn>
            </a:cxnLst>
            <a:rect l="0" t="0" r="r" b="b"/>
            <a:pathLst>
              <a:path w="133" h="84">
                <a:moveTo>
                  <a:pt x="120" y="35"/>
                </a:moveTo>
                <a:lnTo>
                  <a:pt x="132" y="71"/>
                </a:lnTo>
                <a:lnTo>
                  <a:pt x="0" y="83"/>
                </a:lnTo>
                <a:lnTo>
                  <a:pt x="108" y="0"/>
                </a:lnTo>
                <a:lnTo>
                  <a:pt x="120" y="35"/>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0" name="Freeform 56"/>
          <p:cNvSpPr>
            <a:spLocks/>
          </p:cNvSpPr>
          <p:nvPr/>
        </p:nvSpPr>
        <p:spPr bwMode="auto">
          <a:xfrm>
            <a:off x="3194050" y="1520825"/>
            <a:ext cx="973138" cy="438150"/>
          </a:xfrm>
          <a:custGeom>
            <a:avLst/>
            <a:gdLst>
              <a:gd name="T0" fmla="*/ 612 w 613"/>
              <a:gd name="T1" fmla="*/ 0 h 276"/>
              <a:gd name="T2" fmla="*/ 0 w 613"/>
              <a:gd name="T3" fmla="*/ 275 h 276"/>
              <a:gd name="T4" fmla="*/ 612 w 613"/>
              <a:gd name="T5" fmla="*/ 0 h 276"/>
            </a:gdLst>
            <a:ahLst/>
            <a:cxnLst>
              <a:cxn ang="0">
                <a:pos x="T0" y="T1"/>
              </a:cxn>
              <a:cxn ang="0">
                <a:pos x="T2" y="T3"/>
              </a:cxn>
              <a:cxn ang="0">
                <a:pos x="T4" y="T5"/>
              </a:cxn>
            </a:cxnLst>
            <a:rect l="0" t="0" r="r" b="b"/>
            <a:pathLst>
              <a:path w="613" h="276">
                <a:moveTo>
                  <a:pt x="612" y="0"/>
                </a:moveTo>
                <a:lnTo>
                  <a:pt x="0" y="275"/>
                </a:lnTo>
                <a:lnTo>
                  <a:pt x="6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1" name="Freeform 57"/>
          <p:cNvSpPr>
            <a:spLocks/>
          </p:cNvSpPr>
          <p:nvPr/>
        </p:nvSpPr>
        <p:spPr bwMode="auto">
          <a:xfrm>
            <a:off x="5041900" y="1919288"/>
            <a:ext cx="192088" cy="134937"/>
          </a:xfrm>
          <a:custGeom>
            <a:avLst/>
            <a:gdLst>
              <a:gd name="T0" fmla="*/ 12 w 121"/>
              <a:gd name="T1" fmla="*/ 24 h 85"/>
              <a:gd name="T2" fmla="*/ 24 w 121"/>
              <a:gd name="T3" fmla="*/ 0 h 85"/>
              <a:gd name="T4" fmla="*/ 120 w 121"/>
              <a:gd name="T5" fmla="*/ 84 h 85"/>
              <a:gd name="T6" fmla="*/ 0 w 121"/>
              <a:gd name="T7" fmla="*/ 60 h 85"/>
              <a:gd name="T8" fmla="*/ 12 w 121"/>
              <a:gd name="T9" fmla="*/ 24 h 85"/>
            </a:gdLst>
            <a:ahLst/>
            <a:cxnLst>
              <a:cxn ang="0">
                <a:pos x="T0" y="T1"/>
              </a:cxn>
              <a:cxn ang="0">
                <a:pos x="T2" y="T3"/>
              </a:cxn>
              <a:cxn ang="0">
                <a:pos x="T4" y="T5"/>
              </a:cxn>
              <a:cxn ang="0">
                <a:pos x="T6" y="T7"/>
              </a:cxn>
              <a:cxn ang="0">
                <a:pos x="T8" y="T9"/>
              </a:cxn>
            </a:cxnLst>
            <a:rect l="0" t="0" r="r" b="b"/>
            <a:pathLst>
              <a:path w="121" h="85">
                <a:moveTo>
                  <a:pt x="12" y="24"/>
                </a:moveTo>
                <a:lnTo>
                  <a:pt x="24" y="0"/>
                </a:lnTo>
                <a:lnTo>
                  <a:pt x="120" y="84"/>
                </a:lnTo>
                <a:lnTo>
                  <a:pt x="0" y="60"/>
                </a:lnTo>
                <a:lnTo>
                  <a:pt x="12"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2" name="Freeform 58"/>
          <p:cNvSpPr>
            <a:spLocks/>
          </p:cNvSpPr>
          <p:nvPr/>
        </p:nvSpPr>
        <p:spPr bwMode="auto">
          <a:xfrm>
            <a:off x="4127500" y="1520825"/>
            <a:ext cx="935038" cy="438150"/>
          </a:xfrm>
          <a:custGeom>
            <a:avLst/>
            <a:gdLst>
              <a:gd name="T0" fmla="*/ 0 w 589"/>
              <a:gd name="T1" fmla="*/ 0 h 276"/>
              <a:gd name="T2" fmla="*/ 588 w 589"/>
              <a:gd name="T3" fmla="*/ 275 h 276"/>
              <a:gd name="T4" fmla="*/ 0 w 589"/>
              <a:gd name="T5" fmla="*/ 0 h 276"/>
            </a:gdLst>
            <a:ahLst/>
            <a:cxnLst>
              <a:cxn ang="0">
                <a:pos x="T0" y="T1"/>
              </a:cxn>
              <a:cxn ang="0">
                <a:pos x="T2" y="T3"/>
              </a:cxn>
              <a:cxn ang="0">
                <a:pos x="T4" y="T5"/>
              </a:cxn>
            </a:cxnLst>
            <a:rect l="0" t="0" r="r" b="b"/>
            <a:pathLst>
              <a:path w="589" h="276">
                <a:moveTo>
                  <a:pt x="0" y="0"/>
                </a:moveTo>
                <a:lnTo>
                  <a:pt x="588" y="275"/>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3" name="Freeform 59"/>
          <p:cNvSpPr>
            <a:spLocks/>
          </p:cNvSpPr>
          <p:nvPr/>
        </p:nvSpPr>
        <p:spPr bwMode="auto">
          <a:xfrm>
            <a:off x="1993900" y="2947988"/>
            <a:ext cx="192088" cy="134937"/>
          </a:xfrm>
          <a:custGeom>
            <a:avLst/>
            <a:gdLst>
              <a:gd name="T0" fmla="*/ 108 w 121"/>
              <a:gd name="T1" fmla="*/ 24 h 85"/>
              <a:gd name="T2" fmla="*/ 120 w 121"/>
              <a:gd name="T3" fmla="*/ 60 h 85"/>
              <a:gd name="T4" fmla="*/ 0 w 121"/>
              <a:gd name="T5" fmla="*/ 84 h 85"/>
              <a:gd name="T6" fmla="*/ 96 w 121"/>
              <a:gd name="T7" fmla="*/ 0 h 85"/>
              <a:gd name="T8" fmla="*/ 108 w 121"/>
              <a:gd name="T9" fmla="*/ 24 h 85"/>
            </a:gdLst>
            <a:ahLst/>
            <a:cxnLst>
              <a:cxn ang="0">
                <a:pos x="T0" y="T1"/>
              </a:cxn>
              <a:cxn ang="0">
                <a:pos x="T2" y="T3"/>
              </a:cxn>
              <a:cxn ang="0">
                <a:pos x="T4" y="T5"/>
              </a:cxn>
              <a:cxn ang="0">
                <a:pos x="T6" y="T7"/>
              </a:cxn>
              <a:cxn ang="0">
                <a:pos x="T8" y="T9"/>
              </a:cxn>
            </a:cxnLst>
            <a:rect l="0" t="0" r="r" b="b"/>
            <a:pathLst>
              <a:path w="121" h="85">
                <a:moveTo>
                  <a:pt x="108" y="24"/>
                </a:moveTo>
                <a:lnTo>
                  <a:pt x="120" y="60"/>
                </a:lnTo>
                <a:lnTo>
                  <a:pt x="0" y="84"/>
                </a:lnTo>
                <a:lnTo>
                  <a:pt x="96" y="0"/>
                </a:lnTo>
                <a:lnTo>
                  <a:pt x="108"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4" name="Freeform 60"/>
          <p:cNvSpPr>
            <a:spLocks/>
          </p:cNvSpPr>
          <p:nvPr/>
        </p:nvSpPr>
        <p:spPr bwMode="auto">
          <a:xfrm>
            <a:off x="2165350" y="2586038"/>
            <a:ext cx="839788" cy="401637"/>
          </a:xfrm>
          <a:custGeom>
            <a:avLst/>
            <a:gdLst>
              <a:gd name="T0" fmla="*/ 528 w 529"/>
              <a:gd name="T1" fmla="*/ 0 h 253"/>
              <a:gd name="T2" fmla="*/ 0 w 529"/>
              <a:gd name="T3" fmla="*/ 252 h 253"/>
              <a:gd name="T4" fmla="*/ 528 w 529"/>
              <a:gd name="T5" fmla="*/ 0 h 253"/>
            </a:gdLst>
            <a:ahLst/>
            <a:cxnLst>
              <a:cxn ang="0">
                <a:pos x="T0" y="T1"/>
              </a:cxn>
              <a:cxn ang="0">
                <a:pos x="T2" y="T3"/>
              </a:cxn>
              <a:cxn ang="0">
                <a:pos x="T4" y="T5"/>
              </a:cxn>
            </a:cxnLst>
            <a:rect l="0" t="0" r="r" b="b"/>
            <a:pathLst>
              <a:path w="529" h="253">
                <a:moveTo>
                  <a:pt x="528" y="0"/>
                </a:moveTo>
                <a:lnTo>
                  <a:pt x="0" y="252"/>
                </a:lnTo>
                <a:lnTo>
                  <a:pt x="528"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5" name="Freeform 61"/>
          <p:cNvSpPr>
            <a:spLocks/>
          </p:cNvSpPr>
          <p:nvPr/>
        </p:nvSpPr>
        <p:spPr bwMode="auto">
          <a:xfrm>
            <a:off x="4222750" y="2947988"/>
            <a:ext cx="192088" cy="134937"/>
          </a:xfrm>
          <a:custGeom>
            <a:avLst/>
            <a:gdLst>
              <a:gd name="T0" fmla="*/ 108 w 121"/>
              <a:gd name="T1" fmla="*/ 24 h 85"/>
              <a:gd name="T2" fmla="*/ 120 w 121"/>
              <a:gd name="T3" fmla="*/ 60 h 85"/>
              <a:gd name="T4" fmla="*/ 0 w 121"/>
              <a:gd name="T5" fmla="*/ 84 h 85"/>
              <a:gd name="T6" fmla="*/ 96 w 121"/>
              <a:gd name="T7" fmla="*/ 0 h 85"/>
              <a:gd name="T8" fmla="*/ 108 w 121"/>
              <a:gd name="T9" fmla="*/ 24 h 85"/>
            </a:gdLst>
            <a:ahLst/>
            <a:cxnLst>
              <a:cxn ang="0">
                <a:pos x="T0" y="T1"/>
              </a:cxn>
              <a:cxn ang="0">
                <a:pos x="T2" y="T3"/>
              </a:cxn>
              <a:cxn ang="0">
                <a:pos x="T4" y="T5"/>
              </a:cxn>
              <a:cxn ang="0">
                <a:pos x="T6" y="T7"/>
              </a:cxn>
              <a:cxn ang="0">
                <a:pos x="T8" y="T9"/>
              </a:cxn>
            </a:cxnLst>
            <a:rect l="0" t="0" r="r" b="b"/>
            <a:pathLst>
              <a:path w="121" h="85">
                <a:moveTo>
                  <a:pt x="108" y="24"/>
                </a:moveTo>
                <a:lnTo>
                  <a:pt x="120" y="60"/>
                </a:lnTo>
                <a:lnTo>
                  <a:pt x="0" y="84"/>
                </a:lnTo>
                <a:lnTo>
                  <a:pt x="96" y="0"/>
                </a:lnTo>
                <a:lnTo>
                  <a:pt x="108"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6" name="Freeform 62"/>
          <p:cNvSpPr>
            <a:spLocks/>
          </p:cNvSpPr>
          <p:nvPr/>
        </p:nvSpPr>
        <p:spPr bwMode="auto">
          <a:xfrm>
            <a:off x="4394200" y="2586038"/>
            <a:ext cx="858838" cy="401637"/>
          </a:xfrm>
          <a:custGeom>
            <a:avLst/>
            <a:gdLst>
              <a:gd name="T0" fmla="*/ 540 w 541"/>
              <a:gd name="T1" fmla="*/ 0 h 253"/>
              <a:gd name="T2" fmla="*/ 0 w 541"/>
              <a:gd name="T3" fmla="*/ 252 h 253"/>
              <a:gd name="T4" fmla="*/ 540 w 541"/>
              <a:gd name="T5" fmla="*/ 0 h 253"/>
            </a:gdLst>
            <a:ahLst/>
            <a:cxnLst>
              <a:cxn ang="0">
                <a:pos x="T0" y="T1"/>
              </a:cxn>
              <a:cxn ang="0">
                <a:pos x="T2" y="T3"/>
              </a:cxn>
              <a:cxn ang="0">
                <a:pos x="T4" y="T5"/>
              </a:cxn>
            </a:cxnLst>
            <a:rect l="0" t="0" r="r" b="b"/>
            <a:pathLst>
              <a:path w="541" h="253">
                <a:moveTo>
                  <a:pt x="540" y="0"/>
                </a:moveTo>
                <a:lnTo>
                  <a:pt x="0" y="252"/>
                </a:lnTo>
                <a:lnTo>
                  <a:pt x="54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7" name="Freeform 63"/>
          <p:cNvSpPr>
            <a:spLocks/>
          </p:cNvSpPr>
          <p:nvPr/>
        </p:nvSpPr>
        <p:spPr bwMode="auto">
          <a:xfrm>
            <a:off x="3155950" y="3975100"/>
            <a:ext cx="211138" cy="134938"/>
          </a:xfrm>
          <a:custGeom>
            <a:avLst/>
            <a:gdLst>
              <a:gd name="T0" fmla="*/ 120 w 133"/>
              <a:gd name="T1" fmla="*/ 24 h 85"/>
              <a:gd name="T2" fmla="*/ 132 w 133"/>
              <a:gd name="T3" fmla="*/ 60 h 85"/>
              <a:gd name="T4" fmla="*/ 0 w 133"/>
              <a:gd name="T5" fmla="*/ 84 h 85"/>
              <a:gd name="T6" fmla="*/ 96 w 133"/>
              <a:gd name="T7" fmla="*/ 0 h 85"/>
              <a:gd name="T8" fmla="*/ 120 w 133"/>
              <a:gd name="T9" fmla="*/ 24 h 85"/>
            </a:gdLst>
            <a:ahLst/>
            <a:cxnLst>
              <a:cxn ang="0">
                <a:pos x="T0" y="T1"/>
              </a:cxn>
              <a:cxn ang="0">
                <a:pos x="T2" y="T3"/>
              </a:cxn>
              <a:cxn ang="0">
                <a:pos x="T4" y="T5"/>
              </a:cxn>
              <a:cxn ang="0">
                <a:pos x="T6" y="T7"/>
              </a:cxn>
              <a:cxn ang="0">
                <a:pos x="T8" y="T9"/>
              </a:cxn>
            </a:cxnLst>
            <a:rect l="0" t="0" r="r" b="b"/>
            <a:pathLst>
              <a:path w="133" h="85">
                <a:moveTo>
                  <a:pt x="120" y="24"/>
                </a:moveTo>
                <a:lnTo>
                  <a:pt x="132" y="60"/>
                </a:lnTo>
                <a:lnTo>
                  <a:pt x="0" y="84"/>
                </a:lnTo>
                <a:lnTo>
                  <a:pt x="96" y="0"/>
                </a:lnTo>
                <a:lnTo>
                  <a:pt x="120"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8" name="Freeform 64"/>
          <p:cNvSpPr>
            <a:spLocks/>
          </p:cNvSpPr>
          <p:nvPr/>
        </p:nvSpPr>
        <p:spPr bwMode="auto">
          <a:xfrm>
            <a:off x="3346450" y="3614738"/>
            <a:ext cx="858838" cy="400050"/>
          </a:xfrm>
          <a:custGeom>
            <a:avLst/>
            <a:gdLst>
              <a:gd name="T0" fmla="*/ 540 w 541"/>
              <a:gd name="T1" fmla="*/ 0 h 252"/>
              <a:gd name="T2" fmla="*/ 0 w 541"/>
              <a:gd name="T3" fmla="*/ 251 h 252"/>
              <a:gd name="T4" fmla="*/ 540 w 541"/>
              <a:gd name="T5" fmla="*/ 0 h 252"/>
            </a:gdLst>
            <a:ahLst/>
            <a:cxnLst>
              <a:cxn ang="0">
                <a:pos x="T0" y="T1"/>
              </a:cxn>
              <a:cxn ang="0">
                <a:pos x="T2" y="T3"/>
              </a:cxn>
              <a:cxn ang="0">
                <a:pos x="T4" y="T5"/>
              </a:cxn>
            </a:cxnLst>
            <a:rect l="0" t="0" r="r" b="b"/>
            <a:pathLst>
              <a:path w="541" h="252">
                <a:moveTo>
                  <a:pt x="540" y="0"/>
                </a:moveTo>
                <a:lnTo>
                  <a:pt x="0" y="251"/>
                </a:lnTo>
                <a:lnTo>
                  <a:pt x="54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09" name="Freeform 65"/>
          <p:cNvSpPr>
            <a:spLocks/>
          </p:cNvSpPr>
          <p:nvPr/>
        </p:nvSpPr>
        <p:spPr bwMode="auto">
          <a:xfrm>
            <a:off x="5041900" y="3975100"/>
            <a:ext cx="211138" cy="134938"/>
          </a:xfrm>
          <a:custGeom>
            <a:avLst/>
            <a:gdLst>
              <a:gd name="T0" fmla="*/ 24 w 133"/>
              <a:gd name="T1" fmla="*/ 24 h 85"/>
              <a:gd name="T2" fmla="*/ 36 w 133"/>
              <a:gd name="T3" fmla="*/ 0 h 85"/>
              <a:gd name="T4" fmla="*/ 132 w 133"/>
              <a:gd name="T5" fmla="*/ 84 h 85"/>
              <a:gd name="T6" fmla="*/ 0 w 133"/>
              <a:gd name="T7" fmla="*/ 60 h 85"/>
              <a:gd name="T8" fmla="*/ 24 w 133"/>
              <a:gd name="T9" fmla="*/ 24 h 85"/>
            </a:gdLst>
            <a:ahLst/>
            <a:cxnLst>
              <a:cxn ang="0">
                <a:pos x="T0" y="T1"/>
              </a:cxn>
              <a:cxn ang="0">
                <a:pos x="T2" y="T3"/>
              </a:cxn>
              <a:cxn ang="0">
                <a:pos x="T4" y="T5"/>
              </a:cxn>
              <a:cxn ang="0">
                <a:pos x="T6" y="T7"/>
              </a:cxn>
              <a:cxn ang="0">
                <a:pos x="T8" y="T9"/>
              </a:cxn>
            </a:cxnLst>
            <a:rect l="0" t="0" r="r" b="b"/>
            <a:pathLst>
              <a:path w="133" h="85">
                <a:moveTo>
                  <a:pt x="24" y="24"/>
                </a:moveTo>
                <a:lnTo>
                  <a:pt x="36" y="0"/>
                </a:lnTo>
                <a:lnTo>
                  <a:pt x="132" y="84"/>
                </a:lnTo>
                <a:lnTo>
                  <a:pt x="0" y="60"/>
                </a:lnTo>
                <a:lnTo>
                  <a:pt x="24"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0" name="Freeform 66"/>
          <p:cNvSpPr>
            <a:spLocks/>
          </p:cNvSpPr>
          <p:nvPr/>
        </p:nvSpPr>
        <p:spPr bwMode="auto">
          <a:xfrm>
            <a:off x="4184650" y="3614738"/>
            <a:ext cx="877888" cy="400050"/>
          </a:xfrm>
          <a:custGeom>
            <a:avLst/>
            <a:gdLst>
              <a:gd name="T0" fmla="*/ 0 w 553"/>
              <a:gd name="T1" fmla="*/ 0 h 252"/>
              <a:gd name="T2" fmla="*/ 552 w 553"/>
              <a:gd name="T3" fmla="*/ 251 h 252"/>
              <a:gd name="T4" fmla="*/ 0 w 553"/>
              <a:gd name="T5" fmla="*/ 0 h 252"/>
            </a:gdLst>
            <a:ahLst/>
            <a:cxnLst>
              <a:cxn ang="0">
                <a:pos x="T0" y="T1"/>
              </a:cxn>
              <a:cxn ang="0">
                <a:pos x="T2" y="T3"/>
              </a:cxn>
              <a:cxn ang="0">
                <a:pos x="T4" y="T5"/>
              </a:cxn>
            </a:cxnLst>
            <a:rect l="0" t="0" r="r" b="b"/>
            <a:pathLst>
              <a:path w="553" h="252">
                <a:moveTo>
                  <a:pt x="0" y="0"/>
                </a:moveTo>
                <a:lnTo>
                  <a:pt x="552" y="251"/>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1" name="AutoShape 67"/>
          <p:cNvSpPr>
            <a:spLocks noChangeArrowheads="1"/>
          </p:cNvSpPr>
          <p:nvPr/>
        </p:nvSpPr>
        <p:spPr bwMode="auto">
          <a:xfrm>
            <a:off x="5638800" y="30305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12" name="AutoShape 68"/>
          <p:cNvSpPr>
            <a:spLocks noChangeArrowheads="1"/>
          </p:cNvSpPr>
          <p:nvPr/>
        </p:nvSpPr>
        <p:spPr bwMode="auto">
          <a:xfrm>
            <a:off x="5651500" y="30432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13" name="Rectangle 69"/>
          <p:cNvSpPr>
            <a:spLocks noChangeArrowheads="1"/>
          </p:cNvSpPr>
          <p:nvPr/>
        </p:nvSpPr>
        <p:spPr bwMode="auto">
          <a:xfrm>
            <a:off x="5715000" y="31432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6214" name="Rectangle 70"/>
          <p:cNvSpPr>
            <a:spLocks noChangeArrowheads="1"/>
          </p:cNvSpPr>
          <p:nvPr/>
        </p:nvSpPr>
        <p:spPr bwMode="auto">
          <a:xfrm>
            <a:off x="6069013" y="31432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6215" name="Rectangle 71"/>
          <p:cNvSpPr>
            <a:spLocks noChangeArrowheads="1"/>
          </p:cNvSpPr>
          <p:nvPr/>
        </p:nvSpPr>
        <p:spPr bwMode="auto">
          <a:xfrm>
            <a:off x="6180138" y="31432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3</a:t>
            </a:r>
          </a:p>
        </p:txBody>
      </p:sp>
      <p:sp>
        <p:nvSpPr>
          <p:cNvPr id="6216" name="Freeform 72"/>
          <p:cNvSpPr>
            <a:spLocks/>
          </p:cNvSpPr>
          <p:nvPr/>
        </p:nvSpPr>
        <p:spPr bwMode="auto">
          <a:xfrm>
            <a:off x="6032500" y="2909888"/>
            <a:ext cx="192088" cy="134937"/>
          </a:xfrm>
          <a:custGeom>
            <a:avLst/>
            <a:gdLst>
              <a:gd name="T0" fmla="*/ 12 w 121"/>
              <a:gd name="T1" fmla="*/ 36 h 85"/>
              <a:gd name="T2" fmla="*/ 24 w 121"/>
              <a:gd name="T3" fmla="*/ 0 h 85"/>
              <a:gd name="T4" fmla="*/ 120 w 121"/>
              <a:gd name="T5" fmla="*/ 84 h 85"/>
              <a:gd name="T6" fmla="*/ 0 w 121"/>
              <a:gd name="T7" fmla="*/ 60 h 85"/>
              <a:gd name="T8" fmla="*/ 12 w 121"/>
              <a:gd name="T9" fmla="*/ 36 h 85"/>
            </a:gdLst>
            <a:ahLst/>
            <a:cxnLst>
              <a:cxn ang="0">
                <a:pos x="T0" y="T1"/>
              </a:cxn>
              <a:cxn ang="0">
                <a:pos x="T2" y="T3"/>
              </a:cxn>
              <a:cxn ang="0">
                <a:pos x="T4" y="T5"/>
              </a:cxn>
              <a:cxn ang="0">
                <a:pos x="T6" y="T7"/>
              </a:cxn>
              <a:cxn ang="0">
                <a:pos x="T8" y="T9"/>
              </a:cxn>
            </a:cxnLst>
            <a:rect l="0" t="0" r="r" b="b"/>
            <a:pathLst>
              <a:path w="121" h="85">
                <a:moveTo>
                  <a:pt x="12" y="36"/>
                </a:moveTo>
                <a:lnTo>
                  <a:pt x="24" y="0"/>
                </a:lnTo>
                <a:lnTo>
                  <a:pt x="120" y="84"/>
                </a:lnTo>
                <a:lnTo>
                  <a:pt x="0" y="60"/>
                </a:lnTo>
                <a:lnTo>
                  <a:pt x="12" y="36"/>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7" name="Freeform 73"/>
          <p:cNvSpPr>
            <a:spLocks/>
          </p:cNvSpPr>
          <p:nvPr/>
        </p:nvSpPr>
        <p:spPr bwMode="auto">
          <a:xfrm>
            <a:off x="5232400" y="2586038"/>
            <a:ext cx="820738" cy="363537"/>
          </a:xfrm>
          <a:custGeom>
            <a:avLst/>
            <a:gdLst>
              <a:gd name="T0" fmla="*/ 0 w 517"/>
              <a:gd name="T1" fmla="*/ 0 h 229"/>
              <a:gd name="T2" fmla="*/ 516 w 517"/>
              <a:gd name="T3" fmla="*/ 228 h 229"/>
              <a:gd name="T4" fmla="*/ 0 w 517"/>
              <a:gd name="T5" fmla="*/ 0 h 229"/>
            </a:gdLst>
            <a:ahLst/>
            <a:cxnLst>
              <a:cxn ang="0">
                <a:pos x="T0" y="T1"/>
              </a:cxn>
              <a:cxn ang="0">
                <a:pos x="T2" y="T3"/>
              </a:cxn>
              <a:cxn ang="0">
                <a:pos x="T4" y="T5"/>
              </a:cxn>
            </a:cxnLst>
            <a:rect l="0" t="0" r="r" b="b"/>
            <a:pathLst>
              <a:path w="517" h="229">
                <a:moveTo>
                  <a:pt x="0" y="0"/>
                </a:moveTo>
                <a:lnTo>
                  <a:pt x="516" y="228"/>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18" name="Rectangle 74"/>
          <p:cNvSpPr>
            <a:spLocks noChangeArrowheads="1"/>
          </p:cNvSpPr>
          <p:nvPr/>
        </p:nvSpPr>
        <p:spPr bwMode="auto">
          <a:xfrm>
            <a:off x="153988" y="1030288"/>
            <a:ext cx="2381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a:t>
            </a:r>
          </a:p>
        </p:txBody>
      </p:sp>
      <p:sp>
        <p:nvSpPr>
          <p:cNvPr id="6219" name="Rectangle 75"/>
          <p:cNvSpPr>
            <a:spLocks noChangeArrowheads="1"/>
          </p:cNvSpPr>
          <p:nvPr/>
        </p:nvSpPr>
        <p:spPr bwMode="auto">
          <a:xfrm>
            <a:off x="1800225" y="5102225"/>
            <a:ext cx="3587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A</a:t>
            </a:r>
          </a:p>
        </p:txBody>
      </p:sp>
      <p:sp>
        <p:nvSpPr>
          <p:cNvPr id="6220" name="Rectangle 76"/>
          <p:cNvSpPr>
            <a:spLocks noChangeArrowheads="1"/>
          </p:cNvSpPr>
          <p:nvPr/>
        </p:nvSpPr>
        <p:spPr bwMode="auto">
          <a:xfrm>
            <a:off x="6354763" y="5102225"/>
            <a:ext cx="3333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B</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ltLang="en-US"/>
              <a:t>What is This?</a:t>
            </a:r>
          </a:p>
        </p:txBody>
      </p:sp>
      <p:pic>
        <p:nvPicPr>
          <p:cNvPr id="1433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1524000"/>
            <a:ext cx="4902200" cy="378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Rectangle 4"/>
          <p:cNvSpPr>
            <a:spLocks noChangeArrowheads="1"/>
          </p:cNvSpPr>
          <p:nvPr/>
        </p:nvSpPr>
        <p:spPr bwMode="auto">
          <a:xfrm>
            <a:off x="381000" y="21336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Face</a:t>
            </a:r>
          </a:p>
        </p:txBody>
      </p:sp>
      <p:sp>
        <p:nvSpPr>
          <p:cNvPr id="14341" name="Rectangle 5"/>
          <p:cNvSpPr>
            <a:spLocks noChangeArrowheads="1"/>
          </p:cNvSpPr>
          <p:nvPr/>
        </p:nvSpPr>
        <p:spPr bwMode="auto">
          <a:xfrm>
            <a:off x="609600" y="3581400"/>
            <a:ext cx="990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Eye</a:t>
            </a:r>
          </a:p>
        </p:txBody>
      </p:sp>
      <p:sp>
        <p:nvSpPr>
          <p:cNvPr id="14342" name="Line 6"/>
          <p:cNvSpPr>
            <a:spLocks noChangeShapeType="1"/>
          </p:cNvSpPr>
          <p:nvPr/>
        </p:nvSpPr>
        <p:spPr bwMode="auto">
          <a:xfrm>
            <a:off x="914400" y="2895600"/>
            <a:ext cx="15240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 name="Text Box 7"/>
          <p:cNvSpPr txBox="1">
            <a:spLocks noChangeArrowheads="1"/>
          </p:cNvSpPr>
          <p:nvPr/>
        </p:nvSpPr>
        <p:spPr bwMode="auto">
          <a:xfrm>
            <a:off x="1050925" y="3254375"/>
            <a:ext cx="527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1..2</a:t>
            </a:r>
          </a:p>
        </p:txBody>
      </p:sp>
      <p:sp>
        <p:nvSpPr>
          <p:cNvPr id="14344" name="Line 8"/>
          <p:cNvSpPr>
            <a:spLocks noChangeShapeType="1"/>
          </p:cNvSpPr>
          <p:nvPr/>
        </p:nvSpPr>
        <p:spPr bwMode="auto">
          <a:xfrm>
            <a:off x="3657600" y="4953000"/>
            <a:ext cx="0" cy="1295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tLang="en-US"/>
              <a:t>Modeling in Action</a:t>
            </a:r>
          </a:p>
        </p:txBody>
      </p:sp>
      <p:sp>
        <p:nvSpPr>
          <p:cNvPr id="16387" name="Rectangle 3"/>
          <p:cNvSpPr>
            <a:spLocks noGrp="1" noChangeArrowheads="1"/>
          </p:cNvSpPr>
          <p:nvPr>
            <p:ph type="body" idx="1"/>
          </p:nvPr>
        </p:nvSpPr>
        <p:spPr>
          <a:noFill/>
          <a:ln/>
        </p:spPr>
        <p:txBody>
          <a:bodyPr/>
          <a:lstStyle/>
          <a:p>
            <a:r>
              <a:rPr lang="en-US" altLang="en-US"/>
              <a:t>Face</a:t>
            </a:r>
          </a:p>
          <a:p>
            <a:r>
              <a:rPr lang="en-US" altLang="en-US"/>
              <a:t>Mask</a:t>
            </a:r>
          </a:p>
          <a:p>
            <a:r>
              <a:rPr lang="en-US" altLang="en-US"/>
              <a:t>Sad</a:t>
            </a:r>
          </a:p>
          <a:p>
            <a:r>
              <a:rPr lang="en-US" altLang="en-US"/>
              <a:t>Happy</a:t>
            </a:r>
          </a:p>
          <a:p>
            <a:r>
              <a:rPr lang="en-US" altLang="en-US"/>
              <a:t>Is it one Face or two?</a:t>
            </a:r>
          </a:p>
          <a:p>
            <a:r>
              <a:rPr lang="en-US" altLang="en-US"/>
              <a:t>Who is using it?</a:t>
            </a:r>
          </a:p>
          <a:p>
            <a:pPr lvl="1"/>
            <a:r>
              <a:rPr lang="en-US" altLang="en-US"/>
              <a:t>Person at Carneval?</a:t>
            </a:r>
          </a:p>
          <a:p>
            <a:pPr lvl="1"/>
            <a:r>
              <a:rPr lang="en-US" altLang="en-US"/>
              <a:t>Bankrobber?</a:t>
            </a:r>
          </a:p>
          <a:p>
            <a:pPr lvl="1"/>
            <a:r>
              <a:rPr lang="en-US" altLang="en-US"/>
              <a:t>Painting collector</a:t>
            </a:r>
          </a:p>
          <a:p>
            <a:r>
              <a:rPr lang="en-US" altLang="en-US"/>
              <a:t>How is it used?</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en-US"/>
              <a:t>Pieces of an Object Model</a:t>
            </a:r>
          </a:p>
        </p:txBody>
      </p:sp>
      <p:sp>
        <p:nvSpPr>
          <p:cNvPr id="17411" name="Rectangle 3"/>
          <p:cNvSpPr>
            <a:spLocks noGrp="1" noChangeArrowheads="1"/>
          </p:cNvSpPr>
          <p:nvPr>
            <p:ph type="body" idx="1"/>
          </p:nvPr>
        </p:nvSpPr>
        <p:spPr>
          <a:xfrm>
            <a:off x="355600" y="952500"/>
            <a:ext cx="8255000" cy="4921250"/>
          </a:xfrm>
          <a:noFill/>
          <a:ln/>
        </p:spPr>
        <p:txBody>
          <a:bodyPr/>
          <a:lstStyle/>
          <a:p>
            <a:pPr>
              <a:lnSpc>
                <a:spcPct val="80000"/>
              </a:lnSpc>
            </a:pPr>
            <a:r>
              <a:rPr lang="en-US" altLang="en-US" sz="2000"/>
              <a:t>Classes</a:t>
            </a:r>
          </a:p>
          <a:p>
            <a:pPr>
              <a:lnSpc>
                <a:spcPct val="80000"/>
              </a:lnSpc>
            </a:pPr>
            <a:r>
              <a:rPr lang="en-US" altLang="en-US" sz="2000"/>
              <a:t>Associations (Relations)</a:t>
            </a:r>
          </a:p>
          <a:p>
            <a:pPr lvl="1">
              <a:lnSpc>
                <a:spcPct val="80000"/>
              </a:lnSpc>
            </a:pPr>
            <a:r>
              <a:rPr lang="en-US" altLang="en-US" sz="1800"/>
              <a:t>Generic associations</a:t>
            </a:r>
          </a:p>
          <a:p>
            <a:pPr lvl="1">
              <a:lnSpc>
                <a:spcPct val="80000"/>
              </a:lnSpc>
            </a:pPr>
            <a:r>
              <a:rPr lang="en-US" altLang="en-US" sz="1800"/>
              <a:t>Canonical associations</a:t>
            </a:r>
          </a:p>
          <a:p>
            <a:pPr lvl="2">
              <a:lnSpc>
                <a:spcPct val="80000"/>
              </a:lnSpc>
            </a:pPr>
            <a:r>
              <a:rPr lang="en-US" altLang="en-US" sz="1600"/>
              <a:t>Part of- Hierarchy (Aggregation)</a:t>
            </a:r>
          </a:p>
          <a:p>
            <a:pPr lvl="2">
              <a:lnSpc>
                <a:spcPct val="80000"/>
              </a:lnSpc>
            </a:pPr>
            <a:r>
              <a:rPr lang="en-US" altLang="en-US" sz="1600"/>
              <a:t>Kind of-Hierarchy (Generalization)</a:t>
            </a:r>
          </a:p>
          <a:p>
            <a:pPr>
              <a:lnSpc>
                <a:spcPct val="80000"/>
              </a:lnSpc>
            </a:pPr>
            <a:r>
              <a:rPr lang="en-US" altLang="en-US" sz="2000"/>
              <a:t>Attributes</a:t>
            </a:r>
          </a:p>
          <a:p>
            <a:pPr lvl="1">
              <a:lnSpc>
                <a:spcPct val="80000"/>
              </a:lnSpc>
            </a:pPr>
            <a:r>
              <a:rPr lang="en-US" altLang="en-US" sz="1800"/>
              <a:t>Detection of attributes</a:t>
            </a:r>
          </a:p>
          <a:p>
            <a:pPr lvl="1">
              <a:lnSpc>
                <a:spcPct val="80000"/>
              </a:lnSpc>
            </a:pPr>
            <a:r>
              <a:rPr lang="en-US" altLang="en-US" sz="1800"/>
              <a:t>Application specific</a:t>
            </a:r>
          </a:p>
          <a:p>
            <a:pPr lvl="1">
              <a:lnSpc>
                <a:spcPct val="80000"/>
              </a:lnSpc>
            </a:pPr>
            <a:r>
              <a:rPr lang="en-US" altLang="en-US" sz="1800"/>
              <a:t>Attributes in one system can be classes in another system</a:t>
            </a:r>
          </a:p>
          <a:p>
            <a:pPr lvl="1">
              <a:lnSpc>
                <a:spcPct val="80000"/>
              </a:lnSpc>
            </a:pPr>
            <a:r>
              <a:rPr lang="en-US" altLang="en-US" sz="1800"/>
              <a:t>Turning attributes to classes</a:t>
            </a:r>
          </a:p>
          <a:p>
            <a:pPr>
              <a:lnSpc>
                <a:spcPct val="80000"/>
              </a:lnSpc>
            </a:pPr>
            <a:r>
              <a:rPr lang="en-US" altLang="en-US" sz="2000"/>
              <a:t>Operations</a:t>
            </a:r>
          </a:p>
          <a:p>
            <a:pPr lvl="1">
              <a:lnSpc>
                <a:spcPct val="80000"/>
              </a:lnSpc>
            </a:pPr>
            <a:r>
              <a:rPr lang="en-US" altLang="en-US" sz="1800"/>
              <a:t>Detection of operations</a:t>
            </a:r>
          </a:p>
          <a:p>
            <a:pPr lvl="1">
              <a:lnSpc>
                <a:spcPct val="80000"/>
              </a:lnSpc>
            </a:pPr>
            <a:r>
              <a:rPr lang="en-US" altLang="en-US" sz="1800"/>
              <a:t>Generic operations: Get/Set, General world knowledge, design patterns</a:t>
            </a:r>
          </a:p>
          <a:p>
            <a:pPr lvl="1">
              <a:lnSpc>
                <a:spcPct val="80000"/>
              </a:lnSpc>
            </a:pPr>
            <a:r>
              <a:rPr lang="en-US" altLang="en-US" sz="1800"/>
              <a:t>Domain operations: Dynamic model, Functional model</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tLang="en-US"/>
              <a:t>Object vs Class</a:t>
            </a:r>
          </a:p>
        </p:txBody>
      </p:sp>
      <p:sp>
        <p:nvSpPr>
          <p:cNvPr id="18435" name="Rectangle 3"/>
          <p:cNvSpPr>
            <a:spLocks noGrp="1" noChangeArrowheads="1"/>
          </p:cNvSpPr>
          <p:nvPr>
            <p:ph type="body" idx="1"/>
          </p:nvPr>
        </p:nvSpPr>
        <p:spPr>
          <a:xfrm>
            <a:off x="300038" y="993775"/>
            <a:ext cx="8504237" cy="5305425"/>
          </a:xfrm>
          <a:noFill/>
          <a:ln/>
        </p:spPr>
        <p:txBody>
          <a:bodyPr/>
          <a:lstStyle/>
          <a:p>
            <a:r>
              <a:rPr lang="en-US" altLang="en-US"/>
              <a:t>Object (instance): Exactly one thing</a:t>
            </a:r>
          </a:p>
          <a:p>
            <a:pPr lvl="1"/>
            <a:r>
              <a:rPr lang="en-US" altLang="en-US"/>
              <a:t> This lecture on Software Engineering  on November 15 from 14:30 -16:00</a:t>
            </a:r>
          </a:p>
          <a:p>
            <a:r>
              <a:rPr lang="en-US" altLang="en-US"/>
              <a:t>A class describes a group of objects with similar properties</a:t>
            </a:r>
          </a:p>
          <a:p>
            <a:pPr lvl="1"/>
            <a:r>
              <a:rPr lang="en-US" altLang="en-US"/>
              <a:t>Game,  Tournament, mechanic, car, database</a:t>
            </a:r>
          </a:p>
          <a:p>
            <a:r>
              <a:rPr lang="en-US" altLang="en-US" i="1"/>
              <a:t>Object diagram:</a:t>
            </a:r>
            <a:r>
              <a:rPr lang="en-US" altLang="en-US"/>
              <a:t> A graphic notation for modeling objects, classes and their relationships ("associations"):</a:t>
            </a:r>
          </a:p>
          <a:p>
            <a:pPr lvl="1"/>
            <a:r>
              <a:rPr lang="en-US" altLang="en-US" i="1"/>
              <a:t>Class diagram:</a:t>
            </a:r>
            <a:r>
              <a:rPr lang="en-US" altLang="en-US"/>
              <a:t> </a:t>
            </a:r>
            <a:r>
              <a:rPr lang="en-US" altLang="en-US" b="0"/>
              <a:t>Template for describing many instances of data. Useful for taxonomies, patters, schemata...</a:t>
            </a:r>
          </a:p>
          <a:p>
            <a:pPr lvl="1"/>
            <a:r>
              <a:rPr lang="en-US" altLang="en-US" i="1"/>
              <a:t>Instance diagram:</a:t>
            </a:r>
            <a:r>
              <a:rPr lang="en-US" altLang="en-US"/>
              <a:t> </a:t>
            </a:r>
            <a:r>
              <a:rPr lang="en-US" altLang="en-US" b="0"/>
              <a:t>A particular set of objects relating to each other. Useful for discussing scenarios, test cases and examples</a:t>
            </a:r>
          </a:p>
          <a:p>
            <a:r>
              <a:rPr lang="en-US" altLang="en-US"/>
              <a:t>Together-J:  CASE (Computer-Aided Software Engineering) Tool for building object diagrams, in particular class diagrams</a:t>
            </a:r>
          </a:p>
          <a:p>
            <a:pPr lvl="1"/>
            <a:r>
              <a:rPr lang="en-US" altLang="en-US"/>
              <a:t>Lecture tomorrow (November 16)</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en-US"/>
              <a:t>Class identification</a:t>
            </a:r>
          </a:p>
        </p:txBody>
      </p:sp>
      <p:sp>
        <p:nvSpPr>
          <p:cNvPr id="204803" name="Rectangle 3"/>
          <p:cNvSpPr>
            <a:spLocks noGrp="1" noChangeArrowheads="1"/>
          </p:cNvSpPr>
          <p:nvPr>
            <p:ph type="body" idx="1"/>
          </p:nvPr>
        </p:nvSpPr>
        <p:spPr/>
        <p:txBody>
          <a:bodyPr/>
          <a:lstStyle/>
          <a:p>
            <a:r>
              <a:rPr lang="en-US" altLang="en-US"/>
              <a:t>Finding objects is the central piece in object modeling</a:t>
            </a:r>
          </a:p>
          <a:p>
            <a:r>
              <a:rPr lang="en-US" altLang="en-US"/>
              <a:t>Approaches</a:t>
            </a:r>
          </a:p>
          <a:p>
            <a:pPr lvl="1"/>
            <a:r>
              <a:rPr lang="en-US" altLang="en-US"/>
              <a:t>Application domain approach (not a special lecture, examples):</a:t>
            </a:r>
          </a:p>
          <a:p>
            <a:pPr lvl="2"/>
            <a:r>
              <a:rPr lang="en-US" altLang="en-US"/>
              <a:t>Ask application domain expert to identify relevant abstractions</a:t>
            </a:r>
          </a:p>
          <a:p>
            <a:pPr lvl="1"/>
            <a:r>
              <a:rPr lang="en-US" altLang="en-US"/>
              <a:t>Syntactic approach (today):</a:t>
            </a:r>
          </a:p>
          <a:p>
            <a:pPr lvl="2"/>
            <a:r>
              <a:rPr lang="en-US" altLang="en-US"/>
              <a:t>Start with use cases. Extract participating objects from flow of events</a:t>
            </a:r>
          </a:p>
          <a:p>
            <a:pPr lvl="2"/>
            <a:r>
              <a:rPr lang="en-US" altLang="en-US"/>
              <a:t>Use  noun-verb analysis (Abbot’s technique) to identify components of the object model</a:t>
            </a:r>
          </a:p>
          <a:p>
            <a:pPr lvl="1"/>
            <a:r>
              <a:rPr lang="en-US" altLang="en-US"/>
              <a:t>Design patterns approach (Lecture on design patterns)</a:t>
            </a:r>
          </a:p>
          <a:p>
            <a:pPr lvl="2"/>
            <a:r>
              <a:rPr lang="en-US" altLang="en-US"/>
              <a:t>Use reusable design patterns</a:t>
            </a:r>
          </a:p>
          <a:p>
            <a:pPr lvl="1"/>
            <a:r>
              <a:rPr lang="en-US" altLang="en-US"/>
              <a:t>Component-based approach (Lecture on object design):</a:t>
            </a:r>
          </a:p>
          <a:p>
            <a:pPr lvl="2"/>
            <a:r>
              <a:rPr lang="en-US" altLang="en-US"/>
              <a:t>Identify existing solution classes</a:t>
            </a:r>
          </a:p>
          <a:p>
            <a:pPr lvl="1"/>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ltLang="en-US"/>
              <a:t>How do you find classes?</a:t>
            </a:r>
          </a:p>
        </p:txBody>
      </p:sp>
      <p:sp>
        <p:nvSpPr>
          <p:cNvPr id="54275" name="Rectangle 3"/>
          <p:cNvSpPr>
            <a:spLocks noGrp="1" noChangeArrowheads="1"/>
          </p:cNvSpPr>
          <p:nvPr>
            <p:ph type="body" idx="1"/>
          </p:nvPr>
        </p:nvSpPr>
        <p:spPr>
          <a:xfrm>
            <a:off x="304800" y="1079500"/>
            <a:ext cx="8509000" cy="4921250"/>
          </a:xfrm>
          <a:noFill/>
          <a:ln/>
        </p:spPr>
        <p:txBody>
          <a:bodyPr/>
          <a:lstStyle/>
          <a:p>
            <a:r>
              <a:rPr lang="en-US" altLang="en-US"/>
              <a:t>Finding objects is the central piece in object modeling</a:t>
            </a:r>
          </a:p>
          <a:p>
            <a:pPr lvl="1"/>
            <a:r>
              <a:rPr lang="en-US" altLang="en-US"/>
              <a:t>Learn about problem domain: Observe your client</a:t>
            </a:r>
          </a:p>
          <a:p>
            <a:pPr lvl="1"/>
            <a:r>
              <a:rPr lang="en-US" altLang="en-US"/>
              <a:t>Apply general world knowledge and intuition</a:t>
            </a:r>
          </a:p>
          <a:p>
            <a:pPr lvl="1"/>
            <a:r>
              <a:rPr lang="en-US" altLang="en-US"/>
              <a:t>Take the flow of events and find participating objects in use cases</a:t>
            </a:r>
          </a:p>
          <a:p>
            <a:pPr lvl="1"/>
            <a:r>
              <a:rPr lang="en-US" altLang="en-US"/>
              <a:t>Try to establish a taxonomy</a:t>
            </a:r>
          </a:p>
          <a:p>
            <a:pPr lvl="1"/>
            <a:r>
              <a:rPr lang="en-US" altLang="en-US"/>
              <a:t>Do a syntactic analysis of </a:t>
            </a:r>
            <a:r>
              <a:rPr lang="en-US" altLang="en-US" i="1"/>
              <a:t>problem statement</a:t>
            </a:r>
            <a:r>
              <a:rPr lang="en-US" altLang="en-US"/>
              <a:t>,  </a:t>
            </a:r>
            <a:r>
              <a:rPr lang="en-US" altLang="en-US" i="1"/>
              <a:t>scenario </a:t>
            </a:r>
            <a:r>
              <a:rPr lang="en-US" altLang="en-US"/>
              <a:t> or </a:t>
            </a:r>
            <a:r>
              <a:rPr lang="en-US" altLang="en-US" i="1"/>
              <a:t>flow of events</a:t>
            </a:r>
            <a:r>
              <a:rPr lang="en-US" altLang="en-US"/>
              <a:t> </a:t>
            </a:r>
          </a:p>
          <a:p>
            <a:pPr lvl="1"/>
            <a:r>
              <a:rPr lang="en-US" altLang="en-US"/>
              <a:t>Abbott Textual Analysis, 1983, also called noun-verb analysis</a:t>
            </a:r>
          </a:p>
          <a:p>
            <a:pPr lvl="2"/>
            <a:r>
              <a:rPr lang="en-US" altLang="en-US"/>
              <a:t>Nouns are good candidates for classes </a:t>
            </a:r>
          </a:p>
          <a:p>
            <a:pPr lvl="2"/>
            <a:r>
              <a:rPr lang="en-US" altLang="en-US"/>
              <a:t>Verbs are good candidates for opeations</a:t>
            </a:r>
          </a:p>
          <a:p>
            <a:pPr lvl="1"/>
            <a:r>
              <a:rPr lang="en-US" altLang="en-US"/>
              <a:t>Apply design knowledge:</a:t>
            </a:r>
          </a:p>
          <a:p>
            <a:pPr lvl="2"/>
            <a:r>
              <a:rPr lang="en-US" altLang="en-US"/>
              <a:t>Distinguish different types of objects</a:t>
            </a:r>
          </a:p>
          <a:p>
            <a:pPr lvl="2"/>
            <a:r>
              <a:rPr lang="en-US" altLang="en-US"/>
              <a:t>Apply design patterns (Lecture on design patterns)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noFill/>
          <a:ln/>
        </p:spPr>
        <p:txBody>
          <a:bodyPr/>
          <a:lstStyle/>
          <a:p>
            <a:r>
              <a:rPr lang="en-US" altLang="en-US"/>
              <a:t>How do you find classes?</a:t>
            </a:r>
          </a:p>
        </p:txBody>
      </p:sp>
      <p:sp>
        <p:nvSpPr>
          <p:cNvPr id="205827" name="Rectangle 3"/>
          <p:cNvSpPr>
            <a:spLocks noGrp="1" noChangeArrowheads="1"/>
          </p:cNvSpPr>
          <p:nvPr>
            <p:ph type="body" idx="1"/>
          </p:nvPr>
        </p:nvSpPr>
        <p:spPr>
          <a:xfrm>
            <a:off x="304800" y="1079500"/>
            <a:ext cx="8509000" cy="4921250"/>
          </a:xfrm>
          <a:noFill/>
          <a:ln/>
        </p:spPr>
        <p:txBody>
          <a:bodyPr/>
          <a:lstStyle/>
          <a:p>
            <a:pPr>
              <a:lnSpc>
                <a:spcPct val="80000"/>
              </a:lnSpc>
            </a:pPr>
            <a:r>
              <a:rPr lang="en-US" altLang="en-US"/>
              <a:t>Finding objects is the central piece in object modeling</a:t>
            </a:r>
          </a:p>
          <a:p>
            <a:pPr lvl="1">
              <a:lnSpc>
                <a:spcPct val="80000"/>
              </a:lnSpc>
            </a:pPr>
            <a:r>
              <a:rPr lang="en-US" altLang="en-US"/>
              <a:t>Learn about problem domain: Observe your client</a:t>
            </a:r>
          </a:p>
          <a:p>
            <a:pPr lvl="1">
              <a:lnSpc>
                <a:spcPct val="80000"/>
              </a:lnSpc>
            </a:pPr>
            <a:r>
              <a:rPr lang="en-US" altLang="en-US"/>
              <a:t>Apply general world knowledge and intuition</a:t>
            </a:r>
          </a:p>
          <a:p>
            <a:pPr lvl="1">
              <a:lnSpc>
                <a:spcPct val="80000"/>
              </a:lnSpc>
            </a:pPr>
            <a:r>
              <a:rPr lang="en-US" altLang="en-US">
                <a:solidFill>
                  <a:srgbClr val="FC0128"/>
                </a:solidFill>
              </a:rPr>
              <a:t>Take the flow of events and find participating objects in use cases</a:t>
            </a:r>
          </a:p>
          <a:p>
            <a:pPr lvl="1">
              <a:lnSpc>
                <a:spcPct val="80000"/>
              </a:lnSpc>
            </a:pPr>
            <a:r>
              <a:rPr lang="en-US" altLang="en-US"/>
              <a:t>Try to establish a taxonomy</a:t>
            </a:r>
          </a:p>
          <a:p>
            <a:pPr lvl="1">
              <a:lnSpc>
                <a:spcPct val="80000"/>
              </a:lnSpc>
            </a:pPr>
            <a:r>
              <a:rPr lang="en-US" altLang="en-US">
                <a:solidFill>
                  <a:srgbClr val="FC0128"/>
                </a:solidFill>
              </a:rPr>
              <a:t>Apply design knowledge:</a:t>
            </a:r>
          </a:p>
          <a:p>
            <a:pPr lvl="2">
              <a:lnSpc>
                <a:spcPct val="80000"/>
              </a:lnSpc>
            </a:pPr>
            <a:r>
              <a:rPr lang="en-US" altLang="en-US"/>
              <a:t>Distinguish different types of objects</a:t>
            </a:r>
          </a:p>
          <a:p>
            <a:pPr lvl="2">
              <a:lnSpc>
                <a:spcPct val="80000"/>
              </a:lnSpc>
            </a:pPr>
            <a:r>
              <a:rPr lang="en-US" altLang="en-US"/>
              <a:t>Apply design patterns (Lecture on design patterns) </a:t>
            </a:r>
          </a:p>
          <a:p>
            <a:pPr lvl="1">
              <a:lnSpc>
                <a:spcPct val="80000"/>
              </a:lnSpc>
            </a:pPr>
            <a:r>
              <a:rPr lang="en-US" altLang="en-US">
                <a:solidFill>
                  <a:srgbClr val="FC0128"/>
                </a:solidFill>
              </a:rPr>
              <a:t>Do a syntactic analysis</a:t>
            </a:r>
            <a:r>
              <a:rPr lang="en-US" altLang="en-US"/>
              <a:t> of </a:t>
            </a:r>
            <a:r>
              <a:rPr lang="en-US" altLang="en-US" i="1"/>
              <a:t>problem statement</a:t>
            </a:r>
            <a:r>
              <a:rPr lang="en-US" altLang="en-US"/>
              <a:t>,  </a:t>
            </a:r>
            <a:r>
              <a:rPr lang="en-US" altLang="en-US" i="1"/>
              <a:t>scenario </a:t>
            </a:r>
            <a:r>
              <a:rPr lang="en-US" altLang="en-US"/>
              <a:t> or </a:t>
            </a:r>
            <a:r>
              <a:rPr lang="en-US" altLang="en-US" i="1"/>
              <a:t>flow of events</a:t>
            </a:r>
            <a:r>
              <a:rPr lang="en-US" altLang="en-US"/>
              <a:t> </a:t>
            </a:r>
          </a:p>
          <a:p>
            <a:pPr lvl="1">
              <a:lnSpc>
                <a:spcPct val="80000"/>
              </a:lnSpc>
            </a:pPr>
            <a:r>
              <a:rPr lang="en-US" altLang="en-US"/>
              <a:t>Abbott Textual Analysis, 1983, also called noun-verb analysis</a:t>
            </a:r>
          </a:p>
          <a:p>
            <a:pPr lvl="2">
              <a:lnSpc>
                <a:spcPct val="80000"/>
              </a:lnSpc>
            </a:pPr>
            <a:r>
              <a:rPr lang="en-US" altLang="en-US"/>
              <a:t>Nouns are good candidates for classes </a:t>
            </a:r>
          </a:p>
          <a:p>
            <a:pPr lvl="2">
              <a:lnSpc>
                <a:spcPct val="80000"/>
              </a:lnSpc>
            </a:pPr>
            <a:r>
              <a:rPr lang="en-US" altLang="en-US"/>
              <a:t>Verbs are good candidates for opeations</a:t>
            </a:r>
          </a:p>
          <a:p>
            <a:pPr lvl="1">
              <a:lnSpc>
                <a:spcPct val="80000"/>
              </a:lnSpc>
            </a:pPr>
            <a:endParaRPr lang="en-US"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Finding Participating Objects in Use Cases</a:t>
            </a:r>
          </a:p>
        </p:txBody>
      </p:sp>
      <p:sp>
        <p:nvSpPr>
          <p:cNvPr id="103427" name="Rectangle 3"/>
          <p:cNvSpPr>
            <a:spLocks noGrp="1" noChangeArrowheads="1"/>
          </p:cNvSpPr>
          <p:nvPr>
            <p:ph type="body" idx="1"/>
          </p:nvPr>
        </p:nvSpPr>
        <p:spPr/>
        <p:txBody>
          <a:bodyPr/>
          <a:lstStyle/>
          <a:p>
            <a:pPr>
              <a:lnSpc>
                <a:spcPct val="80000"/>
              </a:lnSpc>
            </a:pPr>
            <a:r>
              <a:rPr lang="en-US" altLang="en-US"/>
              <a:t>Pick a </a:t>
            </a:r>
            <a:r>
              <a:rPr lang="en-US" altLang="en-US" b="1" i="1"/>
              <a:t>use case</a:t>
            </a:r>
            <a:r>
              <a:rPr lang="en-US" altLang="en-US"/>
              <a:t> and look at its </a:t>
            </a:r>
            <a:r>
              <a:rPr lang="en-US" altLang="en-US" b="1" i="1"/>
              <a:t>flow of events</a:t>
            </a:r>
            <a:r>
              <a:rPr lang="en-US" altLang="en-US"/>
              <a:t>  </a:t>
            </a:r>
          </a:p>
          <a:p>
            <a:pPr lvl="1">
              <a:lnSpc>
                <a:spcPct val="80000"/>
              </a:lnSpc>
            </a:pPr>
            <a:r>
              <a:rPr lang="en-US" altLang="en-US"/>
              <a:t>Find terms that developers or users need to clarify in order to understand the flow of events</a:t>
            </a:r>
          </a:p>
          <a:p>
            <a:pPr lvl="1">
              <a:lnSpc>
                <a:spcPct val="80000"/>
              </a:lnSpc>
            </a:pPr>
            <a:r>
              <a:rPr lang="en-US" altLang="en-US"/>
              <a:t>Look for recurring nouns (e.g., Incident),</a:t>
            </a:r>
          </a:p>
          <a:p>
            <a:pPr lvl="1">
              <a:lnSpc>
                <a:spcPct val="80000"/>
              </a:lnSpc>
            </a:pPr>
            <a:r>
              <a:rPr lang="en-US" altLang="en-US"/>
              <a:t>Identify real world entities that the system needs to keep track of (e.g., FieldOfficer, Dispatcher, Resource),</a:t>
            </a:r>
          </a:p>
          <a:p>
            <a:pPr lvl="1">
              <a:lnSpc>
                <a:spcPct val="80000"/>
              </a:lnSpc>
            </a:pPr>
            <a:r>
              <a:rPr lang="en-US" altLang="en-US"/>
              <a:t>Identify real world procedures that the system needs to keep track of (e.g., EmergencyOperationsPlan),</a:t>
            </a:r>
          </a:p>
          <a:p>
            <a:pPr lvl="1">
              <a:lnSpc>
                <a:spcPct val="80000"/>
              </a:lnSpc>
            </a:pPr>
            <a:r>
              <a:rPr lang="en-US" altLang="en-US"/>
              <a:t>Identify data sources or sinks (e.g., Printer)</a:t>
            </a:r>
          </a:p>
          <a:p>
            <a:pPr lvl="1">
              <a:lnSpc>
                <a:spcPct val="80000"/>
              </a:lnSpc>
            </a:pPr>
            <a:r>
              <a:rPr lang="en-US" altLang="en-US"/>
              <a:t>Identify interface artifacts (e.g., PoliceStation)</a:t>
            </a:r>
          </a:p>
          <a:p>
            <a:pPr>
              <a:lnSpc>
                <a:spcPct val="80000"/>
              </a:lnSpc>
            </a:pPr>
            <a:r>
              <a:rPr lang="en-US" altLang="en-US"/>
              <a:t>Be prepared that some objects are still missing and need to be found: </a:t>
            </a:r>
          </a:p>
          <a:p>
            <a:pPr lvl="2">
              <a:lnSpc>
                <a:spcPct val="80000"/>
              </a:lnSpc>
            </a:pPr>
            <a:r>
              <a:rPr lang="en-US" altLang="en-US"/>
              <a:t>Model the flow of events with a sequence diagram</a:t>
            </a:r>
          </a:p>
          <a:p>
            <a:pPr>
              <a:lnSpc>
                <a:spcPct val="80000"/>
              </a:lnSpc>
            </a:pPr>
            <a:r>
              <a:rPr lang="en-US" altLang="en-US"/>
              <a:t>Always use the user’s terms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Object Types</a:t>
            </a:r>
          </a:p>
        </p:txBody>
      </p:sp>
      <p:sp>
        <p:nvSpPr>
          <p:cNvPr id="96259" name="Rectangle 3"/>
          <p:cNvSpPr>
            <a:spLocks noGrp="1" noChangeArrowheads="1"/>
          </p:cNvSpPr>
          <p:nvPr>
            <p:ph type="body" idx="1"/>
          </p:nvPr>
        </p:nvSpPr>
        <p:spPr>
          <a:xfrm>
            <a:off x="355600" y="990600"/>
            <a:ext cx="8255000" cy="4921250"/>
          </a:xfrm>
        </p:spPr>
        <p:txBody>
          <a:bodyPr/>
          <a:lstStyle/>
          <a:p>
            <a:pPr>
              <a:lnSpc>
                <a:spcPct val="80000"/>
              </a:lnSpc>
            </a:pPr>
            <a:r>
              <a:rPr lang="en-US" altLang="en-US"/>
              <a:t>Entity Objects</a:t>
            </a:r>
          </a:p>
          <a:p>
            <a:pPr lvl="1">
              <a:lnSpc>
                <a:spcPct val="80000"/>
              </a:lnSpc>
            </a:pPr>
            <a:r>
              <a:rPr lang="en-US" altLang="en-US"/>
              <a:t>Represent the persistent information tracked by the system (Application domain objects, “Business objects”)</a:t>
            </a:r>
          </a:p>
          <a:p>
            <a:pPr>
              <a:lnSpc>
                <a:spcPct val="80000"/>
              </a:lnSpc>
            </a:pPr>
            <a:r>
              <a:rPr lang="en-US" altLang="en-US"/>
              <a:t>Boundary Objects</a:t>
            </a:r>
          </a:p>
          <a:p>
            <a:pPr lvl="1">
              <a:lnSpc>
                <a:spcPct val="80000"/>
              </a:lnSpc>
            </a:pPr>
            <a:r>
              <a:rPr lang="en-US" altLang="en-US"/>
              <a:t>Represent the interaction between the user and the system</a:t>
            </a:r>
          </a:p>
          <a:p>
            <a:pPr>
              <a:lnSpc>
                <a:spcPct val="80000"/>
              </a:lnSpc>
            </a:pPr>
            <a:r>
              <a:rPr lang="en-US" altLang="en-US"/>
              <a:t>Control Objects: </a:t>
            </a:r>
          </a:p>
          <a:p>
            <a:pPr lvl="1">
              <a:lnSpc>
                <a:spcPct val="80000"/>
              </a:lnSpc>
            </a:pPr>
            <a:r>
              <a:rPr lang="en-US" altLang="en-US"/>
              <a:t>Represent the control tasks performed by the system</a:t>
            </a:r>
          </a:p>
          <a:p>
            <a:pPr>
              <a:lnSpc>
                <a:spcPct val="80000"/>
              </a:lnSpc>
            </a:pPr>
            <a:r>
              <a:rPr lang="en-US" altLang="en-US"/>
              <a:t>Having three types of objects leads to models that are more resilient to change. </a:t>
            </a:r>
          </a:p>
          <a:p>
            <a:pPr lvl="1">
              <a:lnSpc>
                <a:spcPct val="80000"/>
              </a:lnSpc>
            </a:pPr>
            <a:r>
              <a:rPr lang="en-US" altLang="en-US"/>
              <a:t>The interface of a system changes more likely than the control</a:t>
            </a:r>
          </a:p>
          <a:p>
            <a:pPr lvl="1">
              <a:lnSpc>
                <a:spcPct val="80000"/>
              </a:lnSpc>
            </a:pPr>
            <a:r>
              <a:rPr lang="en-US" altLang="en-US"/>
              <a:t>The control of the system change more likely than the application domain</a:t>
            </a:r>
          </a:p>
          <a:p>
            <a:pPr>
              <a:lnSpc>
                <a:spcPct val="80000"/>
              </a:lnSpc>
            </a:pPr>
            <a:r>
              <a:rPr lang="en-US" altLang="en-US"/>
              <a:t>Object types originated in Smalltalk:</a:t>
            </a:r>
          </a:p>
          <a:p>
            <a:pPr lvl="1">
              <a:lnSpc>
                <a:spcPct val="80000"/>
              </a:lnSpc>
            </a:pPr>
            <a:r>
              <a:rPr lang="en-US" altLang="en-US"/>
              <a:t>Model, View, Controller (MVC)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Example: 2BWatch Objects</a:t>
            </a:r>
          </a:p>
        </p:txBody>
      </p:sp>
      <p:sp>
        <p:nvSpPr>
          <p:cNvPr id="98308" name="Rectangle 4"/>
          <p:cNvSpPr>
            <a:spLocks noChangeArrowheads="1"/>
          </p:cNvSpPr>
          <p:nvPr/>
        </p:nvSpPr>
        <p:spPr bwMode="auto">
          <a:xfrm>
            <a:off x="1371600" y="22860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Year</a:t>
            </a:r>
          </a:p>
        </p:txBody>
      </p:sp>
      <p:sp>
        <p:nvSpPr>
          <p:cNvPr id="98309" name="Rectangle 5"/>
          <p:cNvSpPr>
            <a:spLocks noChangeArrowheads="1"/>
          </p:cNvSpPr>
          <p:nvPr/>
        </p:nvSpPr>
        <p:spPr bwMode="auto">
          <a:xfrm>
            <a:off x="1371600" y="31242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Month</a:t>
            </a:r>
          </a:p>
        </p:txBody>
      </p:sp>
      <p:sp>
        <p:nvSpPr>
          <p:cNvPr id="98310" name="Rectangle 6"/>
          <p:cNvSpPr>
            <a:spLocks noChangeArrowheads="1"/>
          </p:cNvSpPr>
          <p:nvPr/>
        </p:nvSpPr>
        <p:spPr bwMode="auto">
          <a:xfrm>
            <a:off x="1371600" y="40386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Day</a:t>
            </a:r>
          </a:p>
        </p:txBody>
      </p:sp>
      <p:sp>
        <p:nvSpPr>
          <p:cNvPr id="98311" name="Rectangle 7"/>
          <p:cNvSpPr>
            <a:spLocks noChangeArrowheads="1"/>
          </p:cNvSpPr>
          <p:nvPr/>
        </p:nvSpPr>
        <p:spPr bwMode="auto">
          <a:xfrm>
            <a:off x="3505200" y="2514600"/>
            <a:ext cx="1447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ChangeDate</a:t>
            </a:r>
          </a:p>
        </p:txBody>
      </p:sp>
      <p:sp>
        <p:nvSpPr>
          <p:cNvPr id="98312" name="Rectangle 8"/>
          <p:cNvSpPr>
            <a:spLocks noChangeArrowheads="1"/>
          </p:cNvSpPr>
          <p:nvPr/>
        </p:nvSpPr>
        <p:spPr bwMode="auto">
          <a:xfrm>
            <a:off x="5791200" y="2209800"/>
            <a:ext cx="1447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Button</a:t>
            </a:r>
          </a:p>
        </p:txBody>
      </p:sp>
      <p:sp>
        <p:nvSpPr>
          <p:cNvPr id="98313" name="Rectangle 9"/>
          <p:cNvSpPr>
            <a:spLocks noChangeArrowheads="1"/>
          </p:cNvSpPr>
          <p:nvPr/>
        </p:nvSpPr>
        <p:spPr bwMode="auto">
          <a:xfrm>
            <a:off x="5791200" y="3352800"/>
            <a:ext cx="1447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LCDDisplay</a:t>
            </a:r>
          </a:p>
        </p:txBody>
      </p:sp>
      <p:sp>
        <p:nvSpPr>
          <p:cNvPr id="98314" name="Text Box 10"/>
          <p:cNvSpPr txBox="1">
            <a:spLocks noChangeArrowheads="1"/>
          </p:cNvSpPr>
          <p:nvPr/>
        </p:nvSpPr>
        <p:spPr bwMode="auto">
          <a:xfrm>
            <a:off x="822325" y="5387975"/>
            <a:ext cx="1676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Entity Objects</a:t>
            </a:r>
          </a:p>
        </p:txBody>
      </p:sp>
      <p:sp>
        <p:nvSpPr>
          <p:cNvPr id="98315" name="Text Box 11"/>
          <p:cNvSpPr txBox="1">
            <a:spLocks noChangeArrowheads="1"/>
          </p:cNvSpPr>
          <p:nvPr/>
        </p:nvSpPr>
        <p:spPr bwMode="auto">
          <a:xfrm>
            <a:off x="3276600" y="5410200"/>
            <a:ext cx="18415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Control Objects</a:t>
            </a:r>
          </a:p>
        </p:txBody>
      </p:sp>
      <p:sp>
        <p:nvSpPr>
          <p:cNvPr id="98316" name="Text Box 12"/>
          <p:cNvSpPr txBox="1">
            <a:spLocks noChangeArrowheads="1"/>
          </p:cNvSpPr>
          <p:nvPr/>
        </p:nvSpPr>
        <p:spPr bwMode="auto">
          <a:xfrm>
            <a:off x="5791200" y="5410200"/>
            <a:ext cx="19685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Interface Objects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ltLang="en-US"/>
              <a:t>From Use Cases to Objects: Why Functional Decomposition is not Enough</a:t>
            </a:r>
          </a:p>
        </p:txBody>
      </p:sp>
      <p:sp>
        <p:nvSpPr>
          <p:cNvPr id="7171" name="Rectangle 3"/>
          <p:cNvSpPr>
            <a:spLocks noChangeArrowheads="1"/>
          </p:cNvSpPr>
          <p:nvPr/>
        </p:nvSpPr>
        <p:spPr bwMode="auto">
          <a:xfrm>
            <a:off x="6862763" y="1089025"/>
            <a:ext cx="1184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Scenarios</a:t>
            </a:r>
          </a:p>
        </p:txBody>
      </p:sp>
      <p:sp>
        <p:nvSpPr>
          <p:cNvPr id="7172" name="Rectangle 4"/>
          <p:cNvSpPr>
            <a:spLocks noChangeArrowheads="1"/>
          </p:cNvSpPr>
          <p:nvPr/>
        </p:nvSpPr>
        <p:spPr bwMode="auto">
          <a:xfrm>
            <a:off x="6862763" y="2054225"/>
            <a:ext cx="20288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Level 1 Use Cases</a:t>
            </a:r>
          </a:p>
        </p:txBody>
      </p:sp>
      <p:sp>
        <p:nvSpPr>
          <p:cNvPr id="7173" name="Rectangle 5"/>
          <p:cNvSpPr>
            <a:spLocks noChangeArrowheads="1"/>
          </p:cNvSpPr>
          <p:nvPr/>
        </p:nvSpPr>
        <p:spPr bwMode="auto">
          <a:xfrm>
            <a:off x="6862763" y="3070225"/>
            <a:ext cx="20288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Level 2 Use Cases</a:t>
            </a:r>
          </a:p>
        </p:txBody>
      </p:sp>
      <p:sp>
        <p:nvSpPr>
          <p:cNvPr id="7174" name="Rectangle 6"/>
          <p:cNvSpPr>
            <a:spLocks noChangeArrowheads="1"/>
          </p:cNvSpPr>
          <p:nvPr/>
        </p:nvSpPr>
        <p:spPr bwMode="auto">
          <a:xfrm>
            <a:off x="6862763" y="4086225"/>
            <a:ext cx="13493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Operations</a:t>
            </a:r>
          </a:p>
        </p:txBody>
      </p:sp>
      <p:sp>
        <p:nvSpPr>
          <p:cNvPr id="7175" name="Rectangle 7"/>
          <p:cNvSpPr>
            <a:spLocks noChangeArrowheads="1"/>
          </p:cNvSpPr>
          <p:nvPr/>
        </p:nvSpPr>
        <p:spPr bwMode="auto">
          <a:xfrm>
            <a:off x="1344613" y="5094288"/>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 name="Line 8"/>
          <p:cNvSpPr>
            <a:spLocks noChangeShapeType="1"/>
          </p:cNvSpPr>
          <p:nvPr/>
        </p:nvSpPr>
        <p:spPr bwMode="auto">
          <a:xfrm>
            <a:off x="1377950" y="5461000"/>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7" name="Line 9"/>
          <p:cNvSpPr>
            <a:spLocks noChangeShapeType="1"/>
          </p:cNvSpPr>
          <p:nvPr/>
        </p:nvSpPr>
        <p:spPr bwMode="auto">
          <a:xfrm>
            <a:off x="1360488" y="5834063"/>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8" name="Rectangle 10"/>
          <p:cNvSpPr>
            <a:spLocks noChangeArrowheads="1"/>
          </p:cNvSpPr>
          <p:nvPr/>
        </p:nvSpPr>
        <p:spPr bwMode="auto">
          <a:xfrm>
            <a:off x="5883275" y="5129213"/>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 name="Line 11"/>
          <p:cNvSpPr>
            <a:spLocks noChangeShapeType="1"/>
          </p:cNvSpPr>
          <p:nvPr/>
        </p:nvSpPr>
        <p:spPr bwMode="auto">
          <a:xfrm>
            <a:off x="5916613" y="5495925"/>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 name="Line 12"/>
          <p:cNvSpPr>
            <a:spLocks noChangeShapeType="1"/>
          </p:cNvSpPr>
          <p:nvPr/>
        </p:nvSpPr>
        <p:spPr bwMode="auto">
          <a:xfrm>
            <a:off x="5899150" y="5868988"/>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83" name="Group 15"/>
          <p:cNvGrpSpPr>
            <a:grpSpLocks/>
          </p:cNvGrpSpPr>
          <p:nvPr/>
        </p:nvGrpSpPr>
        <p:grpSpPr bwMode="auto">
          <a:xfrm>
            <a:off x="5503863" y="4427538"/>
            <a:ext cx="919162" cy="1644650"/>
            <a:chOff x="3467" y="2789"/>
            <a:chExt cx="579" cy="1036"/>
          </a:xfrm>
        </p:grpSpPr>
        <p:sp>
          <p:nvSpPr>
            <p:cNvPr id="7181" name="Freeform 13"/>
            <p:cNvSpPr>
              <a:spLocks/>
            </p:cNvSpPr>
            <p:nvPr/>
          </p:nvSpPr>
          <p:spPr bwMode="auto">
            <a:xfrm>
              <a:off x="3467" y="2789"/>
              <a:ext cx="576" cy="1036"/>
            </a:xfrm>
            <a:custGeom>
              <a:avLst/>
              <a:gdLst>
                <a:gd name="T0" fmla="*/ 39 w 576"/>
                <a:gd name="T1" fmla="*/ 0 h 1036"/>
                <a:gd name="T2" fmla="*/ 88 w 576"/>
                <a:gd name="T3" fmla="*/ 35 h 1036"/>
                <a:gd name="T4" fmla="*/ 145 w 576"/>
                <a:gd name="T5" fmla="*/ 83 h 1036"/>
                <a:gd name="T6" fmla="*/ 198 w 576"/>
                <a:gd name="T7" fmla="*/ 135 h 1036"/>
                <a:gd name="T8" fmla="*/ 254 w 576"/>
                <a:gd name="T9" fmla="*/ 200 h 1036"/>
                <a:gd name="T10" fmla="*/ 307 w 576"/>
                <a:gd name="T11" fmla="*/ 278 h 1036"/>
                <a:gd name="T12" fmla="*/ 363 w 576"/>
                <a:gd name="T13" fmla="*/ 374 h 1036"/>
                <a:gd name="T14" fmla="*/ 409 w 576"/>
                <a:gd name="T15" fmla="*/ 461 h 1036"/>
                <a:gd name="T16" fmla="*/ 441 w 576"/>
                <a:gd name="T17" fmla="*/ 561 h 1036"/>
                <a:gd name="T18" fmla="*/ 459 w 576"/>
                <a:gd name="T19" fmla="*/ 665 h 1036"/>
                <a:gd name="T20" fmla="*/ 459 w 576"/>
                <a:gd name="T21" fmla="*/ 731 h 1036"/>
                <a:gd name="T22" fmla="*/ 455 w 576"/>
                <a:gd name="T23" fmla="*/ 783 h 1036"/>
                <a:gd name="T24" fmla="*/ 575 w 576"/>
                <a:gd name="T25" fmla="*/ 805 h 1036"/>
                <a:gd name="T26" fmla="*/ 508 w 576"/>
                <a:gd name="T27" fmla="*/ 865 h 1036"/>
                <a:gd name="T28" fmla="*/ 437 w 576"/>
                <a:gd name="T29" fmla="*/ 944 h 1036"/>
                <a:gd name="T30" fmla="*/ 395 w 576"/>
                <a:gd name="T31" fmla="*/ 1035 h 1036"/>
                <a:gd name="T32" fmla="*/ 349 w 576"/>
                <a:gd name="T33" fmla="*/ 987 h 1036"/>
                <a:gd name="T34" fmla="*/ 300 w 576"/>
                <a:gd name="T35" fmla="*/ 891 h 1036"/>
                <a:gd name="T36" fmla="*/ 250 w 576"/>
                <a:gd name="T37" fmla="*/ 831 h 1036"/>
                <a:gd name="T38" fmla="*/ 328 w 576"/>
                <a:gd name="T39" fmla="*/ 805 h 1036"/>
                <a:gd name="T40" fmla="*/ 335 w 576"/>
                <a:gd name="T41" fmla="*/ 718 h 1036"/>
                <a:gd name="T42" fmla="*/ 328 w 576"/>
                <a:gd name="T43" fmla="*/ 618 h 1036"/>
                <a:gd name="T44" fmla="*/ 307 w 576"/>
                <a:gd name="T45" fmla="*/ 513 h 1036"/>
                <a:gd name="T46" fmla="*/ 268 w 576"/>
                <a:gd name="T47" fmla="*/ 387 h 1036"/>
                <a:gd name="T48" fmla="*/ 219 w 576"/>
                <a:gd name="T49" fmla="*/ 283 h 1036"/>
                <a:gd name="T50" fmla="*/ 194 w 576"/>
                <a:gd name="T51" fmla="*/ 235 h 1036"/>
                <a:gd name="T52" fmla="*/ 169 w 576"/>
                <a:gd name="T53" fmla="*/ 196 h 1036"/>
                <a:gd name="T54" fmla="*/ 131 w 576"/>
                <a:gd name="T55" fmla="*/ 135 h 1036"/>
                <a:gd name="T56" fmla="*/ 102 w 576"/>
                <a:gd name="T57" fmla="*/ 100 h 1036"/>
                <a:gd name="T58" fmla="*/ 74 w 576"/>
                <a:gd name="T59" fmla="*/ 65 h 1036"/>
                <a:gd name="T60" fmla="*/ 39 w 576"/>
                <a:gd name="T61" fmla="*/ 30 h 1036"/>
                <a:gd name="T62" fmla="*/ 0 w 576"/>
                <a:gd name="T63"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6" h="1036">
                  <a:moveTo>
                    <a:pt x="0" y="0"/>
                  </a:moveTo>
                  <a:lnTo>
                    <a:pt x="39" y="0"/>
                  </a:lnTo>
                  <a:lnTo>
                    <a:pt x="67" y="17"/>
                  </a:lnTo>
                  <a:lnTo>
                    <a:pt x="88" y="35"/>
                  </a:lnTo>
                  <a:lnTo>
                    <a:pt x="116" y="57"/>
                  </a:lnTo>
                  <a:lnTo>
                    <a:pt x="145" y="83"/>
                  </a:lnTo>
                  <a:lnTo>
                    <a:pt x="166" y="104"/>
                  </a:lnTo>
                  <a:lnTo>
                    <a:pt x="198" y="135"/>
                  </a:lnTo>
                  <a:lnTo>
                    <a:pt x="226" y="170"/>
                  </a:lnTo>
                  <a:lnTo>
                    <a:pt x="254" y="200"/>
                  </a:lnTo>
                  <a:lnTo>
                    <a:pt x="286" y="244"/>
                  </a:lnTo>
                  <a:lnTo>
                    <a:pt x="307" y="278"/>
                  </a:lnTo>
                  <a:lnTo>
                    <a:pt x="335" y="322"/>
                  </a:lnTo>
                  <a:lnTo>
                    <a:pt x="363" y="374"/>
                  </a:lnTo>
                  <a:lnTo>
                    <a:pt x="392" y="422"/>
                  </a:lnTo>
                  <a:lnTo>
                    <a:pt x="409" y="461"/>
                  </a:lnTo>
                  <a:lnTo>
                    <a:pt x="427" y="518"/>
                  </a:lnTo>
                  <a:lnTo>
                    <a:pt x="441" y="561"/>
                  </a:lnTo>
                  <a:lnTo>
                    <a:pt x="452" y="613"/>
                  </a:lnTo>
                  <a:lnTo>
                    <a:pt x="459" y="665"/>
                  </a:lnTo>
                  <a:lnTo>
                    <a:pt x="462" y="696"/>
                  </a:lnTo>
                  <a:lnTo>
                    <a:pt x="459" y="731"/>
                  </a:lnTo>
                  <a:lnTo>
                    <a:pt x="455" y="757"/>
                  </a:lnTo>
                  <a:lnTo>
                    <a:pt x="455" y="783"/>
                  </a:lnTo>
                  <a:lnTo>
                    <a:pt x="448" y="805"/>
                  </a:lnTo>
                  <a:lnTo>
                    <a:pt x="575" y="805"/>
                  </a:lnTo>
                  <a:lnTo>
                    <a:pt x="543" y="835"/>
                  </a:lnTo>
                  <a:lnTo>
                    <a:pt x="508" y="865"/>
                  </a:lnTo>
                  <a:lnTo>
                    <a:pt x="469" y="905"/>
                  </a:lnTo>
                  <a:lnTo>
                    <a:pt x="437" y="944"/>
                  </a:lnTo>
                  <a:lnTo>
                    <a:pt x="416" y="978"/>
                  </a:lnTo>
                  <a:lnTo>
                    <a:pt x="395" y="1035"/>
                  </a:lnTo>
                  <a:lnTo>
                    <a:pt x="367" y="1035"/>
                  </a:lnTo>
                  <a:lnTo>
                    <a:pt x="349" y="987"/>
                  </a:lnTo>
                  <a:lnTo>
                    <a:pt x="328" y="939"/>
                  </a:lnTo>
                  <a:lnTo>
                    <a:pt x="300" y="891"/>
                  </a:lnTo>
                  <a:lnTo>
                    <a:pt x="268" y="852"/>
                  </a:lnTo>
                  <a:lnTo>
                    <a:pt x="250" y="831"/>
                  </a:lnTo>
                  <a:lnTo>
                    <a:pt x="219" y="805"/>
                  </a:lnTo>
                  <a:lnTo>
                    <a:pt x="328" y="805"/>
                  </a:lnTo>
                  <a:lnTo>
                    <a:pt x="335" y="757"/>
                  </a:lnTo>
                  <a:lnTo>
                    <a:pt x="335" y="718"/>
                  </a:lnTo>
                  <a:lnTo>
                    <a:pt x="335" y="665"/>
                  </a:lnTo>
                  <a:lnTo>
                    <a:pt x="328" y="618"/>
                  </a:lnTo>
                  <a:lnTo>
                    <a:pt x="317" y="561"/>
                  </a:lnTo>
                  <a:lnTo>
                    <a:pt x="307" y="513"/>
                  </a:lnTo>
                  <a:lnTo>
                    <a:pt x="286" y="444"/>
                  </a:lnTo>
                  <a:lnTo>
                    <a:pt x="268" y="387"/>
                  </a:lnTo>
                  <a:lnTo>
                    <a:pt x="243" y="335"/>
                  </a:lnTo>
                  <a:lnTo>
                    <a:pt x="219" y="283"/>
                  </a:lnTo>
                  <a:lnTo>
                    <a:pt x="205" y="257"/>
                  </a:lnTo>
                  <a:lnTo>
                    <a:pt x="194" y="235"/>
                  </a:lnTo>
                  <a:lnTo>
                    <a:pt x="183" y="213"/>
                  </a:lnTo>
                  <a:lnTo>
                    <a:pt x="169" y="196"/>
                  </a:lnTo>
                  <a:lnTo>
                    <a:pt x="148" y="161"/>
                  </a:lnTo>
                  <a:lnTo>
                    <a:pt x="131" y="135"/>
                  </a:lnTo>
                  <a:lnTo>
                    <a:pt x="116" y="117"/>
                  </a:lnTo>
                  <a:lnTo>
                    <a:pt x="102" y="100"/>
                  </a:lnTo>
                  <a:lnTo>
                    <a:pt x="88" y="83"/>
                  </a:lnTo>
                  <a:lnTo>
                    <a:pt x="74" y="65"/>
                  </a:lnTo>
                  <a:lnTo>
                    <a:pt x="56" y="48"/>
                  </a:lnTo>
                  <a:lnTo>
                    <a:pt x="39" y="30"/>
                  </a:lnTo>
                  <a:lnTo>
                    <a:pt x="21" y="17"/>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2" name="Freeform 14"/>
            <p:cNvSpPr>
              <a:spLocks/>
            </p:cNvSpPr>
            <p:nvPr/>
          </p:nvSpPr>
          <p:spPr bwMode="auto">
            <a:xfrm>
              <a:off x="3502" y="2789"/>
              <a:ext cx="544" cy="1036"/>
            </a:xfrm>
            <a:custGeom>
              <a:avLst/>
              <a:gdLst>
                <a:gd name="T0" fmla="*/ 0 w 544"/>
                <a:gd name="T1" fmla="*/ 0 h 1036"/>
                <a:gd name="T2" fmla="*/ 32 w 544"/>
                <a:gd name="T3" fmla="*/ 17 h 1036"/>
                <a:gd name="T4" fmla="*/ 56 w 544"/>
                <a:gd name="T5" fmla="*/ 26 h 1036"/>
                <a:gd name="T6" fmla="*/ 78 w 544"/>
                <a:gd name="T7" fmla="*/ 39 h 1036"/>
                <a:gd name="T8" fmla="*/ 102 w 544"/>
                <a:gd name="T9" fmla="*/ 57 h 1036"/>
                <a:gd name="T10" fmla="*/ 134 w 544"/>
                <a:gd name="T11" fmla="*/ 83 h 1036"/>
                <a:gd name="T12" fmla="*/ 162 w 544"/>
                <a:gd name="T13" fmla="*/ 104 h 1036"/>
                <a:gd name="T14" fmla="*/ 194 w 544"/>
                <a:gd name="T15" fmla="*/ 139 h 1036"/>
                <a:gd name="T16" fmla="*/ 222 w 544"/>
                <a:gd name="T17" fmla="*/ 170 h 1036"/>
                <a:gd name="T18" fmla="*/ 247 w 544"/>
                <a:gd name="T19" fmla="*/ 204 h 1036"/>
                <a:gd name="T20" fmla="*/ 279 w 544"/>
                <a:gd name="T21" fmla="*/ 244 h 1036"/>
                <a:gd name="T22" fmla="*/ 300 w 544"/>
                <a:gd name="T23" fmla="*/ 278 h 1036"/>
                <a:gd name="T24" fmla="*/ 328 w 544"/>
                <a:gd name="T25" fmla="*/ 322 h 1036"/>
                <a:gd name="T26" fmla="*/ 356 w 544"/>
                <a:gd name="T27" fmla="*/ 374 h 1036"/>
                <a:gd name="T28" fmla="*/ 381 w 544"/>
                <a:gd name="T29" fmla="*/ 426 h 1036"/>
                <a:gd name="T30" fmla="*/ 402 w 544"/>
                <a:gd name="T31" fmla="*/ 461 h 1036"/>
                <a:gd name="T32" fmla="*/ 420 w 544"/>
                <a:gd name="T33" fmla="*/ 518 h 1036"/>
                <a:gd name="T34" fmla="*/ 430 w 544"/>
                <a:gd name="T35" fmla="*/ 565 h 1036"/>
                <a:gd name="T36" fmla="*/ 441 w 544"/>
                <a:gd name="T37" fmla="*/ 613 h 1036"/>
                <a:gd name="T38" fmla="*/ 451 w 544"/>
                <a:gd name="T39" fmla="*/ 665 h 1036"/>
                <a:gd name="T40" fmla="*/ 451 w 544"/>
                <a:gd name="T41" fmla="*/ 696 h 1036"/>
                <a:gd name="T42" fmla="*/ 451 w 544"/>
                <a:gd name="T43" fmla="*/ 731 h 1036"/>
                <a:gd name="T44" fmla="*/ 448 w 544"/>
                <a:gd name="T45" fmla="*/ 761 h 1036"/>
                <a:gd name="T46" fmla="*/ 444 w 544"/>
                <a:gd name="T47" fmla="*/ 787 h 1036"/>
                <a:gd name="T48" fmla="*/ 441 w 544"/>
                <a:gd name="T49" fmla="*/ 809 h 1036"/>
                <a:gd name="T50" fmla="*/ 543 w 544"/>
                <a:gd name="T51" fmla="*/ 809 h 1036"/>
                <a:gd name="T52" fmla="*/ 511 w 544"/>
                <a:gd name="T53" fmla="*/ 835 h 1036"/>
                <a:gd name="T54" fmla="*/ 483 w 544"/>
                <a:gd name="T55" fmla="*/ 865 h 1036"/>
                <a:gd name="T56" fmla="*/ 441 w 544"/>
                <a:gd name="T57" fmla="*/ 905 h 1036"/>
                <a:gd name="T58" fmla="*/ 409 w 544"/>
                <a:gd name="T59" fmla="*/ 948 h 1036"/>
                <a:gd name="T60" fmla="*/ 384 w 544"/>
                <a:gd name="T61" fmla="*/ 987 h 1036"/>
                <a:gd name="T62" fmla="*/ 360 w 544"/>
                <a:gd name="T63" fmla="*/ 1035 h 1036"/>
                <a:gd name="T64" fmla="*/ 342 w 544"/>
                <a:gd name="T65" fmla="*/ 987 h 1036"/>
                <a:gd name="T66" fmla="*/ 321 w 544"/>
                <a:gd name="T67" fmla="*/ 939 h 1036"/>
                <a:gd name="T68" fmla="*/ 293 w 544"/>
                <a:gd name="T69" fmla="*/ 891 h 1036"/>
                <a:gd name="T70" fmla="*/ 264 w 544"/>
                <a:gd name="T71" fmla="*/ 852 h 1036"/>
                <a:gd name="T72" fmla="*/ 247 w 544"/>
                <a:gd name="T73" fmla="*/ 831 h 1036"/>
                <a:gd name="T74" fmla="*/ 215 w 544"/>
                <a:gd name="T75" fmla="*/ 805 h 1036"/>
                <a:gd name="T76" fmla="*/ 321 w 544"/>
                <a:gd name="T77" fmla="*/ 805 h 1036"/>
                <a:gd name="T78" fmla="*/ 328 w 544"/>
                <a:gd name="T79" fmla="*/ 761 h 1036"/>
                <a:gd name="T80" fmla="*/ 328 w 544"/>
                <a:gd name="T81" fmla="*/ 718 h 1036"/>
                <a:gd name="T82" fmla="*/ 328 w 544"/>
                <a:gd name="T83" fmla="*/ 670 h 1036"/>
                <a:gd name="T84" fmla="*/ 321 w 544"/>
                <a:gd name="T85" fmla="*/ 618 h 1036"/>
                <a:gd name="T86" fmla="*/ 310 w 544"/>
                <a:gd name="T87" fmla="*/ 565 h 1036"/>
                <a:gd name="T88" fmla="*/ 300 w 544"/>
                <a:gd name="T89" fmla="*/ 513 h 1036"/>
                <a:gd name="T90" fmla="*/ 282 w 544"/>
                <a:gd name="T91" fmla="*/ 444 h 1036"/>
                <a:gd name="T92" fmla="*/ 261 w 544"/>
                <a:gd name="T93" fmla="*/ 387 h 1036"/>
                <a:gd name="T94" fmla="*/ 240 w 544"/>
                <a:gd name="T95" fmla="*/ 339 h 1036"/>
                <a:gd name="T96" fmla="*/ 215 w 544"/>
                <a:gd name="T97" fmla="*/ 283 h 1036"/>
                <a:gd name="T98" fmla="*/ 201 w 544"/>
                <a:gd name="T99" fmla="*/ 261 h 1036"/>
                <a:gd name="T100" fmla="*/ 190 w 544"/>
                <a:gd name="T101" fmla="*/ 235 h 1036"/>
                <a:gd name="T102" fmla="*/ 180 w 544"/>
                <a:gd name="T103" fmla="*/ 217 h 1036"/>
                <a:gd name="T104" fmla="*/ 166 w 544"/>
                <a:gd name="T105" fmla="*/ 196 h 1036"/>
                <a:gd name="T106" fmla="*/ 145 w 544"/>
                <a:gd name="T107" fmla="*/ 161 h 1036"/>
                <a:gd name="T108" fmla="*/ 127 w 544"/>
                <a:gd name="T109" fmla="*/ 135 h 1036"/>
                <a:gd name="T110" fmla="*/ 113 w 544"/>
                <a:gd name="T111" fmla="*/ 117 h 1036"/>
                <a:gd name="T112" fmla="*/ 99 w 544"/>
                <a:gd name="T113" fmla="*/ 100 h 1036"/>
                <a:gd name="T114" fmla="*/ 85 w 544"/>
                <a:gd name="T115" fmla="*/ 83 h 1036"/>
                <a:gd name="T116" fmla="*/ 71 w 544"/>
                <a:gd name="T117" fmla="*/ 70 h 1036"/>
                <a:gd name="T118" fmla="*/ 56 w 544"/>
                <a:gd name="T119" fmla="*/ 52 h 1036"/>
                <a:gd name="T120" fmla="*/ 39 w 544"/>
                <a:gd name="T121" fmla="*/ 35 h 1036"/>
                <a:gd name="T122" fmla="*/ 21 w 544"/>
                <a:gd name="T123" fmla="*/ 17 h 1036"/>
                <a:gd name="T124" fmla="*/ 0 w 544"/>
                <a:gd name="T1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4" h="1036">
                  <a:moveTo>
                    <a:pt x="0" y="0"/>
                  </a:moveTo>
                  <a:lnTo>
                    <a:pt x="32" y="17"/>
                  </a:lnTo>
                  <a:lnTo>
                    <a:pt x="56" y="26"/>
                  </a:lnTo>
                  <a:lnTo>
                    <a:pt x="78" y="39"/>
                  </a:lnTo>
                  <a:lnTo>
                    <a:pt x="102" y="57"/>
                  </a:lnTo>
                  <a:lnTo>
                    <a:pt x="134" y="83"/>
                  </a:lnTo>
                  <a:lnTo>
                    <a:pt x="162" y="104"/>
                  </a:lnTo>
                  <a:lnTo>
                    <a:pt x="194" y="139"/>
                  </a:lnTo>
                  <a:lnTo>
                    <a:pt x="222" y="170"/>
                  </a:lnTo>
                  <a:lnTo>
                    <a:pt x="247" y="204"/>
                  </a:lnTo>
                  <a:lnTo>
                    <a:pt x="279" y="244"/>
                  </a:lnTo>
                  <a:lnTo>
                    <a:pt x="300" y="278"/>
                  </a:lnTo>
                  <a:lnTo>
                    <a:pt x="328" y="322"/>
                  </a:lnTo>
                  <a:lnTo>
                    <a:pt x="356" y="374"/>
                  </a:lnTo>
                  <a:lnTo>
                    <a:pt x="381" y="426"/>
                  </a:lnTo>
                  <a:lnTo>
                    <a:pt x="402" y="461"/>
                  </a:lnTo>
                  <a:lnTo>
                    <a:pt x="420" y="518"/>
                  </a:lnTo>
                  <a:lnTo>
                    <a:pt x="430" y="565"/>
                  </a:lnTo>
                  <a:lnTo>
                    <a:pt x="441" y="613"/>
                  </a:lnTo>
                  <a:lnTo>
                    <a:pt x="451" y="665"/>
                  </a:lnTo>
                  <a:lnTo>
                    <a:pt x="451" y="696"/>
                  </a:lnTo>
                  <a:lnTo>
                    <a:pt x="451" y="731"/>
                  </a:lnTo>
                  <a:lnTo>
                    <a:pt x="448" y="761"/>
                  </a:lnTo>
                  <a:lnTo>
                    <a:pt x="444" y="787"/>
                  </a:lnTo>
                  <a:lnTo>
                    <a:pt x="441" y="809"/>
                  </a:lnTo>
                  <a:lnTo>
                    <a:pt x="543" y="809"/>
                  </a:lnTo>
                  <a:lnTo>
                    <a:pt x="511" y="835"/>
                  </a:lnTo>
                  <a:lnTo>
                    <a:pt x="483" y="865"/>
                  </a:lnTo>
                  <a:lnTo>
                    <a:pt x="441" y="905"/>
                  </a:lnTo>
                  <a:lnTo>
                    <a:pt x="409" y="948"/>
                  </a:lnTo>
                  <a:lnTo>
                    <a:pt x="384" y="987"/>
                  </a:lnTo>
                  <a:lnTo>
                    <a:pt x="360" y="1035"/>
                  </a:lnTo>
                  <a:lnTo>
                    <a:pt x="342" y="987"/>
                  </a:lnTo>
                  <a:lnTo>
                    <a:pt x="321" y="939"/>
                  </a:lnTo>
                  <a:lnTo>
                    <a:pt x="293" y="891"/>
                  </a:lnTo>
                  <a:lnTo>
                    <a:pt x="264" y="852"/>
                  </a:lnTo>
                  <a:lnTo>
                    <a:pt x="247" y="831"/>
                  </a:lnTo>
                  <a:lnTo>
                    <a:pt x="215" y="805"/>
                  </a:lnTo>
                  <a:lnTo>
                    <a:pt x="321" y="805"/>
                  </a:lnTo>
                  <a:lnTo>
                    <a:pt x="328" y="761"/>
                  </a:lnTo>
                  <a:lnTo>
                    <a:pt x="328" y="718"/>
                  </a:lnTo>
                  <a:lnTo>
                    <a:pt x="328" y="670"/>
                  </a:lnTo>
                  <a:lnTo>
                    <a:pt x="321" y="618"/>
                  </a:lnTo>
                  <a:lnTo>
                    <a:pt x="310" y="565"/>
                  </a:lnTo>
                  <a:lnTo>
                    <a:pt x="300" y="513"/>
                  </a:lnTo>
                  <a:lnTo>
                    <a:pt x="282" y="444"/>
                  </a:lnTo>
                  <a:lnTo>
                    <a:pt x="261" y="387"/>
                  </a:lnTo>
                  <a:lnTo>
                    <a:pt x="240" y="339"/>
                  </a:lnTo>
                  <a:lnTo>
                    <a:pt x="215" y="283"/>
                  </a:lnTo>
                  <a:lnTo>
                    <a:pt x="201" y="261"/>
                  </a:lnTo>
                  <a:lnTo>
                    <a:pt x="190" y="235"/>
                  </a:lnTo>
                  <a:lnTo>
                    <a:pt x="180" y="217"/>
                  </a:lnTo>
                  <a:lnTo>
                    <a:pt x="166" y="196"/>
                  </a:lnTo>
                  <a:lnTo>
                    <a:pt x="145" y="161"/>
                  </a:lnTo>
                  <a:lnTo>
                    <a:pt x="127" y="135"/>
                  </a:lnTo>
                  <a:lnTo>
                    <a:pt x="113" y="117"/>
                  </a:lnTo>
                  <a:lnTo>
                    <a:pt x="99" y="100"/>
                  </a:lnTo>
                  <a:lnTo>
                    <a:pt x="85" y="83"/>
                  </a:lnTo>
                  <a:lnTo>
                    <a:pt x="71" y="70"/>
                  </a:lnTo>
                  <a:lnTo>
                    <a:pt x="56" y="52"/>
                  </a:lnTo>
                  <a:lnTo>
                    <a:pt x="39" y="35"/>
                  </a:lnTo>
                  <a:lnTo>
                    <a:pt x="21" y="17"/>
                  </a:lnTo>
                  <a:lnTo>
                    <a:pt x="0"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186" name="Group 18"/>
          <p:cNvGrpSpPr>
            <a:grpSpLocks/>
          </p:cNvGrpSpPr>
          <p:nvPr/>
        </p:nvGrpSpPr>
        <p:grpSpPr bwMode="auto">
          <a:xfrm>
            <a:off x="2336800" y="4652963"/>
            <a:ext cx="884238" cy="1335087"/>
            <a:chOff x="1472" y="2931"/>
            <a:chExt cx="557" cy="841"/>
          </a:xfrm>
        </p:grpSpPr>
        <p:sp>
          <p:nvSpPr>
            <p:cNvPr id="7184" name="Freeform 16"/>
            <p:cNvSpPr>
              <a:spLocks/>
            </p:cNvSpPr>
            <p:nvPr/>
          </p:nvSpPr>
          <p:spPr bwMode="auto">
            <a:xfrm>
              <a:off x="1472" y="2931"/>
              <a:ext cx="540" cy="841"/>
            </a:xfrm>
            <a:custGeom>
              <a:avLst/>
              <a:gdLst>
                <a:gd name="T0" fmla="*/ 470 w 540"/>
                <a:gd name="T1" fmla="*/ 3 h 841"/>
                <a:gd name="T2" fmla="*/ 502 w 540"/>
                <a:gd name="T3" fmla="*/ 58 h 841"/>
                <a:gd name="T4" fmla="*/ 519 w 540"/>
                <a:gd name="T5" fmla="*/ 99 h 841"/>
                <a:gd name="T6" fmla="*/ 531 w 540"/>
                <a:gd name="T7" fmla="*/ 141 h 841"/>
                <a:gd name="T8" fmla="*/ 535 w 540"/>
                <a:gd name="T9" fmla="*/ 189 h 841"/>
                <a:gd name="T10" fmla="*/ 539 w 540"/>
                <a:gd name="T11" fmla="*/ 237 h 841"/>
                <a:gd name="T12" fmla="*/ 539 w 540"/>
                <a:gd name="T13" fmla="*/ 295 h 841"/>
                <a:gd name="T14" fmla="*/ 531 w 540"/>
                <a:gd name="T15" fmla="*/ 374 h 841"/>
                <a:gd name="T16" fmla="*/ 515 w 540"/>
                <a:gd name="T17" fmla="*/ 442 h 841"/>
                <a:gd name="T18" fmla="*/ 494 w 540"/>
                <a:gd name="T19" fmla="*/ 501 h 841"/>
                <a:gd name="T20" fmla="*/ 466 w 540"/>
                <a:gd name="T21" fmla="*/ 562 h 841"/>
                <a:gd name="T22" fmla="*/ 433 w 540"/>
                <a:gd name="T23" fmla="*/ 617 h 841"/>
                <a:gd name="T24" fmla="*/ 392 w 540"/>
                <a:gd name="T25" fmla="*/ 662 h 841"/>
                <a:gd name="T26" fmla="*/ 339 w 540"/>
                <a:gd name="T27" fmla="*/ 706 h 841"/>
                <a:gd name="T28" fmla="*/ 286 w 540"/>
                <a:gd name="T29" fmla="*/ 741 h 841"/>
                <a:gd name="T30" fmla="*/ 253 w 540"/>
                <a:gd name="T31" fmla="*/ 754 h 841"/>
                <a:gd name="T32" fmla="*/ 319 w 540"/>
                <a:gd name="T33" fmla="*/ 840 h 841"/>
                <a:gd name="T34" fmla="*/ 270 w 540"/>
                <a:gd name="T35" fmla="*/ 826 h 841"/>
                <a:gd name="T36" fmla="*/ 216 w 540"/>
                <a:gd name="T37" fmla="*/ 819 h 841"/>
                <a:gd name="T38" fmla="*/ 163 w 540"/>
                <a:gd name="T39" fmla="*/ 816 h 841"/>
                <a:gd name="T40" fmla="*/ 110 w 540"/>
                <a:gd name="T41" fmla="*/ 816 h 841"/>
                <a:gd name="T42" fmla="*/ 37 w 540"/>
                <a:gd name="T43" fmla="*/ 830 h 841"/>
                <a:gd name="T44" fmla="*/ 12 w 540"/>
                <a:gd name="T45" fmla="*/ 813 h 841"/>
                <a:gd name="T46" fmla="*/ 37 w 540"/>
                <a:gd name="T47" fmla="*/ 771 h 841"/>
                <a:gd name="T48" fmla="*/ 53 w 540"/>
                <a:gd name="T49" fmla="*/ 737 h 841"/>
                <a:gd name="T50" fmla="*/ 61 w 540"/>
                <a:gd name="T51" fmla="*/ 706 h 841"/>
                <a:gd name="T52" fmla="*/ 61 w 540"/>
                <a:gd name="T53" fmla="*/ 669 h 841"/>
                <a:gd name="T54" fmla="*/ 61 w 540"/>
                <a:gd name="T55" fmla="*/ 627 h 841"/>
                <a:gd name="T56" fmla="*/ 90 w 540"/>
                <a:gd name="T57" fmla="*/ 597 h 841"/>
                <a:gd name="T58" fmla="*/ 176 w 540"/>
                <a:gd name="T59" fmla="*/ 665 h 841"/>
                <a:gd name="T60" fmla="*/ 237 w 540"/>
                <a:gd name="T61" fmla="*/ 624 h 841"/>
                <a:gd name="T62" fmla="*/ 290 w 540"/>
                <a:gd name="T63" fmla="*/ 579 h 841"/>
                <a:gd name="T64" fmla="*/ 331 w 540"/>
                <a:gd name="T65" fmla="*/ 538 h 841"/>
                <a:gd name="T66" fmla="*/ 376 w 540"/>
                <a:gd name="T67" fmla="*/ 483 h 841"/>
                <a:gd name="T68" fmla="*/ 408 w 540"/>
                <a:gd name="T69" fmla="*/ 432 h 841"/>
                <a:gd name="T70" fmla="*/ 433 w 540"/>
                <a:gd name="T71" fmla="*/ 381 h 841"/>
                <a:gd name="T72" fmla="*/ 453 w 540"/>
                <a:gd name="T73" fmla="*/ 322 h 841"/>
                <a:gd name="T74" fmla="*/ 470 w 540"/>
                <a:gd name="T75" fmla="*/ 261 h 841"/>
                <a:gd name="T76" fmla="*/ 482 w 540"/>
                <a:gd name="T77" fmla="*/ 189 h 841"/>
                <a:gd name="T78" fmla="*/ 486 w 540"/>
                <a:gd name="T79" fmla="*/ 134 h 841"/>
                <a:gd name="T80" fmla="*/ 482 w 540"/>
                <a:gd name="T81" fmla="*/ 93 h 841"/>
                <a:gd name="T82" fmla="*/ 470 w 540"/>
                <a:gd name="T83" fmla="*/ 5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 h="841">
                  <a:moveTo>
                    <a:pt x="449" y="0"/>
                  </a:moveTo>
                  <a:lnTo>
                    <a:pt x="470" y="3"/>
                  </a:lnTo>
                  <a:lnTo>
                    <a:pt x="490" y="38"/>
                  </a:lnTo>
                  <a:lnTo>
                    <a:pt x="502" y="58"/>
                  </a:lnTo>
                  <a:lnTo>
                    <a:pt x="510" y="79"/>
                  </a:lnTo>
                  <a:lnTo>
                    <a:pt x="519" y="99"/>
                  </a:lnTo>
                  <a:lnTo>
                    <a:pt x="527" y="120"/>
                  </a:lnTo>
                  <a:lnTo>
                    <a:pt x="531" y="141"/>
                  </a:lnTo>
                  <a:lnTo>
                    <a:pt x="535" y="168"/>
                  </a:lnTo>
                  <a:lnTo>
                    <a:pt x="535" y="189"/>
                  </a:lnTo>
                  <a:lnTo>
                    <a:pt x="539" y="209"/>
                  </a:lnTo>
                  <a:lnTo>
                    <a:pt x="539" y="237"/>
                  </a:lnTo>
                  <a:lnTo>
                    <a:pt x="539" y="264"/>
                  </a:lnTo>
                  <a:lnTo>
                    <a:pt x="539" y="295"/>
                  </a:lnTo>
                  <a:lnTo>
                    <a:pt x="535" y="339"/>
                  </a:lnTo>
                  <a:lnTo>
                    <a:pt x="531" y="374"/>
                  </a:lnTo>
                  <a:lnTo>
                    <a:pt x="523" y="401"/>
                  </a:lnTo>
                  <a:lnTo>
                    <a:pt x="515" y="442"/>
                  </a:lnTo>
                  <a:lnTo>
                    <a:pt x="502" y="473"/>
                  </a:lnTo>
                  <a:lnTo>
                    <a:pt x="494" y="501"/>
                  </a:lnTo>
                  <a:lnTo>
                    <a:pt x="482" y="531"/>
                  </a:lnTo>
                  <a:lnTo>
                    <a:pt x="466" y="562"/>
                  </a:lnTo>
                  <a:lnTo>
                    <a:pt x="449" y="590"/>
                  </a:lnTo>
                  <a:lnTo>
                    <a:pt x="433" y="617"/>
                  </a:lnTo>
                  <a:lnTo>
                    <a:pt x="412" y="638"/>
                  </a:lnTo>
                  <a:lnTo>
                    <a:pt x="392" y="662"/>
                  </a:lnTo>
                  <a:lnTo>
                    <a:pt x="368" y="686"/>
                  </a:lnTo>
                  <a:lnTo>
                    <a:pt x="339" y="706"/>
                  </a:lnTo>
                  <a:lnTo>
                    <a:pt x="314" y="723"/>
                  </a:lnTo>
                  <a:lnTo>
                    <a:pt x="286" y="741"/>
                  </a:lnTo>
                  <a:lnTo>
                    <a:pt x="265" y="751"/>
                  </a:lnTo>
                  <a:lnTo>
                    <a:pt x="253" y="754"/>
                  </a:lnTo>
                  <a:lnTo>
                    <a:pt x="347" y="840"/>
                  </a:lnTo>
                  <a:lnTo>
                    <a:pt x="319" y="840"/>
                  </a:lnTo>
                  <a:lnTo>
                    <a:pt x="294" y="833"/>
                  </a:lnTo>
                  <a:lnTo>
                    <a:pt x="270" y="826"/>
                  </a:lnTo>
                  <a:lnTo>
                    <a:pt x="245" y="823"/>
                  </a:lnTo>
                  <a:lnTo>
                    <a:pt x="216" y="819"/>
                  </a:lnTo>
                  <a:lnTo>
                    <a:pt x="188" y="819"/>
                  </a:lnTo>
                  <a:lnTo>
                    <a:pt x="163" y="816"/>
                  </a:lnTo>
                  <a:lnTo>
                    <a:pt x="139" y="816"/>
                  </a:lnTo>
                  <a:lnTo>
                    <a:pt x="110" y="816"/>
                  </a:lnTo>
                  <a:lnTo>
                    <a:pt x="78" y="819"/>
                  </a:lnTo>
                  <a:lnTo>
                    <a:pt x="37" y="830"/>
                  </a:lnTo>
                  <a:lnTo>
                    <a:pt x="0" y="830"/>
                  </a:lnTo>
                  <a:lnTo>
                    <a:pt x="12" y="813"/>
                  </a:lnTo>
                  <a:lnTo>
                    <a:pt x="25" y="792"/>
                  </a:lnTo>
                  <a:lnTo>
                    <a:pt x="37" y="771"/>
                  </a:lnTo>
                  <a:lnTo>
                    <a:pt x="49" y="751"/>
                  </a:lnTo>
                  <a:lnTo>
                    <a:pt x="53" y="737"/>
                  </a:lnTo>
                  <a:lnTo>
                    <a:pt x="57" y="723"/>
                  </a:lnTo>
                  <a:lnTo>
                    <a:pt x="61" y="706"/>
                  </a:lnTo>
                  <a:lnTo>
                    <a:pt x="61" y="686"/>
                  </a:lnTo>
                  <a:lnTo>
                    <a:pt x="61" y="669"/>
                  </a:lnTo>
                  <a:lnTo>
                    <a:pt x="61" y="648"/>
                  </a:lnTo>
                  <a:lnTo>
                    <a:pt x="61" y="627"/>
                  </a:lnTo>
                  <a:lnTo>
                    <a:pt x="53" y="597"/>
                  </a:lnTo>
                  <a:lnTo>
                    <a:pt x="90" y="597"/>
                  </a:lnTo>
                  <a:lnTo>
                    <a:pt x="163" y="672"/>
                  </a:lnTo>
                  <a:lnTo>
                    <a:pt x="176" y="665"/>
                  </a:lnTo>
                  <a:lnTo>
                    <a:pt x="208" y="645"/>
                  </a:lnTo>
                  <a:lnTo>
                    <a:pt x="237" y="624"/>
                  </a:lnTo>
                  <a:lnTo>
                    <a:pt x="270" y="597"/>
                  </a:lnTo>
                  <a:lnTo>
                    <a:pt x="290" y="579"/>
                  </a:lnTo>
                  <a:lnTo>
                    <a:pt x="310" y="562"/>
                  </a:lnTo>
                  <a:lnTo>
                    <a:pt x="331" y="538"/>
                  </a:lnTo>
                  <a:lnTo>
                    <a:pt x="355" y="514"/>
                  </a:lnTo>
                  <a:lnTo>
                    <a:pt x="376" y="483"/>
                  </a:lnTo>
                  <a:lnTo>
                    <a:pt x="392" y="459"/>
                  </a:lnTo>
                  <a:lnTo>
                    <a:pt x="408" y="432"/>
                  </a:lnTo>
                  <a:lnTo>
                    <a:pt x="425" y="405"/>
                  </a:lnTo>
                  <a:lnTo>
                    <a:pt x="433" y="381"/>
                  </a:lnTo>
                  <a:lnTo>
                    <a:pt x="445" y="353"/>
                  </a:lnTo>
                  <a:lnTo>
                    <a:pt x="453" y="322"/>
                  </a:lnTo>
                  <a:lnTo>
                    <a:pt x="461" y="291"/>
                  </a:lnTo>
                  <a:lnTo>
                    <a:pt x="470" y="261"/>
                  </a:lnTo>
                  <a:lnTo>
                    <a:pt x="474" y="223"/>
                  </a:lnTo>
                  <a:lnTo>
                    <a:pt x="482" y="189"/>
                  </a:lnTo>
                  <a:lnTo>
                    <a:pt x="482" y="158"/>
                  </a:lnTo>
                  <a:lnTo>
                    <a:pt x="486" y="134"/>
                  </a:lnTo>
                  <a:lnTo>
                    <a:pt x="486" y="110"/>
                  </a:lnTo>
                  <a:lnTo>
                    <a:pt x="482" y="93"/>
                  </a:lnTo>
                  <a:lnTo>
                    <a:pt x="478" y="75"/>
                  </a:lnTo>
                  <a:lnTo>
                    <a:pt x="470" y="58"/>
                  </a:lnTo>
                  <a:lnTo>
                    <a:pt x="449"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85" name="Freeform 17"/>
            <p:cNvSpPr>
              <a:spLocks/>
            </p:cNvSpPr>
            <p:nvPr/>
          </p:nvSpPr>
          <p:spPr bwMode="auto">
            <a:xfrm>
              <a:off x="1513" y="2931"/>
              <a:ext cx="516" cy="841"/>
            </a:xfrm>
            <a:custGeom>
              <a:avLst/>
              <a:gdLst>
                <a:gd name="T0" fmla="*/ 466 w 516"/>
                <a:gd name="T1" fmla="*/ 41 h 841"/>
                <a:gd name="T2" fmla="*/ 482 w 516"/>
                <a:gd name="T3" fmla="*/ 79 h 841"/>
                <a:gd name="T4" fmla="*/ 499 w 516"/>
                <a:gd name="T5" fmla="*/ 120 h 841"/>
                <a:gd name="T6" fmla="*/ 511 w 516"/>
                <a:gd name="T7" fmla="*/ 168 h 841"/>
                <a:gd name="T8" fmla="*/ 515 w 516"/>
                <a:gd name="T9" fmla="*/ 209 h 841"/>
                <a:gd name="T10" fmla="*/ 515 w 516"/>
                <a:gd name="T11" fmla="*/ 264 h 841"/>
                <a:gd name="T12" fmla="*/ 511 w 516"/>
                <a:gd name="T13" fmla="*/ 339 h 841"/>
                <a:gd name="T14" fmla="*/ 499 w 516"/>
                <a:gd name="T15" fmla="*/ 401 h 841"/>
                <a:gd name="T16" fmla="*/ 482 w 516"/>
                <a:gd name="T17" fmla="*/ 473 h 841"/>
                <a:gd name="T18" fmla="*/ 458 w 516"/>
                <a:gd name="T19" fmla="*/ 531 h 841"/>
                <a:gd name="T20" fmla="*/ 429 w 516"/>
                <a:gd name="T21" fmla="*/ 590 h 841"/>
                <a:gd name="T22" fmla="*/ 392 w 516"/>
                <a:gd name="T23" fmla="*/ 638 h 841"/>
                <a:gd name="T24" fmla="*/ 352 w 516"/>
                <a:gd name="T25" fmla="*/ 686 h 841"/>
                <a:gd name="T26" fmla="*/ 302 w 516"/>
                <a:gd name="T27" fmla="*/ 723 h 841"/>
                <a:gd name="T28" fmla="*/ 253 w 516"/>
                <a:gd name="T29" fmla="*/ 751 h 841"/>
                <a:gd name="T30" fmla="*/ 307 w 516"/>
                <a:gd name="T31" fmla="*/ 840 h 841"/>
                <a:gd name="T32" fmla="*/ 258 w 516"/>
                <a:gd name="T33" fmla="*/ 826 h 841"/>
                <a:gd name="T34" fmla="*/ 208 w 516"/>
                <a:gd name="T35" fmla="*/ 819 h 841"/>
                <a:gd name="T36" fmla="*/ 159 w 516"/>
                <a:gd name="T37" fmla="*/ 816 h 841"/>
                <a:gd name="T38" fmla="*/ 106 w 516"/>
                <a:gd name="T39" fmla="*/ 816 h 841"/>
                <a:gd name="T40" fmla="*/ 45 w 516"/>
                <a:gd name="T41" fmla="*/ 823 h 841"/>
                <a:gd name="T42" fmla="*/ 0 w 516"/>
                <a:gd name="T43" fmla="*/ 830 h 841"/>
                <a:gd name="T44" fmla="*/ 25 w 516"/>
                <a:gd name="T45" fmla="*/ 792 h 841"/>
                <a:gd name="T46" fmla="*/ 45 w 516"/>
                <a:gd name="T47" fmla="*/ 751 h 841"/>
                <a:gd name="T48" fmla="*/ 53 w 516"/>
                <a:gd name="T49" fmla="*/ 723 h 841"/>
                <a:gd name="T50" fmla="*/ 61 w 516"/>
                <a:gd name="T51" fmla="*/ 686 h 841"/>
                <a:gd name="T52" fmla="*/ 57 w 516"/>
                <a:gd name="T53" fmla="*/ 648 h 841"/>
                <a:gd name="T54" fmla="*/ 53 w 516"/>
                <a:gd name="T55" fmla="*/ 597 h 841"/>
                <a:gd name="T56" fmla="*/ 168 w 516"/>
                <a:gd name="T57" fmla="*/ 665 h 841"/>
                <a:gd name="T58" fmla="*/ 229 w 516"/>
                <a:gd name="T59" fmla="*/ 624 h 841"/>
                <a:gd name="T60" fmla="*/ 278 w 516"/>
                <a:gd name="T61" fmla="*/ 579 h 841"/>
                <a:gd name="T62" fmla="*/ 319 w 516"/>
                <a:gd name="T63" fmla="*/ 538 h 841"/>
                <a:gd name="T64" fmla="*/ 360 w 516"/>
                <a:gd name="T65" fmla="*/ 483 h 841"/>
                <a:gd name="T66" fmla="*/ 388 w 516"/>
                <a:gd name="T67" fmla="*/ 432 h 841"/>
                <a:gd name="T68" fmla="*/ 413 w 516"/>
                <a:gd name="T69" fmla="*/ 381 h 841"/>
                <a:gd name="T70" fmla="*/ 433 w 516"/>
                <a:gd name="T71" fmla="*/ 322 h 841"/>
                <a:gd name="T72" fmla="*/ 450 w 516"/>
                <a:gd name="T73" fmla="*/ 261 h 841"/>
                <a:gd name="T74" fmla="*/ 462 w 516"/>
                <a:gd name="T75" fmla="*/ 189 h 841"/>
                <a:gd name="T76" fmla="*/ 466 w 516"/>
                <a:gd name="T77" fmla="*/ 134 h 841"/>
                <a:gd name="T78" fmla="*/ 462 w 516"/>
                <a:gd name="T79" fmla="*/ 93 h 841"/>
                <a:gd name="T80" fmla="*/ 450 w 516"/>
                <a:gd name="T81" fmla="*/ 5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6" h="841">
                  <a:moveTo>
                    <a:pt x="429" y="0"/>
                  </a:moveTo>
                  <a:lnTo>
                    <a:pt x="466" y="41"/>
                  </a:lnTo>
                  <a:lnTo>
                    <a:pt x="474" y="58"/>
                  </a:lnTo>
                  <a:lnTo>
                    <a:pt x="482" y="79"/>
                  </a:lnTo>
                  <a:lnTo>
                    <a:pt x="490" y="96"/>
                  </a:lnTo>
                  <a:lnTo>
                    <a:pt x="499" y="120"/>
                  </a:lnTo>
                  <a:lnTo>
                    <a:pt x="507" y="141"/>
                  </a:lnTo>
                  <a:lnTo>
                    <a:pt x="511" y="168"/>
                  </a:lnTo>
                  <a:lnTo>
                    <a:pt x="511" y="189"/>
                  </a:lnTo>
                  <a:lnTo>
                    <a:pt x="515" y="209"/>
                  </a:lnTo>
                  <a:lnTo>
                    <a:pt x="515" y="237"/>
                  </a:lnTo>
                  <a:lnTo>
                    <a:pt x="515" y="264"/>
                  </a:lnTo>
                  <a:lnTo>
                    <a:pt x="515" y="295"/>
                  </a:lnTo>
                  <a:lnTo>
                    <a:pt x="511" y="339"/>
                  </a:lnTo>
                  <a:lnTo>
                    <a:pt x="507" y="374"/>
                  </a:lnTo>
                  <a:lnTo>
                    <a:pt x="499" y="401"/>
                  </a:lnTo>
                  <a:lnTo>
                    <a:pt x="490" y="442"/>
                  </a:lnTo>
                  <a:lnTo>
                    <a:pt x="482" y="473"/>
                  </a:lnTo>
                  <a:lnTo>
                    <a:pt x="470" y="501"/>
                  </a:lnTo>
                  <a:lnTo>
                    <a:pt x="458" y="531"/>
                  </a:lnTo>
                  <a:lnTo>
                    <a:pt x="446" y="562"/>
                  </a:lnTo>
                  <a:lnTo>
                    <a:pt x="429" y="590"/>
                  </a:lnTo>
                  <a:lnTo>
                    <a:pt x="413" y="617"/>
                  </a:lnTo>
                  <a:lnTo>
                    <a:pt x="392" y="638"/>
                  </a:lnTo>
                  <a:lnTo>
                    <a:pt x="376" y="662"/>
                  </a:lnTo>
                  <a:lnTo>
                    <a:pt x="352" y="686"/>
                  </a:lnTo>
                  <a:lnTo>
                    <a:pt x="327" y="706"/>
                  </a:lnTo>
                  <a:lnTo>
                    <a:pt x="302" y="723"/>
                  </a:lnTo>
                  <a:lnTo>
                    <a:pt x="274" y="741"/>
                  </a:lnTo>
                  <a:lnTo>
                    <a:pt x="253" y="751"/>
                  </a:lnTo>
                  <a:lnTo>
                    <a:pt x="225" y="768"/>
                  </a:lnTo>
                  <a:lnTo>
                    <a:pt x="307" y="840"/>
                  </a:lnTo>
                  <a:lnTo>
                    <a:pt x="282" y="833"/>
                  </a:lnTo>
                  <a:lnTo>
                    <a:pt x="258" y="826"/>
                  </a:lnTo>
                  <a:lnTo>
                    <a:pt x="233" y="823"/>
                  </a:lnTo>
                  <a:lnTo>
                    <a:pt x="208" y="819"/>
                  </a:lnTo>
                  <a:lnTo>
                    <a:pt x="180" y="819"/>
                  </a:lnTo>
                  <a:lnTo>
                    <a:pt x="159" y="816"/>
                  </a:lnTo>
                  <a:lnTo>
                    <a:pt x="131" y="816"/>
                  </a:lnTo>
                  <a:lnTo>
                    <a:pt x="106" y="816"/>
                  </a:lnTo>
                  <a:lnTo>
                    <a:pt x="74" y="819"/>
                  </a:lnTo>
                  <a:lnTo>
                    <a:pt x="45" y="823"/>
                  </a:lnTo>
                  <a:lnTo>
                    <a:pt x="25" y="826"/>
                  </a:lnTo>
                  <a:lnTo>
                    <a:pt x="0" y="830"/>
                  </a:lnTo>
                  <a:lnTo>
                    <a:pt x="12" y="813"/>
                  </a:lnTo>
                  <a:lnTo>
                    <a:pt x="25" y="792"/>
                  </a:lnTo>
                  <a:lnTo>
                    <a:pt x="37" y="771"/>
                  </a:lnTo>
                  <a:lnTo>
                    <a:pt x="45" y="751"/>
                  </a:lnTo>
                  <a:lnTo>
                    <a:pt x="49" y="737"/>
                  </a:lnTo>
                  <a:lnTo>
                    <a:pt x="53" y="723"/>
                  </a:lnTo>
                  <a:lnTo>
                    <a:pt x="57" y="706"/>
                  </a:lnTo>
                  <a:lnTo>
                    <a:pt x="61" y="686"/>
                  </a:lnTo>
                  <a:lnTo>
                    <a:pt x="61" y="669"/>
                  </a:lnTo>
                  <a:lnTo>
                    <a:pt x="57" y="648"/>
                  </a:lnTo>
                  <a:lnTo>
                    <a:pt x="57" y="627"/>
                  </a:lnTo>
                  <a:lnTo>
                    <a:pt x="53" y="597"/>
                  </a:lnTo>
                  <a:lnTo>
                    <a:pt x="139" y="686"/>
                  </a:lnTo>
                  <a:lnTo>
                    <a:pt x="168" y="665"/>
                  </a:lnTo>
                  <a:lnTo>
                    <a:pt x="200" y="645"/>
                  </a:lnTo>
                  <a:lnTo>
                    <a:pt x="229" y="624"/>
                  </a:lnTo>
                  <a:lnTo>
                    <a:pt x="262" y="597"/>
                  </a:lnTo>
                  <a:lnTo>
                    <a:pt x="278" y="579"/>
                  </a:lnTo>
                  <a:lnTo>
                    <a:pt x="294" y="562"/>
                  </a:lnTo>
                  <a:lnTo>
                    <a:pt x="319" y="538"/>
                  </a:lnTo>
                  <a:lnTo>
                    <a:pt x="339" y="514"/>
                  </a:lnTo>
                  <a:lnTo>
                    <a:pt x="360" y="483"/>
                  </a:lnTo>
                  <a:lnTo>
                    <a:pt x="376" y="459"/>
                  </a:lnTo>
                  <a:lnTo>
                    <a:pt x="388" y="432"/>
                  </a:lnTo>
                  <a:lnTo>
                    <a:pt x="405" y="405"/>
                  </a:lnTo>
                  <a:lnTo>
                    <a:pt x="413" y="381"/>
                  </a:lnTo>
                  <a:lnTo>
                    <a:pt x="425" y="353"/>
                  </a:lnTo>
                  <a:lnTo>
                    <a:pt x="433" y="322"/>
                  </a:lnTo>
                  <a:lnTo>
                    <a:pt x="441" y="291"/>
                  </a:lnTo>
                  <a:lnTo>
                    <a:pt x="450" y="261"/>
                  </a:lnTo>
                  <a:lnTo>
                    <a:pt x="454" y="223"/>
                  </a:lnTo>
                  <a:lnTo>
                    <a:pt x="462" y="189"/>
                  </a:lnTo>
                  <a:lnTo>
                    <a:pt x="462" y="158"/>
                  </a:lnTo>
                  <a:lnTo>
                    <a:pt x="466" y="134"/>
                  </a:lnTo>
                  <a:lnTo>
                    <a:pt x="462" y="110"/>
                  </a:lnTo>
                  <a:lnTo>
                    <a:pt x="462" y="93"/>
                  </a:lnTo>
                  <a:lnTo>
                    <a:pt x="458" y="72"/>
                  </a:lnTo>
                  <a:lnTo>
                    <a:pt x="450" y="58"/>
                  </a:lnTo>
                  <a:lnTo>
                    <a:pt x="429"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187" name="Rectangle 19"/>
          <p:cNvSpPr>
            <a:spLocks noChangeArrowheads="1"/>
          </p:cNvSpPr>
          <p:nvPr/>
        </p:nvSpPr>
        <p:spPr bwMode="auto">
          <a:xfrm>
            <a:off x="7275513" y="5356225"/>
            <a:ext cx="15271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b="1"/>
              <a:t>Participating</a:t>
            </a:r>
          </a:p>
          <a:p>
            <a:pPr algn="ctr"/>
            <a:r>
              <a:rPr lang="en-US" altLang="en-US" b="1"/>
              <a:t>Objects</a:t>
            </a:r>
          </a:p>
        </p:txBody>
      </p:sp>
      <p:sp>
        <p:nvSpPr>
          <p:cNvPr id="7188" name="AutoShape 20"/>
          <p:cNvSpPr>
            <a:spLocks noChangeArrowheads="1"/>
          </p:cNvSpPr>
          <p:nvPr/>
        </p:nvSpPr>
        <p:spPr bwMode="auto">
          <a:xfrm>
            <a:off x="2419350" y="20399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9" name="AutoShape 21"/>
          <p:cNvSpPr>
            <a:spLocks noChangeArrowheads="1"/>
          </p:cNvSpPr>
          <p:nvPr/>
        </p:nvSpPr>
        <p:spPr bwMode="auto">
          <a:xfrm>
            <a:off x="2432050" y="20526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0" name="Rectangle 22"/>
          <p:cNvSpPr>
            <a:spLocks noChangeArrowheads="1"/>
          </p:cNvSpPr>
          <p:nvPr/>
        </p:nvSpPr>
        <p:spPr bwMode="auto">
          <a:xfrm>
            <a:off x="2495550" y="2154238"/>
            <a:ext cx="536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191" name="Rectangle 23"/>
          <p:cNvSpPr>
            <a:spLocks noChangeArrowheads="1"/>
          </p:cNvSpPr>
          <p:nvPr/>
        </p:nvSpPr>
        <p:spPr bwMode="auto">
          <a:xfrm>
            <a:off x="2849563" y="2154238"/>
            <a:ext cx="295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192" name="Rectangle 24"/>
          <p:cNvSpPr>
            <a:spLocks noChangeArrowheads="1"/>
          </p:cNvSpPr>
          <p:nvPr/>
        </p:nvSpPr>
        <p:spPr bwMode="auto">
          <a:xfrm>
            <a:off x="2960688" y="2154238"/>
            <a:ext cx="5175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2</a:t>
            </a:r>
          </a:p>
        </p:txBody>
      </p:sp>
      <p:sp>
        <p:nvSpPr>
          <p:cNvPr id="7193" name="AutoShape 25"/>
          <p:cNvSpPr>
            <a:spLocks noChangeArrowheads="1"/>
          </p:cNvSpPr>
          <p:nvPr/>
        </p:nvSpPr>
        <p:spPr bwMode="auto">
          <a:xfrm>
            <a:off x="3543300" y="993775"/>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4" name="AutoShape 26"/>
          <p:cNvSpPr>
            <a:spLocks noChangeArrowheads="1"/>
          </p:cNvSpPr>
          <p:nvPr/>
        </p:nvSpPr>
        <p:spPr bwMode="auto">
          <a:xfrm>
            <a:off x="3556000" y="1006475"/>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5" name="Rectangle 27"/>
          <p:cNvSpPr>
            <a:spLocks noChangeArrowheads="1"/>
          </p:cNvSpPr>
          <p:nvPr/>
        </p:nvSpPr>
        <p:spPr bwMode="auto">
          <a:xfrm>
            <a:off x="3632200" y="1106488"/>
            <a:ext cx="536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196" name="Rectangle 28"/>
          <p:cNvSpPr>
            <a:spLocks noChangeArrowheads="1"/>
          </p:cNvSpPr>
          <p:nvPr/>
        </p:nvSpPr>
        <p:spPr bwMode="auto">
          <a:xfrm>
            <a:off x="3986213" y="1106488"/>
            <a:ext cx="295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197" name="Rectangle 29"/>
          <p:cNvSpPr>
            <a:spLocks noChangeArrowheads="1"/>
          </p:cNvSpPr>
          <p:nvPr/>
        </p:nvSpPr>
        <p:spPr bwMode="auto">
          <a:xfrm>
            <a:off x="4097338" y="1106488"/>
            <a:ext cx="5175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1</a:t>
            </a:r>
          </a:p>
        </p:txBody>
      </p:sp>
      <p:sp>
        <p:nvSpPr>
          <p:cNvPr id="7198" name="AutoShape 30"/>
          <p:cNvSpPr>
            <a:spLocks noChangeArrowheads="1"/>
          </p:cNvSpPr>
          <p:nvPr/>
        </p:nvSpPr>
        <p:spPr bwMode="auto">
          <a:xfrm>
            <a:off x="4648200" y="20399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9" name="AutoShape 31"/>
          <p:cNvSpPr>
            <a:spLocks noChangeArrowheads="1"/>
          </p:cNvSpPr>
          <p:nvPr/>
        </p:nvSpPr>
        <p:spPr bwMode="auto">
          <a:xfrm>
            <a:off x="4660900" y="20526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0" name="Rectangle 32"/>
          <p:cNvSpPr>
            <a:spLocks noChangeArrowheads="1"/>
          </p:cNvSpPr>
          <p:nvPr/>
        </p:nvSpPr>
        <p:spPr bwMode="auto">
          <a:xfrm>
            <a:off x="4724400" y="2154238"/>
            <a:ext cx="536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201" name="Rectangle 33"/>
          <p:cNvSpPr>
            <a:spLocks noChangeArrowheads="1"/>
          </p:cNvSpPr>
          <p:nvPr/>
        </p:nvSpPr>
        <p:spPr bwMode="auto">
          <a:xfrm>
            <a:off x="5078413" y="2154238"/>
            <a:ext cx="295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202" name="Rectangle 34"/>
          <p:cNvSpPr>
            <a:spLocks noChangeArrowheads="1"/>
          </p:cNvSpPr>
          <p:nvPr/>
        </p:nvSpPr>
        <p:spPr bwMode="auto">
          <a:xfrm>
            <a:off x="5189538" y="2154238"/>
            <a:ext cx="5175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2</a:t>
            </a:r>
          </a:p>
        </p:txBody>
      </p:sp>
      <p:sp>
        <p:nvSpPr>
          <p:cNvPr id="7203" name="AutoShape 35"/>
          <p:cNvSpPr>
            <a:spLocks noChangeArrowheads="1"/>
          </p:cNvSpPr>
          <p:nvPr/>
        </p:nvSpPr>
        <p:spPr bwMode="auto">
          <a:xfrm>
            <a:off x="1390650" y="30686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4" name="AutoShape 36"/>
          <p:cNvSpPr>
            <a:spLocks noChangeArrowheads="1"/>
          </p:cNvSpPr>
          <p:nvPr/>
        </p:nvSpPr>
        <p:spPr bwMode="auto">
          <a:xfrm>
            <a:off x="1403350" y="30813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5" name="Rectangle 37"/>
          <p:cNvSpPr>
            <a:spLocks noChangeArrowheads="1"/>
          </p:cNvSpPr>
          <p:nvPr/>
        </p:nvSpPr>
        <p:spPr bwMode="auto">
          <a:xfrm>
            <a:off x="1466850" y="31813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206" name="Rectangle 38"/>
          <p:cNvSpPr>
            <a:spLocks noChangeArrowheads="1"/>
          </p:cNvSpPr>
          <p:nvPr/>
        </p:nvSpPr>
        <p:spPr bwMode="auto">
          <a:xfrm>
            <a:off x="1820863" y="31813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207" name="Rectangle 39"/>
          <p:cNvSpPr>
            <a:spLocks noChangeArrowheads="1"/>
          </p:cNvSpPr>
          <p:nvPr/>
        </p:nvSpPr>
        <p:spPr bwMode="auto">
          <a:xfrm>
            <a:off x="1931988" y="31813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3</a:t>
            </a:r>
          </a:p>
        </p:txBody>
      </p:sp>
      <p:sp>
        <p:nvSpPr>
          <p:cNvPr id="7208" name="AutoShape 40"/>
          <p:cNvSpPr>
            <a:spLocks noChangeArrowheads="1"/>
          </p:cNvSpPr>
          <p:nvPr/>
        </p:nvSpPr>
        <p:spPr bwMode="auto">
          <a:xfrm>
            <a:off x="3619500" y="30686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9" name="AutoShape 41"/>
          <p:cNvSpPr>
            <a:spLocks noChangeArrowheads="1"/>
          </p:cNvSpPr>
          <p:nvPr/>
        </p:nvSpPr>
        <p:spPr bwMode="auto">
          <a:xfrm>
            <a:off x="3632200" y="30813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0" name="Rectangle 42"/>
          <p:cNvSpPr>
            <a:spLocks noChangeArrowheads="1"/>
          </p:cNvSpPr>
          <p:nvPr/>
        </p:nvSpPr>
        <p:spPr bwMode="auto">
          <a:xfrm>
            <a:off x="3695700" y="31813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211" name="Rectangle 43"/>
          <p:cNvSpPr>
            <a:spLocks noChangeArrowheads="1"/>
          </p:cNvSpPr>
          <p:nvPr/>
        </p:nvSpPr>
        <p:spPr bwMode="auto">
          <a:xfrm>
            <a:off x="4049713" y="31813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212" name="Rectangle 44"/>
          <p:cNvSpPr>
            <a:spLocks noChangeArrowheads="1"/>
          </p:cNvSpPr>
          <p:nvPr/>
        </p:nvSpPr>
        <p:spPr bwMode="auto">
          <a:xfrm>
            <a:off x="4160838" y="31813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3</a:t>
            </a:r>
          </a:p>
        </p:txBody>
      </p:sp>
      <p:sp>
        <p:nvSpPr>
          <p:cNvPr id="7213" name="AutoShape 45"/>
          <p:cNvSpPr>
            <a:spLocks noChangeArrowheads="1"/>
          </p:cNvSpPr>
          <p:nvPr/>
        </p:nvSpPr>
        <p:spPr bwMode="auto">
          <a:xfrm>
            <a:off x="2590800" y="4095750"/>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4" name="AutoShape 46"/>
          <p:cNvSpPr>
            <a:spLocks noChangeArrowheads="1"/>
          </p:cNvSpPr>
          <p:nvPr/>
        </p:nvSpPr>
        <p:spPr bwMode="auto">
          <a:xfrm>
            <a:off x="2603500" y="4108450"/>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5" name="Rectangle 47"/>
          <p:cNvSpPr>
            <a:spLocks noChangeArrowheads="1"/>
          </p:cNvSpPr>
          <p:nvPr/>
        </p:nvSpPr>
        <p:spPr bwMode="auto">
          <a:xfrm>
            <a:off x="2667000" y="42100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216" name="Rectangle 48"/>
          <p:cNvSpPr>
            <a:spLocks noChangeArrowheads="1"/>
          </p:cNvSpPr>
          <p:nvPr/>
        </p:nvSpPr>
        <p:spPr bwMode="auto">
          <a:xfrm>
            <a:off x="3021013" y="42100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217" name="Rectangle 49"/>
          <p:cNvSpPr>
            <a:spLocks noChangeArrowheads="1"/>
          </p:cNvSpPr>
          <p:nvPr/>
        </p:nvSpPr>
        <p:spPr bwMode="auto">
          <a:xfrm>
            <a:off x="3132138" y="42100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4</a:t>
            </a:r>
          </a:p>
        </p:txBody>
      </p:sp>
      <p:sp>
        <p:nvSpPr>
          <p:cNvPr id="7218" name="AutoShape 50"/>
          <p:cNvSpPr>
            <a:spLocks noChangeArrowheads="1"/>
          </p:cNvSpPr>
          <p:nvPr/>
        </p:nvSpPr>
        <p:spPr bwMode="auto">
          <a:xfrm>
            <a:off x="4648200" y="4095750"/>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9" name="AutoShape 51"/>
          <p:cNvSpPr>
            <a:spLocks noChangeArrowheads="1"/>
          </p:cNvSpPr>
          <p:nvPr/>
        </p:nvSpPr>
        <p:spPr bwMode="auto">
          <a:xfrm>
            <a:off x="4660900" y="4108450"/>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20" name="Rectangle 52"/>
          <p:cNvSpPr>
            <a:spLocks noChangeArrowheads="1"/>
          </p:cNvSpPr>
          <p:nvPr/>
        </p:nvSpPr>
        <p:spPr bwMode="auto">
          <a:xfrm>
            <a:off x="4724400" y="42100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221" name="Rectangle 53"/>
          <p:cNvSpPr>
            <a:spLocks noChangeArrowheads="1"/>
          </p:cNvSpPr>
          <p:nvPr/>
        </p:nvSpPr>
        <p:spPr bwMode="auto">
          <a:xfrm>
            <a:off x="5078413" y="42100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222" name="Rectangle 54"/>
          <p:cNvSpPr>
            <a:spLocks noChangeArrowheads="1"/>
          </p:cNvSpPr>
          <p:nvPr/>
        </p:nvSpPr>
        <p:spPr bwMode="auto">
          <a:xfrm>
            <a:off x="5189538" y="42100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4</a:t>
            </a:r>
          </a:p>
        </p:txBody>
      </p:sp>
      <p:sp>
        <p:nvSpPr>
          <p:cNvPr id="7223" name="Freeform 55"/>
          <p:cNvSpPr>
            <a:spLocks/>
          </p:cNvSpPr>
          <p:nvPr/>
        </p:nvSpPr>
        <p:spPr bwMode="auto">
          <a:xfrm>
            <a:off x="3003550" y="1901825"/>
            <a:ext cx="211138" cy="133350"/>
          </a:xfrm>
          <a:custGeom>
            <a:avLst/>
            <a:gdLst>
              <a:gd name="T0" fmla="*/ 120 w 133"/>
              <a:gd name="T1" fmla="*/ 35 h 84"/>
              <a:gd name="T2" fmla="*/ 132 w 133"/>
              <a:gd name="T3" fmla="*/ 71 h 84"/>
              <a:gd name="T4" fmla="*/ 0 w 133"/>
              <a:gd name="T5" fmla="*/ 83 h 84"/>
              <a:gd name="T6" fmla="*/ 108 w 133"/>
              <a:gd name="T7" fmla="*/ 0 h 84"/>
              <a:gd name="T8" fmla="*/ 120 w 133"/>
              <a:gd name="T9" fmla="*/ 35 h 84"/>
            </a:gdLst>
            <a:ahLst/>
            <a:cxnLst>
              <a:cxn ang="0">
                <a:pos x="T0" y="T1"/>
              </a:cxn>
              <a:cxn ang="0">
                <a:pos x="T2" y="T3"/>
              </a:cxn>
              <a:cxn ang="0">
                <a:pos x="T4" y="T5"/>
              </a:cxn>
              <a:cxn ang="0">
                <a:pos x="T6" y="T7"/>
              </a:cxn>
              <a:cxn ang="0">
                <a:pos x="T8" y="T9"/>
              </a:cxn>
            </a:cxnLst>
            <a:rect l="0" t="0" r="r" b="b"/>
            <a:pathLst>
              <a:path w="133" h="84">
                <a:moveTo>
                  <a:pt x="120" y="35"/>
                </a:moveTo>
                <a:lnTo>
                  <a:pt x="132" y="71"/>
                </a:lnTo>
                <a:lnTo>
                  <a:pt x="0" y="83"/>
                </a:lnTo>
                <a:lnTo>
                  <a:pt x="108" y="0"/>
                </a:lnTo>
                <a:lnTo>
                  <a:pt x="120" y="35"/>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4" name="Freeform 56"/>
          <p:cNvSpPr>
            <a:spLocks/>
          </p:cNvSpPr>
          <p:nvPr/>
        </p:nvSpPr>
        <p:spPr bwMode="auto">
          <a:xfrm>
            <a:off x="3194050" y="1520825"/>
            <a:ext cx="973138" cy="438150"/>
          </a:xfrm>
          <a:custGeom>
            <a:avLst/>
            <a:gdLst>
              <a:gd name="T0" fmla="*/ 612 w 613"/>
              <a:gd name="T1" fmla="*/ 0 h 276"/>
              <a:gd name="T2" fmla="*/ 0 w 613"/>
              <a:gd name="T3" fmla="*/ 275 h 276"/>
              <a:gd name="T4" fmla="*/ 612 w 613"/>
              <a:gd name="T5" fmla="*/ 0 h 276"/>
            </a:gdLst>
            <a:ahLst/>
            <a:cxnLst>
              <a:cxn ang="0">
                <a:pos x="T0" y="T1"/>
              </a:cxn>
              <a:cxn ang="0">
                <a:pos x="T2" y="T3"/>
              </a:cxn>
              <a:cxn ang="0">
                <a:pos x="T4" y="T5"/>
              </a:cxn>
            </a:cxnLst>
            <a:rect l="0" t="0" r="r" b="b"/>
            <a:pathLst>
              <a:path w="613" h="276">
                <a:moveTo>
                  <a:pt x="612" y="0"/>
                </a:moveTo>
                <a:lnTo>
                  <a:pt x="0" y="275"/>
                </a:lnTo>
                <a:lnTo>
                  <a:pt x="6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5" name="Freeform 57"/>
          <p:cNvSpPr>
            <a:spLocks/>
          </p:cNvSpPr>
          <p:nvPr/>
        </p:nvSpPr>
        <p:spPr bwMode="auto">
          <a:xfrm>
            <a:off x="5041900" y="1919288"/>
            <a:ext cx="192088" cy="134937"/>
          </a:xfrm>
          <a:custGeom>
            <a:avLst/>
            <a:gdLst>
              <a:gd name="T0" fmla="*/ 12 w 121"/>
              <a:gd name="T1" fmla="*/ 24 h 85"/>
              <a:gd name="T2" fmla="*/ 24 w 121"/>
              <a:gd name="T3" fmla="*/ 0 h 85"/>
              <a:gd name="T4" fmla="*/ 120 w 121"/>
              <a:gd name="T5" fmla="*/ 84 h 85"/>
              <a:gd name="T6" fmla="*/ 0 w 121"/>
              <a:gd name="T7" fmla="*/ 60 h 85"/>
              <a:gd name="T8" fmla="*/ 12 w 121"/>
              <a:gd name="T9" fmla="*/ 24 h 85"/>
            </a:gdLst>
            <a:ahLst/>
            <a:cxnLst>
              <a:cxn ang="0">
                <a:pos x="T0" y="T1"/>
              </a:cxn>
              <a:cxn ang="0">
                <a:pos x="T2" y="T3"/>
              </a:cxn>
              <a:cxn ang="0">
                <a:pos x="T4" y="T5"/>
              </a:cxn>
              <a:cxn ang="0">
                <a:pos x="T6" y="T7"/>
              </a:cxn>
              <a:cxn ang="0">
                <a:pos x="T8" y="T9"/>
              </a:cxn>
            </a:cxnLst>
            <a:rect l="0" t="0" r="r" b="b"/>
            <a:pathLst>
              <a:path w="121" h="85">
                <a:moveTo>
                  <a:pt x="12" y="24"/>
                </a:moveTo>
                <a:lnTo>
                  <a:pt x="24" y="0"/>
                </a:lnTo>
                <a:lnTo>
                  <a:pt x="120" y="84"/>
                </a:lnTo>
                <a:lnTo>
                  <a:pt x="0" y="60"/>
                </a:lnTo>
                <a:lnTo>
                  <a:pt x="12"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6" name="Freeform 58"/>
          <p:cNvSpPr>
            <a:spLocks/>
          </p:cNvSpPr>
          <p:nvPr/>
        </p:nvSpPr>
        <p:spPr bwMode="auto">
          <a:xfrm>
            <a:off x="4127500" y="1520825"/>
            <a:ext cx="935038" cy="438150"/>
          </a:xfrm>
          <a:custGeom>
            <a:avLst/>
            <a:gdLst>
              <a:gd name="T0" fmla="*/ 0 w 589"/>
              <a:gd name="T1" fmla="*/ 0 h 276"/>
              <a:gd name="T2" fmla="*/ 588 w 589"/>
              <a:gd name="T3" fmla="*/ 275 h 276"/>
              <a:gd name="T4" fmla="*/ 0 w 589"/>
              <a:gd name="T5" fmla="*/ 0 h 276"/>
            </a:gdLst>
            <a:ahLst/>
            <a:cxnLst>
              <a:cxn ang="0">
                <a:pos x="T0" y="T1"/>
              </a:cxn>
              <a:cxn ang="0">
                <a:pos x="T2" y="T3"/>
              </a:cxn>
              <a:cxn ang="0">
                <a:pos x="T4" y="T5"/>
              </a:cxn>
            </a:cxnLst>
            <a:rect l="0" t="0" r="r" b="b"/>
            <a:pathLst>
              <a:path w="589" h="276">
                <a:moveTo>
                  <a:pt x="0" y="0"/>
                </a:moveTo>
                <a:lnTo>
                  <a:pt x="588" y="275"/>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7" name="Freeform 59"/>
          <p:cNvSpPr>
            <a:spLocks/>
          </p:cNvSpPr>
          <p:nvPr/>
        </p:nvSpPr>
        <p:spPr bwMode="auto">
          <a:xfrm>
            <a:off x="1993900" y="2947988"/>
            <a:ext cx="192088" cy="134937"/>
          </a:xfrm>
          <a:custGeom>
            <a:avLst/>
            <a:gdLst>
              <a:gd name="T0" fmla="*/ 108 w 121"/>
              <a:gd name="T1" fmla="*/ 24 h 85"/>
              <a:gd name="T2" fmla="*/ 120 w 121"/>
              <a:gd name="T3" fmla="*/ 60 h 85"/>
              <a:gd name="T4" fmla="*/ 0 w 121"/>
              <a:gd name="T5" fmla="*/ 84 h 85"/>
              <a:gd name="T6" fmla="*/ 96 w 121"/>
              <a:gd name="T7" fmla="*/ 0 h 85"/>
              <a:gd name="T8" fmla="*/ 108 w 121"/>
              <a:gd name="T9" fmla="*/ 24 h 85"/>
            </a:gdLst>
            <a:ahLst/>
            <a:cxnLst>
              <a:cxn ang="0">
                <a:pos x="T0" y="T1"/>
              </a:cxn>
              <a:cxn ang="0">
                <a:pos x="T2" y="T3"/>
              </a:cxn>
              <a:cxn ang="0">
                <a:pos x="T4" y="T5"/>
              </a:cxn>
              <a:cxn ang="0">
                <a:pos x="T6" y="T7"/>
              </a:cxn>
              <a:cxn ang="0">
                <a:pos x="T8" y="T9"/>
              </a:cxn>
            </a:cxnLst>
            <a:rect l="0" t="0" r="r" b="b"/>
            <a:pathLst>
              <a:path w="121" h="85">
                <a:moveTo>
                  <a:pt x="108" y="24"/>
                </a:moveTo>
                <a:lnTo>
                  <a:pt x="120" y="60"/>
                </a:lnTo>
                <a:lnTo>
                  <a:pt x="0" y="84"/>
                </a:lnTo>
                <a:lnTo>
                  <a:pt x="96" y="0"/>
                </a:lnTo>
                <a:lnTo>
                  <a:pt x="108"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8" name="Freeform 60"/>
          <p:cNvSpPr>
            <a:spLocks/>
          </p:cNvSpPr>
          <p:nvPr/>
        </p:nvSpPr>
        <p:spPr bwMode="auto">
          <a:xfrm>
            <a:off x="2165350" y="2586038"/>
            <a:ext cx="839788" cy="401637"/>
          </a:xfrm>
          <a:custGeom>
            <a:avLst/>
            <a:gdLst>
              <a:gd name="T0" fmla="*/ 528 w 529"/>
              <a:gd name="T1" fmla="*/ 0 h 253"/>
              <a:gd name="T2" fmla="*/ 0 w 529"/>
              <a:gd name="T3" fmla="*/ 252 h 253"/>
              <a:gd name="T4" fmla="*/ 528 w 529"/>
              <a:gd name="T5" fmla="*/ 0 h 253"/>
            </a:gdLst>
            <a:ahLst/>
            <a:cxnLst>
              <a:cxn ang="0">
                <a:pos x="T0" y="T1"/>
              </a:cxn>
              <a:cxn ang="0">
                <a:pos x="T2" y="T3"/>
              </a:cxn>
              <a:cxn ang="0">
                <a:pos x="T4" y="T5"/>
              </a:cxn>
            </a:cxnLst>
            <a:rect l="0" t="0" r="r" b="b"/>
            <a:pathLst>
              <a:path w="529" h="253">
                <a:moveTo>
                  <a:pt x="528" y="0"/>
                </a:moveTo>
                <a:lnTo>
                  <a:pt x="0" y="252"/>
                </a:lnTo>
                <a:lnTo>
                  <a:pt x="528"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29" name="Freeform 61"/>
          <p:cNvSpPr>
            <a:spLocks/>
          </p:cNvSpPr>
          <p:nvPr/>
        </p:nvSpPr>
        <p:spPr bwMode="auto">
          <a:xfrm>
            <a:off x="4222750" y="2947988"/>
            <a:ext cx="192088" cy="134937"/>
          </a:xfrm>
          <a:custGeom>
            <a:avLst/>
            <a:gdLst>
              <a:gd name="T0" fmla="*/ 108 w 121"/>
              <a:gd name="T1" fmla="*/ 24 h 85"/>
              <a:gd name="T2" fmla="*/ 120 w 121"/>
              <a:gd name="T3" fmla="*/ 60 h 85"/>
              <a:gd name="T4" fmla="*/ 0 w 121"/>
              <a:gd name="T5" fmla="*/ 84 h 85"/>
              <a:gd name="T6" fmla="*/ 96 w 121"/>
              <a:gd name="T7" fmla="*/ 0 h 85"/>
              <a:gd name="T8" fmla="*/ 108 w 121"/>
              <a:gd name="T9" fmla="*/ 24 h 85"/>
            </a:gdLst>
            <a:ahLst/>
            <a:cxnLst>
              <a:cxn ang="0">
                <a:pos x="T0" y="T1"/>
              </a:cxn>
              <a:cxn ang="0">
                <a:pos x="T2" y="T3"/>
              </a:cxn>
              <a:cxn ang="0">
                <a:pos x="T4" y="T5"/>
              </a:cxn>
              <a:cxn ang="0">
                <a:pos x="T6" y="T7"/>
              </a:cxn>
              <a:cxn ang="0">
                <a:pos x="T8" y="T9"/>
              </a:cxn>
            </a:cxnLst>
            <a:rect l="0" t="0" r="r" b="b"/>
            <a:pathLst>
              <a:path w="121" h="85">
                <a:moveTo>
                  <a:pt x="108" y="24"/>
                </a:moveTo>
                <a:lnTo>
                  <a:pt x="120" y="60"/>
                </a:lnTo>
                <a:lnTo>
                  <a:pt x="0" y="84"/>
                </a:lnTo>
                <a:lnTo>
                  <a:pt x="96" y="0"/>
                </a:lnTo>
                <a:lnTo>
                  <a:pt x="108"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30" name="Freeform 62"/>
          <p:cNvSpPr>
            <a:spLocks/>
          </p:cNvSpPr>
          <p:nvPr/>
        </p:nvSpPr>
        <p:spPr bwMode="auto">
          <a:xfrm>
            <a:off x="4394200" y="2586038"/>
            <a:ext cx="858838" cy="401637"/>
          </a:xfrm>
          <a:custGeom>
            <a:avLst/>
            <a:gdLst>
              <a:gd name="T0" fmla="*/ 540 w 541"/>
              <a:gd name="T1" fmla="*/ 0 h 253"/>
              <a:gd name="T2" fmla="*/ 0 w 541"/>
              <a:gd name="T3" fmla="*/ 252 h 253"/>
              <a:gd name="T4" fmla="*/ 540 w 541"/>
              <a:gd name="T5" fmla="*/ 0 h 253"/>
            </a:gdLst>
            <a:ahLst/>
            <a:cxnLst>
              <a:cxn ang="0">
                <a:pos x="T0" y="T1"/>
              </a:cxn>
              <a:cxn ang="0">
                <a:pos x="T2" y="T3"/>
              </a:cxn>
              <a:cxn ang="0">
                <a:pos x="T4" y="T5"/>
              </a:cxn>
            </a:cxnLst>
            <a:rect l="0" t="0" r="r" b="b"/>
            <a:pathLst>
              <a:path w="541" h="253">
                <a:moveTo>
                  <a:pt x="540" y="0"/>
                </a:moveTo>
                <a:lnTo>
                  <a:pt x="0" y="252"/>
                </a:lnTo>
                <a:lnTo>
                  <a:pt x="54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31" name="Freeform 63"/>
          <p:cNvSpPr>
            <a:spLocks/>
          </p:cNvSpPr>
          <p:nvPr/>
        </p:nvSpPr>
        <p:spPr bwMode="auto">
          <a:xfrm>
            <a:off x="3155950" y="3975100"/>
            <a:ext cx="211138" cy="134938"/>
          </a:xfrm>
          <a:custGeom>
            <a:avLst/>
            <a:gdLst>
              <a:gd name="T0" fmla="*/ 120 w 133"/>
              <a:gd name="T1" fmla="*/ 24 h 85"/>
              <a:gd name="T2" fmla="*/ 132 w 133"/>
              <a:gd name="T3" fmla="*/ 60 h 85"/>
              <a:gd name="T4" fmla="*/ 0 w 133"/>
              <a:gd name="T5" fmla="*/ 84 h 85"/>
              <a:gd name="T6" fmla="*/ 96 w 133"/>
              <a:gd name="T7" fmla="*/ 0 h 85"/>
              <a:gd name="T8" fmla="*/ 120 w 133"/>
              <a:gd name="T9" fmla="*/ 24 h 85"/>
            </a:gdLst>
            <a:ahLst/>
            <a:cxnLst>
              <a:cxn ang="0">
                <a:pos x="T0" y="T1"/>
              </a:cxn>
              <a:cxn ang="0">
                <a:pos x="T2" y="T3"/>
              </a:cxn>
              <a:cxn ang="0">
                <a:pos x="T4" y="T5"/>
              </a:cxn>
              <a:cxn ang="0">
                <a:pos x="T6" y="T7"/>
              </a:cxn>
              <a:cxn ang="0">
                <a:pos x="T8" y="T9"/>
              </a:cxn>
            </a:cxnLst>
            <a:rect l="0" t="0" r="r" b="b"/>
            <a:pathLst>
              <a:path w="133" h="85">
                <a:moveTo>
                  <a:pt x="120" y="24"/>
                </a:moveTo>
                <a:lnTo>
                  <a:pt x="132" y="60"/>
                </a:lnTo>
                <a:lnTo>
                  <a:pt x="0" y="84"/>
                </a:lnTo>
                <a:lnTo>
                  <a:pt x="96" y="0"/>
                </a:lnTo>
                <a:lnTo>
                  <a:pt x="120"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32" name="Freeform 64"/>
          <p:cNvSpPr>
            <a:spLocks/>
          </p:cNvSpPr>
          <p:nvPr/>
        </p:nvSpPr>
        <p:spPr bwMode="auto">
          <a:xfrm>
            <a:off x="3346450" y="3614738"/>
            <a:ext cx="858838" cy="400050"/>
          </a:xfrm>
          <a:custGeom>
            <a:avLst/>
            <a:gdLst>
              <a:gd name="T0" fmla="*/ 540 w 541"/>
              <a:gd name="T1" fmla="*/ 0 h 252"/>
              <a:gd name="T2" fmla="*/ 0 w 541"/>
              <a:gd name="T3" fmla="*/ 251 h 252"/>
              <a:gd name="T4" fmla="*/ 540 w 541"/>
              <a:gd name="T5" fmla="*/ 0 h 252"/>
            </a:gdLst>
            <a:ahLst/>
            <a:cxnLst>
              <a:cxn ang="0">
                <a:pos x="T0" y="T1"/>
              </a:cxn>
              <a:cxn ang="0">
                <a:pos x="T2" y="T3"/>
              </a:cxn>
              <a:cxn ang="0">
                <a:pos x="T4" y="T5"/>
              </a:cxn>
            </a:cxnLst>
            <a:rect l="0" t="0" r="r" b="b"/>
            <a:pathLst>
              <a:path w="541" h="252">
                <a:moveTo>
                  <a:pt x="540" y="0"/>
                </a:moveTo>
                <a:lnTo>
                  <a:pt x="0" y="251"/>
                </a:lnTo>
                <a:lnTo>
                  <a:pt x="54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33" name="Freeform 65"/>
          <p:cNvSpPr>
            <a:spLocks/>
          </p:cNvSpPr>
          <p:nvPr/>
        </p:nvSpPr>
        <p:spPr bwMode="auto">
          <a:xfrm>
            <a:off x="5041900" y="3975100"/>
            <a:ext cx="211138" cy="134938"/>
          </a:xfrm>
          <a:custGeom>
            <a:avLst/>
            <a:gdLst>
              <a:gd name="T0" fmla="*/ 24 w 133"/>
              <a:gd name="T1" fmla="*/ 24 h 85"/>
              <a:gd name="T2" fmla="*/ 36 w 133"/>
              <a:gd name="T3" fmla="*/ 0 h 85"/>
              <a:gd name="T4" fmla="*/ 132 w 133"/>
              <a:gd name="T5" fmla="*/ 84 h 85"/>
              <a:gd name="T6" fmla="*/ 0 w 133"/>
              <a:gd name="T7" fmla="*/ 60 h 85"/>
              <a:gd name="T8" fmla="*/ 24 w 133"/>
              <a:gd name="T9" fmla="*/ 24 h 85"/>
            </a:gdLst>
            <a:ahLst/>
            <a:cxnLst>
              <a:cxn ang="0">
                <a:pos x="T0" y="T1"/>
              </a:cxn>
              <a:cxn ang="0">
                <a:pos x="T2" y="T3"/>
              </a:cxn>
              <a:cxn ang="0">
                <a:pos x="T4" y="T5"/>
              </a:cxn>
              <a:cxn ang="0">
                <a:pos x="T6" y="T7"/>
              </a:cxn>
              <a:cxn ang="0">
                <a:pos x="T8" y="T9"/>
              </a:cxn>
            </a:cxnLst>
            <a:rect l="0" t="0" r="r" b="b"/>
            <a:pathLst>
              <a:path w="133" h="85">
                <a:moveTo>
                  <a:pt x="24" y="24"/>
                </a:moveTo>
                <a:lnTo>
                  <a:pt x="36" y="0"/>
                </a:lnTo>
                <a:lnTo>
                  <a:pt x="132" y="84"/>
                </a:lnTo>
                <a:lnTo>
                  <a:pt x="0" y="60"/>
                </a:lnTo>
                <a:lnTo>
                  <a:pt x="24" y="24"/>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34" name="Freeform 66"/>
          <p:cNvSpPr>
            <a:spLocks/>
          </p:cNvSpPr>
          <p:nvPr/>
        </p:nvSpPr>
        <p:spPr bwMode="auto">
          <a:xfrm>
            <a:off x="4184650" y="3614738"/>
            <a:ext cx="877888" cy="400050"/>
          </a:xfrm>
          <a:custGeom>
            <a:avLst/>
            <a:gdLst>
              <a:gd name="T0" fmla="*/ 0 w 553"/>
              <a:gd name="T1" fmla="*/ 0 h 252"/>
              <a:gd name="T2" fmla="*/ 552 w 553"/>
              <a:gd name="T3" fmla="*/ 251 h 252"/>
              <a:gd name="T4" fmla="*/ 0 w 553"/>
              <a:gd name="T5" fmla="*/ 0 h 252"/>
            </a:gdLst>
            <a:ahLst/>
            <a:cxnLst>
              <a:cxn ang="0">
                <a:pos x="T0" y="T1"/>
              </a:cxn>
              <a:cxn ang="0">
                <a:pos x="T2" y="T3"/>
              </a:cxn>
              <a:cxn ang="0">
                <a:pos x="T4" y="T5"/>
              </a:cxn>
            </a:cxnLst>
            <a:rect l="0" t="0" r="r" b="b"/>
            <a:pathLst>
              <a:path w="553" h="252">
                <a:moveTo>
                  <a:pt x="0" y="0"/>
                </a:moveTo>
                <a:lnTo>
                  <a:pt x="552" y="251"/>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35" name="AutoShape 67"/>
          <p:cNvSpPr>
            <a:spLocks noChangeArrowheads="1"/>
          </p:cNvSpPr>
          <p:nvPr/>
        </p:nvSpPr>
        <p:spPr bwMode="auto">
          <a:xfrm>
            <a:off x="5638800" y="3030538"/>
            <a:ext cx="1187450" cy="501650"/>
          </a:xfrm>
          <a:prstGeom prst="roundRect">
            <a:avLst>
              <a:gd name="adj" fmla="val 499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36" name="AutoShape 68"/>
          <p:cNvSpPr>
            <a:spLocks noChangeArrowheads="1"/>
          </p:cNvSpPr>
          <p:nvPr/>
        </p:nvSpPr>
        <p:spPr bwMode="auto">
          <a:xfrm>
            <a:off x="5651500" y="3043238"/>
            <a:ext cx="1181100" cy="495300"/>
          </a:xfrm>
          <a:prstGeom prst="roundRect">
            <a:avLst>
              <a:gd name="adj" fmla="val 48208"/>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37" name="Rectangle 69"/>
          <p:cNvSpPr>
            <a:spLocks noChangeArrowheads="1"/>
          </p:cNvSpPr>
          <p:nvPr/>
        </p:nvSpPr>
        <p:spPr bwMode="auto">
          <a:xfrm>
            <a:off x="5715000" y="3143250"/>
            <a:ext cx="536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Le</a:t>
            </a:r>
          </a:p>
        </p:txBody>
      </p:sp>
      <p:sp>
        <p:nvSpPr>
          <p:cNvPr id="7238" name="Rectangle 70"/>
          <p:cNvSpPr>
            <a:spLocks noChangeArrowheads="1"/>
          </p:cNvSpPr>
          <p:nvPr/>
        </p:nvSpPr>
        <p:spPr bwMode="auto">
          <a:xfrm>
            <a:off x="6069013" y="3143250"/>
            <a:ext cx="295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v</a:t>
            </a:r>
          </a:p>
        </p:txBody>
      </p:sp>
      <p:sp>
        <p:nvSpPr>
          <p:cNvPr id="7239" name="Rectangle 71"/>
          <p:cNvSpPr>
            <a:spLocks noChangeArrowheads="1"/>
          </p:cNvSpPr>
          <p:nvPr/>
        </p:nvSpPr>
        <p:spPr bwMode="auto">
          <a:xfrm>
            <a:off x="6180138" y="3143250"/>
            <a:ext cx="5175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el 3</a:t>
            </a:r>
          </a:p>
        </p:txBody>
      </p:sp>
      <p:sp>
        <p:nvSpPr>
          <p:cNvPr id="7240" name="Freeform 72"/>
          <p:cNvSpPr>
            <a:spLocks/>
          </p:cNvSpPr>
          <p:nvPr/>
        </p:nvSpPr>
        <p:spPr bwMode="auto">
          <a:xfrm>
            <a:off x="6032500" y="2909888"/>
            <a:ext cx="192088" cy="134937"/>
          </a:xfrm>
          <a:custGeom>
            <a:avLst/>
            <a:gdLst>
              <a:gd name="T0" fmla="*/ 12 w 121"/>
              <a:gd name="T1" fmla="*/ 36 h 85"/>
              <a:gd name="T2" fmla="*/ 24 w 121"/>
              <a:gd name="T3" fmla="*/ 0 h 85"/>
              <a:gd name="T4" fmla="*/ 120 w 121"/>
              <a:gd name="T5" fmla="*/ 84 h 85"/>
              <a:gd name="T6" fmla="*/ 0 w 121"/>
              <a:gd name="T7" fmla="*/ 60 h 85"/>
              <a:gd name="T8" fmla="*/ 12 w 121"/>
              <a:gd name="T9" fmla="*/ 36 h 85"/>
            </a:gdLst>
            <a:ahLst/>
            <a:cxnLst>
              <a:cxn ang="0">
                <a:pos x="T0" y="T1"/>
              </a:cxn>
              <a:cxn ang="0">
                <a:pos x="T2" y="T3"/>
              </a:cxn>
              <a:cxn ang="0">
                <a:pos x="T4" y="T5"/>
              </a:cxn>
              <a:cxn ang="0">
                <a:pos x="T6" y="T7"/>
              </a:cxn>
              <a:cxn ang="0">
                <a:pos x="T8" y="T9"/>
              </a:cxn>
            </a:cxnLst>
            <a:rect l="0" t="0" r="r" b="b"/>
            <a:pathLst>
              <a:path w="121" h="85">
                <a:moveTo>
                  <a:pt x="12" y="36"/>
                </a:moveTo>
                <a:lnTo>
                  <a:pt x="24" y="0"/>
                </a:lnTo>
                <a:lnTo>
                  <a:pt x="120" y="84"/>
                </a:lnTo>
                <a:lnTo>
                  <a:pt x="0" y="60"/>
                </a:lnTo>
                <a:lnTo>
                  <a:pt x="12" y="36"/>
                </a:lnTo>
              </a:path>
            </a:pathLst>
          </a:custGeom>
          <a:solidFill>
            <a:srgbClr val="0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41" name="Freeform 73"/>
          <p:cNvSpPr>
            <a:spLocks/>
          </p:cNvSpPr>
          <p:nvPr/>
        </p:nvSpPr>
        <p:spPr bwMode="auto">
          <a:xfrm>
            <a:off x="5232400" y="2586038"/>
            <a:ext cx="820738" cy="363537"/>
          </a:xfrm>
          <a:custGeom>
            <a:avLst/>
            <a:gdLst>
              <a:gd name="T0" fmla="*/ 0 w 517"/>
              <a:gd name="T1" fmla="*/ 0 h 229"/>
              <a:gd name="T2" fmla="*/ 516 w 517"/>
              <a:gd name="T3" fmla="*/ 228 h 229"/>
              <a:gd name="T4" fmla="*/ 0 w 517"/>
              <a:gd name="T5" fmla="*/ 0 h 229"/>
            </a:gdLst>
            <a:ahLst/>
            <a:cxnLst>
              <a:cxn ang="0">
                <a:pos x="T0" y="T1"/>
              </a:cxn>
              <a:cxn ang="0">
                <a:pos x="T2" y="T3"/>
              </a:cxn>
              <a:cxn ang="0">
                <a:pos x="T4" y="T5"/>
              </a:cxn>
            </a:cxnLst>
            <a:rect l="0" t="0" r="r" b="b"/>
            <a:pathLst>
              <a:path w="517" h="229">
                <a:moveTo>
                  <a:pt x="0" y="0"/>
                </a:moveTo>
                <a:lnTo>
                  <a:pt x="516" y="228"/>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42" name="Rectangle 74"/>
          <p:cNvSpPr>
            <a:spLocks noChangeArrowheads="1"/>
          </p:cNvSpPr>
          <p:nvPr/>
        </p:nvSpPr>
        <p:spPr bwMode="auto">
          <a:xfrm>
            <a:off x="153988" y="1030288"/>
            <a:ext cx="2381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Times" panose="02020603050405020304" pitchFamily="18" charset="0"/>
              </a:rPr>
              <a:t> </a:t>
            </a:r>
          </a:p>
        </p:txBody>
      </p:sp>
      <p:grpSp>
        <p:nvGrpSpPr>
          <p:cNvPr id="7245" name="Group 77"/>
          <p:cNvGrpSpPr>
            <a:grpSpLocks/>
          </p:cNvGrpSpPr>
          <p:nvPr/>
        </p:nvGrpSpPr>
        <p:grpSpPr bwMode="auto">
          <a:xfrm>
            <a:off x="2759075" y="4648200"/>
            <a:ext cx="2847975" cy="1865313"/>
            <a:chOff x="1738" y="2928"/>
            <a:chExt cx="1794" cy="1175"/>
          </a:xfrm>
        </p:grpSpPr>
        <p:sp>
          <p:nvSpPr>
            <p:cNvPr id="7243" name="Freeform 75"/>
            <p:cNvSpPr>
              <a:spLocks/>
            </p:cNvSpPr>
            <p:nvPr/>
          </p:nvSpPr>
          <p:spPr bwMode="auto">
            <a:xfrm>
              <a:off x="1738" y="2928"/>
              <a:ext cx="1794" cy="1170"/>
            </a:xfrm>
            <a:custGeom>
              <a:avLst/>
              <a:gdLst>
                <a:gd name="T0" fmla="*/ 1793 w 1794"/>
                <a:gd name="T1" fmla="*/ 79 h 1170"/>
                <a:gd name="T2" fmla="*/ 1733 w 1794"/>
                <a:gd name="T3" fmla="*/ 179 h 1170"/>
                <a:gd name="T4" fmla="*/ 1650 w 1794"/>
                <a:gd name="T5" fmla="*/ 294 h 1170"/>
                <a:gd name="T6" fmla="*/ 1559 w 1794"/>
                <a:gd name="T7" fmla="*/ 402 h 1170"/>
                <a:gd name="T8" fmla="*/ 1446 w 1794"/>
                <a:gd name="T9" fmla="*/ 516 h 1170"/>
                <a:gd name="T10" fmla="*/ 1311 w 1794"/>
                <a:gd name="T11" fmla="*/ 624 h 1170"/>
                <a:gd name="T12" fmla="*/ 1145 w 1794"/>
                <a:gd name="T13" fmla="*/ 739 h 1170"/>
                <a:gd name="T14" fmla="*/ 994 w 1794"/>
                <a:gd name="T15" fmla="*/ 832 h 1170"/>
                <a:gd name="T16" fmla="*/ 821 w 1794"/>
                <a:gd name="T17" fmla="*/ 896 h 1170"/>
                <a:gd name="T18" fmla="*/ 640 w 1794"/>
                <a:gd name="T19" fmla="*/ 932 h 1170"/>
                <a:gd name="T20" fmla="*/ 527 w 1794"/>
                <a:gd name="T21" fmla="*/ 932 h 1170"/>
                <a:gd name="T22" fmla="*/ 437 w 1794"/>
                <a:gd name="T23" fmla="*/ 925 h 1170"/>
                <a:gd name="T24" fmla="*/ 399 w 1794"/>
                <a:gd name="T25" fmla="*/ 1169 h 1170"/>
                <a:gd name="T26" fmla="*/ 294 w 1794"/>
                <a:gd name="T27" fmla="*/ 1033 h 1170"/>
                <a:gd name="T28" fmla="*/ 158 w 1794"/>
                <a:gd name="T29" fmla="*/ 889 h 1170"/>
                <a:gd name="T30" fmla="*/ 0 w 1794"/>
                <a:gd name="T31" fmla="*/ 803 h 1170"/>
                <a:gd name="T32" fmla="*/ 83 w 1794"/>
                <a:gd name="T33" fmla="*/ 710 h 1170"/>
                <a:gd name="T34" fmla="*/ 249 w 1794"/>
                <a:gd name="T35" fmla="*/ 610 h 1170"/>
                <a:gd name="T36" fmla="*/ 354 w 1794"/>
                <a:gd name="T37" fmla="*/ 509 h 1170"/>
                <a:gd name="T38" fmla="*/ 399 w 1794"/>
                <a:gd name="T39" fmla="*/ 667 h 1170"/>
                <a:gd name="T40" fmla="*/ 550 w 1794"/>
                <a:gd name="T41" fmla="*/ 681 h 1170"/>
                <a:gd name="T42" fmla="*/ 723 w 1794"/>
                <a:gd name="T43" fmla="*/ 667 h 1170"/>
                <a:gd name="T44" fmla="*/ 904 w 1794"/>
                <a:gd name="T45" fmla="*/ 624 h 1170"/>
                <a:gd name="T46" fmla="*/ 1123 w 1794"/>
                <a:gd name="T47" fmla="*/ 545 h 1170"/>
                <a:gd name="T48" fmla="*/ 1303 w 1794"/>
                <a:gd name="T49" fmla="*/ 445 h 1170"/>
                <a:gd name="T50" fmla="*/ 1386 w 1794"/>
                <a:gd name="T51" fmla="*/ 394 h 1170"/>
                <a:gd name="T52" fmla="*/ 1454 w 1794"/>
                <a:gd name="T53" fmla="*/ 344 h 1170"/>
                <a:gd name="T54" fmla="*/ 1559 w 1794"/>
                <a:gd name="T55" fmla="*/ 265 h 1170"/>
                <a:gd name="T56" fmla="*/ 1620 w 1794"/>
                <a:gd name="T57" fmla="*/ 208 h 1170"/>
                <a:gd name="T58" fmla="*/ 1680 w 1794"/>
                <a:gd name="T59" fmla="*/ 151 h 1170"/>
                <a:gd name="T60" fmla="*/ 1740 w 1794"/>
                <a:gd name="T61" fmla="*/ 79 h 1170"/>
                <a:gd name="T62" fmla="*/ 1793 w 1794"/>
                <a:gd name="T63"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4" h="1170">
                  <a:moveTo>
                    <a:pt x="1793" y="0"/>
                  </a:moveTo>
                  <a:lnTo>
                    <a:pt x="1793" y="79"/>
                  </a:lnTo>
                  <a:lnTo>
                    <a:pt x="1763" y="136"/>
                  </a:lnTo>
                  <a:lnTo>
                    <a:pt x="1733" y="179"/>
                  </a:lnTo>
                  <a:lnTo>
                    <a:pt x="1695" y="237"/>
                  </a:lnTo>
                  <a:lnTo>
                    <a:pt x="1650" y="294"/>
                  </a:lnTo>
                  <a:lnTo>
                    <a:pt x="1612" y="337"/>
                  </a:lnTo>
                  <a:lnTo>
                    <a:pt x="1559" y="402"/>
                  </a:lnTo>
                  <a:lnTo>
                    <a:pt x="1499" y="459"/>
                  </a:lnTo>
                  <a:lnTo>
                    <a:pt x="1446" y="516"/>
                  </a:lnTo>
                  <a:lnTo>
                    <a:pt x="1371" y="581"/>
                  </a:lnTo>
                  <a:lnTo>
                    <a:pt x="1311" y="624"/>
                  </a:lnTo>
                  <a:lnTo>
                    <a:pt x="1236" y="681"/>
                  </a:lnTo>
                  <a:lnTo>
                    <a:pt x="1145" y="739"/>
                  </a:lnTo>
                  <a:lnTo>
                    <a:pt x="1062" y="796"/>
                  </a:lnTo>
                  <a:lnTo>
                    <a:pt x="994" y="832"/>
                  </a:lnTo>
                  <a:lnTo>
                    <a:pt x="897" y="868"/>
                  </a:lnTo>
                  <a:lnTo>
                    <a:pt x="821" y="896"/>
                  </a:lnTo>
                  <a:lnTo>
                    <a:pt x="731" y="918"/>
                  </a:lnTo>
                  <a:lnTo>
                    <a:pt x="640" y="932"/>
                  </a:lnTo>
                  <a:lnTo>
                    <a:pt x="588" y="940"/>
                  </a:lnTo>
                  <a:lnTo>
                    <a:pt x="527" y="932"/>
                  </a:lnTo>
                  <a:lnTo>
                    <a:pt x="482" y="925"/>
                  </a:lnTo>
                  <a:lnTo>
                    <a:pt x="437" y="925"/>
                  </a:lnTo>
                  <a:lnTo>
                    <a:pt x="399" y="911"/>
                  </a:lnTo>
                  <a:lnTo>
                    <a:pt x="399" y="1169"/>
                  </a:lnTo>
                  <a:lnTo>
                    <a:pt x="347" y="1104"/>
                  </a:lnTo>
                  <a:lnTo>
                    <a:pt x="294" y="1033"/>
                  </a:lnTo>
                  <a:lnTo>
                    <a:pt x="226" y="954"/>
                  </a:lnTo>
                  <a:lnTo>
                    <a:pt x="158" y="889"/>
                  </a:lnTo>
                  <a:lnTo>
                    <a:pt x="98" y="846"/>
                  </a:lnTo>
                  <a:lnTo>
                    <a:pt x="0" y="803"/>
                  </a:lnTo>
                  <a:lnTo>
                    <a:pt x="0" y="746"/>
                  </a:lnTo>
                  <a:lnTo>
                    <a:pt x="83" y="710"/>
                  </a:lnTo>
                  <a:lnTo>
                    <a:pt x="166" y="667"/>
                  </a:lnTo>
                  <a:lnTo>
                    <a:pt x="249" y="610"/>
                  </a:lnTo>
                  <a:lnTo>
                    <a:pt x="316" y="545"/>
                  </a:lnTo>
                  <a:lnTo>
                    <a:pt x="354" y="509"/>
                  </a:lnTo>
                  <a:lnTo>
                    <a:pt x="399" y="445"/>
                  </a:lnTo>
                  <a:lnTo>
                    <a:pt x="399" y="667"/>
                  </a:lnTo>
                  <a:lnTo>
                    <a:pt x="482" y="681"/>
                  </a:lnTo>
                  <a:lnTo>
                    <a:pt x="550" y="681"/>
                  </a:lnTo>
                  <a:lnTo>
                    <a:pt x="640" y="681"/>
                  </a:lnTo>
                  <a:lnTo>
                    <a:pt x="723" y="667"/>
                  </a:lnTo>
                  <a:lnTo>
                    <a:pt x="821" y="645"/>
                  </a:lnTo>
                  <a:lnTo>
                    <a:pt x="904" y="624"/>
                  </a:lnTo>
                  <a:lnTo>
                    <a:pt x="1025" y="581"/>
                  </a:lnTo>
                  <a:lnTo>
                    <a:pt x="1123" y="545"/>
                  </a:lnTo>
                  <a:lnTo>
                    <a:pt x="1213" y="495"/>
                  </a:lnTo>
                  <a:lnTo>
                    <a:pt x="1303" y="445"/>
                  </a:lnTo>
                  <a:lnTo>
                    <a:pt x="1349" y="416"/>
                  </a:lnTo>
                  <a:lnTo>
                    <a:pt x="1386" y="394"/>
                  </a:lnTo>
                  <a:lnTo>
                    <a:pt x="1424" y="373"/>
                  </a:lnTo>
                  <a:lnTo>
                    <a:pt x="1454" y="344"/>
                  </a:lnTo>
                  <a:lnTo>
                    <a:pt x="1514" y="301"/>
                  </a:lnTo>
                  <a:lnTo>
                    <a:pt x="1559" y="265"/>
                  </a:lnTo>
                  <a:lnTo>
                    <a:pt x="1590" y="237"/>
                  </a:lnTo>
                  <a:lnTo>
                    <a:pt x="1620" y="208"/>
                  </a:lnTo>
                  <a:lnTo>
                    <a:pt x="1650" y="179"/>
                  </a:lnTo>
                  <a:lnTo>
                    <a:pt x="1680" y="151"/>
                  </a:lnTo>
                  <a:lnTo>
                    <a:pt x="1710" y="115"/>
                  </a:lnTo>
                  <a:lnTo>
                    <a:pt x="1740" y="79"/>
                  </a:lnTo>
                  <a:lnTo>
                    <a:pt x="1763" y="43"/>
                  </a:lnTo>
                  <a:lnTo>
                    <a:pt x="1793"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44" name="Freeform 76"/>
            <p:cNvSpPr>
              <a:spLocks/>
            </p:cNvSpPr>
            <p:nvPr/>
          </p:nvSpPr>
          <p:spPr bwMode="auto">
            <a:xfrm>
              <a:off x="1738" y="3000"/>
              <a:ext cx="1794" cy="1103"/>
            </a:xfrm>
            <a:custGeom>
              <a:avLst/>
              <a:gdLst>
                <a:gd name="T0" fmla="*/ 1793 w 1794"/>
                <a:gd name="T1" fmla="*/ 0 h 1103"/>
                <a:gd name="T2" fmla="*/ 1763 w 1794"/>
                <a:gd name="T3" fmla="*/ 64 h 1103"/>
                <a:gd name="T4" fmla="*/ 1748 w 1794"/>
                <a:gd name="T5" fmla="*/ 114 h 1103"/>
                <a:gd name="T6" fmla="*/ 1725 w 1794"/>
                <a:gd name="T7" fmla="*/ 157 h 1103"/>
                <a:gd name="T8" fmla="*/ 1695 w 1794"/>
                <a:gd name="T9" fmla="*/ 208 h 1103"/>
                <a:gd name="T10" fmla="*/ 1650 w 1794"/>
                <a:gd name="T11" fmla="*/ 272 h 1103"/>
                <a:gd name="T12" fmla="*/ 1612 w 1794"/>
                <a:gd name="T13" fmla="*/ 329 h 1103"/>
                <a:gd name="T14" fmla="*/ 1552 w 1794"/>
                <a:gd name="T15" fmla="*/ 394 h 1103"/>
                <a:gd name="T16" fmla="*/ 1499 w 1794"/>
                <a:gd name="T17" fmla="*/ 451 h 1103"/>
                <a:gd name="T18" fmla="*/ 1439 w 1794"/>
                <a:gd name="T19" fmla="*/ 501 h 1103"/>
                <a:gd name="T20" fmla="*/ 1371 w 1794"/>
                <a:gd name="T21" fmla="*/ 565 h 1103"/>
                <a:gd name="T22" fmla="*/ 1311 w 1794"/>
                <a:gd name="T23" fmla="*/ 608 h 1103"/>
                <a:gd name="T24" fmla="*/ 1236 w 1794"/>
                <a:gd name="T25" fmla="*/ 665 h 1103"/>
                <a:gd name="T26" fmla="*/ 1145 w 1794"/>
                <a:gd name="T27" fmla="*/ 723 h 1103"/>
                <a:gd name="T28" fmla="*/ 1055 w 1794"/>
                <a:gd name="T29" fmla="*/ 773 h 1103"/>
                <a:gd name="T30" fmla="*/ 994 w 1794"/>
                <a:gd name="T31" fmla="*/ 816 h 1103"/>
                <a:gd name="T32" fmla="*/ 897 w 1794"/>
                <a:gd name="T33" fmla="*/ 852 h 1103"/>
                <a:gd name="T34" fmla="*/ 814 w 1794"/>
                <a:gd name="T35" fmla="*/ 873 h 1103"/>
                <a:gd name="T36" fmla="*/ 731 w 1794"/>
                <a:gd name="T37" fmla="*/ 894 h 1103"/>
                <a:gd name="T38" fmla="*/ 640 w 1794"/>
                <a:gd name="T39" fmla="*/ 916 h 1103"/>
                <a:gd name="T40" fmla="*/ 588 w 1794"/>
                <a:gd name="T41" fmla="*/ 916 h 1103"/>
                <a:gd name="T42" fmla="*/ 527 w 1794"/>
                <a:gd name="T43" fmla="*/ 916 h 1103"/>
                <a:gd name="T44" fmla="*/ 475 w 1794"/>
                <a:gd name="T45" fmla="*/ 909 h 1103"/>
                <a:gd name="T46" fmla="*/ 429 w 1794"/>
                <a:gd name="T47" fmla="*/ 902 h 1103"/>
                <a:gd name="T48" fmla="*/ 392 w 1794"/>
                <a:gd name="T49" fmla="*/ 894 h 1103"/>
                <a:gd name="T50" fmla="*/ 392 w 1794"/>
                <a:gd name="T51" fmla="*/ 1102 h 1103"/>
                <a:gd name="T52" fmla="*/ 347 w 1794"/>
                <a:gd name="T53" fmla="*/ 1038 h 1103"/>
                <a:gd name="T54" fmla="*/ 294 w 1794"/>
                <a:gd name="T55" fmla="*/ 980 h 1103"/>
                <a:gd name="T56" fmla="*/ 226 w 1794"/>
                <a:gd name="T57" fmla="*/ 894 h 1103"/>
                <a:gd name="T58" fmla="*/ 151 w 1794"/>
                <a:gd name="T59" fmla="*/ 830 h 1103"/>
                <a:gd name="T60" fmla="*/ 83 w 1794"/>
                <a:gd name="T61" fmla="*/ 780 h 1103"/>
                <a:gd name="T62" fmla="*/ 0 w 1794"/>
                <a:gd name="T63" fmla="*/ 730 h 1103"/>
                <a:gd name="T64" fmla="*/ 83 w 1794"/>
                <a:gd name="T65" fmla="*/ 694 h 1103"/>
                <a:gd name="T66" fmla="*/ 166 w 1794"/>
                <a:gd name="T67" fmla="*/ 651 h 1103"/>
                <a:gd name="T68" fmla="*/ 249 w 1794"/>
                <a:gd name="T69" fmla="*/ 594 h 1103"/>
                <a:gd name="T70" fmla="*/ 316 w 1794"/>
                <a:gd name="T71" fmla="*/ 537 h 1103"/>
                <a:gd name="T72" fmla="*/ 354 w 1794"/>
                <a:gd name="T73" fmla="*/ 501 h 1103"/>
                <a:gd name="T74" fmla="*/ 399 w 1794"/>
                <a:gd name="T75" fmla="*/ 437 h 1103"/>
                <a:gd name="T76" fmla="*/ 399 w 1794"/>
                <a:gd name="T77" fmla="*/ 651 h 1103"/>
                <a:gd name="T78" fmla="*/ 475 w 1794"/>
                <a:gd name="T79" fmla="*/ 665 h 1103"/>
                <a:gd name="T80" fmla="*/ 550 w 1794"/>
                <a:gd name="T81" fmla="*/ 665 h 1103"/>
                <a:gd name="T82" fmla="*/ 633 w 1794"/>
                <a:gd name="T83" fmla="*/ 665 h 1103"/>
                <a:gd name="T84" fmla="*/ 723 w 1794"/>
                <a:gd name="T85" fmla="*/ 651 h 1103"/>
                <a:gd name="T86" fmla="*/ 814 w 1794"/>
                <a:gd name="T87" fmla="*/ 630 h 1103"/>
                <a:gd name="T88" fmla="*/ 904 w 1794"/>
                <a:gd name="T89" fmla="*/ 608 h 1103"/>
                <a:gd name="T90" fmla="*/ 1025 w 1794"/>
                <a:gd name="T91" fmla="*/ 572 h 1103"/>
                <a:gd name="T92" fmla="*/ 1123 w 1794"/>
                <a:gd name="T93" fmla="*/ 530 h 1103"/>
                <a:gd name="T94" fmla="*/ 1205 w 1794"/>
                <a:gd name="T95" fmla="*/ 487 h 1103"/>
                <a:gd name="T96" fmla="*/ 1303 w 1794"/>
                <a:gd name="T97" fmla="*/ 437 h 1103"/>
                <a:gd name="T98" fmla="*/ 1341 w 1794"/>
                <a:gd name="T99" fmla="*/ 408 h 1103"/>
                <a:gd name="T100" fmla="*/ 1386 w 1794"/>
                <a:gd name="T101" fmla="*/ 386 h 1103"/>
                <a:gd name="T102" fmla="*/ 1416 w 1794"/>
                <a:gd name="T103" fmla="*/ 365 h 1103"/>
                <a:gd name="T104" fmla="*/ 1454 w 1794"/>
                <a:gd name="T105" fmla="*/ 336 h 1103"/>
                <a:gd name="T106" fmla="*/ 1514 w 1794"/>
                <a:gd name="T107" fmla="*/ 293 h 1103"/>
                <a:gd name="T108" fmla="*/ 1559 w 1794"/>
                <a:gd name="T109" fmla="*/ 258 h 1103"/>
                <a:gd name="T110" fmla="*/ 1590 w 1794"/>
                <a:gd name="T111" fmla="*/ 229 h 1103"/>
                <a:gd name="T112" fmla="*/ 1620 w 1794"/>
                <a:gd name="T113" fmla="*/ 200 h 1103"/>
                <a:gd name="T114" fmla="*/ 1650 w 1794"/>
                <a:gd name="T115" fmla="*/ 172 h 1103"/>
                <a:gd name="T116" fmla="*/ 1672 w 1794"/>
                <a:gd name="T117" fmla="*/ 143 h 1103"/>
                <a:gd name="T118" fmla="*/ 1703 w 1794"/>
                <a:gd name="T119" fmla="*/ 114 h 1103"/>
                <a:gd name="T120" fmla="*/ 1733 w 1794"/>
                <a:gd name="T121" fmla="*/ 79 h 1103"/>
                <a:gd name="T122" fmla="*/ 1763 w 1794"/>
                <a:gd name="T123" fmla="*/ 43 h 1103"/>
                <a:gd name="T124" fmla="*/ 1793 w 1794"/>
                <a:gd name="T125"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94" h="1103">
                  <a:moveTo>
                    <a:pt x="1793" y="0"/>
                  </a:moveTo>
                  <a:lnTo>
                    <a:pt x="1763" y="64"/>
                  </a:lnTo>
                  <a:lnTo>
                    <a:pt x="1748" y="114"/>
                  </a:lnTo>
                  <a:lnTo>
                    <a:pt x="1725" y="157"/>
                  </a:lnTo>
                  <a:lnTo>
                    <a:pt x="1695" y="208"/>
                  </a:lnTo>
                  <a:lnTo>
                    <a:pt x="1650" y="272"/>
                  </a:lnTo>
                  <a:lnTo>
                    <a:pt x="1612" y="329"/>
                  </a:lnTo>
                  <a:lnTo>
                    <a:pt x="1552" y="394"/>
                  </a:lnTo>
                  <a:lnTo>
                    <a:pt x="1499" y="451"/>
                  </a:lnTo>
                  <a:lnTo>
                    <a:pt x="1439" y="501"/>
                  </a:lnTo>
                  <a:lnTo>
                    <a:pt x="1371" y="565"/>
                  </a:lnTo>
                  <a:lnTo>
                    <a:pt x="1311" y="608"/>
                  </a:lnTo>
                  <a:lnTo>
                    <a:pt x="1236" y="665"/>
                  </a:lnTo>
                  <a:lnTo>
                    <a:pt x="1145" y="723"/>
                  </a:lnTo>
                  <a:lnTo>
                    <a:pt x="1055" y="773"/>
                  </a:lnTo>
                  <a:lnTo>
                    <a:pt x="994" y="816"/>
                  </a:lnTo>
                  <a:lnTo>
                    <a:pt x="897" y="852"/>
                  </a:lnTo>
                  <a:lnTo>
                    <a:pt x="814" y="873"/>
                  </a:lnTo>
                  <a:lnTo>
                    <a:pt x="731" y="894"/>
                  </a:lnTo>
                  <a:lnTo>
                    <a:pt x="640" y="916"/>
                  </a:lnTo>
                  <a:lnTo>
                    <a:pt x="588" y="916"/>
                  </a:lnTo>
                  <a:lnTo>
                    <a:pt x="527" y="916"/>
                  </a:lnTo>
                  <a:lnTo>
                    <a:pt x="475" y="909"/>
                  </a:lnTo>
                  <a:lnTo>
                    <a:pt x="429" y="902"/>
                  </a:lnTo>
                  <a:lnTo>
                    <a:pt x="392" y="894"/>
                  </a:lnTo>
                  <a:lnTo>
                    <a:pt x="392" y="1102"/>
                  </a:lnTo>
                  <a:lnTo>
                    <a:pt x="347" y="1038"/>
                  </a:lnTo>
                  <a:lnTo>
                    <a:pt x="294" y="980"/>
                  </a:lnTo>
                  <a:lnTo>
                    <a:pt x="226" y="894"/>
                  </a:lnTo>
                  <a:lnTo>
                    <a:pt x="151" y="830"/>
                  </a:lnTo>
                  <a:lnTo>
                    <a:pt x="83" y="780"/>
                  </a:lnTo>
                  <a:lnTo>
                    <a:pt x="0" y="730"/>
                  </a:lnTo>
                  <a:lnTo>
                    <a:pt x="83" y="694"/>
                  </a:lnTo>
                  <a:lnTo>
                    <a:pt x="166" y="651"/>
                  </a:lnTo>
                  <a:lnTo>
                    <a:pt x="249" y="594"/>
                  </a:lnTo>
                  <a:lnTo>
                    <a:pt x="316" y="537"/>
                  </a:lnTo>
                  <a:lnTo>
                    <a:pt x="354" y="501"/>
                  </a:lnTo>
                  <a:lnTo>
                    <a:pt x="399" y="437"/>
                  </a:lnTo>
                  <a:lnTo>
                    <a:pt x="399" y="651"/>
                  </a:lnTo>
                  <a:lnTo>
                    <a:pt x="475" y="665"/>
                  </a:lnTo>
                  <a:lnTo>
                    <a:pt x="550" y="665"/>
                  </a:lnTo>
                  <a:lnTo>
                    <a:pt x="633" y="665"/>
                  </a:lnTo>
                  <a:lnTo>
                    <a:pt x="723" y="651"/>
                  </a:lnTo>
                  <a:lnTo>
                    <a:pt x="814" y="630"/>
                  </a:lnTo>
                  <a:lnTo>
                    <a:pt x="904" y="608"/>
                  </a:lnTo>
                  <a:lnTo>
                    <a:pt x="1025" y="572"/>
                  </a:lnTo>
                  <a:lnTo>
                    <a:pt x="1123" y="530"/>
                  </a:lnTo>
                  <a:lnTo>
                    <a:pt x="1205" y="487"/>
                  </a:lnTo>
                  <a:lnTo>
                    <a:pt x="1303" y="437"/>
                  </a:lnTo>
                  <a:lnTo>
                    <a:pt x="1341" y="408"/>
                  </a:lnTo>
                  <a:lnTo>
                    <a:pt x="1386" y="386"/>
                  </a:lnTo>
                  <a:lnTo>
                    <a:pt x="1416" y="365"/>
                  </a:lnTo>
                  <a:lnTo>
                    <a:pt x="1454" y="336"/>
                  </a:lnTo>
                  <a:lnTo>
                    <a:pt x="1514" y="293"/>
                  </a:lnTo>
                  <a:lnTo>
                    <a:pt x="1559" y="258"/>
                  </a:lnTo>
                  <a:lnTo>
                    <a:pt x="1590" y="229"/>
                  </a:lnTo>
                  <a:lnTo>
                    <a:pt x="1620" y="200"/>
                  </a:lnTo>
                  <a:lnTo>
                    <a:pt x="1650" y="172"/>
                  </a:lnTo>
                  <a:lnTo>
                    <a:pt x="1672" y="143"/>
                  </a:lnTo>
                  <a:lnTo>
                    <a:pt x="1703" y="114"/>
                  </a:lnTo>
                  <a:lnTo>
                    <a:pt x="1733" y="79"/>
                  </a:lnTo>
                  <a:lnTo>
                    <a:pt x="1763" y="43"/>
                  </a:lnTo>
                  <a:lnTo>
                    <a:pt x="1793"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46" name="Rectangle 78"/>
          <p:cNvSpPr>
            <a:spLocks noChangeArrowheads="1"/>
          </p:cNvSpPr>
          <p:nvPr/>
        </p:nvSpPr>
        <p:spPr bwMode="auto">
          <a:xfrm>
            <a:off x="1800225" y="5102225"/>
            <a:ext cx="3587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A</a:t>
            </a:r>
          </a:p>
        </p:txBody>
      </p:sp>
      <p:sp>
        <p:nvSpPr>
          <p:cNvPr id="7247" name="Rectangle 79"/>
          <p:cNvSpPr>
            <a:spLocks noChangeArrowheads="1"/>
          </p:cNvSpPr>
          <p:nvPr/>
        </p:nvSpPr>
        <p:spPr bwMode="auto">
          <a:xfrm>
            <a:off x="6354763" y="5102225"/>
            <a:ext cx="3333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1"/>
              <a:t>B</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Naming of Object Types in UML	</a:t>
            </a:r>
          </a:p>
        </p:txBody>
      </p:sp>
      <p:sp>
        <p:nvSpPr>
          <p:cNvPr id="97283" name="Rectangle 3"/>
          <p:cNvSpPr>
            <a:spLocks noGrp="1" noChangeArrowheads="1"/>
          </p:cNvSpPr>
          <p:nvPr>
            <p:ph type="body" idx="1"/>
          </p:nvPr>
        </p:nvSpPr>
        <p:spPr>
          <a:xfrm>
            <a:off x="355600" y="1295400"/>
            <a:ext cx="8255000" cy="762000"/>
          </a:xfrm>
        </p:spPr>
        <p:txBody>
          <a:bodyPr/>
          <a:lstStyle/>
          <a:p>
            <a:pPr>
              <a:lnSpc>
                <a:spcPct val="80000"/>
              </a:lnSpc>
            </a:pPr>
            <a:r>
              <a:rPr lang="en-US" altLang="en-US" sz="2000"/>
              <a:t>UML provides several mechanisms to extend the language</a:t>
            </a:r>
          </a:p>
          <a:p>
            <a:pPr>
              <a:lnSpc>
                <a:spcPct val="80000"/>
              </a:lnSpc>
            </a:pPr>
            <a:r>
              <a:rPr lang="en-US" altLang="en-US" sz="2000"/>
              <a:t>UML provides the stereotype mechanism to present new modeling elements</a:t>
            </a:r>
          </a:p>
          <a:p>
            <a:pPr>
              <a:lnSpc>
                <a:spcPct val="80000"/>
              </a:lnSpc>
            </a:pPr>
            <a:endParaRPr lang="en-US" altLang="en-US" sz="2000"/>
          </a:p>
        </p:txBody>
      </p:sp>
      <p:sp>
        <p:nvSpPr>
          <p:cNvPr id="97284" name="Rectangle 4"/>
          <p:cNvSpPr>
            <a:spLocks noChangeArrowheads="1"/>
          </p:cNvSpPr>
          <p:nvPr/>
        </p:nvSpPr>
        <p:spPr bwMode="auto">
          <a:xfrm>
            <a:off x="1066800" y="2895600"/>
            <a:ext cx="1600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&lt;&lt;Entity&gt;&gt;</a:t>
            </a:r>
          </a:p>
          <a:p>
            <a:pPr algn="ctr"/>
            <a:r>
              <a:rPr lang="en-US" altLang="en-US" b="1"/>
              <a:t>Year</a:t>
            </a:r>
          </a:p>
        </p:txBody>
      </p:sp>
      <p:sp>
        <p:nvSpPr>
          <p:cNvPr id="97285" name="Rectangle 5"/>
          <p:cNvSpPr>
            <a:spLocks noChangeArrowheads="1"/>
          </p:cNvSpPr>
          <p:nvPr/>
        </p:nvSpPr>
        <p:spPr bwMode="auto">
          <a:xfrm>
            <a:off x="1143000" y="3733800"/>
            <a:ext cx="15240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&lt;&lt;Entitity&gt;&gt;</a:t>
            </a:r>
          </a:p>
          <a:p>
            <a:pPr algn="ctr"/>
            <a:r>
              <a:rPr lang="en-US" altLang="en-US" b="1"/>
              <a:t>Month</a:t>
            </a:r>
          </a:p>
        </p:txBody>
      </p:sp>
      <p:sp>
        <p:nvSpPr>
          <p:cNvPr id="97286" name="Rectangle 6"/>
          <p:cNvSpPr>
            <a:spLocks noChangeArrowheads="1"/>
          </p:cNvSpPr>
          <p:nvPr/>
        </p:nvSpPr>
        <p:spPr bwMode="auto">
          <a:xfrm>
            <a:off x="1219200" y="4495800"/>
            <a:ext cx="13716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&lt;&lt;Entity&gt;&gt;</a:t>
            </a:r>
          </a:p>
          <a:p>
            <a:pPr algn="ctr"/>
            <a:r>
              <a:rPr lang="en-US" altLang="en-US" b="1"/>
              <a:t>Day</a:t>
            </a:r>
          </a:p>
        </p:txBody>
      </p:sp>
      <p:sp>
        <p:nvSpPr>
          <p:cNvPr id="97287" name="Rectangle 7"/>
          <p:cNvSpPr>
            <a:spLocks noChangeArrowheads="1"/>
          </p:cNvSpPr>
          <p:nvPr/>
        </p:nvSpPr>
        <p:spPr bwMode="auto">
          <a:xfrm>
            <a:off x="3505200" y="3124200"/>
            <a:ext cx="15240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&lt;&lt;Control&gt;&gt;</a:t>
            </a:r>
          </a:p>
          <a:p>
            <a:pPr algn="ctr"/>
            <a:r>
              <a:rPr lang="en-US" altLang="en-US" b="1"/>
              <a:t>ChangeDate</a:t>
            </a:r>
          </a:p>
        </p:txBody>
      </p:sp>
      <p:sp>
        <p:nvSpPr>
          <p:cNvPr id="97288" name="Rectangle 8"/>
          <p:cNvSpPr>
            <a:spLocks noChangeArrowheads="1"/>
          </p:cNvSpPr>
          <p:nvPr/>
        </p:nvSpPr>
        <p:spPr bwMode="auto">
          <a:xfrm>
            <a:off x="5791200" y="2819400"/>
            <a:ext cx="1600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&lt;&lt;Boundary&gt;&gt;</a:t>
            </a:r>
          </a:p>
          <a:p>
            <a:pPr algn="ctr"/>
            <a:r>
              <a:rPr lang="en-US" altLang="en-US" b="1"/>
              <a:t>Button</a:t>
            </a:r>
          </a:p>
        </p:txBody>
      </p:sp>
      <p:sp>
        <p:nvSpPr>
          <p:cNvPr id="97289" name="Rectangle 9"/>
          <p:cNvSpPr>
            <a:spLocks noChangeArrowheads="1"/>
          </p:cNvSpPr>
          <p:nvPr/>
        </p:nvSpPr>
        <p:spPr bwMode="auto">
          <a:xfrm>
            <a:off x="5867400" y="4114800"/>
            <a:ext cx="15240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&lt;&lt;Boundary&gt;&gt;</a:t>
            </a:r>
          </a:p>
          <a:p>
            <a:pPr algn="ctr"/>
            <a:r>
              <a:rPr lang="en-US" altLang="en-US" b="1"/>
              <a:t>LCDDisplay</a:t>
            </a:r>
          </a:p>
        </p:txBody>
      </p:sp>
      <p:sp>
        <p:nvSpPr>
          <p:cNvPr id="97290" name="Text Box 10"/>
          <p:cNvSpPr txBox="1">
            <a:spLocks noChangeArrowheads="1"/>
          </p:cNvSpPr>
          <p:nvPr/>
        </p:nvSpPr>
        <p:spPr bwMode="auto">
          <a:xfrm>
            <a:off x="822325" y="5554663"/>
            <a:ext cx="16764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Entity Objects</a:t>
            </a:r>
          </a:p>
        </p:txBody>
      </p:sp>
      <p:sp>
        <p:nvSpPr>
          <p:cNvPr id="97291" name="Text Box 11"/>
          <p:cNvSpPr txBox="1">
            <a:spLocks noChangeArrowheads="1"/>
          </p:cNvSpPr>
          <p:nvPr/>
        </p:nvSpPr>
        <p:spPr bwMode="auto">
          <a:xfrm>
            <a:off x="3276600" y="5576888"/>
            <a:ext cx="18415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Control Objects</a:t>
            </a:r>
          </a:p>
        </p:txBody>
      </p:sp>
      <p:sp>
        <p:nvSpPr>
          <p:cNvPr id="97292" name="Text Box 12"/>
          <p:cNvSpPr txBox="1">
            <a:spLocks noChangeArrowheads="1"/>
          </p:cNvSpPr>
          <p:nvPr/>
        </p:nvSpPr>
        <p:spPr bwMode="auto">
          <a:xfrm>
            <a:off x="5791200" y="5576888"/>
            <a:ext cx="20701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Boundary Objects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Recommended Naming Convention for Object Types</a:t>
            </a:r>
          </a:p>
        </p:txBody>
      </p:sp>
      <p:sp>
        <p:nvSpPr>
          <p:cNvPr id="99331" name="Rectangle 3"/>
          <p:cNvSpPr>
            <a:spLocks noGrp="1" noChangeArrowheads="1"/>
          </p:cNvSpPr>
          <p:nvPr>
            <p:ph type="body" idx="1"/>
          </p:nvPr>
        </p:nvSpPr>
        <p:spPr>
          <a:xfrm>
            <a:off x="355600" y="1295400"/>
            <a:ext cx="8255000" cy="1828800"/>
          </a:xfrm>
        </p:spPr>
        <p:txBody>
          <a:bodyPr/>
          <a:lstStyle/>
          <a:p>
            <a:r>
              <a:rPr lang="en-US" altLang="en-US" sz="2000"/>
              <a:t>To distinguish the different object tpyes on a syntactical basis, we recommend suffixes:</a:t>
            </a:r>
          </a:p>
          <a:p>
            <a:r>
              <a:rPr lang="en-US" altLang="en-US" sz="2000"/>
              <a:t>Objects ending with the “_Boundary” suffix are boundary objects </a:t>
            </a:r>
          </a:p>
          <a:p>
            <a:r>
              <a:rPr lang="en-US" altLang="en-US" sz="2000"/>
              <a:t>Objects ending with the “_Control” suffix are control objects</a:t>
            </a:r>
          </a:p>
          <a:p>
            <a:r>
              <a:rPr lang="en-US" altLang="en-US" sz="2000"/>
              <a:t>Entity objects do not have any suffix appended to their name.</a:t>
            </a:r>
            <a:r>
              <a:rPr lang="en-US" altLang="en-US"/>
              <a:t> </a:t>
            </a:r>
          </a:p>
        </p:txBody>
      </p:sp>
      <p:sp>
        <p:nvSpPr>
          <p:cNvPr id="99332" name="Rectangle 4"/>
          <p:cNvSpPr>
            <a:spLocks noChangeArrowheads="1"/>
          </p:cNvSpPr>
          <p:nvPr/>
        </p:nvSpPr>
        <p:spPr bwMode="auto">
          <a:xfrm>
            <a:off x="1371600" y="32004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Year</a:t>
            </a:r>
          </a:p>
        </p:txBody>
      </p:sp>
      <p:sp>
        <p:nvSpPr>
          <p:cNvPr id="99333" name="Rectangle 5"/>
          <p:cNvSpPr>
            <a:spLocks noChangeArrowheads="1"/>
          </p:cNvSpPr>
          <p:nvPr/>
        </p:nvSpPr>
        <p:spPr bwMode="auto">
          <a:xfrm>
            <a:off x="1371600" y="40386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Month</a:t>
            </a:r>
          </a:p>
        </p:txBody>
      </p:sp>
      <p:sp>
        <p:nvSpPr>
          <p:cNvPr id="99334" name="Rectangle 6"/>
          <p:cNvSpPr>
            <a:spLocks noChangeArrowheads="1"/>
          </p:cNvSpPr>
          <p:nvPr/>
        </p:nvSpPr>
        <p:spPr bwMode="auto">
          <a:xfrm>
            <a:off x="1371600" y="4953000"/>
            <a:ext cx="1066800" cy="609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Day</a:t>
            </a:r>
          </a:p>
        </p:txBody>
      </p:sp>
      <p:sp>
        <p:nvSpPr>
          <p:cNvPr id="99335" name="Rectangle 7"/>
          <p:cNvSpPr>
            <a:spLocks noChangeArrowheads="1"/>
          </p:cNvSpPr>
          <p:nvPr/>
        </p:nvSpPr>
        <p:spPr bwMode="auto">
          <a:xfrm>
            <a:off x="3505200" y="3429000"/>
            <a:ext cx="1828800" cy="1066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ChangeDate_</a:t>
            </a:r>
          </a:p>
          <a:p>
            <a:pPr algn="ctr"/>
            <a:r>
              <a:rPr lang="en-US" altLang="en-US" b="1"/>
              <a:t>Control</a:t>
            </a:r>
          </a:p>
        </p:txBody>
      </p:sp>
      <p:sp>
        <p:nvSpPr>
          <p:cNvPr id="99336" name="Rectangle 8"/>
          <p:cNvSpPr>
            <a:spLocks noChangeArrowheads="1"/>
          </p:cNvSpPr>
          <p:nvPr/>
        </p:nvSpPr>
        <p:spPr bwMode="auto">
          <a:xfrm>
            <a:off x="5791200" y="3124200"/>
            <a:ext cx="1981200" cy="838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Button_Boundary</a:t>
            </a:r>
          </a:p>
        </p:txBody>
      </p:sp>
      <p:sp>
        <p:nvSpPr>
          <p:cNvPr id="99337" name="Rectangle 9"/>
          <p:cNvSpPr>
            <a:spLocks noChangeArrowheads="1"/>
          </p:cNvSpPr>
          <p:nvPr/>
        </p:nvSpPr>
        <p:spPr bwMode="auto">
          <a:xfrm>
            <a:off x="5638800" y="4267200"/>
            <a:ext cx="2514600" cy="1066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LCDDisplay_Boundary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Example: Flow of events</a:t>
            </a:r>
          </a:p>
        </p:txBody>
      </p:sp>
      <p:sp>
        <p:nvSpPr>
          <p:cNvPr id="100355" name="Rectangle 3"/>
          <p:cNvSpPr>
            <a:spLocks noGrp="1" noChangeArrowheads="1"/>
          </p:cNvSpPr>
          <p:nvPr>
            <p:ph type="body" idx="1"/>
          </p:nvPr>
        </p:nvSpPr>
        <p:spPr/>
        <p:txBody>
          <a:bodyPr/>
          <a:lstStyle/>
          <a:p>
            <a:r>
              <a:rPr lang="en-US" altLang="en-US"/>
              <a:t>The customer enters a store with the intention of buying a toy for his child with the age of n.</a:t>
            </a:r>
          </a:p>
          <a:p>
            <a:r>
              <a:rPr lang="en-US" altLang="en-US"/>
              <a:t>Help must be  available within less than one minute. </a:t>
            </a:r>
          </a:p>
          <a:p>
            <a:r>
              <a:rPr lang="en-US" altLang="en-US"/>
              <a:t>The store owner gives advice to the customer. The advice depends on the age range of the child and the attributes of the toy. </a:t>
            </a:r>
          </a:p>
          <a:p>
            <a:r>
              <a:rPr lang="en-US" altLang="en-US"/>
              <a:t>The customer selects a dangerous toy which is kind of unsuitable for the child.</a:t>
            </a:r>
          </a:p>
          <a:p>
            <a:r>
              <a:rPr lang="en-US" altLang="en-US"/>
              <a:t>The store owner recommends a more yellow doll.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p:spPr>
        <p:txBody>
          <a:bodyPr/>
          <a:lstStyle/>
          <a:p>
            <a:r>
              <a:rPr lang="en-US" altLang="en-US"/>
              <a:t>Mapping parts of speech to object model components [Abbott, 1983]</a:t>
            </a:r>
          </a:p>
        </p:txBody>
      </p:sp>
      <p:sp>
        <p:nvSpPr>
          <p:cNvPr id="56324" name="Rectangle 4"/>
          <p:cNvSpPr>
            <a:spLocks noChangeArrowheads="1"/>
          </p:cNvSpPr>
          <p:nvPr/>
        </p:nvSpPr>
        <p:spPr bwMode="auto">
          <a:xfrm>
            <a:off x="746125" y="1163638"/>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325" name="Rectangle 5"/>
          <p:cNvSpPr>
            <a:spLocks noChangeArrowheads="1"/>
          </p:cNvSpPr>
          <p:nvPr/>
        </p:nvSpPr>
        <p:spPr bwMode="auto">
          <a:xfrm>
            <a:off x="863600" y="1163638"/>
            <a:ext cx="157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b="1" i="1">
                <a:solidFill>
                  <a:srgbClr val="000000"/>
                </a:solidFill>
                <a:latin typeface="Times" panose="02020603050405020304" pitchFamily="18" charset="0"/>
              </a:rPr>
              <a:t>Part of speech</a:t>
            </a:r>
            <a:endParaRPr lang="en-US" altLang="en-US" b="1"/>
          </a:p>
        </p:txBody>
      </p:sp>
      <p:sp>
        <p:nvSpPr>
          <p:cNvPr id="56326" name="Rectangle 6"/>
          <p:cNvSpPr>
            <a:spLocks noChangeArrowheads="1"/>
          </p:cNvSpPr>
          <p:nvPr/>
        </p:nvSpPr>
        <p:spPr bwMode="auto">
          <a:xfrm>
            <a:off x="2403475" y="11636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27" name="Rectangle 7"/>
          <p:cNvSpPr>
            <a:spLocks noChangeArrowheads="1"/>
          </p:cNvSpPr>
          <p:nvPr/>
        </p:nvSpPr>
        <p:spPr bwMode="auto">
          <a:xfrm>
            <a:off x="2432050" y="11636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28" name="Rectangle 8"/>
          <p:cNvSpPr>
            <a:spLocks noChangeArrowheads="1"/>
          </p:cNvSpPr>
          <p:nvPr/>
        </p:nvSpPr>
        <p:spPr bwMode="auto">
          <a:xfrm>
            <a:off x="2954338" y="11636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29" name="Rectangle 9"/>
          <p:cNvSpPr>
            <a:spLocks noChangeArrowheads="1"/>
          </p:cNvSpPr>
          <p:nvPr/>
        </p:nvSpPr>
        <p:spPr bwMode="auto">
          <a:xfrm>
            <a:off x="3478213" y="1163638"/>
            <a:ext cx="1979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b="1" i="1">
                <a:solidFill>
                  <a:srgbClr val="000000"/>
                </a:solidFill>
                <a:latin typeface="Times" panose="02020603050405020304" pitchFamily="18" charset="0"/>
              </a:rPr>
              <a:t>Model component</a:t>
            </a:r>
            <a:endParaRPr lang="en-US" altLang="en-US" b="1"/>
          </a:p>
        </p:txBody>
      </p:sp>
      <p:sp>
        <p:nvSpPr>
          <p:cNvPr id="56330" name="Rectangle 10"/>
          <p:cNvSpPr>
            <a:spLocks noChangeArrowheads="1"/>
          </p:cNvSpPr>
          <p:nvPr/>
        </p:nvSpPr>
        <p:spPr bwMode="auto">
          <a:xfrm>
            <a:off x="5410200" y="11636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31" name="Rectangle 11"/>
          <p:cNvSpPr>
            <a:spLocks noChangeArrowheads="1"/>
          </p:cNvSpPr>
          <p:nvPr/>
        </p:nvSpPr>
        <p:spPr bwMode="auto">
          <a:xfrm>
            <a:off x="6092825" y="11636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32" name="Rectangle 12"/>
          <p:cNvSpPr>
            <a:spLocks noChangeArrowheads="1"/>
          </p:cNvSpPr>
          <p:nvPr/>
        </p:nvSpPr>
        <p:spPr bwMode="auto">
          <a:xfrm>
            <a:off x="7138988" y="1163638"/>
            <a:ext cx="9794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b="1" i="1">
                <a:solidFill>
                  <a:srgbClr val="000000"/>
                </a:solidFill>
                <a:latin typeface="Times" panose="02020603050405020304" pitchFamily="18" charset="0"/>
              </a:rPr>
              <a:t>Example</a:t>
            </a:r>
            <a:endParaRPr lang="en-US" altLang="en-US" b="1"/>
          </a:p>
        </p:txBody>
      </p:sp>
      <p:sp>
        <p:nvSpPr>
          <p:cNvPr id="56333" name="Rectangle 13"/>
          <p:cNvSpPr>
            <a:spLocks noChangeArrowheads="1"/>
          </p:cNvSpPr>
          <p:nvPr/>
        </p:nvSpPr>
        <p:spPr bwMode="auto">
          <a:xfrm>
            <a:off x="8097838" y="11636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34" name="Rectangle 14"/>
          <p:cNvSpPr>
            <a:spLocks noChangeArrowheads="1"/>
          </p:cNvSpPr>
          <p:nvPr/>
        </p:nvSpPr>
        <p:spPr bwMode="auto">
          <a:xfrm>
            <a:off x="746125" y="1674813"/>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335" name="Rectangle 15"/>
          <p:cNvSpPr>
            <a:spLocks noChangeArrowheads="1"/>
          </p:cNvSpPr>
          <p:nvPr/>
        </p:nvSpPr>
        <p:spPr bwMode="auto">
          <a:xfrm>
            <a:off x="863600" y="167481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Proper noun</a:t>
            </a:r>
            <a:endParaRPr lang="en-US" altLang="en-US" b="1"/>
          </a:p>
        </p:txBody>
      </p:sp>
      <p:sp>
        <p:nvSpPr>
          <p:cNvPr id="56336" name="Rectangle 16"/>
          <p:cNvSpPr>
            <a:spLocks noChangeArrowheads="1"/>
          </p:cNvSpPr>
          <p:nvPr/>
        </p:nvSpPr>
        <p:spPr bwMode="auto">
          <a:xfrm>
            <a:off x="2141538"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37" name="Rectangle 17"/>
          <p:cNvSpPr>
            <a:spLocks noChangeArrowheads="1"/>
          </p:cNvSpPr>
          <p:nvPr/>
        </p:nvSpPr>
        <p:spPr bwMode="auto">
          <a:xfrm>
            <a:off x="2432050"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38" name="Rectangle 18"/>
          <p:cNvSpPr>
            <a:spLocks noChangeArrowheads="1"/>
          </p:cNvSpPr>
          <p:nvPr/>
        </p:nvSpPr>
        <p:spPr bwMode="auto">
          <a:xfrm>
            <a:off x="2954338"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39" name="Rectangle 19"/>
          <p:cNvSpPr>
            <a:spLocks noChangeArrowheads="1"/>
          </p:cNvSpPr>
          <p:nvPr/>
        </p:nvSpPr>
        <p:spPr bwMode="auto">
          <a:xfrm>
            <a:off x="3478213" y="1674813"/>
            <a:ext cx="6540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object</a:t>
            </a:r>
            <a:endParaRPr lang="en-US" altLang="en-US" b="1"/>
          </a:p>
        </p:txBody>
      </p:sp>
      <p:sp>
        <p:nvSpPr>
          <p:cNvPr id="56340" name="Rectangle 20"/>
          <p:cNvSpPr>
            <a:spLocks noChangeArrowheads="1"/>
          </p:cNvSpPr>
          <p:nvPr/>
        </p:nvSpPr>
        <p:spPr bwMode="auto">
          <a:xfrm>
            <a:off x="4116388"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41" name="Rectangle 21"/>
          <p:cNvSpPr>
            <a:spLocks noChangeArrowheads="1"/>
          </p:cNvSpPr>
          <p:nvPr/>
        </p:nvSpPr>
        <p:spPr bwMode="auto">
          <a:xfrm>
            <a:off x="4524375"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42" name="Rectangle 22"/>
          <p:cNvSpPr>
            <a:spLocks noChangeArrowheads="1"/>
          </p:cNvSpPr>
          <p:nvPr/>
        </p:nvSpPr>
        <p:spPr bwMode="auto">
          <a:xfrm>
            <a:off x="5046663"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43" name="Rectangle 23"/>
          <p:cNvSpPr>
            <a:spLocks noChangeArrowheads="1"/>
          </p:cNvSpPr>
          <p:nvPr/>
        </p:nvSpPr>
        <p:spPr bwMode="auto">
          <a:xfrm>
            <a:off x="6092825"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44" name="Rectangle 24"/>
          <p:cNvSpPr>
            <a:spLocks noChangeArrowheads="1"/>
          </p:cNvSpPr>
          <p:nvPr/>
        </p:nvSpPr>
        <p:spPr bwMode="auto">
          <a:xfrm>
            <a:off x="7138988" y="1674813"/>
            <a:ext cx="1090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Jim Smith</a:t>
            </a:r>
            <a:endParaRPr lang="en-US" altLang="en-US" b="1"/>
          </a:p>
        </p:txBody>
      </p:sp>
      <p:sp>
        <p:nvSpPr>
          <p:cNvPr id="56345" name="Rectangle 25"/>
          <p:cNvSpPr>
            <a:spLocks noChangeArrowheads="1"/>
          </p:cNvSpPr>
          <p:nvPr/>
        </p:nvSpPr>
        <p:spPr bwMode="auto">
          <a:xfrm>
            <a:off x="8213725" y="16748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46" name="Rectangle 26"/>
          <p:cNvSpPr>
            <a:spLocks noChangeArrowheads="1"/>
          </p:cNvSpPr>
          <p:nvPr/>
        </p:nvSpPr>
        <p:spPr bwMode="auto">
          <a:xfrm>
            <a:off x="746125" y="2185988"/>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347" name="Rectangle 27"/>
          <p:cNvSpPr>
            <a:spLocks noChangeArrowheads="1"/>
          </p:cNvSpPr>
          <p:nvPr/>
        </p:nvSpPr>
        <p:spPr bwMode="auto">
          <a:xfrm>
            <a:off x="863600" y="2185988"/>
            <a:ext cx="15938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Improper noun</a:t>
            </a:r>
            <a:endParaRPr lang="en-US" altLang="en-US" b="1"/>
          </a:p>
        </p:txBody>
      </p:sp>
      <p:sp>
        <p:nvSpPr>
          <p:cNvPr id="56348" name="Rectangle 28"/>
          <p:cNvSpPr>
            <a:spLocks noChangeArrowheads="1"/>
          </p:cNvSpPr>
          <p:nvPr/>
        </p:nvSpPr>
        <p:spPr bwMode="auto">
          <a:xfrm>
            <a:off x="2417763"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49" name="Rectangle 29"/>
          <p:cNvSpPr>
            <a:spLocks noChangeArrowheads="1"/>
          </p:cNvSpPr>
          <p:nvPr/>
        </p:nvSpPr>
        <p:spPr bwMode="auto">
          <a:xfrm>
            <a:off x="2432050"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50" name="Rectangle 30"/>
          <p:cNvSpPr>
            <a:spLocks noChangeArrowheads="1"/>
          </p:cNvSpPr>
          <p:nvPr/>
        </p:nvSpPr>
        <p:spPr bwMode="auto">
          <a:xfrm>
            <a:off x="2954338"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51" name="Rectangle 31"/>
          <p:cNvSpPr>
            <a:spLocks noChangeArrowheads="1"/>
          </p:cNvSpPr>
          <p:nvPr/>
        </p:nvSpPr>
        <p:spPr bwMode="auto">
          <a:xfrm>
            <a:off x="3478213" y="2185988"/>
            <a:ext cx="5191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class</a:t>
            </a:r>
            <a:endParaRPr lang="en-US" altLang="en-US" b="1"/>
          </a:p>
        </p:txBody>
      </p:sp>
      <p:sp>
        <p:nvSpPr>
          <p:cNvPr id="56352" name="Rectangle 32"/>
          <p:cNvSpPr>
            <a:spLocks noChangeArrowheads="1"/>
          </p:cNvSpPr>
          <p:nvPr/>
        </p:nvSpPr>
        <p:spPr bwMode="auto">
          <a:xfrm>
            <a:off x="3986213"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53" name="Rectangle 33"/>
          <p:cNvSpPr>
            <a:spLocks noChangeArrowheads="1"/>
          </p:cNvSpPr>
          <p:nvPr/>
        </p:nvSpPr>
        <p:spPr bwMode="auto">
          <a:xfrm>
            <a:off x="4000500"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54" name="Rectangle 34"/>
          <p:cNvSpPr>
            <a:spLocks noChangeArrowheads="1"/>
          </p:cNvSpPr>
          <p:nvPr/>
        </p:nvSpPr>
        <p:spPr bwMode="auto">
          <a:xfrm>
            <a:off x="4524375"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55" name="Rectangle 35"/>
          <p:cNvSpPr>
            <a:spLocks noChangeArrowheads="1"/>
          </p:cNvSpPr>
          <p:nvPr/>
        </p:nvSpPr>
        <p:spPr bwMode="auto">
          <a:xfrm>
            <a:off x="5046663"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56" name="Rectangle 36"/>
          <p:cNvSpPr>
            <a:spLocks noChangeArrowheads="1"/>
          </p:cNvSpPr>
          <p:nvPr/>
        </p:nvSpPr>
        <p:spPr bwMode="auto">
          <a:xfrm>
            <a:off x="6092825" y="21859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57" name="Rectangle 37"/>
          <p:cNvSpPr>
            <a:spLocks noChangeArrowheads="1"/>
          </p:cNvSpPr>
          <p:nvPr/>
        </p:nvSpPr>
        <p:spPr bwMode="auto">
          <a:xfrm>
            <a:off x="7138988" y="2185988"/>
            <a:ext cx="9794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Toy, doll</a:t>
            </a:r>
            <a:endParaRPr lang="en-US" altLang="en-US" b="1"/>
          </a:p>
        </p:txBody>
      </p:sp>
      <p:sp>
        <p:nvSpPr>
          <p:cNvPr id="56359" name="Rectangle 39"/>
          <p:cNvSpPr>
            <a:spLocks noChangeArrowheads="1"/>
          </p:cNvSpPr>
          <p:nvPr/>
        </p:nvSpPr>
        <p:spPr bwMode="auto">
          <a:xfrm>
            <a:off x="746125" y="2697163"/>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360" name="Rectangle 40"/>
          <p:cNvSpPr>
            <a:spLocks noChangeArrowheads="1"/>
          </p:cNvSpPr>
          <p:nvPr/>
        </p:nvSpPr>
        <p:spPr bwMode="auto">
          <a:xfrm>
            <a:off x="863600" y="2697163"/>
            <a:ext cx="12080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Doing verb</a:t>
            </a:r>
            <a:endParaRPr lang="en-US" altLang="en-US" b="1"/>
          </a:p>
        </p:txBody>
      </p:sp>
      <p:sp>
        <p:nvSpPr>
          <p:cNvPr id="56361" name="Rectangle 41"/>
          <p:cNvSpPr>
            <a:spLocks noChangeArrowheads="1"/>
          </p:cNvSpPr>
          <p:nvPr/>
        </p:nvSpPr>
        <p:spPr bwMode="auto">
          <a:xfrm>
            <a:off x="2039938"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62" name="Rectangle 42"/>
          <p:cNvSpPr>
            <a:spLocks noChangeArrowheads="1"/>
          </p:cNvSpPr>
          <p:nvPr/>
        </p:nvSpPr>
        <p:spPr bwMode="auto">
          <a:xfrm>
            <a:off x="2432050"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63" name="Rectangle 43"/>
          <p:cNvSpPr>
            <a:spLocks noChangeArrowheads="1"/>
          </p:cNvSpPr>
          <p:nvPr/>
        </p:nvSpPr>
        <p:spPr bwMode="auto">
          <a:xfrm>
            <a:off x="2954338"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64" name="Rectangle 44"/>
          <p:cNvSpPr>
            <a:spLocks noChangeArrowheads="1"/>
          </p:cNvSpPr>
          <p:nvPr/>
        </p:nvSpPr>
        <p:spPr bwMode="auto">
          <a:xfrm>
            <a:off x="3478213" y="2697163"/>
            <a:ext cx="8016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method</a:t>
            </a:r>
            <a:endParaRPr lang="en-US" altLang="en-US" b="1"/>
          </a:p>
        </p:txBody>
      </p:sp>
      <p:sp>
        <p:nvSpPr>
          <p:cNvPr id="56365" name="Rectangle 45"/>
          <p:cNvSpPr>
            <a:spLocks noChangeArrowheads="1"/>
          </p:cNvSpPr>
          <p:nvPr/>
        </p:nvSpPr>
        <p:spPr bwMode="auto">
          <a:xfrm>
            <a:off x="4262438"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66" name="Rectangle 46"/>
          <p:cNvSpPr>
            <a:spLocks noChangeArrowheads="1"/>
          </p:cNvSpPr>
          <p:nvPr/>
        </p:nvSpPr>
        <p:spPr bwMode="auto">
          <a:xfrm>
            <a:off x="4524375"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67" name="Rectangle 47"/>
          <p:cNvSpPr>
            <a:spLocks noChangeArrowheads="1"/>
          </p:cNvSpPr>
          <p:nvPr/>
        </p:nvSpPr>
        <p:spPr bwMode="auto">
          <a:xfrm>
            <a:off x="5046663"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68" name="Rectangle 48"/>
          <p:cNvSpPr>
            <a:spLocks noChangeArrowheads="1"/>
          </p:cNvSpPr>
          <p:nvPr/>
        </p:nvSpPr>
        <p:spPr bwMode="auto">
          <a:xfrm>
            <a:off x="6092825"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69" name="Rectangle 49"/>
          <p:cNvSpPr>
            <a:spLocks noChangeArrowheads="1"/>
          </p:cNvSpPr>
          <p:nvPr/>
        </p:nvSpPr>
        <p:spPr bwMode="auto">
          <a:xfrm>
            <a:off x="7138988" y="2697163"/>
            <a:ext cx="18399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Buy, recommend</a:t>
            </a:r>
            <a:endParaRPr lang="en-US" altLang="en-US" b="1"/>
          </a:p>
        </p:txBody>
      </p:sp>
      <p:sp>
        <p:nvSpPr>
          <p:cNvPr id="56370" name="Rectangle 50"/>
          <p:cNvSpPr>
            <a:spLocks noChangeArrowheads="1"/>
          </p:cNvSpPr>
          <p:nvPr/>
        </p:nvSpPr>
        <p:spPr bwMode="auto">
          <a:xfrm>
            <a:off x="7531100" y="2697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71" name="Rectangle 51"/>
          <p:cNvSpPr>
            <a:spLocks noChangeArrowheads="1"/>
          </p:cNvSpPr>
          <p:nvPr/>
        </p:nvSpPr>
        <p:spPr bwMode="auto">
          <a:xfrm>
            <a:off x="746125" y="3208338"/>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372" name="Rectangle 52"/>
          <p:cNvSpPr>
            <a:spLocks noChangeArrowheads="1"/>
          </p:cNvSpPr>
          <p:nvPr/>
        </p:nvSpPr>
        <p:spPr bwMode="auto">
          <a:xfrm>
            <a:off x="863600" y="3208338"/>
            <a:ext cx="11350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being verb</a:t>
            </a:r>
            <a:endParaRPr lang="en-US" altLang="en-US" b="1"/>
          </a:p>
        </p:txBody>
      </p:sp>
      <p:sp>
        <p:nvSpPr>
          <p:cNvPr id="56373" name="Rectangle 53"/>
          <p:cNvSpPr>
            <a:spLocks noChangeArrowheads="1"/>
          </p:cNvSpPr>
          <p:nvPr/>
        </p:nvSpPr>
        <p:spPr bwMode="auto">
          <a:xfrm>
            <a:off x="1966913" y="32083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74" name="Rectangle 54"/>
          <p:cNvSpPr>
            <a:spLocks noChangeArrowheads="1"/>
          </p:cNvSpPr>
          <p:nvPr/>
        </p:nvSpPr>
        <p:spPr bwMode="auto">
          <a:xfrm>
            <a:off x="2432050" y="32083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75" name="Rectangle 55"/>
          <p:cNvSpPr>
            <a:spLocks noChangeArrowheads="1"/>
          </p:cNvSpPr>
          <p:nvPr/>
        </p:nvSpPr>
        <p:spPr bwMode="auto">
          <a:xfrm>
            <a:off x="2954338" y="32083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76" name="Rectangle 56"/>
          <p:cNvSpPr>
            <a:spLocks noChangeArrowheads="1"/>
          </p:cNvSpPr>
          <p:nvPr/>
        </p:nvSpPr>
        <p:spPr bwMode="auto">
          <a:xfrm>
            <a:off x="3478213" y="3208338"/>
            <a:ext cx="12557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inheritance </a:t>
            </a:r>
            <a:endParaRPr lang="en-US" altLang="en-US" b="1"/>
          </a:p>
        </p:txBody>
      </p:sp>
      <p:sp>
        <p:nvSpPr>
          <p:cNvPr id="56377" name="Rectangle 57"/>
          <p:cNvSpPr>
            <a:spLocks noChangeArrowheads="1"/>
          </p:cNvSpPr>
          <p:nvPr/>
        </p:nvSpPr>
        <p:spPr bwMode="auto">
          <a:xfrm>
            <a:off x="4699000" y="32083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78" name="Rectangle 58"/>
          <p:cNvSpPr>
            <a:spLocks noChangeArrowheads="1"/>
          </p:cNvSpPr>
          <p:nvPr/>
        </p:nvSpPr>
        <p:spPr bwMode="auto">
          <a:xfrm>
            <a:off x="5046663" y="32083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79" name="Rectangle 59"/>
          <p:cNvSpPr>
            <a:spLocks noChangeArrowheads="1"/>
          </p:cNvSpPr>
          <p:nvPr/>
        </p:nvSpPr>
        <p:spPr bwMode="auto">
          <a:xfrm>
            <a:off x="6092825" y="32083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80" name="Rectangle 60"/>
          <p:cNvSpPr>
            <a:spLocks noChangeArrowheads="1"/>
          </p:cNvSpPr>
          <p:nvPr/>
        </p:nvSpPr>
        <p:spPr bwMode="auto">
          <a:xfrm>
            <a:off x="7138988" y="3208338"/>
            <a:ext cx="14160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is-a (kind-of)</a:t>
            </a:r>
            <a:endParaRPr lang="en-US" altLang="en-US" b="1"/>
          </a:p>
        </p:txBody>
      </p:sp>
      <p:sp>
        <p:nvSpPr>
          <p:cNvPr id="56381" name="Rectangle 61"/>
          <p:cNvSpPr>
            <a:spLocks noChangeArrowheads="1"/>
          </p:cNvSpPr>
          <p:nvPr/>
        </p:nvSpPr>
        <p:spPr bwMode="auto">
          <a:xfrm>
            <a:off x="8518525" y="32083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82" name="Rectangle 62"/>
          <p:cNvSpPr>
            <a:spLocks noChangeArrowheads="1"/>
          </p:cNvSpPr>
          <p:nvPr/>
        </p:nvSpPr>
        <p:spPr bwMode="auto">
          <a:xfrm>
            <a:off x="746125" y="3717925"/>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383" name="Rectangle 63"/>
          <p:cNvSpPr>
            <a:spLocks noChangeArrowheads="1"/>
          </p:cNvSpPr>
          <p:nvPr/>
        </p:nvSpPr>
        <p:spPr bwMode="auto">
          <a:xfrm>
            <a:off x="863600" y="3717925"/>
            <a:ext cx="12684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having verb</a:t>
            </a:r>
            <a:endParaRPr lang="en-US" altLang="en-US" b="1"/>
          </a:p>
        </p:txBody>
      </p:sp>
      <p:sp>
        <p:nvSpPr>
          <p:cNvPr id="56384" name="Rectangle 64"/>
          <p:cNvSpPr>
            <a:spLocks noChangeArrowheads="1"/>
          </p:cNvSpPr>
          <p:nvPr/>
        </p:nvSpPr>
        <p:spPr bwMode="auto">
          <a:xfrm>
            <a:off x="2097088" y="3717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85" name="Rectangle 65"/>
          <p:cNvSpPr>
            <a:spLocks noChangeArrowheads="1"/>
          </p:cNvSpPr>
          <p:nvPr/>
        </p:nvSpPr>
        <p:spPr bwMode="auto">
          <a:xfrm>
            <a:off x="2432050" y="3717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86" name="Rectangle 66"/>
          <p:cNvSpPr>
            <a:spLocks noChangeArrowheads="1"/>
          </p:cNvSpPr>
          <p:nvPr/>
        </p:nvSpPr>
        <p:spPr bwMode="auto">
          <a:xfrm>
            <a:off x="2954338" y="3717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87" name="Rectangle 67"/>
          <p:cNvSpPr>
            <a:spLocks noChangeArrowheads="1"/>
          </p:cNvSpPr>
          <p:nvPr/>
        </p:nvSpPr>
        <p:spPr bwMode="auto">
          <a:xfrm>
            <a:off x="3478213" y="3717925"/>
            <a:ext cx="12620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aggregation</a:t>
            </a:r>
            <a:endParaRPr lang="en-US" altLang="en-US" b="1"/>
          </a:p>
        </p:txBody>
      </p:sp>
      <p:sp>
        <p:nvSpPr>
          <p:cNvPr id="56388" name="Rectangle 68"/>
          <p:cNvSpPr>
            <a:spLocks noChangeArrowheads="1"/>
          </p:cNvSpPr>
          <p:nvPr/>
        </p:nvSpPr>
        <p:spPr bwMode="auto">
          <a:xfrm>
            <a:off x="4713288" y="3717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89" name="Rectangle 69"/>
          <p:cNvSpPr>
            <a:spLocks noChangeArrowheads="1"/>
          </p:cNvSpPr>
          <p:nvPr/>
        </p:nvSpPr>
        <p:spPr bwMode="auto">
          <a:xfrm>
            <a:off x="5046663" y="3717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90" name="Rectangle 70"/>
          <p:cNvSpPr>
            <a:spLocks noChangeArrowheads="1"/>
          </p:cNvSpPr>
          <p:nvPr/>
        </p:nvSpPr>
        <p:spPr bwMode="auto">
          <a:xfrm>
            <a:off x="6092825" y="3717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91" name="Rectangle 71"/>
          <p:cNvSpPr>
            <a:spLocks noChangeArrowheads="1"/>
          </p:cNvSpPr>
          <p:nvPr/>
        </p:nvSpPr>
        <p:spPr bwMode="auto">
          <a:xfrm>
            <a:off x="7138988" y="3717925"/>
            <a:ext cx="6746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has an</a:t>
            </a:r>
            <a:endParaRPr lang="en-US" altLang="en-US" b="1"/>
          </a:p>
        </p:txBody>
      </p:sp>
      <p:sp>
        <p:nvSpPr>
          <p:cNvPr id="56392" name="Rectangle 72"/>
          <p:cNvSpPr>
            <a:spLocks noChangeArrowheads="1"/>
          </p:cNvSpPr>
          <p:nvPr/>
        </p:nvSpPr>
        <p:spPr bwMode="auto">
          <a:xfrm>
            <a:off x="7793038" y="3717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93" name="Rectangle 73"/>
          <p:cNvSpPr>
            <a:spLocks noChangeArrowheads="1"/>
          </p:cNvSpPr>
          <p:nvPr/>
        </p:nvSpPr>
        <p:spPr bwMode="auto">
          <a:xfrm>
            <a:off x="746125" y="4229100"/>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394" name="Rectangle 74"/>
          <p:cNvSpPr>
            <a:spLocks noChangeArrowheads="1"/>
          </p:cNvSpPr>
          <p:nvPr/>
        </p:nvSpPr>
        <p:spPr bwMode="auto">
          <a:xfrm>
            <a:off x="863600" y="4229100"/>
            <a:ext cx="1209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modal verb</a:t>
            </a:r>
            <a:endParaRPr lang="en-US" altLang="en-US" b="1"/>
          </a:p>
        </p:txBody>
      </p:sp>
      <p:sp>
        <p:nvSpPr>
          <p:cNvPr id="56395" name="Rectangle 75"/>
          <p:cNvSpPr>
            <a:spLocks noChangeArrowheads="1"/>
          </p:cNvSpPr>
          <p:nvPr/>
        </p:nvSpPr>
        <p:spPr bwMode="auto">
          <a:xfrm>
            <a:off x="2039938"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96" name="Rectangle 76"/>
          <p:cNvSpPr>
            <a:spLocks noChangeArrowheads="1"/>
          </p:cNvSpPr>
          <p:nvPr/>
        </p:nvSpPr>
        <p:spPr bwMode="auto">
          <a:xfrm>
            <a:off x="2432050"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97" name="Rectangle 77"/>
          <p:cNvSpPr>
            <a:spLocks noChangeArrowheads="1"/>
          </p:cNvSpPr>
          <p:nvPr/>
        </p:nvSpPr>
        <p:spPr bwMode="auto">
          <a:xfrm>
            <a:off x="2954338"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398" name="Rectangle 78"/>
          <p:cNvSpPr>
            <a:spLocks noChangeArrowheads="1"/>
          </p:cNvSpPr>
          <p:nvPr/>
        </p:nvSpPr>
        <p:spPr bwMode="auto">
          <a:xfrm>
            <a:off x="3478213" y="4229100"/>
            <a:ext cx="10541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constraint</a:t>
            </a:r>
            <a:endParaRPr lang="en-US" altLang="en-US" b="1"/>
          </a:p>
        </p:txBody>
      </p:sp>
      <p:sp>
        <p:nvSpPr>
          <p:cNvPr id="56399" name="Rectangle 79"/>
          <p:cNvSpPr>
            <a:spLocks noChangeArrowheads="1"/>
          </p:cNvSpPr>
          <p:nvPr/>
        </p:nvSpPr>
        <p:spPr bwMode="auto">
          <a:xfrm>
            <a:off x="4510088"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00" name="Rectangle 80"/>
          <p:cNvSpPr>
            <a:spLocks noChangeArrowheads="1"/>
          </p:cNvSpPr>
          <p:nvPr/>
        </p:nvSpPr>
        <p:spPr bwMode="auto">
          <a:xfrm>
            <a:off x="4524375"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01" name="Rectangle 81"/>
          <p:cNvSpPr>
            <a:spLocks noChangeArrowheads="1"/>
          </p:cNvSpPr>
          <p:nvPr/>
        </p:nvSpPr>
        <p:spPr bwMode="auto">
          <a:xfrm>
            <a:off x="5046663"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02" name="Rectangle 82"/>
          <p:cNvSpPr>
            <a:spLocks noChangeArrowheads="1"/>
          </p:cNvSpPr>
          <p:nvPr/>
        </p:nvSpPr>
        <p:spPr bwMode="auto">
          <a:xfrm>
            <a:off x="6092825"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03" name="Rectangle 83"/>
          <p:cNvSpPr>
            <a:spLocks noChangeArrowheads="1"/>
          </p:cNvSpPr>
          <p:nvPr/>
        </p:nvSpPr>
        <p:spPr bwMode="auto">
          <a:xfrm>
            <a:off x="7138988" y="4229100"/>
            <a:ext cx="838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must be</a:t>
            </a:r>
            <a:endParaRPr lang="en-US" altLang="en-US" b="1"/>
          </a:p>
        </p:txBody>
      </p:sp>
      <p:sp>
        <p:nvSpPr>
          <p:cNvPr id="56404" name="Rectangle 84"/>
          <p:cNvSpPr>
            <a:spLocks noChangeArrowheads="1"/>
          </p:cNvSpPr>
          <p:nvPr/>
        </p:nvSpPr>
        <p:spPr bwMode="auto">
          <a:xfrm>
            <a:off x="7951788" y="42291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05" name="Rectangle 85"/>
          <p:cNvSpPr>
            <a:spLocks noChangeArrowheads="1"/>
          </p:cNvSpPr>
          <p:nvPr/>
        </p:nvSpPr>
        <p:spPr bwMode="auto">
          <a:xfrm>
            <a:off x="746125" y="4740275"/>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406" name="Rectangle 86"/>
          <p:cNvSpPr>
            <a:spLocks noChangeArrowheads="1"/>
          </p:cNvSpPr>
          <p:nvPr/>
        </p:nvSpPr>
        <p:spPr bwMode="auto">
          <a:xfrm>
            <a:off x="863600" y="4740275"/>
            <a:ext cx="9667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adjective</a:t>
            </a:r>
            <a:endParaRPr lang="en-US" altLang="en-US" b="1"/>
          </a:p>
        </p:txBody>
      </p:sp>
      <p:sp>
        <p:nvSpPr>
          <p:cNvPr id="56407" name="Rectangle 87"/>
          <p:cNvSpPr>
            <a:spLocks noChangeArrowheads="1"/>
          </p:cNvSpPr>
          <p:nvPr/>
        </p:nvSpPr>
        <p:spPr bwMode="auto">
          <a:xfrm>
            <a:off x="1806575"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08" name="Rectangle 88"/>
          <p:cNvSpPr>
            <a:spLocks noChangeArrowheads="1"/>
          </p:cNvSpPr>
          <p:nvPr/>
        </p:nvSpPr>
        <p:spPr bwMode="auto">
          <a:xfrm>
            <a:off x="1909763"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09" name="Rectangle 89"/>
          <p:cNvSpPr>
            <a:spLocks noChangeArrowheads="1"/>
          </p:cNvSpPr>
          <p:nvPr/>
        </p:nvSpPr>
        <p:spPr bwMode="auto">
          <a:xfrm>
            <a:off x="2432050"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10" name="Rectangle 90"/>
          <p:cNvSpPr>
            <a:spLocks noChangeArrowheads="1"/>
          </p:cNvSpPr>
          <p:nvPr/>
        </p:nvSpPr>
        <p:spPr bwMode="auto">
          <a:xfrm>
            <a:off x="2954338"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11" name="Rectangle 91"/>
          <p:cNvSpPr>
            <a:spLocks noChangeArrowheads="1"/>
          </p:cNvSpPr>
          <p:nvPr/>
        </p:nvSpPr>
        <p:spPr bwMode="auto">
          <a:xfrm>
            <a:off x="3478213" y="4740275"/>
            <a:ext cx="8921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attribute</a:t>
            </a:r>
            <a:endParaRPr lang="en-US" altLang="en-US" b="1"/>
          </a:p>
        </p:txBody>
      </p:sp>
      <p:sp>
        <p:nvSpPr>
          <p:cNvPr id="56412" name="Rectangle 92"/>
          <p:cNvSpPr>
            <a:spLocks noChangeArrowheads="1"/>
          </p:cNvSpPr>
          <p:nvPr/>
        </p:nvSpPr>
        <p:spPr bwMode="auto">
          <a:xfrm>
            <a:off x="4349750"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13" name="Rectangle 93"/>
          <p:cNvSpPr>
            <a:spLocks noChangeArrowheads="1"/>
          </p:cNvSpPr>
          <p:nvPr/>
        </p:nvSpPr>
        <p:spPr bwMode="auto">
          <a:xfrm>
            <a:off x="4524375"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14" name="Rectangle 94"/>
          <p:cNvSpPr>
            <a:spLocks noChangeArrowheads="1"/>
          </p:cNvSpPr>
          <p:nvPr/>
        </p:nvSpPr>
        <p:spPr bwMode="auto">
          <a:xfrm>
            <a:off x="5046663"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15" name="Rectangle 95"/>
          <p:cNvSpPr>
            <a:spLocks noChangeArrowheads="1"/>
          </p:cNvSpPr>
          <p:nvPr/>
        </p:nvSpPr>
        <p:spPr bwMode="auto">
          <a:xfrm>
            <a:off x="6092825"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16" name="Rectangle 96"/>
          <p:cNvSpPr>
            <a:spLocks noChangeArrowheads="1"/>
          </p:cNvSpPr>
          <p:nvPr/>
        </p:nvSpPr>
        <p:spPr bwMode="auto">
          <a:xfrm>
            <a:off x="7138988" y="4740275"/>
            <a:ext cx="1171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3 years old</a:t>
            </a:r>
            <a:endParaRPr lang="en-US" altLang="en-US" b="1"/>
          </a:p>
        </p:txBody>
      </p:sp>
      <p:sp>
        <p:nvSpPr>
          <p:cNvPr id="56417" name="Rectangle 97"/>
          <p:cNvSpPr>
            <a:spLocks noChangeArrowheads="1"/>
          </p:cNvSpPr>
          <p:nvPr/>
        </p:nvSpPr>
        <p:spPr bwMode="auto">
          <a:xfrm>
            <a:off x="8286750" y="4740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18" name="Rectangle 98"/>
          <p:cNvSpPr>
            <a:spLocks noChangeArrowheads="1"/>
          </p:cNvSpPr>
          <p:nvPr/>
        </p:nvSpPr>
        <p:spPr bwMode="auto">
          <a:xfrm>
            <a:off x="746125" y="5251450"/>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419" name="Rectangle 99"/>
          <p:cNvSpPr>
            <a:spLocks noChangeArrowheads="1"/>
          </p:cNvSpPr>
          <p:nvPr/>
        </p:nvSpPr>
        <p:spPr bwMode="auto">
          <a:xfrm>
            <a:off x="863600" y="5251450"/>
            <a:ext cx="15367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transitive verb</a:t>
            </a:r>
            <a:endParaRPr lang="en-US" altLang="en-US" b="1"/>
          </a:p>
        </p:txBody>
      </p:sp>
      <p:sp>
        <p:nvSpPr>
          <p:cNvPr id="56420" name="Rectangle 100"/>
          <p:cNvSpPr>
            <a:spLocks noChangeArrowheads="1"/>
          </p:cNvSpPr>
          <p:nvPr/>
        </p:nvSpPr>
        <p:spPr bwMode="auto">
          <a:xfrm>
            <a:off x="2359025"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21" name="Rectangle 101"/>
          <p:cNvSpPr>
            <a:spLocks noChangeArrowheads="1"/>
          </p:cNvSpPr>
          <p:nvPr/>
        </p:nvSpPr>
        <p:spPr bwMode="auto">
          <a:xfrm>
            <a:off x="2432050"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22" name="Rectangle 102"/>
          <p:cNvSpPr>
            <a:spLocks noChangeArrowheads="1"/>
          </p:cNvSpPr>
          <p:nvPr/>
        </p:nvSpPr>
        <p:spPr bwMode="auto">
          <a:xfrm>
            <a:off x="2954338"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23" name="Rectangle 103"/>
          <p:cNvSpPr>
            <a:spLocks noChangeArrowheads="1"/>
          </p:cNvSpPr>
          <p:nvPr/>
        </p:nvSpPr>
        <p:spPr bwMode="auto">
          <a:xfrm>
            <a:off x="3478213" y="5251450"/>
            <a:ext cx="8016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method</a:t>
            </a:r>
            <a:endParaRPr lang="en-US" altLang="en-US" b="1"/>
          </a:p>
        </p:txBody>
      </p:sp>
      <p:sp>
        <p:nvSpPr>
          <p:cNvPr id="56424" name="Rectangle 104"/>
          <p:cNvSpPr>
            <a:spLocks noChangeArrowheads="1"/>
          </p:cNvSpPr>
          <p:nvPr/>
        </p:nvSpPr>
        <p:spPr bwMode="auto">
          <a:xfrm>
            <a:off x="4262438"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25" name="Rectangle 105"/>
          <p:cNvSpPr>
            <a:spLocks noChangeArrowheads="1"/>
          </p:cNvSpPr>
          <p:nvPr/>
        </p:nvSpPr>
        <p:spPr bwMode="auto">
          <a:xfrm>
            <a:off x="4524375"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26" name="Rectangle 106"/>
          <p:cNvSpPr>
            <a:spLocks noChangeArrowheads="1"/>
          </p:cNvSpPr>
          <p:nvPr/>
        </p:nvSpPr>
        <p:spPr bwMode="auto">
          <a:xfrm>
            <a:off x="5046663"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27" name="Rectangle 107"/>
          <p:cNvSpPr>
            <a:spLocks noChangeArrowheads="1"/>
          </p:cNvSpPr>
          <p:nvPr/>
        </p:nvSpPr>
        <p:spPr bwMode="auto">
          <a:xfrm>
            <a:off x="6092825"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28" name="Rectangle 108"/>
          <p:cNvSpPr>
            <a:spLocks noChangeArrowheads="1"/>
          </p:cNvSpPr>
          <p:nvPr/>
        </p:nvSpPr>
        <p:spPr bwMode="auto">
          <a:xfrm>
            <a:off x="7138988" y="5251450"/>
            <a:ext cx="534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enter</a:t>
            </a:r>
            <a:endParaRPr lang="en-US" altLang="en-US" b="1"/>
          </a:p>
        </p:txBody>
      </p:sp>
      <p:sp>
        <p:nvSpPr>
          <p:cNvPr id="56429" name="Rectangle 109"/>
          <p:cNvSpPr>
            <a:spLocks noChangeArrowheads="1"/>
          </p:cNvSpPr>
          <p:nvPr/>
        </p:nvSpPr>
        <p:spPr bwMode="auto">
          <a:xfrm>
            <a:off x="7661275" y="52514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30" name="Rectangle 110"/>
          <p:cNvSpPr>
            <a:spLocks noChangeArrowheads="1"/>
          </p:cNvSpPr>
          <p:nvPr/>
        </p:nvSpPr>
        <p:spPr bwMode="auto">
          <a:xfrm>
            <a:off x="746125" y="5762625"/>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 </a:t>
            </a:r>
            <a:endParaRPr lang="en-US" altLang="en-US" b="1"/>
          </a:p>
        </p:txBody>
      </p:sp>
      <p:sp>
        <p:nvSpPr>
          <p:cNvPr id="56431" name="Rectangle 111"/>
          <p:cNvSpPr>
            <a:spLocks noChangeArrowheads="1"/>
          </p:cNvSpPr>
          <p:nvPr/>
        </p:nvSpPr>
        <p:spPr bwMode="auto">
          <a:xfrm>
            <a:off x="863600" y="5762625"/>
            <a:ext cx="17446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intransitive verb</a:t>
            </a:r>
            <a:endParaRPr lang="en-US" altLang="en-US" b="1"/>
          </a:p>
        </p:txBody>
      </p:sp>
      <p:sp>
        <p:nvSpPr>
          <p:cNvPr id="56432" name="Rectangle 112"/>
          <p:cNvSpPr>
            <a:spLocks noChangeArrowheads="1"/>
          </p:cNvSpPr>
          <p:nvPr/>
        </p:nvSpPr>
        <p:spPr bwMode="auto">
          <a:xfrm>
            <a:off x="2562225" y="57626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33" name="Rectangle 113"/>
          <p:cNvSpPr>
            <a:spLocks noChangeArrowheads="1"/>
          </p:cNvSpPr>
          <p:nvPr/>
        </p:nvSpPr>
        <p:spPr bwMode="auto">
          <a:xfrm>
            <a:off x="2954338" y="57626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34" name="Rectangle 114"/>
          <p:cNvSpPr>
            <a:spLocks noChangeArrowheads="1"/>
          </p:cNvSpPr>
          <p:nvPr/>
        </p:nvSpPr>
        <p:spPr bwMode="auto">
          <a:xfrm>
            <a:off x="3478213" y="5762625"/>
            <a:ext cx="162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method (event)</a:t>
            </a:r>
            <a:endParaRPr lang="en-US" altLang="en-US" b="1"/>
          </a:p>
        </p:txBody>
      </p:sp>
      <p:sp>
        <p:nvSpPr>
          <p:cNvPr id="56435" name="Rectangle 115"/>
          <p:cNvSpPr>
            <a:spLocks noChangeArrowheads="1"/>
          </p:cNvSpPr>
          <p:nvPr/>
        </p:nvSpPr>
        <p:spPr bwMode="auto">
          <a:xfrm>
            <a:off x="5060950" y="57626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36" name="Rectangle 116"/>
          <p:cNvSpPr>
            <a:spLocks noChangeArrowheads="1"/>
          </p:cNvSpPr>
          <p:nvPr/>
        </p:nvSpPr>
        <p:spPr bwMode="auto">
          <a:xfrm>
            <a:off x="6092825" y="57626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
        <p:nvSpPr>
          <p:cNvPr id="56437" name="Rectangle 117"/>
          <p:cNvSpPr>
            <a:spLocks noChangeArrowheads="1"/>
          </p:cNvSpPr>
          <p:nvPr/>
        </p:nvSpPr>
        <p:spPr bwMode="auto">
          <a:xfrm>
            <a:off x="7138988" y="5762625"/>
            <a:ext cx="12080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000000"/>
                </a:solidFill>
                <a:latin typeface="Times" panose="02020603050405020304" pitchFamily="18" charset="0"/>
              </a:rPr>
              <a:t>depends on</a:t>
            </a:r>
            <a:endParaRPr lang="en-US" altLang="en-US" b="1"/>
          </a:p>
        </p:txBody>
      </p:sp>
      <p:sp>
        <p:nvSpPr>
          <p:cNvPr id="56438" name="Rectangle 118"/>
          <p:cNvSpPr>
            <a:spLocks noChangeArrowheads="1"/>
          </p:cNvSpPr>
          <p:nvPr/>
        </p:nvSpPr>
        <p:spPr bwMode="auto">
          <a:xfrm>
            <a:off x="1255713" y="60499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4938" y="63500"/>
            <a:ext cx="8904287" cy="762000"/>
          </a:xfrm>
        </p:spPr>
        <p:txBody>
          <a:bodyPr/>
          <a:lstStyle/>
          <a:p>
            <a:r>
              <a:rPr lang="de-DE" altLang="en-US"/>
              <a:t>Another Example</a:t>
            </a:r>
          </a:p>
        </p:txBody>
      </p:sp>
      <p:sp>
        <p:nvSpPr>
          <p:cNvPr id="126979" name="Rectangle 3"/>
          <p:cNvSpPr>
            <a:spLocks noGrp="1" noChangeArrowheads="1"/>
          </p:cNvSpPr>
          <p:nvPr>
            <p:ph type="body" idx="1"/>
          </p:nvPr>
        </p:nvSpPr>
        <p:spPr>
          <a:xfrm>
            <a:off x="2762250" y="1028700"/>
            <a:ext cx="6281738" cy="1943100"/>
          </a:xfrm>
        </p:spPr>
        <p:txBody>
          <a:bodyPr/>
          <a:lstStyle/>
          <a:p>
            <a:pPr>
              <a:lnSpc>
                <a:spcPct val="80000"/>
              </a:lnSpc>
            </a:pPr>
            <a:r>
              <a:rPr lang="de-DE" altLang="en-US" sz="2000">
                <a:latin typeface="Courier" charset="0"/>
              </a:rPr>
              <a:t>The customer enters the store to buy a toy. </a:t>
            </a:r>
          </a:p>
          <a:p>
            <a:pPr>
              <a:lnSpc>
                <a:spcPct val="80000"/>
              </a:lnSpc>
            </a:pPr>
            <a:r>
              <a:rPr lang="de-DE" altLang="en-US" sz="2000">
                <a:latin typeface="Courier" charset="0"/>
              </a:rPr>
              <a:t>It has to be a toy that his daughter likes and it must cost less than 50 Euro. </a:t>
            </a:r>
          </a:p>
          <a:p>
            <a:pPr>
              <a:lnSpc>
                <a:spcPct val="80000"/>
              </a:lnSpc>
            </a:pPr>
            <a:r>
              <a:rPr lang="de-DE" altLang="en-US" sz="2000">
                <a:latin typeface="Courier" charset="0"/>
              </a:rPr>
              <a:t>He tries a videogame, which uses a data glove and a head-mounted display. He likes it.</a:t>
            </a:r>
          </a:p>
        </p:txBody>
      </p:sp>
      <p:sp>
        <p:nvSpPr>
          <p:cNvPr id="126980" name="Rectangle 4"/>
          <p:cNvSpPr>
            <a:spLocks noChangeArrowheads="1"/>
          </p:cNvSpPr>
          <p:nvPr/>
        </p:nvSpPr>
        <p:spPr bwMode="auto">
          <a:xfrm>
            <a:off x="2814638" y="3530600"/>
            <a:ext cx="6188075" cy="2413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000">
                <a:latin typeface="Courier" charset="0"/>
              </a:rPr>
              <a:t>An assistant helps him. </a:t>
            </a:r>
          </a:p>
          <a:p>
            <a:r>
              <a:rPr lang="de-DE" altLang="en-US" sz="2000">
                <a:latin typeface="Courier" charset="0"/>
              </a:rPr>
              <a:t>The suitability of the game depends on the age of the child. </a:t>
            </a:r>
          </a:p>
          <a:p>
            <a:r>
              <a:rPr lang="de-DE" altLang="en-US" sz="2000">
                <a:latin typeface="Courier" charset="0"/>
              </a:rPr>
              <a:t>His daughter is only 3 years old. </a:t>
            </a:r>
          </a:p>
          <a:p>
            <a:r>
              <a:rPr lang="de-DE" altLang="en-US" sz="2000">
                <a:latin typeface="Courier" charset="0"/>
              </a:rPr>
              <a:t>The assistant recommends another type of toy, namely the boardgame “Monopoly".</a:t>
            </a:r>
          </a:p>
        </p:txBody>
      </p:sp>
      <p:sp>
        <p:nvSpPr>
          <p:cNvPr id="127036" name="Text Box 60"/>
          <p:cNvSpPr txBox="1">
            <a:spLocks noChangeArrowheads="1"/>
          </p:cNvSpPr>
          <p:nvPr/>
        </p:nvSpPr>
        <p:spPr bwMode="auto">
          <a:xfrm>
            <a:off x="533400" y="838200"/>
            <a:ext cx="2079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2400">
                <a:solidFill>
                  <a:srgbClr val="003366"/>
                </a:solidFill>
                <a:latin typeface="Times" panose="02020603050405020304" pitchFamily="18" charset="0"/>
              </a:rPr>
              <a:t>Flow of events:</a:t>
            </a:r>
          </a:p>
        </p:txBody>
      </p:sp>
      <p:sp>
        <p:nvSpPr>
          <p:cNvPr id="127042" name="AutoShape 66"/>
          <p:cNvSpPr>
            <a:spLocks noChangeArrowheads="1"/>
          </p:cNvSpPr>
          <p:nvPr/>
        </p:nvSpPr>
        <p:spPr bwMode="auto">
          <a:xfrm>
            <a:off x="228600" y="2895600"/>
            <a:ext cx="2362200" cy="914400"/>
          </a:xfrm>
          <a:prstGeom prst="wedgeRectCallout">
            <a:avLst>
              <a:gd name="adj1" fmla="val 57662"/>
              <a:gd name="adj2" fmla="val 9774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Is this a good use</a:t>
            </a:r>
          </a:p>
          <a:p>
            <a:pPr algn="ctr"/>
            <a:r>
              <a:rPr lang="en-US" altLang="en-US" b="1"/>
              <a:t>Case?</a:t>
            </a:r>
          </a:p>
        </p:txBody>
      </p:sp>
      <p:sp>
        <p:nvSpPr>
          <p:cNvPr id="127043" name="AutoShape 67"/>
          <p:cNvSpPr>
            <a:spLocks noChangeArrowheads="1"/>
          </p:cNvSpPr>
          <p:nvPr/>
        </p:nvSpPr>
        <p:spPr bwMode="auto">
          <a:xfrm>
            <a:off x="228600" y="5638800"/>
            <a:ext cx="2895600" cy="914400"/>
          </a:xfrm>
          <a:prstGeom prst="wedgeRectCallout">
            <a:avLst>
              <a:gd name="adj1" fmla="val 63431"/>
              <a:gd name="adj2" fmla="val -4930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“Monopoly” is probably a </a:t>
            </a:r>
          </a:p>
          <a:p>
            <a:pPr algn="ctr"/>
            <a:r>
              <a:rPr lang="en-US" altLang="en-US" b="1"/>
              <a:t>left over from the scenario</a:t>
            </a:r>
          </a:p>
        </p:txBody>
      </p:sp>
      <p:sp>
        <p:nvSpPr>
          <p:cNvPr id="127044" name="AutoShape 68"/>
          <p:cNvSpPr>
            <a:spLocks noChangeArrowheads="1"/>
          </p:cNvSpPr>
          <p:nvPr/>
        </p:nvSpPr>
        <p:spPr bwMode="auto">
          <a:xfrm>
            <a:off x="5638800" y="5715000"/>
            <a:ext cx="3276600" cy="914400"/>
          </a:xfrm>
          <a:prstGeom prst="wedgeRectCallout">
            <a:avLst>
              <a:gd name="adj1" fmla="val -87454"/>
              <a:gd name="adj2" fmla="val -3524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The use case should </a:t>
            </a:r>
          </a:p>
          <a:p>
            <a:pPr algn="ctr"/>
            <a:r>
              <a:rPr lang="en-US" altLang="en-US" b="1"/>
              <a:t>terminate with the </a:t>
            </a:r>
          </a:p>
          <a:p>
            <a:pPr algn="ctr"/>
            <a:r>
              <a:rPr lang="en-US" altLang="en-US" b="1"/>
              <a:t>customer leaving the store</a:t>
            </a:r>
          </a:p>
        </p:txBody>
      </p:sp>
      <p:sp>
        <p:nvSpPr>
          <p:cNvPr id="127045" name="Oval 69"/>
          <p:cNvSpPr>
            <a:spLocks noChangeArrowheads="1"/>
          </p:cNvSpPr>
          <p:nvPr/>
        </p:nvSpPr>
        <p:spPr bwMode="auto">
          <a:xfrm>
            <a:off x="838200" y="4191000"/>
            <a:ext cx="1524000" cy="9144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Not quite!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70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8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6980">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6980">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6980">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704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70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704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3" autoUpdateAnimBg="0"/>
      <p:bldP spid="126980" grpId="0" build="p" autoUpdateAnimBg="0"/>
      <p:bldP spid="127036" grpId="0" build="p" autoUpdateAnimBg="0"/>
      <p:bldP spid="127042" grpId="0" animBg="1" autoUpdateAnimBg="0"/>
      <p:bldP spid="127043" grpId="0" animBg="1" autoUpdateAnimBg="0"/>
      <p:bldP spid="127044" grpId="0" animBg="1" autoUpdateAnimBg="0"/>
      <p:bldP spid="12704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2459038" y="1819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03" name="Rectangle 3"/>
          <p:cNvSpPr>
            <a:spLocks noChangeArrowheads="1"/>
          </p:cNvSpPr>
          <p:nvPr/>
        </p:nvSpPr>
        <p:spPr bwMode="auto">
          <a:xfrm>
            <a:off x="3414713" y="18192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de-DE" altLang="en-US" b="1">
              <a:latin typeface="Times" panose="02020603050405020304" pitchFamily="18" charset="0"/>
            </a:endParaRPr>
          </a:p>
        </p:txBody>
      </p:sp>
      <p:sp>
        <p:nvSpPr>
          <p:cNvPr id="128004" name="Rectangle 4"/>
          <p:cNvSpPr>
            <a:spLocks noChangeArrowheads="1"/>
          </p:cNvSpPr>
          <p:nvPr/>
        </p:nvSpPr>
        <p:spPr bwMode="auto">
          <a:xfrm>
            <a:off x="3414713" y="22240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de-DE" altLang="en-US" b="1">
              <a:latin typeface="Times" panose="02020603050405020304" pitchFamily="18" charset="0"/>
            </a:endParaRPr>
          </a:p>
        </p:txBody>
      </p:sp>
      <p:sp>
        <p:nvSpPr>
          <p:cNvPr id="128005" name="Rectangle 5"/>
          <p:cNvSpPr>
            <a:spLocks noChangeArrowheads="1"/>
          </p:cNvSpPr>
          <p:nvPr/>
        </p:nvSpPr>
        <p:spPr bwMode="auto">
          <a:xfrm>
            <a:off x="3414713" y="22240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de-DE" altLang="en-US" b="1">
              <a:latin typeface="Times" panose="02020603050405020304" pitchFamily="18" charset="0"/>
            </a:endParaRPr>
          </a:p>
        </p:txBody>
      </p:sp>
      <p:sp>
        <p:nvSpPr>
          <p:cNvPr id="128006" name="Rectangle 6"/>
          <p:cNvSpPr>
            <a:spLocks noChangeArrowheads="1"/>
          </p:cNvSpPr>
          <p:nvPr/>
        </p:nvSpPr>
        <p:spPr bwMode="auto">
          <a:xfrm>
            <a:off x="2370138" y="263048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07" name="Rectangle 7"/>
          <p:cNvSpPr>
            <a:spLocks noChangeArrowheads="1"/>
          </p:cNvSpPr>
          <p:nvPr/>
        </p:nvSpPr>
        <p:spPr bwMode="auto">
          <a:xfrm>
            <a:off x="2306638" y="303530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08" name="Rectangle 8"/>
          <p:cNvSpPr>
            <a:spLocks noChangeArrowheads="1"/>
          </p:cNvSpPr>
          <p:nvPr/>
        </p:nvSpPr>
        <p:spPr bwMode="auto">
          <a:xfrm>
            <a:off x="1296988" y="344011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09" name="Rectangle 9"/>
          <p:cNvSpPr>
            <a:spLocks noChangeArrowheads="1"/>
          </p:cNvSpPr>
          <p:nvPr/>
        </p:nvSpPr>
        <p:spPr bwMode="auto">
          <a:xfrm>
            <a:off x="2370138" y="38449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10" name="Rectangle 10"/>
          <p:cNvSpPr>
            <a:spLocks noChangeArrowheads="1"/>
          </p:cNvSpPr>
          <p:nvPr/>
        </p:nvSpPr>
        <p:spPr bwMode="auto">
          <a:xfrm>
            <a:off x="2168525" y="42513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11" name="Rectangle 11"/>
          <p:cNvSpPr>
            <a:spLocks noChangeArrowheads="1"/>
          </p:cNvSpPr>
          <p:nvPr/>
        </p:nvSpPr>
        <p:spPr bwMode="auto">
          <a:xfrm>
            <a:off x="1296988" y="425132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12" name="Rectangle 12"/>
          <p:cNvSpPr>
            <a:spLocks noChangeArrowheads="1"/>
          </p:cNvSpPr>
          <p:nvPr/>
        </p:nvSpPr>
        <p:spPr bwMode="auto">
          <a:xfrm>
            <a:off x="2649538" y="4656138"/>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b="1">
              <a:latin typeface="Times" panose="02020603050405020304" pitchFamily="18" charset="0"/>
            </a:endParaRPr>
          </a:p>
        </p:txBody>
      </p:sp>
      <p:sp>
        <p:nvSpPr>
          <p:cNvPr id="128013" name="Rectangle 13"/>
          <p:cNvSpPr>
            <a:spLocks noChangeArrowheads="1"/>
          </p:cNvSpPr>
          <p:nvPr/>
        </p:nvSpPr>
        <p:spPr bwMode="auto">
          <a:xfrm>
            <a:off x="3441700" y="1935163"/>
            <a:ext cx="2578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de-DE" altLang="en-US" sz="2000" b="1" i="1">
                <a:solidFill>
                  <a:srgbClr val="000000"/>
                </a:solidFill>
                <a:latin typeface="Times" panose="02020603050405020304" pitchFamily="18" charset="0"/>
              </a:rPr>
              <a:t>Grammatical construct</a:t>
            </a:r>
            <a:endParaRPr lang="de-DE" altLang="en-US" b="1">
              <a:latin typeface="Times" panose="02020603050405020304" pitchFamily="18" charset="0"/>
            </a:endParaRPr>
          </a:p>
        </p:txBody>
      </p:sp>
      <p:sp>
        <p:nvSpPr>
          <p:cNvPr id="128014" name="Rectangle 14"/>
          <p:cNvSpPr>
            <a:spLocks noChangeArrowheads="1"/>
          </p:cNvSpPr>
          <p:nvPr/>
        </p:nvSpPr>
        <p:spPr bwMode="auto">
          <a:xfrm>
            <a:off x="6657975" y="1935163"/>
            <a:ext cx="184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b="1" i="1">
                <a:solidFill>
                  <a:srgbClr val="000000"/>
                </a:solidFill>
                <a:latin typeface="Times" panose="02020603050405020304" pitchFamily="18" charset="0"/>
              </a:rPr>
              <a:t>UML Component</a:t>
            </a:r>
            <a:endParaRPr lang="de-DE" altLang="en-US" b="1">
              <a:latin typeface="Times" panose="02020603050405020304" pitchFamily="18" charset="0"/>
            </a:endParaRPr>
          </a:p>
        </p:txBody>
      </p:sp>
      <p:sp>
        <p:nvSpPr>
          <p:cNvPr id="128015" name="Rectangle 15"/>
          <p:cNvSpPr>
            <a:spLocks noChangeArrowheads="1"/>
          </p:cNvSpPr>
          <p:nvPr/>
        </p:nvSpPr>
        <p:spPr bwMode="auto">
          <a:xfrm>
            <a:off x="3702050" y="2339975"/>
            <a:ext cx="2403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Concrete Person, Thing</a:t>
            </a:r>
            <a:endParaRPr lang="de-DE" altLang="en-US" b="1">
              <a:latin typeface="Times" panose="02020603050405020304" pitchFamily="18" charset="0"/>
            </a:endParaRPr>
          </a:p>
        </p:txBody>
      </p:sp>
      <p:sp>
        <p:nvSpPr>
          <p:cNvPr id="128016" name="Rectangle 16"/>
          <p:cNvSpPr>
            <a:spLocks noChangeArrowheads="1"/>
          </p:cNvSpPr>
          <p:nvPr/>
        </p:nvSpPr>
        <p:spPr bwMode="auto">
          <a:xfrm>
            <a:off x="7213600" y="2339975"/>
            <a:ext cx="67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Object</a:t>
            </a:r>
            <a:endParaRPr lang="de-DE" altLang="en-US" b="1">
              <a:latin typeface="Times" panose="02020603050405020304" pitchFamily="18" charset="0"/>
            </a:endParaRPr>
          </a:p>
        </p:txBody>
      </p:sp>
      <p:sp>
        <p:nvSpPr>
          <p:cNvPr id="128017" name="Rectangle 17"/>
          <p:cNvSpPr>
            <a:spLocks noChangeArrowheads="1"/>
          </p:cNvSpPr>
          <p:nvPr/>
        </p:nvSpPr>
        <p:spPr bwMode="auto">
          <a:xfrm>
            <a:off x="3702050" y="2744788"/>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noun</a:t>
            </a:r>
            <a:endParaRPr lang="de-DE" altLang="en-US" b="1">
              <a:latin typeface="Times" panose="02020603050405020304" pitchFamily="18" charset="0"/>
            </a:endParaRPr>
          </a:p>
        </p:txBody>
      </p:sp>
      <p:sp>
        <p:nvSpPr>
          <p:cNvPr id="128018" name="Rectangle 18"/>
          <p:cNvSpPr>
            <a:spLocks noChangeArrowheads="1"/>
          </p:cNvSpPr>
          <p:nvPr/>
        </p:nvSpPr>
        <p:spPr bwMode="auto">
          <a:xfrm>
            <a:off x="7305675" y="2744788"/>
            <a:ext cx="49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class</a:t>
            </a:r>
            <a:endParaRPr lang="de-DE" altLang="en-US" b="1">
              <a:latin typeface="Times" panose="02020603050405020304" pitchFamily="18" charset="0"/>
            </a:endParaRPr>
          </a:p>
        </p:txBody>
      </p:sp>
      <p:sp>
        <p:nvSpPr>
          <p:cNvPr id="128019" name="Rectangle 19"/>
          <p:cNvSpPr>
            <a:spLocks noChangeArrowheads="1"/>
          </p:cNvSpPr>
          <p:nvPr/>
        </p:nvSpPr>
        <p:spPr bwMode="auto">
          <a:xfrm>
            <a:off x="3702050" y="3595688"/>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verb</a:t>
            </a:r>
            <a:endParaRPr lang="de-DE" altLang="en-US" b="1">
              <a:latin typeface="Times" panose="02020603050405020304" pitchFamily="18" charset="0"/>
            </a:endParaRPr>
          </a:p>
        </p:txBody>
      </p:sp>
      <p:sp>
        <p:nvSpPr>
          <p:cNvPr id="128020" name="Rectangle 20"/>
          <p:cNvSpPr>
            <a:spLocks noChangeArrowheads="1"/>
          </p:cNvSpPr>
          <p:nvPr/>
        </p:nvSpPr>
        <p:spPr bwMode="auto">
          <a:xfrm>
            <a:off x="7045325" y="3595688"/>
            <a:ext cx="1014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Operation</a:t>
            </a:r>
            <a:endParaRPr lang="de-DE" altLang="en-US" b="1">
              <a:latin typeface="Times" panose="02020603050405020304" pitchFamily="18" charset="0"/>
            </a:endParaRPr>
          </a:p>
        </p:txBody>
      </p:sp>
      <p:sp>
        <p:nvSpPr>
          <p:cNvPr id="128021" name="Rectangle 21"/>
          <p:cNvSpPr>
            <a:spLocks noChangeArrowheads="1"/>
          </p:cNvSpPr>
          <p:nvPr/>
        </p:nvSpPr>
        <p:spPr bwMode="auto">
          <a:xfrm>
            <a:off x="3702050" y="4495800"/>
            <a:ext cx="1668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Classifying verb</a:t>
            </a:r>
            <a:endParaRPr lang="de-DE" altLang="en-US" b="1">
              <a:latin typeface="Times" panose="02020603050405020304" pitchFamily="18" charset="0"/>
            </a:endParaRPr>
          </a:p>
        </p:txBody>
      </p:sp>
      <p:sp>
        <p:nvSpPr>
          <p:cNvPr id="128022" name="Rectangle 22"/>
          <p:cNvSpPr>
            <a:spLocks noChangeArrowheads="1"/>
          </p:cNvSpPr>
          <p:nvPr/>
        </p:nvSpPr>
        <p:spPr bwMode="auto">
          <a:xfrm>
            <a:off x="6981825" y="4495800"/>
            <a:ext cx="1139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Inheritance</a:t>
            </a:r>
            <a:endParaRPr lang="de-DE" altLang="en-US" b="1">
              <a:latin typeface="Times" panose="02020603050405020304" pitchFamily="18" charset="0"/>
            </a:endParaRPr>
          </a:p>
        </p:txBody>
      </p:sp>
      <p:sp>
        <p:nvSpPr>
          <p:cNvPr id="128023" name="Rectangle 23"/>
          <p:cNvSpPr>
            <a:spLocks noChangeArrowheads="1"/>
          </p:cNvSpPr>
          <p:nvPr/>
        </p:nvSpPr>
        <p:spPr bwMode="auto">
          <a:xfrm>
            <a:off x="3702050" y="5154613"/>
            <a:ext cx="1655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Possessive Verb</a:t>
            </a:r>
            <a:endParaRPr lang="de-DE" altLang="en-US" b="1">
              <a:latin typeface="Times" panose="02020603050405020304" pitchFamily="18" charset="0"/>
            </a:endParaRPr>
          </a:p>
        </p:txBody>
      </p:sp>
      <p:sp>
        <p:nvSpPr>
          <p:cNvPr id="128024" name="Rectangle 24"/>
          <p:cNvSpPr>
            <a:spLocks noChangeArrowheads="1"/>
          </p:cNvSpPr>
          <p:nvPr/>
        </p:nvSpPr>
        <p:spPr bwMode="auto">
          <a:xfrm>
            <a:off x="6918325" y="5154613"/>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Aggregation</a:t>
            </a:r>
            <a:endParaRPr lang="de-DE" altLang="en-US" b="1">
              <a:latin typeface="Times" panose="02020603050405020304" pitchFamily="18" charset="0"/>
            </a:endParaRPr>
          </a:p>
        </p:txBody>
      </p:sp>
      <p:sp>
        <p:nvSpPr>
          <p:cNvPr id="128025" name="Rectangle 25"/>
          <p:cNvSpPr>
            <a:spLocks noChangeArrowheads="1"/>
          </p:cNvSpPr>
          <p:nvPr/>
        </p:nvSpPr>
        <p:spPr bwMode="auto">
          <a:xfrm>
            <a:off x="3713163" y="5610225"/>
            <a:ext cx="1204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modal Verb</a:t>
            </a:r>
            <a:endParaRPr lang="de-DE" altLang="en-US" b="1">
              <a:latin typeface="Times" panose="02020603050405020304" pitchFamily="18" charset="0"/>
            </a:endParaRPr>
          </a:p>
        </p:txBody>
      </p:sp>
      <p:sp>
        <p:nvSpPr>
          <p:cNvPr id="128026" name="Rectangle 26"/>
          <p:cNvSpPr>
            <a:spLocks noChangeArrowheads="1"/>
          </p:cNvSpPr>
          <p:nvPr/>
        </p:nvSpPr>
        <p:spPr bwMode="auto">
          <a:xfrm>
            <a:off x="7024688" y="5610225"/>
            <a:ext cx="105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Constraint</a:t>
            </a:r>
            <a:endParaRPr lang="de-DE" altLang="en-US" b="1">
              <a:latin typeface="Times" panose="02020603050405020304" pitchFamily="18" charset="0"/>
            </a:endParaRPr>
          </a:p>
        </p:txBody>
      </p:sp>
      <p:sp>
        <p:nvSpPr>
          <p:cNvPr id="128027" name="Rectangle 27"/>
          <p:cNvSpPr>
            <a:spLocks noChangeArrowheads="1"/>
          </p:cNvSpPr>
          <p:nvPr/>
        </p:nvSpPr>
        <p:spPr bwMode="auto">
          <a:xfrm>
            <a:off x="3702050" y="3159125"/>
            <a:ext cx="985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Adjective</a:t>
            </a:r>
            <a:endParaRPr lang="de-DE" altLang="en-US" b="1">
              <a:latin typeface="Times" panose="02020603050405020304" pitchFamily="18" charset="0"/>
            </a:endParaRPr>
          </a:p>
        </p:txBody>
      </p:sp>
      <p:sp>
        <p:nvSpPr>
          <p:cNvPr id="128028" name="Rectangle 28"/>
          <p:cNvSpPr>
            <a:spLocks noChangeArrowheads="1"/>
          </p:cNvSpPr>
          <p:nvPr/>
        </p:nvSpPr>
        <p:spPr bwMode="auto">
          <a:xfrm>
            <a:off x="7094538" y="3159125"/>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Attribute</a:t>
            </a:r>
            <a:endParaRPr lang="de-DE" altLang="en-US" b="1">
              <a:latin typeface="Times" panose="02020603050405020304" pitchFamily="18" charset="0"/>
            </a:endParaRPr>
          </a:p>
        </p:txBody>
      </p:sp>
      <p:sp>
        <p:nvSpPr>
          <p:cNvPr id="128029" name="Rectangle 29"/>
          <p:cNvSpPr>
            <a:spLocks noChangeArrowheads="1"/>
          </p:cNvSpPr>
          <p:nvPr/>
        </p:nvSpPr>
        <p:spPr bwMode="auto">
          <a:xfrm>
            <a:off x="3702050" y="3968750"/>
            <a:ext cx="166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Intransitive verb</a:t>
            </a:r>
            <a:endParaRPr lang="de-DE" altLang="en-US" b="1">
              <a:latin typeface="Times" panose="02020603050405020304" pitchFamily="18" charset="0"/>
            </a:endParaRPr>
          </a:p>
        </p:txBody>
      </p:sp>
      <p:sp>
        <p:nvSpPr>
          <p:cNvPr id="128030" name="Rectangle 30"/>
          <p:cNvSpPr>
            <a:spLocks noChangeArrowheads="1"/>
          </p:cNvSpPr>
          <p:nvPr/>
        </p:nvSpPr>
        <p:spPr bwMode="auto">
          <a:xfrm>
            <a:off x="6634163" y="3968750"/>
            <a:ext cx="183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a:solidFill>
                  <a:srgbClr val="000000"/>
                </a:solidFill>
                <a:latin typeface="Times" panose="02020603050405020304" pitchFamily="18" charset="0"/>
              </a:rPr>
              <a:t>Operation (Event)</a:t>
            </a:r>
            <a:endParaRPr lang="de-DE" altLang="en-US" b="1">
              <a:latin typeface="Times" panose="02020603050405020304" pitchFamily="18" charset="0"/>
            </a:endParaRPr>
          </a:p>
        </p:txBody>
      </p:sp>
      <p:sp>
        <p:nvSpPr>
          <p:cNvPr id="128031" name="Rectangle 31"/>
          <p:cNvSpPr>
            <a:spLocks noGrp="1" noChangeArrowheads="1"/>
          </p:cNvSpPr>
          <p:nvPr>
            <p:ph type="title"/>
          </p:nvPr>
        </p:nvSpPr>
        <p:spPr/>
        <p:txBody>
          <a:bodyPr/>
          <a:lstStyle/>
          <a:p>
            <a:r>
              <a:rPr lang="de-DE" altLang="en-US"/>
              <a:t>Textual Analysis using Abbot‘s technique</a:t>
            </a:r>
          </a:p>
        </p:txBody>
      </p:sp>
      <p:sp>
        <p:nvSpPr>
          <p:cNvPr id="128033" name="Rectangle 33"/>
          <p:cNvSpPr>
            <a:spLocks noChangeArrowheads="1"/>
          </p:cNvSpPr>
          <p:nvPr/>
        </p:nvSpPr>
        <p:spPr bwMode="auto">
          <a:xfrm>
            <a:off x="406400" y="1935163"/>
            <a:ext cx="930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en-US" sz="2000" b="1" i="1">
                <a:solidFill>
                  <a:srgbClr val="000000"/>
                </a:solidFill>
                <a:latin typeface="Times" panose="02020603050405020304" pitchFamily="18" charset="0"/>
              </a:rPr>
              <a:t>Example</a:t>
            </a:r>
            <a:endParaRPr lang="de-DE" altLang="en-US" b="1">
              <a:latin typeface="Times" panose="02020603050405020304" pitchFamily="18" charset="0"/>
            </a:endParaRPr>
          </a:p>
        </p:txBody>
      </p:sp>
      <p:sp>
        <p:nvSpPr>
          <p:cNvPr id="128034" name="Rectangle 34"/>
          <p:cNvSpPr>
            <a:spLocks noChangeArrowheads="1"/>
          </p:cNvSpPr>
          <p:nvPr/>
        </p:nvSpPr>
        <p:spPr bwMode="auto">
          <a:xfrm>
            <a:off x="484188" y="2339975"/>
            <a:ext cx="1273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“Monopoly"</a:t>
            </a:r>
            <a:endParaRPr lang="de-DE" altLang="en-US" b="1">
              <a:latin typeface="Times" panose="02020603050405020304" pitchFamily="18" charset="0"/>
            </a:endParaRPr>
          </a:p>
        </p:txBody>
      </p:sp>
      <p:sp>
        <p:nvSpPr>
          <p:cNvPr id="128035" name="Rectangle 35"/>
          <p:cNvSpPr>
            <a:spLocks noChangeArrowheads="1"/>
          </p:cNvSpPr>
          <p:nvPr/>
        </p:nvSpPr>
        <p:spPr bwMode="auto">
          <a:xfrm>
            <a:off x="484188" y="2744788"/>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“toy"</a:t>
            </a:r>
            <a:endParaRPr lang="de-DE" altLang="en-US" b="1">
              <a:latin typeface="Times" panose="02020603050405020304" pitchFamily="18" charset="0"/>
            </a:endParaRPr>
          </a:p>
        </p:txBody>
      </p:sp>
      <p:sp>
        <p:nvSpPr>
          <p:cNvPr id="128036" name="Rectangle 36"/>
          <p:cNvSpPr>
            <a:spLocks noChangeArrowheads="1"/>
          </p:cNvSpPr>
          <p:nvPr/>
        </p:nvSpPr>
        <p:spPr bwMode="auto">
          <a:xfrm>
            <a:off x="484188" y="3595688"/>
            <a:ext cx="1201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      “enters"</a:t>
            </a:r>
            <a:endParaRPr lang="de-DE" altLang="en-US" b="1">
              <a:latin typeface="Times" panose="02020603050405020304" pitchFamily="18" charset="0"/>
            </a:endParaRPr>
          </a:p>
        </p:txBody>
      </p:sp>
      <p:sp>
        <p:nvSpPr>
          <p:cNvPr id="128037" name="Rectangle 37"/>
          <p:cNvSpPr>
            <a:spLocks noChangeArrowheads="1"/>
          </p:cNvSpPr>
          <p:nvPr/>
        </p:nvSpPr>
        <p:spPr bwMode="auto">
          <a:xfrm>
            <a:off x="484188" y="4495800"/>
            <a:ext cx="19446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“is a" ,“either..or", </a:t>
            </a:r>
          </a:p>
          <a:p>
            <a:r>
              <a:rPr lang="de-DE" altLang="en-US" sz="2000">
                <a:solidFill>
                  <a:srgbClr val="000000"/>
                </a:solidFill>
                <a:latin typeface="Times" panose="02020603050405020304" pitchFamily="18" charset="0"/>
              </a:rPr>
              <a:t>“kind of…"</a:t>
            </a:r>
            <a:endParaRPr lang="de-DE" altLang="en-US" b="1">
              <a:latin typeface="Times" panose="02020603050405020304" pitchFamily="18" charset="0"/>
            </a:endParaRPr>
          </a:p>
        </p:txBody>
      </p:sp>
      <p:sp>
        <p:nvSpPr>
          <p:cNvPr id="128038" name="Rectangle 38"/>
          <p:cNvSpPr>
            <a:spLocks noChangeArrowheads="1"/>
          </p:cNvSpPr>
          <p:nvPr/>
        </p:nvSpPr>
        <p:spPr bwMode="auto">
          <a:xfrm>
            <a:off x="484188" y="5154613"/>
            <a:ext cx="226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"Has a ", “consists of"</a:t>
            </a:r>
            <a:endParaRPr lang="de-DE" altLang="en-US" b="1">
              <a:latin typeface="Times" panose="02020603050405020304" pitchFamily="18" charset="0"/>
            </a:endParaRPr>
          </a:p>
        </p:txBody>
      </p:sp>
      <p:sp>
        <p:nvSpPr>
          <p:cNvPr id="128039" name="Rectangle 39"/>
          <p:cNvSpPr>
            <a:spLocks noChangeArrowheads="1"/>
          </p:cNvSpPr>
          <p:nvPr/>
        </p:nvSpPr>
        <p:spPr bwMode="auto">
          <a:xfrm>
            <a:off x="484188" y="5610225"/>
            <a:ext cx="2487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“must be", “less than…"</a:t>
            </a:r>
            <a:endParaRPr lang="de-DE" altLang="en-US" b="1">
              <a:latin typeface="Times" panose="02020603050405020304" pitchFamily="18" charset="0"/>
            </a:endParaRPr>
          </a:p>
        </p:txBody>
      </p:sp>
      <p:sp>
        <p:nvSpPr>
          <p:cNvPr id="128040" name="Rectangle 40"/>
          <p:cNvSpPr>
            <a:spLocks noChangeArrowheads="1"/>
          </p:cNvSpPr>
          <p:nvPr/>
        </p:nvSpPr>
        <p:spPr bwMode="auto">
          <a:xfrm>
            <a:off x="484188" y="3159125"/>
            <a:ext cx="1319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"3 years old"</a:t>
            </a:r>
            <a:endParaRPr lang="de-DE" altLang="en-US" b="1">
              <a:latin typeface="Times" panose="02020603050405020304" pitchFamily="18" charset="0"/>
            </a:endParaRPr>
          </a:p>
        </p:txBody>
      </p:sp>
      <p:sp>
        <p:nvSpPr>
          <p:cNvPr id="128041" name="Rectangle 41"/>
          <p:cNvSpPr>
            <a:spLocks noChangeArrowheads="1"/>
          </p:cNvSpPr>
          <p:nvPr/>
        </p:nvSpPr>
        <p:spPr bwMode="auto">
          <a:xfrm>
            <a:off x="484188" y="3968750"/>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000">
                <a:solidFill>
                  <a:srgbClr val="000000"/>
                </a:solidFill>
                <a:latin typeface="Times" panose="02020603050405020304" pitchFamily="18" charset="0"/>
              </a:rPr>
              <a:t>“depends on…."</a:t>
            </a:r>
            <a:endParaRPr lang="de-DE" altLang="en-US" b="1">
              <a:latin typeface="Times" panose="02020603050405020304" pitchFamily="18" charset="0"/>
            </a:endParaRPr>
          </a:p>
        </p:txBody>
      </p:sp>
      <p:sp>
        <p:nvSpPr>
          <p:cNvPr id="128042" name="Line 42"/>
          <p:cNvSpPr>
            <a:spLocks noChangeShapeType="1"/>
          </p:cNvSpPr>
          <p:nvPr/>
        </p:nvSpPr>
        <p:spPr bwMode="auto">
          <a:xfrm>
            <a:off x="457200" y="3073400"/>
            <a:ext cx="7950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28043" name="Line 43"/>
          <p:cNvSpPr>
            <a:spLocks noChangeShapeType="1"/>
          </p:cNvSpPr>
          <p:nvPr/>
        </p:nvSpPr>
        <p:spPr bwMode="auto">
          <a:xfrm>
            <a:off x="457200" y="3530600"/>
            <a:ext cx="7950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28044" name="Line 44"/>
          <p:cNvSpPr>
            <a:spLocks noChangeShapeType="1"/>
          </p:cNvSpPr>
          <p:nvPr/>
        </p:nvSpPr>
        <p:spPr bwMode="auto">
          <a:xfrm>
            <a:off x="468313" y="5524500"/>
            <a:ext cx="7951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28045" name="Line 45"/>
          <p:cNvSpPr>
            <a:spLocks noChangeShapeType="1"/>
          </p:cNvSpPr>
          <p:nvPr/>
        </p:nvSpPr>
        <p:spPr bwMode="auto">
          <a:xfrm>
            <a:off x="457200" y="4394200"/>
            <a:ext cx="7950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28046" name="Line 46"/>
          <p:cNvSpPr>
            <a:spLocks noChangeShapeType="1"/>
          </p:cNvSpPr>
          <p:nvPr/>
        </p:nvSpPr>
        <p:spPr bwMode="auto">
          <a:xfrm>
            <a:off x="468313" y="5092700"/>
            <a:ext cx="7951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34938" y="63500"/>
            <a:ext cx="8904287" cy="762000"/>
          </a:xfrm>
        </p:spPr>
        <p:txBody>
          <a:bodyPr/>
          <a:lstStyle/>
          <a:p>
            <a:r>
              <a:rPr lang="de-DE" altLang="en-US"/>
              <a:t>Generation of a class diagram from flow of events</a:t>
            </a:r>
          </a:p>
        </p:txBody>
      </p:sp>
      <p:sp>
        <p:nvSpPr>
          <p:cNvPr id="133123" name="Rectangle 3"/>
          <p:cNvSpPr>
            <a:spLocks noGrp="1" noChangeArrowheads="1"/>
          </p:cNvSpPr>
          <p:nvPr>
            <p:ph type="body" idx="1"/>
          </p:nvPr>
        </p:nvSpPr>
        <p:spPr>
          <a:xfrm>
            <a:off x="2762250" y="1028700"/>
            <a:ext cx="6281738" cy="2628900"/>
          </a:xfrm>
        </p:spPr>
        <p:txBody>
          <a:bodyPr/>
          <a:lstStyle/>
          <a:p>
            <a:r>
              <a:rPr lang="de-DE" altLang="en-US">
                <a:latin typeface="Courier" charset="0"/>
              </a:rPr>
              <a:t>The customer enters the store to buy a toy. It has to be a toy that his daughter likes and it must cost less than 50 Euro. He tries a videogame, which uses a data glove and a head-mounted display. He likes it.</a:t>
            </a:r>
          </a:p>
        </p:txBody>
      </p:sp>
      <p:sp>
        <p:nvSpPr>
          <p:cNvPr id="133124" name="Rectangle 4"/>
          <p:cNvSpPr>
            <a:spLocks noChangeArrowheads="1"/>
          </p:cNvSpPr>
          <p:nvPr/>
        </p:nvSpPr>
        <p:spPr bwMode="auto">
          <a:xfrm>
            <a:off x="3108325" y="3911600"/>
            <a:ext cx="6188075" cy="2413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latin typeface="Courier" charset="0"/>
              </a:rPr>
              <a:t>An assistant helps him. The suitability of the game depends on the age of the child. His daughter is only 3 years old. The assistant recommends another type of toy, namely a boardgame. The customer buy the game and leaves the store</a:t>
            </a:r>
          </a:p>
        </p:txBody>
      </p:sp>
      <p:sp>
        <p:nvSpPr>
          <p:cNvPr id="133125" name="Rectangle 5"/>
          <p:cNvSpPr>
            <a:spLocks noChangeArrowheads="1"/>
          </p:cNvSpPr>
          <p:nvPr/>
        </p:nvSpPr>
        <p:spPr bwMode="auto">
          <a:xfrm>
            <a:off x="3135313" y="5715000"/>
            <a:ext cx="3341687"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type of toy</a:t>
            </a:r>
          </a:p>
        </p:txBody>
      </p:sp>
      <p:sp>
        <p:nvSpPr>
          <p:cNvPr id="133126" name="Rectangle 6"/>
          <p:cNvSpPr>
            <a:spLocks noChangeArrowheads="1"/>
          </p:cNvSpPr>
          <p:nvPr/>
        </p:nvSpPr>
        <p:spPr bwMode="auto">
          <a:xfrm>
            <a:off x="3776663" y="1028700"/>
            <a:ext cx="1752600"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customer</a:t>
            </a:r>
          </a:p>
        </p:txBody>
      </p:sp>
      <p:sp>
        <p:nvSpPr>
          <p:cNvPr id="133127" name="Rectangle 7"/>
          <p:cNvSpPr>
            <a:spLocks noChangeArrowheads="1"/>
          </p:cNvSpPr>
          <p:nvPr/>
        </p:nvSpPr>
        <p:spPr bwMode="auto">
          <a:xfrm>
            <a:off x="7478713" y="4305300"/>
            <a:ext cx="2032000"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depends </a:t>
            </a:r>
          </a:p>
        </p:txBody>
      </p:sp>
      <p:sp>
        <p:nvSpPr>
          <p:cNvPr id="133128" name="Rectangle 8"/>
          <p:cNvSpPr>
            <a:spLocks noChangeArrowheads="1"/>
          </p:cNvSpPr>
          <p:nvPr/>
        </p:nvSpPr>
        <p:spPr bwMode="auto">
          <a:xfrm>
            <a:off x="7424738" y="1028700"/>
            <a:ext cx="1173162"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store</a:t>
            </a:r>
          </a:p>
        </p:txBody>
      </p:sp>
      <p:sp>
        <p:nvSpPr>
          <p:cNvPr id="133129" name="Rectangle 9"/>
          <p:cNvSpPr>
            <a:spLocks noChangeArrowheads="1"/>
          </p:cNvSpPr>
          <p:nvPr/>
        </p:nvSpPr>
        <p:spPr bwMode="auto">
          <a:xfrm>
            <a:off x="5410200" y="1028700"/>
            <a:ext cx="1457325"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enters</a:t>
            </a:r>
          </a:p>
        </p:txBody>
      </p:sp>
      <p:sp>
        <p:nvSpPr>
          <p:cNvPr id="133130" name="Rectangle 10"/>
          <p:cNvSpPr>
            <a:spLocks noChangeArrowheads="1"/>
          </p:cNvSpPr>
          <p:nvPr/>
        </p:nvSpPr>
        <p:spPr bwMode="auto">
          <a:xfrm>
            <a:off x="17463" y="889000"/>
            <a:ext cx="1162050" cy="37941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b="1">
                <a:latin typeface="Times" panose="02020603050405020304" pitchFamily="18" charset="0"/>
              </a:rPr>
              <a:t>Customer</a:t>
            </a:r>
          </a:p>
        </p:txBody>
      </p:sp>
      <p:sp>
        <p:nvSpPr>
          <p:cNvPr id="133131" name="Line 11"/>
          <p:cNvSpPr>
            <a:spLocks noChangeShapeType="1"/>
          </p:cNvSpPr>
          <p:nvPr/>
        </p:nvSpPr>
        <p:spPr bwMode="auto">
          <a:xfrm>
            <a:off x="563563" y="1282700"/>
            <a:ext cx="327025" cy="615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nvGrpSpPr>
          <p:cNvPr id="133132" name="Group 12"/>
          <p:cNvGrpSpPr>
            <a:grpSpLocks/>
          </p:cNvGrpSpPr>
          <p:nvPr/>
        </p:nvGrpSpPr>
        <p:grpSpPr bwMode="auto">
          <a:xfrm>
            <a:off x="504825" y="1771650"/>
            <a:ext cx="1149350" cy="928688"/>
            <a:chOff x="344" y="1292"/>
            <a:chExt cx="664" cy="585"/>
          </a:xfrm>
        </p:grpSpPr>
        <p:sp>
          <p:nvSpPr>
            <p:cNvPr id="133133" name="Rectangle 13"/>
            <p:cNvSpPr>
              <a:spLocks noChangeArrowheads="1"/>
            </p:cNvSpPr>
            <p:nvPr/>
          </p:nvSpPr>
          <p:spPr bwMode="auto">
            <a:xfrm>
              <a:off x="346" y="1292"/>
              <a:ext cx="652" cy="58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a:t>
              </a:r>
            </a:p>
            <a:p>
              <a:pPr algn="ctr"/>
              <a:endParaRPr lang="de-DE" altLang="en-US" b="1">
                <a:latin typeface="Times" panose="02020603050405020304" pitchFamily="18" charset="0"/>
              </a:endParaRPr>
            </a:p>
            <a:p>
              <a:pPr algn="ctr"/>
              <a:r>
                <a:rPr lang="de-DE" altLang="en-US" b="1">
                  <a:latin typeface="Times" panose="02020603050405020304" pitchFamily="18" charset="0"/>
                </a:rPr>
                <a:t>enter()</a:t>
              </a:r>
            </a:p>
          </p:txBody>
        </p:sp>
        <p:sp>
          <p:nvSpPr>
            <p:cNvPr id="133134" name="Line 14"/>
            <p:cNvSpPr>
              <a:spLocks noChangeShapeType="1"/>
            </p:cNvSpPr>
            <p:nvPr/>
          </p:nvSpPr>
          <p:spPr bwMode="auto">
            <a:xfrm>
              <a:off x="344" y="1520"/>
              <a:ext cx="6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35" name="Line 15"/>
            <p:cNvSpPr>
              <a:spLocks noChangeShapeType="1"/>
            </p:cNvSpPr>
            <p:nvPr/>
          </p:nvSpPr>
          <p:spPr bwMode="auto">
            <a:xfrm>
              <a:off x="352" y="1616"/>
              <a:ext cx="6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grpSp>
        <p:nvGrpSpPr>
          <p:cNvPr id="133136" name="Group 16"/>
          <p:cNvGrpSpPr>
            <a:grpSpLocks/>
          </p:cNvGrpSpPr>
          <p:nvPr/>
        </p:nvGrpSpPr>
        <p:grpSpPr bwMode="auto">
          <a:xfrm>
            <a:off x="692150" y="4578350"/>
            <a:ext cx="1149350" cy="928688"/>
            <a:chOff x="288" y="3084"/>
            <a:chExt cx="784" cy="585"/>
          </a:xfrm>
        </p:grpSpPr>
        <p:sp>
          <p:nvSpPr>
            <p:cNvPr id="133137" name="Rectangle 17"/>
            <p:cNvSpPr>
              <a:spLocks noChangeArrowheads="1"/>
            </p:cNvSpPr>
            <p:nvPr/>
          </p:nvSpPr>
          <p:spPr bwMode="auto">
            <a:xfrm>
              <a:off x="290" y="3084"/>
              <a:ext cx="770" cy="58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toy</a:t>
              </a:r>
            </a:p>
            <a:p>
              <a:pPr algn="ctr"/>
              <a:endParaRPr lang="de-DE" altLang="en-US" b="1">
                <a:latin typeface="Times" panose="02020603050405020304" pitchFamily="18" charset="0"/>
              </a:endParaRPr>
            </a:p>
            <a:p>
              <a:pPr algn="ctr"/>
              <a:endParaRPr lang="de-DE" altLang="en-US" b="1">
                <a:latin typeface="Times" panose="02020603050405020304" pitchFamily="18" charset="0"/>
              </a:endParaRPr>
            </a:p>
          </p:txBody>
        </p:sp>
        <p:sp>
          <p:nvSpPr>
            <p:cNvPr id="133138" name="Line 18"/>
            <p:cNvSpPr>
              <a:spLocks noChangeShapeType="1"/>
            </p:cNvSpPr>
            <p:nvPr/>
          </p:nvSpPr>
          <p:spPr bwMode="auto">
            <a:xfrm>
              <a:off x="288" y="3312"/>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39" name="Line 19"/>
            <p:cNvSpPr>
              <a:spLocks noChangeShapeType="1"/>
            </p:cNvSpPr>
            <p:nvPr/>
          </p:nvSpPr>
          <p:spPr bwMode="auto">
            <a:xfrm>
              <a:off x="297" y="3448"/>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grpSp>
        <p:nvGrpSpPr>
          <p:cNvPr id="133140" name="Group 20"/>
          <p:cNvGrpSpPr>
            <a:grpSpLocks/>
          </p:cNvGrpSpPr>
          <p:nvPr/>
        </p:nvGrpSpPr>
        <p:grpSpPr bwMode="auto">
          <a:xfrm>
            <a:off x="258763" y="3054350"/>
            <a:ext cx="1147762" cy="928688"/>
            <a:chOff x="176" y="2124"/>
            <a:chExt cx="784" cy="585"/>
          </a:xfrm>
        </p:grpSpPr>
        <p:sp>
          <p:nvSpPr>
            <p:cNvPr id="133141" name="Rectangle 21"/>
            <p:cNvSpPr>
              <a:spLocks noChangeArrowheads="1"/>
            </p:cNvSpPr>
            <p:nvPr/>
          </p:nvSpPr>
          <p:spPr bwMode="auto">
            <a:xfrm>
              <a:off x="178" y="2124"/>
              <a:ext cx="770" cy="58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daughter</a:t>
              </a:r>
            </a:p>
            <a:p>
              <a:pPr algn="ctr"/>
              <a:endParaRPr lang="de-DE" altLang="en-US" b="1">
                <a:latin typeface="Times" panose="02020603050405020304" pitchFamily="18" charset="0"/>
              </a:endParaRPr>
            </a:p>
            <a:p>
              <a:pPr algn="ctr"/>
              <a:endParaRPr lang="de-DE" altLang="en-US" b="1">
                <a:latin typeface="Times" panose="02020603050405020304" pitchFamily="18" charset="0"/>
              </a:endParaRPr>
            </a:p>
          </p:txBody>
        </p:sp>
        <p:sp>
          <p:nvSpPr>
            <p:cNvPr id="133142" name="Line 22"/>
            <p:cNvSpPr>
              <a:spLocks noChangeShapeType="1"/>
            </p:cNvSpPr>
            <p:nvPr/>
          </p:nvSpPr>
          <p:spPr bwMode="auto">
            <a:xfrm>
              <a:off x="176" y="2352"/>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43" name="Line 23"/>
            <p:cNvSpPr>
              <a:spLocks noChangeShapeType="1"/>
            </p:cNvSpPr>
            <p:nvPr/>
          </p:nvSpPr>
          <p:spPr bwMode="auto">
            <a:xfrm>
              <a:off x="185" y="2496"/>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grpSp>
        <p:nvGrpSpPr>
          <p:cNvPr id="133144" name="Group 24"/>
          <p:cNvGrpSpPr>
            <a:grpSpLocks/>
          </p:cNvGrpSpPr>
          <p:nvPr/>
        </p:nvGrpSpPr>
        <p:grpSpPr bwMode="auto">
          <a:xfrm>
            <a:off x="703263" y="3944938"/>
            <a:ext cx="989012" cy="798512"/>
            <a:chOff x="480" y="2485"/>
            <a:chExt cx="675" cy="503"/>
          </a:xfrm>
        </p:grpSpPr>
        <p:grpSp>
          <p:nvGrpSpPr>
            <p:cNvPr id="133145" name="Group 25"/>
            <p:cNvGrpSpPr>
              <a:grpSpLocks/>
            </p:cNvGrpSpPr>
            <p:nvPr/>
          </p:nvGrpSpPr>
          <p:grpSpPr bwMode="auto">
            <a:xfrm>
              <a:off x="480" y="2485"/>
              <a:ext cx="675" cy="407"/>
              <a:chOff x="480" y="2485"/>
              <a:chExt cx="675" cy="407"/>
            </a:xfrm>
          </p:grpSpPr>
          <p:sp>
            <p:nvSpPr>
              <p:cNvPr id="133146" name="Line 26"/>
              <p:cNvSpPr>
                <a:spLocks noChangeShapeType="1"/>
              </p:cNvSpPr>
              <p:nvPr/>
            </p:nvSpPr>
            <p:spPr bwMode="auto">
              <a:xfrm>
                <a:off x="480" y="2504"/>
                <a:ext cx="224" cy="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47" name="Text Box 27"/>
              <p:cNvSpPr txBox="1">
                <a:spLocks noChangeArrowheads="1"/>
              </p:cNvSpPr>
              <p:nvPr/>
            </p:nvSpPr>
            <p:spPr bwMode="auto">
              <a:xfrm>
                <a:off x="509" y="2485"/>
                <a:ext cx="64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b="1">
                    <a:latin typeface="Times" panose="02020603050405020304" pitchFamily="18" charset="0"/>
                  </a:rPr>
                  <a:t>suitable</a:t>
                </a:r>
              </a:p>
            </p:txBody>
          </p:sp>
        </p:grpSp>
        <p:sp>
          <p:nvSpPr>
            <p:cNvPr id="133148" name="Text Box 28"/>
            <p:cNvSpPr txBox="1">
              <a:spLocks noChangeArrowheads="1"/>
            </p:cNvSpPr>
            <p:nvPr/>
          </p:nvSpPr>
          <p:spPr bwMode="auto">
            <a:xfrm>
              <a:off x="643" y="2757"/>
              <a:ext cx="20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b="1">
                  <a:latin typeface="Times" panose="02020603050405020304" pitchFamily="18" charset="0"/>
                </a:rPr>
                <a:t>*</a:t>
              </a:r>
            </a:p>
          </p:txBody>
        </p:sp>
      </p:grpSp>
      <p:sp>
        <p:nvSpPr>
          <p:cNvPr id="133149" name="Text Box 29"/>
          <p:cNvSpPr txBox="1">
            <a:spLocks noChangeArrowheads="1"/>
          </p:cNvSpPr>
          <p:nvPr/>
        </p:nvSpPr>
        <p:spPr bwMode="auto">
          <a:xfrm>
            <a:off x="5410200" y="1981200"/>
            <a:ext cx="32877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2400">
                <a:solidFill>
                  <a:srgbClr val="FC0128"/>
                </a:solidFill>
                <a:latin typeface="Courier" charset="0"/>
              </a:rPr>
              <a:t>less than 50 Euro</a:t>
            </a:r>
          </a:p>
        </p:txBody>
      </p:sp>
      <p:grpSp>
        <p:nvGrpSpPr>
          <p:cNvPr id="133150" name="Group 30"/>
          <p:cNvGrpSpPr>
            <a:grpSpLocks/>
          </p:cNvGrpSpPr>
          <p:nvPr/>
        </p:nvGrpSpPr>
        <p:grpSpPr bwMode="auto">
          <a:xfrm>
            <a:off x="504825" y="1771650"/>
            <a:ext cx="1149350" cy="928688"/>
            <a:chOff x="344" y="1292"/>
            <a:chExt cx="664" cy="585"/>
          </a:xfrm>
        </p:grpSpPr>
        <p:sp>
          <p:nvSpPr>
            <p:cNvPr id="133151" name="Rectangle 31"/>
            <p:cNvSpPr>
              <a:spLocks noChangeArrowheads="1"/>
            </p:cNvSpPr>
            <p:nvPr/>
          </p:nvSpPr>
          <p:spPr bwMode="auto">
            <a:xfrm>
              <a:off x="346" y="1292"/>
              <a:ext cx="652" cy="58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store</a:t>
              </a:r>
            </a:p>
            <a:p>
              <a:pPr algn="ctr"/>
              <a:endParaRPr lang="de-DE" altLang="en-US" b="1">
                <a:latin typeface="Times" panose="02020603050405020304" pitchFamily="18" charset="0"/>
              </a:endParaRPr>
            </a:p>
            <a:p>
              <a:pPr algn="ctr"/>
              <a:r>
                <a:rPr lang="de-DE" altLang="en-US" b="1">
                  <a:latin typeface="Times" panose="02020603050405020304" pitchFamily="18" charset="0"/>
                </a:rPr>
                <a:t>enter()</a:t>
              </a:r>
            </a:p>
          </p:txBody>
        </p:sp>
        <p:sp>
          <p:nvSpPr>
            <p:cNvPr id="133152" name="Line 32"/>
            <p:cNvSpPr>
              <a:spLocks noChangeShapeType="1"/>
            </p:cNvSpPr>
            <p:nvPr/>
          </p:nvSpPr>
          <p:spPr bwMode="auto">
            <a:xfrm>
              <a:off x="344" y="1520"/>
              <a:ext cx="6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53" name="Line 33"/>
            <p:cNvSpPr>
              <a:spLocks noChangeShapeType="1"/>
            </p:cNvSpPr>
            <p:nvPr/>
          </p:nvSpPr>
          <p:spPr bwMode="auto">
            <a:xfrm>
              <a:off x="352" y="1616"/>
              <a:ext cx="6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grpSp>
        <p:nvGrpSpPr>
          <p:cNvPr id="133154" name="Group 34"/>
          <p:cNvGrpSpPr>
            <a:grpSpLocks/>
          </p:cNvGrpSpPr>
          <p:nvPr/>
        </p:nvGrpSpPr>
        <p:grpSpPr bwMode="auto">
          <a:xfrm>
            <a:off x="261938" y="3054350"/>
            <a:ext cx="1147762" cy="928688"/>
            <a:chOff x="1224" y="2292"/>
            <a:chExt cx="784" cy="585"/>
          </a:xfrm>
        </p:grpSpPr>
        <p:sp>
          <p:nvSpPr>
            <p:cNvPr id="133155" name="Rectangle 35"/>
            <p:cNvSpPr>
              <a:spLocks noChangeArrowheads="1"/>
            </p:cNvSpPr>
            <p:nvPr/>
          </p:nvSpPr>
          <p:spPr bwMode="auto">
            <a:xfrm>
              <a:off x="1226" y="2292"/>
              <a:ext cx="770" cy="58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daughter</a:t>
              </a:r>
            </a:p>
            <a:p>
              <a:pPr algn="ctr"/>
              <a:r>
                <a:rPr lang="de-DE" altLang="en-US" b="1">
                  <a:latin typeface="Times" panose="02020603050405020304" pitchFamily="18" charset="0"/>
                </a:rPr>
                <a:t>age</a:t>
              </a:r>
            </a:p>
            <a:p>
              <a:pPr algn="ctr"/>
              <a:endParaRPr lang="de-DE" altLang="en-US" b="1">
                <a:latin typeface="Times" panose="02020603050405020304" pitchFamily="18" charset="0"/>
              </a:endParaRPr>
            </a:p>
          </p:txBody>
        </p:sp>
        <p:sp>
          <p:nvSpPr>
            <p:cNvPr id="133156" name="Line 36"/>
            <p:cNvSpPr>
              <a:spLocks noChangeShapeType="1"/>
            </p:cNvSpPr>
            <p:nvPr/>
          </p:nvSpPr>
          <p:spPr bwMode="auto">
            <a:xfrm>
              <a:off x="1224" y="2520"/>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57" name="Line 37"/>
            <p:cNvSpPr>
              <a:spLocks noChangeShapeType="1"/>
            </p:cNvSpPr>
            <p:nvPr/>
          </p:nvSpPr>
          <p:spPr bwMode="auto">
            <a:xfrm>
              <a:off x="1233" y="2664"/>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grpSp>
        <p:nvGrpSpPr>
          <p:cNvPr id="133158" name="Group 38"/>
          <p:cNvGrpSpPr>
            <a:grpSpLocks/>
          </p:cNvGrpSpPr>
          <p:nvPr/>
        </p:nvGrpSpPr>
        <p:grpSpPr bwMode="auto">
          <a:xfrm>
            <a:off x="685800" y="4578350"/>
            <a:ext cx="1149350" cy="928688"/>
            <a:chOff x="288" y="3084"/>
            <a:chExt cx="784" cy="585"/>
          </a:xfrm>
        </p:grpSpPr>
        <p:sp>
          <p:nvSpPr>
            <p:cNvPr id="133159" name="Rectangle 39"/>
            <p:cNvSpPr>
              <a:spLocks noChangeArrowheads="1"/>
            </p:cNvSpPr>
            <p:nvPr/>
          </p:nvSpPr>
          <p:spPr bwMode="auto">
            <a:xfrm>
              <a:off x="290" y="3084"/>
              <a:ext cx="770" cy="58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toy</a:t>
              </a:r>
            </a:p>
            <a:p>
              <a:pPr algn="ctr"/>
              <a:endParaRPr lang="de-DE" altLang="en-US" b="1">
                <a:latin typeface="Times" panose="02020603050405020304" pitchFamily="18" charset="0"/>
              </a:endParaRPr>
            </a:p>
            <a:p>
              <a:pPr algn="ctr"/>
              <a:r>
                <a:rPr lang="de-DE" altLang="en-US" b="1">
                  <a:latin typeface="Times" panose="02020603050405020304" pitchFamily="18" charset="0"/>
                </a:rPr>
                <a:t>buy()</a:t>
              </a:r>
            </a:p>
          </p:txBody>
        </p:sp>
        <p:sp>
          <p:nvSpPr>
            <p:cNvPr id="133160" name="Line 40"/>
            <p:cNvSpPr>
              <a:spLocks noChangeShapeType="1"/>
            </p:cNvSpPr>
            <p:nvPr/>
          </p:nvSpPr>
          <p:spPr bwMode="auto">
            <a:xfrm>
              <a:off x="288" y="3312"/>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61" name="Line 41"/>
            <p:cNvSpPr>
              <a:spLocks noChangeShapeType="1"/>
            </p:cNvSpPr>
            <p:nvPr/>
          </p:nvSpPr>
          <p:spPr bwMode="auto">
            <a:xfrm>
              <a:off x="297" y="3448"/>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grpSp>
        <p:nvGrpSpPr>
          <p:cNvPr id="133162" name="Group 42"/>
          <p:cNvGrpSpPr>
            <a:grpSpLocks/>
          </p:cNvGrpSpPr>
          <p:nvPr/>
        </p:nvGrpSpPr>
        <p:grpSpPr bwMode="auto">
          <a:xfrm>
            <a:off x="34925" y="5867400"/>
            <a:ext cx="1260475" cy="654050"/>
            <a:chOff x="168" y="3634"/>
            <a:chExt cx="784" cy="412"/>
          </a:xfrm>
        </p:grpSpPr>
        <p:sp>
          <p:nvSpPr>
            <p:cNvPr id="133163" name="Rectangle 43"/>
            <p:cNvSpPr>
              <a:spLocks noChangeArrowheads="1"/>
            </p:cNvSpPr>
            <p:nvPr/>
          </p:nvSpPr>
          <p:spPr bwMode="auto">
            <a:xfrm>
              <a:off x="170" y="3634"/>
              <a:ext cx="770" cy="4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videogame</a:t>
              </a:r>
            </a:p>
            <a:p>
              <a:pPr algn="ctr"/>
              <a:endParaRPr lang="de-DE" altLang="en-US" b="1">
                <a:latin typeface="Times" panose="02020603050405020304" pitchFamily="18" charset="0"/>
              </a:endParaRPr>
            </a:p>
          </p:txBody>
        </p:sp>
        <p:sp>
          <p:nvSpPr>
            <p:cNvPr id="133164" name="Line 44"/>
            <p:cNvSpPr>
              <a:spLocks noChangeShapeType="1"/>
            </p:cNvSpPr>
            <p:nvPr/>
          </p:nvSpPr>
          <p:spPr bwMode="auto">
            <a:xfrm>
              <a:off x="168" y="3816"/>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65" name="Line 45"/>
            <p:cNvSpPr>
              <a:spLocks noChangeShapeType="1"/>
            </p:cNvSpPr>
            <p:nvPr/>
          </p:nvSpPr>
          <p:spPr bwMode="auto">
            <a:xfrm>
              <a:off x="177" y="3912"/>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grpSp>
        <p:nvGrpSpPr>
          <p:cNvPr id="133166" name="Group 46"/>
          <p:cNvGrpSpPr>
            <a:grpSpLocks/>
          </p:cNvGrpSpPr>
          <p:nvPr/>
        </p:nvGrpSpPr>
        <p:grpSpPr bwMode="auto">
          <a:xfrm>
            <a:off x="1600200" y="5845175"/>
            <a:ext cx="1376363" cy="654050"/>
            <a:chOff x="168" y="3634"/>
            <a:chExt cx="784" cy="412"/>
          </a:xfrm>
        </p:grpSpPr>
        <p:sp>
          <p:nvSpPr>
            <p:cNvPr id="133167" name="Rectangle 47"/>
            <p:cNvSpPr>
              <a:spLocks noChangeArrowheads="1"/>
            </p:cNvSpPr>
            <p:nvPr/>
          </p:nvSpPr>
          <p:spPr bwMode="auto">
            <a:xfrm>
              <a:off x="170" y="3634"/>
              <a:ext cx="770" cy="4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boardgame</a:t>
              </a:r>
            </a:p>
            <a:p>
              <a:pPr algn="ctr"/>
              <a:endParaRPr lang="de-DE" altLang="en-US" b="1">
                <a:latin typeface="Times" panose="02020603050405020304" pitchFamily="18" charset="0"/>
              </a:endParaRPr>
            </a:p>
          </p:txBody>
        </p:sp>
        <p:sp>
          <p:nvSpPr>
            <p:cNvPr id="133168" name="Line 48"/>
            <p:cNvSpPr>
              <a:spLocks noChangeShapeType="1"/>
            </p:cNvSpPr>
            <p:nvPr/>
          </p:nvSpPr>
          <p:spPr bwMode="auto">
            <a:xfrm>
              <a:off x="168" y="3816"/>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69" name="Line 49"/>
            <p:cNvSpPr>
              <a:spLocks noChangeShapeType="1"/>
            </p:cNvSpPr>
            <p:nvPr/>
          </p:nvSpPr>
          <p:spPr bwMode="auto">
            <a:xfrm>
              <a:off x="177" y="3912"/>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sp>
        <p:nvSpPr>
          <p:cNvPr id="133170" name="Rectangle 50"/>
          <p:cNvSpPr>
            <a:spLocks noChangeArrowheads="1"/>
          </p:cNvSpPr>
          <p:nvPr/>
        </p:nvSpPr>
        <p:spPr bwMode="auto">
          <a:xfrm>
            <a:off x="3049588" y="1692275"/>
            <a:ext cx="1711325"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toy</a:t>
            </a:r>
          </a:p>
        </p:txBody>
      </p:sp>
      <p:sp>
        <p:nvSpPr>
          <p:cNvPr id="133171" name="Rectangle 51"/>
          <p:cNvSpPr>
            <a:spLocks noChangeArrowheads="1"/>
          </p:cNvSpPr>
          <p:nvPr/>
        </p:nvSpPr>
        <p:spPr bwMode="auto">
          <a:xfrm>
            <a:off x="4370388" y="4635500"/>
            <a:ext cx="1123950" cy="317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age</a:t>
            </a:r>
          </a:p>
        </p:txBody>
      </p:sp>
      <p:grpSp>
        <p:nvGrpSpPr>
          <p:cNvPr id="133172" name="Group 52"/>
          <p:cNvGrpSpPr>
            <a:grpSpLocks/>
          </p:cNvGrpSpPr>
          <p:nvPr/>
        </p:nvGrpSpPr>
        <p:grpSpPr bwMode="auto">
          <a:xfrm>
            <a:off x="679450" y="5511800"/>
            <a:ext cx="1466850" cy="368300"/>
            <a:chOff x="464" y="3472"/>
            <a:chExt cx="1000" cy="232"/>
          </a:xfrm>
        </p:grpSpPr>
        <p:sp>
          <p:nvSpPr>
            <p:cNvPr id="133173" name="AutoShape 53"/>
            <p:cNvSpPr>
              <a:spLocks noChangeArrowheads="1"/>
            </p:cNvSpPr>
            <p:nvPr/>
          </p:nvSpPr>
          <p:spPr bwMode="auto">
            <a:xfrm>
              <a:off x="920" y="3472"/>
              <a:ext cx="80" cy="120"/>
            </a:xfrm>
            <a:prstGeom prst="flowChartExtra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74" name="Line 54"/>
            <p:cNvSpPr>
              <a:spLocks noChangeShapeType="1"/>
            </p:cNvSpPr>
            <p:nvPr/>
          </p:nvSpPr>
          <p:spPr bwMode="auto">
            <a:xfrm>
              <a:off x="464" y="3592"/>
              <a:ext cx="1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75" name="Line 55"/>
            <p:cNvSpPr>
              <a:spLocks noChangeShapeType="1"/>
            </p:cNvSpPr>
            <p:nvPr/>
          </p:nvSpPr>
          <p:spPr bwMode="auto">
            <a:xfrm>
              <a:off x="464" y="3584"/>
              <a:ext cx="0" cy="1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76" name="Line 56"/>
            <p:cNvSpPr>
              <a:spLocks noChangeShapeType="1"/>
            </p:cNvSpPr>
            <p:nvPr/>
          </p:nvSpPr>
          <p:spPr bwMode="auto">
            <a:xfrm>
              <a:off x="1456" y="3584"/>
              <a:ext cx="0"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sp>
        <p:nvSpPr>
          <p:cNvPr id="133177" name="Rectangle 57"/>
          <p:cNvSpPr>
            <a:spLocks noChangeArrowheads="1"/>
          </p:cNvSpPr>
          <p:nvPr/>
        </p:nvSpPr>
        <p:spPr bwMode="auto">
          <a:xfrm>
            <a:off x="5056188" y="2339975"/>
            <a:ext cx="1943100"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videogame</a:t>
            </a:r>
          </a:p>
        </p:txBody>
      </p:sp>
      <p:sp>
        <p:nvSpPr>
          <p:cNvPr id="133178" name="Rectangle 58"/>
          <p:cNvSpPr>
            <a:spLocks noChangeArrowheads="1"/>
          </p:cNvSpPr>
          <p:nvPr/>
        </p:nvSpPr>
        <p:spPr bwMode="auto">
          <a:xfrm>
            <a:off x="5410200" y="1676400"/>
            <a:ext cx="1657350"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daughter</a:t>
            </a:r>
          </a:p>
        </p:txBody>
      </p:sp>
      <p:sp>
        <p:nvSpPr>
          <p:cNvPr id="133179" name="Rectangle 59"/>
          <p:cNvSpPr>
            <a:spLocks noChangeArrowheads="1"/>
          </p:cNvSpPr>
          <p:nvPr/>
        </p:nvSpPr>
        <p:spPr bwMode="auto">
          <a:xfrm>
            <a:off x="7126288" y="5715000"/>
            <a:ext cx="1865312"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boardgame</a:t>
            </a:r>
          </a:p>
        </p:txBody>
      </p:sp>
      <p:sp>
        <p:nvSpPr>
          <p:cNvPr id="133180" name="Text Box 60"/>
          <p:cNvSpPr txBox="1">
            <a:spLocks noChangeArrowheads="1"/>
          </p:cNvSpPr>
          <p:nvPr/>
        </p:nvSpPr>
        <p:spPr bwMode="auto">
          <a:xfrm>
            <a:off x="3124200" y="609600"/>
            <a:ext cx="2079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2400">
                <a:solidFill>
                  <a:srgbClr val="003366"/>
                </a:solidFill>
                <a:latin typeface="Times" panose="02020603050405020304" pitchFamily="18" charset="0"/>
              </a:rPr>
              <a:t>Flow of events:</a:t>
            </a:r>
          </a:p>
        </p:txBody>
      </p:sp>
      <p:grpSp>
        <p:nvGrpSpPr>
          <p:cNvPr id="133181" name="Group 61"/>
          <p:cNvGrpSpPr>
            <a:grpSpLocks/>
          </p:cNvGrpSpPr>
          <p:nvPr/>
        </p:nvGrpSpPr>
        <p:grpSpPr bwMode="auto">
          <a:xfrm>
            <a:off x="685800" y="4441825"/>
            <a:ext cx="1149350" cy="1203325"/>
            <a:chOff x="288" y="2998"/>
            <a:chExt cx="784" cy="758"/>
          </a:xfrm>
        </p:grpSpPr>
        <p:sp>
          <p:nvSpPr>
            <p:cNvPr id="133182" name="Rectangle 62"/>
            <p:cNvSpPr>
              <a:spLocks noChangeArrowheads="1"/>
            </p:cNvSpPr>
            <p:nvPr/>
          </p:nvSpPr>
          <p:spPr bwMode="auto">
            <a:xfrm>
              <a:off x="290" y="2998"/>
              <a:ext cx="770" cy="758"/>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de-DE" altLang="en-US" b="1">
                  <a:latin typeface="Times" panose="02020603050405020304" pitchFamily="18" charset="0"/>
                </a:rPr>
                <a:t>toy</a:t>
              </a:r>
            </a:p>
            <a:p>
              <a:pPr algn="ctr"/>
              <a:r>
                <a:rPr lang="de-DE" altLang="en-US" b="1">
                  <a:latin typeface="Times" panose="02020603050405020304" pitchFamily="18" charset="0"/>
                </a:rPr>
                <a:t>price</a:t>
              </a:r>
            </a:p>
            <a:p>
              <a:pPr algn="ctr"/>
              <a:r>
                <a:rPr lang="de-DE" altLang="en-US" b="1">
                  <a:latin typeface="Times" panose="02020603050405020304" pitchFamily="18" charset="0"/>
                </a:rPr>
                <a:t>buy()</a:t>
              </a:r>
            </a:p>
            <a:p>
              <a:pPr algn="ctr"/>
              <a:r>
                <a:rPr lang="de-DE" altLang="en-US" b="1">
                  <a:latin typeface="Times" panose="02020603050405020304" pitchFamily="18" charset="0"/>
                </a:rPr>
                <a:t>like()</a:t>
              </a:r>
            </a:p>
          </p:txBody>
        </p:sp>
        <p:sp>
          <p:nvSpPr>
            <p:cNvPr id="133183" name="Line 63"/>
            <p:cNvSpPr>
              <a:spLocks noChangeShapeType="1"/>
            </p:cNvSpPr>
            <p:nvPr/>
          </p:nvSpPr>
          <p:spPr bwMode="auto">
            <a:xfrm>
              <a:off x="288" y="3312"/>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84" name="Line 64"/>
            <p:cNvSpPr>
              <a:spLocks noChangeShapeType="1"/>
            </p:cNvSpPr>
            <p:nvPr/>
          </p:nvSpPr>
          <p:spPr bwMode="auto">
            <a:xfrm>
              <a:off x="297" y="3448"/>
              <a:ext cx="7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pSp>
      <p:sp>
        <p:nvSpPr>
          <p:cNvPr id="133185" name="Rectangle 65"/>
          <p:cNvSpPr>
            <a:spLocks noChangeArrowheads="1"/>
          </p:cNvSpPr>
          <p:nvPr/>
        </p:nvSpPr>
        <p:spPr bwMode="auto">
          <a:xfrm>
            <a:off x="3592513" y="1360488"/>
            <a:ext cx="838200" cy="571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lstStyle/>
          <a:p>
            <a:r>
              <a:rPr lang="de-DE" altLang="en-US" sz="2400">
                <a:solidFill>
                  <a:srgbClr val="FC0128"/>
                </a:solidFill>
                <a:latin typeface="Courier" charset="0"/>
              </a:rPr>
              <a:t>buy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2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33126"/>
                                        </p:tgtEl>
                                        <p:attrNameLst>
                                          <p:attrName>style.visibility</p:attrName>
                                        </p:attrNameLst>
                                      </p:cBhvr>
                                      <p:to>
                                        <p:strVal val="visible"/>
                                      </p:to>
                                    </p:set>
                                    <p:anim calcmode="lin" valueType="num">
                                      <p:cBhvr>
                                        <p:cTn id="19" dur="500" fill="hold"/>
                                        <p:tgtEl>
                                          <p:spTgt spid="133126"/>
                                        </p:tgtEl>
                                        <p:attrNameLst>
                                          <p:attrName>ppt_w</p:attrName>
                                        </p:attrNameLst>
                                      </p:cBhvr>
                                      <p:tavLst>
                                        <p:tav tm="0">
                                          <p:val>
                                            <p:fltVal val="0"/>
                                          </p:val>
                                        </p:tav>
                                        <p:tav tm="100000">
                                          <p:val>
                                            <p:strVal val="#ppt_w"/>
                                          </p:val>
                                        </p:tav>
                                      </p:tavLst>
                                    </p:anim>
                                    <p:anim calcmode="lin" valueType="num">
                                      <p:cBhvr>
                                        <p:cTn id="20" dur="500" fill="hold"/>
                                        <p:tgtEl>
                                          <p:spTgt spid="13312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3130"/>
                                        </p:tgtEl>
                                        <p:attrNameLst>
                                          <p:attrName>style.visibility</p:attrName>
                                        </p:attrNameLst>
                                      </p:cBhvr>
                                      <p:to>
                                        <p:strVal val="visible"/>
                                      </p:to>
                                    </p:set>
                                    <p:animEffect transition="in" filter="dissolve">
                                      <p:cBhvr>
                                        <p:cTn id="25" dur="500"/>
                                        <p:tgtEl>
                                          <p:spTgt spid="1331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33129"/>
                                        </p:tgtEl>
                                        <p:attrNameLst>
                                          <p:attrName>style.visibility</p:attrName>
                                        </p:attrNameLst>
                                      </p:cBhvr>
                                      <p:to>
                                        <p:strVal val="visible"/>
                                      </p:to>
                                    </p:set>
                                    <p:anim calcmode="lin" valueType="num">
                                      <p:cBhvr>
                                        <p:cTn id="30" dur="500" fill="hold"/>
                                        <p:tgtEl>
                                          <p:spTgt spid="133129"/>
                                        </p:tgtEl>
                                        <p:attrNameLst>
                                          <p:attrName>ppt_w</p:attrName>
                                        </p:attrNameLst>
                                      </p:cBhvr>
                                      <p:tavLst>
                                        <p:tav tm="0">
                                          <p:val>
                                            <p:fltVal val="0"/>
                                          </p:val>
                                        </p:tav>
                                        <p:tav tm="100000">
                                          <p:val>
                                            <p:strVal val="#ppt_w"/>
                                          </p:val>
                                        </p:tav>
                                      </p:tavLst>
                                    </p:anim>
                                    <p:anim calcmode="lin" valueType="num">
                                      <p:cBhvr>
                                        <p:cTn id="31" dur="500" fill="hold"/>
                                        <p:tgtEl>
                                          <p:spTgt spid="133129"/>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33132"/>
                                        </p:tgtEl>
                                        <p:attrNameLst>
                                          <p:attrName>style.visibility</p:attrName>
                                        </p:attrNameLst>
                                      </p:cBhvr>
                                      <p:to>
                                        <p:strVal val="visible"/>
                                      </p:to>
                                    </p:set>
                                    <p:animEffect transition="in" filter="dissolve">
                                      <p:cBhvr>
                                        <p:cTn id="36" dur="500"/>
                                        <p:tgtEl>
                                          <p:spTgt spid="1331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33128"/>
                                        </p:tgtEl>
                                        <p:attrNameLst>
                                          <p:attrName>style.visibility</p:attrName>
                                        </p:attrNameLst>
                                      </p:cBhvr>
                                      <p:to>
                                        <p:strVal val="visible"/>
                                      </p:to>
                                    </p:set>
                                    <p:anim calcmode="lin" valueType="num">
                                      <p:cBhvr additive="base">
                                        <p:cTn id="41" dur="500" fill="hold"/>
                                        <p:tgtEl>
                                          <p:spTgt spid="133128"/>
                                        </p:tgtEl>
                                        <p:attrNameLst>
                                          <p:attrName>ppt_x</p:attrName>
                                        </p:attrNameLst>
                                      </p:cBhvr>
                                      <p:tavLst>
                                        <p:tav tm="0">
                                          <p:val>
                                            <p:strVal val="#ppt_x"/>
                                          </p:val>
                                        </p:tav>
                                        <p:tav tm="100000">
                                          <p:val>
                                            <p:strVal val="#ppt_x"/>
                                          </p:val>
                                        </p:tav>
                                      </p:tavLst>
                                    </p:anim>
                                    <p:anim calcmode="lin" valueType="num">
                                      <p:cBhvr additive="base">
                                        <p:cTn id="42" dur="500" fill="hold"/>
                                        <p:tgtEl>
                                          <p:spTgt spid="133128"/>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33150"/>
                                        </p:tgtEl>
                                        <p:attrNameLst>
                                          <p:attrName>style.visibility</p:attrName>
                                        </p:attrNameLst>
                                      </p:cBhvr>
                                      <p:to>
                                        <p:strVal val="visible"/>
                                      </p:to>
                                    </p:set>
                                    <p:animEffect transition="in" filter="dissolve">
                                      <p:cBhvr>
                                        <p:cTn id="47" dur="500"/>
                                        <p:tgtEl>
                                          <p:spTgt spid="1331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9" presetClass="entr" presetSubtype="10" fill="hold" grpId="0" nodeType="clickEffect">
                                  <p:stCondLst>
                                    <p:cond delay="0"/>
                                  </p:stCondLst>
                                  <p:childTnLst>
                                    <p:set>
                                      <p:cBhvr>
                                        <p:cTn id="51" dur="1" fill="hold">
                                          <p:stCondLst>
                                            <p:cond delay="0"/>
                                          </p:stCondLst>
                                        </p:cTn>
                                        <p:tgtEl>
                                          <p:spTgt spid="133131"/>
                                        </p:tgtEl>
                                        <p:attrNameLst>
                                          <p:attrName>style.visibility</p:attrName>
                                        </p:attrNameLst>
                                      </p:cBhvr>
                                      <p:to>
                                        <p:strVal val="visible"/>
                                      </p:to>
                                    </p:set>
                                    <p:anim calcmode="lin" valueType="num">
                                      <p:cBhvr>
                                        <p:cTn id="52" dur="5000" fill="hold"/>
                                        <p:tgtEl>
                                          <p:spTgt spid="133131"/>
                                        </p:tgtEl>
                                        <p:attrNameLst>
                                          <p:attrName>ppt_w</p:attrName>
                                        </p:attrNameLst>
                                      </p:cBhvr>
                                      <p:tavLst>
                                        <p:tav tm="0" fmla="#ppt_w*sin(2.5*pi*$)">
                                          <p:val>
                                            <p:fltVal val="0"/>
                                          </p:val>
                                        </p:tav>
                                        <p:tav tm="100000">
                                          <p:val>
                                            <p:fltVal val="1"/>
                                          </p:val>
                                        </p:tav>
                                      </p:tavLst>
                                    </p:anim>
                                    <p:anim calcmode="lin" valueType="num">
                                      <p:cBhvr>
                                        <p:cTn id="53" dur="5000" fill="hold"/>
                                        <p:tgtEl>
                                          <p:spTgt spid="133131"/>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133170"/>
                                        </p:tgtEl>
                                        <p:attrNameLst>
                                          <p:attrName>style.visibility</p:attrName>
                                        </p:attrNameLst>
                                      </p:cBhvr>
                                      <p:to>
                                        <p:strVal val="visible"/>
                                      </p:to>
                                    </p:set>
                                    <p:anim calcmode="lin" valueType="num">
                                      <p:cBhvr>
                                        <p:cTn id="58" dur="500" fill="hold"/>
                                        <p:tgtEl>
                                          <p:spTgt spid="133170"/>
                                        </p:tgtEl>
                                        <p:attrNameLst>
                                          <p:attrName>ppt_w</p:attrName>
                                        </p:attrNameLst>
                                      </p:cBhvr>
                                      <p:tavLst>
                                        <p:tav tm="0">
                                          <p:val>
                                            <p:fltVal val="0"/>
                                          </p:val>
                                        </p:tav>
                                        <p:tav tm="100000">
                                          <p:val>
                                            <p:strVal val="#ppt_w"/>
                                          </p:val>
                                        </p:tav>
                                      </p:tavLst>
                                    </p:anim>
                                    <p:anim calcmode="lin" valueType="num">
                                      <p:cBhvr>
                                        <p:cTn id="59" dur="500" fill="hold"/>
                                        <p:tgtEl>
                                          <p:spTgt spid="133170"/>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133136"/>
                                        </p:tgtEl>
                                        <p:attrNameLst>
                                          <p:attrName>style.visibility</p:attrName>
                                        </p:attrNameLst>
                                      </p:cBhvr>
                                      <p:to>
                                        <p:strVal val="visible"/>
                                      </p:to>
                                    </p:set>
                                    <p:animEffect transition="in" filter="dissolve">
                                      <p:cBhvr>
                                        <p:cTn id="64" dur="500"/>
                                        <p:tgtEl>
                                          <p:spTgt spid="13313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133185"/>
                                        </p:tgtEl>
                                        <p:attrNameLst>
                                          <p:attrName>style.visibility</p:attrName>
                                        </p:attrNameLst>
                                      </p:cBhvr>
                                      <p:to>
                                        <p:strVal val="visible"/>
                                      </p:to>
                                    </p:set>
                                    <p:anim calcmode="lin" valueType="num">
                                      <p:cBhvr>
                                        <p:cTn id="69" dur="500" fill="hold"/>
                                        <p:tgtEl>
                                          <p:spTgt spid="133185"/>
                                        </p:tgtEl>
                                        <p:attrNameLst>
                                          <p:attrName>ppt_w</p:attrName>
                                        </p:attrNameLst>
                                      </p:cBhvr>
                                      <p:tavLst>
                                        <p:tav tm="0">
                                          <p:val>
                                            <p:fltVal val="0"/>
                                          </p:val>
                                        </p:tav>
                                        <p:tav tm="100000">
                                          <p:val>
                                            <p:strVal val="#ppt_w"/>
                                          </p:val>
                                        </p:tav>
                                      </p:tavLst>
                                    </p:anim>
                                    <p:anim calcmode="lin" valueType="num">
                                      <p:cBhvr>
                                        <p:cTn id="70" dur="500" fill="hold"/>
                                        <p:tgtEl>
                                          <p:spTgt spid="133185"/>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33158"/>
                                        </p:tgtEl>
                                        <p:attrNameLst>
                                          <p:attrName>style.visibility</p:attrName>
                                        </p:attrNameLst>
                                      </p:cBhvr>
                                      <p:to>
                                        <p:strVal val="visible"/>
                                      </p:to>
                                    </p:set>
                                    <p:animEffect transition="in" filter="dissolve">
                                      <p:cBhvr>
                                        <p:cTn id="75" dur="500"/>
                                        <p:tgtEl>
                                          <p:spTgt spid="1331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0" fill="hold" grpId="0" nodeType="clickEffect">
                                  <p:stCondLst>
                                    <p:cond delay="0"/>
                                  </p:stCondLst>
                                  <p:childTnLst>
                                    <p:set>
                                      <p:cBhvr>
                                        <p:cTn id="79" dur="1" fill="hold">
                                          <p:stCondLst>
                                            <p:cond delay="0"/>
                                          </p:stCondLst>
                                        </p:cTn>
                                        <p:tgtEl>
                                          <p:spTgt spid="133178"/>
                                        </p:tgtEl>
                                        <p:attrNameLst>
                                          <p:attrName>style.visibility</p:attrName>
                                        </p:attrNameLst>
                                      </p:cBhvr>
                                      <p:to>
                                        <p:strVal val="visible"/>
                                      </p:to>
                                    </p:set>
                                    <p:anim calcmode="lin" valueType="num">
                                      <p:cBhvr>
                                        <p:cTn id="80" dur="500" fill="hold"/>
                                        <p:tgtEl>
                                          <p:spTgt spid="133178"/>
                                        </p:tgtEl>
                                        <p:attrNameLst>
                                          <p:attrName>ppt_w</p:attrName>
                                        </p:attrNameLst>
                                      </p:cBhvr>
                                      <p:tavLst>
                                        <p:tav tm="0">
                                          <p:val>
                                            <p:fltVal val="0"/>
                                          </p:val>
                                        </p:tav>
                                        <p:tav tm="100000">
                                          <p:val>
                                            <p:strVal val="#ppt_w"/>
                                          </p:val>
                                        </p:tav>
                                      </p:tavLst>
                                    </p:anim>
                                    <p:anim calcmode="lin" valueType="num">
                                      <p:cBhvr>
                                        <p:cTn id="81" dur="500" fill="hold"/>
                                        <p:tgtEl>
                                          <p:spTgt spid="133178"/>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33140"/>
                                        </p:tgtEl>
                                        <p:attrNameLst>
                                          <p:attrName>style.visibility</p:attrName>
                                        </p:attrNameLst>
                                      </p:cBhvr>
                                      <p:to>
                                        <p:strVal val="visible"/>
                                      </p:to>
                                    </p:set>
                                    <p:animEffect transition="in" filter="dissolve">
                                      <p:cBhvr>
                                        <p:cTn id="86" dur="500"/>
                                        <p:tgtEl>
                                          <p:spTgt spid="13314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0" fill="hold" grpId="0" nodeType="clickEffect">
                                  <p:stCondLst>
                                    <p:cond delay="0"/>
                                  </p:stCondLst>
                                  <p:childTnLst>
                                    <p:set>
                                      <p:cBhvr>
                                        <p:cTn id="90" dur="1" fill="hold">
                                          <p:stCondLst>
                                            <p:cond delay="0"/>
                                          </p:stCondLst>
                                        </p:cTn>
                                        <p:tgtEl>
                                          <p:spTgt spid="133149"/>
                                        </p:tgtEl>
                                        <p:attrNameLst>
                                          <p:attrName>style.visibility</p:attrName>
                                        </p:attrNameLst>
                                      </p:cBhvr>
                                      <p:to>
                                        <p:strVal val="visible"/>
                                      </p:to>
                                    </p:set>
                                    <p:anim calcmode="lin" valueType="num">
                                      <p:cBhvr>
                                        <p:cTn id="91" dur="500" fill="hold"/>
                                        <p:tgtEl>
                                          <p:spTgt spid="133149"/>
                                        </p:tgtEl>
                                        <p:attrNameLst>
                                          <p:attrName>ppt_w</p:attrName>
                                        </p:attrNameLst>
                                      </p:cBhvr>
                                      <p:tavLst>
                                        <p:tav tm="0">
                                          <p:val>
                                            <p:fltVal val="0"/>
                                          </p:val>
                                        </p:tav>
                                        <p:tav tm="100000">
                                          <p:val>
                                            <p:strVal val="#ppt_w"/>
                                          </p:val>
                                        </p:tav>
                                      </p:tavLst>
                                    </p:anim>
                                    <p:anim calcmode="lin" valueType="num">
                                      <p:cBhvr>
                                        <p:cTn id="92" dur="500" fill="hold"/>
                                        <p:tgtEl>
                                          <p:spTgt spid="133149"/>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133181"/>
                                        </p:tgtEl>
                                        <p:attrNameLst>
                                          <p:attrName>style.visibility</p:attrName>
                                        </p:attrNameLst>
                                      </p:cBhvr>
                                      <p:to>
                                        <p:strVal val="visible"/>
                                      </p:to>
                                    </p:set>
                                    <p:animEffect transition="in" filter="dissolve">
                                      <p:cBhvr>
                                        <p:cTn id="97" dur="500"/>
                                        <p:tgtEl>
                                          <p:spTgt spid="13318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10" fill="hold" grpId="0" nodeType="clickEffect">
                                  <p:stCondLst>
                                    <p:cond delay="0"/>
                                  </p:stCondLst>
                                  <p:childTnLst>
                                    <p:set>
                                      <p:cBhvr>
                                        <p:cTn id="101" dur="1" fill="hold">
                                          <p:stCondLst>
                                            <p:cond delay="0"/>
                                          </p:stCondLst>
                                        </p:cTn>
                                        <p:tgtEl>
                                          <p:spTgt spid="133177"/>
                                        </p:tgtEl>
                                        <p:attrNameLst>
                                          <p:attrName>style.visibility</p:attrName>
                                        </p:attrNameLst>
                                      </p:cBhvr>
                                      <p:to>
                                        <p:strVal val="visible"/>
                                      </p:to>
                                    </p:set>
                                    <p:anim calcmode="lin" valueType="num">
                                      <p:cBhvr>
                                        <p:cTn id="102" dur="500" fill="hold"/>
                                        <p:tgtEl>
                                          <p:spTgt spid="133177"/>
                                        </p:tgtEl>
                                        <p:attrNameLst>
                                          <p:attrName>ppt_w</p:attrName>
                                        </p:attrNameLst>
                                      </p:cBhvr>
                                      <p:tavLst>
                                        <p:tav tm="0">
                                          <p:val>
                                            <p:fltVal val="0"/>
                                          </p:val>
                                        </p:tav>
                                        <p:tav tm="100000">
                                          <p:val>
                                            <p:strVal val="#ppt_w"/>
                                          </p:val>
                                        </p:tav>
                                      </p:tavLst>
                                    </p:anim>
                                    <p:anim calcmode="lin" valueType="num">
                                      <p:cBhvr>
                                        <p:cTn id="103" dur="500" fill="hold"/>
                                        <p:tgtEl>
                                          <p:spTgt spid="133177"/>
                                        </p:tgtEl>
                                        <p:attrNameLst>
                                          <p:attrName>ppt_h</p:attrName>
                                        </p:attrNameLst>
                                      </p:cBhvr>
                                      <p:tavLst>
                                        <p:tav tm="0">
                                          <p:val>
                                            <p:strVal val="#ppt_h"/>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nodeType="clickEffect">
                                  <p:stCondLst>
                                    <p:cond delay="0"/>
                                  </p:stCondLst>
                                  <p:childTnLst>
                                    <p:set>
                                      <p:cBhvr>
                                        <p:cTn id="107" dur="1" fill="hold">
                                          <p:stCondLst>
                                            <p:cond delay="0"/>
                                          </p:stCondLst>
                                        </p:cTn>
                                        <p:tgtEl>
                                          <p:spTgt spid="133162"/>
                                        </p:tgtEl>
                                        <p:attrNameLst>
                                          <p:attrName>style.visibility</p:attrName>
                                        </p:attrNameLst>
                                      </p:cBhvr>
                                      <p:to>
                                        <p:strVal val="visible"/>
                                      </p:to>
                                    </p:set>
                                    <p:animEffect transition="in" filter="dissolve">
                                      <p:cBhvr>
                                        <p:cTn id="108" dur="500"/>
                                        <p:tgtEl>
                                          <p:spTgt spid="13316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10" fill="hold" grpId="0" nodeType="clickEffect">
                                  <p:stCondLst>
                                    <p:cond delay="0"/>
                                  </p:stCondLst>
                                  <p:childTnLst>
                                    <p:set>
                                      <p:cBhvr>
                                        <p:cTn id="112" dur="1" fill="hold">
                                          <p:stCondLst>
                                            <p:cond delay="0"/>
                                          </p:stCondLst>
                                        </p:cTn>
                                        <p:tgtEl>
                                          <p:spTgt spid="133127"/>
                                        </p:tgtEl>
                                        <p:attrNameLst>
                                          <p:attrName>style.visibility</p:attrName>
                                        </p:attrNameLst>
                                      </p:cBhvr>
                                      <p:to>
                                        <p:strVal val="visible"/>
                                      </p:to>
                                    </p:set>
                                    <p:anim calcmode="lin" valueType="num">
                                      <p:cBhvr>
                                        <p:cTn id="113" dur="500" fill="hold"/>
                                        <p:tgtEl>
                                          <p:spTgt spid="133127"/>
                                        </p:tgtEl>
                                        <p:attrNameLst>
                                          <p:attrName>ppt_w</p:attrName>
                                        </p:attrNameLst>
                                      </p:cBhvr>
                                      <p:tavLst>
                                        <p:tav tm="0">
                                          <p:val>
                                            <p:fltVal val="0"/>
                                          </p:val>
                                        </p:tav>
                                        <p:tav tm="100000">
                                          <p:val>
                                            <p:strVal val="#ppt_w"/>
                                          </p:val>
                                        </p:tav>
                                      </p:tavLst>
                                    </p:anim>
                                    <p:anim calcmode="lin" valueType="num">
                                      <p:cBhvr>
                                        <p:cTn id="114" dur="500" fill="hold"/>
                                        <p:tgtEl>
                                          <p:spTgt spid="133127"/>
                                        </p:tgtEl>
                                        <p:attrNameLst>
                                          <p:attrName>ppt_h</p:attrName>
                                        </p:attrNameLst>
                                      </p:cBhvr>
                                      <p:tavLst>
                                        <p:tav tm="0">
                                          <p:val>
                                            <p:strVal val="#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133144"/>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10" fill="hold" grpId="0" nodeType="clickEffect">
                                  <p:stCondLst>
                                    <p:cond delay="0"/>
                                  </p:stCondLst>
                                  <p:childTnLst>
                                    <p:set>
                                      <p:cBhvr>
                                        <p:cTn id="122" dur="1" fill="hold">
                                          <p:stCondLst>
                                            <p:cond delay="0"/>
                                          </p:stCondLst>
                                        </p:cTn>
                                        <p:tgtEl>
                                          <p:spTgt spid="133171"/>
                                        </p:tgtEl>
                                        <p:attrNameLst>
                                          <p:attrName>style.visibility</p:attrName>
                                        </p:attrNameLst>
                                      </p:cBhvr>
                                      <p:to>
                                        <p:strVal val="visible"/>
                                      </p:to>
                                    </p:set>
                                    <p:anim calcmode="lin" valueType="num">
                                      <p:cBhvr>
                                        <p:cTn id="123" dur="500" fill="hold"/>
                                        <p:tgtEl>
                                          <p:spTgt spid="133171"/>
                                        </p:tgtEl>
                                        <p:attrNameLst>
                                          <p:attrName>ppt_w</p:attrName>
                                        </p:attrNameLst>
                                      </p:cBhvr>
                                      <p:tavLst>
                                        <p:tav tm="0">
                                          <p:val>
                                            <p:fltVal val="0"/>
                                          </p:val>
                                        </p:tav>
                                        <p:tav tm="100000">
                                          <p:val>
                                            <p:strVal val="#ppt_w"/>
                                          </p:val>
                                        </p:tav>
                                      </p:tavLst>
                                    </p:anim>
                                    <p:anim calcmode="lin" valueType="num">
                                      <p:cBhvr>
                                        <p:cTn id="124" dur="500" fill="hold"/>
                                        <p:tgtEl>
                                          <p:spTgt spid="133171"/>
                                        </p:tgtEl>
                                        <p:attrNameLst>
                                          <p:attrName>ppt_h</p:attrName>
                                        </p:attrNameLst>
                                      </p:cBhvr>
                                      <p:tavLst>
                                        <p:tav tm="0">
                                          <p:val>
                                            <p:strVal val="#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nodeType="clickEffect">
                                  <p:stCondLst>
                                    <p:cond delay="0"/>
                                  </p:stCondLst>
                                  <p:childTnLst>
                                    <p:set>
                                      <p:cBhvr>
                                        <p:cTn id="128" dur="1" fill="hold">
                                          <p:stCondLst>
                                            <p:cond delay="0"/>
                                          </p:stCondLst>
                                        </p:cTn>
                                        <p:tgtEl>
                                          <p:spTgt spid="133154"/>
                                        </p:tgtEl>
                                        <p:attrNameLst>
                                          <p:attrName>style.visibility</p:attrName>
                                        </p:attrNameLst>
                                      </p:cBhvr>
                                      <p:to>
                                        <p:strVal val="visible"/>
                                      </p:to>
                                    </p:set>
                                    <p:animEffect transition="in" filter="dissolve">
                                      <p:cBhvr>
                                        <p:cTn id="129" dur="500"/>
                                        <p:tgtEl>
                                          <p:spTgt spid="13315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10" fill="hold" grpId="0" nodeType="clickEffect">
                                  <p:stCondLst>
                                    <p:cond delay="0"/>
                                  </p:stCondLst>
                                  <p:childTnLst>
                                    <p:set>
                                      <p:cBhvr>
                                        <p:cTn id="133" dur="1" fill="hold">
                                          <p:stCondLst>
                                            <p:cond delay="0"/>
                                          </p:stCondLst>
                                        </p:cTn>
                                        <p:tgtEl>
                                          <p:spTgt spid="133125"/>
                                        </p:tgtEl>
                                        <p:attrNameLst>
                                          <p:attrName>style.visibility</p:attrName>
                                        </p:attrNameLst>
                                      </p:cBhvr>
                                      <p:to>
                                        <p:strVal val="visible"/>
                                      </p:to>
                                    </p:set>
                                    <p:anim calcmode="lin" valueType="num">
                                      <p:cBhvr>
                                        <p:cTn id="134" dur="500" fill="hold"/>
                                        <p:tgtEl>
                                          <p:spTgt spid="133125"/>
                                        </p:tgtEl>
                                        <p:attrNameLst>
                                          <p:attrName>ppt_w</p:attrName>
                                        </p:attrNameLst>
                                      </p:cBhvr>
                                      <p:tavLst>
                                        <p:tav tm="0">
                                          <p:val>
                                            <p:fltVal val="0"/>
                                          </p:val>
                                        </p:tav>
                                        <p:tav tm="100000">
                                          <p:val>
                                            <p:strVal val="#ppt_w"/>
                                          </p:val>
                                        </p:tav>
                                      </p:tavLst>
                                    </p:anim>
                                    <p:anim calcmode="lin" valueType="num">
                                      <p:cBhvr>
                                        <p:cTn id="135" dur="500" fill="hold"/>
                                        <p:tgtEl>
                                          <p:spTgt spid="133125"/>
                                        </p:tgtEl>
                                        <p:attrNameLst>
                                          <p:attrName>ppt_h</p:attrName>
                                        </p:attrNameLst>
                                      </p:cBhvr>
                                      <p:tavLst>
                                        <p:tav tm="0">
                                          <p:val>
                                            <p:strVal val="#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nodeType="clickEffect">
                                  <p:stCondLst>
                                    <p:cond delay="0"/>
                                  </p:stCondLst>
                                  <p:childTnLst>
                                    <p:set>
                                      <p:cBhvr>
                                        <p:cTn id="139" dur="1" fill="hold">
                                          <p:stCondLst>
                                            <p:cond delay="0"/>
                                          </p:stCondLst>
                                        </p:cTn>
                                        <p:tgtEl>
                                          <p:spTgt spid="133172"/>
                                        </p:tgtEl>
                                        <p:attrNameLst>
                                          <p:attrName>style.visibility</p:attrName>
                                        </p:attrNameLst>
                                      </p:cBhvr>
                                      <p:to>
                                        <p:strVal val="visible"/>
                                      </p:to>
                                    </p:set>
                                    <p:animEffect transition="in" filter="dissolve">
                                      <p:cBhvr>
                                        <p:cTn id="140" dur="500"/>
                                        <p:tgtEl>
                                          <p:spTgt spid="133172"/>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133179"/>
                                        </p:tgtEl>
                                        <p:attrNameLst>
                                          <p:attrName>style.visibility</p:attrName>
                                        </p:attrNameLst>
                                      </p:cBhvr>
                                      <p:to>
                                        <p:strVal val="visible"/>
                                      </p:to>
                                    </p:set>
                                    <p:anim calcmode="lin" valueType="num">
                                      <p:cBhvr>
                                        <p:cTn id="145" dur="500" fill="hold"/>
                                        <p:tgtEl>
                                          <p:spTgt spid="133179"/>
                                        </p:tgtEl>
                                        <p:attrNameLst>
                                          <p:attrName>ppt_w</p:attrName>
                                        </p:attrNameLst>
                                      </p:cBhvr>
                                      <p:tavLst>
                                        <p:tav tm="0">
                                          <p:val>
                                            <p:fltVal val="0"/>
                                          </p:val>
                                        </p:tav>
                                        <p:tav tm="100000">
                                          <p:val>
                                            <p:strVal val="#ppt_w"/>
                                          </p:val>
                                        </p:tav>
                                      </p:tavLst>
                                    </p:anim>
                                    <p:anim calcmode="lin" valueType="num">
                                      <p:cBhvr>
                                        <p:cTn id="146" dur="500" fill="hold"/>
                                        <p:tgtEl>
                                          <p:spTgt spid="133179"/>
                                        </p:tgtEl>
                                        <p:attrNameLst>
                                          <p:attrName>ppt_h</p:attrName>
                                        </p:attrNameLst>
                                      </p:cBhvr>
                                      <p:tavLst>
                                        <p:tav tm="0">
                                          <p:val>
                                            <p:strVal val="#ppt_h"/>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0" fill="hold" nodeType="clickEffect">
                                  <p:stCondLst>
                                    <p:cond delay="0"/>
                                  </p:stCondLst>
                                  <p:childTnLst>
                                    <p:set>
                                      <p:cBhvr>
                                        <p:cTn id="150" dur="1" fill="hold">
                                          <p:stCondLst>
                                            <p:cond delay="0"/>
                                          </p:stCondLst>
                                        </p:cTn>
                                        <p:tgtEl>
                                          <p:spTgt spid="133166"/>
                                        </p:tgtEl>
                                        <p:attrNameLst>
                                          <p:attrName>style.visibility</p:attrName>
                                        </p:attrNameLst>
                                      </p:cBhvr>
                                      <p:to>
                                        <p:strVal val="visible"/>
                                      </p:to>
                                    </p:set>
                                    <p:anim calcmode="lin" valueType="num">
                                      <p:cBhvr>
                                        <p:cTn id="151" dur="500" fill="hold"/>
                                        <p:tgtEl>
                                          <p:spTgt spid="133166"/>
                                        </p:tgtEl>
                                        <p:attrNameLst>
                                          <p:attrName>ppt_w</p:attrName>
                                        </p:attrNameLst>
                                      </p:cBhvr>
                                      <p:tavLst>
                                        <p:tav tm="0">
                                          <p:val>
                                            <p:fltVal val="0"/>
                                          </p:val>
                                        </p:tav>
                                        <p:tav tm="100000">
                                          <p:val>
                                            <p:strVal val="#ppt_w"/>
                                          </p:val>
                                        </p:tav>
                                      </p:tavLst>
                                    </p:anim>
                                    <p:anim calcmode="lin" valueType="num">
                                      <p:cBhvr>
                                        <p:cTn id="152" dur="500" fill="hold"/>
                                        <p:tgtEl>
                                          <p:spTgt spid="1331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3" autoUpdateAnimBg="0"/>
      <p:bldP spid="133124" grpId="0" build="p" autoUpdateAnimBg="0"/>
      <p:bldP spid="133125" grpId="0" autoUpdateAnimBg="0"/>
      <p:bldP spid="133126" grpId="0" autoUpdateAnimBg="0"/>
      <p:bldP spid="133127" grpId="0" autoUpdateAnimBg="0"/>
      <p:bldP spid="133128" grpId="0" autoUpdateAnimBg="0"/>
      <p:bldP spid="133129" grpId="0" autoUpdateAnimBg="0"/>
      <p:bldP spid="133130" grpId="0" animBg="1" autoUpdateAnimBg="0"/>
      <p:bldP spid="133131" grpId="0" animBg="1"/>
      <p:bldP spid="133149" grpId="0" autoUpdateAnimBg="0"/>
      <p:bldP spid="133170" grpId="0" autoUpdateAnimBg="0"/>
      <p:bldP spid="133171" grpId="0" autoUpdateAnimBg="0"/>
      <p:bldP spid="133177" grpId="0" autoUpdateAnimBg="0"/>
      <p:bldP spid="133178" grpId="0" autoUpdateAnimBg="0"/>
      <p:bldP spid="133179" grpId="0" autoUpdateAnimBg="0"/>
      <p:bldP spid="133180" grpId="0" build="p" autoUpdateAnimBg="0"/>
      <p:bldP spid="13318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2" name="Rectangle 4"/>
          <p:cNvSpPr>
            <a:spLocks noGrp="1" noChangeArrowheads="1"/>
          </p:cNvSpPr>
          <p:nvPr>
            <p:ph type="title"/>
          </p:nvPr>
        </p:nvSpPr>
        <p:spPr/>
        <p:txBody>
          <a:bodyPr/>
          <a:lstStyle/>
          <a:p>
            <a:r>
              <a:rPr lang="de-DE" altLang="en-US"/>
              <a:t>Order of activities in modeling</a:t>
            </a:r>
          </a:p>
        </p:txBody>
      </p:sp>
      <p:sp>
        <p:nvSpPr>
          <p:cNvPr id="130053" name="Rectangle 5"/>
          <p:cNvSpPr>
            <a:spLocks noGrp="1" noChangeArrowheads="1"/>
          </p:cNvSpPr>
          <p:nvPr>
            <p:ph type="body" idx="1"/>
          </p:nvPr>
        </p:nvSpPr>
        <p:spPr/>
        <p:txBody>
          <a:bodyPr/>
          <a:lstStyle/>
          <a:p>
            <a:pPr marL="381000" indent="-381000">
              <a:buFont typeface="Times" panose="02020603050405020304" pitchFamily="18" charset="0"/>
              <a:buAutoNum type="arabicPeriod"/>
            </a:pPr>
            <a:r>
              <a:rPr lang="de-DE" altLang="en-US" sz="2000"/>
              <a:t>Formulate a few scenarios with help from the end user and/or application domain expert.</a:t>
            </a:r>
          </a:p>
          <a:p>
            <a:pPr marL="381000" indent="-381000">
              <a:buFont typeface="Times" panose="02020603050405020304" pitchFamily="18" charset="0"/>
              <a:buAutoNum type="arabicPeriod"/>
            </a:pPr>
            <a:r>
              <a:rPr lang="de-DE" altLang="en-US" sz="2000"/>
              <a:t>Extract the use cases  from the scenarios, with the help of  application domain expert.</a:t>
            </a:r>
          </a:p>
          <a:p>
            <a:pPr marL="381000" indent="-381000">
              <a:buFont typeface="Times" panose="02020603050405020304" pitchFamily="18" charset="0"/>
              <a:buAutoNum type="arabicPeriod"/>
            </a:pPr>
            <a:r>
              <a:rPr lang="de-DE" altLang="en-US" sz="2000"/>
              <a:t>Analyse the flow of events, for example with Abbot's textual analysis.</a:t>
            </a:r>
          </a:p>
          <a:p>
            <a:pPr marL="381000" indent="-381000">
              <a:buFont typeface="Times" panose="02020603050405020304" pitchFamily="18" charset="0"/>
              <a:buAutoNum type="arabicPeriod"/>
            </a:pPr>
            <a:r>
              <a:rPr lang="de-DE" altLang="en-US" sz="2000"/>
              <a:t>Generate the class diagrams, which includes the following steps:</a:t>
            </a:r>
          </a:p>
          <a:p>
            <a:pPr marL="800100" lvl="1" indent="-342900">
              <a:buFont typeface="Times" panose="02020603050405020304" pitchFamily="18" charset="0"/>
              <a:buAutoNum type="arabicPeriod"/>
            </a:pPr>
            <a:r>
              <a:rPr lang="de-DE" altLang="en-US" sz="1800"/>
              <a:t>Class identification (textual analysis, domain experts). </a:t>
            </a:r>
          </a:p>
          <a:p>
            <a:pPr marL="800100" lvl="1" indent="-342900">
              <a:buFont typeface="Times" panose="02020603050405020304" pitchFamily="18" charset="0"/>
              <a:buAutoNum type="arabicPeriod"/>
            </a:pPr>
            <a:r>
              <a:rPr lang="de-DE" altLang="en-US" sz="1800"/>
              <a:t>Identification of attributes and operations (sometimes before the classes are found!)</a:t>
            </a:r>
          </a:p>
          <a:p>
            <a:pPr marL="800100" lvl="1" indent="-342900">
              <a:buFont typeface="Times" panose="02020603050405020304" pitchFamily="18" charset="0"/>
              <a:buAutoNum type="arabicPeriod"/>
            </a:pPr>
            <a:r>
              <a:rPr lang="de-DE" altLang="en-US" sz="1800"/>
              <a:t>Identification of associations between classes</a:t>
            </a:r>
          </a:p>
          <a:p>
            <a:pPr marL="800100" lvl="1" indent="-342900">
              <a:buFont typeface="Times" panose="02020603050405020304" pitchFamily="18" charset="0"/>
              <a:buAutoNum type="arabicPeriod"/>
            </a:pPr>
            <a:r>
              <a:rPr lang="de-DE" altLang="en-US" sz="1800"/>
              <a:t>Identification of multiplicities</a:t>
            </a:r>
          </a:p>
          <a:p>
            <a:pPr marL="800100" lvl="1" indent="-342900">
              <a:buFont typeface="Times" panose="02020603050405020304" pitchFamily="18" charset="0"/>
              <a:buAutoNum type="arabicPeriod"/>
            </a:pPr>
            <a:r>
              <a:rPr lang="de-DE" altLang="en-US" sz="1800"/>
              <a:t>Identification of roles</a:t>
            </a:r>
          </a:p>
          <a:p>
            <a:pPr marL="800100" lvl="1" indent="-342900">
              <a:buFont typeface="Times" panose="02020603050405020304" pitchFamily="18" charset="0"/>
              <a:buAutoNum type="arabicPeriod"/>
            </a:pPr>
            <a:r>
              <a:rPr lang="de-DE" altLang="en-US" sz="1800"/>
              <a:t>Identification of constraints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0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005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005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005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005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005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300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Some issues in object modeling</a:t>
            </a:r>
          </a:p>
        </p:txBody>
      </p:sp>
      <p:sp>
        <p:nvSpPr>
          <p:cNvPr id="134147" name="Rectangle 3"/>
          <p:cNvSpPr>
            <a:spLocks noGrp="1" noChangeArrowheads="1"/>
          </p:cNvSpPr>
          <p:nvPr>
            <p:ph type="body" idx="1"/>
          </p:nvPr>
        </p:nvSpPr>
        <p:spPr/>
        <p:txBody>
          <a:bodyPr/>
          <a:lstStyle/>
          <a:p>
            <a:r>
              <a:rPr lang="en-US" altLang="en-US"/>
              <a:t>Improving the readability of class diagrams</a:t>
            </a:r>
          </a:p>
          <a:p>
            <a:r>
              <a:rPr lang="en-US" altLang="en-US"/>
              <a:t>Managing object modeling</a:t>
            </a:r>
          </a:p>
          <a:p>
            <a:r>
              <a:rPr lang="en-US" altLang="en-US"/>
              <a:t>Different users of class diagrams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Avoid Ravioli  Models</a:t>
            </a:r>
          </a:p>
        </p:txBody>
      </p:sp>
      <p:grpSp>
        <p:nvGrpSpPr>
          <p:cNvPr id="70717" name="Group 61"/>
          <p:cNvGrpSpPr>
            <a:grpSpLocks/>
          </p:cNvGrpSpPr>
          <p:nvPr/>
        </p:nvGrpSpPr>
        <p:grpSpPr bwMode="auto">
          <a:xfrm>
            <a:off x="838200" y="914400"/>
            <a:ext cx="7483475" cy="2514600"/>
            <a:chOff x="528" y="576"/>
            <a:chExt cx="4714" cy="1584"/>
          </a:xfrm>
        </p:grpSpPr>
        <p:grpSp>
          <p:nvGrpSpPr>
            <p:cNvPr id="70718" name="Group 62"/>
            <p:cNvGrpSpPr>
              <a:grpSpLocks/>
            </p:cNvGrpSpPr>
            <p:nvPr/>
          </p:nvGrpSpPr>
          <p:grpSpPr bwMode="auto">
            <a:xfrm>
              <a:off x="4320" y="720"/>
              <a:ext cx="922" cy="1440"/>
              <a:chOff x="4080" y="1104"/>
              <a:chExt cx="922" cy="1440"/>
            </a:xfrm>
          </p:grpSpPr>
          <p:grpSp>
            <p:nvGrpSpPr>
              <p:cNvPr id="70719" name="Group 63"/>
              <p:cNvGrpSpPr>
                <a:grpSpLocks/>
              </p:cNvGrpSpPr>
              <p:nvPr/>
            </p:nvGrpSpPr>
            <p:grpSpPr bwMode="auto">
              <a:xfrm>
                <a:off x="4090" y="1104"/>
                <a:ext cx="912" cy="1440"/>
                <a:chOff x="1536" y="2592"/>
                <a:chExt cx="864" cy="960"/>
              </a:xfrm>
            </p:grpSpPr>
            <p:sp>
              <p:nvSpPr>
                <p:cNvPr id="70720" name="Rectangle 64"/>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21" name="Line 65"/>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22" name="Line 66"/>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23" name="Text Box 67"/>
              <p:cNvSpPr txBox="1">
                <a:spLocks noChangeArrowheads="1"/>
              </p:cNvSpPr>
              <p:nvPr/>
            </p:nvSpPr>
            <p:spPr bwMode="auto">
              <a:xfrm>
                <a:off x="4176" y="1200"/>
                <a:ext cx="7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Customer</a:t>
                </a:r>
                <a:endParaRPr lang="en-US" altLang="en-US" b="1"/>
              </a:p>
            </p:txBody>
          </p:sp>
          <p:sp>
            <p:nvSpPr>
              <p:cNvPr id="70724" name="Text Box 68"/>
              <p:cNvSpPr txBox="1">
                <a:spLocks noChangeArrowheads="1"/>
              </p:cNvSpPr>
              <p:nvPr/>
            </p:nvSpPr>
            <p:spPr bwMode="auto">
              <a:xfrm>
                <a:off x="4080" y="1522"/>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Name</a:t>
                </a:r>
              </a:p>
            </p:txBody>
          </p:sp>
        </p:grpSp>
        <p:sp>
          <p:nvSpPr>
            <p:cNvPr id="70725" name="Text Box 69"/>
            <p:cNvSpPr txBox="1">
              <a:spLocks noChangeArrowheads="1"/>
            </p:cNvSpPr>
            <p:nvPr/>
          </p:nvSpPr>
          <p:spPr bwMode="auto">
            <a:xfrm>
              <a:off x="4320" y="1776"/>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CustomerId</a:t>
              </a:r>
            </a:p>
          </p:txBody>
        </p:sp>
        <p:grpSp>
          <p:nvGrpSpPr>
            <p:cNvPr id="70726" name="Group 70"/>
            <p:cNvGrpSpPr>
              <a:grpSpLocks/>
            </p:cNvGrpSpPr>
            <p:nvPr/>
          </p:nvGrpSpPr>
          <p:grpSpPr bwMode="auto">
            <a:xfrm>
              <a:off x="2304" y="576"/>
              <a:ext cx="964" cy="1465"/>
              <a:chOff x="2304" y="768"/>
              <a:chExt cx="964" cy="1465"/>
            </a:xfrm>
          </p:grpSpPr>
          <p:grpSp>
            <p:nvGrpSpPr>
              <p:cNvPr id="70727" name="Group 71"/>
              <p:cNvGrpSpPr>
                <a:grpSpLocks/>
              </p:cNvGrpSpPr>
              <p:nvPr/>
            </p:nvGrpSpPr>
            <p:grpSpPr bwMode="auto">
              <a:xfrm>
                <a:off x="2304" y="768"/>
                <a:ext cx="964" cy="1465"/>
                <a:chOff x="2304" y="768"/>
                <a:chExt cx="964" cy="1465"/>
              </a:xfrm>
            </p:grpSpPr>
            <p:grpSp>
              <p:nvGrpSpPr>
                <p:cNvPr id="70728" name="Group 72"/>
                <p:cNvGrpSpPr>
                  <a:grpSpLocks/>
                </p:cNvGrpSpPr>
                <p:nvPr/>
              </p:nvGrpSpPr>
              <p:grpSpPr bwMode="auto">
                <a:xfrm>
                  <a:off x="2314" y="768"/>
                  <a:ext cx="912" cy="1440"/>
                  <a:chOff x="1536" y="2592"/>
                  <a:chExt cx="864" cy="960"/>
                </a:xfrm>
              </p:grpSpPr>
              <p:sp>
                <p:nvSpPr>
                  <p:cNvPr id="70729" name="Rectangle 73"/>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30" name="Line 74"/>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31" name="Line 75"/>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32" name="Text Box 76"/>
                <p:cNvSpPr txBox="1">
                  <a:spLocks noChangeArrowheads="1"/>
                </p:cNvSpPr>
                <p:nvPr/>
              </p:nvSpPr>
              <p:spPr bwMode="auto">
                <a:xfrm>
                  <a:off x="2506" y="864"/>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Account</a:t>
                  </a:r>
                  <a:endParaRPr lang="en-US" altLang="en-US" b="1"/>
                </a:p>
              </p:txBody>
            </p:sp>
            <p:sp>
              <p:nvSpPr>
                <p:cNvPr id="70733" name="Text Box 77"/>
                <p:cNvSpPr txBox="1">
                  <a:spLocks noChangeArrowheads="1"/>
                </p:cNvSpPr>
                <p:nvPr/>
              </p:nvSpPr>
              <p:spPr bwMode="auto">
                <a:xfrm>
                  <a:off x="2304" y="1186"/>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Amount</a:t>
                  </a:r>
                </a:p>
              </p:txBody>
            </p:sp>
            <p:sp>
              <p:nvSpPr>
                <p:cNvPr id="70734" name="Text Box 78"/>
                <p:cNvSpPr txBox="1">
                  <a:spLocks noChangeArrowheads="1"/>
                </p:cNvSpPr>
                <p:nvPr/>
              </p:nvSpPr>
              <p:spPr bwMode="auto">
                <a:xfrm>
                  <a:off x="2304" y="1714"/>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Deposit()</a:t>
                  </a:r>
                </a:p>
              </p:txBody>
            </p:sp>
            <p:sp>
              <p:nvSpPr>
                <p:cNvPr id="70735" name="Text Box 79"/>
                <p:cNvSpPr txBox="1">
                  <a:spLocks noChangeArrowheads="1"/>
                </p:cNvSpPr>
                <p:nvPr/>
              </p:nvSpPr>
              <p:spPr bwMode="auto">
                <a:xfrm>
                  <a:off x="2304" y="1858"/>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sp>
              <p:nvSpPr>
                <p:cNvPr id="70736" name="Text Box 80"/>
                <p:cNvSpPr txBox="1">
                  <a:spLocks noChangeArrowheads="1"/>
                </p:cNvSpPr>
                <p:nvPr/>
              </p:nvSpPr>
              <p:spPr bwMode="auto">
                <a:xfrm>
                  <a:off x="2304" y="2002"/>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GetBalance()</a:t>
                  </a:r>
                </a:p>
              </p:txBody>
            </p:sp>
          </p:grpSp>
          <p:sp>
            <p:nvSpPr>
              <p:cNvPr id="70737" name="Text Box 81"/>
              <p:cNvSpPr txBox="1">
                <a:spLocks noChangeArrowheads="1"/>
              </p:cNvSpPr>
              <p:nvPr/>
            </p:nvSpPr>
            <p:spPr bwMode="auto">
              <a:xfrm>
                <a:off x="2304" y="1440"/>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CustomerId</a:t>
                </a:r>
              </a:p>
            </p:txBody>
          </p:sp>
          <p:grpSp>
            <p:nvGrpSpPr>
              <p:cNvPr id="70738" name="Group 82"/>
              <p:cNvGrpSpPr>
                <a:grpSpLocks/>
              </p:cNvGrpSpPr>
              <p:nvPr/>
            </p:nvGrpSpPr>
            <p:grpSpPr bwMode="auto">
              <a:xfrm>
                <a:off x="2364" y="1413"/>
                <a:ext cx="804" cy="280"/>
                <a:chOff x="1056" y="1545"/>
                <a:chExt cx="804" cy="613"/>
              </a:xfrm>
            </p:grpSpPr>
            <p:sp>
              <p:nvSpPr>
                <p:cNvPr id="70739" name="Text Box 83"/>
                <p:cNvSpPr txBox="1">
                  <a:spLocks noChangeArrowheads="1"/>
                </p:cNvSpPr>
                <p:nvPr/>
              </p:nvSpPr>
              <p:spPr bwMode="auto">
                <a:xfrm>
                  <a:off x="1056" y="1729"/>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en-US" b="1">
                      <a:solidFill>
                        <a:schemeClr val="bg1"/>
                      </a:solidFill>
                    </a:rPr>
                    <a:t>AccountId</a:t>
                  </a:r>
                </a:p>
              </p:txBody>
            </p:sp>
            <p:sp>
              <p:nvSpPr>
                <p:cNvPr id="70740" name="Text Box 84"/>
                <p:cNvSpPr txBox="1">
                  <a:spLocks noChangeArrowheads="1"/>
                </p:cNvSpPr>
                <p:nvPr/>
              </p:nvSpPr>
              <p:spPr bwMode="auto">
                <a:xfrm>
                  <a:off x="1056" y="1545"/>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en-US" b="1"/>
                    <a:t>AccountId</a:t>
                  </a:r>
                </a:p>
              </p:txBody>
            </p:sp>
          </p:grpSp>
        </p:grpSp>
        <p:grpSp>
          <p:nvGrpSpPr>
            <p:cNvPr id="70741" name="Group 85"/>
            <p:cNvGrpSpPr>
              <a:grpSpLocks/>
            </p:cNvGrpSpPr>
            <p:nvPr/>
          </p:nvGrpSpPr>
          <p:grpSpPr bwMode="auto">
            <a:xfrm>
              <a:off x="528" y="720"/>
              <a:ext cx="922" cy="1440"/>
              <a:chOff x="4080" y="1104"/>
              <a:chExt cx="922" cy="1440"/>
            </a:xfrm>
          </p:grpSpPr>
          <p:grpSp>
            <p:nvGrpSpPr>
              <p:cNvPr id="70742" name="Group 86"/>
              <p:cNvGrpSpPr>
                <a:grpSpLocks/>
              </p:cNvGrpSpPr>
              <p:nvPr/>
            </p:nvGrpSpPr>
            <p:grpSpPr bwMode="auto">
              <a:xfrm>
                <a:off x="4090" y="1104"/>
                <a:ext cx="912" cy="1440"/>
                <a:chOff x="1536" y="2592"/>
                <a:chExt cx="864" cy="960"/>
              </a:xfrm>
            </p:grpSpPr>
            <p:sp>
              <p:nvSpPr>
                <p:cNvPr id="70743" name="Rectangle 87"/>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4" name="Line 88"/>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5" name="Line 89"/>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46" name="Text Box 90"/>
              <p:cNvSpPr txBox="1">
                <a:spLocks noChangeArrowheads="1"/>
              </p:cNvSpPr>
              <p:nvPr/>
            </p:nvSpPr>
            <p:spPr bwMode="auto">
              <a:xfrm>
                <a:off x="4176" y="1200"/>
                <a:ext cx="4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Bank</a:t>
                </a:r>
                <a:endParaRPr lang="en-US" altLang="en-US" b="1"/>
              </a:p>
            </p:txBody>
          </p:sp>
          <p:sp>
            <p:nvSpPr>
              <p:cNvPr id="70747" name="Text Box 91"/>
              <p:cNvSpPr txBox="1">
                <a:spLocks noChangeArrowheads="1"/>
              </p:cNvSpPr>
              <p:nvPr/>
            </p:nvSpPr>
            <p:spPr bwMode="auto">
              <a:xfrm>
                <a:off x="4080" y="1522"/>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Name</a:t>
                </a:r>
              </a:p>
            </p:txBody>
          </p:sp>
        </p:grpSp>
        <p:sp>
          <p:nvSpPr>
            <p:cNvPr id="70748" name="Line 92"/>
            <p:cNvSpPr>
              <a:spLocks noChangeShapeType="1"/>
            </p:cNvSpPr>
            <p:nvPr/>
          </p:nvSpPr>
          <p:spPr bwMode="auto">
            <a:xfrm>
              <a:off x="3216" y="1104"/>
              <a:ext cx="1104" cy="528"/>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9" name="Text Box 93"/>
            <p:cNvSpPr txBox="1">
              <a:spLocks noChangeArrowheads="1"/>
            </p:cNvSpPr>
            <p:nvPr/>
          </p:nvSpPr>
          <p:spPr bwMode="auto">
            <a:xfrm>
              <a:off x="3660" y="1113"/>
              <a:ext cx="37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Has</a:t>
              </a:r>
            </a:p>
          </p:txBody>
        </p:sp>
        <p:sp>
          <p:nvSpPr>
            <p:cNvPr id="70750" name="Text Box 94"/>
            <p:cNvSpPr txBox="1">
              <a:spLocks noChangeArrowheads="1"/>
            </p:cNvSpPr>
            <p:nvPr/>
          </p:nvSpPr>
          <p:spPr bwMode="auto">
            <a:xfrm>
              <a:off x="3264" y="960"/>
              <a:ext cx="230"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t>*</a:t>
              </a:r>
            </a:p>
          </p:txBody>
        </p:sp>
        <p:sp>
          <p:nvSpPr>
            <p:cNvPr id="70751" name="Line 95"/>
            <p:cNvSpPr>
              <a:spLocks noChangeShapeType="1"/>
            </p:cNvSpPr>
            <p:nvPr/>
          </p:nvSpPr>
          <p:spPr bwMode="auto">
            <a:xfrm flipH="1">
              <a:off x="1488" y="1200"/>
              <a:ext cx="816" cy="144"/>
            </a:xfrm>
            <a:prstGeom prst="line">
              <a:avLst/>
            </a:prstGeom>
            <a:noFill/>
            <a:ln w="38100">
              <a:solidFill>
                <a:schemeClr val="tx1"/>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2" name="Text Box 96"/>
            <p:cNvSpPr txBox="1">
              <a:spLocks noChangeArrowheads="1"/>
            </p:cNvSpPr>
            <p:nvPr/>
          </p:nvSpPr>
          <p:spPr bwMode="auto">
            <a:xfrm>
              <a:off x="2064" y="912"/>
              <a:ext cx="230"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t>*</a:t>
              </a:r>
            </a:p>
          </p:txBody>
        </p:sp>
      </p:grpSp>
      <p:grpSp>
        <p:nvGrpSpPr>
          <p:cNvPr id="70754" name="Group 98"/>
          <p:cNvGrpSpPr>
            <a:grpSpLocks/>
          </p:cNvGrpSpPr>
          <p:nvPr/>
        </p:nvGrpSpPr>
        <p:grpSpPr bwMode="auto">
          <a:xfrm>
            <a:off x="1768475" y="4176713"/>
            <a:ext cx="1447800" cy="2286000"/>
            <a:chOff x="1536" y="2592"/>
            <a:chExt cx="864" cy="960"/>
          </a:xfrm>
        </p:grpSpPr>
        <p:sp>
          <p:nvSpPr>
            <p:cNvPr id="70755" name="Rectangle 99"/>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6" name="Line 100"/>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7" name="Line 101"/>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58" name="Text Box 102"/>
          <p:cNvSpPr txBox="1">
            <a:spLocks noChangeArrowheads="1"/>
          </p:cNvSpPr>
          <p:nvPr/>
        </p:nvSpPr>
        <p:spPr bwMode="auto">
          <a:xfrm>
            <a:off x="1981200" y="4252913"/>
            <a:ext cx="1047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Savings</a:t>
            </a:r>
          </a:p>
          <a:p>
            <a:r>
              <a:rPr lang="en-US" altLang="en-US" b="1">
                <a:solidFill>
                  <a:srgbClr val="3333FF"/>
                </a:solidFill>
              </a:rPr>
              <a:t>Account</a:t>
            </a:r>
            <a:endParaRPr lang="en-US" altLang="en-US" b="1"/>
          </a:p>
        </p:txBody>
      </p:sp>
      <p:sp>
        <p:nvSpPr>
          <p:cNvPr id="70759" name="Text Box 103"/>
          <p:cNvSpPr txBox="1">
            <a:spLocks noChangeArrowheads="1"/>
          </p:cNvSpPr>
          <p:nvPr/>
        </p:nvSpPr>
        <p:spPr bwMode="auto">
          <a:xfrm>
            <a:off x="1752600" y="5907088"/>
            <a:ext cx="1390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grpSp>
        <p:nvGrpSpPr>
          <p:cNvPr id="70760" name="Group 104"/>
          <p:cNvGrpSpPr>
            <a:grpSpLocks/>
          </p:cNvGrpSpPr>
          <p:nvPr/>
        </p:nvGrpSpPr>
        <p:grpSpPr bwMode="auto">
          <a:xfrm>
            <a:off x="3657600" y="4176713"/>
            <a:ext cx="1447800" cy="2286000"/>
            <a:chOff x="1536" y="2592"/>
            <a:chExt cx="864" cy="960"/>
          </a:xfrm>
        </p:grpSpPr>
        <p:sp>
          <p:nvSpPr>
            <p:cNvPr id="70761" name="Rectangle 105"/>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2" name="Line 106"/>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3" name="Line 107"/>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64" name="Text Box 108"/>
          <p:cNvSpPr txBox="1">
            <a:spLocks noChangeArrowheads="1"/>
          </p:cNvSpPr>
          <p:nvPr/>
        </p:nvSpPr>
        <p:spPr bwMode="auto">
          <a:xfrm>
            <a:off x="3870325" y="4252913"/>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Checking</a:t>
            </a:r>
          </a:p>
          <a:p>
            <a:r>
              <a:rPr lang="en-US" altLang="en-US" b="1">
                <a:solidFill>
                  <a:srgbClr val="3333FF"/>
                </a:solidFill>
              </a:rPr>
              <a:t>Account</a:t>
            </a:r>
            <a:endParaRPr lang="en-US" altLang="en-US" b="1"/>
          </a:p>
        </p:txBody>
      </p:sp>
      <p:sp>
        <p:nvSpPr>
          <p:cNvPr id="70765" name="Text Box 109"/>
          <p:cNvSpPr txBox="1">
            <a:spLocks noChangeArrowheads="1"/>
          </p:cNvSpPr>
          <p:nvPr/>
        </p:nvSpPr>
        <p:spPr bwMode="auto">
          <a:xfrm>
            <a:off x="3641725" y="5907088"/>
            <a:ext cx="1390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grpSp>
        <p:nvGrpSpPr>
          <p:cNvPr id="70766" name="Group 110"/>
          <p:cNvGrpSpPr>
            <a:grpSpLocks/>
          </p:cNvGrpSpPr>
          <p:nvPr/>
        </p:nvGrpSpPr>
        <p:grpSpPr bwMode="auto">
          <a:xfrm>
            <a:off x="5638800" y="4176713"/>
            <a:ext cx="1447800" cy="2286000"/>
            <a:chOff x="1536" y="2592"/>
            <a:chExt cx="864" cy="960"/>
          </a:xfrm>
        </p:grpSpPr>
        <p:sp>
          <p:nvSpPr>
            <p:cNvPr id="70767" name="Rectangle 111"/>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8" name="Line 112"/>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9" name="Line 113"/>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70" name="Text Box 114"/>
          <p:cNvSpPr txBox="1">
            <a:spLocks noChangeArrowheads="1"/>
          </p:cNvSpPr>
          <p:nvPr/>
        </p:nvSpPr>
        <p:spPr bwMode="auto">
          <a:xfrm>
            <a:off x="5851525" y="4252913"/>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rgbClr val="3333FF"/>
                </a:solidFill>
              </a:rPr>
              <a:t>Mortgage</a:t>
            </a:r>
          </a:p>
          <a:p>
            <a:pPr algn="ctr"/>
            <a:r>
              <a:rPr lang="en-US" altLang="en-US" b="1">
                <a:solidFill>
                  <a:srgbClr val="3333FF"/>
                </a:solidFill>
              </a:rPr>
              <a:t>Account</a:t>
            </a:r>
            <a:endParaRPr lang="en-US" altLang="en-US" b="1"/>
          </a:p>
        </p:txBody>
      </p:sp>
      <p:sp>
        <p:nvSpPr>
          <p:cNvPr id="70771" name="Text Box 115"/>
          <p:cNvSpPr txBox="1">
            <a:spLocks noChangeArrowheads="1"/>
          </p:cNvSpPr>
          <p:nvPr/>
        </p:nvSpPr>
        <p:spPr bwMode="auto">
          <a:xfrm>
            <a:off x="5622925" y="5907088"/>
            <a:ext cx="1390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sp>
        <p:nvSpPr>
          <p:cNvPr id="70772" name="Line 116"/>
          <p:cNvSpPr>
            <a:spLocks noChangeShapeType="1"/>
          </p:cNvSpPr>
          <p:nvPr/>
        </p:nvSpPr>
        <p:spPr bwMode="auto">
          <a:xfrm>
            <a:off x="2743200" y="3795713"/>
            <a:ext cx="3505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3" name="Line 117"/>
          <p:cNvSpPr>
            <a:spLocks noChangeShapeType="1"/>
          </p:cNvSpPr>
          <p:nvPr/>
        </p:nvSpPr>
        <p:spPr bwMode="auto">
          <a:xfrm>
            <a:off x="6248400" y="37957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4" name="Line 118"/>
          <p:cNvSpPr>
            <a:spLocks noChangeShapeType="1"/>
          </p:cNvSpPr>
          <p:nvPr/>
        </p:nvSpPr>
        <p:spPr bwMode="auto">
          <a:xfrm>
            <a:off x="4419600" y="37957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5" name="Line 119"/>
          <p:cNvSpPr>
            <a:spLocks noChangeShapeType="1"/>
          </p:cNvSpPr>
          <p:nvPr/>
        </p:nvSpPr>
        <p:spPr bwMode="auto">
          <a:xfrm>
            <a:off x="2743200" y="37957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0776" name="Group 120"/>
          <p:cNvGrpSpPr>
            <a:grpSpLocks/>
          </p:cNvGrpSpPr>
          <p:nvPr/>
        </p:nvGrpSpPr>
        <p:grpSpPr bwMode="auto">
          <a:xfrm>
            <a:off x="4343400" y="3200400"/>
            <a:ext cx="177800" cy="596900"/>
            <a:chOff x="4208" y="2548"/>
            <a:chExt cx="112" cy="376"/>
          </a:xfrm>
        </p:grpSpPr>
        <p:sp>
          <p:nvSpPr>
            <p:cNvPr id="70777" name="Line 121"/>
            <p:cNvSpPr>
              <a:spLocks noChangeShapeType="1"/>
            </p:cNvSpPr>
            <p:nvPr/>
          </p:nvSpPr>
          <p:spPr bwMode="auto">
            <a:xfrm>
              <a:off x="4256" y="2548"/>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8" name="AutoShape 122"/>
            <p:cNvSpPr>
              <a:spLocks noChangeArrowheads="1"/>
            </p:cNvSpPr>
            <p:nvPr/>
          </p:nvSpPr>
          <p:spPr bwMode="auto">
            <a:xfrm>
              <a:off x="4208" y="2836"/>
              <a:ext cx="112" cy="8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53" name="Text Box 97"/>
          <p:cNvSpPr txBox="1">
            <a:spLocks noChangeArrowheads="1"/>
          </p:cNvSpPr>
          <p:nvPr/>
        </p:nvSpPr>
        <p:spPr bwMode="auto">
          <a:xfrm>
            <a:off x="1014413" y="4738688"/>
            <a:ext cx="7394575" cy="958850"/>
          </a:xfrm>
          <a:prstGeom prst="rect">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spAutoFit/>
          </a:bodyPr>
          <a:lstStyle/>
          <a:p>
            <a:pPr algn="ctr"/>
            <a:r>
              <a:rPr lang="en-US" altLang="en-US" sz="2800">
                <a:latin typeface="Times" panose="02020603050405020304" pitchFamily="18" charset="0"/>
              </a:rPr>
              <a:t>Don’t put too many classes into the same package:</a:t>
            </a:r>
          </a:p>
          <a:p>
            <a:pPr algn="ctr"/>
            <a:r>
              <a:rPr lang="en-US" altLang="en-US" sz="2800">
                <a:latin typeface="Times" panose="02020603050405020304" pitchFamily="18" charset="0"/>
              </a:rPr>
              <a:t>7+-2 (or even 5+-2)</a:t>
            </a:r>
            <a:endParaRPr lang="en-US" altLang="en-US" sz="2400">
              <a:latin typeface="Times"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a:t>Reality and Model</a:t>
            </a:r>
          </a:p>
        </p:txBody>
      </p:sp>
      <p:sp>
        <p:nvSpPr>
          <p:cNvPr id="156675" name="Rectangle 3"/>
          <p:cNvSpPr>
            <a:spLocks noGrp="1" noChangeArrowheads="1"/>
          </p:cNvSpPr>
          <p:nvPr>
            <p:ph type="body" idx="1"/>
          </p:nvPr>
        </p:nvSpPr>
        <p:spPr/>
        <p:txBody>
          <a:bodyPr/>
          <a:lstStyle/>
          <a:p>
            <a:r>
              <a:rPr lang="en-US" altLang="en-US"/>
              <a:t>Reality R:</a:t>
            </a:r>
            <a:r>
              <a:rPr lang="en-US" altLang="en-US" b="1"/>
              <a:t>  Real Things,  People, Processes happening during some time, Relationship between things</a:t>
            </a:r>
          </a:p>
          <a:p>
            <a:r>
              <a:rPr lang="en-US" altLang="en-US"/>
              <a:t>Model M:</a:t>
            </a:r>
            <a:r>
              <a:rPr lang="en-US" altLang="en-US" b="1"/>
              <a:t>  Abstractions from (really existing or only thought of ) things, people , processes and relationships between these abstractions.</a:t>
            </a:r>
          </a:p>
          <a:p>
            <a:endParaRPr lang="en-US" altLang="en-US" b="1"/>
          </a:p>
          <a:p>
            <a:endParaRPr lang="en-US" altLang="en-US"/>
          </a:p>
          <a:p>
            <a:pPr lvl="1"/>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Put Taxonomies on a separate  Diagram</a:t>
            </a:r>
          </a:p>
        </p:txBody>
      </p:sp>
      <p:grpSp>
        <p:nvGrpSpPr>
          <p:cNvPr id="71776" name="Group 96"/>
          <p:cNvGrpSpPr>
            <a:grpSpLocks/>
          </p:cNvGrpSpPr>
          <p:nvPr/>
        </p:nvGrpSpPr>
        <p:grpSpPr bwMode="auto">
          <a:xfrm>
            <a:off x="1768475" y="4176713"/>
            <a:ext cx="1447800" cy="2286000"/>
            <a:chOff x="1536" y="2592"/>
            <a:chExt cx="864" cy="960"/>
          </a:xfrm>
        </p:grpSpPr>
        <p:sp>
          <p:nvSpPr>
            <p:cNvPr id="71777" name="Rectangle 97"/>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78" name="Line 98"/>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79" name="Line 99"/>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1780" name="Text Box 100"/>
          <p:cNvSpPr txBox="1">
            <a:spLocks noChangeArrowheads="1"/>
          </p:cNvSpPr>
          <p:nvPr/>
        </p:nvSpPr>
        <p:spPr bwMode="auto">
          <a:xfrm>
            <a:off x="1981200" y="4252913"/>
            <a:ext cx="1047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Savings</a:t>
            </a:r>
          </a:p>
          <a:p>
            <a:r>
              <a:rPr lang="en-US" altLang="en-US" b="1">
                <a:solidFill>
                  <a:srgbClr val="3333FF"/>
                </a:solidFill>
              </a:rPr>
              <a:t>Account</a:t>
            </a:r>
            <a:endParaRPr lang="en-US" altLang="en-US" b="1"/>
          </a:p>
        </p:txBody>
      </p:sp>
      <p:sp>
        <p:nvSpPr>
          <p:cNvPr id="71781" name="Text Box 101"/>
          <p:cNvSpPr txBox="1">
            <a:spLocks noChangeArrowheads="1"/>
          </p:cNvSpPr>
          <p:nvPr/>
        </p:nvSpPr>
        <p:spPr bwMode="auto">
          <a:xfrm>
            <a:off x="1752600" y="5907088"/>
            <a:ext cx="1390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grpSp>
        <p:nvGrpSpPr>
          <p:cNvPr id="71782" name="Group 102"/>
          <p:cNvGrpSpPr>
            <a:grpSpLocks/>
          </p:cNvGrpSpPr>
          <p:nvPr/>
        </p:nvGrpSpPr>
        <p:grpSpPr bwMode="auto">
          <a:xfrm>
            <a:off x="3657600" y="4176713"/>
            <a:ext cx="1447800" cy="2286000"/>
            <a:chOff x="1536" y="2592"/>
            <a:chExt cx="864" cy="960"/>
          </a:xfrm>
        </p:grpSpPr>
        <p:sp>
          <p:nvSpPr>
            <p:cNvPr id="71783" name="Rectangle 103"/>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84" name="Line 104"/>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85" name="Line 105"/>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1786" name="Text Box 106"/>
          <p:cNvSpPr txBox="1">
            <a:spLocks noChangeArrowheads="1"/>
          </p:cNvSpPr>
          <p:nvPr/>
        </p:nvSpPr>
        <p:spPr bwMode="auto">
          <a:xfrm>
            <a:off x="3870325" y="4252913"/>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Checking</a:t>
            </a:r>
          </a:p>
          <a:p>
            <a:r>
              <a:rPr lang="en-US" altLang="en-US" b="1">
                <a:solidFill>
                  <a:srgbClr val="3333FF"/>
                </a:solidFill>
              </a:rPr>
              <a:t>Account</a:t>
            </a:r>
            <a:endParaRPr lang="en-US" altLang="en-US" b="1"/>
          </a:p>
        </p:txBody>
      </p:sp>
      <p:sp>
        <p:nvSpPr>
          <p:cNvPr id="71787" name="Text Box 107"/>
          <p:cNvSpPr txBox="1">
            <a:spLocks noChangeArrowheads="1"/>
          </p:cNvSpPr>
          <p:nvPr/>
        </p:nvSpPr>
        <p:spPr bwMode="auto">
          <a:xfrm>
            <a:off x="3641725" y="5907088"/>
            <a:ext cx="1390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grpSp>
        <p:nvGrpSpPr>
          <p:cNvPr id="71788" name="Group 108"/>
          <p:cNvGrpSpPr>
            <a:grpSpLocks/>
          </p:cNvGrpSpPr>
          <p:nvPr/>
        </p:nvGrpSpPr>
        <p:grpSpPr bwMode="auto">
          <a:xfrm>
            <a:off x="5638800" y="4176713"/>
            <a:ext cx="1447800" cy="2286000"/>
            <a:chOff x="1536" y="2592"/>
            <a:chExt cx="864" cy="960"/>
          </a:xfrm>
        </p:grpSpPr>
        <p:sp>
          <p:nvSpPr>
            <p:cNvPr id="71789" name="Rectangle 109"/>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0" name="Line 110"/>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1" name="Line 111"/>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1792" name="Text Box 112"/>
          <p:cNvSpPr txBox="1">
            <a:spLocks noChangeArrowheads="1"/>
          </p:cNvSpPr>
          <p:nvPr/>
        </p:nvSpPr>
        <p:spPr bwMode="auto">
          <a:xfrm>
            <a:off x="5851525" y="4252913"/>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rgbClr val="3333FF"/>
                </a:solidFill>
              </a:rPr>
              <a:t>Mortgage</a:t>
            </a:r>
          </a:p>
          <a:p>
            <a:pPr algn="ctr"/>
            <a:r>
              <a:rPr lang="en-US" altLang="en-US" b="1">
                <a:solidFill>
                  <a:srgbClr val="3333FF"/>
                </a:solidFill>
              </a:rPr>
              <a:t>Account</a:t>
            </a:r>
            <a:endParaRPr lang="en-US" altLang="en-US" b="1"/>
          </a:p>
        </p:txBody>
      </p:sp>
      <p:sp>
        <p:nvSpPr>
          <p:cNvPr id="71793" name="Text Box 113"/>
          <p:cNvSpPr txBox="1">
            <a:spLocks noChangeArrowheads="1"/>
          </p:cNvSpPr>
          <p:nvPr/>
        </p:nvSpPr>
        <p:spPr bwMode="auto">
          <a:xfrm>
            <a:off x="5622925" y="5907088"/>
            <a:ext cx="1390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grpSp>
        <p:nvGrpSpPr>
          <p:cNvPr id="71803" name="Group 123"/>
          <p:cNvGrpSpPr>
            <a:grpSpLocks/>
          </p:cNvGrpSpPr>
          <p:nvPr/>
        </p:nvGrpSpPr>
        <p:grpSpPr bwMode="auto">
          <a:xfrm>
            <a:off x="3657600" y="914400"/>
            <a:ext cx="1530350" cy="2325688"/>
            <a:chOff x="2304" y="768"/>
            <a:chExt cx="964" cy="1465"/>
          </a:xfrm>
        </p:grpSpPr>
        <p:grpSp>
          <p:nvGrpSpPr>
            <p:cNvPr id="71804" name="Group 124"/>
            <p:cNvGrpSpPr>
              <a:grpSpLocks/>
            </p:cNvGrpSpPr>
            <p:nvPr/>
          </p:nvGrpSpPr>
          <p:grpSpPr bwMode="auto">
            <a:xfrm>
              <a:off x="2304" y="768"/>
              <a:ext cx="964" cy="1465"/>
              <a:chOff x="2304" y="768"/>
              <a:chExt cx="964" cy="1465"/>
            </a:xfrm>
          </p:grpSpPr>
          <p:grpSp>
            <p:nvGrpSpPr>
              <p:cNvPr id="71805" name="Group 125"/>
              <p:cNvGrpSpPr>
                <a:grpSpLocks/>
              </p:cNvGrpSpPr>
              <p:nvPr/>
            </p:nvGrpSpPr>
            <p:grpSpPr bwMode="auto">
              <a:xfrm>
                <a:off x="2314" y="768"/>
                <a:ext cx="912" cy="1440"/>
                <a:chOff x="1536" y="2592"/>
                <a:chExt cx="864" cy="960"/>
              </a:xfrm>
            </p:grpSpPr>
            <p:sp>
              <p:nvSpPr>
                <p:cNvPr id="71806" name="Rectangle 126"/>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7" name="Line 127"/>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8" name="Line 128"/>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1809" name="Text Box 129"/>
              <p:cNvSpPr txBox="1">
                <a:spLocks noChangeArrowheads="1"/>
              </p:cNvSpPr>
              <p:nvPr/>
            </p:nvSpPr>
            <p:spPr bwMode="auto">
              <a:xfrm>
                <a:off x="2506" y="864"/>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3333FF"/>
                    </a:solidFill>
                  </a:rPr>
                  <a:t>Account</a:t>
                </a:r>
                <a:endParaRPr lang="en-US" altLang="en-US" b="1"/>
              </a:p>
            </p:txBody>
          </p:sp>
          <p:sp>
            <p:nvSpPr>
              <p:cNvPr id="71810" name="Text Box 130"/>
              <p:cNvSpPr txBox="1">
                <a:spLocks noChangeArrowheads="1"/>
              </p:cNvSpPr>
              <p:nvPr/>
            </p:nvSpPr>
            <p:spPr bwMode="auto">
              <a:xfrm>
                <a:off x="2304" y="1186"/>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Amount</a:t>
                </a:r>
              </a:p>
            </p:txBody>
          </p:sp>
          <p:sp>
            <p:nvSpPr>
              <p:cNvPr id="71811" name="Text Box 131"/>
              <p:cNvSpPr txBox="1">
                <a:spLocks noChangeArrowheads="1"/>
              </p:cNvSpPr>
              <p:nvPr/>
            </p:nvSpPr>
            <p:spPr bwMode="auto">
              <a:xfrm>
                <a:off x="2304" y="1714"/>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Deposit()</a:t>
                </a:r>
              </a:p>
            </p:txBody>
          </p:sp>
          <p:sp>
            <p:nvSpPr>
              <p:cNvPr id="71812" name="Text Box 132"/>
              <p:cNvSpPr txBox="1">
                <a:spLocks noChangeArrowheads="1"/>
              </p:cNvSpPr>
              <p:nvPr/>
            </p:nvSpPr>
            <p:spPr bwMode="auto">
              <a:xfrm>
                <a:off x="2304" y="1858"/>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Withdraw()</a:t>
                </a:r>
              </a:p>
            </p:txBody>
          </p:sp>
          <p:sp>
            <p:nvSpPr>
              <p:cNvPr id="71813" name="Text Box 133"/>
              <p:cNvSpPr txBox="1">
                <a:spLocks noChangeArrowheads="1"/>
              </p:cNvSpPr>
              <p:nvPr/>
            </p:nvSpPr>
            <p:spPr bwMode="auto">
              <a:xfrm>
                <a:off x="2304" y="2002"/>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GetBalance()</a:t>
                </a:r>
              </a:p>
            </p:txBody>
          </p:sp>
        </p:grpSp>
        <p:sp>
          <p:nvSpPr>
            <p:cNvPr id="71814" name="Text Box 134"/>
            <p:cNvSpPr txBox="1">
              <a:spLocks noChangeArrowheads="1"/>
            </p:cNvSpPr>
            <p:nvPr/>
          </p:nvSpPr>
          <p:spPr bwMode="auto">
            <a:xfrm>
              <a:off x="2304" y="1440"/>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CustomerId</a:t>
              </a:r>
            </a:p>
          </p:txBody>
        </p:sp>
        <p:grpSp>
          <p:nvGrpSpPr>
            <p:cNvPr id="71815" name="Group 135"/>
            <p:cNvGrpSpPr>
              <a:grpSpLocks/>
            </p:cNvGrpSpPr>
            <p:nvPr/>
          </p:nvGrpSpPr>
          <p:grpSpPr bwMode="auto">
            <a:xfrm>
              <a:off x="2364" y="1413"/>
              <a:ext cx="804" cy="280"/>
              <a:chOff x="1056" y="1545"/>
              <a:chExt cx="804" cy="613"/>
            </a:xfrm>
          </p:grpSpPr>
          <p:sp>
            <p:nvSpPr>
              <p:cNvPr id="71816" name="Text Box 136"/>
              <p:cNvSpPr txBox="1">
                <a:spLocks noChangeArrowheads="1"/>
              </p:cNvSpPr>
              <p:nvPr/>
            </p:nvSpPr>
            <p:spPr bwMode="auto">
              <a:xfrm>
                <a:off x="1056" y="1729"/>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en-US" b="1">
                    <a:solidFill>
                      <a:schemeClr val="bg1"/>
                    </a:solidFill>
                  </a:rPr>
                  <a:t>AccountId</a:t>
                </a:r>
              </a:p>
            </p:txBody>
          </p:sp>
          <p:sp>
            <p:nvSpPr>
              <p:cNvPr id="71817" name="Text Box 137"/>
              <p:cNvSpPr txBox="1">
                <a:spLocks noChangeArrowheads="1"/>
              </p:cNvSpPr>
              <p:nvPr/>
            </p:nvSpPr>
            <p:spPr bwMode="auto">
              <a:xfrm>
                <a:off x="1056" y="1545"/>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en-US" b="1"/>
                  <a:t>AccountId</a:t>
                </a:r>
              </a:p>
            </p:txBody>
          </p:sp>
        </p:grpSp>
      </p:grpSp>
      <p:sp>
        <p:nvSpPr>
          <p:cNvPr id="71830" name="Line 150"/>
          <p:cNvSpPr>
            <a:spLocks noChangeShapeType="1"/>
          </p:cNvSpPr>
          <p:nvPr/>
        </p:nvSpPr>
        <p:spPr bwMode="auto">
          <a:xfrm>
            <a:off x="2743200" y="3795713"/>
            <a:ext cx="3505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1" name="Line 151"/>
          <p:cNvSpPr>
            <a:spLocks noChangeShapeType="1"/>
          </p:cNvSpPr>
          <p:nvPr/>
        </p:nvSpPr>
        <p:spPr bwMode="auto">
          <a:xfrm>
            <a:off x="6248400" y="37957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2" name="Line 152"/>
          <p:cNvSpPr>
            <a:spLocks noChangeShapeType="1"/>
          </p:cNvSpPr>
          <p:nvPr/>
        </p:nvSpPr>
        <p:spPr bwMode="auto">
          <a:xfrm>
            <a:off x="4419600" y="37957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3" name="Line 153"/>
          <p:cNvSpPr>
            <a:spLocks noChangeShapeType="1"/>
          </p:cNvSpPr>
          <p:nvPr/>
        </p:nvSpPr>
        <p:spPr bwMode="auto">
          <a:xfrm>
            <a:off x="2743200" y="37957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834" name="Group 154"/>
          <p:cNvGrpSpPr>
            <a:grpSpLocks/>
          </p:cNvGrpSpPr>
          <p:nvPr/>
        </p:nvGrpSpPr>
        <p:grpSpPr bwMode="auto">
          <a:xfrm>
            <a:off x="4343400" y="3200400"/>
            <a:ext cx="177800" cy="596900"/>
            <a:chOff x="4208" y="2548"/>
            <a:chExt cx="112" cy="376"/>
          </a:xfrm>
        </p:grpSpPr>
        <p:sp>
          <p:nvSpPr>
            <p:cNvPr id="71835" name="Line 155"/>
            <p:cNvSpPr>
              <a:spLocks noChangeShapeType="1"/>
            </p:cNvSpPr>
            <p:nvPr/>
          </p:nvSpPr>
          <p:spPr bwMode="auto">
            <a:xfrm>
              <a:off x="4256" y="2548"/>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6" name="AutoShape 156"/>
            <p:cNvSpPr>
              <a:spLocks noChangeArrowheads="1"/>
            </p:cNvSpPr>
            <p:nvPr/>
          </p:nvSpPr>
          <p:spPr bwMode="auto">
            <a:xfrm>
              <a:off x="4208" y="2836"/>
              <a:ext cx="112" cy="8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7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1780"/>
                                        </p:tgtEl>
                                        <p:attrNameLst>
                                          <p:attrName>style.visibility</p:attrName>
                                        </p:attrNameLst>
                                      </p:cBhvr>
                                      <p:to>
                                        <p:strVal val="visible"/>
                                      </p:to>
                                    </p:set>
                                    <p:animEffect transition="in" filter="wipe(down)">
                                      <p:cBhvr>
                                        <p:cTn id="11" dur="500"/>
                                        <p:tgtEl>
                                          <p:spTgt spid="717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7178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1792"/>
                                        </p:tgtEl>
                                        <p:attrNameLst>
                                          <p:attrName>style.visibility</p:attrName>
                                        </p:attrNameLst>
                                      </p:cBhvr>
                                      <p:to>
                                        <p:strVal val="visible"/>
                                      </p:to>
                                    </p:set>
                                    <p:animEffect transition="in" filter="wipe(down)">
                                      <p:cBhvr>
                                        <p:cTn id="20" dur="500"/>
                                        <p:tgtEl>
                                          <p:spTgt spid="717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7178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1786"/>
                                        </p:tgtEl>
                                        <p:attrNameLst>
                                          <p:attrName>style.visibility</p:attrName>
                                        </p:attrNameLst>
                                      </p:cBhvr>
                                      <p:to>
                                        <p:strVal val="visible"/>
                                      </p:to>
                                    </p:set>
                                    <p:animEffect transition="in" filter="wipe(down)">
                                      <p:cBhvr>
                                        <p:cTn id="29" dur="500"/>
                                        <p:tgtEl>
                                          <p:spTgt spid="71786"/>
                                        </p:tgtEl>
                                      </p:cBhvr>
                                    </p:animEffect>
                                  </p:childTnLst>
                                </p:cTn>
                              </p:par>
                            </p:childTnLst>
                          </p:cTn>
                        </p:par>
                        <p:par>
                          <p:cTn id="30" fill="hold" nodeType="afterGroup">
                            <p:stCondLst>
                              <p:cond delay="500"/>
                            </p:stCondLst>
                            <p:childTnLst>
                              <p:par>
                                <p:cTn id="31" presetID="1" presetClass="entr" presetSubtype="0" fill="hold" grpId="0" nodeType="afterEffect">
                                  <p:stCondLst>
                                    <p:cond delay="1000"/>
                                  </p:stCondLst>
                                  <p:childTnLst>
                                    <p:set>
                                      <p:cBhvr>
                                        <p:cTn id="32" dur="1" fill="hold">
                                          <p:stCondLst>
                                            <p:cond delay="499"/>
                                          </p:stCondLst>
                                        </p:cTn>
                                        <p:tgtEl>
                                          <p:spTgt spid="71781"/>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grpId="0" nodeType="afterEffect">
                                  <p:stCondLst>
                                    <p:cond delay="1000"/>
                                  </p:stCondLst>
                                  <p:childTnLst>
                                    <p:set>
                                      <p:cBhvr>
                                        <p:cTn id="35" dur="1" fill="hold">
                                          <p:stCondLst>
                                            <p:cond delay="499"/>
                                          </p:stCondLst>
                                        </p:cTn>
                                        <p:tgtEl>
                                          <p:spTgt spid="71787"/>
                                        </p:tgtEl>
                                        <p:attrNameLst>
                                          <p:attrName>style.visibility</p:attrName>
                                        </p:attrNameLst>
                                      </p:cBhvr>
                                      <p:to>
                                        <p:strVal val="visible"/>
                                      </p:to>
                                    </p:set>
                                  </p:childTnLst>
                                </p:cTn>
                              </p:par>
                            </p:childTnLst>
                          </p:cTn>
                        </p:par>
                        <p:par>
                          <p:cTn id="36" fill="hold" nodeType="afterGroup">
                            <p:stCondLst>
                              <p:cond delay="3500"/>
                            </p:stCondLst>
                            <p:childTnLst>
                              <p:par>
                                <p:cTn id="37" presetID="1" presetClass="entr" presetSubtype="0" fill="hold" grpId="0" nodeType="afterEffect">
                                  <p:stCondLst>
                                    <p:cond delay="1000"/>
                                  </p:stCondLst>
                                  <p:childTnLst>
                                    <p:set>
                                      <p:cBhvr>
                                        <p:cTn id="38" dur="1" fill="hold">
                                          <p:stCondLst>
                                            <p:cond delay="499"/>
                                          </p:stCondLst>
                                        </p:cTn>
                                        <p:tgtEl>
                                          <p:spTgt spid="71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0" grpId="0" autoUpdateAnimBg="0"/>
      <p:bldP spid="71781" grpId="0" autoUpdateAnimBg="0"/>
      <p:bldP spid="71786" grpId="0" autoUpdateAnimBg="0"/>
      <p:bldP spid="71787" grpId="0" autoUpdateAnimBg="0"/>
      <p:bldP spid="71792" grpId="0" autoUpdateAnimBg="0"/>
      <p:bldP spid="7179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3" name="Rectangle 11"/>
          <p:cNvSpPr>
            <a:spLocks noGrp="1" noChangeArrowheads="1"/>
          </p:cNvSpPr>
          <p:nvPr>
            <p:ph type="title"/>
          </p:nvPr>
        </p:nvSpPr>
        <p:spPr/>
        <p:txBody>
          <a:bodyPr/>
          <a:lstStyle/>
          <a:p>
            <a:r>
              <a:rPr lang="en-US" altLang="en-US"/>
              <a:t>Project Management Heuristics</a:t>
            </a:r>
          </a:p>
        </p:txBody>
      </p:sp>
      <p:sp>
        <p:nvSpPr>
          <p:cNvPr id="64524" name="Rectangle 12"/>
          <p:cNvSpPr>
            <a:spLocks noGrp="1" noChangeArrowheads="1"/>
          </p:cNvSpPr>
          <p:nvPr>
            <p:ph type="body" idx="1"/>
          </p:nvPr>
        </p:nvSpPr>
        <p:spPr/>
        <p:txBody>
          <a:bodyPr/>
          <a:lstStyle/>
          <a:p>
            <a:r>
              <a:rPr lang="en-US" altLang="en-US"/>
              <a:t>Explicitly schedule meetings for object identification </a:t>
            </a:r>
          </a:p>
          <a:p>
            <a:r>
              <a:rPr lang="en-US" altLang="en-US"/>
              <a:t>First just find objects</a:t>
            </a:r>
          </a:p>
          <a:p>
            <a:r>
              <a:rPr lang="en-US" altLang="en-US"/>
              <a:t>Then try to differentiate them between entity, interface and control objects</a:t>
            </a:r>
          </a:p>
          <a:p>
            <a:r>
              <a:rPr lang="en-US" altLang="en-US"/>
              <a:t>Find associations and their multiplicity</a:t>
            </a:r>
          </a:p>
          <a:p>
            <a:pPr lvl="1"/>
            <a:r>
              <a:rPr lang="en-US" altLang="en-US"/>
              <a:t>Unusual multiplicities usually lead to new objects or categories</a:t>
            </a:r>
          </a:p>
          <a:p>
            <a:r>
              <a:rPr lang="en-US" altLang="en-US"/>
              <a:t>Identify Inheritance: Look for a Taxonomy, Categorize</a:t>
            </a:r>
          </a:p>
          <a:p>
            <a:r>
              <a:rPr lang="en-US" altLang="en-US"/>
              <a:t>Identify Aggregation</a:t>
            </a:r>
          </a:p>
          <a:p>
            <a:endParaRPr lang="en-US" altLang="en-US"/>
          </a:p>
          <a:p>
            <a:r>
              <a:rPr lang="en-US" altLang="en-US"/>
              <a:t>Allow time for brainstorming , Iterate, iterate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de-DE" altLang="en-US"/>
              <a:t>Who uses class diagrams?</a:t>
            </a:r>
          </a:p>
        </p:txBody>
      </p:sp>
      <p:sp>
        <p:nvSpPr>
          <p:cNvPr id="136195" name="Rectangle 3"/>
          <p:cNvSpPr>
            <a:spLocks noGrp="1" noChangeArrowheads="1"/>
          </p:cNvSpPr>
          <p:nvPr>
            <p:ph type="body" idx="1"/>
          </p:nvPr>
        </p:nvSpPr>
        <p:spPr>
          <a:xfrm>
            <a:off x="298450" y="889000"/>
            <a:ext cx="8845550" cy="5562600"/>
          </a:xfrm>
        </p:spPr>
        <p:txBody>
          <a:bodyPr/>
          <a:lstStyle/>
          <a:p>
            <a:r>
              <a:rPr lang="de-DE" altLang="en-US"/>
              <a:t>Purpose of Class diagrams :</a:t>
            </a:r>
          </a:p>
          <a:p>
            <a:pPr lvl="1"/>
            <a:r>
              <a:rPr lang="de-DE" altLang="en-US"/>
              <a:t>The description of the static properties of a system (main purpose)</a:t>
            </a:r>
          </a:p>
          <a:p>
            <a:r>
              <a:rPr lang="de-DE" altLang="en-US"/>
              <a:t>Who uses class diagrams?</a:t>
            </a:r>
          </a:p>
          <a:p>
            <a:r>
              <a:rPr lang="de-DE" altLang="en-US"/>
              <a:t>The</a:t>
            </a:r>
            <a:r>
              <a:rPr lang="de-DE" altLang="en-US" b="1"/>
              <a:t> customer </a:t>
            </a:r>
            <a:r>
              <a:rPr lang="de-DE" altLang="en-US"/>
              <a:t>and the </a:t>
            </a:r>
            <a:r>
              <a:rPr lang="de-DE" altLang="en-US" b="1"/>
              <a:t>end user </a:t>
            </a:r>
            <a:r>
              <a:rPr lang="de-DE" altLang="en-US"/>
              <a:t>are often not interested in class diagrams. They usually focus more on the functionality of the system. </a:t>
            </a:r>
          </a:p>
          <a:p>
            <a:r>
              <a:rPr lang="de-DE" altLang="en-US" b="1"/>
              <a:t>The application domain expert </a:t>
            </a:r>
            <a:r>
              <a:rPr lang="de-DE" altLang="en-US"/>
              <a:t>uses</a:t>
            </a:r>
            <a:r>
              <a:rPr lang="de-DE" altLang="en-US" b="1"/>
              <a:t> </a:t>
            </a:r>
            <a:r>
              <a:rPr lang="de-DE" altLang="en-US"/>
              <a:t>class diagrams to model the application domain</a:t>
            </a:r>
            <a:endParaRPr lang="de-DE" altLang="en-US" b="1"/>
          </a:p>
          <a:p>
            <a:r>
              <a:rPr lang="de-DE" altLang="en-US"/>
              <a:t>The</a:t>
            </a:r>
            <a:r>
              <a:rPr lang="de-DE" altLang="en-US" b="1"/>
              <a:t> developer </a:t>
            </a:r>
            <a:r>
              <a:rPr lang="de-DE" altLang="en-US"/>
              <a:t>uses class diagrams  during the development of a system,that is, during analysis, system design, object design and implementation.</a:t>
            </a:r>
          </a:p>
          <a:p>
            <a:endParaRPr lang="de-DE"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de-DE" altLang="en-US"/>
              <a:t>Class-diagrams have different types of „users“</a:t>
            </a:r>
          </a:p>
        </p:txBody>
      </p:sp>
      <p:sp>
        <p:nvSpPr>
          <p:cNvPr id="137219" name="Rectangle 3"/>
          <p:cNvSpPr>
            <a:spLocks noGrp="1" noChangeArrowheads="1"/>
          </p:cNvSpPr>
          <p:nvPr>
            <p:ph type="body" idx="1"/>
          </p:nvPr>
        </p:nvSpPr>
        <p:spPr>
          <a:xfrm>
            <a:off x="355600" y="990600"/>
            <a:ext cx="8255000" cy="4921250"/>
          </a:xfrm>
        </p:spPr>
        <p:txBody>
          <a:bodyPr/>
          <a:lstStyle/>
          <a:p>
            <a:r>
              <a:rPr lang="de-DE" altLang="en-US"/>
              <a:t>According to the development activity, the developer plays different roles. </a:t>
            </a:r>
          </a:p>
          <a:p>
            <a:pPr lvl="1"/>
            <a:r>
              <a:rPr lang="de-DE" altLang="en-US" b="0"/>
              <a:t>Analyst</a:t>
            </a:r>
          </a:p>
          <a:p>
            <a:pPr lvl="1"/>
            <a:r>
              <a:rPr lang="de-DE" altLang="en-US" b="0"/>
              <a:t>System-Designer,</a:t>
            </a:r>
          </a:p>
          <a:p>
            <a:pPr lvl="1"/>
            <a:r>
              <a:rPr lang="de-DE" altLang="en-US" b="0"/>
              <a:t>DetailedDesigner</a:t>
            </a:r>
          </a:p>
          <a:p>
            <a:pPr lvl="1"/>
            <a:r>
              <a:rPr lang="de-DE" altLang="en-US" b="0"/>
              <a:t>Implementor</a:t>
            </a:r>
            <a:r>
              <a:rPr lang="de-DE" altLang="en-US"/>
              <a:t>.</a:t>
            </a:r>
          </a:p>
          <a:p>
            <a:r>
              <a:rPr lang="de-DE" altLang="en-US"/>
              <a:t>In small systems some of the roles do not exist or are played by the same person. </a:t>
            </a:r>
          </a:p>
          <a:p>
            <a:r>
              <a:rPr lang="de-DE" altLang="en-US"/>
              <a:t>Each of these roles has a different view about the models.</a:t>
            </a:r>
          </a:p>
          <a:p>
            <a:r>
              <a:rPr lang="de-DE" altLang="en-US"/>
              <a:t>Before I describe these different views, I want to distinguish the types of classes that appear in class diagrams. </a:t>
            </a:r>
          </a:p>
          <a:p>
            <a:pPr lvl="1"/>
            <a:r>
              <a:rPr lang="de-DE" altLang="en-US"/>
              <a:t>Application domain classes</a:t>
            </a:r>
          </a:p>
          <a:p>
            <a:pPr lvl="1"/>
            <a:r>
              <a:rPr lang="de-DE" altLang="en-US"/>
              <a:t>Solution domain classes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de-DE" altLang="en-US"/>
              <a:t>Application domain vs solution domain</a:t>
            </a:r>
          </a:p>
        </p:txBody>
      </p:sp>
      <p:sp>
        <p:nvSpPr>
          <p:cNvPr id="138245" name="Rectangle 5"/>
          <p:cNvSpPr>
            <a:spLocks noGrp="1" noChangeArrowheads="1"/>
          </p:cNvSpPr>
          <p:nvPr>
            <p:ph type="body" idx="1"/>
          </p:nvPr>
        </p:nvSpPr>
        <p:spPr>
          <a:xfrm>
            <a:off x="355600" y="1066800"/>
            <a:ext cx="8255000" cy="4921250"/>
          </a:xfrm>
        </p:spPr>
        <p:txBody>
          <a:bodyPr/>
          <a:lstStyle/>
          <a:p>
            <a:pPr>
              <a:lnSpc>
                <a:spcPct val="80000"/>
              </a:lnSpc>
            </a:pPr>
            <a:r>
              <a:rPr lang="de-DE" altLang="en-US"/>
              <a:t>Application domain: </a:t>
            </a:r>
          </a:p>
          <a:p>
            <a:pPr lvl="1">
              <a:lnSpc>
                <a:spcPct val="80000"/>
              </a:lnSpc>
            </a:pPr>
            <a:r>
              <a:rPr lang="de-DE" altLang="en-US"/>
              <a:t>The problem domain (financial services, meteorology, accident management, architecture, …).</a:t>
            </a:r>
          </a:p>
          <a:p>
            <a:pPr>
              <a:lnSpc>
                <a:spcPct val="80000"/>
              </a:lnSpc>
            </a:pPr>
            <a:r>
              <a:rPr lang="de-DE" altLang="en-US"/>
              <a:t>Application domain class: </a:t>
            </a:r>
          </a:p>
          <a:p>
            <a:pPr lvl="1">
              <a:lnSpc>
                <a:spcPct val="80000"/>
              </a:lnSpc>
            </a:pPr>
            <a:r>
              <a:rPr lang="de-DE" altLang="en-US"/>
              <a:t>An abstraction in the application domain. If we model business applications, these classes are also  called business objects. </a:t>
            </a:r>
          </a:p>
          <a:p>
            <a:pPr lvl="1">
              <a:lnSpc>
                <a:spcPct val="80000"/>
              </a:lnSpc>
            </a:pPr>
            <a:r>
              <a:rPr lang="de-DE" altLang="en-US"/>
              <a:t>Example: Board game, Tournament</a:t>
            </a:r>
          </a:p>
          <a:p>
            <a:pPr>
              <a:lnSpc>
                <a:spcPct val="80000"/>
              </a:lnSpc>
            </a:pPr>
            <a:r>
              <a:rPr lang="de-DE" altLang="en-US"/>
              <a:t>Solution domain:</a:t>
            </a:r>
          </a:p>
          <a:p>
            <a:pPr lvl="1">
              <a:lnSpc>
                <a:spcPct val="80000"/>
              </a:lnSpc>
            </a:pPr>
            <a:r>
              <a:rPr lang="de-DE" altLang="en-US"/>
              <a:t>Domains that help in the solution of  problems (tele communication, data bases, compiler construction, operting systems, ….)</a:t>
            </a:r>
          </a:p>
          <a:p>
            <a:pPr>
              <a:lnSpc>
                <a:spcPct val="80000"/>
              </a:lnSpc>
            </a:pPr>
            <a:r>
              <a:rPr lang="de-DE" altLang="en-US"/>
              <a:t>Solution domain class: </a:t>
            </a:r>
          </a:p>
          <a:p>
            <a:pPr>
              <a:lnSpc>
                <a:spcPct val="80000"/>
              </a:lnSpc>
            </a:pPr>
            <a:r>
              <a:rPr lang="de-DE" altLang="en-US"/>
              <a:t>An abstraction, that is introduced for technical reasons, because it helps in the solution of a problem.</a:t>
            </a:r>
          </a:p>
          <a:p>
            <a:pPr lvl="1">
              <a:lnSpc>
                <a:spcPct val="80000"/>
              </a:lnSpc>
            </a:pPr>
            <a:r>
              <a:rPr lang="de-DE" altLang="en-US"/>
              <a:t>Examples:  Tree,  Hashtable, Scheduler</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Grp="1" noChangeArrowheads="1"/>
          </p:cNvSpPr>
          <p:nvPr>
            <p:ph type="title"/>
          </p:nvPr>
        </p:nvSpPr>
        <p:spPr/>
        <p:txBody>
          <a:bodyPr/>
          <a:lstStyle/>
          <a:p>
            <a:r>
              <a:rPr lang="de-DE" altLang="en-US"/>
              <a:t>The Role of the Analyst</a:t>
            </a:r>
          </a:p>
        </p:txBody>
      </p:sp>
      <p:sp>
        <p:nvSpPr>
          <p:cNvPr id="141317" name="Rectangle 5"/>
          <p:cNvSpPr>
            <a:spLocks noGrp="1" noChangeArrowheads="1"/>
          </p:cNvSpPr>
          <p:nvPr>
            <p:ph type="body" idx="1"/>
          </p:nvPr>
        </p:nvSpPr>
        <p:spPr/>
        <p:txBody>
          <a:bodyPr/>
          <a:lstStyle/>
          <a:p>
            <a:r>
              <a:rPr lang="de-DE" altLang="en-US"/>
              <a:t>The analyst is interested </a:t>
            </a:r>
          </a:p>
          <a:p>
            <a:pPr lvl="1"/>
            <a:r>
              <a:rPr lang="de-DE" altLang="en-US"/>
              <a:t>in application classes: The associations between classes are relationships between abstractions in the application domain. </a:t>
            </a:r>
          </a:p>
          <a:p>
            <a:pPr lvl="1"/>
            <a:r>
              <a:rPr lang="de-DE" altLang="en-US"/>
              <a:t>whether the use of inheritance in the model reflect the taxonomies in the application domain. </a:t>
            </a:r>
          </a:p>
          <a:p>
            <a:pPr lvl="2"/>
            <a:r>
              <a:rPr lang="de-DE" altLang="en-US"/>
              <a:t>Definition Taxonomy:  A hierarchy of abstractions</a:t>
            </a:r>
          </a:p>
          <a:p>
            <a:r>
              <a:rPr lang="de-DE" altLang="en-US"/>
              <a:t>The analyst is not interested </a:t>
            </a:r>
          </a:p>
          <a:p>
            <a:pPr lvl="1"/>
            <a:r>
              <a:rPr lang="de-DE" altLang="en-US"/>
              <a:t>in the exact signature of operations.</a:t>
            </a:r>
          </a:p>
          <a:p>
            <a:pPr lvl="1"/>
            <a:r>
              <a:rPr lang="de-DE" altLang="en-US"/>
              <a:t>in solution classes.</a:t>
            </a:r>
          </a:p>
          <a:p>
            <a:pPr lvl="1"/>
            <a:endParaRPr lang="de-DE"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de-DE" altLang="en-US"/>
              <a:t>Designer</a:t>
            </a:r>
          </a:p>
        </p:txBody>
      </p:sp>
      <p:sp>
        <p:nvSpPr>
          <p:cNvPr id="144387" name="Rectangle 3"/>
          <p:cNvSpPr>
            <a:spLocks noGrp="1" noChangeArrowheads="1"/>
          </p:cNvSpPr>
          <p:nvPr>
            <p:ph type="body" idx="1"/>
          </p:nvPr>
        </p:nvSpPr>
        <p:spPr>
          <a:xfrm>
            <a:off x="369888" y="914400"/>
            <a:ext cx="8497887" cy="5562600"/>
          </a:xfrm>
        </p:spPr>
        <p:txBody>
          <a:bodyPr/>
          <a:lstStyle/>
          <a:p>
            <a:r>
              <a:rPr lang="de-DE" altLang="en-US"/>
              <a:t>The designer focuses on the solution of the problem, that is the solution domain. </a:t>
            </a:r>
          </a:p>
          <a:p>
            <a:r>
              <a:rPr lang="de-DE" altLang="en-US"/>
              <a:t>Design consists of  many tasks (subsystem decomposition, selection of the hardware platform, data management system, etc.). </a:t>
            </a:r>
          </a:p>
          <a:p>
            <a:r>
              <a:rPr lang="de-DE" altLang="en-US"/>
              <a:t>An important design problem is the specification of  interfaces: </a:t>
            </a:r>
          </a:p>
          <a:p>
            <a:pPr lvl="1"/>
            <a:r>
              <a:rPr lang="de-DE" altLang="en-US"/>
              <a:t>The designer describes the interface of  classes (object design) and subsystems (system design). </a:t>
            </a:r>
          </a:p>
          <a:p>
            <a:pPr lvl="1"/>
            <a:r>
              <a:rPr lang="de-DE" altLang="en-US"/>
              <a:t>The goal of the designer is usability and reusability of interface</a:t>
            </a:r>
          </a:p>
          <a:p>
            <a:pPr lvl="2"/>
            <a:r>
              <a:rPr lang="de-DE" altLang="en-US" b="0" i="1"/>
              <a:t>Design-Usability:</a:t>
            </a:r>
            <a:r>
              <a:rPr lang="de-DE" altLang="en-US"/>
              <a:t> the interfaces are usable from as many classes as possible within in the system.  </a:t>
            </a:r>
          </a:p>
          <a:p>
            <a:pPr lvl="2"/>
            <a:r>
              <a:rPr lang="de-DE" altLang="en-US" b="0" i="1"/>
              <a:t>Design-Reusability:</a:t>
            </a:r>
            <a:r>
              <a:rPr lang="de-DE" altLang="en-US"/>
              <a:t>  Definition of  interfaces, such that they can also be used in other (future) software systems.</a:t>
            </a:r>
            <a:r>
              <a:rPr lang="de-DE" altLang="en-US" b="0"/>
              <a:t>  =&gt; Class libraries.</a:t>
            </a:r>
            <a:endParaRPr lang="de-DE"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p:cNvSpPr>
            <a:spLocks noGrp="1" noChangeArrowheads="1"/>
          </p:cNvSpPr>
          <p:nvPr>
            <p:ph type="title"/>
          </p:nvPr>
        </p:nvSpPr>
        <p:spPr/>
        <p:txBody>
          <a:bodyPr/>
          <a:lstStyle/>
          <a:p>
            <a:r>
              <a:rPr lang="de-DE" altLang="en-US"/>
              <a:t>Three Types of Implementors</a:t>
            </a:r>
          </a:p>
        </p:txBody>
      </p:sp>
      <p:sp>
        <p:nvSpPr>
          <p:cNvPr id="145413" name="Rectangle 5"/>
          <p:cNvSpPr>
            <a:spLocks noGrp="1" noChangeArrowheads="1"/>
          </p:cNvSpPr>
          <p:nvPr>
            <p:ph type="body" idx="1"/>
          </p:nvPr>
        </p:nvSpPr>
        <p:spPr/>
        <p:txBody>
          <a:bodyPr/>
          <a:lstStyle/>
          <a:p>
            <a:r>
              <a:rPr lang="de-DE" altLang="en-US"/>
              <a:t>Class implementor:</a:t>
            </a:r>
          </a:p>
          <a:p>
            <a:pPr lvl="1"/>
            <a:r>
              <a:rPr lang="de-DE" altLang="en-US"/>
              <a:t>Implements the class. The implementor chooses appropriate data structures (for the attributes) and algorithms (for the operations),  and realizes the interface of the class ina programming language.</a:t>
            </a:r>
          </a:p>
          <a:p>
            <a:r>
              <a:rPr lang="de-DE" altLang="en-US"/>
              <a:t>Class extender: </a:t>
            </a:r>
          </a:p>
          <a:p>
            <a:pPr lvl="1"/>
            <a:r>
              <a:rPr lang="de-DE" altLang="en-US"/>
              <a:t>Extends the class by a subclass, which is needed for a new problem or a new application domain. </a:t>
            </a:r>
          </a:p>
          <a:p>
            <a:r>
              <a:rPr lang="de-DE" altLang="en-US"/>
              <a:t>Class-user (client): </a:t>
            </a:r>
          </a:p>
          <a:p>
            <a:pPr lvl="1"/>
            <a:r>
              <a:rPr lang="de-DE" altLang="en-US"/>
              <a:t>The programmer, who wants to use an existing class (e.g. a clas from a class library or a class from another subsystem). </a:t>
            </a:r>
          </a:p>
          <a:p>
            <a:pPr lvl="1"/>
            <a:r>
              <a:rPr lang="de-DE" altLang="en-US"/>
              <a:t>The class user is only interested in the Signatures of the class operations and the preconditions,  under which they can be invoked. The class user is not so much interested in the implementation of the class.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de-DE" altLang="en-US"/>
              <a:t>Why do we distinguish these different users of class diagrams?</a:t>
            </a:r>
          </a:p>
        </p:txBody>
      </p:sp>
      <p:sp>
        <p:nvSpPr>
          <p:cNvPr id="146435" name="Rectangle 3"/>
          <p:cNvSpPr>
            <a:spLocks noGrp="1" noChangeArrowheads="1"/>
          </p:cNvSpPr>
          <p:nvPr>
            <p:ph type="body" idx="1"/>
          </p:nvPr>
        </p:nvSpPr>
        <p:spPr/>
        <p:txBody>
          <a:bodyPr/>
          <a:lstStyle/>
          <a:p>
            <a:r>
              <a:rPr lang="de-DE" altLang="en-US"/>
              <a:t>Models often don‘t distinguish between application classes (“address book") and  solution class (“array", “tree").</a:t>
            </a:r>
          </a:p>
          <a:p>
            <a:pPr lvl="1"/>
            <a:r>
              <a:rPr lang="de-DE" altLang="en-US" sz="1800" b="0"/>
              <a:t>Reason:</a:t>
            </a:r>
            <a:r>
              <a:rPr lang="de-DE" altLang="en-US" sz="1800"/>
              <a:t> Modelling languages like UML  allow the use of both types of classes in the same model. </a:t>
            </a:r>
          </a:p>
          <a:p>
            <a:pPr lvl="1"/>
            <a:r>
              <a:rPr lang="de-DE" altLang="en-US" sz="1800" b="0"/>
              <a:t>Preferred</a:t>
            </a:r>
            <a:r>
              <a:rPr lang="de-DE" altLang="en-US" sz="1800"/>
              <a:t> : No solution classes in the  analysis model. </a:t>
            </a:r>
          </a:p>
          <a:p>
            <a:r>
              <a:rPr lang="de-DE" altLang="en-US"/>
              <a:t>Many systems don‘t distinguish between specification and implementation  of a class.</a:t>
            </a:r>
          </a:p>
          <a:p>
            <a:pPr lvl="1"/>
            <a:r>
              <a:rPr lang="de-DE" altLang="en-US" sz="1800" b="0"/>
              <a:t>Reason:</a:t>
            </a:r>
            <a:r>
              <a:rPr lang="de-DE" altLang="en-US" sz="1800"/>
              <a:t> Object-oriented programming languages allow the simultaneous use of specification and implementation of a class. </a:t>
            </a:r>
          </a:p>
          <a:p>
            <a:pPr lvl="1"/>
            <a:r>
              <a:rPr lang="de-DE" altLang="en-US" sz="1800" b="0"/>
              <a:t>Preferred</a:t>
            </a:r>
            <a:r>
              <a:rPr lang="de-DE" altLang="en-US" sz="1800"/>
              <a:t>:  The object design model does not contain implementations. </a:t>
            </a:r>
          </a:p>
          <a:p>
            <a:r>
              <a:rPr lang="de-DE" altLang="en-US"/>
              <a:t>The key for creating high quality software systems is the exact distinction between</a:t>
            </a:r>
          </a:p>
          <a:p>
            <a:pPr lvl="1">
              <a:lnSpc>
                <a:spcPct val="80000"/>
              </a:lnSpc>
            </a:pPr>
            <a:r>
              <a:rPr lang="de-DE" altLang="en-US"/>
              <a:t>Application and solution domain classes</a:t>
            </a:r>
          </a:p>
          <a:p>
            <a:pPr lvl="1">
              <a:lnSpc>
                <a:spcPct val="80000"/>
              </a:lnSpc>
            </a:pPr>
            <a:r>
              <a:rPr lang="de-DE" altLang="en-US"/>
              <a:t>Interface specification and implementation specification</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endParaRPr lang="de-DE" altLang="en-US"/>
          </a:p>
        </p:txBody>
      </p:sp>
      <p:sp>
        <p:nvSpPr>
          <p:cNvPr id="148483" name="Rectangle 3"/>
          <p:cNvSpPr>
            <a:spLocks noGrp="1" noChangeArrowheads="1"/>
          </p:cNvSpPr>
          <p:nvPr>
            <p:ph type="body" idx="1"/>
          </p:nvPr>
        </p:nvSpPr>
        <p:spPr/>
        <p:txBody>
          <a:bodyPr/>
          <a:lstStyle/>
          <a:p>
            <a:pPr>
              <a:lnSpc>
                <a:spcPct val="80000"/>
              </a:lnSpc>
            </a:pPr>
            <a:r>
              <a:rPr lang="de-DE" altLang="en-US"/>
              <a:t>The goal of these software engineering lectures that you are able to distinguish roles  and can execute some of them yourself. </a:t>
            </a:r>
          </a:p>
          <a:p>
            <a:pPr>
              <a:lnSpc>
                <a:spcPct val="80000"/>
              </a:lnSpc>
            </a:pPr>
            <a:endParaRPr lang="de-DE" altLang="en-US"/>
          </a:p>
          <a:p>
            <a:pPr>
              <a:lnSpc>
                <a:spcPct val="80000"/>
              </a:lnSpc>
            </a:pPr>
            <a:r>
              <a:rPr lang="de-DE" altLang="en-US" b="1"/>
              <a:t>Examples from TRAMP, ARENA:</a:t>
            </a:r>
            <a:endParaRPr lang="de-DE" altLang="en-US"/>
          </a:p>
          <a:p>
            <a:pPr lvl="1">
              <a:lnSpc>
                <a:spcPct val="80000"/>
              </a:lnSpc>
            </a:pPr>
            <a:r>
              <a:rPr lang="de-DE" altLang="en-US"/>
              <a:t>Who is the application domain expert?</a:t>
            </a:r>
          </a:p>
          <a:p>
            <a:pPr lvl="1">
              <a:lnSpc>
                <a:spcPct val="80000"/>
              </a:lnSpc>
            </a:pPr>
            <a:r>
              <a:rPr lang="de-DE" altLang="en-US"/>
              <a:t>Who is the class users? </a:t>
            </a:r>
          </a:p>
          <a:p>
            <a:pPr lvl="1">
              <a:lnSpc>
                <a:spcPct val="80000"/>
              </a:lnSpc>
            </a:pPr>
            <a:r>
              <a:rPr lang="de-DE" altLang="en-US"/>
              <a:t>Who is the class implementor?</a:t>
            </a:r>
          </a:p>
          <a:p>
            <a:pPr lvl="1">
              <a:lnSpc>
                <a:spcPct val="80000"/>
              </a:lnSpc>
            </a:pPr>
            <a:r>
              <a:rPr lang="de-DE" altLang="en-US"/>
              <a:t>Who is the end user?</a:t>
            </a:r>
          </a:p>
          <a:p>
            <a:pPr lvl="1">
              <a:lnSpc>
                <a:spcPct val="80000"/>
              </a:lnSpc>
            </a:pPr>
            <a:r>
              <a:rPr lang="de-DE" altLang="en-US"/>
              <a:t>Do we need a class extender?</a:t>
            </a:r>
          </a:p>
          <a:p>
            <a:pPr lvl="2">
              <a:lnSpc>
                <a:spcPct val="80000"/>
              </a:lnSpc>
            </a:pPr>
            <a:endParaRPr lang="de-DE" altLang="en-US"/>
          </a:p>
          <a:p>
            <a:pPr lvl="2">
              <a:lnSpc>
                <a:spcPct val="80000"/>
              </a:lnSpc>
            </a:pPr>
            <a:endParaRPr lang="de-DE" altLang="en-US"/>
          </a:p>
          <a:p>
            <a:pPr lvl="1">
              <a:lnSpc>
                <a:spcPct val="80000"/>
              </a:lnSpc>
            </a:pPr>
            <a:endParaRPr lang="de-DE" altLang="en-US"/>
          </a:p>
          <a:p>
            <a:pPr>
              <a:lnSpc>
                <a:spcPct val="80000"/>
              </a:lnSpc>
            </a:pPr>
            <a:endParaRPr lang="de-DE"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Why models? </a:t>
            </a:r>
          </a:p>
        </p:txBody>
      </p:sp>
      <p:sp>
        <p:nvSpPr>
          <p:cNvPr id="158723" name="Rectangle 3"/>
          <p:cNvSpPr>
            <a:spLocks noGrp="1" noChangeArrowheads="1"/>
          </p:cNvSpPr>
          <p:nvPr>
            <p:ph type="body" idx="1"/>
          </p:nvPr>
        </p:nvSpPr>
        <p:spPr/>
        <p:txBody>
          <a:bodyPr/>
          <a:lstStyle/>
          <a:p>
            <a:r>
              <a:rPr lang="en-US" altLang="en-US"/>
              <a:t>We use models</a:t>
            </a:r>
          </a:p>
          <a:p>
            <a:pPr lvl="1"/>
            <a:r>
              <a:rPr lang="en-US" altLang="en-US"/>
              <a:t>To abstract away from details in the reality, so we can draw complicated conclusions  in the reality with simple steps in the model</a:t>
            </a:r>
          </a:p>
          <a:p>
            <a:pPr lvl="1"/>
            <a:r>
              <a:rPr lang="en-US" altLang="en-US"/>
              <a:t>To get insights into the past or presence</a:t>
            </a:r>
          </a:p>
          <a:p>
            <a:pPr lvl="1"/>
            <a:r>
              <a:rPr lang="en-US" altLang="en-US"/>
              <a:t>To make predictions about the future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de-DE" altLang="en-US"/>
              <a:t>Class diagrams are always part of models</a:t>
            </a:r>
          </a:p>
        </p:txBody>
      </p:sp>
      <p:sp>
        <p:nvSpPr>
          <p:cNvPr id="149507" name="Rectangle 3"/>
          <p:cNvSpPr>
            <a:spLocks noGrp="1" noChangeArrowheads="1"/>
          </p:cNvSpPr>
          <p:nvPr>
            <p:ph type="body" idx="1"/>
          </p:nvPr>
        </p:nvSpPr>
        <p:spPr>
          <a:xfrm>
            <a:off x="355600" y="990600"/>
            <a:ext cx="8255000" cy="4921250"/>
          </a:xfrm>
        </p:spPr>
        <p:txBody>
          <a:bodyPr/>
          <a:lstStyle/>
          <a:p>
            <a:pPr>
              <a:lnSpc>
                <a:spcPct val="80000"/>
              </a:lnSpc>
            </a:pPr>
            <a:r>
              <a:rPr lang="de-DE" altLang="en-US"/>
              <a:t>Analysis model: Application domain model</a:t>
            </a:r>
          </a:p>
          <a:p>
            <a:pPr>
              <a:lnSpc>
                <a:spcPct val="80000"/>
              </a:lnSpc>
            </a:pPr>
            <a:r>
              <a:rPr lang="de-DE" altLang="en-US"/>
              <a:t>System Design  and Object design models: Solution domain model</a:t>
            </a:r>
          </a:p>
          <a:p>
            <a:pPr>
              <a:lnSpc>
                <a:spcPct val="80000"/>
              </a:lnSpc>
            </a:pPr>
            <a:endParaRPr lang="de-DE" altLang="en-US"/>
          </a:p>
          <a:p>
            <a:pPr>
              <a:lnSpc>
                <a:spcPct val="80000"/>
              </a:lnSpc>
            </a:pPr>
            <a:r>
              <a:rPr lang="de-DE" altLang="en-US"/>
              <a:t>Depending on our role,  we look at objects and models from a different perspective.  Often we are only interested in limited aspects of a model:</a:t>
            </a:r>
          </a:p>
          <a:p>
            <a:pPr lvl="1">
              <a:lnSpc>
                <a:spcPct val="80000"/>
              </a:lnSpc>
            </a:pPr>
            <a:r>
              <a:rPr lang="de-DE" altLang="en-US"/>
              <a:t>=&gt;  3 kinds of interfaces in the object design model </a:t>
            </a:r>
          </a:p>
          <a:p>
            <a:pPr>
              <a:lnSpc>
                <a:spcPct val="80000"/>
              </a:lnSpc>
            </a:pPr>
            <a:r>
              <a:rPr lang="de-DE" altLang="en-US"/>
              <a:t>Depending on our role and the model we have different interpretations for different UML constructs: </a:t>
            </a:r>
          </a:p>
          <a:p>
            <a:pPr lvl="1">
              <a:lnSpc>
                <a:spcPct val="80000"/>
              </a:lnSpc>
            </a:pPr>
            <a:r>
              <a:rPr lang="de-DE" altLang="en-US"/>
              <a:t>Different interpretations of associations</a:t>
            </a:r>
          </a:p>
          <a:p>
            <a:pPr lvl="1">
              <a:lnSpc>
                <a:spcPct val="80000"/>
              </a:lnSpc>
            </a:pPr>
            <a:r>
              <a:rPr lang="de-DE" altLang="en-US"/>
              <a:t>Different interpretations of attributes</a:t>
            </a:r>
          </a:p>
          <a:p>
            <a:pPr lvl="1">
              <a:lnSpc>
                <a:spcPct val="80000"/>
              </a:lnSpc>
            </a:pPr>
            <a:r>
              <a:rPr lang="de-DE" altLang="en-US"/>
              <a:t>Different interpretation of inheritance</a:t>
            </a:r>
          </a:p>
          <a:p>
            <a:pPr>
              <a:lnSpc>
                <a:spcPct val="80000"/>
              </a:lnSpc>
            </a:pPr>
            <a:r>
              <a:rPr lang="de-DE" altLang="en-US"/>
              <a:t>Let‘s take a look at these different interpretations.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Grp="1" noChangeArrowheads="1"/>
          </p:cNvSpPr>
          <p:nvPr>
            <p:ph type="title"/>
          </p:nvPr>
        </p:nvSpPr>
        <p:spPr/>
        <p:txBody>
          <a:bodyPr/>
          <a:lstStyle/>
          <a:p>
            <a:r>
              <a:rPr lang="de-DE" altLang="en-US"/>
              <a:t>Analysis model</a:t>
            </a:r>
          </a:p>
        </p:txBody>
      </p:sp>
      <p:sp>
        <p:nvSpPr>
          <p:cNvPr id="151557" name="Rectangle 5"/>
          <p:cNvSpPr>
            <a:spLocks noGrp="1" noChangeArrowheads="1"/>
          </p:cNvSpPr>
          <p:nvPr>
            <p:ph type="body" idx="1"/>
          </p:nvPr>
        </p:nvSpPr>
        <p:spPr/>
        <p:txBody>
          <a:bodyPr/>
          <a:lstStyle/>
          <a:p>
            <a:r>
              <a:rPr lang="de-DE" altLang="en-US"/>
              <a:t>The Analysis modell  is constructure during the analyse phase. </a:t>
            </a:r>
          </a:p>
          <a:p>
            <a:pPr lvl="1"/>
            <a:r>
              <a:rPr lang="de-DE" altLang="en-US"/>
              <a:t>Main stake holders: End user, Customer, Analyst. </a:t>
            </a:r>
          </a:p>
          <a:p>
            <a:pPr lvl="1"/>
            <a:r>
              <a:rPr lang="de-DE" altLang="en-US"/>
              <a:t>The diagram contains only application domain classes.</a:t>
            </a:r>
          </a:p>
          <a:p>
            <a:endParaRPr lang="de-DE" altLang="en-US"/>
          </a:p>
          <a:p>
            <a:r>
              <a:rPr lang="de-DE" altLang="en-US"/>
              <a:t>The analysis model is the base for communication between analyists, experts in the application domain and end users of the system. </a:t>
            </a:r>
          </a:p>
          <a:p>
            <a:endParaRPr lang="de-DE"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nSpc>
                <a:spcPct val="80000"/>
              </a:lnSpc>
            </a:pPr>
            <a:r>
              <a:rPr lang="de-DE" altLang="en-US"/>
              <a:t>Object design  model</a:t>
            </a:r>
          </a:p>
        </p:txBody>
      </p:sp>
      <p:sp>
        <p:nvSpPr>
          <p:cNvPr id="152579" name="Rectangle 3"/>
          <p:cNvSpPr>
            <a:spLocks noGrp="1" noChangeArrowheads="1"/>
          </p:cNvSpPr>
          <p:nvPr>
            <p:ph type="body" idx="1"/>
          </p:nvPr>
        </p:nvSpPr>
        <p:spPr/>
        <p:txBody>
          <a:bodyPr/>
          <a:lstStyle/>
          <a:p>
            <a:r>
              <a:rPr lang="de-DE" altLang="en-US"/>
              <a:t>The object design model (sometimes also called </a:t>
            </a:r>
            <a:r>
              <a:rPr lang="de-DE" altLang="en-US" b="1"/>
              <a:t>specification model) is created during the object design phase</a:t>
            </a:r>
            <a:endParaRPr lang="de-DE" altLang="en-US"/>
          </a:p>
          <a:p>
            <a:pPr lvl="1">
              <a:lnSpc>
                <a:spcPct val="80000"/>
              </a:lnSpc>
            </a:pPr>
            <a:r>
              <a:rPr lang="de-DE" altLang="en-US"/>
              <a:t>Main stake holders  are class  specificiers, class implementors  and  class users</a:t>
            </a:r>
          </a:p>
          <a:p>
            <a:pPr lvl="1">
              <a:lnSpc>
                <a:spcPct val="80000"/>
              </a:lnSpc>
            </a:pPr>
            <a:r>
              <a:rPr lang="de-DE" altLang="en-US"/>
              <a:t>The class diagrams contain applikation  and solution domain classes.</a:t>
            </a:r>
          </a:p>
          <a:p>
            <a:pPr>
              <a:lnSpc>
                <a:spcPct val="80000"/>
              </a:lnSpc>
            </a:pPr>
            <a:r>
              <a:rPr lang="de-DE" altLang="en-US"/>
              <a:t>The object design model is  the basis of  communikation between designers and implementors.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ltLang="en-US"/>
              <a:t>Summary</a:t>
            </a:r>
          </a:p>
        </p:txBody>
      </p:sp>
      <p:sp>
        <p:nvSpPr>
          <p:cNvPr id="60419" name="Rectangle 3"/>
          <p:cNvSpPr>
            <a:spLocks noGrp="1" noChangeArrowheads="1"/>
          </p:cNvSpPr>
          <p:nvPr>
            <p:ph type="body" idx="1"/>
          </p:nvPr>
        </p:nvSpPr>
        <p:spPr>
          <a:noFill/>
          <a:ln/>
        </p:spPr>
        <p:txBody>
          <a:bodyPr/>
          <a:lstStyle/>
          <a:p>
            <a:r>
              <a:rPr lang="en-US" altLang="en-US"/>
              <a:t>Modeling vs reality</a:t>
            </a:r>
          </a:p>
          <a:p>
            <a:r>
              <a:rPr lang="en-US" altLang="en-US"/>
              <a:t>System modeling</a:t>
            </a:r>
          </a:p>
          <a:p>
            <a:pPr lvl="1"/>
            <a:r>
              <a:rPr lang="en-US" altLang="en-US"/>
              <a:t>Object model</a:t>
            </a:r>
          </a:p>
          <a:p>
            <a:pPr lvl="1"/>
            <a:r>
              <a:rPr lang="en-US" altLang="en-US"/>
              <a:t>Dynamic model</a:t>
            </a:r>
          </a:p>
          <a:p>
            <a:pPr lvl="1"/>
            <a:r>
              <a:rPr lang="en-US" altLang="en-US"/>
              <a:t>Functional model</a:t>
            </a:r>
          </a:p>
          <a:p>
            <a:r>
              <a:rPr lang="en-US" altLang="en-US"/>
              <a:t>Object modeling is the central activity</a:t>
            </a:r>
          </a:p>
          <a:p>
            <a:pPr lvl="1"/>
            <a:r>
              <a:rPr lang="en-US" altLang="en-US"/>
              <a:t>Class identification is a major activity of object modeling</a:t>
            </a:r>
          </a:p>
          <a:p>
            <a:pPr lvl="1"/>
            <a:r>
              <a:rPr lang="en-US" altLang="en-US"/>
              <a:t>There are some easy syntactic rules to find classes/objects</a:t>
            </a:r>
          </a:p>
          <a:p>
            <a:r>
              <a:rPr lang="en-US" altLang="en-US"/>
              <a:t>Different roles during software development</a:t>
            </a:r>
          </a:p>
          <a:p>
            <a:r>
              <a:rPr lang="en-US" altLang="en-US"/>
              <a:t>Requirements Analysis Document Structure</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noFill/>
          <a:ln/>
        </p:spPr>
        <p:txBody>
          <a:bodyPr/>
          <a:lstStyle/>
          <a:p>
            <a:r>
              <a:rPr lang="de-DE" altLang="en-US"/>
              <a:t>Ways to find objects</a:t>
            </a:r>
          </a:p>
        </p:txBody>
      </p:sp>
      <p:sp>
        <p:nvSpPr>
          <p:cNvPr id="124931" name="Rectangle 3"/>
          <p:cNvSpPr>
            <a:spLocks noGrp="1" noChangeArrowheads="1"/>
          </p:cNvSpPr>
          <p:nvPr>
            <p:ph type="body" idx="1"/>
          </p:nvPr>
        </p:nvSpPr>
        <p:spPr>
          <a:xfrm>
            <a:off x="304800" y="850900"/>
            <a:ext cx="8666163" cy="4921250"/>
          </a:xfrm>
          <a:noFill/>
          <a:ln/>
        </p:spPr>
        <p:txBody>
          <a:bodyPr/>
          <a:lstStyle/>
          <a:p>
            <a:r>
              <a:rPr lang="de-DE" altLang="en-US" sz="2000" b="1"/>
              <a:t>Syntactical investigation with Abbott‘s techniqe</a:t>
            </a:r>
            <a:r>
              <a:rPr lang="de-DE" altLang="en-US" sz="2000"/>
              <a:t>:</a:t>
            </a:r>
          </a:p>
          <a:p>
            <a:pPr lvl="1"/>
            <a:r>
              <a:rPr lang="de-DE" altLang="en-US" sz="1800"/>
              <a:t>In the  problem statement (originally proposed, but rarely works if the problem statement is large (more than 5 pages)</a:t>
            </a:r>
          </a:p>
          <a:p>
            <a:pPr lvl="1"/>
            <a:r>
              <a:rPr lang="de-DE" altLang="en-US" sz="1800"/>
              <a:t>In the flow of events  of use cases</a:t>
            </a:r>
          </a:p>
          <a:p>
            <a:pPr lvl="1"/>
            <a:r>
              <a:rPr lang="de-DE" altLang="en-US" sz="1800"/>
              <a:t>=&gt; Textual Analysis with Abbott</a:t>
            </a:r>
            <a:r>
              <a:rPr lang="de-DE" altLang="en-US" sz="1800" b="0"/>
              <a:t> </a:t>
            </a:r>
          </a:p>
          <a:p>
            <a:r>
              <a:rPr lang="de-DE" altLang="en-US" sz="2000" b="1"/>
              <a:t>Use of various knowledge sources:</a:t>
            </a:r>
            <a:endParaRPr lang="de-DE" altLang="en-US" sz="2000"/>
          </a:p>
          <a:p>
            <a:pPr lvl="1">
              <a:lnSpc>
                <a:spcPct val="80000"/>
              </a:lnSpc>
            </a:pPr>
            <a:r>
              <a:rPr lang="de-DE" altLang="en-US" sz="1800"/>
              <a:t>Application knowledge: Interviews of end users and experts, to determine  the abstractions of the application domain. </a:t>
            </a:r>
          </a:p>
          <a:p>
            <a:pPr lvl="1">
              <a:lnSpc>
                <a:spcPct val="80000"/>
              </a:lnSpc>
            </a:pPr>
            <a:r>
              <a:rPr lang="de-DE" altLang="en-US" sz="1800" i="1"/>
              <a:t>Design knowledge: </a:t>
            </a:r>
            <a:r>
              <a:rPr lang="de-DE" altLang="en-US" sz="1800"/>
              <a:t>Reusable  abstractions in the solution domain. </a:t>
            </a:r>
          </a:p>
          <a:p>
            <a:pPr lvl="1">
              <a:lnSpc>
                <a:spcPct val="80000"/>
              </a:lnSpc>
            </a:pPr>
            <a:r>
              <a:rPr lang="de-DE" altLang="en-US" sz="1800"/>
              <a:t>General world knowledge: Also use your generic knowledge and intution.</a:t>
            </a:r>
          </a:p>
          <a:p>
            <a:r>
              <a:rPr lang="de-DE" altLang="en-US" sz="2000" b="1"/>
              <a:t>Formulation of scenarios</a:t>
            </a:r>
            <a:r>
              <a:rPr lang="de-DE" altLang="en-US" sz="2000"/>
              <a:t> (in  natural language):</a:t>
            </a:r>
          </a:p>
          <a:p>
            <a:pPr lvl="1"/>
            <a:r>
              <a:rPr lang="de-DE" altLang="en-US" sz="1800"/>
              <a:t>Description of the concrete usage of the system. </a:t>
            </a:r>
          </a:p>
          <a:p>
            <a:r>
              <a:rPr lang="de-DE" altLang="en-US" sz="2000" b="1"/>
              <a:t>Formulation  of use cases </a:t>
            </a:r>
            <a:r>
              <a:rPr lang="de-DE" altLang="en-US" sz="2000"/>
              <a:t>(natural language and UML):</a:t>
            </a:r>
          </a:p>
          <a:p>
            <a:pPr lvl="1"/>
            <a:r>
              <a:rPr lang="de-DE" altLang="en-US" sz="1800"/>
              <a:t>Description of functions with actors and flow of events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What is a  “good” model?</a:t>
            </a:r>
          </a:p>
        </p:txBody>
      </p:sp>
      <p:sp>
        <p:nvSpPr>
          <p:cNvPr id="160771" name="Rectangle 3"/>
          <p:cNvSpPr>
            <a:spLocks noGrp="1" noChangeArrowheads="1"/>
          </p:cNvSpPr>
          <p:nvPr>
            <p:ph type="body" idx="1"/>
          </p:nvPr>
        </p:nvSpPr>
        <p:spPr>
          <a:xfrm>
            <a:off x="355600" y="946150"/>
            <a:ext cx="8255000" cy="4921250"/>
          </a:xfrm>
        </p:spPr>
        <p:txBody>
          <a:bodyPr/>
          <a:lstStyle/>
          <a:p>
            <a:r>
              <a:rPr lang="en-US" altLang="en-US" sz="2000" b="1"/>
              <a:t>Relationships, which are valid in reality R, are also valid in model M.</a:t>
            </a:r>
          </a:p>
          <a:p>
            <a:pPr lvl="1"/>
            <a:r>
              <a:rPr lang="en-US" altLang="en-US" sz="1800" b="0">
                <a:solidFill>
                  <a:srgbClr val="FF3300"/>
                </a:solidFill>
              </a:rPr>
              <a:t>I </a:t>
            </a:r>
            <a:r>
              <a:rPr lang="en-US" altLang="en-US" sz="1800" b="0"/>
              <a:t>: Mapping of real things in reality R to abstractions in the model M abbildet (Interpretation)</a:t>
            </a:r>
          </a:p>
          <a:p>
            <a:pPr lvl="1"/>
            <a:r>
              <a:rPr lang="en-US" altLang="en-US" sz="1800" b="0" i="1"/>
              <a:t>f</a:t>
            </a:r>
            <a:r>
              <a:rPr lang="en-US" altLang="en-US" sz="1800" b="0" i="1" baseline="-25000"/>
              <a:t>M</a:t>
            </a:r>
            <a:r>
              <a:rPr lang="en-US" altLang="en-US" sz="1800" b="0"/>
              <a:t>: relationship between abstractions in M</a:t>
            </a:r>
          </a:p>
          <a:p>
            <a:pPr lvl="1"/>
            <a:r>
              <a:rPr lang="en-US" altLang="en-US" sz="1800" b="0" i="1"/>
              <a:t>f</a:t>
            </a:r>
            <a:r>
              <a:rPr lang="en-US" altLang="en-US" sz="1800" b="0" i="1" baseline="-25000"/>
              <a:t>R</a:t>
            </a:r>
            <a:r>
              <a:rPr lang="en-US" altLang="en-US" sz="1800" b="0"/>
              <a:t>: relationship between real things inR</a:t>
            </a:r>
          </a:p>
          <a:p>
            <a:r>
              <a:rPr lang="en-US" altLang="en-US" sz="2000" b="1"/>
              <a:t>In a good model the following diagram is commutative: </a:t>
            </a:r>
          </a:p>
          <a:p>
            <a:endParaRPr lang="en-US" altLang="en-US" sz="2000" b="1"/>
          </a:p>
          <a:p>
            <a:endParaRPr lang="en-US" altLang="en-US" sz="2000" b="1"/>
          </a:p>
          <a:p>
            <a:endParaRPr lang="en-US" altLang="en-US" sz="2000" b="1"/>
          </a:p>
          <a:p>
            <a:endParaRPr lang="en-US" altLang="en-US" sz="2000" b="1"/>
          </a:p>
          <a:p>
            <a:endParaRPr lang="en-US" altLang="en-US" sz="2000" b="1"/>
          </a:p>
          <a:p>
            <a:endParaRPr lang="en-US" altLang="en-US" sz="2000"/>
          </a:p>
          <a:p>
            <a:pPr lvl="1"/>
            <a:endParaRPr lang="en-US" altLang="en-US" sz="1800"/>
          </a:p>
        </p:txBody>
      </p:sp>
      <p:sp>
        <p:nvSpPr>
          <p:cNvPr id="160772" name="Text Box 4"/>
          <p:cNvSpPr txBox="1">
            <a:spLocks noChangeArrowheads="1"/>
          </p:cNvSpPr>
          <p:nvPr/>
        </p:nvSpPr>
        <p:spPr bwMode="auto">
          <a:xfrm>
            <a:off x="3822700" y="3473450"/>
            <a:ext cx="7905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i="1">
                <a:latin typeface="Times" panose="02020603050405020304" pitchFamily="18" charset="0"/>
              </a:rPr>
              <a:t>f</a:t>
            </a:r>
            <a:r>
              <a:rPr lang="en-US" altLang="en-US" sz="2400" i="1" baseline="-25000">
                <a:latin typeface="Times" panose="02020603050405020304" pitchFamily="18" charset="0"/>
              </a:rPr>
              <a:t>M</a:t>
            </a:r>
          </a:p>
        </p:txBody>
      </p:sp>
      <p:sp>
        <p:nvSpPr>
          <p:cNvPr id="160773" name="Text Box 5"/>
          <p:cNvSpPr txBox="1">
            <a:spLocks noChangeArrowheads="1"/>
          </p:cNvSpPr>
          <p:nvPr/>
        </p:nvSpPr>
        <p:spPr bwMode="auto">
          <a:xfrm>
            <a:off x="3822700" y="5232400"/>
            <a:ext cx="7905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i="1">
                <a:latin typeface="Times" panose="02020603050405020304" pitchFamily="18" charset="0"/>
              </a:rPr>
              <a:t>f</a:t>
            </a:r>
            <a:r>
              <a:rPr lang="en-US" altLang="en-US" sz="2400" i="1" baseline="-25000">
                <a:latin typeface="Times" panose="02020603050405020304" pitchFamily="18" charset="0"/>
              </a:rPr>
              <a:t>R</a:t>
            </a:r>
          </a:p>
        </p:txBody>
      </p:sp>
      <p:sp>
        <p:nvSpPr>
          <p:cNvPr id="160774" name="Text Box 6"/>
          <p:cNvSpPr txBox="1">
            <a:spLocks noChangeArrowheads="1"/>
          </p:cNvSpPr>
          <p:nvPr/>
        </p:nvSpPr>
        <p:spPr bwMode="auto">
          <a:xfrm>
            <a:off x="4967288" y="3930650"/>
            <a:ext cx="1336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M</a:t>
            </a:r>
            <a:endParaRPr lang="en-US" altLang="en-US" sz="2400" b="1" i="1">
              <a:solidFill>
                <a:srgbClr val="FF0000"/>
              </a:solidFill>
              <a:latin typeface="Helvetica" panose="020B0604020202020204" pitchFamily="34" charset="0"/>
            </a:endParaRPr>
          </a:p>
        </p:txBody>
      </p:sp>
      <p:sp>
        <p:nvSpPr>
          <p:cNvPr id="160775" name="Text Box 7"/>
          <p:cNvSpPr txBox="1">
            <a:spLocks noChangeArrowheads="1"/>
          </p:cNvSpPr>
          <p:nvPr/>
        </p:nvSpPr>
        <p:spPr bwMode="auto">
          <a:xfrm>
            <a:off x="2071688" y="3905250"/>
            <a:ext cx="1336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M</a:t>
            </a:r>
            <a:endParaRPr lang="en-US" altLang="en-US" sz="2400" b="1" i="1">
              <a:solidFill>
                <a:srgbClr val="FF0000"/>
              </a:solidFill>
              <a:latin typeface="Helvetica" panose="020B0604020202020204" pitchFamily="34" charset="0"/>
            </a:endParaRPr>
          </a:p>
        </p:txBody>
      </p:sp>
      <p:sp>
        <p:nvSpPr>
          <p:cNvPr id="160776" name="Line 8"/>
          <p:cNvSpPr>
            <a:spLocks noChangeShapeType="1"/>
          </p:cNvSpPr>
          <p:nvPr/>
        </p:nvSpPr>
        <p:spPr bwMode="auto">
          <a:xfrm>
            <a:off x="3060700" y="4127500"/>
            <a:ext cx="23241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7" name="Line 9"/>
          <p:cNvSpPr>
            <a:spLocks noChangeShapeType="1"/>
          </p:cNvSpPr>
          <p:nvPr/>
        </p:nvSpPr>
        <p:spPr bwMode="auto">
          <a:xfrm>
            <a:off x="3060700" y="5232400"/>
            <a:ext cx="23241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8" name="Text Box 10"/>
          <p:cNvSpPr txBox="1">
            <a:spLocks noChangeArrowheads="1"/>
          </p:cNvSpPr>
          <p:nvPr/>
        </p:nvSpPr>
        <p:spPr bwMode="auto">
          <a:xfrm>
            <a:off x="2058988" y="4978400"/>
            <a:ext cx="1336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R</a:t>
            </a:r>
            <a:endParaRPr lang="en-US" altLang="en-US" sz="2400" b="1" i="1">
              <a:solidFill>
                <a:srgbClr val="FF0000"/>
              </a:solidFill>
              <a:latin typeface="Helvetica" panose="020B0604020202020204" pitchFamily="34" charset="0"/>
            </a:endParaRPr>
          </a:p>
        </p:txBody>
      </p:sp>
      <p:sp>
        <p:nvSpPr>
          <p:cNvPr id="160779" name="Text Box 11"/>
          <p:cNvSpPr txBox="1">
            <a:spLocks noChangeArrowheads="1"/>
          </p:cNvSpPr>
          <p:nvPr/>
        </p:nvSpPr>
        <p:spPr bwMode="auto">
          <a:xfrm>
            <a:off x="4992688" y="5003800"/>
            <a:ext cx="1336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R</a:t>
            </a:r>
            <a:endParaRPr lang="en-US" altLang="en-US" sz="2400" b="1" i="1">
              <a:solidFill>
                <a:srgbClr val="FF0000"/>
              </a:solidFill>
              <a:latin typeface="Helvetica" panose="020B0604020202020204" pitchFamily="34" charset="0"/>
            </a:endParaRPr>
          </a:p>
        </p:txBody>
      </p:sp>
      <p:sp>
        <p:nvSpPr>
          <p:cNvPr id="160780" name="Line 12"/>
          <p:cNvSpPr>
            <a:spLocks noChangeShapeType="1"/>
          </p:cNvSpPr>
          <p:nvPr/>
        </p:nvSpPr>
        <p:spPr bwMode="auto">
          <a:xfrm flipV="1">
            <a:off x="2755900" y="4387850"/>
            <a:ext cx="0" cy="6159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1" name="Line 13"/>
          <p:cNvSpPr>
            <a:spLocks noChangeShapeType="1"/>
          </p:cNvSpPr>
          <p:nvPr/>
        </p:nvSpPr>
        <p:spPr bwMode="auto">
          <a:xfrm flipV="1">
            <a:off x="5664200" y="4387850"/>
            <a:ext cx="0" cy="6159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2" name="Text Box 14"/>
          <p:cNvSpPr txBox="1">
            <a:spLocks noChangeArrowheads="1"/>
          </p:cNvSpPr>
          <p:nvPr/>
        </p:nvSpPr>
        <p:spPr bwMode="auto">
          <a:xfrm>
            <a:off x="2147888" y="4508500"/>
            <a:ext cx="3032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Times" panose="02020603050405020304" pitchFamily="18" charset="0"/>
              </a:rPr>
              <a:t>I</a:t>
            </a:r>
          </a:p>
        </p:txBody>
      </p:sp>
      <p:sp>
        <p:nvSpPr>
          <p:cNvPr id="160783" name="Text Box 15"/>
          <p:cNvSpPr txBox="1">
            <a:spLocks noChangeArrowheads="1"/>
          </p:cNvSpPr>
          <p:nvPr/>
        </p:nvSpPr>
        <p:spPr bwMode="auto">
          <a:xfrm>
            <a:off x="5868988" y="4533900"/>
            <a:ext cx="3032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Times" panose="02020603050405020304" pitchFamily="18" charset="0"/>
              </a:rPr>
              <a:t>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Models are falsifiable</a:t>
            </a:r>
          </a:p>
        </p:txBody>
      </p:sp>
      <p:sp>
        <p:nvSpPr>
          <p:cNvPr id="162819" name="Rectangle 3"/>
          <p:cNvSpPr>
            <a:spLocks noGrp="1" noChangeArrowheads="1"/>
          </p:cNvSpPr>
          <p:nvPr>
            <p:ph type="body" idx="1"/>
          </p:nvPr>
        </p:nvSpPr>
        <p:spPr/>
        <p:txBody>
          <a:bodyPr/>
          <a:lstStyle/>
          <a:p>
            <a:r>
              <a:rPr lang="en-US" altLang="en-US"/>
              <a:t>In the middle age people believed in truth</a:t>
            </a:r>
          </a:p>
          <a:p>
            <a:r>
              <a:rPr lang="en-US" altLang="en-US"/>
              <a:t>Models of reality cannot be true</a:t>
            </a:r>
          </a:p>
          <a:p>
            <a:r>
              <a:rPr lang="en-US" altLang="en-US"/>
              <a:t>A model is always an approximation</a:t>
            </a:r>
          </a:p>
          <a:p>
            <a:pPr lvl="1"/>
            <a:r>
              <a:rPr lang="en-US" altLang="en-US"/>
              <a:t>We must say “according to our knowledge”, or “with today’s knowledge”</a:t>
            </a:r>
          </a:p>
          <a:p>
            <a:r>
              <a:rPr lang="en-US" altLang="en-US"/>
              <a:t>Popper (“Objective Knowledge): </a:t>
            </a:r>
          </a:p>
          <a:p>
            <a:pPr lvl="1"/>
            <a:r>
              <a:rPr lang="en-US" altLang="en-US"/>
              <a:t>We can only build models from reality, which are “true” until, we have found  a counter example </a:t>
            </a:r>
            <a:r>
              <a:rPr lang="en-US" altLang="en-US" b="0" i="1"/>
              <a:t>(Principle of Falsification)</a:t>
            </a:r>
            <a:endParaRPr lang="en-US" altLang="en-US"/>
          </a:p>
          <a:p>
            <a:pPr lvl="2"/>
            <a:r>
              <a:rPr lang="en-US" altLang="en-US"/>
              <a:t>And even then we might stick with the model (“because it works quite well in most settings”)</a:t>
            </a:r>
          </a:p>
          <a:p>
            <a:r>
              <a:rPr lang="en-US" altLang="en-US"/>
              <a:t>The falsification principle is the basis of software development</a:t>
            </a:r>
          </a:p>
          <a:p>
            <a:pPr lvl="1"/>
            <a:r>
              <a:rPr lang="en-US" altLang="en-US"/>
              <a:t>The goal of prototypes, reviews and system testing is to falsify the software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Models  of models of models...</a:t>
            </a:r>
          </a:p>
        </p:txBody>
      </p:sp>
      <p:sp>
        <p:nvSpPr>
          <p:cNvPr id="164867" name="Rectangle 3"/>
          <p:cNvSpPr>
            <a:spLocks noGrp="1" noChangeArrowheads="1"/>
          </p:cNvSpPr>
          <p:nvPr>
            <p:ph type="body" idx="1"/>
          </p:nvPr>
        </p:nvSpPr>
        <p:spPr>
          <a:xfrm>
            <a:off x="355600" y="1155700"/>
            <a:ext cx="8255000" cy="1435100"/>
          </a:xfrm>
        </p:spPr>
        <p:txBody>
          <a:bodyPr/>
          <a:lstStyle/>
          <a:p>
            <a:r>
              <a:rPr lang="en-US" altLang="en-US"/>
              <a:t>Modeling is relative.</a:t>
            </a:r>
            <a:r>
              <a:rPr lang="en-US" altLang="en-US" b="1"/>
              <a:t> We can think of a model as reality and can build another model from it (with additional abstractions). </a:t>
            </a:r>
            <a:r>
              <a:rPr lang="en-US" altLang="en-US"/>
              <a:t> </a:t>
            </a:r>
          </a:p>
        </p:txBody>
      </p:sp>
      <p:grpSp>
        <p:nvGrpSpPr>
          <p:cNvPr id="164868" name="Group 4"/>
          <p:cNvGrpSpPr>
            <a:grpSpLocks/>
          </p:cNvGrpSpPr>
          <p:nvPr/>
        </p:nvGrpSpPr>
        <p:grpSpPr bwMode="auto">
          <a:xfrm>
            <a:off x="23813" y="2590800"/>
            <a:ext cx="5033962" cy="3581400"/>
            <a:chOff x="816" y="1776"/>
            <a:chExt cx="3171" cy="2256"/>
          </a:xfrm>
        </p:grpSpPr>
        <p:sp>
          <p:nvSpPr>
            <p:cNvPr id="164869" name="Text Box 5"/>
            <p:cNvSpPr txBox="1">
              <a:spLocks noChangeArrowheads="1"/>
            </p:cNvSpPr>
            <p:nvPr/>
          </p:nvSpPr>
          <p:spPr bwMode="auto">
            <a:xfrm>
              <a:off x="2408" y="2636"/>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i="1">
                  <a:latin typeface="Times" panose="02020603050405020304" pitchFamily="18" charset="0"/>
                </a:rPr>
                <a:t>f</a:t>
              </a:r>
              <a:r>
                <a:rPr lang="en-US" altLang="en-US" sz="2400" i="1" baseline="-25000">
                  <a:latin typeface="Times" panose="02020603050405020304" pitchFamily="18" charset="0"/>
                </a:rPr>
                <a:t>M1</a:t>
              </a:r>
            </a:p>
          </p:txBody>
        </p:sp>
        <p:sp>
          <p:nvSpPr>
            <p:cNvPr id="164870" name="Text Box 6"/>
            <p:cNvSpPr txBox="1">
              <a:spLocks noChangeArrowheads="1"/>
            </p:cNvSpPr>
            <p:nvPr/>
          </p:nvSpPr>
          <p:spPr bwMode="auto">
            <a:xfrm>
              <a:off x="2408" y="3744"/>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i="1">
                  <a:latin typeface="Times" panose="02020603050405020304" pitchFamily="18" charset="0"/>
                </a:rPr>
                <a:t>f</a:t>
              </a:r>
              <a:r>
                <a:rPr lang="en-US" altLang="en-US" sz="2400" i="1" baseline="-25000">
                  <a:latin typeface="Times" panose="02020603050405020304" pitchFamily="18" charset="0"/>
                </a:rPr>
                <a:t>R</a:t>
              </a:r>
            </a:p>
          </p:txBody>
        </p:sp>
        <p:sp>
          <p:nvSpPr>
            <p:cNvPr id="164871" name="Text Box 7"/>
            <p:cNvSpPr txBox="1">
              <a:spLocks noChangeArrowheads="1"/>
            </p:cNvSpPr>
            <p:nvPr/>
          </p:nvSpPr>
          <p:spPr bwMode="auto">
            <a:xfrm>
              <a:off x="3129" y="2924"/>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M</a:t>
              </a:r>
              <a:r>
                <a:rPr lang="en-US" altLang="en-US" sz="2400" b="1" baseline="-25000">
                  <a:latin typeface="Helvetica" panose="020B0604020202020204" pitchFamily="34" charset="0"/>
                </a:rPr>
                <a:t>1</a:t>
              </a:r>
            </a:p>
          </p:txBody>
        </p:sp>
        <p:sp>
          <p:nvSpPr>
            <p:cNvPr id="164872" name="Text Box 8"/>
            <p:cNvSpPr txBox="1">
              <a:spLocks noChangeArrowheads="1"/>
            </p:cNvSpPr>
            <p:nvPr/>
          </p:nvSpPr>
          <p:spPr bwMode="auto">
            <a:xfrm>
              <a:off x="1305" y="2908"/>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M</a:t>
              </a:r>
              <a:r>
                <a:rPr lang="en-US" altLang="en-US" sz="2400" b="1" baseline="-25000">
                  <a:latin typeface="Helvetica" panose="020B0604020202020204" pitchFamily="34" charset="0"/>
                </a:rPr>
                <a:t>1</a:t>
              </a:r>
            </a:p>
          </p:txBody>
        </p:sp>
        <p:sp>
          <p:nvSpPr>
            <p:cNvPr id="164873" name="Line 9"/>
            <p:cNvSpPr>
              <a:spLocks noChangeShapeType="1"/>
            </p:cNvSpPr>
            <p:nvPr/>
          </p:nvSpPr>
          <p:spPr bwMode="auto">
            <a:xfrm>
              <a:off x="1928" y="3048"/>
              <a:ext cx="14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74" name="Line 10"/>
            <p:cNvSpPr>
              <a:spLocks noChangeShapeType="1"/>
            </p:cNvSpPr>
            <p:nvPr/>
          </p:nvSpPr>
          <p:spPr bwMode="auto">
            <a:xfrm>
              <a:off x="1928" y="3744"/>
              <a:ext cx="14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75" name="Text Box 11"/>
            <p:cNvSpPr txBox="1">
              <a:spLocks noChangeArrowheads="1"/>
            </p:cNvSpPr>
            <p:nvPr/>
          </p:nvSpPr>
          <p:spPr bwMode="auto">
            <a:xfrm>
              <a:off x="1297" y="3584"/>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R</a:t>
              </a:r>
              <a:endParaRPr lang="en-US" altLang="en-US" sz="2400" b="1" i="1">
                <a:solidFill>
                  <a:srgbClr val="FF0000"/>
                </a:solidFill>
                <a:latin typeface="Helvetica" panose="020B0604020202020204" pitchFamily="34" charset="0"/>
              </a:endParaRPr>
            </a:p>
          </p:txBody>
        </p:sp>
        <p:sp>
          <p:nvSpPr>
            <p:cNvPr id="164876" name="Text Box 12"/>
            <p:cNvSpPr txBox="1">
              <a:spLocks noChangeArrowheads="1"/>
            </p:cNvSpPr>
            <p:nvPr/>
          </p:nvSpPr>
          <p:spPr bwMode="auto">
            <a:xfrm>
              <a:off x="3145" y="3600"/>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R</a:t>
              </a:r>
              <a:endParaRPr lang="en-US" altLang="en-US" sz="2400" b="1" i="1">
                <a:solidFill>
                  <a:srgbClr val="FF0000"/>
                </a:solidFill>
                <a:latin typeface="Helvetica" panose="020B0604020202020204" pitchFamily="34" charset="0"/>
              </a:endParaRPr>
            </a:p>
          </p:txBody>
        </p:sp>
        <p:sp>
          <p:nvSpPr>
            <p:cNvPr id="164877" name="Line 13"/>
            <p:cNvSpPr>
              <a:spLocks noChangeShapeType="1"/>
            </p:cNvSpPr>
            <p:nvPr/>
          </p:nvSpPr>
          <p:spPr bwMode="auto">
            <a:xfrm flipV="1">
              <a:off x="1736" y="3212"/>
              <a:ext cx="0" cy="3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78" name="Line 14"/>
            <p:cNvSpPr>
              <a:spLocks noChangeShapeType="1"/>
            </p:cNvSpPr>
            <p:nvPr/>
          </p:nvSpPr>
          <p:spPr bwMode="auto">
            <a:xfrm flipV="1">
              <a:off x="3568" y="3212"/>
              <a:ext cx="0" cy="3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79" name="Text Box 15"/>
            <p:cNvSpPr txBox="1">
              <a:spLocks noChangeArrowheads="1"/>
            </p:cNvSpPr>
            <p:nvPr/>
          </p:nvSpPr>
          <p:spPr bwMode="auto">
            <a:xfrm>
              <a:off x="816" y="3173"/>
              <a:ext cx="1268"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Times" panose="02020603050405020304" pitchFamily="18" charset="0"/>
                </a:rPr>
                <a:t>Requirements</a:t>
              </a:r>
            </a:p>
            <a:p>
              <a:pPr algn="ctr"/>
              <a:r>
                <a:rPr lang="en-US" altLang="en-US" sz="2400" b="1">
                  <a:solidFill>
                    <a:srgbClr val="FF0000"/>
                  </a:solidFill>
                  <a:latin typeface="Times" panose="02020603050405020304" pitchFamily="18" charset="0"/>
                </a:rPr>
                <a:t>Elicitation</a:t>
              </a:r>
            </a:p>
          </p:txBody>
        </p:sp>
        <p:sp>
          <p:nvSpPr>
            <p:cNvPr id="164880" name="Text Box 16"/>
            <p:cNvSpPr txBox="1">
              <a:spLocks noChangeArrowheads="1"/>
            </p:cNvSpPr>
            <p:nvPr/>
          </p:nvSpPr>
          <p:spPr bwMode="auto">
            <a:xfrm>
              <a:off x="3665" y="3304"/>
              <a:ext cx="25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Times" panose="02020603050405020304" pitchFamily="18" charset="0"/>
                </a:rPr>
                <a:t>I</a:t>
              </a:r>
              <a:r>
                <a:rPr lang="en-US" altLang="en-US" sz="2400" b="1" baseline="-25000">
                  <a:solidFill>
                    <a:srgbClr val="FF0000"/>
                  </a:solidFill>
                  <a:latin typeface="Times" panose="02020603050405020304" pitchFamily="18" charset="0"/>
                </a:rPr>
                <a:t>1</a:t>
              </a:r>
            </a:p>
          </p:txBody>
        </p:sp>
        <p:sp>
          <p:nvSpPr>
            <p:cNvPr id="164881" name="Text Box 17"/>
            <p:cNvSpPr txBox="1">
              <a:spLocks noChangeArrowheads="1"/>
            </p:cNvSpPr>
            <p:nvPr/>
          </p:nvSpPr>
          <p:spPr bwMode="auto">
            <a:xfrm>
              <a:off x="3105" y="2212"/>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M</a:t>
              </a:r>
              <a:r>
                <a:rPr lang="en-US" altLang="en-US" sz="2400" b="1" baseline="-25000">
                  <a:latin typeface="Helvetica" panose="020B0604020202020204" pitchFamily="34" charset="0"/>
                </a:rPr>
                <a:t>2</a:t>
              </a:r>
            </a:p>
          </p:txBody>
        </p:sp>
        <p:sp>
          <p:nvSpPr>
            <p:cNvPr id="164882" name="Text Box 18"/>
            <p:cNvSpPr txBox="1">
              <a:spLocks noChangeArrowheads="1"/>
            </p:cNvSpPr>
            <p:nvPr/>
          </p:nvSpPr>
          <p:spPr bwMode="auto">
            <a:xfrm>
              <a:off x="1281" y="2196"/>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b="1">
                  <a:latin typeface="Helvetica" panose="020B0604020202020204" pitchFamily="34" charset="0"/>
                </a:rPr>
                <a:t>M</a:t>
              </a:r>
              <a:r>
                <a:rPr lang="en-US" altLang="en-US" sz="2400" b="1" baseline="-25000">
                  <a:latin typeface="Helvetica" panose="020B0604020202020204" pitchFamily="34" charset="0"/>
                </a:rPr>
                <a:t>2</a:t>
              </a:r>
              <a:endParaRPr lang="en-US" altLang="en-US" sz="2400" b="1" i="1">
                <a:solidFill>
                  <a:srgbClr val="FF0000"/>
                </a:solidFill>
                <a:latin typeface="Helvetica" panose="020B0604020202020204" pitchFamily="34" charset="0"/>
              </a:endParaRPr>
            </a:p>
          </p:txBody>
        </p:sp>
        <p:sp>
          <p:nvSpPr>
            <p:cNvPr id="164883" name="Line 19"/>
            <p:cNvSpPr>
              <a:spLocks noChangeShapeType="1"/>
            </p:cNvSpPr>
            <p:nvPr/>
          </p:nvSpPr>
          <p:spPr bwMode="auto">
            <a:xfrm>
              <a:off x="1904" y="2336"/>
              <a:ext cx="14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84" name="Line 20"/>
            <p:cNvSpPr>
              <a:spLocks noChangeShapeType="1"/>
            </p:cNvSpPr>
            <p:nvPr/>
          </p:nvSpPr>
          <p:spPr bwMode="auto">
            <a:xfrm flipV="1">
              <a:off x="1712" y="2500"/>
              <a:ext cx="0" cy="3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85" name="Line 21"/>
            <p:cNvSpPr>
              <a:spLocks noChangeShapeType="1"/>
            </p:cNvSpPr>
            <p:nvPr/>
          </p:nvSpPr>
          <p:spPr bwMode="auto">
            <a:xfrm flipV="1">
              <a:off x="3544" y="2500"/>
              <a:ext cx="0" cy="3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86" name="Text Box 22"/>
            <p:cNvSpPr txBox="1">
              <a:spLocks noChangeArrowheads="1"/>
            </p:cNvSpPr>
            <p:nvPr/>
          </p:nvSpPr>
          <p:spPr bwMode="auto">
            <a:xfrm>
              <a:off x="1022" y="2576"/>
              <a:ext cx="81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Times" panose="02020603050405020304" pitchFamily="18" charset="0"/>
                </a:rPr>
                <a:t>Analysis</a:t>
              </a:r>
              <a:endParaRPr lang="en-US" altLang="en-US" sz="2400" b="1" baseline="-25000">
                <a:solidFill>
                  <a:srgbClr val="FF0000"/>
                </a:solidFill>
                <a:latin typeface="Times" panose="02020603050405020304" pitchFamily="18" charset="0"/>
              </a:endParaRPr>
            </a:p>
          </p:txBody>
        </p:sp>
        <p:sp>
          <p:nvSpPr>
            <p:cNvPr id="164887" name="Text Box 23"/>
            <p:cNvSpPr txBox="1">
              <a:spLocks noChangeArrowheads="1"/>
            </p:cNvSpPr>
            <p:nvPr/>
          </p:nvSpPr>
          <p:spPr bwMode="auto">
            <a:xfrm>
              <a:off x="3641" y="2592"/>
              <a:ext cx="25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Times" panose="02020603050405020304" pitchFamily="18" charset="0"/>
                </a:rPr>
                <a:t>I</a:t>
              </a:r>
              <a:r>
                <a:rPr lang="en-US" altLang="en-US" sz="2400" b="1" baseline="-25000">
                  <a:solidFill>
                    <a:srgbClr val="FF0000"/>
                  </a:solidFill>
                  <a:latin typeface="Times" panose="02020603050405020304" pitchFamily="18" charset="0"/>
                </a:rPr>
                <a:t>2</a:t>
              </a:r>
            </a:p>
          </p:txBody>
        </p:sp>
        <p:sp>
          <p:nvSpPr>
            <p:cNvPr id="164888" name="Text Box 24"/>
            <p:cNvSpPr txBox="1">
              <a:spLocks noChangeArrowheads="1"/>
            </p:cNvSpPr>
            <p:nvPr/>
          </p:nvSpPr>
          <p:spPr bwMode="auto">
            <a:xfrm>
              <a:off x="2352" y="2016"/>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i="1">
                  <a:latin typeface="Times" panose="02020603050405020304" pitchFamily="18" charset="0"/>
                </a:rPr>
                <a:t>f</a:t>
              </a:r>
              <a:r>
                <a:rPr lang="en-US" altLang="en-US" sz="2400" i="1" baseline="-25000">
                  <a:latin typeface="Times" panose="02020603050405020304" pitchFamily="18" charset="0"/>
                </a:rPr>
                <a:t>M2</a:t>
              </a:r>
            </a:p>
          </p:txBody>
        </p:sp>
        <p:sp>
          <p:nvSpPr>
            <p:cNvPr id="164889" name="Text Box 25"/>
            <p:cNvSpPr txBox="1">
              <a:spLocks noChangeArrowheads="1"/>
            </p:cNvSpPr>
            <p:nvPr/>
          </p:nvSpPr>
          <p:spPr bwMode="auto">
            <a:xfrm>
              <a:off x="2448" y="1776"/>
              <a:ext cx="2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b="1"/>
                <a:t>….</a:t>
              </a:r>
            </a:p>
          </p:txBody>
        </p:sp>
      </p:grpSp>
      <p:sp>
        <p:nvSpPr>
          <p:cNvPr id="164890" name="AutoShape 26"/>
          <p:cNvSpPr>
            <a:spLocks noChangeArrowheads="1"/>
          </p:cNvSpPr>
          <p:nvPr/>
        </p:nvSpPr>
        <p:spPr bwMode="auto">
          <a:xfrm>
            <a:off x="4648200" y="2209800"/>
            <a:ext cx="4343400" cy="2057400"/>
          </a:xfrm>
          <a:prstGeom prst="cloudCallout">
            <a:avLst>
              <a:gd name="adj1" fmla="val -31361"/>
              <a:gd name="adj2" fmla="val 69444"/>
            </a:avLst>
          </a:prstGeom>
          <a:gradFill rotWithShape="0">
            <a:gsLst>
              <a:gs pos="0">
                <a:srgbClr val="000082"/>
              </a:gs>
              <a:gs pos="30000">
                <a:srgbClr val="66008F"/>
              </a:gs>
              <a:gs pos="64999">
                <a:srgbClr val="BA0066"/>
              </a:gs>
              <a:gs pos="89999">
                <a:srgbClr val="FF0000"/>
              </a:gs>
              <a:gs pos="100000">
                <a:srgbClr val="FF8200"/>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b="1">
                <a:solidFill>
                  <a:srgbClr val="FFFFFF"/>
                </a:solidFill>
              </a:rPr>
              <a:t>The development of </a:t>
            </a:r>
          </a:p>
          <a:p>
            <a:pPr algn="ctr"/>
            <a:r>
              <a:rPr lang="de-DE" altLang="en-US" b="1">
                <a:solidFill>
                  <a:srgbClr val="FFFFFF"/>
                </a:solidFill>
              </a:rPr>
              <a:t>Software-Systemes is a </a:t>
            </a:r>
          </a:p>
          <a:p>
            <a:pPr algn="ctr"/>
            <a:r>
              <a:rPr lang="de-DE" altLang="en-US" b="1">
                <a:solidFill>
                  <a:srgbClr val="FFFFFF"/>
                </a:solidFill>
              </a:rPr>
              <a:t>Transformation of </a:t>
            </a:r>
          </a:p>
          <a:p>
            <a:pPr algn="ctr"/>
            <a:r>
              <a:rPr lang="de-DE" altLang="en-US" b="1">
                <a:solidFill>
                  <a:srgbClr val="FFFFFF"/>
                </a:solidFill>
              </a:rPr>
              <a:t>Models:</a:t>
            </a:r>
          </a:p>
          <a:p>
            <a:pPr algn="ctr"/>
            <a:r>
              <a:rPr lang="de-DE" altLang="en-US" b="1">
                <a:solidFill>
                  <a:srgbClr val="FFFFFF"/>
                </a:solidFill>
              </a:rPr>
              <a:t> Analysis, Design,</a:t>
            </a:r>
          </a:p>
          <a:p>
            <a:pPr algn="ctr"/>
            <a:r>
              <a:rPr lang="de-DE" altLang="en-US" b="1">
                <a:solidFill>
                  <a:srgbClr val="FFFFFF"/>
                </a:solidFill>
              </a:rPr>
              <a:t> Implementation,Testing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0" grpId="0" animBg="1" autoUpdateAnimBg="0"/>
    </p:bldLst>
  </p:timing>
</p:sld>
</file>

<file path=ppt/theme/theme1.xml><?xml version="1.0" encoding="utf-8"?>
<a:theme xmlns:a="http://schemas.openxmlformats.org/drawingml/2006/main" name="ch5lect1.old">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5lect1.old">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Palatino" charset="0"/>
          </a:defRPr>
        </a:defPPr>
      </a:lstStyle>
    </a:lnDef>
  </a:objectDefaults>
  <a:extraClrSchemeLst>
    <a:extraClrScheme>
      <a:clrScheme name="ch5lect1.ol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5lect1.ol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5lect1.ol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5lect1.ol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5lect1.ol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5lect1.ol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5lect1.ol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edition:IM:lectures:ch5analysis:ch5lect1.old.ppt</Template>
  <TotalTime>13</TotalTime>
  <Pages>42</Pages>
  <Words>5865</Words>
  <Application>Microsoft Office PowerPoint</Application>
  <PresentationFormat>Letter Paper (8.5x11 in)</PresentationFormat>
  <Paragraphs>884</Paragraphs>
  <Slides>64</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Times</vt:lpstr>
      <vt:lpstr>Symbol</vt:lpstr>
      <vt:lpstr>Wingdings</vt:lpstr>
      <vt:lpstr>Palatino</vt:lpstr>
      <vt:lpstr>Book Antiqua</vt:lpstr>
      <vt:lpstr>Helvetica</vt:lpstr>
      <vt:lpstr>Courier</vt:lpstr>
      <vt:lpstr>ch5lect1.old</vt:lpstr>
      <vt:lpstr>Chapter 5,  Object Modeling</vt:lpstr>
      <vt:lpstr>Outline</vt:lpstr>
      <vt:lpstr>From Use Cases to Objects</vt:lpstr>
      <vt:lpstr>From Use Cases to Objects: Why Functional Decomposition is not Enough</vt:lpstr>
      <vt:lpstr>Reality and Model</vt:lpstr>
      <vt:lpstr>Why models? </vt:lpstr>
      <vt:lpstr>What is a  “good” model?</vt:lpstr>
      <vt:lpstr>Models are falsifiable</vt:lpstr>
      <vt:lpstr>Models  of models of models...</vt:lpstr>
      <vt:lpstr>A small discourse into Philosophy</vt:lpstr>
      <vt:lpstr>The four basic questions in metaphysics</vt:lpstr>
      <vt:lpstr>1. Reality: Real or ideal? </vt:lpstr>
      <vt:lpstr>Categorization of the various types of realism</vt:lpstr>
      <vt:lpstr>2. What is reality made out of? </vt:lpstr>
      <vt:lpstr>Model of Plato’s Antimaterialism</vt:lpstr>
      <vt:lpstr>Modeling Animals</vt:lpstr>
      <vt:lpstr>3. How many realities  are there ?</vt:lpstr>
      <vt:lpstr>4. Is reality constant or does it change?</vt:lpstr>
      <vt:lpstr>The 4  basic questions in epistemology</vt:lpstr>
      <vt:lpstr>1. How do we acquire knowledge?</vt:lpstr>
      <vt:lpstr>Taxonomy of knowledge acquistion methods</vt:lpstr>
      <vt:lpstr>Can we describe  reality with knowledge?</vt:lpstr>
      <vt:lpstr>Combining metaphysics and epistemology</vt:lpstr>
      <vt:lpstr>Combination of metaphysics and ephistemology</vt:lpstr>
      <vt:lpstr>Realities for software engineers</vt:lpstr>
      <vt:lpstr>How do we model complex systems (Natural Systems, Social Systems, Artiﬁcial Systems)?</vt:lpstr>
      <vt:lpstr>Activities during Object Modeling</vt:lpstr>
      <vt:lpstr>Class Identification</vt:lpstr>
      <vt:lpstr>Class identification is an ancient problem</vt:lpstr>
      <vt:lpstr>What is This?</vt:lpstr>
      <vt:lpstr>Modeling in Action</vt:lpstr>
      <vt:lpstr>Pieces of an Object Model</vt:lpstr>
      <vt:lpstr>Object vs Class</vt:lpstr>
      <vt:lpstr>Class identification</vt:lpstr>
      <vt:lpstr>How do you find classes?</vt:lpstr>
      <vt:lpstr>How do you find classes?</vt:lpstr>
      <vt:lpstr>Finding Participating Objects in Use Cases</vt:lpstr>
      <vt:lpstr>Object Types</vt:lpstr>
      <vt:lpstr>Example: 2BWatch Objects</vt:lpstr>
      <vt:lpstr>Naming of Object Types in UML </vt:lpstr>
      <vt:lpstr>Recommended Naming Convention for Object Types</vt:lpstr>
      <vt:lpstr>Example: Flow of events</vt:lpstr>
      <vt:lpstr>Mapping parts of speech to object model components [Abbott, 1983]</vt:lpstr>
      <vt:lpstr>Another Example</vt:lpstr>
      <vt:lpstr>Textual Analysis using Abbot‘s technique</vt:lpstr>
      <vt:lpstr>Generation of a class diagram from flow of events</vt:lpstr>
      <vt:lpstr>Order of activities in modeling</vt:lpstr>
      <vt:lpstr>Some issues in object modeling</vt:lpstr>
      <vt:lpstr>Avoid Ravioli  Models</vt:lpstr>
      <vt:lpstr>Put Taxonomies on a separate  Diagram</vt:lpstr>
      <vt:lpstr>Project Management Heuristics</vt:lpstr>
      <vt:lpstr>Who uses class diagrams?</vt:lpstr>
      <vt:lpstr>Class-diagrams have different types of „users“</vt:lpstr>
      <vt:lpstr>Application domain vs solution domain</vt:lpstr>
      <vt:lpstr>The Role of the Analyst</vt:lpstr>
      <vt:lpstr>Designer</vt:lpstr>
      <vt:lpstr>Three Types of Implementors</vt:lpstr>
      <vt:lpstr>Why do we distinguish these different users of class diagrams?</vt:lpstr>
      <vt:lpstr>PowerPoint Presentation</vt:lpstr>
      <vt:lpstr>Class diagrams are always part of models</vt:lpstr>
      <vt:lpstr>Analysis model</vt:lpstr>
      <vt:lpstr>Object design  model</vt:lpstr>
      <vt:lpstr>Summary</vt:lpstr>
      <vt:lpstr>Ways to find objects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5, Analysis</dc:title>
  <dc:subject>Object-Oriented Software Engineering</dc:subject>
  <dc:creator>Bernd Bruegge &amp; Allen Dutoit</dc:creator>
  <cp:keywords/>
  <dc:description/>
  <cp:lastModifiedBy>Ahsan Nabi Khan</cp:lastModifiedBy>
  <cp:revision>120</cp:revision>
  <cp:lastPrinted>1998-05-19T07:17:28Z</cp:lastPrinted>
  <dcterms:created xsi:type="dcterms:W3CDTF">1997-09-20T12:53:59Z</dcterms:created>
  <dcterms:modified xsi:type="dcterms:W3CDTF">2018-01-30T08:28:15Z</dcterms:modified>
  <cp:category/>
</cp:coreProperties>
</file>