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79"/>
  </p:notesMasterIdLst>
  <p:handoutMasterIdLst>
    <p:handoutMasterId r:id="rId80"/>
  </p:handoutMasterIdLst>
  <p:sldIdLst>
    <p:sldId id="309" r:id="rId2"/>
    <p:sldId id="258" r:id="rId3"/>
    <p:sldId id="259" r:id="rId4"/>
    <p:sldId id="260" r:id="rId5"/>
    <p:sldId id="261" r:id="rId6"/>
    <p:sldId id="262" r:id="rId7"/>
    <p:sldId id="263" r:id="rId8"/>
    <p:sldId id="264" r:id="rId9"/>
    <p:sldId id="266" r:id="rId10"/>
    <p:sldId id="267" r:id="rId11"/>
    <p:sldId id="305" r:id="rId12"/>
    <p:sldId id="308" r:id="rId13"/>
    <p:sldId id="328" r:id="rId14"/>
    <p:sldId id="330" r:id="rId15"/>
    <p:sldId id="329" r:id="rId16"/>
    <p:sldId id="331" r:id="rId17"/>
    <p:sldId id="332" r:id="rId18"/>
    <p:sldId id="333" r:id="rId19"/>
    <p:sldId id="334" r:id="rId20"/>
    <p:sldId id="335" r:id="rId21"/>
    <p:sldId id="336" r:id="rId22"/>
    <p:sldId id="337" r:id="rId23"/>
    <p:sldId id="338" r:id="rId24"/>
    <p:sldId id="269" r:id="rId25"/>
    <p:sldId id="270" r:id="rId26"/>
    <p:sldId id="271" r:id="rId27"/>
    <p:sldId id="272" r:id="rId28"/>
    <p:sldId id="273" r:id="rId29"/>
    <p:sldId id="317" r:id="rId30"/>
    <p:sldId id="274" r:id="rId31"/>
    <p:sldId id="318"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349" r:id="rId51"/>
    <p:sldId id="350" r:id="rId52"/>
    <p:sldId id="321" r:id="rId53"/>
    <p:sldId id="326" r:id="rId54"/>
    <p:sldId id="324" r:id="rId55"/>
    <p:sldId id="293" r:id="rId56"/>
    <p:sldId id="319" r:id="rId57"/>
    <p:sldId id="294" r:id="rId58"/>
    <p:sldId id="311" r:id="rId59"/>
    <p:sldId id="295" r:id="rId60"/>
    <p:sldId id="297" r:id="rId61"/>
    <p:sldId id="298" r:id="rId62"/>
    <p:sldId id="299" r:id="rId63"/>
    <p:sldId id="300" r:id="rId64"/>
    <p:sldId id="301" r:id="rId65"/>
    <p:sldId id="302" r:id="rId66"/>
    <p:sldId id="303" r:id="rId67"/>
    <p:sldId id="312" r:id="rId68"/>
    <p:sldId id="348" r:id="rId69"/>
    <p:sldId id="346" r:id="rId70"/>
    <p:sldId id="344" r:id="rId71"/>
    <p:sldId id="347" r:id="rId72"/>
    <p:sldId id="296" r:id="rId73"/>
    <p:sldId id="341" r:id="rId74"/>
    <p:sldId id="342" r:id="rId75"/>
    <p:sldId id="313" r:id="rId76"/>
    <p:sldId id="314" r:id="rId77"/>
    <p:sldId id="316" r:id="rId78"/>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5pPr>
    <a:lvl6pPr marL="2286000" algn="l" defTabSz="914400" rtl="0" eaLnBrk="1" latinLnBrk="0" hangingPunct="1">
      <a:defRPr b="1" kern="1200">
        <a:solidFill>
          <a:schemeClr val="tx1"/>
        </a:solidFill>
        <a:latin typeface="Times" panose="02020603050405020304" pitchFamily="18" charset="0"/>
        <a:ea typeface="+mn-ea"/>
        <a:cs typeface="+mn-cs"/>
      </a:defRPr>
    </a:lvl6pPr>
    <a:lvl7pPr marL="2743200" algn="l" defTabSz="914400" rtl="0" eaLnBrk="1" latinLnBrk="0" hangingPunct="1">
      <a:defRPr b="1" kern="1200">
        <a:solidFill>
          <a:schemeClr val="tx1"/>
        </a:solidFill>
        <a:latin typeface="Times" panose="02020603050405020304" pitchFamily="18" charset="0"/>
        <a:ea typeface="+mn-ea"/>
        <a:cs typeface="+mn-cs"/>
      </a:defRPr>
    </a:lvl7pPr>
    <a:lvl8pPr marL="3200400" algn="l" defTabSz="914400" rtl="0" eaLnBrk="1" latinLnBrk="0" hangingPunct="1">
      <a:defRPr b="1" kern="1200">
        <a:solidFill>
          <a:schemeClr val="tx1"/>
        </a:solidFill>
        <a:latin typeface="Times" panose="02020603050405020304" pitchFamily="18" charset="0"/>
        <a:ea typeface="+mn-ea"/>
        <a:cs typeface="+mn-cs"/>
      </a:defRPr>
    </a:lvl8pPr>
    <a:lvl9pPr marL="3657600" algn="l" defTabSz="914400" rtl="0" eaLnBrk="1" latinLnBrk="0" hangingPunct="1">
      <a:defRPr b="1"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00"/>
    <a:srgbClr val="077073"/>
    <a:srgbClr val="7F02DC"/>
    <a:srgbClr val="72736E"/>
    <a:srgbClr val="7900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varScale="1">
        <p:scale>
          <a:sx n="75" d="100"/>
          <a:sy n="75" d="100"/>
        </p:scale>
        <p:origin x="1890" y="7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notesViewPr>
    <p:cSldViewPr>
      <p:cViewPr varScale="1">
        <p:scale>
          <a:sx n="77" d="100"/>
          <a:sy n="77" d="100"/>
        </p:scale>
        <p:origin x="-158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21013" y="8710613"/>
            <a:ext cx="815975" cy="260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4368EFCD-9D79-49CF-BD65-10EE49B081D1}"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Tree>
    <p:extLst>
      <p:ext uri="{BB962C8B-B14F-4D97-AF65-F5344CB8AC3E}">
        <p14:creationId xmlns:p14="http://schemas.microsoft.com/office/powerpoint/2010/main" val="2905904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21013" y="8710613"/>
            <a:ext cx="815975" cy="260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922B373C-FA6E-4698-AB89-9810E2094AAF}"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
        <p:nvSpPr>
          <p:cNvPr id="2052" name="Rectangle 4"/>
          <p:cNvSpPr>
            <a:spLocks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134515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a:lstStyle/>
          <a:p>
            <a:r>
              <a:rPr lang="en-US" altLang="en-US"/>
              <a:t>Goal: Come up with</a:t>
            </a:r>
          </a:p>
          <a:p>
            <a:pPr lvl="1"/>
            <a:r>
              <a:rPr lang="en-US" altLang="en-US"/>
              <a:t>&gt; a domain model (domain specific objects)</a:t>
            </a:r>
          </a:p>
          <a:p>
            <a:pPr lvl="1"/>
            <a:r>
              <a:rPr lang="en-US" altLang="en-US"/>
              <a:t>&gt;  a taxonomy (class hierarchy)</a:t>
            </a:r>
          </a:p>
          <a:p>
            <a:endParaRPr lang="en-US" altLang="en-US"/>
          </a:p>
        </p:txBody>
      </p:sp>
      <p:sp>
        <p:nvSpPr>
          <p:cNvPr id="10243" name="Rectangle 3"/>
          <p:cNvSpPr>
            <a:spLocks noChangeArrowheads="1" noTextEdit="1"/>
          </p:cNvSpPr>
          <p:nvPr>
            <p:ph type="sldImg"/>
          </p:nvPr>
        </p:nvSpPr>
        <p:spPr>
          <a:ln cap="flat"/>
        </p:spPr>
      </p:sp>
    </p:spTree>
    <p:extLst>
      <p:ext uri="{BB962C8B-B14F-4D97-AF65-F5344CB8AC3E}">
        <p14:creationId xmlns:p14="http://schemas.microsoft.com/office/powerpoint/2010/main" val="317041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en-US"/>
              <a:t>A good application for nested state diagrams in this example of a vending machine.  Here we see the top level dynamic model of the object vending machine, which certainly has interesting dynamic behavior for the designer. </a:t>
            </a:r>
          </a:p>
          <a:p>
            <a:r>
              <a:rPr lang="en-US" altLang="en-US" b="1"/>
              <a:t>Question to the students:</a:t>
            </a:r>
            <a:r>
              <a:rPr lang="en-US" altLang="en-US"/>
              <a:t> Is the dynamic model interesting for the end user? If the end user has the choice of one of the 3 models (Object model, dynamic model and functional model), which one would they use? </a:t>
            </a:r>
            <a:r>
              <a:rPr lang="en-US" altLang="en-US" b="1"/>
              <a:t>Answer: </a:t>
            </a:r>
            <a:r>
              <a:rPr lang="en-US" altLang="en-US"/>
              <a:t>The functional model! If I select this particular candy bar, then that is what I want to get.</a:t>
            </a:r>
          </a:p>
          <a:p>
            <a:r>
              <a:rPr lang="en-US" altLang="en-US"/>
              <a:t>Notice the activity </a:t>
            </a:r>
            <a:r>
              <a:rPr lang="en-US" altLang="en-US" b="1"/>
              <a:t>do :  dispense item. </a:t>
            </a:r>
            <a:r>
              <a:rPr lang="en-US" altLang="en-US"/>
              <a:t>  In the case, when we really have to engineer (develop) the dispenser, there is much more to it than just a activity </a:t>
            </a:r>
            <a:r>
              <a:rPr lang="en-US" altLang="en-US" b="1"/>
              <a:t>dispense. </a:t>
            </a:r>
            <a:r>
              <a:rPr lang="en-US" altLang="en-US"/>
              <a:t> Note, by the way, that this particular state does not have a name! The state in the upper left has a state, namely </a:t>
            </a:r>
            <a:r>
              <a:rPr lang="en-US" altLang="en-US" b="1"/>
              <a:t>Collect Money. </a:t>
            </a:r>
            <a:r>
              <a:rPr lang="en-US" altLang="en-US"/>
              <a:t> This is incomplete if we insist that all states have names, but it is completely natural while we do dynamic modeling. We do not necessarily immediately come up with good names for everything.  We had encountered a similar problem during object modeling: In some cases, we found the class name first, in others we first find the method or methods or maybe we start with something where we only know the attribute. </a:t>
            </a:r>
          </a:p>
          <a:p>
            <a:r>
              <a:rPr lang="en-US" altLang="en-US"/>
              <a:t>There is no predefined roadmap to arrive at good models, be it object, dynamic or functional models. Creativity cannot be forced into a Procustres bed, or otherwise we will end up with an empty set of boxes!</a:t>
            </a:r>
          </a:p>
        </p:txBody>
      </p:sp>
      <p:sp>
        <p:nvSpPr>
          <p:cNvPr id="33795" name="Rectangle 3"/>
          <p:cNvSpPr>
            <a:spLocks noChangeArrowheads="1" noTextEdit="1"/>
          </p:cNvSpPr>
          <p:nvPr>
            <p:ph type="sldImg"/>
          </p:nvPr>
        </p:nvSpPr>
        <p:spPr>
          <a:ln cap="flat"/>
        </p:spPr>
      </p:sp>
    </p:spTree>
    <p:extLst>
      <p:ext uri="{BB962C8B-B14F-4D97-AF65-F5344CB8AC3E}">
        <p14:creationId xmlns:p14="http://schemas.microsoft.com/office/powerpoint/2010/main" val="647443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en-US"/>
              <a:t>Nested state diagrams are useful  for two reasons:</a:t>
            </a:r>
          </a:p>
          <a:p>
            <a:r>
              <a:rPr lang="en-US" altLang="en-US"/>
              <a:t>As a solution to cope with the complexity in your design:</a:t>
            </a:r>
          </a:p>
          <a:p>
            <a:pPr>
              <a:buFontTx/>
              <a:buChar char="•"/>
            </a:pPr>
            <a:r>
              <a:rPr lang="en-US" altLang="en-US"/>
              <a:t> Abstraction: A state is actually more complex and leads to a finite state automaton itself. On the top level we don’t model all the complex states.</a:t>
            </a:r>
          </a:p>
          <a:p>
            <a:pPr>
              <a:buFontTx/>
              <a:buChar char="•"/>
            </a:pPr>
            <a:r>
              <a:rPr lang="en-US" altLang="en-US"/>
              <a:t> Modularization:  Each state diagram has up to 7+-2 states.</a:t>
            </a:r>
          </a:p>
          <a:p>
            <a:pPr>
              <a:buFontTx/>
              <a:buChar char="•"/>
            </a:pPr>
            <a:r>
              <a:rPr lang="en-US" altLang="en-US"/>
              <a:t> Hierarchy: We apply the “ Consist of” association! </a:t>
            </a:r>
          </a:p>
          <a:p>
            <a:endParaRPr lang="en-US" altLang="en-US"/>
          </a:p>
        </p:txBody>
      </p:sp>
      <p:sp>
        <p:nvSpPr>
          <p:cNvPr id="35843" name="Rectangle 3"/>
          <p:cNvSpPr>
            <a:spLocks noChangeArrowheads="1" noTextEdit="1"/>
          </p:cNvSpPr>
          <p:nvPr>
            <p:ph type="sldImg"/>
          </p:nvPr>
        </p:nvSpPr>
        <p:spPr>
          <a:ln cap="flat"/>
        </p:spPr>
      </p:sp>
    </p:spTree>
    <p:extLst>
      <p:ext uri="{BB962C8B-B14F-4D97-AF65-F5344CB8AC3E}">
        <p14:creationId xmlns:p14="http://schemas.microsoft.com/office/powerpoint/2010/main" val="3807379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ChangeArrowheads="1"/>
          </p:cNvSpPr>
          <p:nvPr>
            <p:ph type="body" idx="1"/>
          </p:nvPr>
        </p:nvSpPr>
        <p:spPr>
          <a:noFill/>
          <a:ln/>
        </p:spPr>
        <p:txBody>
          <a:bodyPr/>
          <a:lstStyle/>
          <a:p>
            <a:r>
              <a:rPr lang="en-US" altLang="en-US"/>
              <a:t>A good application for nested state diagrams in this example of a vending machine.  Here we see the top level dynamic model of the object vending machine, which certainly has interesting dynamic behavior for the designer. </a:t>
            </a:r>
          </a:p>
          <a:p>
            <a:r>
              <a:rPr lang="en-US" altLang="en-US" b="1"/>
              <a:t>Question to the students:</a:t>
            </a:r>
            <a:r>
              <a:rPr lang="en-US" altLang="en-US"/>
              <a:t> Is the dynamic model interesting for the end user? If the end user has the choice of one of the 3 models (Object model, dynamic model and functional model), which one would they use? </a:t>
            </a:r>
            <a:r>
              <a:rPr lang="en-US" altLang="en-US" b="1"/>
              <a:t>Answer: </a:t>
            </a:r>
            <a:r>
              <a:rPr lang="en-US" altLang="en-US"/>
              <a:t>The functional model! If I select this particular candy bar, then that is what I want to get.</a:t>
            </a:r>
          </a:p>
          <a:p>
            <a:r>
              <a:rPr lang="en-US" altLang="en-US"/>
              <a:t>Notice the activity </a:t>
            </a:r>
            <a:r>
              <a:rPr lang="en-US" altLang="en-US" b="1"/>
              <a:t>do :  dispense item. </a:t>
            </a:r>
            <a:r>
              <a:rPr lang="en-US" altLang="en-US"/>
              <a:t>  In the case, when we really have to engineer (develop) the dispenser, there is much more to it than just a activity </a:t>
            </a:r>
            <a:r>
              <a:rPr lang="en-US" altLang="en-US" b="1"/>
              <a:t>dispense. </a:t>
            </a:r>
            <a:r>
              <a:rPr lang="en-US" altLang="en-US"/>
              <a:t> Note, by the way, that this particular state does not have a name! The state in the upper left has a state, namely </a:t>
            </a:r>
            <a:r>
              <a:rPr lang="en-US" altLang="en-US" b="1"/>
              <a:t>Collect Money. </a:t>
            </a:r>
            <a:r>
              <a:rPr lang="en-US" altLang="en-US"/>
              <a:t> This is incomplete if we insist that all states have names, but it is completely natural while we do dynamic modeling. We do not necessarily immediately come up with good names for everything.  We had encountered a similar problem during object modeling: In some cases, we found the class name first, in others we first find the method or methods or maybe we start with something where we only know the attribute. </a:t>
            </a:r>
          </a:p>
          <a:p>
            <a:r>
              <a:rPr lang="en-US" altLang="en-US"/>
              <a:t>There is no predefined roadmap to arrive at good models, be it object, dynamic or functional models. Creativity cannot be forced into a Procustres bed, or otherwise we will end up with an empty set of boxes!</a:t>
            </a:r>
          </a:p>
        </p:txBody>
      </p:sp>
      <p:sp>
        <p:nvSpPr>
          <p:cNvPr id="104451" name="Rectangle 1027"/>
          <p:cNvSpPr>
            <a:spLocks noChangeArrowheads="1" noTextEdit="1"/>
          </p:cNvSpPr>
          <p:nvPr>
            <p:ph type="sldImg"/>
          </p:nvPr>
        </p:nvSpPr>
        <p:spPr>
          <a:ln cap="flat"/>
        </p:spPr>
      </p:sp>
    </p:spTree>
    <p:extLst>
      <p:ext uri="{BB962C8B-B14F-4D97-AF65-F5344CB8AC3E}">
        <p14:creationId xmlns:p14="http://schemas.microsoft.com/office/powerpoint/2010/main" val="3572405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en-US"/>
              <a:t>A good application for nested state diagrams in this example of a vending machine.  Here we see the top level dynamic model of the object vending machine, which certainly has interesting dynamic behavior for the designer. </a:t>
            </a:r>
          </a:p>
          <a:p>
            <a:r>
              <a:rPr lang="en-US" altLang="en-US" b="1"/>
              <a:t>Question to the students:</a:t>
            </a:r>
            <a:r>
              <a:rPr lang="en-US" altLang="en-US"/>
              <a:t> Is the dynamic model interesting for the end user? If the end user has the choice of one of the 3 models (Object model, dynamic model and functional model), which one would they use? </a:t>
            </a:r>
            <a:r>
              <a:rPr lang="en-US" altLang="en-US" b="1"/>
              <a:t>Answer: </a:t>
            </a:r>
            <a:r>
              <a:rPr lang="en-US" altLang="en-US"/>
              <a:t>The functional model! If I select this particular candy bar, then that is what I want to get.</a:t>
            </a:r>
          </a:p>
          <a:p>
            <a:r>
              <a:rPr lang="en-US" altLang="en-US"/>
              <a:t>Notice the activity </a:t>
            </a:r>
            <a:r>
              <a:rPr lang="en-US" altLang="en-US" b="1"/>
              <a:t>do :  dispense item. </a:t>
            </a:r>
            <a:r>
              <a:rPr lang="en-US" altLang="en-US"/>
              <a:t>  In the case, when we really have to engineer (develop) the dispenser, there is much more to it than just a activity </a:t>
            </a:r>
            <a:r>
              <a:rPr lang="en-US" altLang="en-US" b="1"/>
              <a:t>dispense. </a:t>
            </a:r>
            <a:r>
              <a:rPr lang="en-US" altLang="en-US"/>
              <a:t> Note, by the way, that this particular state does not have a name! The state in the upper left has a state, namely </a:t>
            </a:r>
            <a:r>
              <a:rPr lang="en-US" altLang="en-US" b="1"/>
              <a:t>Collect Money. </a:t>
            </a:r>
            <a:r>
              <a:rPr lang="en-US" altLang="en-US"/>
              <a:t> This is incomplete if we insist that all states have names, but it is completely natural while we do dynamic modeling. We do not necessarily immediately come up with good names for everything.  We had encountered a similar problem during object modeling: In some cases, we found the class name first, in others we first find the method or methods or maybe we start with something where we only know the attribute. </a:t>
            </a:r>
          </a:p>
          <a:p>
            <a:r>
              <a:rPr lang="en-US" altLang="en-US"/>
              <a:t>There is no predefined roadmap to arrive at good models, be it object, dynamic or functional models. Creativity cannot be forced into a Procustres bed, or otherwise we will end up with an empty set of boxes!</a:t>
            </a:r>
          </a:p>
        </p:txBody>
      </p:sp>
      <p:sp>
        <p:nvSpPr>
          <p:cNvPr id="37891" name="Rectangle 3"/>
          <p:cNvSpPr>
            <a:spLocks noChangeArrowheads="1" noTextEdit="1"/>
          </p:cNvSpPr>
          <p:nvPr>
            <p:ph type="sldImg"/>
          </p:nvPr>
        </p:nvSpPr>
        <p:spPr>
          <a:ln cap="flat"/>
        </p:spPr>
      </p:sp>
    </p:spTree>
    <p:extLst>
      <p:ext uri="{BB962C8B-B14F-4D97-AF65-F5344CB8AC3E}">
        <p14:creationId xmlns:p14="http://schemas.microsoft.com/office/powerpoint/2010/main" val="252506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body" idx="1"/>
          </p:nvPr>
        </p:nvSpPr>
        <p:spPr>
          <a:noFill/>
          <a:ln/>
        </p:spPr>
        <p:txBody>
          <a:bodyPr/>
          <a:lstStyle/>
          <a:p>
            <a:r>
              <a:rPr lang="en-US" altLang="en-US"/>
              <a:t>A good application for nested state diagrams in this example of a vending machine.  Here we see the top level dynamic model of the object vending machine, which certainly has interesting dynamic behavior for the designer. </a:t>
            </a:r>
          </a:p>
          <a:p>
            <a:r>
              <a:rPr lang="en-US" altLang="en-US" b="1"/>
              <a:t>Question to the students:</a:t>
            </a:r>
            <a:r>
              <a:rPr lang="en-US" altLang="en-US"/>
              <a:t> Is the dynamic model interesting for the end user? If the end user has the choice of one of the 3 models (Object model, dynamic model and functional model), which one would they use? </a:t>
            </a:r>
            <a:r>
              <a:rPr lang="en-US" altLang="en-US" b="1"/>
              <a:t>Answer: </a:t>
            </a:r>
            <a:r>
              <a:rPr lang="en-US" altLang="en-US"/>
              <a:t>The functional model! If I select this particular candy bar, then that is what I want to get.</a:t>
            </a:r>
          </a:p>
          <a:p>
            <a:r>
              <a:rPr lang="en-US" altLang="en-US"/>
              <a:t>Notice the activity </a:t>
            </a:r>
            <a:r>
              <a:rPr lang="en-US" altLang="en-US" b="1"/>
              <a:t>do :  dispense item. </a:t>
            </a:r>
            <a:r>
              <a:rPr lang="en-US" altLang="en-US"/>
              <a:t>  In the case, when we really have to engineer (develop) the dispenser, there is much more to it than just a activity </a:t>
            </a:r>
            <a:r>
              <a:rPr lang="en-US" altLang="en-US" b="1"/>
              <a:t>dispense. </a:t>
            </a:r>
            <a:r>
              <a:rPr lang="en-US" altLang="en-US"/>
              <a:t> Note, by the way, that this particular state does not have a name! The state in the upper left has a state, namely </a:t>
            </a:r>
            <a:r>
              <a:rPr lang="en-US" altLang="en-US" b="1"/>
              <a:t>Collect Money. </a:t>
            </a:r>
            <a:r>
              <a:rPr lang="en-US" altLang="en-US"/>
              <a:t> This is incomplete if we insist that all states have names, but it is completely natural while we do dynamic modeling. We do not necessarily immediately come up with good names for everything.  We had encountered a similar problem during object modeling: In some cases, we found the class name first, in others we first find the method or methods or maybe we start with something where we only know the attribute. </a:t>
            </a:r>
          </a:p>
          <a:p>
            <a:r>
              <a:rPr lang="en-US" altLang="en-US"/>
              <a:t>There is no predefined roadmap to arrive at good models, be it object, dynamic or functional models. Creativity cannot be forced into a Procustres bed, or otherwise we will end up with an empty set of boxes!</a:t>
            </a:r>
          </a:p>
        </p:txBody>
      </p:sp>
      <p:sp>
        <p:nvSpPr>
          <p:cNvPr id="106499" name="Rectangle 1027"/>
          <p:cNvSpPr>
            <a:spLocks noChangeArrowheads="1" noTextEdit="1"/>
          </p:cNvSpPr>
          <p:nvPr>
            <p:ph type="sldImg"/>
          </p:nvPr>
        </p:nvSpPr>
        <p:spPr>
          <a:ln cap="flat"/>
        </p:spPr>
      </p:sp>
    </p:spTree>
    <p:extLst>
      <p:ext uri="{BB962C8B-B14F-4D97-AF65-F5344CB8AC3E}">
        <p14:creationId xmlns:p14="http://schemas.microsoft.com/office/powerpoint/2010/main" val="128810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en-US"/>
              <a:t>Here is the nested state diagram for </a:t>
            </a:r>
            <a:r>
              <a:rPr lang="en-US" altLang="en-US" b="1"/>
              <a:t>do : dispense item.</a:t>
            </a:r>
          </a:p>
          <a:p>
            <a:endParaRPr lang="en-US" altLang="en-US" b="1"/>
          </a:p>
          <a:p>
            <a:r>
              <a:rPr lang="en-US" altLang="en-US"/>
              <a:t>The activity </a:t>
            </a:r>
            <a:r>
              <a:rPr lang="en-US" altLang="en-US" b="1"/>
              <a:t>dispense item </a:t>
            </a:r>
            <a:r>
              <a:rPr lang="en-US" altLang="en-US"/>
              <a:t> is now decomposed (remember, decompostion is one of the 3 pillar stones to deal with complexity) into 3 distinct states, namely</a:t>
            </a:r>
            <a:endParaRPr lang="en-US" altLang="en-US" b="1"/>
          </a:p>
          <a:p>
            <a:r>
              <a:rPr lang="en-US" altLang="en-US" b="1"/>
              <a:t>	Move arm to correct row</a:t>
            </a:r>
          </a:p>
          <a:p>
            <a:r>
              <a:rPr lang="en-US" altLang="en-US" b="1"/>
              <a:t>	Move arm to correct column</a:t>
            </a:r>
          </a:p>
          <a:p>
            <a:r>
              <a:rPr lang="en-US" altLang="en-US" b="1"/>
              <a:t>	Push item from the shelf</a:t>
            </a:r>
          </a:p>
          <a:p>
            <a:r>
              <a:rPr lang="en-US" altLang="en-US"/>
              <a:t>As a result of this refinement, we actually see two new objects emerging, namely </a:t>
            </a:r>
            <a:r>
              <a:rPr lang="en-US" altLang="en-US" b="1"/>
              <a:t>row</a:t>
            </a:r>
            <a:r>
              <a:rPr lang="en-US" altLang="en-US"/>
              <a:t>, </a:t>
            </a:r>
            <a:r>
              <a:rPr lang="en-US" altLang="en-US" b="1"/>
              <a:t>column</a:t>
            </a:r>
            <a:r>
              <a:rPr lang="en-US" altLang="en-US"/>
              <a:t> and </a:t>
            </a:r>
            <a:r>
              <a:rPr lang="en-US" altLang="en-US" b="1"/>
              <a:t>shelf.  </a:t>
            </a:r>
            <a:r>
              <a:rPr lang="en-US" altLang="en-US"/>
              <a:t>And a new method, namely </a:t>
            </a:r>
            <a:r>
              <a:rPr lang="en-US" altLang="en-US" b="1"/>
              <a:t>Push Item().</a:t>
            </a:r>
            <a:endParaRPr lang="en-US" altLang="en-US"/>
          </a:p>
          <a:p>
            <a:r>
              <a:rPr lang="en-US" altLang="en-US"/>
              <a:t>This is another example, of where the dynamic model helps with the identification of objects and methods.</a:t>
            </a:r>
          </a:p>
          <a:p>
            <a:endParaRPr lang="en-US" altLang="en-US"/>
          </a:p>
          <a:p>
            <a:r>
              <a:rPr lang="en-US" altLang="en-US"/>
              <a:t>Here are two good heuristics for dynamic modeling that I would like you to know as well:</a:t>
            </a:r>
          </a:p>
          <a:p>
            <a:r>
              <a:rPr lang="en-US" altLang="en-US"/>
              <a:t>1) Any event in a state diagram is a good candidate for a method of a class.</a:t>
            </a:r>
          </a:p>
          <a:p>
            <a:r>
              <a:rPr lang="en-US" altLang="en-US"/>
              <a:t>2)  If the class does not yet exist to which this event should be attached as method, its existence should be postulated (and verified by the customer and/or analyst).</a:t>
            </a:r>
          </a:p>
          <a:p>
            <a:endParaRPr lang="en-US" altLang="en-US"/>
          </a:p>
        </p:txBody>
      </p:sp>
      <p:sp>
        <p:nvSpPr>
          <p:cNvPr id="39939" name="Rectangle 3"/>
          <p:cNvSpPr>
            <a:spLocks noChangeArrowheads="1" noTextEdit="1"/>
          </p:cNvSpPr>
          <p:nvPr>
            <p:ph type="sldImg"/>
          </p:nvPr>
        </p:nvSpPr>
        <p:spPr>
          <a:ln cap="flat"/>
        </p:spPr>
      </p:sp>
    </p:spTree>
    <p:extLst>
      <p:ext uri="{BB962C8B-B14F-4D97-AF65-F5344CB8AC3E}">
        <p14:creationId xmlns:p14="http://schemas.microsoft.com/office/powerpoint/2010/main" val="2891093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r>
              <a:rPr lang="en-US" altLang="en-US"/>
              <a:t>Concurrency is an important aspect any application for two reasons:</a:t>
            </a:r>
          </a:p>
          <a:p>
            <a:r>
              <a:rPr lang="en-US" altLang="en-US" b="1"/>
              <a:t>Maintainability: </a:t>
            </a:r>
            <a:r>
              <a:rPr lang="en-US" altLang="en-US"/>
              <a:t>If two classes are really concurrent, that means, they are not related to each other, and they can be designed and developed completely independently from each other.</a:t>
            </a:r>
          </a:p>
          <a:p>
            <a:r>
              <a:rPr lang="en-US" altLang="en-US" b="1"/>
              <a:t>Improved Performance: </a:t>
            </a:r>
            <a:r>
              <a:rPr lang="en-US" altLang="en-US"/>
              <a:t>Concurrency also means in many cases a possible source for fast response time. If methods can be executed in parallel, and not in serial fashion, the systems response time will be better.</a:t>
            </a:r>
          </a:p>
          <a:p>
            <a:r>
              <a:rPr lang="en-US" altLang="en-US"/>
              <a:t>Concurrency within a state of a single object arises when the object can be paritioned into subsets of attributes, each of which has its own subdiagram.</a:t>
            </a:r>
          </a:p>
          <a:p>
            <a:r>
              <a:rPr lang="en-US" altLang="en-US"/>
              <a:t>In this case, the state of the object comprises one state from each subdiagram. Note that these subdiagrams don’t have to be independent. The same event can cause state transitions in more than one subdiagram.</a:t>
            </a:r>
          </a:p>
          <a:p>
            <a:r>
              <a:rPr lang="en-US" altLang="en-US"/>
              <a:t>Examples of concurrency within an object: A dispenser machine, that simultaneously dispenses cash and ejects the card.</a:t>
            </a:r>
          </a:p>
          <a:p>
            <a:r>
              <a:rPr lang="en-US" altLang="en-US"/>
              <a:t>Often concurrency within an object is discovered after the object has been identified. It might be the source for iterating on the object identification and question if there are not two separate objects in the problem that are worth modeling.</a:t>
            </a:r>
          </a:p>
        </p:txBody>
      </p:sp>
      <p:sp>
        <p:nvSpPr>
          <p:cNvPr id="43011" name="Rectangle 3"/>
          <p:cNvSpPr>
            <a:spLocks noChangeArrowheads="1" noTextEdit="1"/>
          </p:cNvSpPr>
          <p:nvPr>
            <p:ph type="sldImg"/>
          </p:nvPr>
        </p:nvSpPr>
        <p:spPr>
          <a:ln cap="flat"/>
        </p:spPr>
      </p:sp>
    </p:spTree>
    <p:extLst>
      <p:ext uri="{BB962C8B-B14F-4D97-AF65-F5344CB8AC3E}">
        <p14:creationId xmlns:p14="http://schemas.microsoft.com/office/powerpoint/2010/main" val="1663151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p:spPr>
        <p:txBody>
          <a:bodyPr/>
          <a:lstStyle/>
          <a:p>
            <a:r>
              <a:rPr lang="en-US" altLang="en-US"/>
              <a:t>Concurrency might be detected within a single object. This sometimes means that our overall decomposition of the system or our initial object identification was too coarse grain. </a:t>
            </a:r>
          </a:p>
          <a:p>
            <a:r>
              <a:rPr lang="en-US" altLang="en-US"/>
              <a:t>If there is concurrency, the first question an analyst should ask: What two objects are hidden in the currently modeled single objects? In many cases,  uncovering these two yet unknown classes will lead to new insights in the application or result in a better taxonomy or object model.</a:t>
            </a:r>
          </a:p>
          <a:p>
            <a:r>
              <a:rPr lang="en-US" altLang="en-US"/>
              <a:t>In some cases, the object is inherently not further decomposable. But even in this case, the discussion of concurrency is very important at analysis level, because it will have important ramifications during system design (mappability of the concurrent methods on two different processors due to data parallelism, for example) and implementation (choice of programming language that supports light level threads instead of heavy level processes).</a:t>
            </a:r>
          </a:p>
        </p:txBody>
      </p:sp>
      <p:sp>
        <p:nvSpPr>
          <p:cNvPr id="45059" name="Rectangle 3"/>
          <p:cNvSpPr>
            <a:spLocks noChangeArrowheads="1" noTextEdit="1"/>
          </p:cNvSpPr>
          <p:nvPr>
            <p:ph type="sldImg"/>
          </p:nvPr>
        </p:nvSpPr>
        <p:spPr>
          <a:ln cap="flat"/>
        </p:spPr>
      </p:sp>
    </p:spTree>
    <p:extLst>
      <p:ext uri="{BB962C8B-B14F-4D97-AF65-F5344CB8AC3E}">
        <p14:creationId xmlns:p14="http://schemas.microsoft.com/office/powerpoint/2010/main" val="1235940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en-US"/>
              <a:t>A few practical tips.</a:t>
            </a:r>
          </a:p>
          <a:p>
            <a:r>
              <a:rPr lang="en-US" altLang="en-US"/>
              <a:t>The most important one: If you have a couple of hundred objects, that does not necessarily mean that you have a couple of hundred dynamic models. </a:t>
            </a:r>
          </a:p>
          <a:p>
            <a:r>
              <a:rPr lang="en-US" altLang="en-US"/>
              <a:t>Only those objects </a:t>
            </a:r>
            <a:r>
              <a:rPr lang="en-US" altLang="en-US" b="1" u="sng"/>
              <a:t>with significant dynamic behavior</a:t>
            </a:r>
            <a:r>
              <a:rPr lang="en-US" altLang="en-US"/>
              <a:t>  need to be modeled dynamically.</a:t>
            </a:r>
          </a:p>
          <a:p>
            <a:r>
              <a:rPr lang="en-US" altLang="en-US"/>
              <a:t>Also, if two objects have the same dynamic behavior, it is often only necessary to model one of these objects with a dynamic model and then describe with a single sentence that the same dynamic model applies to both objects. </a:t>
            </a:r>
          </a:p>
          <a:p>
            <a:r>
              <a:rPr lang="en-US" altLang="en-US"/>
              <a:t>The Power  and Headlight  classes from our Mini People Mover are a good example. Only one of them needs to be modeled dynamically, because they both have the same identical dynamic behavior.</a:t>
            </a:r>
          </a:p>
          <a:p>
            <a:r>
              <a:rPr lang="en-US" altLang="en-US"/>
              <a:t>Because the states are permutations over different values of attribute settings, it is important to use abstraction if necessary to filter out irrelevant attributes. That is, if an attribute is not contributing to the dynamic behavior of an object, it does not have be modeled in the dynamic model. This often helps in reducing the number of states of the state diagram for the object.</a:t>
            </a:r>
          </a:p>
          <a:p>
            <a:r>
              <a:rPr lang="en-US" altLang="en-US"/>
              <a:t>What makes up an action and what makes up an activity is relative, as we have already discussed earlier. If in doubt, it is always better to model something first as an action, unless somebody points out that it has internal structure which is relevant for the application, or it has a duration which is significant with respect to the overall lifetime of the object. Example: An alarm “Propulsion System Failure” should be modeled as an activity, because the propulsion system will most probably be down for a while after such a failure.</a:t>
            </a:r>
          </a:p>
        </p:txBody>
      </p:sp>
      <p:sp>
        <p:nvSpPr>
          <p:cNvPr id="50179" name="Rectangle 3"/>
          <p:cNvSpPr>
            <a:spLocks noChangeArrowheads="1" noTextEdit="1"/>
          </p:cNvSpPr>
          <p:nvPr>
            <p:ph type="sldImg"/>
          </p:nvPr>
        </p:nvSpPr>
        <p:spPr>
          <a:xfrm>
            <a:off x="925513" y="-146050"/>
            <a:ext cx="4572000" cy="3429000"/>
          </a:xfrm>
          <a:ln cap="flat"/>
        </p:spPr>
      </p:sp>
    </p:spTree>
    <p:extLst>
      <p:ext uri="{BB962C8B-B14F-4D97-AF65-F5344CB8AC3E}">
        <p14:creationId xmlns:p14="http://schemas.microsoft.com/office/powerpoint/2010/main" val="2638934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en-US"/>
              <a:t>The textbook has a relatively elaborate dynamic model for a programmable thermostat. To get the concept through to you and to show the relation to the object model, I would like to use an even simpler example: The movement of a toy train.</a:t>
            </a:r>
          </a:p>
        </p:txBody>
      </p:sp>
      <p:sp>
        <p:nvSpPr>
          <p:cNvPr id="52227" name="Rectangle 3"/>
          <p:cNvSpPr>
            <a:spLocks noChangeArrowheads="1" noTextEdit="1"/>
          </p:cNvSpPr>
          <p:nvPr>
            <p:ph type="sldImg"/>
          </p:nvPr>
        </p:nvSpPr>
        <p:spPr>
          <a:ln cap="flat"/>
        </p:spPr>
      </p:sp>
    </p:spTree>
    <p:extLst>
      <p:ext uri="{BB962C8B-B14F-4D97-AF65-F5344CB8AC3E}">
        <p14:creationId xmlns:p14="http://schemas.microsoft.com/office/powerpoint/2010/main" val="252381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762000" y="2908300"/>
            <a:ext cx="5194300" cy="5664200"/>
          </a:xfrm>
          <a:noFill/>
          <a:ln/>
        </p:spPr>
        <p:txBody>
          <a:bodyPr/>
          <a:lstStyle/>
          <a:p>
            <a:r>
              <a:rPr lang="en-US" altLang="en-US"/>
              <a:t>Parts of the  DAIMLER system has a rich dynamic behavior, so the dynamic model is important.</a:t>
            </a:r>
          </a:p>
          <a:p>
            <a:r>
              <a:rPr lang="en-US" altLang="en-US"/>
              <a:t>Note that the dynamic model is an abstraction like the other models as well. Depending on what properties are most characteristic in a system, one of the models will be richer or more significant than others. If you have a choice to decide on a single model, which one would you use?</a:t>
            </a:r>
          </a:p>
          <a:p>
            <a:r>
              <a:rPr lang="en-US" altLang="en-US"/>
              <a:t>Object Model: Database, Preventive maintenance, </a:t>
            </a:r>
          </a:p>
          <a:p>
            <a:r>
              <a:rPr lang="en-US" altLang="en-US"/>
              <a:t>Dynamic Model: Communication, Notification Server, AGTS Server, Change management (Information flow!)</a:t>
            </a:r>
          </a:p>
          <a:p>
            <a:r>
              <a:rPr lang="en-US" altLang="en-US"/>
              <a:t>Temporal relationships are difficult to understand. Rumbaugh thinks, that a  system can be best understood by first examining its static structure, that is the structure of its objects and their relationships to each other at a single moment in time. Then we examine the changes to the objects and their relationships over time. (Note that not everybody thinks that way. Heraklit: Everything flows (requires dynamic modeling first), Jacobsen: Use cases (Functional description)</a:t>
            </a:r>
          </a:p>
          <a:p>
            <a:r>
              <a:rPr lang="en-US" altLang="en-US"/>
              <a:t>Control is that aspect of a system that describes the sequences of operations that occur in response to external stimuli, without consideration of what the operations do, what the operate on or how they are implemented.</a:t>
            </a:r>
          </a:p>
          <a:p>
            <a:r>
              <a:rPr lang="en-US" altLang="en-US"/>
              <a:t>The major concepts of dynamic modeling are events which represent external stimuli and states, which represent the values of objects.</a:t>
            </a:r>
          </a:p>
          <a:p>
            <a:r>
              <a:rPr lang="en-US" altLang="en-US"/>
              <a:t>We will use state diagrams, which are a standard computer science concept.  Question: Who does not know what a finite state automaton is?</a:t>
            </a:r>
          </a:p>
          <a:p>
            <a:r>
              <a:rPr lang="en-US" altLang="en-US"/>
              <a:t>In general we assume, that FSA are covered in 15-211 (Algorithms and Datastructures)</a:t>
            </a:r>
          </a:p>
          <a:p>
            <a:r>
              <a:rPr lang="en-US" altLang="en-US"/>
              <a:t> Similar to the problem in object modeling, we need to avoid to clutter our state diagrams (spaghetti diagrams). We will show that states and events can be organized into generalization hierarchies that share structure and behavior.</a:t>
            </a:r>
          </a:p>
          <a:p>
            <a:endParaRPr lang="en-US" altLang="en-US"/>
          </a:p>
        </p:txBody>
      </p:sp>
      <p:sp>
        <p:nvSpPr>
          <p:cNvPr id="12291" name="Rectangle 3"/>
          <p:cNvSpPr>
            <a:spLocks noChangeArrowheads="1" noTextEdit="1"/>
          </p:cNvSpPr>
          <p:nvPr>
            <p:ph type="sldImg"/>
          </p:nvPr>
        </p:nvSpPr>
        <p:spPr>
          <a:xfrm>
            <a:off x="1206500" y="-292100"/>
            <a:ext cx="4572000" cy="3429000"/>
          </a:xfrm>
          <a:ln cap="flat"/>
        </p:spPr>
      </p:sp>
    </p:spTree>
    <p:extLst>
      <p:ext uri="{BB962C8B-B14F-4D97-AF65-F5344CB8AC3E}">
        <p14:creationId xmlns:p14="http://schemas.microsoft.com/office/powerpoint/2010/main" val="2224251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ln/>
        </p:spPr>
        <p:txBody>
          <a:bodyPr/>
          <a:lstStyle/>
          <a:p>
            <a:endParaRPr lang="en-US" altLang="en-US"/>
          </a:p>
        </p:txBody>
      </p:sp>
      <p:sp>
        <p:nvSpPr>
          <p:cNvPr id="55299" name="Rectangle 3"/>
          <p:cNvSpPr>
            <a:spLocks noChangeArrowheads="1" noTextEdit="1"/>
          </p:cNvSpPr>
          <p:nvPr>
            <p:ph type="sldImg"/>
          </p:nvPr>
        </p:nvSpPr>
        <p:spPr>
          <a:ln cap="flat"/>
        </p:spPr>
      </p:sp>
    </p:spTree>
    <p:extLst>
      <p:ext uri="{BB962C8B-B14F-4D97-AF65-F5344CB8AC3E}">
        <p14:creationId xmlns:p14="http://schemas.microsoft.com/office/powerpoint/2010/main" val="2683439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ltLang="en-US"/>
          </a:p>
        </p:txBody>
      </p:sp>
      <p:sp>
        <p:nvSpPr>
          <p:cNvPr id="57347" name="Rectangle 3"/>
          <p:cNvSpPr>
            <a:spLocks noChangeArrowheads="1" noTextEdit="1"/>
          </p:cNvSpPr>
          <p:nvPr>
            <p:ph type="sldImg"/>
          </p:nvPr>
        </p:nvSpPr>
        <p:spPr>
          <a:ln cap="flat"/>
        </p:spPr>
      </p:sp>
    </p:spTree>
    <p:extLst>
      <p:ext uri="{BB962C8B-B14F-4D97-AF65-F5344CB8AC3E}">
        <p14:creationId xmlns:p14="http://schemas.microsoft.com/office/powerpoint/2010/main" val="2788659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ltLang="en-US"/>
          </a:p>
        </p:txBody>
      </p:sp>
      <p:sp>
        <p:nvSpPr>
          <p:cNvPr id="61443" name="Rectangle 3"/>
          <p:cNvSpPr>
            <a:spLocks noChangeArrowheads="1" noTextEdit="1"/>
          </p:cNvSpPr>
          <p:nvPr>
            <p:ph type="sldImg"/>
          </p:nvPr>
        </p:nvSpPr>
        <p:spPr>
          <a:ln cap="flat"/>
        </p:spPr>
      </p:sp>
    </p:spTree>
    <p:extLst>
      <p:ext uri="{BB962C8B-B14F-4D97-AF65-F5344CB8AC3E}">
        <p14:creationId xmlns:p14="http://schemas.microsoft.com/office/powerpoint/2010/main" val="738405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ltLang="en-US"/>
          </a:p>
        </p:txBody>
      </p:sp>
      <p:sp>
        <p:nvSpPr>
          <p:cNvPr id="63491" name="Rectangle 3"/>
          <p:cNvSpPr>
            <a:spLocks noChangeArrowheads="1" noTextEdit="1"/>
          </p:cNvSpPr>
          <p:nvPr>
            <p:ph type="sldImg"/>
          </p:nvPr>
        </p:nvSpPr>
        <p:spPr>
          <a:ln cap="flat"/>
        </p:spPr>
      </p:sp>
    </p:spTree>
    <p:extLst>
      <p:ext uri="{BB962C8B-B14F-4D97-AF65-F5344CB8AC3E}">
        <p14:creationId xmlns:p14="http://schemas.microsoft.com/office/powerpoint/2010/main" val="3888648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p:spPr>
        <p:txBody>
          <a:bodyPr/>
          <a:lstStyle/>
          <a:p>
            <a:r>
              <a:rPr lang="en-US" altLang="en-US"/>
              <a:t>Change arrows for Headlight states in opposite directions.</a:t>
            </a:r>
          </a:p>
          <a:p>
            <a:r>
              <a:rPr lang="en-US" altLang="en-US"/>
              <a:t>Then ask question: Anybody sees what is wrong with the slide? In many cases the students will identify the arrows pointing in the wrong direction.</a:t>
            </a:r>
          </a:p>
        </p:txBody>
      </p:sp>
      <p:sp>
        <p:nvSpPr>
          <p:cNvPr id="65539" name="Rectangle 3"/>
          <p:cNvSpPr>
            <a:spLocks noChangeArrowheads="1" noTextEdit="1"/>
          </p:cNvSpPr>
          <p:nvPr>
            <p:ph type="sldImg"/>
          </p:nvPr>
        </p:nvSpPr>
        <p:spPr>
          <a:ln cap="flat"/>
        </p:spPr>
      </p:sp>
    </p:spTree>
    <p:extLst>
      <p:ext uri="{BB962C8B-B14F-4D97-AF65-F5344CB8AC3E}">
        <p14:creationId xmlns:p14="http://schemas.microsoft.com/office/powerpoint/2010/main" val="67337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cap="flat"/>
        </p:spPr>
      </p:sp>
      <p:grpSp>
        <p:nvGrpSpPr>
          <p:cNvPr id="67608" name="Group 24"/>
          <p:cNvGrpSpPr>
            <a:grpSpLocks/>
          </p:cNvGrpSpPr>
          <p:nvPr/>
        </p:nvGrpSpPr>
        <p:grpSpPr bwMode="auto">
          <a:xfrm>
            <a:off x="4273550" y="5453063"/>
            <a:ext cx="1446213" cy="2432050"/>
            <a:chOff x="2692" y="3435"/>
            <a:chExt cx="911" cy="1532"/>
          </a:xfrm>
        </p:grpSpPr>
        <p:sp>
          <p:nvSpPr>
            <p:cNvPr id="67587" name="Freeform 3"/>
            <p:cNvSpPr>
              <a:spLocks/>
            </p:cNvSpPr>
            <p:nvPr/>
          </p:nvSpPr>
          <p:spPr bwMode="auto">
            <a:xfrm>
              <a:off x="3103" y="3444"/>
              <a:ext cx="64" cy="96"/>
            </a:xfrm>
            <a:custGeom>
              <a:avLst/>
              <a:gdLst>
                <a:gd name="T0" fmla="*/ 63 w 64"/>
                <a:gd name="T1" fmla="*/ 5 h 96"/>
                <a:gd name="T2" fmla="*/ 50 w 64"/>
                <a:gd name="T3" fmla="*/ 0 h 96"/>
                <a:gd name="T4" fmla="*/ 0 w 64"/>
                <a:gd name="T5" fmla="*/ 85 h 96"/>
                <a:gd name="T6" fmla="*/ 4 w 64"/>
                <a:gd name="T7" fmla="*/ 95 h 96"/>
                <a:gd name="T8" fmla="*/ 13 w 64"/>
                <a:gd name="T9" fmla="*/ 89 h 96"/>
                <a:gd name="T10" fmla="*/ 63 w 64"/>
                <a:gd name="T11" fmla="*/ 5 h 96"/>
              </a:gdLst>
              <a:ahLst/>
              <a:cxnLst>
                <a:cxn ang="0">
                  <a:pos x="T0" y="T1"/>
                </a:cxn>
                <a:cxn ang="0">
                  <a:pos x="T2" y="T3"/>
                </a:cxn>
                <a:cxn ang="0">
                  <a:pos x="T4" y="T5"/>
                </a:cxn>
                <a:cxn ang="0">
                  <a:pos x="T6" y="T7"/>
                </a:cxn>
                <a:cxn ang="0">
                  <a:pos x="T8" y="T9"/>
                </a:cxn>
                <a:cxn ang="0">
                  <a:pos x="T10" y="T11"/>
                </a:cxn>
              </a:cxnLst>
              <a:rect l="0" t="0" r="r" b="b"/>
              <a:pathLst>
                <a:path w="64" h="96">
                  <a:moveTo>
                    <a:pt x="63" y="5"/>
                  </a:moveTo>
                  <a:lnTo>
                    <a:pt x="50" y="0"/>
                  </a:lnTo>
                  <a:lnTo>
                    <a:pt x="0" y="85"/>
                  </a:lnTo>
                  <a:lnTo>
                    <a:pt x="4" y="95"/>
                  </a:lnTo>
                  <a:lnTo>
                    <a:pt x="13" y="89"/>
                  </a:lnTo>
                  <a:lnTo>
                    <a:pt x="63"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88" name="Freeform 4"/>
            <p:cNvSpPr>
              <a:spLocks/>
            </p:cNvSpPr>
            <p:nvPr/>
          </p:nvSpPr>
          <p:spPr bwMode="auto">
            <a:xfrm>
              <a:off x="3108" y="3535"/>
              <a:ext cx="54" cy="75"/>
            </a:xfrm>
            <a:custGeom>
              <a:avLst/>
              <a:gdLst>
                <a:gd name="T0" fmla="*/ 9 w 54"/>
                <a:gd name="T1" fmla="*/ 0 h 75"/>
                <a:gd name="T2" fmla="*/ 0 w 54"/>
                <a:gd name="T3" fmla="*/ 10 h 75"/>
                <a:gd name="T4" fmla="*/ 44 w 54"/>
                <a:gd name="T5" fmla="*/ 69 h 75"/>
                <a:gd name="T6" fmla="*/ 49 w 54"/>
                <a:gd name="T7" fmla="*/ 74 h 75"/>
                <a:gd name="T8" fmla="*/ 53 w 54"/>
                <a:gd name="T9" fmla="*/ 69 h 75"/>
                <a:gd name="T10" fmla="*/ 53 w 54"/>
                <a:gd name="T11" fmla="*/ 60 h 75"/>
                <a:gd name="T12" fmla="*/ 9 w 54"/>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54" h="75">
                  <a:moveTo>
                    <a:pt x="9" y="0"/>
                  </a:moveTo>
                  <a:lnTo>
                    <a:pt x="0" y="10"/>
                  </a:lnTo>
                  <a:lnTo>
                    <a:pt x="44" y="69"/>
                  </a:lnTo>
                  <a:lnTo>
                    <a:pt x="49" y="74"/>
                  </a:lnTo>
                  <a:lnTo>
                    <a:pt x="53" y="69"/>
                  </a:lnTo>
                  <a:lnTo>
                    <a:pt x="53" y="60"/>
                  </a:lnTo>
                  <a:lnTo>
                    <a:pt x="9"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89" name="Freeform 5"/>
            <p:cNvSpPr>
              <a:spLocks/>
            </p:cNvSpPr>
            <p:nvPr/>
          </p:nvSpPr>
          <p:spPr bwMode="auto">
            <a:xfrm>
              <a:off x="3159" y="3540"/>
              <a:ext cx="49" cy="65"/>
            </a:xfrm>
            <a:custGeom>
              <a:avLst/>
              <a:gdLst>
                <a:gd name="T0" fmla="*/ 0 w 49"/>
                <a:gd name="T1" fmla="*/ 54 h 65"/>
                <a:gd name="T2" fmla="*/ 9 w 49"/>
                <a:gd name="T3" fmla="*/ 64 h 65"/>
                <a:gd name="T4" fmla="*/ 44 w 49"/>
                <a:gd name="T5" fmla="*/ 10 h 65"/>
                <a:gd name="T6" fmla="*/ 48 w 49"/>
                <a:gd name="T7" fmla="*/ 5 h 65"/>
                <a:gd name="T8" fmla="*/ 35 w 49"/>
                <a:gd name="T9" fmla="*/ 0 h 65"/>
                <a:gd name="T10" fmla="*/ 0 w 49"/>
                <a:gd name="T11" fmla="*/ 54 h 65"/>
              </a:gdLst>
              <a:ahLst/>
              <a:cxnLst>
                <a:cxn ang="0">
                  <a:pos x="T0" y="T1"/>
                </a:cxn>
                <a:cxn ang="0">
                  <a:pos x="T2" y="T3"/>
                </a:cxn>
                <a:cxn ang="0">
                  <a:pos x="T4" y="T5"/>
                </a:cxn>
                <a:cxn ang="0">
                  <a:pos x="T6" y="T7"/>
                </a:cxn>
                <a:cxn ang="0">
                  <a:pos x="T8" y="T9"/>
                </a:cxn>
                <a:cxn ang="0">
                  <a:pos x="T10" y="T11"/>
                </a:cxn>
              </a:cxnLst>
              <a:rect l="0" t="0" r="r" b="b"/>
              <a:pathLst>
                <a:path w="49" h="65">
                  <a:moveTo>
                    <a:pt x="0" y="54"/>
                  </a:moveTo>
                  <a:lnTo>
                    <a:pt x="9" y="64"/>
                  </a:lnTo>
                  <a:lnTo>
                    <a:pt x="44" y="10"/>
                  </a:lnTo>
                  <a:lnTo>
                    <a:pt x="48" y="5"/>
                  </a:lnTo>
                  <a:lnTo>
                    <a:pt x="35" y="0"/>
                  </a:lnTo>
                  <a:lnTo>
                    <a:pt x="0" y="5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90" name="Freeform 6"/>
            <p:cNvSpPr>
              <a:spLocks/>
            </p:cNvSpPr>
            <p:nvPr/>
          </p:nvSpPr>
          <p:spPr bwMode="auto">
            <a:xfrm>
              <a:off x="3154" y="3435"/>
              <a:ext cx="54" cy="109"/>
            </a:xfrm>
            <a:custGeom>
              <a:avLst/>
              <a:gdLst>
                <a:gd name="T0" fmla="*/ 40 w 54"/>
                <a:gd name="T1" fmla="*/ 108 h 109"/>
                <a:gd name="T2" fmla="*/ 53 w 54"/>
                <a:gd name="T3" fmla="*/ 103 h 109"/>
                <a:gd name="T4" fmla="*/ 13 w 54"/>
                <a:gd name="T5" fmla="*/ 9 h 109"/>
                <a:gd name="T6" fmla="*/ 9 w 54"/>
                <a:gd name="T7" fmla="*/ 0 h 109"/>
                <a:gd name="T8" fmla="*/ 4 w 54"/>
                <a:gd name="T9" fmla="*/ 9 h 109"/>
                <a:gd name="T10" fmla="*/ 0 w 54"/>
                <a:gd name="T11" fmla="*/ 14 h 109"/>
                <a:gd name="T12" fmla="*/ 40 w 54"/>
                <a:gd name="T13" fmla="*/ 108 h 109"/>
              </a:gdLst>
              <a:ahLst/>
              <a:cxnLst>
                <a:cxn ang="0">
                  <a:pos x="T0" y="T1"/>
                </a:cxn>
                <a:cxn ang="0">
                  <a:pos x="T2" y="T3"/>
                </a:cxn>
                <a:cxn ang="0">
                  <a:pos x="T4" y="T5"/>
                </a:cxn>
                <a:cxn ang="0">
                  <a:pos x="T6" y="T7"/>
                </a:cxn>
                <a:cxn ang="0">
                  <a:pos x="T8" y="T9"/>
                </a:cxn>
                <a:cxn ang="0">
                  <a:pos x="T10" y="T11"/>
                </a:cxn>
                <a:cxn ang="0">
                  <a:pos x="T12" y="T13"/>
                </a:cxn>
              </a:cxnLst>
              <a:rect l="0" t="0" r="r" b="b"/>
              <a:pathLst>
                <a:path w="54" h="109">
                  <a:moveTo>
                    <a:pt x="40" y="108"/>
                  </a:moveTo>
                  <a:lnTo>
                    <a:pt x="53" y="103"/>
                  </a:lnTo>
                  <a:lnTo>
                    <a:pt x="13" y="9"/>
                  </a:lnTo>
                  <a:lnTo>
                    <a:pt x="9" y="0"/>
                  </a:lnTo>
                  <a:lnTo>
                    <a:pt x="4" y="9"/>
                  </a:lnTo>
                  <a:lnTo>
                    <a:pt x="0" y="14"/>
                  </a:lnTo>
                  <a:lnTo>
                    <a:pt x="40" y="10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91" name="Rectangle 7"/>
            <p:cNvSpPr>
              <a:spLocks noChangeArrowheads="1"/>
            </p:cNvSpPr>
            <p:nvPr/>
          </p:nvSpPr>
          <p:spPr bwMode="auto">
            <a:xfrm flipV="1">
              <a:off x="3154" y="3588"/>
              <a:ext cx="7" cy="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592" name="Rectangle 8"/>
            <p:cNvSpPr>
              <a:spLocks noChangeArrowheads="1"/>
            </p:cNvSpPr>
            <p:nvPr/>
          </p:nvSpPr>
          <p:spPr bwMode="auto">
            <a:xfrm>
              <a:off x="3154" y="3931"/>
              <a:ext cx="7" cy="4"/>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593" name="Rectangle 9"/>
            <p:cNvSpPr>
              <a:spLocks noChangeArrowheads="1"/>
            </p:cNvSpPr>
            <p:nvPr/>
          </p:nvSpPr>
          <p:spPr bwMode="auto">
            <a:xfrm>
              <a:off x="3154" y="3596"/>
              <a:ext cx="7" cy="327"/>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594" name="Rectangle 10"/>
            <p:cNvSpPr>
              <a:spLocks noChangeArrowheads="1"/>
            </p:cNvSpPr>
            <p:nvPr/>
          </p:nvSpPr>
          <p:spPr bwMode="auto">
            <a:xfrm>
              <a:off x="2715" y="3939"/>
              <a:ext cx="880" cy="78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595" name="Rectangle 11"/>
            <p:cNvSpPr>
              <a:spLocks noChangeArrowheads="1"/>
            </p:cNvSpPr>
            <p:nvPr/>
          </p:nvSpPr>
          <p:spPr bwMode="auto">
            <a:xfrm>
              <a:off x="2940" y="4007"/>
              <a:ext cx="427" cy="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500" i="1">
                  <a:solidFill>
                    <a:srgbClr val="000000"/>
                  </a:solidFill>
                </a:rPr>
                <a:t>Wheel</a:t>
              </a:r>
            </a:p>
          </p:txBody>
        </p:sp>
        <p:sp>
          <p:nvSpPr>
            <p:cNvPr id="67596" name="Rectangle 12"/>
            <p:cNvSpPr>
              <a:spLocks noChangeArrowheads="1"/>
            </p:cNvSpPr>
            <p:nvPr/>
          </p:nvSpPr>
          <p:spPr bwMode="auto">
            <a:xfrm flipH="1">
              <a:off x="2704" y="4251"/>
              <a:ext cx="3" cy="8"/>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597" name="Rectangle 13"/>
            <p:cNvSpPr>
              <a:spLocks noChangeArrowheads="1"/>
            </p:cNvSpPr>
            <p:nvPr/>
          </p:nvSpPr>
          <p:spPr bwMode="auto">
            <a:xfrm>
              <a:off x="3601" y="4251"/>
              <a:ext cx="2" cy="8"/>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598" name="Rectangle 14"/>
            <p:cNvSpPr>
              <a:spLocks noChangeArrowheads="1"/>
            </p:cNvSpPr>
            <p:nvPr/>
          </p:nvSpPr>
          <p:spPr bwMode="auto">
            <a:xfrm>
              <a:off x="2712" y="4251"/>
              <a:ext cx="881" cy="8"/>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599" name="Rectangle 15"/>
            <p:cNvSpPr>
              <a:spLocks noChangeArrowheads="1"/>
            </p:cNvSpPr>
            <p:nvPr/>
          </p:nvSpPr>
          <p:spPr bwMode="auto">
            <a:xfrm>
              <a:off x="2699" y="4316"/>
              <a:ext cx="562"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Motion: (For</a:t>
              </a:r>
            </a:p>
          </p:txBody>
        </p:sp>
        <p:sp>
          <p:nvSpPr>
            <p:cNvPr id="67600" name="Rectangle 16"/>
            <p:cNvSpPr>
              <a:spLocks noChangeArrowheads="1"/>
            </p:cNvSpPr>
            <p:nvPr/>
          </p:nvSpPr>
          <p:spPr bwMode="auto">
            <a:xfrm>
              <a:off x="3152" y="4316"/>
              <a:ext cx="332"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ward, </a:t>
              </a:r>
            </a:p>
          </p:txBody>
        </p:sp>
        <p:sp>
          <p:nvSpPr>
            <p:cNvPr id="67601" name="Rectangle 17"/>
            <p:cNvSpPr>
              <a:spLocks noChangeArrowheads="1"/>
            </p:cNvSpPr>
            <p:nvPr/>
          </p:nvSpPr>
          <p:spPr bwMode="auto">
            <a:xfrm>
              <a:off x="2692" y="4489"/>
              <a:ext cx="754"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                Stationar</a:t>
              </a:r>
            </a:p>
          </p:txBody>
        </p:sp>
        <p:sp>
          <p:nvSpPr>
            <p:cNvPr id="67602" name="Rectangle 18"/>
            <p:cNvSpPr>
              <a:spLocks noChangeArrowheads="1"/>
            </p:cNvSpPr>
            <p:nvPr/>
          </p:nvSpPr>
          <p:spPr bwMode="auto">
            <a:xfrm>
              <a:off x="3342" y="4489"/>
              <a:ext cx="181"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y)</a:t>
              </a:r>
            </a:p>
          </p:txBody>
        </p:sp>
        <p:sp>
          <p:nvSpPr>
            <p:cNvPr id="67603" name="Rectangle 19"/>
            <p:cNvSpPr>
              <a:spLocks noChangeArrowheads="1"/>
            </p:cNvSpPr>
            <p:nvPr/>
          </p:nvSpPr>
          <p:spPr bwMode="auto">
            <a:xfrm>
              <a:off x="2699" y="4397"/>
              <a:ext cx="805"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                Backward,</a:t>
              </a:r>
            </a:p>
          </p:txBody>
        </p:sp>
        <p:sp>
          <p:nvSpPr>
            <p:cNvPr id="67604" name="Rectangle 20"/>
            <p:cNvSpPr>
              <a:spLocks noChangeArrowheads="1"/>
            </p:cNvSpPr>
            <p:nvPr/>
          </p:nvSpPr>
          <p:spPr bwMode="auto">
            <a:xfrm>
              <a:off x="2715" y="4727"/>
              <a:ext cx="880" cy="22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05" name="Rectangle 21"/>
            <p:cNvSpPr>
              <a:spLocks noChangeArrowheads="1"/>
            </p:cNvSpPr>
            <p:nvPr/>
          </p:nvSpPr>
          <p:spPr bwMode="auto">
            <a:xfrm>
              <a:off x="2728" y="4732"/>
              <a:ext cx="261"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Star</a:t>
              </a:r>
            </a:p>
          </p:txBody>
        </p:sp>
        <p:sp>
          <p:nvSpPr>
            <p:cNvPr id="67606" name="Rectangle 22"/>
            <p:cNvSpPr>
              <a:spLocks noChangeArrowheads="1"/>
            </p:cNvSpPr>
            <p:nvPr/>
          </p:nvSpPr>
          <p:spPr bwMode="auto">
            <a:xfrm>
              <a:off x="2877" y="4732"/>
              <a:ext cx="497"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t_Moving()</a:t>
              </a:r>
            </a:p>
          </p:txBody>
        </p:sp>
        <p:sp>
          <p:nvSpPr>
            <p:cNvPr id="67607" name="Rectangle 23"/>
            <p:cNvSpPr>
              <a:spLocks noChangeArrowheads="1"/>
            </p:cNvSpPr>
            <p:nvPr/>
          </p:nvSpPr>
          <p:spPr bwMode="auto">
            <a:xfrm>
              <a:off x="2728" y="4815"/>
              <a:ext cx="625"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Stop_Moving()</a:t>
              </a:r>
            </a:p>
          </p:txBody>
        </p:sp>
      </p:grpSp>
      <p:sp>
        <p:nvSpPr>
          <p:cNvPr id="67609" name="Freeform 25"/>
          <p:cNvSpPr>
            <a:spLocks/>
          </p:cNvSpPr>
          <p:nvPr/>
        </p:nvSpPr>
        <p:spPr bwMode="auto">
          <a:xfrm>
            <a:off x="3436938" y="5467350"/>
            <a:ext cx="103187" cy="152400"/>
          </a:xfrm>
          <a:custGeom>
            <a:avLst/>
            <a:gdLst>
              <a:gd name="T0" fmla="*/ 64 w 65"/>
              <a:gd name="T1" fmla="*/ 5 h 96"/>
              <a:gd name="T2" fmla="*/ 50 w 65"/>
              <a:gd name="T3" fmla="*/ 0 h 96"/>
              <a:gd name="T4" fmla="*/ 5 w 65"/>
              <a:gd name="T5" fmla="*/ 85 h 96"/>
              <a:gd name="T6" fmla="*/ 0 w 65"/>
              <a:gd name="T7" fmla="*/ 89 h 96"/>
              <a:gd name="T8" fmla="*/ 5 w 65"/>
              <a:gd name="T9" fmla="*/ 95 h 96"/>
              <a:gd name="T10" fmla="*/ 19 w 65"/>
              <a:gd name="T11" fmla="*/ 89 h 96"/>
              <a:gd name="T12" fmla="*/ 64 w 65"/>
              <a:gd name="T13" fmla="*/ 5 h 96"/>
            </a:gdLst>
            <a:ahLst/>
            <a:cxnLst>
              <a:cxn ang="0">
                <a:pos x="T0" y="T1"/>
              </a:cxn>
              <a:cxn ang="0">
                <a:pos x="T2" y="T3"/>
              </a:cxn>
              <a:cxn ang="0">
                <a:pos x="T4" y="T5"/>
              </a:cxn>
              <a:cxn ang="0">
                <a:pos x="T6" y="T7"/>
              </a:cxn>
              <a:cxn ang="0">
                <a:pos x="T8" y="T9"/>
              </a:cxn>
              <a:cxn ang="0">
                <a:pos x="T10" y="T11"/>
              </a:cxn>
              <a:cxn ang="0">
                <a:pos x="T12" y="T13"/>
              </a:cxn>
            </a:cxnLst>
            <a:rect l="0" t="0" r="r" b="b"/>
            <a:pathLst>
              <a:path w="65" h="96">
                <a:moveTo>
                  <a:pt x="64" y="5"/>
                </a:moveTo>
                <a:lnTo>
                  <a:pt x="50" y="0"/>
                </a:lnTo>
                <a:lnTo>
                  <a:pt x="5" y="85"/>
                </a:lnTo>
                <a:lnTo>
                  <a:pt x="0" y="89"/>
                </a:lnTo>
                <a:lnTo>
                  <a:pt x="5" y="95"/>
                </a:lnTo>
                <a:lnTo>
                  <a:pt x="19" y="89"/>
                </a:lnTo>
                <a:lnTo>
                  <a:pt x="64"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10" name="Freeform 26"/>
          <p:cNvSpPr>
            <a:spLocks/>
          </p:cNvSpPr>
          <p:nvPr/>
        </p:nvSpPr>
        <p:spPr bwMode="auto">
          <a:xfrm>
            <a:off x="3446463" y="5611813"/>
            <a:ext cx="84137" cy="119062"/>
          </a:xfrm>
          <a:custGeom>
            <a:avLst/>
            <a:gdLst>
              <a:gd name="T0" fmla="*/ 9 w 53"/>
              <a:gd name="T1" fmla="*/ 0 h 75"/>
              <a:gd name="T2" fmla="*/ 0 w 53"/>
              <a:gd name="T3" fmla="*/ 10 h 75"/>
              <a:gd name="T4" fmla="*/ 43 w 53"/>
              <a:gd name="T5" fmla="*/ 69 h 75"/>
              <a:gd name="T6" fmla="*/ 48 w 53"/>
              <a:gd name="T7" fmla="*/ 74 h 75"/>
              <a:gd name="T8" fmla="*/ 52 w 53"/>
              <a:gd name="T9" fmla="*/ 69 h 75"/>
              <a:gd name="T10" fmla="*/ 52 w 53"/>
              <a:gd name="T11" fmla="*/ 60 h 75"/>
              <a:gd name="T12" fmla="*/ 9 w 53"/>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9" y="0"/>
                </a:moveTo>
                <a:lnTo>
                  <a:pt x="0" y="10"/>
                </a:lnTo>
                <a:lnTo>
                  <a:pt x="43" y="69"/>
                </a:lnTo>
                <a:lnTo>
                  <a:pt x="48" y="74"/>
                </a:lnTo>
                <a:lnTo>
                  <a:pt x="52" y="69"/>
                </a:lnTo>
                <a:lnTo>
                  <a:pt x="52" y="60"/>
                </a:lnTo>
                <a:lnTo>
                  <a:pt x="9"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11" name="Freeform 27"/>
          <p:cNvSpPr>
            <a:spLocks/>
          </p:cNvSpPr>
          <p:nvPr/>
        </p:nvSpPr>
        <p:spPr bwMode="auto">
          <a:xfrm>
            <a:off x="3525838" y="5619750"/>
            <a:ext cx="85725" cy="103188"/>
          </a:xfrm>
          <a:custGeom>
            <a:avLst/>
            <a:gdLst>
              <a:gd name="T0" fmla="*/ 0 w 54"/>
              <a:gd name="T1" fmla="*/ 54 h 65"/>
              <a:gd name="T2" fmla="*/ 9 w 54"/>
              <a:gd name="T3" fmla="*/ 64 h 65"/>
              <a:gd name="T4" fmla="*/ 49 w 54"/>
              <a:gd name="T5" fmla="*/ 10 h 65"/>
              <a:gd name="T6" fmla="*/ 53 w 54"/>
              <a:gd name="T7" fmla="*/ 5 h 65"/>
              <a:gd name="T8" fmla="*/ 40 w 54"/>
              <a:gd name="T9" fmla="*/ 0 h 65"/>
              <a:gd name="T10" fmla="*/ 0 w 54"/>
              <a:gd name="T11" fmla="*/ 54 h 65"/>
            </a:gdLst>
            <a:ahLst/>
            <a:cxnLst>
              <a:cxn ang="0">
                <a:pos x="T0" y="T1"/>
              </a:cxn>
              <a:cxn ang="0">
                <a:pos x="T2" y="T3"/>
              </a:cxn>
              <a:cxn ang="0">
                <a:pos x="T4" y="T5"/>
              </a:cxn>
              <a:cxn ang="0">
                <a:pos x="T6" y="T7"/>
              </a:cxn>
              <a:cxn ang="0">
                <a:pos x="T8" y="T9"/>
              </a:cxn>
              <a:cxn ang="0">
                <a:pos x="T10" y="T11"/>
              </a:cxn>
            </a:cxnLst>
            <a:rect l="0" t="0" r="r" b="b"/>
            <a:pathLst>
              <a:path w="54" h="65">
                <a:moveTo>
                  <a:pt x="0" y="54"/>
                </a:moveTo>
                <a:lnTo>
                  <a:pt x="9" y="64"/>
                </a:lnTo>
                <a:lnTo>
                  <a:pt x="49" y="10"/>
                </a:lnTo>
                <a:lnTo>
                  <a:pt x="53" y="5"/>
                </a:lnTo>
                <a:lnTo>
                  <a:pt x="40" y="0"/>
                </a:lnTo>
                <a:lnTo>
                  <a:pt x="0" y="5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12" name="Freeform 28"/>
          <p:cNvSpPr>
            <a:spLocks/>
          </p:cNvSpPr>
          <p:nvPr/>
        </p:nvSpPr>
        <p:spPr bwMode="auto">
          <a:xfrm>
            <a:off x="3525838" y="5443538"/>
            <a:ext cx="85725" cy="182562"/>
          </a:xfrm>
          <a:custGeom>
            <a:avLst/>
            <a:gdLst>
              <a:gd name="T0" fmla="*/ 40 w 54"/>
              <a:gd name="T1" fmla="*/ 114 h 115"/>
              <a:gd name="T2" fmla="*/ 53 w 54"/>
              <a:gd name="T3" fmla="*/ 109 h 115"/>
              <a:gd name="T4" fmla="*/ 14 w 54"/>
              <a:gd name="T5" fmla="*/ 14 h 115"/>
              <a:gd name="T6" fmla="*/ 9 w 54"/>
              <a:gd name="T7" fmla="*/ 0 h 115"/>
              <a:gd name="T8" fmla="*/ 0 w 54"/>
              <a:gd name="T9" fmla="*/ 14 h 115"/>
              <a:gd name="T10" fmla="*/ 0 w 54"/>
              <a:gd name="T11" fmla="*/ 19 h 115"/>
              <a:gd name="T12" fmla="*/ 40 w 54"/>
              <a:gd name="T13" fmla="*/ 114 h 115"/>
            </a:gdLst>
            <a:ahLst/>
            <a:cxnLst>
              <a:cxn ang="0">
                <a:pos x="T0" y="T1"/>
              </a:cxn>
              <a:cxn ang="0">
                <a:pos x="T2" y="T3"/>
              </a:cxn>
              <a:cxn ang="0">
                <a:pos x="T4" y="T5"/>
              </a:cxn>
              <a:cxn ang="0">
                <a:pos x="T6" y="T7"/>
              </a:cxn>
              <a:cxn ang="0">
                <a:pos x="T8" y="T9"/>
              </a:cxn>
              <a:cxn ang="0">
                <a:pos x="T10" y="T11"/>
              </a:cxn>
              <a:cxn ang="0">
                <a:pos x="T12" y="T13"/>
              </a:cxn>
            </a:cxnLst>
            <a:rect l="0" t="0" r="r" b="b"/>
            <a:pathLst>
              <a:path w="54" h="115">
                <a:moveTo>
                  <a:pt x="40" y="114"/>
                </a:moveTo>
                <a:lnTo>
                  <a:pt x="53" y="109"/>
                </a:lnTo>
                <a:lnTo>
                  <a:pt x="14" y="14"/>
                </a:lnTo>
                <a:lnTo>
                  <a:pt x="9" y="0"/>
                </a:lnTo>
                <a:lnTo>
                  <a:pt x="0" y="14"/>
                </a:lnTo>
                <a:lnTo>
                  <a:pt x="0" y="19"/>
                </a:lnTo>
                <a:lnTo>
                  <a:pt x="40" y="1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13" name="Rectangle 29"/>
          <p:cNvSpPr>
            <a:spLocks noChangeArrowheads="1"/>
          </p:cNvSpPr>
          <p:nvPr/>
        </p:nvSpPr>
        <p:spPr bwMode="auto">
          <a:xfrm flipV="1">
            <a:off x="3525838" y="5695950"/>
            <a:ext cx="12700" cy="476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14" name="Rectangle 30"/>
          <p:cNvSpPr>
            <a:spLocks noChangeArrowheads="1"/>
          </p:cNvSpPr>
          <p:nvPr/>
        </p:nvSpPr>
        <p:spPr bwMode="auto">
          <a:xfrm>
            <a:off x="3525838" y="6240463"/>
            <a:ext cx="12700" cy="635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15" name="Rectangle 31"/>
          <p:cNvSpPr>
            <a:spLocks noChangeArrowheads="1"/>
          </p:cNvSpPr>
          <p:nvPr/>
        </p:nvSpPr>
        <p:spPr bwMode="auto">
          <a:xfrm>
            <a:off x="3525838" y="5708650"/>
            <a:ext cx="12700" cy="51911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16" name="Rectangle 32"/>
          <p:cNvSpPr>
            <a:spLocks noChangeArrowheads="1"/>
          </p:cNvSpPr>
          <p:nvPr/>
        </p:nvSpPr>
        <p:spPr bwMode="auto">
          <a:xfrm>
            <a:off x="2808288" y="6253163"/>
            <a:ext cx="1404937" cy="8016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17" name="Rectangle 33"/>
          <p:cNvSpPr>
            <a:spLocks noChangeArrowheads="1"/>
          </p:cNvSpPr>
          <p:nvPr/>
        </p:nvSpPr>
        <p:spPr bwMode="auto">
          <a:xfrm>
            <a:off x="2984500" y="6367463"/>
            <a:ext cx="962025"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500" i="1">
                <a:solidFill>
                  <a:srgbClr val="000000"/>
                </a:solidFill>
              </a:rPr>
              <a:t>Headlight</a:t>
            </a:r>
          </a:p>
        </p:txBody>
      </p:sp>
      <p:sp>
        <p:nvSpPr>
          <p:cNvPr id="67618" name="Rectangle 34"/>
          <p:cNvSpPr>
            <a:spLocks noChangeArrowheads="1"/>
          </p:cNvSpPr>
          <p:nvPr/>
        </p:nvSpPr>
        <p:spPr bwMode="auto">
          <a:xfrm flipH="1">
            <a:off x="2795588" y="6756400"/>
            <a:ext cx="4762" cy="127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19" name="Rectangle 35"/>
          <p:cNvSpPr>
            <a:spLocks noChangeArrowheads="1"/>
          </p:cNvSpPr>
          <p:nvPr/>
        </p:nvSpPr>
        <p:spPr bwMode="auto">
          <a:xfrm>
            <a:off x="4219575" y="6756400"/>
            <a:ext cx="3175" cy="127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20" name="Rectangle 36"/>
          <p:cNvSpPr>
            <a:spLocks noChangeArrowheads="1"/>
          </p:cNvSpPr>
          <p:nvPr/>
        </p:nvSpPr>
        <p:spPr bwMode="auto">
          <a:xfrm>
            <a:off x="2808288" y="6756400"/>
            <a:ext cx="1398587" cy="127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21" name="Rectangle 37"/>
          <p:cNvSpPr>
            <a:spLocks noChangeArrowheads="1"/>
          </p:cNvSpPr>
          <p:nvPr/>
        </p:nvSpPr>
        <p:spPr bwMode="auto">
          <a:xfrm>
            <a:off x="2809875" y="6811963"/>
            <a:ext cx="1095375" cy="24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Status: (On, Of)f</a:t>
            </a:r>
          </a:p>
        </p:txBody>
      </p:sp>
      <p:sp>
        <p:nvSpPr>
          <p:cNvPr id="67622" name="Rectangle 38"/>
          <p:cNvSpPr>
            <a:spLocks noChangeArrowheads="1"/>
          </p:cNvSpPr>
          <p:nvPr/>
        </p:nvSpPr>
        <p:spPr bwMode="auto">
          <a:xfrm>
            <a:off x="2820988" y="7067550"/>
            <a:ext cx="1404937" cy="4778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23" name="Rectangle 39"/>
          <p:cNvSpPr>
            <a:spLocks noChangeArrowheads="1"/>
          </p:cNvSpPr>
          <p:nvPr/>
        </p:nvSpPr>
        <p:spPr bwMode="auto">
          <a:xfrm>
            <a:off x="2857500" y="7116763"/>
            <a:ext cx="865188" cy="24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Switch_On()</a:t>
            </a:r>
          </a:p>
        </p:txBody>
      </p:sp>
      <p:sp>
        <p:nvSpPr>
          <p:cNvPr id="67624" name="Rectangle 40"/>
          <p:cNvSpPr>
            <a:spLocks noChangeArrowheads="1"/>
          </p:cNvSpPr>
          <p:nvPr/>
        </p:nvSpPr>
        <p:spPr bwMode="auto">
          <a:xfrm>
            <a:off x="2857500" y="7246938"/>
            <a:ext cx="752475" cy="24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Switch_Of</a:t>
            </a:r>
          </a:p>
        </p:txBody>
      </p:sp>
      <p:sp>
        <p:nvSpPr>
          <p:cNvPr id="67625" name="Rectangle 41"/>
          <p:cNvSpPr>
            <a:spLocks noChangeArrowheads="1"/>
          </p:cNvSpPr>
          <p:nvPr/>
        </p:nvSpPr>
        <p:spPr bwMode="auto">
          <a:xfrm>
            <a:off x="3436938" y="7246938"/>
            <a:ext cx="309562" cy="24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f()</a:t>
            </a:r>
          </a:p>
        </p:txBody>
      </p:sp>
      <p:sp>
        <p:nvSpPr>
          <p:cNvPr id="67626" name="Freeform 42"/>
          <p:cNvSpPr>
            <a:spLocks/>
          </p:cNvSpPr>
          <p:nvPr/>
        </p:nvSpPr>
        <p:spPr bwMode="auto">
          <a:xfrm>
            <a:off x="1684338" y="5505450"/>
            <a:ext cx="103187" cy="152400"/>
          </a:xfrm>
          <a:custGeom>
            <a:avLst/>
            <a:gdLst>
              <a:gd name="T0" fmla="*/ 64 w 65"/>
              <a:gd name="T1" fmla="*/ 5 h 96"/>
              <a:gd name="T2" fmla="*/ 50 w 65"/>
              <a:gd name="T3" fmla="*/ 0 h 96"/>
              <a:gd name="T4" fmla="*/ 5 w 65"/>
              <a:gd name="T5" fmla="*/ 85 h 96"/>
              <a:gd name="T6" fmla="*/ 0 w 65"/>
              <a:gd name="T7" fmla="*/ 89 h 96"/>
              <a:gd name="T8" fmla="*/ 5 w 65"/>
              <a:gd name="T9" fmla="*/ 95 h 96"/>
              <a:gd name="T10" fmla="*/ 19 w 65"/>
              <a:gd name="T11" fmla="*/ 89 h 96"/>
              <a:gd name="T12" fmla="*/ 64 w 65"/>
              <a:gd name="T13" fmla="*/ 5 h 96"/>
            </a:gdLst>
            <a:ahLst/>
            <a:cxnLst>
              <a:cxn ang="0">
                <a:pos x="T0" y="T1"/>
              </a:cxn>
              <a:cxn ang="0">
                <a:pos x="T2" y="T3"/>
              </a:cxn>
              <a:cxn ang="0">
                <a:pos x="T4" y="T5"/>
              </a:cxn>
              <a:cxn ang="0">
                <a:pos x="T6" y="T7"/>
              </a:cxn>
              <a:cxn ang="0">
                <a:pos x="T8" y="T9"/>
              </a:cxn>
              <a:cxn ang="0">
                <a:pos x="T10" y="T11"/>
              </a:cxn>
              <a:cxn ang="0">
                <a:pos x="T12" y="T13"/>
              </a:cxn>
            </a:cxnLst>
            <a:rect l="0" t="0" r="r" b="b"/>
            <a:pathLst>
              <a:path w="65" h="96">
                <a:moveTo>
                  <a:pt x="64" y="5"/>
                </a:moveTo>
                <a:lnTo>
                  <a:pt x="50" y="0"/>
                </a:lnTo>
                <a:lnTo>
                  <a:pt x="5" y="85"/>
                </a:lnTo>
                <a:lnTo>
                  <a:pt x="0" y="89"/>
                </a:lnTo>
                <a:lnTo>
                  <a:pt x="5" y="95"/>
                </a:lnTo>
                <a:lnTo>
                  <a:pt x="19" y="89"/>
                </a:lnTo>
                <a:lnTo>
                  <a:pt x="64"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27" name="Freeform 43"/>
          <p:cNvSpPr>
            <a:spLocks/>
          </p:cNvSpPr>
          <p:nvPr/>
        </p:nvSpPr>
        <p:spPr bwMode="auto">
          <a:xfrm>
            <a:off x="1693863" y="5649913"/>
            <a:ext cx="84137" cy="119062"/>
          </a:xfrm>
          <a:custGeom>
            <a:avLst/>
            <a:gdLst>
              <a:gd name="T0" fmla="*/ 9 w 53"/>
              <a:gd name="T1" fmla="*/ 0 h 75"/>
              <a:gd name="T2" fmla="*/ 0 w 53"/>
              <a:gd name="T3" fmla="*/ 10 h 75"/>
              <a:gd name="T4" fmla="*/ 43 w 53"/>
              <a:gd name="T5" fmla="*/ 69 h 75"/>
              <a:gd name="T6" fmla="*/ 48 w 53"/>
              <a:gd name="T7" fmla="*/ 74 h 75"/>
              <a:gd name="T8" fmla="*/ 52 w 53"/>
              <a:gd name="T9" fmla="*/ 69 h 75"/>
              <a:gd name="T10" fmla="*/ 52 w 53"/>
              <a:gd name="T11" fmla="*/ 60 h 75"/>
              <a:gd name="T12" fmla="*/ 9 w 53"/>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9" y="0"/>
                </a:moveTo>
                <a:lnTo>
                  <a:pt x="0" y="10"/>
                </a:lnTo>
                <a:lnTo>
                  <a:pt x="43" y="69"/>
                </a:lnTo>
                <a:lnTo>
                  <a:pt x="48" y="74"/>
                </a:lnTo>
                <a:lnTo>
                  <a:pt x="52" y="69"/>
                </a:lnTo>
                <a:lnTo>
                  <a:pt x="52" y="60"/>
                </a:lnTo>
                <a:lnTo>
                  <a:pt x="9"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28" name="Freeform 44"/>
          <p:cNvSpPr>
            <a:spLocks/>
          </p:cNvSpPr>
          <p:nvPr/>
        </p:nvSpPr>
        <p:spPr bwMode="auto">
          <a:xfrm>
            <a:off x="1773238" y="5657850"/>
            <a:ext cx="85725" cy="103188"/>
          </a:xfrm>
          <a:custGeom>
            <a:avLst/>
            <a:gdLst>
              <a:gd name="T0" fmla="*/ 0 w 54"/>
              <a:gd name="T1" fmla="*/ 54 h 65"/>
              <a:gd name="T2" fmla="*/ 9 w 54"/>
              <a:gd name="T3" fmla="*/ 64 h 65"/>
              <a:gd name="T4" fmla="*/ 49 w 54"/>
              <a:gd name="T5" fmla="*/ 10 h 65"/>
              <a:gd name="T6" fmla="*/ 53 w 54"/>
              <a:gd name="T7" fmla="*/ 5 h 65"/>
              <a:gd name="T8" fmla="*/ 40 w 54"/>
              <a:gd name="T9" fmla="*/ 0 h 65"/>
              <a:gd name="T10" fmla="*/ 0 w 54"/>
              <a:gd name="T11" fmla="*/ 54 h 65"/>
            </a:gdLst>
            <a:ahLst/>
            <a:cxnLst>
              <a:cxn ang="0">
                <a:pos x="T0" y="T1"/>
              </a:cxn>
              <a:cxn ang="0">
                <a:pos x="T2" y="T3"/>
              </a:cxn>
              <a:cxn ang="0">
                <a:pos x="T4" y="T5"/>
              </a:cxn>
              <a:cxn ang="0">
                <a:pos x="T6" y="T7"/>
              </a:cxn>
              <a:cxn ang="0">
                <a:pos x="T8" y="T9"/>
              </a:cxn>
              <a:cxn ang="0">
                <a:pos x="T10" y="T11"/>
              </a:cxn>
            </a:cxnLst>
            <a:rect l="0" t="0" r="r" b="b"/>
            <a:pathLst>
              <a:path w="54" h="65">
                <a:moveTo>
                  <a:pt x="0" y="54"/>
                </a:moveTo>
                <a:lnTo>
                  <a:pt x="9" y="64"/>
                </a:lnTo>
                <a:lnTo>
                  <a:pt x="49" y="10"/>
                </a:lnTo>
                <a:lnTo>
                  <a:pt x="53" y="5"/>
                </a:lnTo>
                <a:lnTo>
                  <a:pt x="40" y="0"/>
                </a:lnTo>
                <a:lnTo>
                  <a:pt x="0" y="5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29" name="Freeform 45"/>
          <p:cNvSpPr>
            <a:spLocks/>
          </p:cNvSpPr>
          <p:nvPr/>
        </p:nvSpPr>
        <p:spPr bwMode="auto">
          <a:xfrm>
            <a:off x="1773238" y="5481638"/>
            <a:ext cx="85725" cy="182562"/>
          </a:xfrm>
          <a:custGeom>
            <a:avLst/>
            <a:gdLst>
              <a:gd name="T0" fmla="*/ 40 w 54"/>
              <a:gd name="T1" fmla="*/ 114 h 115"/>
              <a:gd name="T2" fmla="*/ 53 w 54"/>
              <a:gd name="T3" fmla="*/ 109 h 115"/>
              <a:gd name="T4" fmla="*/ 14 w 54"/>
              <a:gd name="T5" fmla="*/ 14 h 115"/>
              <a:gd name="T6" fmla="*/ 9 w 54"/>
              <a:gd name="T7" fmla="*/ 0 h 115"/>
              <a:gd name="T8" fmla="*/ 0 w 54"/>
              <a:gd name="T9" fmla="*/ 14 h 115"/>
              <a:gd name="T10" fmla="*/ 0 w 54"/>
              <a:gd name="T11" fmla="*/ 19 h 115"/>
              <a:gd name="T12" fmla="*/ 40 w 54"/>
              <a:gd name="T13" fmla="*/ 114 h 115"/>
            </a:gdLst>
            <a:ahLst/>
            <a:cxnLst>
              <a:cxn ang="0">
                <a:pos x="T0" y="T1"/>
              </a:cxn>
              <a:cxn ang="0">
                <a:pos x="T2" y="T3"/>
              </a:cxn>
              <a:cxn ang="0">
                <a:pos x="T4" y="T5"/>
              </a:cxn>
              <a:cxn ang="0">
                <a:pos x="T6" y="T7"/>
              </a:cxn>
              <a:cxn ang="0">
                <a:pos x="T8" y="T9"/>
              </a:cxn>
              <a:cxn ang="0">
                <a:pos x="T10" y="T11"/>
              </a:cxn>
              <a:cxn ang="0">
                <a:pos x="T12" y="T13"/>
              </a:cxn>
            </a:cxnLst>
            <a:rect l="0" t="0" r="r" b="b"/>
            <a:pathLst>
              <a:path w="54" h="115">
                <a:moveTo>
                  <a:pt x="40" y="114"/>
                </a:moveTo>
                <a:lnTo>
                  <a:pt x="53" y="109"/>
                </a:lnTo>
                <a:lnTo>
                  <a:pt x="14" y="14"/>
                </a:lnTo>
                <a:lnTo>
                  <a:pt x="9" y="0"/>
                </a:lnTo>
                <a:lnTo>
                  <a:pt x="0" y="14"/>
                </a:lnTo>
                <a:lnTo>
                  <a:pt x="0" y="19"/>
                </a:lnTo>
                <a:lnTo>
                  <a:pt x="40" y="1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30" name="Rectangle 46"/>
          <p:cNvSpPr>
            <a:spLocks noChangeArrowheads="1"/>
          </p:cNvSpPr>
          <p:nvPr/>
        </p:nvSpPr>
        <p:spPr bwMode="auto">
          <a:xfrm flipV="1">
            <a:off x="1773238" y="5734050"/>
            <a:ext cx="12700" cy="476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31" name="Rectangle 47"/>
          <p:cNvSpPr>
            <a:spLocks noChangeArrowheads="1"/>
          </p:cNvSpPr>
          <p:nvPr/>
        </p:nvSpPr>
        <p:spPr bwMode="auto">
          <a:xfrm>
            <a:off x="1773238" y="6278563"/>
            <a:ext cx="12700" cy="635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32" name="Rectangle 48"/>
          <p:cNvSpPr>
            <a:spLocks noChangeArrowheads="1"/>
          </p:cNvSpPr>
          <p:nvPr/>
        </p:nvSpPr>
        <p:spPr bwMode="auto">
          <a:xfrm>
            <a:off x="1773238" y="5746750"/>
            <a:ext cx="12700" cy="51911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33" name="Rectangle 49"/>
          <p:cNvSpPr>
            <a:spLocks noChangeArrowheads="1"/>
          </p:cNvSpPr>
          <p:nvPr/>
        </p:nvSpPr>
        <p:spPr bwMode="auto">
          <a:xfrm>
            <a:off x="1055688" y="6291263"/>
            <a:ext cx="1404937" cy="8016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34" name="Rectangle 50"/>
          <p:cNvSpPr>
            <a:spLocks noChangeArrowheads="1"/>
          </p:cNvSpPr>
          <p:nvPr/>
        </p:nvSpPr>
        <p:spPr bwMode="auto">
          <a:xfrm>
            <a:off x="1231900" y="6405563"/>
            <a:ext cx="820738"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500" i="1">
                <a:solidFill>
                  <a:srgbClr val="000000"/>
                </a:solidFill>
              </a:rPr>
              <a:t>   Power</a:t>
            </a:r>
          </a:p>
        </p:txBody>
      </p:sp>
      <p:sp>
        <p:nvSpPr>
          <p:cNvPr id="67635" name="Rectangle 51"/>
          <p:cNvSpPr>
            <a:spLocks noChangeArrowheads="1"/>
          </p:cNvSpPr>
          <p:nvPr/>
        </p:nvSpPr>
        <p:spPr bwMode="auto">
          <a:xfrm flipH="1">
            <a:off x="1042988" y="6794500"/>
            <a:ext cx="4762" cy="127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36" name="Rectangle 52"/>
          <p:cNvSpPr>
            <a:spLocks noChangeArrowheads="1"/>
          </p:cNvSpPr>
          <p:nvPr/>
        </p:nvSpPr>
        <p:spPr bwMode="auto">
          <a:xfrm>
            <a:off x="2466975" y="6794500"/>
            <a:ext cx="3175" cy="127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37" name="Rectangle 53"/>
          <p:cNvSpPr>
            <a:spLocks noChangeArrowheads="1"/>
          </p:cNvSpPr>
          <p:nvPr/>
        </p:nvSpPr>
        <p:spPr bwMode="auto">
          <a:xfrm>
            <a:off x="1055688" y="6794500"/>
            <a:ext cx="1398587" cy="127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38" name="Rectangle 54"/>
          <p:cNvSpPr>
            <a:spLocks noChangeArrowheads="1"/>
          </p:cNvSpPr>
          <p:nvPr/>
        </p:nvSpPr>
        <p:spPr bwMode="auto">
          <a:xfrm>
            <a:off x="1057275" y="6850063"/>
            <a:ext cx="1095375" cy="24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Status: (On, Off)</a:t>
            </a:r>
          </a:p>
        </p:txBody>
      </p:sp>
      <p:sp>
        <p:nvSpPr>
          <p:cNvPr id="67639" name="Rectangle 55"/>
          <p:cNvSpPr>
            <a:spLocks noChangeArrowheads="1"/>
          </p:cNvSpPr>
          <p:nvPr/>
        </p:nvSpPr>
        <p:spPr bwMode="auto">
          <a:xfrm>
            <a:off x="1068388" y="7105650"/>
            <a:ext cx="1404937" cy="4778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40" name="Rectangle 56"/>
          <p:cNvSpPr>
            <a:spLocks noChangeArrowheads="1"/>
          </p:cNvSpPr>
          <p:nvPr/>
        </p:nvSpPr>
        <p:spPr bwMode="auto">
          <a:xfrm>
            <a:off x="1104900" y="7154863"/>
            <a:ext cx="715963" cy="24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TurnOn()</a:t>
            </a:r>
          </a:p>
        </p:txBody>
      </p:sp>
      <p:sp>
        <p:nvSpPr>
          <p:cNvPr id="67641" name="Rectangle 57"/>
          <p:cNvSpPr>
            <a:spLocks noChangeArrowheads="1"/>
          </p:cNvSpPr>
          <p:nvPr/>
        </p:nvSpPr>
        <p:spPr bwMode="auto">
          <a:xfrm>
            <a:off x="1104900" y="7285038"/>
            <a:ext cx="731838" cy="24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rgbClr val="000000"/>
                </a:solidFill>
              </a:rPr>
              <a:t>TurnOff()</a:t>
            </a:r>
          </a:p>
        </p:txBody>
      </p:sp>
      <p:sp>
        <p:nvSpPr>
          <p:cNvPr id="67642" name="Rectangle 58"/>
          <p:cNvSpPr>
            <a:spLocks noChangeArrowheads="1"/>
          </p:cNvSpPr>
          <p:nvPr/>
        </p:nvSpPr>
        <p:spPr bwMode="auto">
          <a:xfrm>
            <a:off x="1287463" y="5053013"/>
            <a:ext cx="4003675" cy="3873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a:latin typeface="Book Antiqua" panose="02040602050305030304" pitchFamily="18" charset="0"/>
              </a:rPr>
              <a:t>Train</a:t>
            </a:r>
          </a:p>
        </p:txBody>
      </p:sp>
      <p:sp>
        <p:nvSpPr>
          <p:cNvPr id="67643" name="Rectangle 59"/>
          <p:cNvSpPr>
            <a:spLocks noChangeArrowheads="1"/>
          </p:cNvSpPr>
          <p:nvPr/>
        </p:nvSpPr>
        <p:spPr bwMode="auto">
          <a:xfrm>
            <a:off x="1076325" y="4487863"/>
            <a:ext cx="184150" cy="92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644" name="Rectangle 60"/>
          <p:cNvSpPr>
            <a:spLocks noGrp="1" noChangeArrowheads="1"/>
          </p:cNvSpPr>
          <p:nvPr>
            <p:ph type="body" idx="1"/>
          </p:nvPr>
        </p:nvSpPr>
        <p:spPr>
          <a:xfrm>
            <a:off x="889000" y="4305300"/>
            <a:ext cx="5029200" cy="4114800"/>
          </a:xfrm>
          <a:noFill/>
          <a:ln/>
        </p:spPr>
        <p:txBody>
          <a:bodyPr/>
          <a:lstStyle/>
          <a:p>
            <a:r>
              <a:rPr lang="en-US" altLang="en-US"/>
              <a:t>Let them find the key abstractions: Operator, Train. Then the 3 objects in the train: Power, Headlight, Wheel. Then show that the Power and Headlight objects operate the same way, so only one object is needed to for the event scenario.</a:t>
            </a:r>
          </a:p>
        </p:txBody>
      </p:sp>
    </p:spTree>
    <p:extLst>
      <p:ext uri="{BB962C8B-B14F-4D97-AF65-F5344CB8AC3E}">
        <p14:creationId xmlns:p14="http://schemas.microsoft.com/office/powerpoint/2010/main" val="2704756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en-US"/>
              <a:t>A scenario is a sequence of events that occurs during one particular execution of a system. The scope of a scenario can vary: it may include all events in the system, or it may include only those events generated by certain objects of the system.</a:t>
            </a:r>
          </a:p>
          <a:p>
            <a:endParaRPr lang="en-US" altLang="en-US"/>
          </a:p>
          <a:p>
            <a:r>
              <a:rPr lang="en-US" altLang="en-US"/>
              <a:t>A scenario can be the historical record of executing a system or a thought experiment of exexuting a proposed system.</a:t>
            </a:r>
          </a:p>
          <a:p>
            <a:r>
              <a:rPr lang="en-US" altLang="en-US"/>
              <a:t>Each event transmits information from one object to another. For example, dial tone begins transmits a signal from the phone line to the caller.</a:t>
            </a:r>
          </a:p>
        </p:txBody>
      </p:sp>
      <p:sp>
        <p:nvSpPr>
          <p:cNvPr id="15363" name="Rectangle 3"/>
          <p:cNvSpPr>
            <a:spLocks noChangeArrowheads="1" noTextEdit="1"/>
          </p:cNvSpPr>
          <p:nvPr>
            <p:ph type="sldImg"/>
          </p:nvPr>
        </p:nvSpPr>
        <p:spPr>
          <a:ln cap="flat"/>
        </p:spPr>
      </p:sp>
    </p:spTree>
    <p:extLst>
      <p:ext uri="{BB962C8B-B14F-4D97-AF65-F5344CB8AC3E}">
        <p14:creationId xmlns:p14="http://schemas.microsoft.com/office/powerpoint/2010/main" val="358357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en-US"/>
              <a:t>This is an example of a use case that describes the establishment of connection between a technician onboard the train trying to talk to a maintenance expert currently located at an unknown location. The location is known by Headquarters.</a:t>
            </a:r>
          </a:p>
          <a:p>
            <a:r>
              <a:rPr lang="en-US" altLang="en-US"/>
              <a:t>The Technician has to first reach headquarters to find the expert and is doing this via communication to the Wayside (Field Site) computer.</a:t>
            </a:r>
          </a:p>
        </p:txBody>
      </p:sp>
      <p:sp>
        <p:nvSpPr>
          <p:cNvPr id="21507" name="Rectangle 3"/>
          <p:cNvSpPr>
            <a:spLocks noChangeArrowheads="1" noTextEdit="1"/>
          </p:cNvSpPr>
          <p:nvPr>
            <p:ph type="sldImg"/>
          </p:nvPr>
        </p:nvSpPr>
        <p:spPr>
          <a:ln cap="flat"/>
        </p:spPr>
      </p:sp>
    </p:spTree>
    <p:extLst>
      <p:ext uri="{BB962C8B-B14F-4D97-AF65-F5344CB8AC3E}">
        <p14:creationId xmlns:p14="http://schemas.microsoft.com/office/powerpoint/2010/main" val="1402802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en-US"/>
              <a:t>The Technician informs the Wayside Computer that he/she would like to setup a connection to the Maintenance Expert (1). The Wayside Computer attempts to resolve the name of the Maintenance Expert in Pittsburgh, but that person cannot be located here (2). Thus, the Wayside Computer issues the setup connection event to the Headquarter Computer to find out where the Maintenance Expert is located (3). The Headquarter Computer is able to resolve the name of the Maintenance Expert since this person is located at AEG Headquarters (4). The setup connection is thus finally forwarded to the appropriate Maintenance Expert (5).  The Maintenance Expert can reject or accept the connection. If he/she accepts the connection, then the scenario continues as follows (6). The Headquarter Computer establishes a connection to the Maintenance Expert (7). The Headquarter Computer then accepts a connection from the Way-side Computer to complete the second leg of the of the connection (8). In turn, the Wayside Com-puter establishes a connection to the Headquarter Computer (9). The Wayside Computer now accepts the connection from the Technician (10). Finally, the Technician establishes a connection to the Wayside Computer (11). The communication channel is now established from the Techni-cian to the Maintenance Expert and the two parties can exchange information (12).</a:t>
            </a:r>
          </a:p>
        </p:txBody>
      </p:sp>
      <p:sp>
        <p:nvSpPr>
          <p:cNvPr id="23555" name="Rectangle 3"/>
          <p:cNvSpPr>
            <a:spLocks noChangeArrowheads="1" noTextEdit="1"/>
          </p:cNvSpPr>
          <p:nvPr>
            <p:ph type="sldImg"/>
          </p:nvPr>
        </p:nvSpPr>
        <p:spPr>
          <a:ln cap="flat"/>
        </p:spPr>
      </p:sp>
    </p:spTree>
    <p:extLst>
      <p:ext uri="{BB962C8B-B14F-4D97-AF65-F5344CB8AC3E}">
        <p14:creationId xmlns:p14="http://schemas.microsoft.com/office/powerpoint/2010/main" val="3742462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body" idx="1"/>
          </p:nvPr>
        </p:nvSpPr>
        <p:spPr>
          <a:noFill/>
          <a:ln/>
        </p:spPr>
        <p:txBody>
          <a:bodyPr/>
          <a:lstStyle/>
          <a:p>
            <a:r>
              <a:rPr lang="en-US" altLang="en-US" sz="1400"/>
              <a:t>Layout problem: The actor is missing. Who is talking to the Smartcard?</a:t>
            </a:r>
          </a:p>
          <a:p>
            <a:r>
              <a:rPr lang="en-US" altLang="en-US" sz="1400"/>
              <a:t>(Create Driver actor who inserts Smart Card into Cardreader)</a:t>
            </a:r>
          </a:p>
          <a:p>
            <a:r>
              <a:rPr lang="en-US" altLang="en-US" sz="1400"/>
              <a:t>Creation problem: The control object is not created by the interface object (add dashed lifeline until create() call by interface object)</a:t>
            </a:r>
          </a:p>
          <a:p>
            <a:endParaRPr lang="en-US" altLang="en-US" sz="1400"/>
          </a:p>
          <a:p>
            <a:r>
              <a:rPr lang="en-US" altLang="en-US" sz="1400"/>
              <a:t>Access problem: The interface object accesses the control object (replace by dashed line)</a:t>
            </a:r>
          </a:p>
        </p:txBody>
      </p:sp>
      <p:sp>
        <p:nvSpPr>
          <p:cNvPr id="86019" name="Rectangle 1027"/>
          <p:cNvSpPr>
            <a:spLocks noChangeArrowheads="1" noTextEdit="1"/>
          </p:cNvSpPr>
          <p:nvPr>
            <p:ph type="sldImg"/>
          </p:nvPr>
        </p:nvSpPr>
        <p:spPr>
          <a:ln cap="flat"/>
        </p:spPr>
      </p:sp>
    </p:spTree>
    <p:extLst>
      <p:ext uri="{BB962C8B-B14F-4D97-AF65-F5344CB8AC3E}">
        <p14:creationId xmlns:p14="http://schemas.microsoft.com/office/powerpoint/2010/main" val="2415060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en-US"/>
              <a:t>A state is drawn as a rounded box containing a name. The state name appears in bold face</a:t>
            </a:r>
          </a:p>
          <a:p>
            <a:r>
              <a:rPr lang="en-US" altLang="en-US"/>
              <a:t>A transition is drawn as an arrow from the receiving state to the target state. Event names are written on the transition arrow, optionally followed by one or more attributes within parentheses.</a:t>
            </a:r>
          </a:p>
          <a:p>
            <a:r>
              <a:rPr lang="en-US" altLang="en-US"/>
              <a:t>A condition is a Bollean function of object values, such as emission is above legal value. Conditions can be guards on transitions. A guarded transition fires only when the event occurs and the condition is true.  Conditions are shown as expressions in square brackets following the event name and its parameter list.</a:t>
            </a:r>
          </a:p>
          <a:p>
            <a:r>
              <a:rPr lang="en-US" altLang="en-US"/>
              <a:t>An action follows the event name and/or the condition by the slash (/) character.</a:t>
            </a:r>
          </a:p>
          <a:p>
            <a:r>
              <a:rPr lang="en-US" altLang="en-US"/>
              <a:t>Events that cause an action without causing a state change are written inside the state box. Internal action and self-transition are different.  When an internal action occurs, neither the entry nor exit action is executed, when a self-transition occurs, these actions are executed.</a:t>
            </a:r>
          </a:p>
          <a:p>
            <a:r>
              <a:rPr lang="en-US" altLang="en-US"/>
              <a:t>Events sent to other objects are shown in dashed lines.</a:t>
            </a:r>
          </a:p>
          <a:p>
            <a:endParaRPr lang="en-US" altLang="en-US"/>
          </a:p>
          <a:p>
            <a:endParaRPr lang="en-US" altLang="en-US"/>
          </a:p>
        </p:txBody>
      </p:sp>
      <p:sp>
        <p:nvSpPr>
          <p:cNvPr id="27651" name="Rectangle 3"/>
          <p:cNvSpPr>
            <a:spLocks noChangeArrowheads="1" noTextEdit="1"/>
          </p:cNvSpPr>
          <p:nvPr>
            <p:ph type="sldImg"/>
          </p:nvPr>
        </p:nvSpPr>
        <p:spPr>
          <a:ln cap="flat"/>
        </p:spPr>
      </p:sp>
    </p:spTree>
    <p:extLst>
      <p:ext uri="{BB962C8B-B14F-4D97-AF65-F5344CB8AC3E}">
        <p14:creationId xmlns:p14="http://schemas.microsoft.com/office/powerpoint/2010/main" val="2105977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en-US"/>
              <a:t>A state diagram relates events and states for one object.  </a:t>
            </a:r>
          </a:p>
          <a:p>
            <a:r>
              <a:rPr lang="en-US" altLang="en-US"/>
              <a:t>A transition is drawn from </a:t>
            </a:r>
          </a:p>
          <a:p>
            <a:r>
              <a:rPr lang="en-US" altLang="en-US"/>
              <a:t>State diagrams would be quite useless if they only describe event patterns.  A behavioral description of an object must specify what the object does in response to events. This is specified in operations attached to states and transition .</a:t>
            </a:r>
          </a:p>
          <a:p>
            <a:r>
              <a:rPr lang="en-US" altLang="en-US"/>
              <a:t>An activity is an operation that takes time to complete. Activities are always associated with a state. The notation do Activity1 within a state box indicates that activity A start on entry to the state and stops when complete.</a:t>
            </a:r>
          </a:p>
          <a:p>
            <a:r>
              <a:rPr lang="en-US" altLang="en-US"/>
              <a:t>Sometimes it is more advantageous to associate an action with a state. When? When all the state transitions cause the same action, it is a better notational convenience to list the action only once. This reduces clutter in the state diagrams.</a:t>
            </a:r>
          </a:p>
          <a:p>
            <a:r>
              <a:rPr lang="en-US" altLang="en-US"/>
              <a:t>An action is an instantaneous operation. This is of course a relative notion. What we mean by instantaneous is that the duration of the operation  is insignificant when compared to the time resolution of the state diagram. It also means we do not care about the internal structure of this operation. An action is therefore associated with an event.  </a:t>
            </a:r>
          </a:p>
        </p:txBody>
      </p:sp>
      <p:sp>
        <p:nvSpPr>
          <p:cNvPr id="29699" name="Rectangle 3"/>
          <p:cNvSpPr>
            <a:spLocks noChangeArrowheads="1" noTextEdit="1"/>
          </p:cNvSpPr>
          <p:nvPr>
            <p:ph type="sldImg"/>
          </p:nvPr>
        </p:nvSpPr>
        <p:spPr>
          <a:ln cap="flat"/>
        </p:spPr>
      </p:sp>
    </p:spTree>
    <p:extLst>
      <p:ext uri="{BB962C8B-B14F-4D97-AF65-F5344CB8AC3E}">
        <p14:creationId xmlns:p14="http://schemas.microsoft.com/office/powerpoint/2010/main" val="1774585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en-US"/>
              <a:t>An </a:t>
            </a:r>
            <a:r>
              <a:rPr lang="en-US" altLang="en-US" b="1"/>
              <a:t>object model</a:t>
            </a:r>
            <a:r>
              <a:rPr lang="en-US" altLang="en-US"/>
              <a:t> describes the </a:t>
            </a:r>
            <a:r>
              <a:rPr lang="en-US" altLang="en-US" u="sng"/>
              <a:t>possible patterns of objects, attribute values and links that can exist in a system.</a:t>
            </a:r>
            <a:r>
              <a:rPr lang="en-US" altLang="en-US"/>
              <a:t> </a:t>
            </a:r>
          </a:p>
          <a:p>
            <a:r>
              <a:rPr lang="en-US" altLang="en-US"/>
              <a:t>A </a:t>
            </a:r>
            <a:r>
              <a:rPr lang="en-US" altLang="en-US" b="1"/>
              <a:t>dynamic model </a:t>
            </a:r>
            <a:r>
              <a:rPr lang="en-US" altLang="en-US"/>
              <a:t>describes the </a:t>
            </a:r>
            <a:r>
              <a:rPr lang="en-US" altLang="en-US" u="sng"/>
              <a:t>possible patterns of states, events and actions that can exist in a system.</a:t>
            </a:r>
            <a:endParaRPr lang="en-US" altLang="en-US"/>
          </a:p>
          <a:p>
            <a:r>
              <a:rPr lang="en-US" altLang="en-US"/>
              <a:t>Over time, the objects stimulate each other, resulting in a series of changes to their states. </a:t>
            </a:r>
          </a:p>
          <a:p>
            <a:r>
              <a:rPr lang="en-US" altLang="en-US"/>
              <a:t>An individual stimulus from one object to another is called an event.</a:t>
            </a:r>
          </a:p>
          <a:p>
            <a:r>
              <a:rPr lang="en-US" altLang="en-US"/>
              <a:t>Events can be organized into classes. Events can be error conditions as well as normal occurences.  Event as an object : Some events are only signals (OK), others have attributes associated with them (Unix signals: Bus error, Segment violation). </a:t>
            </a:r>
          </a:p>
          <a:p>
            <a:r>
              <a:rPr lang="en-US" altLang="en-US"/>
              <a:t>Attributes are shown in parentheses after the class name. Events are important for UI, Communication and Notification. Other groups have to worry about events as well, because the interaction between the subsystems should be via the Request Broker.</a:t>
            </a:r>
          </a:p>
          <a:p>
            <a:r>
              <a:rPr lang="en-US" altLang="en-US"/>
              <a:t>The response to an event depends on the state of the object receiving it. It can include a state change or sending of another event to another object and sending a event back to the sender (return result, ok, ...)</a:t>
            </a:r>
          </a:p>
          <a:p>
            <a:r>
              <a:rPr lang="en-US" altLang="en-US"/>
              <a:t> The Events and states are duals of one another: An event separates 2 states and a state separates 2 events.</a:t>
            </a:r>
          </a:p>
        </p:txBody>
      </p:sp>
      <p:sp>
        <p:nvSpPr>
          <p:cNvPr id="31747" name="Rectangle 3"/>
          <p:cNvSpPr>
            <a:spLocks noChangeArrowheads="1" noTextEdit="1"/>
          </p:cNvSpPr>
          <p:nvPr>
            <p:ph type="sldImg"/>
          </p:nvPr>
        </p:nvSpPr>
        <p:spPr>
          <a:ln cap="flat"/>
        </p:spPr>
      </p:sp>
    </p:spTree>
    <p:extLst>
      <p:ext uri="{BB962C8B-B14F-4D97-AF65-F5344CB8AC3E}">
        <p14:creationId xmlns:p14="http://schemas.microsoft.com/office/powerpoint/2010/main" val="305061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9507" name="Rectangle 3"/>
          <p:cNvSpPr>
            <a:spLocks noGrp="1" noChangeArrowheads="1"/>
          </p:cNvSpPr>
          <p:nvPr>
            <p:ph type="ctrTitle"/>
          </p:nvPr>
        </p:nvSpPr>
        <p:spPr>
          <a:xfrm>
            <a:off x="1485900" y="320675"/>
            <a:ext cx="5638800" cy="2143125"/>
          </a:xfrm>
          <a:solidFill>
            <a:srgbClr val="D9D9D9">
              <a:alpha val="60001"/>
            </a:srgbClr>
          </a:solidFill>
        </p:spPr>
        <p:txBody>
          <a:bodyPr/>
          <a:lstStyle>
            <a:lvl1pPr algn="ctr">
              <a:defRPr sz="2400" i="0"/>
            </a:lvl1pPr>
          </a:lstStyle>
          <a:p>
            <a:pPr lvl="0"/>
            <a:r>
              <a:rPr lang="de-DE" altLang="en-US" noProof="0" smtClean="0"/>
              <a:t>Click to edit Master title style</a:t>
            </a:r>
          </a:p>
        </p:txBody>
      </p:sp>
      <p:sp>
        <p:nvSpPr>
          <p:cNvPr id="149508"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t>Using UML, Patterns, and Java</a:t>
            </a:r>
          </a:p>
        </p:txBody>
      </p:sp>
      <p:sp>
        <p:nvSpPr>
          <p:cNvPr id="149509" name="Text Box 5"/>
          <p:cNvSpPr txBox="1">
            <a:spLocks noChangeArrowheads="1"/>
          </p:cNvSpPr>
          <p:nvPr/>
        </p:nvSpPr>
        <p:spPr bwMode="auto">
          <a:xfrm rot="16200000">
            <a:off x="-2659063" y="3171826"/>
            <a:ext cx="64055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Object-Oriented Software Engineering</a:t>
            </a:r>
            <a:endParaRPr lang="en-US" alt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4982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6163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620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52160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62372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0621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9886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95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23021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3672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8483" name="Rectangle 3"/>
          <p:cNvSpPr>
            <a:spLocks noChangeArrowheads="1"/>
          </p:cNvSpPr>
          <p:nvPr/>
        </p:nvSpPr>
        <p:spPr bwMode="auto">
          <a:xfrm>
            <a:off x="711200"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73751DEC-6D8A-414C-853A-23A40A1ECCA3}" type="slidenum">
              <a:rPr lang="en-US" altLang="en-US" sz="800"/>
              <a:pPr algn="ctr"/>
              <a:t>‹#›</a:t>
            </a:fld>
            <a:endParaRPr lang="en-US" altLang="en-US" sz="800"/>
          </a:p>
        </p:txBody>
      </p:sp>
      <p:sp>
        <p:nvSpPr>
          <p:cNvPr id="148484"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133" name="Group 93"/>
          <p:cNvGrpSpPr>
            <a:grpSpLocks/>
          </p:cNvGrpSpPr>
          <p:nvPr/>
        </p:nvGrpSpPr>
        <p:grpSpPr bwMode="auto">
          <a:xfrm>
            <a:off x="1600200" y="457200"/>
            <a:ext cx="6858000" cy="6032500"/>
            <a:chOff x="1200" y="816"/>
            <a:chExt cx="3649" cy="3176"/>
          </a:xfrm>
        </p:grpSpPr>
        <p:pic>
          <p:nvPicPr>
            <p:cNvPr id="87134" name="Picture 94"/>
            <p:cNvPicPr>
              <a:picLocks noChangeAspect="1" noChangeArrowheads="1"/>
            </p:cNvPicPr>
            <p:nvPr/>
          </p:nvPicPr>
          <p:blipFill>
            <a:blip r:embed="rId2">
              <a:extLst>
                <a:ext uri="{28A0092B-C50C-407E-A947-70E740481C1C}">
                  <a14:useLocalDpi xmlns:a14="http://schemas.microsoft.com/office/drawing/2010/main" val="0"/>
                </a:ext>
              </a:extLst>
            </a:blip>
            <a:srcRect t="9410" b="10220"/>
            <a:stretch>
              <a:fillRect/>
            </a:stretch>
          </p:blipFill>
          <p:spPr bwMode="auto">
            <a:xfrm>
              <a:off x="1200" y="816"/>
              <a:ext cx="3649" cy="3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135" name="Freeform 95"/>
            <p:cNvSpPr>
              <a:spLocks/>
            </p:cNvSpPr>
            <p:nvPr/>
          </p:nvSpPr>
          <p:spPr bwMode="auto">
            <a:xfrm>
              <a:off x="1200" y="2064"/>
              <a:ext cx="3648" cy="1216"/>
            </a:xfrm>
            <a:custGeom>
              <a:avLst/>
              <a:gdLst>
                <a:gd name="T0" fmla="*/ 3648 w 3648"/>
                <a:gd name="T1" fmla="*/ 0 h 1216"/>
                <a:gd name="T2" fmla="*/ 3552 w 3648"/>
                <a:gd name="T3" fmla="*/ 48 h 1216"/>
                <a:gd name="T4" fmla="*/ 3504 w 3648"/>
                <a:gd name="T5" fmla="*/ 96 h 1216"/>
                <a:gd name="T6" fmla="*/ 3408 w 3648"/>
                <a:gd name="T7" fmla="*/ 144 h 1216"/>
                <a:gd name="T8" fmla="*/ 3312 w 3648"/>
                <a:gd name="T9" fmla="*/ 192 h 1216"/>
                <a:gd name="T10" fmla="*/ 3264 w 3648"/>
                <a:gd name="T11" fmla="*/ 240 h 1216"/>
                <a:gd name="T12" fmla="*/ 3216 w 3648"/>
                <a:gd name="T13" fmla="*/ 240 h 1216"/>
                <a:gd name="T14" fmla="*/ 3168 w 3648"/>
                <a:gd name="T15" fmla="*/ 288 h 1216"/>
                <a:gd name="T16" fmla="*/ 3024 w 3648"/>
                <a:gd name="T17" fmla="*/ 240 h 1216"/>
                <a:gd name="T18" fmla="*/ 2928 w 3648"/>
                <a:gd name="T19" fmla="*/ 192 h 1216"/>
                <a:gd name="T20" fmla="*/ 2784 w 3648"/>
                <a:gd name="T21" fmla="*/ 240 h 1216"/>
                <a:gd name="T22" fmla="*/ 2688 w 3648"/>
                <a:gd name="T23" fmla="*/ 288 h 1216"/>
                <a:gd name="T24" fmla="*/ 2640 w 3648"/>
                <a:gd name="T25" fmla="*/ 336 h 1216"/>
                <a:gd name="T26" fmla="*/ 2592 w 3648"/>
                <a:gd name="T27" fmla="*/ 480 h 1216"/>
                <a:gd name="T28" fmla="*/ 2592 w 3648"/>
                <a:gd name="T29" fmla="*/ 624 h 1216"/>
                <a:gd name="T30" fmla="*/ 2496 w 3648"/>
                <a:gd name="T31" fmla="*/ 720 h 1216"/>
                <a:gd name="T32" fmla="*/ 2400 w 3648"/>
                <a:gd name="T33" fmla="*/ 864 h 1216"/>
                <a:gd name="T34" fmla="*/ 2256 w 3648"/>
                <a:gd name="T35" fmla="*/ 912 h 1216"/>
                <a:gd name="T36" fmla="*/ 2112 w 3648"/>
                <a:gd name="T37" fmla="*/ 1008 h 1216"/>
                <a:gd name="T38" fmla="*/ 2016 w 3648"/>
                <a:gd name="T39" fmla="*/ 1104 h 1216"/>
                <a:gd name="T40" fmla="*/ 1872 w 3648"/>
                <a:gd name="T41" fmla="*/ 1152 h 1216"/>
                <a:gd name="T42" fmla="*/ 1824 w 3648"/>
                <a:gd name="T43" fmla="*/ 1200 h 1216"/>
                <a:gd name="T44" fmla="*/ 1680 w 3648"/>
                <a:gd name="T45" fmla="*/ 1200 h 1216"/>
                <a:gd name="T46" fmla="*/ 1440 w 3648"/>
                <a:gd name="T47" fmla="*/ 1104 h 1216"/>
                <a:gd name="T48" fmla="*/ 1152 w 3648"/>
                <a:gd name="T49" fmla="*/ 1056 h 1216"/>
                <a:gd name="T50" fmla="*/ 960 w 3648"/>
                <a:gd name="T51" fmla="*/ 1008 h 1216"/>
                <a:gd name="T52" fmla="*/ 720 w 3648"/>
                <a:gd name="T53" fmla="*/ 960 h 1216"/>
                <a:gd name="T54" fmla="*/ 576 w 3648"/>
                <a:gd name="T55" fmla="*/ 864 h 1216"/>
                <a:gd name="T56" fmla="*/ 384 w 3648"/>
                <a:gd name="T57" fmla="*/ 816 h 1216"/>
                <a:gd name="T58" fmla="*/ 240 w 3648"/>
                <a:gd name="T59" fmla="*/ 816 h 1216"/>
                <a:gd name="T60" fmla="*/ 96 w 3648"/>
                <a:gd name="T61" fmla="*/ 768 h 1216"/>
                <a:gd name="T62" fmla="*/ 0 w 3648"/>
                <a:gd name="T63" fmla="*/ 76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8" h="1216">
                  <a:moveTo>
                    <a:pt x="3648" y="0"/>
                  </a:moveTo>
                  <a:cubicBezTo>
                    <a:pt x="3612" y="16"/>
                    <a:pt x="3576" y="32"/>
                    <a:pt x="3552" y="48"/>
                  </a:cubicBezTo>
                  <a:cubicBezTo>
                    <a:pt x="3528" y="64"/>
                    <a:pt x="3528" y="80"/>
                    <a:pt x="3504" y="96"/>
                  </a:cubicBezTo>
                  <a:cubicBezTo>
                    <a:pt x="3480" y="112"/>
                    <a:pt x="3440" y="128"/>
                    <a:pt x="3408" y="144"/>
                  </a:cubicBezTo>
                  <a:cubicBezTo>
                    <a:pt x="3376" y="160"/>
                    <a:pt x="3336" y="176"/>
                    <a:pt x="3312" y="192"/>
                  </a:cubicBezTo>
                  <a:cubicBezTo>
                    <a:pt x="3288" y="208"/>
                    <a:pt x="3280" y="232"/>
                    <a:pt x="3264" y="240"/>
                  </a:cubicBezTo>
                  <a:cubicBezTo>
                    <a:pt x="3248" y="248"/>
                    <a:pt x="3232" y="232"/>
                    <a:pt x="3216" y="240"/>
                  </a:cubicBezTo>
                  <a:cubicBezTo>
                    <a:pt x="3200" y="248"/>
                    <a:pt x="3200" y="288"/>
                    <a:pt x="3168" y="288"/>
                  </a:cubicBezTo>
                  <a:cubicBezTo>
                    <a:pt x="3136" y="288"/>
                    <a:pt x="3064" y="256"/>
                    <a:pt x="3024" y="240"/>
                  </a:cubicBezTo>
                  <a:cubicBezTo>
                    <a:pt x="2984" y="224"/>
                    <a:pt x="2968" y="192"/>
                    <a:pt x="2928" y="192"/>
                  </a:cubicBezTo>
                  <a:cubicBezTo>
                    <a:pt x="2888" y="192"/>
                    <a:pt x="2824" y="224"/>
                    <a:pt x="2784" y="240"/>
                  </a:cubicBezTo>
                  <a:cubicBezTo>
                    <a:pt x="2744" y="256"/>
                    <a:pt x="2712" y="272"/>
                    <a:pt x="2688" y="288"/>
                  </a:cubicBezTo>
                  <a:cubicBezTo>
                    <a:pt x="2664" y="304"/>
                    <a:pt x="2656" y="304"/>
                    <a:pt x="2640" y="336"/>
                  </a:cubicBezTo>
                  <a:cubicBezTo>
                    <a:pt x="2624" y="368"/>
                    <a:pt x="2600" y="432"/>
                    <a:pt x="2592" y="480"/>
                  </a:cubicBezTo>
                  <a:cubicBezTo>
                    <a:pt x="2584" y="528"/>
                    <a:pt x="2608" y="584"/>
                    <a:pt x="2592" y="624"/>
                  </a:cubicBezTo>
                  <a:cubicBezTo>
                    <a:pt x="2576" y="664"/>
                    <a:pt x="2528" y="680"/>
                    <a:pt x="2496" y="720"/>
                  </a:cubicBezTo>
                  <a:cubicBezTo>
                    <a:pt x="2464" y="760"/>
                    <a:pt x="2440" y="832"/>
                    <a:pt x="2400" y="864"/>
                  </a:cubicBezTo>
                  <a:cubicBezTo>
                    <a:pt x="2360" y="896"/>
                    <a:pt x="2304" y="888"/>
                    <a:pt x="2256" y="912"/>
                  </a:cubicBezTo>
                  <a:cubicBezTo>
                    <a:pt x="2208" y="936"/>
                    <a:pt x="2152" y="976"/>
                    <a:pt x="2112" y="1008"/>
                  </a:cubicBezTo>
                  <a:cubicBezTo>
                    <a:pt x="2072" y="1040"/>
                    <a:pt x="2056" y="1080"/>
                    <a:pt x="2016" y="1104"/>
                  </a:cubicBezTo>
                  <a:cubicBezTo>
                    <a:pt x="1976" y="1128"/>
                    <a:pt x="1904" y="1136"/>
                    <a:pt x="1872" y="1152"/>
                  </a:cubicBezTo>
                  <a:cubicBezTo>
                    <a:pt x="1840" y="1168"/>
                    <a:pt x="1856" y="1192"/>
                    <a:pt x="1824" y="1200"/>
                  </a:cubicBezTo>
                  <a:cubicBezTo>
                    <a:pt x="1792" y="1208"/>
                    <a:pt x="1744" y="1216"/>
                    <a:pt x="1680" y="1200"/>
                  </a:cubicBezTo>
                  <a:cubicBezTo>
                    <a:pt x="1616" y="1184"/>
                    <a:pt x="1528" y="1128"/>
                    <a:pt x="1440" y="1104"/>
                  </a:cubicBezTo>
                  <a:cubicBezTo>
                    <a:pt x="1352" y="1080"/>
                    <a:pt x="1232" y="1072"/>
                    <a:pt x="1152" y="1056"/>
                  </a:cubicBezTo>
                  <a:cubicBezTo>
                    <a:pt x="1072" y="1040"/>
                    <a:pt x="1032" y="1024"/>
                    <a:pt x="960" y="1008"/>
                  </a:cubicBezTo>
                  <a:cubicBezTo>
                    <a:pt x="888" y="992"/>
                    <a:pt x="784" y="984"/>
                    <a:pt x="720" y="960"/>
                  </a:cubicBezTo>
                  <a:cubicBezTo>
                    <a:pt x="656" y="936"/>
                    <a:pt x="632" y="888"/>
                    <a:pt x="576" y="864"/>
                  </a:cubicBezTo>
                  <a:cubicBezTo>
                    <a:pt x="520" y="840"/>
                    <a:pt x="440" y="824"/>
                    <a:pt x="384" y="816"/>
                  </a:cubicBezTo>
                  <a:cubicBezTo>
                    <a:pt x="328" y="808"/>
                    <a:pt x="288" y="824"/>
                    <a:pt x="240" y="816"/>
                  </a:cubicBezTo>
                  <a:cubicBezTo>
                    <a:pt x="192" y="808"/>
                    <a:pt x="136" y="776"/>
                    <a:pt x="96" y="768"/>
                  </a:cubicBezTo>
                  <a:cubicBezTo>
                    <a:pt x="56" y="760"/>
                    <a:pt x="28" y="764"/>
                    <a:pt x="0" y="768"/>
                  </a:cubicBezTo>
                </a:path>
              </a:pathLst>
            </a:custGeom>
            <a:noFill/>
            <a:ln w="38100" cap="flat" cmpd="sng">
              <a:solidFill>
                <a:srgbClr val="FC0128"/>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7131" name="Rectangle 91" descr="Newsprint"/>
          <p:cNvSpPr>
            <a:spLocks noGrp="1" noChangeArrowheads="1"/>
          </p:cNvSpPr>
          <p:nvPr>
            <p:ph type="ctrTitle"/>
          </p:nvPr>
        </p:nvSpPr>
        <p:spPr>
          <a:xfrm>
            <a:off x="1752600" y="609600"/>
            <a:ext cx="6629400" cy="1279525"/>
          </a:xfrm>
          <a:blipFill dpi="0" rotWithShape="0">
            <a:blip r:embed="rId3"/>
            <a:srcRect/>
            <a:tile tx="0" ty="0" sx="100000" sy="100000" flip="none" algn="tl"/>
          </a:blipFill>
          <a:ln/>
          <a:extLs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p>
            <a:r>
              <a:rPr lang="en-US" altLang="en-US" sz="4400">
                <a:solidFill>
                  <a:schemeClr val="tx1"/>
                </a:solidFill>
              </a:rPr>
              <a:t>Chapter 5,  Analysis: </a:t>
            </a:r>
            <a:br>
              <a:rPr lang="en-US" altLang="en-US" sz="4400">
                <a:solidFill>
                  <a:schemeClr val="tx1"/>
                </a:solidFill>
              </a:rPr>
            </a:br>
            <a:r>
              <a:rPr lang="en-US" altLang="en-US" sz="4400">
                <a:solidFill>
                  <a:schemeClr val="tx1"/>
                </a:solidFill>
              </a:rPr>
              <a:t>Dynamic Modeling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3850" y="146050"/>
            <a:ext cx="8153400" cy="863600"/>
          </a:xfrm>
          <a:noFill/>
          <a:ln/>
        </p:spPr>
        <p:txBody>
          <a:bodyPr/>
          <a:lstStyle/>
          <a:p>
            <a:r>
              <a:rPr lang="en-US" altLang="en-US"/>
              <a:t>Sequence Diagram for “Get SeatPosition”</a:t>
            </a:r>
          </a:p>
        </p:txBody>
      </p:sp>
      <p:sp>
        <p:nvSpPr>
          <p:cNvPr id="22531" name="Rectangle 3"/>
          <p:cNvSpPr>
            <a:spLocks noChangeArrowheads="1"/>
          </p:cNvSpPr>
          <p:nvPr/>
        </p:nvSpPr>
        <p:spPr bwMode="auto">
          <a:xfrm>
            <a:off x="1984375" y="1022350"/>
            <a:ext cx="1485900"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u="sng"/>
              <a:t>Smart Card</a:t>
            </a:r>
          </a:p>
        </p:txBody>
      </p:sp>
      <p:sp>
        <p:nvSpPr>
          <p:cNvPr id="22532" name="Rectangle 4"/>
          <p:cNvSpPr>
            <a:spLocks noChangeArrowheads="1"/>
          </p:cNvSpPr>
          <p:nvPr/>
        </p:nvSpPr>
        <p:spPr bwMode="auto">
          <a:xfrm>
            <a:off x="4271963" y="968375"/>
            <a:ext cx="2586037"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000" u="sng"/>
              <a:t>Onboard Computer</a:t>
            </a:r>
          </a:p>
        </p:txBody>
      </p:sp>
      <p:sp>
        <p:nvSpPr>
          <p:cNvPr id="22533" name="Rectangle 5"/>
          <p:cNvSpPr>
            <a:spLocks noChangeArrowheads="1"/>
          </p:cNvSpPr>
          <p:nvPr/>
        </p:nvSpPr>
        <p:spPr bwMode="auto">
          <a:xfrm>
            <a:off x="7908925" y="920750"/>
            <a:ext cx="646113"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u="sng"/>
              <a:t>Seat</a:t>
            </a:r>
          </a:p>
        </p:txBody>
      </p:sp>
      <p:sp>
        <p:nvSpPr>
          <p:cNvPr id="22534" name="Line 6"/>
          <p:cNvSpPr>
            <a:spLocks noChangeShapeType="1"/>
          </p:cNvSpPr>
          <p:nvPr/>
        </p:nvSpPr>
        <p:spPr bwMode="auto">
          <a:xfrm>
            <a:off x="5618163" y="1530350"/>
            <a:ext cx="0" cy="4826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7" name="Rectangle 9"/>
          <p:cNvSpPr>
            <a:spLocks noChangeArrowheads="1"/>
          </p:cNvSpPr>
          <p:nvPr/>
        </p:nvSpPr>
        <p:spPr bwMode="auto">
          <a:xfrm>
            <a:off x="2774950" y="1784350"/>
            <a:ext cx="25495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t>Establish  Connection</a:t>
            </a:r>
          </a:p>
        </p:txBody>
      </p:sp>
      <p:sp>
        <p:nvSpPr>
          <p:cNvPr id="22538" name="Line 10"/>
          <p:cNvSpPr>
            <a:spLocks noChangeShapeType="1"/>
          </p:cNvSpPr>
          <p:nvPr/>
        </p:nvSpPr>
        <p:spPr bwMode="auto">
          <a:xfrm>
            <a:off x="5630863" y="2946400"/>
            <a:ext cx="29495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9" name="Rectangle 11"/>
          <p:cNvSpPr>
            <a:spLocks noChangeArrowheads="1"/>
          </p:cNvSpPr>
          <p:nvPr/>
        </p:nvSpPr>
        <p:spPr bwMode="auto">
          <a:xfrm>
            <a:off x="5748338" y="2120900"/>
            <a:ext cx="25495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t>Establish  Connection</a:t>
            </a:r>
          </a:p>
        </p:txBody>
      </p:sp>
      <p:sp>
        <p:nvSpPr>
          <p:cNvPr id="22540" name="Line 12"/>
          <p:cNvSpPr>
            <a:spLocks noChangeShapeType="1"/>
          </p:cNvSpPr>
          <p:nvPr/>
        </p:nvSpPr>
        <p:spPr bwMode="auto">
          <a:xfrm>
            <a:off x="5737225" y="4038600"/>
            <a:ext cx="2840038"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1" name="Rectangle 13"/>
          <p:cNvSpPr>
            <a:spLocks noChangeArrowheads="1"/>
          </p:cNvSpPr>
          <p:nvPr/>
        </p:nvSpPr>
        <p:spPr bwMode="auto">
          <a:xfrm>
            <a:off x="5746750" y="3441700"/>
            <a:ext cx="2233613"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t>Accept Connection</a:t>
            </a:r>
          </a:p>
        </p:txBody>
      </p:sp>
      <p:sp>
        <p:nvSpPr>
          <p:cNvPr id="22542" name="Line 14"/>
          <p:cNvSpPr>
            <a:spLocks noChangeShapeType="1"/>
          </p:cNvSpPr>
          <p:nvPr/>
        </p:nvSpPr>
        <p:spPr bwMode="auto">
          <a:xfrm>
            <a:off x="2735263" y="4857750"/>
            <a:ext cx="287655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3" name="Rectangle 15"/>
          <p:cNvSpPr>
            <a:spLocks noChangeArrowheads="1"/>
          </p:cNvSpPr>
          <p:nvPr/>
        </p:nvSpPr>
        <p:spPr bwMode="auto">
          <a:xfrm>
            <a:off x="3016250" y="4337050"/>
            <a:ext cx="2233613"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t>Accept Connection</a:t>
            </a:r>
          </a:p>
        </p:txBody>
      </p:sp>
      <p:sp>
        <p:nvSpPr>
          <p:cNvPr id="22544" name="Line 16"/>
          <p:cNvSpPr>
            <a:spLocks noChangeShapeType="1"/>
          </p:cNvSpPr>
          <p:nvPr/>
        </p:nvSpPr>
        <p:spPr bwMode="auto">
          <a:xfrm>
            <a:off x="2671763" y="5689600"/>
            <a:ext cx="5867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5" name="Rectangle 17"/>
          <p:cNvSpPr>
            <a:spLocks noChangeArrowheads="1"/>
          </p:cNvSpPr>
          <p:nvPr/>
        </p:nvSpPr>
        <p:spPr bwMode="auto">
          <a:xfrm>
            <a:off x="3136900" y="5216525"/>
            <a:ext cx="23971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000"/>
              <a:t>Get SeatPosition</a:t>
            </a:r>
          </a:p>
        </p:txBody>
      </p:sp>
      <p:sp>
        <p:nvSpPr>
          <p:cNvPr id="22546" name="Line 18"/>
          <p:cNvSpPr>
            <a:spLocks noChangeShapeType="1"/>
          </p:cNvSpPr>
          <p:nvPr/>
        </p:nvSpPr>
        <p:spPr bwMode="auto">
          <a:xfrm>
            <a:off x="2735263" y="6070600"/>
            <a:ext cx="58674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7" name="Rectangle 19"/>
          <p:cNvSpPr>
            <a:spLocks noChangeArrowheads="1"/>
          </p:cNvSpPr>
          <p:nvPr/>
        </p:nvSpPr>
        <p:spPr bwMode="auto">
          <a:xfrm>
            <a:off x="3051175" y="5711825"/>
            <a:ext cx="2397125" cy="406400"/>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000"/>
              <a:t>“500,575,300”</a:t>
            </a:r>
          </a:p>
        </p:txBody>
      </p:sp>
      <p:sp>
        <p:nvSpPr>
          <p:cNvPr id="22548" name="Rectangle 20"/>
          <p:cNvSpPr>
            <a:spLocks noChangeArrowheads="1"/>
          </p:cNvSpPr>
          <p:nvPr/>
        </p:nvSpPr>
        <p:spPr bwMode="auto">
          <a:xfrm>
            <a:off x="2366963" y="1471613"/>
            <a:ext cx="309562" cy="47450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9" name="Rectangle 21"/>
          <p:cNvSpPr>
            <a:spLocks noChangeArrowheads="1"/>
          </p:cNvSpPr>
          <p:nvPr/>
        </p:nvSpPr>
        <p:spPr bwMode="auto">
          <a:xfrm>
            <a:off x="5465763" y="1487488"/>
            <a:ext cx="258762" cy="4848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0" name="Rectangle 22"/>
          <p:cNvSpPr>
            <a:spLocks noChangeArrowheads="1"/>
          </p:cNvSpPr>
          <p:nvPr/>
        </p:nvSpPr>
        <p:spPr bwMode="auto">
          <a:xfrm>
            <a:off x="8597900" y="1436688"/>
            <a:ext cx="241300" cy="4914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1" name="Line 23"/>
          <p:cNvSpPr>
            <a:spLocks noChangeShapeType="1"/>
          </p:cNvSpPr>
          <p:nvPr/>
        </p:nvSpPr>
        <p:spPr bwMode="auto">
          <a:xfrm>
            <a:off x="2716213" y="2209800"/>
            <a:ext cx="2743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2" name="Text Box 24"/>
          <p:cNvSpPr txBox="1">
            <a:spLocks noChangeArrowheads="1"/>
          </p:cNvSpPr>
          <p:nvPr/>
        </p:nvSpPr>
        <p:spPr bwMode="auto">
          <a:xfrm>
            <a:off x="228600" y="1371600"/>
            <a:ext cx="1692275" cy="4981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en-US" sz="1600" b="0"/>
              <a:t>1. Establish  connection between smart card and onboard computer</a:t>
            </a:r>
            <a:br>
              <a:rPr lang="en-US" altLang="en-US" sz="1600" b="0"/>
            </a:br>
            <a:endParaRPr lang="en-US" altLang="en-US" sz="1600" b="0"/>
          </a:p>
          <a:p>
            <a:pPr lvl="1"/>
            <a:r>
              <a:rPr lang="en-US" altLang="en-US" sz="1600" b="0"/>
              <a:t>2. Establish connection between onboard computer and  sensor for seat</a:t>
            </a:r>
            <a:br>
              <a:rPr lang="en-US" altLang="en-US" sz="1600" b="0"/>
            </a:br>
            <a:endParaRPr lang="en-US" altLang="en-US" sz="1600" b="0"/>
          </a:p>
          <a:p>
            <a:pPr lvl="1"/>
            <a:r>
              <a:rPr lang="en-US" altLang="en-US" sz="1600" b="0"/>
              <a:t>3. Get current seat position and store on smart card</a:t>
            </a:r>
            <a:endParaRPr lang="en-US" altLang="en-US" sz="2800" b="0"/>
          </a:p>
        </p:txBody>
      </p:sp>
      <p:sp>
        <p:nvSpPr>
          <p:cNvPr id="22553" name="Line 25"/>
          <p:cNvSpPr>
            <a:spLocks noChangeShapeType="1"/>
          </p:cNvSpPr>
          <p:nvPr/>
        </p:nvSpPr>
        <p:spPr bwMode="auto">
          <a:xfrm>
            <a:off x="381000" y="1447800"/>
            <a:ext cx="0" cy="4953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4" name="Text Box 26"/>
          <p:cNvSpPr txBox="1">
            <a:spLocks noChangeArrowheads="1"/>
          </p:cNvSpPr>
          <p:nvPr/>
        </p:nvSpPr>
        <p:spPr bwMode="auto">
          <a:xfrm>
            <a:off x="0" y="6491288"/>
            <a:ext cx="6159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time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t>Heuristics for Sequence Diagrams</a:t>
            </a:r>
          </a:p>
        </p:txBody>
      </p:sp>
      <p:sp>
        <p:nvSpPr>
          <p:cNvPr id="80899" name="Rectangle 3"/>
          <p:cNvSpPr>
            <a:spLocks noGrp="1" noChangeArrowheads="1"/>
          </p:cNvSpPr>
          <p:nvPr>
            <p:ph type="body" idx="1"/>
          </p:nvPr>
        </p:nvSpPr>
        <p:spPr/>
        <p:txBody>
          <a:bodyPr/>
          <a:lstStyle/>
          <a:p>
            <a:r>
              <a:rPr lang="en-US" altLang="en-US" sz="2000"/>
              <a:t>Layout: </a:t>
            </a:r>
          </a:p>
          <a:p>
            <a:pPr lvl="1"/>
            <a:r>
              <a:rPr lang="en-US" altLang="en-US" sz="1800"/>
              <a:t>1st column: Should correspond to the actor who initiated the use case</a:t>
            </a:r>
          </a:p>
          <a:p>
            <a:pPr lvl="1"/>
            <a:r>
              <a:rPr lang="en-US" altLang="en-US" sz="1800"/>
              <a:t>2nd column: Should be a boundary object </a:t>
            </a:r>
          </a:p>
          <a:p>
            <a:pPr lvl="1"/>
            <a:r>
              <a:rPr lang="en-US" altLang="en-US" sz="1800"/>
              <a:t>3rd column: Should be the control object that manages the rest of the use case</a:t>
            </a:r>
          </a:p>
          <a:p>
            <a:r>
              <a:rPr lang="en-US" altLang="en-US" sz="2000"/>
              <a:t>Creation: </a:t>
            </a:r>
          </a:p>
          <a:p>
            <a:pPr lvl="1"/>
            <a:r>
              <a:rPr lang="en-US" altLang="en-US" sz="1800"/>
              <a:t>Control objects are created at the initiation of a use case</a:t>
            </a:r>
          </a:p>
          <a:p>
            <a:pPr lvl="1"/>
            <a:r>
              <a:rPr lang="en-US" altLang="en-US" sz="1800"/>
              <a:t>Boundary objects are created by control objects</a:t>
            </a:r>
          </a:p>
          <a:p>
            <a:r>
              <a:rPr lang="en-US" altLang="en-US" sz="2000"/>
              <a:t>Access: </a:t>
            </a:r>
          </a:p>
          <a:p>
            <a:pPr lvl="1"/>
            <a:r>
              <a:rPr lang="en-US" altLang="en-US" sz="1800"/>
              <a:t>Entity objects are accessed by control and boundary objects,</a:t>
            </a:r>
          </a:p>
          <a:p>
            <a:pPr lvl="1"/>
            <a:r>
              <a:rPr lang="en-US" altLang="en-US" sz="1800"/>
              <a:t>Entity objects should never call boundary or control objects: This makes it easier to share entity objects across use cases and makes entity objects resilient against technology-induced changes in boundary objects.</a:t>
            </a:r>
          </a:p>
          <a:p>
            <a:pPr lvl="1"/>
            <a:endParaRPr lang="en-US"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23850" y="146050"/>
            <a:ext cx="8153400" cy="863600"/>
          </a:xfrm>
          <a:noFill/>
          <a:ln/>
        </p:spPr>
        <p:txBody>
          <a:bodyPr/>
          <a:lstStyle/>
          <a:p>
            <a:r>
              <a:rPr lang="en-US" altLang="en-US"/>
              <a:t>Is this a good Sequence Diagram?</a:t>
            </a:r>
          </a:p>
        </p:txBody>
      </p:sp>
      <p:sp>
        <p:nvSpPr>
          <p:cNvPr id="84995" name="Rectangle 3"/>
          <p:cNvSpPr>
            <a:spLocks noChangeArrowheads="1"/>
          </p:cNvSpPr>
          <p:nvPr/>
        </p:nvSpPr>
        <p:spPr bwMode="auto">
          <a:xfrm>
            <a:off x="1984375" y="1022350"/>
            <a:ext cx="1485900"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u="sng"/>
              <a:t>Smart Card</a:t>
            </a:r>
          </a:p>
        </p:txBody>
      </p:sp>
      <p:sp>
        <p:nvSpPr>
          <p:cNvPr id="84996" name="Rectangle 4"/>
          <p:cNvSpPr>
            <a:spLocks noChangeArrowheads="1"/>
          </p:cNvSpPr>
          <p:nvPr/>
        </p:nvSpPr>
        <p:spPr bwMode="auto">
          <a:xfrm>
            <a:off x="4271963" y="968375"/>
            <a:ext cx="2586037"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000" u="sng"/>
              <a:t>Onboard Computer</a:t>
            </a:r>
          </a:p>
        </p:txBody>
      </p:sp>
      <p:sp>
        <p:nvSpPr>
          <p:cNvPr id="84997" name="Rectangle 5"/>
          <p:cNvSpPr>
            <a:spLocks noChangeArrowheads="1"/>
          </p:cNvSpPr>
          <p:nvPr/>
        </p:nvSpPr>
        <p:spPr bwMode="auto">
          <a:xfrm>
            <a:off x="7908925" y="920750"/>
            <a:ext cx="646113"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u="sng"/>
              <a:t>Seat</a:t>
            </a:r>
          </a:p>
        </p:txBody>
      </p:sp>
      <p:sp>
        <p:nvSpPr>
          <p:cNvPr id="84998" name="Line 6"/>
          <p:cNvSpPr>
            <a:spLocks noChangeShapeType="1"/>
          </p:cNvSpPr>
          <p:nvPr/>
        </p:nvSpPr>
        <p:spPr bwMode="auto">
          <a:xfrm>
            <a:off x="5618163" y="1530350"/>
            <a:ext cx="0" cy="4826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999" name="Rectangle 7"/>
          <p:cNvSpPr>
            <a:spLocks noChangeArrowheads="1"/>
          </p:cNvSpPr>
          <p:nvPr/>
        </p:nvSpPr>
        <p:spPr bwMode="auto">
          <a:xfrm>
            <a:off x="2774950" y="1784350"/>
            <a:ext cx="25495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t>Establish  Connection</a:t>
            </a:r>
          </a:p>
        </p:txBody>
      </p:sp>
      <p:sp>
        <p:nvSpPr>
          <p:cNvPr id="85000" name="Line 8"/>
          <p:cNvSpPr>
            <a:spLocks noChangeShapeType="1"/>
          </p:cNvSpPr>
          <p:nvPr/>
        </p:nvSpPr>
        <p:spPr bwMode="auto">
          <a:xfrm>
            <a:off x="5630863" y="2946400"/>
            <a:ext cx="29495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01" name="Rectangle 9"/>
          <p:cNvSpPr>
            <a:spLocks noChangeArrowheads="1"/>
          </p:cNvSpPr>
          <p:nvPr/>
        </p:nvSpPr>
        <p:spPr bwMode="auto">
          <a:xfrm>
            <a:off x="5748338" y="2120900"/>
            <a:ext cx="25495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t>Establish  Connection</a:t>
            </a:r>
          </a:p>
        </p:txBody>
      </p:sp>
      <p:sp>
        <p:nvSpPr>
          <p:cNvPr id="85002" name="Line 10"/>
          <p:cNvSpPr>
            <a:spLocks noChangeShapeType="1"/>
          </p:cNvSpPr>
          <p:nvPr/>
        </p:nvSpPr>
        <p:spPr bwMode="auto">
          <a:xfrm>
            <a:off x="5737225" y="4038600"/>
            <a:ext cx="2840038"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03" name="Rectangle 11"/>
          <p:cNvSpPr>
            <a:spLocks noChangeArrowheads="1"/>
          </p:cNvSpPr>
          <p:nvPr/>
        </p:nvSpPr>
        <p:spPr bwMode="auto">
          <a:xfrm>
            <a:off x="5746750" y="3441700"/>
            <a:ext cx="2233613"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t>Accept Connection</a:t>
            </a:r>
          </a:p>
        </p:txBody>
      </p:sp>
      <p:sp>
        <p:nvSpPr>
          <p:cNvPr id="85004" name="Line 12"/>
          <p:cNvSpPr>
            <a:spLocks noChangeShapeType="1"/>
          </p:cNvSpPr>
          <p:nvPr/>
        </p:nvSpPr>
        <p:spPr bwMode="auto">
          <a:xfrm>
            <a:off x="2735263" y="4857750"/>
            <a:ext cx="287655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05" name="Rectangle 13"/>
          <p:cNvSpPr>
            <a:spLocks noChangeArrowheads="1"/>
          </p:cNvSpPr>
          <p:nvPr/>
        </p:nvSpPr>
        <p:spPr bwMode="auto">
          <a:xfrm>
            <a:off x="3016250" y="4337050"/>
            <a:ext cx="2233613"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t>Accept Connection</a:t>
            </a:r>
          </a:p>
        </p:txBody>
      </p:sp>
      <p:sp>
        <p:nvSpPr>
          <p:cNvPr id="85006" name="Line 14"/>
          <p:cNvSpPr>
            <a:spLocks noChangeShapeType="1"/>
          </p:cNvSpPr>
          <p:nvPr/>
        </p:nvSpPr>
        <p:spPr bwMode="auto">
          <a:xfrm>
            <a:off x="2671763" y="5689600"/>
            <a:ext cx="5867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07" name="Rectangle 15"/>
          <p:cNvSpPr>
            <a:spLocks noChangeArrowheads="1"/>
          </p:cNvSpPr>
          <p:nvPr/>
        </p:nvSpPr>
        <p:spPr bwMode="auto">
          <a:xfrm>
            <a:off x="3136900" y="5216525"/>
            <a:ext cx="23971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000"/>
              <a:t>Get SeatPosition</a:t>
            </a:r>
          </a:p>
        </p:txBody>
      </p:sp>
      <p:sp>
        <p:nvSpPr>
          <p:cNvPr id="85008" name="Line 16"/>
          <p:cNvSpPr>
            <a:spLocks noChangeShapeType="1"/>
          </p:cNvSpPr>
          <p:nvPr/>
        </p:nvSpPr>
        <p:spPr bwMode="auto">
          <a:xfrm>
            <a:off x="2735263" y="6070600"/>
            <a:ext cx="5867400" cy="0"/>
          </a:xfrm>
          <a:prstGeom prst="line">
            <a:avLst/>
          </a:prstGeom>
          <a:noFill/>
          <a:ln w="2857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09" name="Rectangle 17"/>
          <p:cNvSpPr>
            <a:spLocks noChangeArrowheads="1"/>
          </p:cNvSpPr>
          <p:nvPr/>
        </p:nvSpPr>
        <p:spPr bwMode="auto">
          <a:xfrm>
            <a:off x="3051175" y="5711825"/>
            <a:ext cx="23971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000"/>
              <a:t>“500,575,300”</a:t>
            </a:r>
          </a:p>
        </p:txBody>
      </p:sp>
      <p:sp>
        <p:nvSpPr>
          <p:cNvPr id="85010" name="Rectangle 18"/>
          <p:cNvSpPr>
            <a:spLocks noChangeArrowheads="1"/>
          </p:cNvSpPr>
          <p:nvPr/>
        </p:nvSpPr>
        <p:spPr bwMode="auto">
          <a:xfrm>
            <a:off x="2366963" y="1471613"/>
            <a:ext cx="309562" cy="47450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11" name="Rectangle 19"/>
          <p:cNvSpPr>
            <a:spLocks noChangeArrowheads="1"/>
          </p:cNvSpPr>
          <p:nvPr/>
        </p:nvSpPr>
        <p:spPr bwMode="auto">
          <a:xfrm>
            <a:off x="5465763" y="1487488"/>
            <a:ext cx="258762" cy="4848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12" name="Rectangle 20"/>
          <p:cNvSpPr>
            <a:spLocks noChangeArrowheads="1"/>
          </p:cNvSpPr>
          <p:nvPr/>
        </p:nvSpPr>
        <p:spPr bwMode="auto">
          <a:xfrm>
            <a:off x="8597900" y="1436688"/>
            <a:ext cx="241300" cy="4914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13" name="Line 21"/>
          <p:cNvSpPr>
            <a:spLocks noChangeShapeType="1"/>
          </p:cNvSpPr>
          <p:nvPr/>
        </p:nvSpPr>
        <p:spPr bwMode="auto">
          <a:xfrm>
            <a:off x="2716213" y="2209800"/>
            <a:ext cx="2743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015" name="Text Box 23"/>
          <p:cNvSpPr txBox="1">
            <a:spLocks noChangeArrowheads="1"/>
          </p:cNvSpPr>
          <p:nvPr/>
        </p:nvSpPr>
        <p:spPr bwMode="auto">
          <a:xfrm>
            <a:off x="228600" y="1371600"/>
            <a:ext cx="1828800" cy="3444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2000" b="0"/>
              <a:t>First column is not the actor</a:t>
            </a:r>
          </a:p>
          <a:p>
            <a:pPr>
              <a:buFontTx/>
              <a:buChar char="•"/>
            </a:pPr>
            <a:endParaRPr lang="en-US" altLang="en-US" sz="2000" b="0"/>
          </a:p>
          <a:p>
            <a:pPr>
              <a:buFontTx/>
              <a:buChar char="•"/>
            </a:pPr>
            <a:r>
              <a:rPr lang="en-US" altLang="en-US" sz="2000" b="0"/>
              <a:t>It is not clear where the boundary object is</a:t>
            </a:r>
          </a:p>
          <a:p>
            <a:pPr>
              <a:buFontTx/>
              <a:buChar char="•"/>
            </a:pPr>
            <a:endParaRPr lang="en-US" altLang="en-US" sz="2000" b="0"/>
          </a:p>
          <a:p>
            <a:pPr>
              <a:buFontTx/>
              <a:buChar char="•"/>
            </a:pPr>
            <a:r>
              <a:rPr lang="en-US" altLang="en-US" sz="2000" b="0"/>
              <a:t>It is not clear where the control object is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0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50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5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An ARENA Sequence Diagram : Create Tournament</a:t>
            </a:r>
          </a:p>
        </p:txBody>
      </p:sp>
      <p:grpSp>
        <p:nvGrpSpPr>
          <p:cNvPr id="116912" name="Group 176"/>
          <p:cNvGrpSpPr>
            <a:grpSpLocks/>
          </p:cNvGrpSpPr>
          <p:nvPr/>
        </p:nvGrpSpPr>
        <p:grpSpPr bwMode="auto">
          <a:xfrm>
            <a:off x="152400" y="762000"/>
            <a:ext cx="914400" cy="1066800"/>
            <a:chOff x="96" y="480"/>
            <a:chExt cx="576" cy="672"/>
          </a:xfrm>
        </p:grpSpPr>
        <p:grpSp>
          <p:nvGrpSpPr>
            <p:cNvPr id="116908" name="Group 172"/>
            <p:cNvGrpSpPr>
              <a:grpSpLocks/>
            </p:cNvGrpSpPr>
            <p:nvPr/>
          </p:nvGrpSpPr>
          <p:grpSpPr bwMode="auto">
            <a:xfrm>
              <a:off x="192" y="480"/>
              <a:ext cx="281" cy="377"/>
              <a:chOff x="428" y="533"/>
              <a:chExt cx="281" cy="377"/>
            </a:xfrm>
          </p:grpSpPr>
          <p:sp>
            <p:nvSpPr>
              <p:cNvPr id="116761" name="Freeform 25"/>
              <p:cNvSpPr>
                <a:spLocks/>
              </p:cNvSpPr>
              <p:nvPr/>
            </p:nvSpPr>
            <p:spPr bwMode="auto">
              <a:xfrm>
                <a:off x="521" y="533"/>
                <a:ext cx="95" cy="95"/>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95">
                    <a:moveTo>
                      <a:pt x="0" y="48"/>
                    </a:moveTo>
                    <a:lnTo>
                      <a:pt x="0" y="48"/>
                    </a:lnTo>
                    <a:lnTo>
                      <a:pt x="0" y="50"/>
                    </a:lnTo>
                    <a:lnTo>
                      <a:pt x="0" y="53"/>
                    </a:lnTo>
                    <a:lnTo>
                      <a:pt x="0" y="53"/>
                    </a:lnTo>
                    <a:lnTo>
                      <a:pt x="0" y="55"/>
                    </a:lnTo>
                    <a:lnTo>
                      <a:pt x="0" y="58"/>
                    </a:lnTo>
                    <a:lnTo>
                      <a:pt x="2" y="58"/>
                    </a:lnTo>
                    <a:lnTo>
                      <a:pt x="2" y="60"/>
                    </a:lnTo>
                    <a:lnTo>
                      <a:pt x="2" y="63"/>
                    </a:lnTo>
                    <a:lnTo>
                      <a:pt x="2" y="63"/>
                    </a:lnTo>
                    <a:lnTo>
                      <a:pt x="2" y="65"/>
                    </a:lnTo>
                    <a:lnTo>
                      <a:pt x="5" y="65"/>
                    </a:lnTo>
                    <a:lnTo>
                      <a:pt x="5" y="68"/>
                    </a:lnTo>
                    <a:lnTo>
                      <a:pt x="5" y="70"/>
                    </a:lnTo>
                    <a:lnTo>
                      <a:pt x="8" y="70"/>
                    </a:lnTo>
                    <a:lnTo>
                      <a:pt x="8" y="73"/>
                    </a:lnTo>
                    <a:lnTo>
                      <a:pt x="8" y="73"/>
                    </a:lnTo>
                    <a:lnTo>
                      <a:pt x="10" y="75"/>
                    </a:lnTo>
                    <a:lnTo>
                      <a:pt x="10" y="75"/>
                    </a:lnTo>
                    <a:lnTo>
                      <a:pt x="10" y="78"/>
                    </a:lnTo>
                    <a:lnTo>
                      <a:pt x="13" y="78"/>
                    </a:lnTo>
                    <a:lnTo>
                      <a:pt x="13" y="80"/>
                    </a:lnTo>
                    <a:lnTo>
                      <a:pt x="15" y="80"/>
                    </a:lnTo>
                    <a:lnTo>
                      <a:pt x="15" y="83"/>
                    </a:lnTo>
                    <a:lnTo>
                      <a:pt x="18" y="83"/>
                    </a:lnTo>
                    <a:lnTo>
                      <a:pt x="18" y="85"/>
                    </a:lnTo>
                    <a:lnTo>
                      <a:pt x="20" y="85"/>
                    </a:lnTo>
                    <a:lnTo>
                      <a:pt x="20" y="85"/>
                    </a:lnTo>
                    <a:lnTo>
                      <a:pt x="23" y="88"/>
                    </a:lnTo>
                    <a:lnTo>
                      <a:pt x="23" y="88"/>
                    </a:lnTo>
                    <a:lnTo>
                      <a:pt x="25" y="88"/>
                    </a:lnTo>
                    <a:lnTo>
                      <a:pt x="28" y="90"/>
                    </a:lnTo>
                    <a:lnTo>
                      <a:pt x="28" y="90"/>
                    </a:lnTo>
                    <a:lnTo>
                      <a:pt x="30" y="90"/>
                    </a:lnTo>
                    <a:lnTo>
                      <a:pt x="30" y="90"/>
                    </a:lnTo>
                    <a:lnTo>
                      <a:pt x="33" y="93"/>
                    </a:lnTo>
                    <a:lnTo>
                      <a:pt x="35" y="93"/>
                    </a:lnTo>
                    <a:lnTo>
                      <a:pt x="35" y="93"/>
                    </a:lnTo>
                    <a:lnTo>
                      <a:pt x="38" y="93"/>
                    </a:lnTo>
                    <a:lnTo>
                      <a:pt x="38" y="93"/>
                    </a:lnTo>
                    <a:lnTo>
                      <a:pt x="40" y="93"/>
                    </a:lnTo>
                    <a:lnTo>
                      <a:pt x="43" y="93"/>
                    </a:lnTo>
                    <a:lnTo>
                      <a:pt x="43" y="93"/>
                    </a:lnTo>
                    <a:lnTo>
                      <a:pt x="45" y="93"/>
                    </a:lnTo>
                    <a:lnTo>
                      <a:pt x="48" y="95"/>
                    </a:lnTo>
                    <a:lnTo>
                      <a:pt x="48" y="93"/>
                    </a:lnTo>
                    <a:lnTo>
                      <a:pt x="50" y="93"/>
                    </a:lnTo>
                    <a:lnTo>
                      <a:pt x="53" y="93"/>
                    </a:lnTo>
                    <a:lnTo>
                      <a:pt x="53" y="93"/>
                    </a:lnTo>
                    <a:lnTo>
                      <a:pt x="55" y="93"/>
                    </a:lnTo>
                    <a:lnTo>
                      <a:pt x="58" y="93"/>
                    </a:lnTo>
                    <a:lnTo>
                      <a:pt x="58" y="93"/>
                    </a:lnTo>
                    <a:lnTo>
                      <a:pt x="60" y="93"/>
                    </a:lnTo>
                    <a:lnTo>
                      <a:pt x="63" y="93"/>
                    </a:lnTo>
                    <a:lnTo>
                      <a:pt x="63" y="90"/>
                    </a:lnTo>
                    <a:lnTo>
                      <a:pt x="65" y="90"/>
                    </a:lnTo>
                    <a:lnTo>
                      <a:pt x="65" y="90"/>
                    </a:lnTo>
                    <a:lnTo>
                      <a:pt x="68" y="90"/>
                    </a:lnTo>
                    <a:lnTo>
                      <a:pt x="70" y="88"/>
                    </a:lnTo>
                    <a:lnTo>
                      <a:pt x="70" y="88"/>
                    </a:lnTo>
                    <a:lnTo>
                      <a:pt x="73" y="88"/>
                    </a:lnTo>
                    <a:lnTo>
                      <a:pt x="73" y="85"/>
                    </a:lnTo>
                    <a:lnTo>
                      <a:pt x="75" y="85"/>
                    </a:lnTo>
                    <a:lnTo>
                      <a:pt x="75" y="85"/>
                    </a:lnTo>
                    <a:lnTo>
                      <a:pt x="78" y="83"/>
                    </a:lnTo>
                    <a:lnTo>
                      <a:pt x="78" y="83"/>
                    </a:lnTo>
                    <a:lnTo>
                      <a:pt x="80" y="80"/>
                    </a:lnTo>
                    <a:lnTo>
                      <a:pt x="80" y="80"/>
                    </a:lnTo>
                    <a:lnTo>
                      <a:pt x="83" y="78"/>
                    </a:lnTo>
                    <a:lnTo>
                      <a:pt x="83" y="78"/>
                    </a:lnTo>
                    <a:lnTo>
                      <a:pt x="85" y="75"/>
                    </a:lnTo>
                    <a:lnTo>
                      <a:pt x="85" y="75"/>
                    </a:lnTo>
                    <a:lnTo>
                      <a:pt x="85" y="73"/>
                    </a:lnTo>
                    <a:lnTo>
                      <a:pt x="88" y="73"/>
                    </a:lnTo>
                    <a:lnTo>
                      <a:pt x="88" y="70"/>
                    </a:lnTo>
                    <a:lnTo>
                      <a:pt x="88" y="70"/>
                    </a:lnTo>
                    <a:lnTo>
                      <a:pt x="90" y="68"/>
                    </a:lnTo>
                    <a:lnTo>
                      <a:pt x="90" y="65"/>
                    </a:lnTo>
                    <a:lnTo>
                      <a:pt x="90" y="65"/>
                    </a:lnTo>
                    <a:lnTo>
                      <a:pt x="90" y="63"/>
                    </a:lnTo>
                    <a:lnTo>
                      <a:pt x="93" y="63"/>
                    </a:lnTo>
                    <a:lnTo>
                      <a:pt x="93" y="60"/>
                    </a:lnTo>
                    <a:lnTo>
                      <a:pt x="93" y="58"/>
                    </a:lnTo>
                    <a:lnTo>
                      <a:pt x="93" y="58"/>
                    </a:lnTo>
                    <a:lnTo>
                      <a:pt x="93" y="55"/>
                    </a:lnTo>
                    <a:lnTo>
                      <a:pt x="93" y="53"/>
                    </a:lnTo>
                    <a:lnTo>
                      <a:pt x="93" y="53"/>
                    </a:lnTo>
                    <a:lnTo>
                      <a:pt x="93" y="50"/>
                    </a:lnTo>
                    <a:lnTo>
                      <a:pt x="93" y="48"/>
                    </a:lnTo>
                    <a:lnTo>
                      <a:pt x="95" y="48"/>
                    </a:lnTo>
                    <a:lnTo>
                      <a:pt x="93" y="45"/>
                    </a:lnTo>
                    <a:lnTo>
                      <a:pt x="93" y="43"/>
                    </a:lnTo>
                    <a:lnTo>
                      <a:pt x="93" y="43"/>
                    </a:lnTo>
                    <a:lnTo>
                      <a:pt x="93" y="40"/>
                    </a:lnTo>
                    <a:lnTo>
                      <a:pt x="93" y="38"/>
                    </a:lnTo>
                    <a:lnTo>
                      <a:pt x="93" y="38"/>
                    </a:lnTo>
                    <a:lnTo>
                      <a:pt x="93" y="35"/>
                    </a:lnTo>
                    <a:lnTo>
                      <a:pt x="93" y="35"/>
                    </a:lnTo>
                    <a:lnTo>
                      <a:pt x="93" y="33"/>
                    </a:lnTo>
                    <a:lnTo>
                      <a:pt x="90" y="30"/>
                    </a:lnTo>
                    <a:lnTo>
                      <a:pt x="90" y="30"/>
                    </a:lnTo>
                    <a:lnTo>
                      <a:pt x="90" y="28"/>
                    </a:lnTo>
                    <a:lnTo>
                      <a:pt x="90" y="28"/>
                    </a:lnTo>
                    <a:lnTo>
                      <a:pt x="88" y="25"/>
                    </a:lnTo>
                    <a:lnTo>
                      <a:pt x="88" y="23"/>
                    </a:lnTo>
                    <a:lnTo>
                      <a:pt x="88" y="23"/>
                    </a:lnTo>
                    <a:lnTo>
                      <a:pt x="85" y="20"/>
                    </a:lnTo>
                    <a:lnTo>
                      <a:pt x="85" y="20"/>
                    </a:lnTo>
                    <a:lnTo>
                      <a:pt x="85" y="18"/>
                    </a:lnTo>
                    <a:lnTo>
                      <a:pt x="83" y="18"/>
                    </a:lnTo>
                    <a:lnTo>
                      <a:pt x="83" y="15"/>
                    </a:lnTo>
                    <a:lnTo>
                      <a:pt x="80" y="15"/>
                    </a:lnTo>
                    <a:lnTo>
                      <a:pt x="80" y="13"/>
                    </a:lnTo>
                    <a:lnTo>
                      <a:pt x="78" y="13"/>
                    </a:lnTo>
                    <a:lnTo>
                      <a:pt x="78" y="10"/>
                    </a:lnTo>
                    <a:lnTo>
                      <a:pt x="75" y="10"/>
                    </a:lnTo>
                    <a:lnTo>
                      <a:pt x="75" y="10"/>
                    </a:lnTo>
                    <a:lnTo>
                      <a:pt x="73" y="8"/>
                    </a:lnTo>
                    <a:lnTo>
                      <a:pt x="73" y="8"/>
                    </a:lnTo>
                    <a:lnTo>
                      <a:pt x="70" y="8"/>
                    </a:lnTo>
                    <a:lnTo>
                      <a:pt x="70" y="5"/>
                    </a:lnTo>
                    <a:lnTo>
                      <a:pt x="68" y="5"/>
                    </a:lnTo>
                    <a:lnTo>
                      <a:pt x="65" y="5"/>
                    </a:lnTo>
                    <a:lnTo>
                      <a:pt x="65" y="3"/>
                    </a:lnTo>
                    <a:lnTo>
                      <a:pt x="63" y="3"/>
                    </a:lnTo>
                    <a:lnTo>
                      <a:pt x="63" y="3"/>
                    </a:lnTo>
                    <a:lnTo>
                      <a:pt x="60" y="3"/>
                    </a:lnTo>
                    <a:lnTo>
                      <a:pt x="58" y="3"/>
                    </a:lnTo>
                    <a:lnTo>
                      <a:pt x="58" y="0"/>
                    </a:lnTo>
                    <a:lnTo>
                      <a:pt x="55" y="0"/>
                    </a:lnTo>
                    <a:lnTo>
                      <a:pt x="53" y="0"/>
                    </a:lnTo>
                    <a:lnTo>
                      <a:pt x="53" y="0"/>
                    </a:lnTo>
                    <a:lnTo>
                      <a:pt x="50" y="0"/>
                    </a:lnTo>
                    <a:lnTo>
                      <a:pt x="48" y="0"/>
                    </a:lnTo>
                    <a:lnTo>
                      <a:pt x="48" y="0"/>
                    </a:lnTo>
                    <a:lnTo>
                      <a:pt x="45" y="0"/>
                    </a:lnTo>
                    <a:lnTo>
                      <a:pt x="43" y="0"/>
                    </a:lnTo>
                    <a:lnTo>
                      <a:pt x="43" y="0"/>
                    </a:lnTo>
                    <a:lnTo>
                      <a:pt x="40" y="0"/>
                    </a:lnTo>
                    <a:lnTo>
                      <a:pt x="38" y="0"/>
                    </a:lnTo>
                    <a:lnTo>
                      <a:pt x="38" y="0"/>
                    </a:lnTo>
                    <a:lnTo>
                      <a:pt x="35" y="3"/>
                    </a:lnTo>
                    <a:lnTo>
                      <a:pt x="35" y="3"/>
                    </a:lnTo>
                    <a:lnTo>
                      <a:pt x="33" y="3"/>
                    </a:lnTo>
                    <a:lnTo>
                      <a:pt x="30" y="3"/>
                    </a:lnTo>
                    <a:lnTo>
                      <a:pt x="30" y="3"/>
                    </a:lnTo>
                    <a:lnTo>
                      <a:pt x="28" y="5"/>
                    </a:lnTo>
                    <a:lnTo>
                      <a:pt x="28" y="5"/>
                    </a:lnTo>
                    <a:lnTo>
                      <a:pt x="25" y="5"/>
                    </a:lnTo>
                    <a:lnTo>
                      <a:pt x="23" y="8"/>
                    </a:lnTo>
                    <a:lnTo>
                      <a:pt x="23" y="8"/>
                    </a:lnTo>
                    <a:lnTo>
                      <a:pt x="20" y="8"/>
                    </a:lnTo>
                    <a:lnTo>
                      <a:pt x="20" y="10"/>
                    </a:lnTo>
                    <a:lnTo>
                      <a:pt x="18" y="10"/>
                    </a:lnTo>
                    <a:lnTo>
                      <a:pt x="18" y="10"/>
                    </a:lnTo>
                    <a:lnTo>
                      <a:pt x="15" y="13"/>
                    </a:lnTo>
                    <a:lnTo>
                      <a:pt x="15" y="13"/>
                    </a:lnTo>
                    <a:lnTo>
                      <a:pt x="13" y="15"/>
                    </a:lnTo>
                    <a:lnTo>
                      <a:pt x="13" y="15"/>
                    </a:lnTo>
                    <a:lnTo>
                      <a:pt x="10" y="18"/>
                    </a:lnTo>
                    <a:lnTo>
                      <a:pt x="10" y="18"/>
                    </a:lnTo>
                    <a:lnTo>
                      <a:pt x="10" y="20"/>
                    </a:lnTo>
                    <a:lnTo>
                      <a:pt x="8" y="20"/>
                    </a:lnTo>
                    <a:lnTo>
                      <a:pt x="8" y="23"/>
                    </a:lnTo>
                    <a:lnTo>
                      <a:pt x="8" y="23"/>
                    </a:lnTo>
                    <a:lnTo>
                      <a:pt x="5" y="25"/>
                    </a:lnTo>
                    <a:lnTo>
                      <a:pt x="5" y="28"/>
                    </a:lnTo>
                    <a:lnTo>
                      <a:pt x="5" y="28"/>
                    </a:lnTo>
                    <a:lnTo>
                      <a:pt x="2" y="30"/>
                    </a:lnTo>
                    <a:lnTo>
                      <a:pt x="2" y="30"/>
                    </a:lnTo>
                    <a:lnTo>
                      <a:pt x="2" y="33"/>
                    </a:lnTo>
                    <a:lnTo>
                      <a:pt x="2" y="35"/>
                    </a:lnTo>
                    <a:lnTo>
                      <a:pt x="2" y="35"/>
                    </a:lnTo>
                    <a:lnTo>
                      <a:pt x="0" y="38"/>
                    </a:lnTo>
                    <a:lnTo>
                      <a:pt x="0" y="38"/>
                    </a:lnTo>
                    <a:lnTo>
                      <a:pt x="0" y="40"/>
                    </a:lnTo>
                    <a:lnTo>
                      <a:pt x="0" y="43"/>
                    </a:lnTo>
                    <a:lnTo>
                      <a:pt x="0" y="43"/>
                    </a:lnTo>
                    <a:lnTo>
                      <a:pt x="0" y="45"/>
                    </a:lnTo>
                    <a:lnTo>
                      <a:pt x="0" y="48"/>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762" name="Line 26"/>
              <p:cNvSpPr>
                <a:spLocks noChangeShapeType="1"/>
              </p:cNvSpPr>
              <p:nvPr/>
            </p:nvSpPr>
            <p:spPr bwMode="auto">
              <a:xfrm>
                <a:off x="428" y="691"/>
                <a:ext cx="28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63" name="Freeform 27"/>
              <p:cNvSpPr>
                <a:spLocks/>
              </p:cNvSpPr>
              <p:nvPr/>
            </p:nvSpPr>
            <p:spPr bwMode="auto">
              <a:xfrm>
                <a:off x="473" y="784"/>
                <a:ext cx="189" cy="126"/>
              </a:xfrm>
              <a:custGeom>
                <a:avLst/>
                <a:gdLst>
                  <a:gd name="T0" fmla="*/ 0 w 189"/>
                  <a:gd name="T1" fmla="*/ 126 h 126"/>
                  <a:gd name="T2" fmla="*/ 96 w 189"/>
                  <a:gd name="T3" fmla="*/ 0 h 126"/>
                  <a:gd name="T4" fmla="*/ 189 w 189"/>
                  <a:gd name="T5" fmla="*/ 126 h 126"/>
                </a:gdLst>
                <a:ahLst/>
                <a:cxnLst>
                  <a:cxn ang="0">
                    <a:pos x="T0" y="T1"/>
                  </a:cxn>
                  <a:cxn ang="0">
                    <a:pos x="T2" y="T3"/>
                  </a:cxn>
                  <a:cxn ang="0">
                    <a:pos x="T4" y="T5"/>
                  </a:cxn>
                </a:cxnLst>
                <a:rect l="0" t="0" r="r" b="b"/>
                <a:pathLst>
                  <a:path w="189" h="126">
                    <a:moveTo>
                      <a:pt x="0" y="126"/>
                    </a:moveTo>
                    <a:lnTo>
                      <a:pt x="96" y="0"/>
                    </a:lnTo>
                    <a:lnTo>
                      <a:pt x="189" y="126"/>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64" name="Line 28"/>
              <p:cNvSpPr>
                <a:spLocks noChangeShapeType="1"/>
              </p:cNvSpPr>
              <p:nvPr/>
            </p:nvSpPr>
            <p:spPr bwMode="auto">
              <a:xfrm flipV="1">
                <a:off x="569" y="628"/>
                <a:ext cx="1" cy="15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65" name="Arc 29"/>
              <p:cNvSpPr>
                <a:spLocks/>
              </p:cNvSpPr>
              <p:nvPr/>
            </p:nvSpPr>
            <p:spPr bwMode="auto">
              <a:xfrm>
                <a:off x="521" y="580"/>
                <a:ext cx="95" cy="49"/>
              </a:xfrm>
              <a:custGeom>
                <a:avLst/>
                <a:gdLst>
                  <a:gd name="G0" fmla="+- 21600 0 0"/>
                  <a:gd name="G1" fmla="+- 469 0 0"/>
                  <a:gd name="G2" fmla="+- 21600 0 0"/>
                  <a:gd name="T0" fmla="*/ 43194 w 43200"/>
                  <a:gd name="T1" fmla="*/ 0 h 22069"/>
                  <a:gd name="T2" fmla="*/ 5 w 43200"/>
                  <a:gd name="T3" fmla="*/ 20 h 22069"/>
                  <a:gd name="T4" fmla="*/ 21600 w 43200"/>
                  <a:gd name="T5" fmla="*/ 469 h 22069"/>
                </a:gdLst>
                <a:ahLst/>
                <a:cxnLst>
                  <a:cxn ang="0">
                    <a:pos x="T0" y="T1"/>
                  </a:cxn>
                  <a:cxn ang="0">
                    <a:pos x="T2" y="T3"/>
                  </a:cxn>
                  <a:cxn ang="0">
                    <a:pos x="T4" y="T5"/>
                  </a:cxn>
                </a:cxnLst>
                <a:rect l="0" t="0" r="r" b="b"/>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1"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1" y="319"/>
                      <a:pt x="1" y="169"/>
                      <a:pt x="4" y="19"/>
                    </a:cubicBezTo>
                    <a:lnTo>
                      <a:pt x="21600" y="469"/>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66" name="Arc 30"/>
              <p:cNvSpPr>
                <a:spLocks/>
              </p:cNvSpPr>
              <p:nvPr/>
            </p:nvSpPr>
            <p:spPr bwMode="auto">
              <a:xfrm>
                <a:off x="522" y="533"/>
                <a:ext cx="95" cy="48"/>
              </a:xfrm>
              <a:custGeom>
                <a:avLst/>
                <a:gdLst>
                  <a:gd name="G0" fmla="+- 21595 0 0"/>
                  <a:gd name="G1" fmla="+- 21600 0 0"/>
                  <a:gd name="G2" fmla="+- 21600 0 0"/>
                  <a:gd name="T0" fmla="*/ 0 w 43189"/>
                  <a:gd name="T1" fmla="*/ 21151 h 21600"/>
                  <a:gd name="T2" fmla="*/ 43189 w 43189"/>
                  <a:gd name="T3" fmla="*/ 21131 h 21600"/>
                  <a:gd name="T4" fmla="*/ 21595 w 43189"/>
                  <a:gd name="T5" fmla="*/ 21600 h 21600"/>
                </a:gdLst>
                <a:ahLst/>
                <a:cxnLst>
                  <a:cxn ang="0">
                    <a:pos x="T0" y="T1"/>
                  </a:cxn>
                  <a:cxn ang="0">
                    <a:pos x="T2" y="T3"/>
                  </a:cxn>
                  <a:cxn ang="0">
                    <a:pos x="T4" y="T5"/>
                  </a:cxn>
                </a:cxnLst>
                <a:rect l="0" t="0" r="r" b="b"/>
                <a:pathLst>
                  <a:path w="43189" h="21600" fill="none" extrusionOk="0">
                    <a:moveTo>
                      <a:pt x="-1" y="21150"/>
                    </a:moveTo>
                    <a:cubicBezTo>
                      <a:pt x="244" y="9399"/>
                      <a:pt x="9840" y="-1"/>
                      <a:pt x="21595" y="0"/>
                    </a:cubicBezTo>
                    <a:cubicBezTo>
                      <a:pt x="33341" y="0"/>
                      <a:pt x="42934" y="9387"/>
                      <a:pt x="43189" y="21130"/>
                    </a:cubicBezTo>
                  </a:path>
                  <a:path w="43189" h="21600" stroke="0" extrusionOk="0">
                    <a:moveTo>
                      <a:pt x="-1" y="21150"/>
                    </a:moveTo>
                    <a:cubicBezTo>
                      <a:pt x="244" y="9399"/>
                      <a:pt x="9840" y="-1"/>
                      <a:pt x="21595" y="0"/>
                    </a:cubicBezTo>
                    <a:cubicBezTo>
                      <a:pt x="33341" y="0"/>
                      <a:pt x="42934" y="9387"/>
                      <a:pt x="43189" y="21130"/>
                    </a:cubicBezTo>
                    <a:lnTo>
                      <a:pt x="21595"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16768" name="Rectangle 32"/>
            <p:cNvSpPr>
              <a:spLocks noChangeArrowheads="1"/>
            </p:cNvSpPr>
            <p:nvPr/>
          </p:nvSpPr>
          <p:spPr bwMode="auto">
            <a:xfrm>
              <a:off x="96" y="86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500">
                  <a:solidFill>
                    <a:srgbClr val="000000"/>
                  </a:solidFill>
                  <a:latin typeface="Arial" panose="020B0604020202020204" pitchFamily="34" charset="0"/>
                </a:rPr>
                <a:t>League </a:t>
              </a:r>
            </a:p>
            <a:p>
              <a:r>
                <a:rPr lang="en-US" altLang="en-US" sz="1500">
                  <a:solidFill>
                    <a:srgbClr val="000000"/>
                  </a:solidFill>
                  <a:latin typeface="Arial" panose="020B0604020202020204" pitchFamily="34" charset="0"/>
                </a:rPr>
                <a:t>Owner</a:t>
              </a:r>
              <a:endParaRPr lang="en-US" altLang="en-US" sz="2400"/>
            </a:p>
          </p:txBody>
        </p:sp>
      </p:grpSp>
      <p:sp>
        <p:nvSpPr>
          <p:cNvPr id="116834" name="Rectangle 98"/>
          <p:cNvSpPr>
            <a:spLocks noChangeArrowheads="1"/>
          </p:cNvSpPr>
          <p:nvPr/>
        </p:nvSpPr>
        <p:spPr bwMode="auto">
          <a:xfrm>
            <a:off x="457200" y="1905000"/>
            <a:ext cx="152400" cy="426720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16931" name="Group 195"/>
          <p:cNvGrpSpPr>
            <a:grpSpLocks/>
          </p:cNvGrpSpPr>
          <p:nvPr/>
        </p:nvGrpSpPr>
        <p:grpSpPr bwMode="auto">
          <a:xfrm>
            <a:off x="1724025" y="846138"/>
            <a:ext cx="1196975" cy="1655762"/>
            <a:chOff x="1086" y="533"/>
            <a:chExt cx="754" cy="1043"/>
          </a:xfrm>
        </p:grpSpPr>
        <p:grpSp>
          <p:nvGrpSpPr>
            <p:cNvPr id="116914" name="Group 178"/>
            <p:cNvGrpSpPr>
              <a:grpSpLocks/>
            </p:cNvGrpSpPr>
            <p:nvPr/>
          </p:nvGrpSpPr>
          <p:grpSpPr bwMode="auto">
            <a:xfrm>
              <a:off x="1086" y="533"/>
              <a:ext cx="754" cy="472"/>
              <a:chOff x="1086" y="533"/>
              <a:chExt cx="754" cy="472"/>
            </a:xfrm>
          </p:grpSpPr>
          <p:sp>
            <p:nvSpPr>
              <p:cNvPr id="116756" name="Freeform 20"/>
              <p:cNvSpPr>
                <a:spLocks/>
              </p:cNvSpPr>
              <p:nvPr/>
            </p:nvSpPr>
            <p:spPr bwMode="auto">
              <a:xfrm>
                <a:off x="1086" y="533"/>
                <a:ext cx="754" cy="472"/>
              </a:xfrm>
              <a:custGeom>
                <a:avLst/>
                <a:gdLst>
                  <a:gd name="T0" fmla="*/ 0 w 754"/>
                  <a:gd name="T1" fmla="*/ 0 h 472"/>
                  <a:gd name="T2" fmla="*/ 0 w 754"/>
                  <a:gd name="T3" fmla="*/ 472 h 472"/>
                  <a:gd name="T4" fmla="*/ 754 w 754"/>
                  <a:gd name="T5" fmla="*/ 472 h 472"/>
                  <a:gd name="T6" fmla="*/ 754 w 754"/>
                  <a:gd name="T7" fmla="*/ 0 h 472"/>
                  <a:gd name="T8" fmla="*/ 0 w 754"/>
                  <a:gd name="T9" fmla="*/ 0 h 472"/>
                  <a:gd name="T10" fmla="*/ 0 w 754"/>
                  <a:gd name="T11" fmla="*/ 0 h 472"/>
                </a:gdLst>
                <a:ahLst/>
                <a:cxnLst>
                  <a:cxn ang="0">
                    <a:pos x="T0" y="T1"/>
                  </a:cxn>
                  <a:cxn ang="0">
                    <a:pos x="T2" y="T3"/>
                  </a:cxn>
                  <a:cxn ang="0">
                    <a:pos x="T4" y="T5"/>
                  </a:cxn>
                  <a:cxn ang="0">
                    <a:pos x="T6" y="T7"/>
                  </a:cxn>
                  <a:cxn ang="0">
                    <a:pos x="T8" y="T9"/>
                  </a:cxn>
                  <a:cxn ang="0">
                    <a:pos x="T10" y="T11"/>
                  </a:cxn>
                </a:cxnLst>
                <a:rect l="0" t="0" r="r" b="b"/>
                <a:pathLst>
                  <a:path w="754" h="472">
                    <a:moveTo>
                      <a:pt x="0" y="0"/>
                    </a:moveTo>
                    <a:lnTo>
                      <a:pt x="0" y="472"/>
                    </a:lnTo>
                    <a:lnTo>
                      <a:pt x="754" y="472"/>
                    </a:lnTo>
                    <a:lnTo>
                      <a:pt x="75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757" name="Rectangle 21"/>
              <p:cNvSpPr>
                <a:spLocks noChangeArrowheads="1"/>
              </p:cNvSpPr>
              <p:nvPr/>
            </p:nvSpPr>
            <p:spPr bwMode="auto">
              <a:xfrm>
                <a:off x="1086" y="533"/>
                <a:ext cx="754" cy="47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58" name="Rectangle 22"/>
              <p:cNvSpPr>
                <a:spLocks noChangeArrowheads="1"/>
              </p:cNvSpPr>
              <p:nvPr/>
            </p:nvSpPr>
            <p:spPr bwMode="auto">
              <a:xfrm>
                <a:off x="1091" y="624"/>
                <a:ext cx="7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:Tournament</a:t>
                </a:r>
                <a:endParaRPr lang="en-US" altLang="en-US" sz="2400"/>
              </a:p>
            </p:txBody>
          </p:sp>
          <p:sp>
            <p:nvSpPr>
              <p:cNvPr id="116759" name="Rectangle 23"/>
              <p:cNvSpPr>
                <a:spLocks noChangeArrowheads="1"/>
              </p:cNvSpPr>
              <p:nvPr/>
            </p:nvSpPr>
            <p:spPr bwMode="auto">
              <a:xfrm>
                <a:off x="1518" y="62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u="sng">
                    <a:solidFill>
                      <a:srgbClr val="000000"/>
                    </a:solidFill>
                    <a:latin typeface="Arial" panose="020B0604020202020204" pitchFamily="34" charset="0"/>
                  </a:rPr>
                  <a:t> </a:t>
                </a:r>
                <a:endParaRPr lang="en-US" altLang="en-US" sz="2000"/>
              </a:p>
            </p:txBody>
          </p:sp>
          <p:sp>
            <p:nvSpPr>
              <p:cNvPr id="116760" name="Rectangle 24"/>
              <p:cNvSpPr>
                <a:spLocks noChangeArrowheads="1"/>
              </p:cNvSpPr>
              <p:nvPr/>
            </p:nvSpPr>
            <p:spPr bwMode="auto">
              <a:xfrm>
                <a:off x="1208" y="770"/>
                <a:ext cx="5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Boundary</a:t>
                </a:r>
                <a:endParaRPr lang="en-US" altLang="en-US" sz="2400"/>
              </a:p>
            </p:txBody>
          </p:sp>
        </p:grpSp>
        <p:sp>
          <p:nvSpPr>
            <p:cNvPr id="116805" name="Line 69"/>
            <p:cNvSpPr>
              <a:spLocks noChangeShapeType="1"/>
            </p:cNvSpPr>
            <p:nvPr/>
          </p:nvSpPr>
          <p:spPr bwMode="auto">
            <a:xfrm>
              <a:off x="1466" y="1005"/>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06" name="Line 70"/>
            <p:cNvSpPr>
              <a:spLocks noChangeShapeType="1"/>
            </p:cNvSpPr>
            <p:nvPr/>
          </p:nvSpPr>
          <p:spPr bwMode="auto">
            <a:xfrm>
              <a:off x="1460" y="1344"/>
              <a:ext cx="1" cy="23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6930" name="Group 194"/>
          <p:cNvGrpSpPr>
            <a:grpSpLocks/>
          </p:cNvGrpSpPr>
          <p:nvPr/>
        </p:nvGrpSpPr>
        <p:grpSpPr bwMode="auto">
          <a:xfrm>
            <a:off x="2246313" y="2493963"/>
            <a:ext cx="152400" cy="1060450"/>
            <a:chOff x="1415" y="1571"/>
            <a:chExt cx="96" cy="668"/>
          </a:xfrm>
        </p:grpSpPr>
        <p:sp>
          <p:nvSpPr>
            <p:cNvPr id="116807" name="Line 71"/>
            <p:cNvSpPr>
              <a:spLocks noChangeShapeType="1"/>
            </p:cNvSpPr>
            <p:nvPr/>
          </p:nvSpPr>
          <p:spPr bwMode="auto">
            <a:xfrm>
              <a:off x="1466" y="1668"/>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08" name="Line 72"/>
            <p:cNvSpPr>
              <a:spLocks noChangeShapeType="1"/>
            </p:cNvSpPr>
            <p:nvPr/>
          </p:nvSpPr>
          <p:spPr bwMode="auto">
            <a:xfrm>
              <a:off x="1466" y="200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33" name="Freeform 97"/>
            <p:cNvSpPr>
              <a:spLocks/>
            </p:cNvSpPr>
            <p:nvPr/>
          </p:nvSpPr>
          <p:spPr bwMode="auto">
            <a:xfrm>
              <a:off x="1415" y="1571"/>
              <a:ext cx="96" cy="658"/>
            </a:xfrm>
            <a:custGeom>
              <a:avLst/>
              <a:gdLst>
                <a:gd name="T0" fmla="*/ 0 w 96"/>
                <a:gd name="T1" fmla="*/ 0 h 658"/>
                <a:gd name="T2" fmla="*/ 0 w 96"/>
                <a:gd name="T3" fmla="*/ 658 h 658"/>
                <a:gd name="T4" fmla="*/ 96 w 96"/>
                <a:gd name="T5" fmla="*/ 658 h 658"/>
                <a:gd name="T6" fmla="*/ 96 w 96"/>
                <a:gd name="T7" fmla="*/ 0 h 658"/>
                <a:gd name="T8" fmla="*/ 0 w 96"/>
                <a:gd name="T9" fmla="*/ 0 h 658"/>
                <a:gd name="T10" fmla="*/ 0 w 96"/>
                <a:gd name="T11" fmla="*/ 0 h 658"/>
              </a:gdLst>
              <a:ahLst/>
              <a:cxnLst>
                <a:cxn ang="0">
                  <a:pos x="T0" y="T1"/>
                </a:cxn>
                <a:cxn ang="0">
                  <a:pos x="T2" y="T3"/>
                </a:cxn>
                <a:cxn ang="0">
                  <a:pos x="T4" y="T5"/>
                </a:cxn>
                <a:cxn ang="0">
                  <a:pos x="T6" y="T7"/>
                </a:cxn>
                <a:cxn ang="0">
                  <a:pos x="T8" y="T9"/>
                </a:cxn>
                <a:cxn ang="0">
                  <a:pos x="T10" y="T11"/>
                </a:cxn>
              </a:cxnLst>
              <a:rect l="0" t="0" r="r" b="b"/>
              <a:pathLst>
                <a:path w="96" h="658">
                  <a:moveTo>
                    <a:pt x="0" y="0"/>
                  </a:moveTo>
                  <a:lnTo>
                    <a:pt x="0" y="658"/>
                  </a:lnTo>
                  <a:lnTo>
                    <a:pt x="96" y="658"/>
                  </a:lnTo>
                  <a:lnTo>
                    <a:pt x="9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35" name="Rectangle 99"/>
            <p:cNvSpPr>
              <a:spLocks noChangeArrowheads="1"/>
            </p:cNvSpPr>
            <p:nvPr/>
          </p:nvSpPr>
          <p:spPr bwMode="auto">
            <a:xfrm>
              <a:off x="1415" y="1571"/>
              <a:ext cx="96" cy="658"/>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16837" name="Rectangle 101"/>
          <p:cNvSpPr>
            <a:spLocks noChangeArrowheads="1"/>
          </p:cNvSpPr>
          <p:nvPr/>
        </p:nvSpPr>
        <p:spPr bwMode="auto">
          <a:xfrm>
            <a:off x="690563" y="2257425"/>
            <a:ext cx="1303337" cy="144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16913" name="Group 177"/>
          <p:cNvGrpSpPr>
            <a:grpSpLocks/>
          </p:cNvGrpSpPr>
          <p:nvPr/>
        </p:nvGrpSpPr>
        <p:grpSpPr bwMode="auto">
          <a:xfrm>
            <a:off x="609600" y="1981200"/>
            <a:ext cx="1668463" cy="579438"/>
            <a:chOff x="384" y="1248"/>
            <a:chExt cx="1051" cy="365"/>
          </a:xfrm>
        </p:grpSpPr>
        <p:sp>
          <p:nvSpPr>
            <p:cNvPr id="116836" name="Freeform 100"/>
            <p:cNvSpPr>
              <a:spLocks/>
            </p:cNvSpPr>
            <p:nvPr/>
          </p:nvSpPr>
          <p:spPr bwMode="auto">
            <a:xfrm>
              <a:off x="1344" y="1523"/>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38" name="Line 102"/>
            <p:cNvSpPr>
              <a:spLocks noChangeShapeType="1"/>
            </p:cNvSpPr>
            <p:nvPr/>
          </p:nvSpPr>
          <p:spPr bwMode="auto">
            <a:xfrm>
              <a:off x="384" y="1566"/>
              <a:ext cx="91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39" name="Rectangle 103"/>
            <p:cNvSpPr>
              <a:spLocks noChangeArrowheads="1"/>
            </p:cNvSpPr>
            <p:nvPr/>
          </p:nvSpPr>
          <p:spPr bwMode="auto">
            <a:xfrm>
              <a:off x="435" y="1248"/>
              <a:ext cx="9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newTournament</a:t>
              </a:r>
            </a:p>
            <a:p>
              <a:r>
                <a:rPr lang="en-US" altLang="en-US" sz="1500">
                  <a:solidFill>
                    <a:srgbClr val="000000"/>
                  </a:solidFill>
                  <a:latin typeface="Arial" panose="020B0604020202020204" pitchFamily="34" charset="0"/>
                </a:rPr>
                <a:t>(league)</a:t>
              </a:r>
              <a:endParaRPr lang="en-US" altLang="en-US" sz="2400"/>
            </a:p>
          </p:txBody>
        </p:sp>
      </p:grpSp>
      <p:grpSp>
        <p:nvGrpSpPr>
          <p:cNvPr id="116916" name="Group 180"/>
          <p:cNvGrpSpPr>
            <a:grpSpLocks/>
          </p:cNvGrpSpPr>
          <p:nvPr/>
        </p:nvGrpSpPr>
        <p:grpSpPr bwMode="auto">
          <a:xfrm>
            <a:off x="2474913" y="2590800"/>
            <a:ext cx="2249487" cy="788988"/>
            <a:chOff x="1511" y="1632"/>
            <a:chExt cx="1417" cy="497"/>
          </a:xfrm>
        </p:grpSpPr>
        <p:grpSp>
          <p:nvGrpSpPr>
            <p:cNvPr id="116910" name="Group 174"/>
            <p:cNvGrpSpPr>
              <a:grpSpLocks/>
            </p:cNvGrpSpPr>
            <p:nvPr/>
          </p:nvGrpSpPr>
          <p:grpSpPr bwMode="auto">
            <a:xfrm>
              <a:off x="2172" y="1632"/>
              <a:ext cx="756" cy="497"/>
              <a:chOff x="2172" y="1632"/>
              <a:chExt cx="756" cy="497"/>
            </a:xfrm>
          </p:grpSpPr>
          <p:sp>
            <p:nvSpPr>
              <p:cNvPr id="116749" name="Freeform 13"/>
              <p:cNvSpPr>
                <a:spLocks/>
              </p:cNvSpPr>
              <p:nvPr/>
            </p:nvSpPr>
            <p:spPr bwMode="auto">
              <a:xfrm>
                <a:off x="2172" y="1632"/>
                <a:ext cx="754" cy="473"/>
              </a:xfrm>
              <a:custGeom>
                <a:avLst/>
                <a:gdLst>
                  <a:gd name="T0" fmla="*/ 0 w 754"/>
                  <a:gd name="T1" fmla="*/ 0 h 473"/>
                  <a:gd name="T2" fmla="*/ 0 w 754"/>
                  <a:gd name="T3" fmla="*/ 473 h 473"/>
                  <a:gd name="T4" fmla="*/ 754 w 754"/>
                  <a:gd name="T5" fmla="*/ 473 h 473"/>
                  <a:gd name="T6" fmla="*/ 754 w 754"/>
                  <a:gd name="T7" fmla="*/ 0 h 473"/>
                  <a:gd name="T8" fmla="*/ 0 w 754"/>
                  <a:gd name="T9" fmla="*/ 0 h 473"/>
                  <a:gd name="T10" fmla="*/ 0 w 754"/>
                  <a:gd name="T11" fmla="*/ 0 h 473"/>
                </a:gdLst>
                <a:ahLst/>
                <a:cxnLst>
                  <a:cxn ang="0">
                    <a:pos x="T0" y="T1"/>
                  </a:cxn>
                  <a:cxn ang="0">
                    <a:pos x="T2" y="T3"/>
                  </a:cxn>
                  <a:cxn ang="0">
                    <a:pos x="T4" y="T5"/>
                  </a:cxn>
                  <a:cxn ang="0">
                    <a:pos x="T6" y="T7"/>
                  </a:cxn>
                  <a:cxn ang="0">
                    <a:pos x="T8" y="T9"/>
                  </a:cxn>
                  <a:cxn ang="0">
                    <a:pos x="T10" y="T11"/>
                  </a:cxn>
                </a:cxnLst>
                <a:rect l="0" t="0" r="r" b="b"/>
                <a:pathLst>
                  <a:path w="754" h="473">
                    <a:moveTo>
                      <a:pt x="0" y="0"/>
                    </a:moveTo>
                    <a:lnTo>
                      <a:pt x="0" y="473"/>
                    </a:lnTo>
                    <a:lnTo>
                      <a:pt x="754" y="473"/>
                    </a:lnTo>
                    <a:lnTo>
                      <a:pt x="75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750" name="Rectangle 14"/>
              <p:cNvSpPr>
                <a:spLocks noChangeArrowheads="1"/>
              </p:cNvSpPr>
              <p:nvPr/>
            </p:nvSpPr>
            <p:spPr bwMode="auto">
              <a:xfrm>
                <a:off x="2172" y="1632"/>
                <a:ext cx="754" cy="473"/>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51" name="Rectangle 15"/>
              <p:cNvSpPr>
                <a:spLocks noChangeArrowheads="1"/>
              </p:cNvSpPr>
              <p:nvPr/>
            </p:nvSpPr>
            <p:spPr bwMode="auto">
              <a:xfrm>
                <a:off x="2263" y="1697"/>
                <a:ext cx="6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:Announce</a:t>
                </a:r>
                <a:endParaRPr lang="en-US" altLang="en-US" sz="2400"/>
              </a:p>
            </p:txBody>
          </p:sp>
          <p:sp>
            <p:nvSpPr>
              <p:cNvPr id="116753" name="Rectangle 17"/>
              <p:cNvSpPr>
                <a:spLocks noChangeArrowheads="1"/>
              </p:cNvSpPr>
              <p:nvPr/>
            </p:nvSpPr>
            <p:spPr bwMode="auto">
              <a:xfrm>
                <a:off x="2235" y="1841"/>
                <a:ext cx="6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u="sng">
                    <a:solidFill>
                      <a:srgbClr val="000000"/>
                    </a:solidFill>
                    <a:latin typeface="Arial" panose="020B0604020202020204" pitchFamily="34" charset="0"/>
                  </a:rPr>
                  <a:t>Tournament</a:t>
                </a:r>
              </a:p>
              <a:p>
                <a:pPr algn="ctr"/>
                <a:r>
                  <a:rPr lang="en-US" altLang="en-US" sz="1500" u="sng">
                    <a:solidFill>
                      <a:srgbClr val="000000"/>
                    </a:solidFill>
                    <a:latin typeface="Arial" panose="020B0604020202020204" pitchFamily="34" charset="0"/>
                  </a:rPr>
                  <a:t>Control</a:t>
                </a:r>
                <a:endParaRPr lang="en-US" altLang="en-US" sz="2400"/>
              </a:p>
            </p:txBody>
          </p:sp>
        </p:grpSp>
        <p:sp>
          <p:nvSpPr>
            <p:cNvPr id="116840" name="Freeform 104"/>
            <p:cNvSpPr>
              <a:spLocks/>
            </p:cNvSpPr>
            <p:nvPr/>
          </p:nvSpPr>
          <p:spPr bwMode="auto">
            <a:xfrm>
              <a:off x="2084" y="1851"/>
              <a:ext cx="88" cy="90"/>
            </a:xfrm>
            <a:custGeom>
              <a:avLst/>
              <a:gdLst>
                <a:gd name="T0" fmla="*/ 88 w 88"/>
                <a:gd name="T1" fmla="*/ 45 h 90"/>
                <a:gd name="T2" fmla="*/ 0 w 88"/>
                <a:gd name="T3" fmla="*/ 0 h 90"/>
                <a:gd name="T4" fmla="*/ 0 w 88"/>
                <a:gd name="T5" fmla="*/ 90 h 90"/>
                <a:gd name="T6" fmla="*/ 88 w 88"/>
                <a:gd name="T7" fmla="*/ 45 h 90"/>
              </a:gdLst>
              <a:ahLst/>
              <a:cxnLst>
                <a:cxn ang="0">
                  <a:pos x="T0" y="T1"/>
                </a:cxn>
                <a:cxn ang="0">
                  <a:pos x="T2" y="T3"/>
                </a:cxn>
                <a:cxn ang="0">
                  <a:pos x="T4" y="T5"/>
                </a:cxn>
                <a:cxn ang="0">
                  <a:pos x="T6" y="T7"/>
                </a:cxn>
              </a:cxnLst>
              <a:rect l="0" t="0" r="r" b="b"/>
              <a:pathLst>
                <a:path w="88" h="90">
                  <a:moveTo>
                    <a:pt x="88" y="45"/>
                  </a:moveTo>
                  <a:lnTo>
                    <a:pt x="0" y="0"/>
                  </a:lnTo>
                  <a:lnTo>
                    <a:pt x="0" y="90"/>
                  </a:lnTo>
                  <a:lnTo>
                    <a:pt x="88"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41" name="Rectangle 105"/>
            <p:cNvSpPr>
              <a:spLocks noChangeArrowheads="1"/>
            </p:cNvSpPr>
            <p:nvPr/>
          </p:nvSpPr>
          <p:spPr bwMode="auto">
            <a:xfrm>
              <a:off x="1576" y="1769"/>
              <a:ext cx="219"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842" name="Line 106"/>
            <p:cNvSpPr>
              <a:spLocks noChangeShapeType="1"/>
            </p:cNvSpPr>
            <p:nvPr/>
          </p:nvSpPr>
          <p:spPr bwMode="auto">
            <a:xfrm>
              <a:off x="1511" y="1897"/>
              <a:ext cx="60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43" name="Rectangle 107"/>
            <p:cNvSpPr>
              <a:spLocks noChangeArrowheads="1"/>
            </p:cNvSpPr>
            <p:nvPr/>
          </p:nvSpPr>
          <p:spPr bwMode="auto">
            <a:xfrm>
              <a:off x="1536" y="1776"/>
              <a:ext cx="3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«new»</a:t>
              </a:r>
              <a:endParaRPr lang="en-US" altLang="en-US" sz="2400"/>
            </a:p>
          </p:txBody>
        </p:sp>
      </p:grpSp>
      <p:grpSp>
        <p:nvGrpSpPr>
          <p:cNvPr id="116940" name="Group 204"/>
          <p:cNvGrpSpPr>
            <a:grpSpLocks/>
          </p:cNvGrpSpPr>
          <p:nvPr/>
        </p:nvGrpSpPr>
        <p:grpSpPr bwMode="auto">
          <a:xfrm>
            <a:off x="609600" y="3702050"/>
            <a:ext cx="1789113" cy="904875"/>
            <a:chOff x="384" y="2332"/>
            <a:chExt cx="1127" cy="570"/>
          </a:xfrm>
        </p:grpSpPr>
        <p:sp>
          <p:nvSpPr>
            <p:cNvPr id="116809" name="Line 73"/>
            <p:cNvSpPr>
              <a:spLocks noChangeShapeType="1"/>
            </p:cNvSpPr>
            <p:nvPr/>
          </p:nvSpPr>
          <p:spPr bwMode="auto">
            <a:xfrm>
              <a:off x="1466" y="2332"/>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10" name="Line 74"/>
            <p:cNvSpPr>
              <a:spLocks noChangeShapeType="1"/>
            </p:cNvSpPr>
            <p:nvPr/>
          </p:nvSpPr>
          <p:spPr bwMode="auto">
            <a:xfrm>
              <a:off x="1466" y="2663"/>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45" name="Freeform 109"/>
            <p:cNvSpPr>
              <a:spLocks/>
            </p:cNvSpPr>
            <p:nvPr/>
          </p:nvSpPr>
          <p:spPr bwMode="auto">
            <a:xfrm>
              <a:off x="1415" y="2513"/>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47" name="Rectangle 111"/>
            <p:cNvSpPr>
              <a:spLocks noChangeArrowheads="1"/>
            </p:cNvSpPr>
            <p:nvPr/>
          </p:nvSpPr>
          <p:spPr bwMode="auto">
            <a:xfrm>
              <a:off x="1415" y="2513"/>
              <a:ext cx="96" cy="281"/>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848" name="Freeform 112"/>
            <p:cNvSpPr>
              <a:spLocks/>
            </p:cNvSpPr>
            <p:nvPr/>
          </p:nvSpPr>
          <p:spPr bwMode="auto">
            <a:xfrm>
              <a:off x="1350" y="2467"/>
              <a:ext cx="91" cy="88"/>
            </a:xfrm>
            <a:custGeom>
              <a:avLst/>
              <a:gdLst>
                <a:gd name="T0" fmla="*/ 91 w 91"/>
                <a:gd name="T1" fmla="*/ 46 h 88"/>
                <a:gd name="T2" fmla="*/ 0 w 91"/>
                <a:gd name="T3" fmla="*/ 0 h 88"/>
                <a:gd name="T4" fmla="*/ 0 w 91"/>
                <a:gd name="T5" fmla="*/ 88 h 88"/>
                <a:gd name="T6" fmla="*/ 91 w 91"/>
                <a:gd name="T7" fmla="*/ 46 h 88"/>
              </a:gdLst>
              <a:ahLst/>
              <a:cxnLst>
                <a:cxn ang="0">
                  <a:pos x="T0" y="T1"/>
                </a:cxn>
                <a:cxn ang="0">
                  <a:pos x="T2" y="T3"/>
                </a:cxn>
                <a:cxn ang="0">
                  <a:pos x="T4" y="T5"/>
                </a:cxn>
                <a:cxn ang="0">
                  <a:pos x="T6" y="T7"/>
                </a:cxn>
              </a:cxnLst>
              <a:rect l="0" t="0" r="r" b="b"/>
              <a:pathLst>
                <a:path w="91" h="88">
                  <a:moveTo>
                    <a:pt x="91" y="46"/>
                  </a:moveTo>
                  <a:lnTo>
                    <a:pt x="0" y="0"/>
                  </a:lnTo>
                  <a:lnTo>
                    <a:pt x="0" y="88"/>
                  </a:lnTo>
                  <a:lnTo>
                    <a:pt x="91"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49" name="Rectangle 113"/>
            <p:cNvSpPr>
              <a:spLocks noChangeArrowheads="1"/>
            </p:cNvSpPr>
            <p:nvPr/>
          </p:nvSpPr>
          <p:spPr bwMode="auto">
            <a:xfrm>
              <a:off x="669" y="2397"/>
              <a:ext cx="553"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850" name="Line 114"/>
            <p:cNvSpPr>
              <a:spLocks noChangeShapeType="1"/>
            </p:cNvSpPr>
            <p:nvPr/>
          </p:nvSpPr>
          <p:spPr bwMode="auto">
            <a:xfrm>
              <a:off x="384" y="2496"/>
              <a:ext cx="966" cy="1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51" name="Rectangle 115"/>
            <p:cNvSpPr>
              <a:spLocks noChangeArrowheads="1"/>
            </p:cNvSpPr>
            <p:nvPr/>
          </p:nvSpPr>
          <p:spPr bwMode="auto">
            <a:xfrm>
              <a:off x="480" y="2352"/>
              <a:ext cx="8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setName(name)</a:t>
              </a:r>
              <a:endParaRPr lang="en-US" altLang="en-US" sz="2400"/>
            </a:p>
          </p:txBody>
        </p:sp>
      </p:grpSp>
      <p:grpSp>
        <p:nvGrpSpPr>
          <p:cNvPr id="116943" name="Group 207"/>
          <p:cNvGrpSpPr>
            <a:grpSpLocks/>
          </p:cNvGrpSpPr>
          <p:nvPr/>
        </p:nvGrpSpPr>
        <p:grpSpPr bwMode="auto">
          <a:xfrm>
            <a:off x="609600" y="4267200"/>
            <a:ext cx="1789113" cy="914400"/>
            <a:chOff x="384" y="2688"/>
            <a:chExt cx="1127" cy="576"/>
          </a:xfrm>
        </p:grpSpPr>
        <p:sp>
          <p:nvSpPr>
            <p:cNvPr id="116854" name="Rectangle 118"/>
            <p:cNvSpPr>
              <a:spLocks noChangeArrowheads="1"/>
            </p:cNvSpPr>
            <p:nvPr/>
          </p:nvSpPr>
          <p:spPr bwMode="auto">
            <a:xfrm>
              <a:off x="1415" y="2982"/>
              <a:ext cx="96" cy="28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853" name="Freeform 117"/>
            <p:cNvSpPr>
              <a:spLocks/>
            </p:cNvSpPr>
            <p:nvPr/>
          </p:nvSpPr>
          <p:spPr bwMode="auto">
            <a:xfrm>
              <a:off x="1350" y="2937"/>
              <a:ext cx="91" cy="88"/>
            </a:xfrm>
            <a:custGeom>
              <a:avLst/>
              <a:gdLst>
                <a:gd name="T0" fmla="*/ 91 w 91"/>
                <a:gd name="T1" fmla="*/ 43 h 88"/>
                <a:gd name="T2" fmla="*/ 0 w 91"/>
                <a:gd name="T3" fmla="*/ 0 h 88"/>
                <a:gd name="T4" fmla="*/ 0 w 91"/>
                <a:gd name="T5" fmla="*/ 88 h 88"/>
                <a:gd name="T6" fmla="*/ 91 w 91"/>
                <a:gd name="T7" fmla="*/ 43 h 88"/>
              </a:gdLst>
              <a:ahLst/>
              <a:cxnLst>
                <a:cxn ang="0">
                  <a:pos x="T0" y="T1"/>
                </a:cxn>
                <a:cxn ang="0">
                  <a:pos x="T2" y="T3"/>
                </a:cxn>
                <a:cxn ang="0">
                  <a:pos x="T4" y="T5"/>
                </a:cxn>
                <a:cxn ang="0">
                  <a:pos x="T6" y="T7"/>
                </a:cxn>
              </a:cxnLst>
              <a:rect l="0" t="0" r="r" b="b"/>
              <a:pathLst>
                <a:path w="91" h="88">
                  <a:moveTo>
                    <a:pt x="91" y="43"/>
                  </a:moveTo>
                  <a:lnTo>
                    <a:pt x="0" y="0"/>
                  </a:lnTo>
                  <a:lnTo>
                    <a:pt x="0" y="88"/>
                  </a:lnTo>
                  <a:lnTo>
                    <a:pt x="91"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55" name="Line 119"/>
            <p:cNvSpPr>
              <a:spLocks noChangeShapeType="1"/>
            </p:cNvSpPr>
            <p:nvPr/>
          </p:nvSpPr>
          <p:spPr bwMode="auto">
            <a:xfrm>
              <a:off x="384" y="2976"/>
              <a:ext cx="966"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56" name="Rectangle 120"/>
            <p:cNvSpPr>
              <a:spLocks noChangeArrowheads="1"/>
            </p:cNvSpPr>
            <p:nvPr/>
          </p:nvSpPr>
          <p:spPr bwMode="auto">
            <a:xfrm>
              <a:off x="657" y="2844"/>
              <a:ext cx="751"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857" name="Rectangle 121"/>
            <p:cNvSpPr>
              <a:spLocks noChangeArrowheads="1"/>
            </p:cNvSpPr>
            <p:nvPr/>
          </p:nvSpPr>
          <p:spPr bwMode="auto">
            <a:xfrm>
              <a:off x="480" y="2688"/>
              <a:ext cx="8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setMaxPlayers</a:t>
              </a:r>
            </a:p>
            <a:p>
              <a:r>
                <a:rPr lang="en-US" altLang="en-US" sz="1500">
                  <a:solidFill>
                    <a:srgbClr val="000000"/>
                  </a:solidFill>
                  <a:latin typeface="Arial" panose="020B0604020202020204" pitchFamily="34" charset="0"/>
                </a:rPr>
                <a:t>(maxp)</a:t>
              </a:r>
              <a:endParaRPr lang="en-US" altLang="en-US" sz="2400"/>
            </a:p>
          </p:txBody>
        </p:sp>
      </p:grpSp>
      <p:sp>
        <p:nvSpPr>
          <p:cNvPr id="116865" name="Rectangle 129"/>
          <p:cNvSpPr>
            <a:spLocks noChangeArrowheads="1"/>
          </p:cNvSpPr>
          <p:nvPr/>
        </p:nvSpPr>
        <p:spPr bwMode="auto">
          <a:xfrm>
            <a:off x="2106613" y="5260975"/>
            <a:ext cx="1727200" cy="142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16938" name="Group 202"/>
          <p:cNvGrpSpPr>
            <a:grpSpLocks/>
          </p:cNvGrpSpPr>
          <p:nvPr/>
        </p:nvGrpSpPr>
        <p:grpSpPr bwMode="auto">
          <a:xfrm>
            <a:off x="609600" y="5237163"/>
            <a:ext cx="1677988" cy="314325"/>
            <a:chOff x="384" y="3299"/>
            <a:chExt cx="1057" cy="198"/>
          </a:xfrm>
        </p:grpSpPr>
        <p:sp>
          <p:nvSpPr>
            <p:cNvPr id="116859" name="Freeform 123"/>
            <p:cNvSpPr>
              <a:spLocks/>
            </p:cNvSpPr>
            <p:nvPr/>
          </p:nvSpPr>
          <p:spPr bwMode="auto">
            <a:xfrm>
              <a:off x="1350" y="3409"/>
              <a:ext cx="91" cy="88"/>
            </a:xfrm>
            <a:custGeom>
              <a:avLst/>
              <a:gdLst>
                <a:gd name="T0" fmla="*/ 91 w 91"/>
                <a:gd name="T1" fmla="*/ 46 h 88"/>
                <a:gd name="T2" fmla="*/ 0 w 91"/>
                <a:gd name="T3" fmla="*/ 0 h 88"/>
                <a:gd name="T4" fmla="*/ 0 w 91"/>
                <a:gd name="T5" fmla="*/ 88 h 88"/>
                <a:gd name="T6" fmla="*/ 91 w 91"/>
                <a:gd name="T7" fmla="*/ 46 h 88"/>
              </a:gdLst>
              <a:ahLst/>
              <a:cxnLst>
                <a:cxn ang="0">
                  <a:pos x="T0" y="T1"/>
                </a:cxn>
                <a:cxn ang="0">
                  <a:pos x="T2" y="T3"/>
                </a:cxn>
                <a:cxn ang="0">
                  <a:pos x="T4" y="T5"/>
                </a:cxn>
                <a:cxn ang="0">
                  <a:pos x="T6" y="T7"/>
                </a:cxn>
              </a:cxnLst>
              <a:rect l="0" t="0" r="r" b="b"/>
              <a:pathLst>
                <a:path w="91" h="88">
                  <a:moveTo>
                    <a:pt x="91" y="46"/>
                  </a:moveTo>
                  <a:lnTo>
                    <a:pt x="0" y="0"/>
                  </a:lnTo>
                  <a:lnTo>
                    <a:pt x="0" y="88"/>
                  </a:lnTo>
                  <a:lnTo>
                    <a:pt x="91"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61" name="Line 125"/>
            <p:cNvSpPr>
              <a:spLocks noChangeShapeType="1"/>
            </p:cNvSpPr>
            <p:nvPr/>
          </p:nvSpPr>
          <p:spPr bwMode="auto">
            <a:xfrm>
              <a:off x="384" y="3452"/>
              <a:ext cx="966"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62" name="Rectangle 126"/>
            <p:cNvSpPr>
              <a:spLocks noChangeArrowheads="1"/>
            </p:cNvSpPr>
            <p:nvPr/>
          </p:nvSpPr>
          <p:spPr bwMode="auto">
            <a:xfrm>
              <a:off x="644" y="3299"/>
              <a:ext cx="317"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863" name="Rectangle 127"/>
            <p:cNvSpPr>
              <a:spLocks noChangeArrowheads="1"/>
            </p:cNvSpPr>
            <p:nvPr/>
          </p:nvSpPr>
          <p:spPr bwMode="auto">
            <a:xfrm>
              <a:off x="528" y="3300"/>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commit()</a:t>
              </a:r>
              <a:endParaRPr lang="en-US" altLang="en-US"/>
            </a:p>
          </p:txBody>
        </p:sp>
      </p:grpSp>
      <p:grpSp>
        <p:nvGrpSpPr>
          <p:cNvPr id="116948" name="Group 212"/>
          <p:cNvGrpSpPr>
            <a:grpSpLocks/>
          </p:cNvGrpSpPr>
          <p:nvPr/>
        </p:nvGrpSpPr>
        <p:grpSpPr bwMode="auto">
          <a:xfrm>
            <a:off x="2246313" y="5484813"/>
            <a:ext cx="152400" cy="992187"/>
            <a:chOff x="1415" y="3455"/>
            <a:chExt cx="96" cy="625"/>
          </a:xfrm>
        </p:grpSpPr>
        <p:grpSp>
          <p:nvGrpSpPr>
            <p:cNvPr id="116941" name="Group 205"/>
            <p:cNvGrpSpPr>
              <a:grpSpLocks/>
            </p:cNvGrpSpPr>
            <p:nvPr/>
          </p:nvGrpSpPr>
          <p:grpSpPr bwMode="auto">
            <a:xfrm>
              <a:off x="1415" y="3455"/>
              <a:ext cx="96" cy="529"/>
              <a:chOff x="1415" y="3455"/>
              <a:chExt cx="96" cy="529"/>
            </a:xfrm>
          </p:grpSpPr>
          <p:sp>
            <p:nvSpPr>
              <p:cNvPr id="116858" name="Freeform 122"/>
              <p:cNvSpPr>
                <a:spLocks/>
              </p:cNvSpPr>
              <p:nvPr/>
            </p:nvSpPr>
            <p:spPr bwMode="auto">
              <a:xfrm>
                <a:off x="1415" y="3455"/>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60" name="Rectangle 124"/>
              <p:cNvSpPr>
                <a:spLocks noChangeArrowheads="1"/>
              </p:cNvSpPr>
              <p:nvPr/>
            </p:nvSpPr>
            <p:spPr bwMode="auto">
              <a:xfrm>
                <a:off x="1415" y="3455"/>
                <a:ext cx="96" cy="281"/>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812" name="Line 76"/>
              <p:cNvSpPr>
                <a:spLocks noChangeShapeType="1"/>
              </p:cNvSpPr>
              <p:nvPr/>
            </p:nvSpPr>
            <p:spPr bwMode="auto">
              <a:xfrm>
                <a:off x="1466" y="3743"/>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6813" name="Line 77"/>
            <p:cNvSpPr>
              <a:spLocks noChangeShapeType="1"/>
            </p:cNvSpPr>
            <p:nvPr/>
          </p:nvSpPr>
          <p:spPr bwMode="auto">
            <a:xfrm>
              <a:off x="1466" y="3839"/>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6844" name="Freeform 108"/>
          <p:cNvSpPr>
            <a:spLocks/>
          </p:cNvSpPr>
          <p:nvPr/>
        </p:nvSpPr>
        <p:spPr bwMode="auto">
          <a:xfrm>
            <a:off x="4116388" y="5484813"/>
            <a:ext cx="150812" cy="744537"/>
          </a:xfrm>
          <a:custGeom>
            <a:avLst/>
            <a:gdLst>
              <a:gd name="T0" fmla="*/ 0 w 95"/>
              <a:gd name="T1" fmla="*/ 0 h 469"/>
              <a:gd name="T2" fmla="*/ 0 w 95"/>
              <a:gd name="T3" fmla="*/ 469 h 469"/>
              <a:gd name="T4" fmla="*/ 95 w 95"/>
              <a:gd name="T5" fmla="*/ 469 h 469"/>
              <a:gd name="T6" fmla="*/ 95 w 95"/>
              <a:gd name="T7" fmla="*/ 0 h 469"/>
              <a:gd name="T8" fmla="*/ 0 w 95"/>
              <a:gd name="T9" fmla="*/ 0 h 469"/>
              <a:gd name="T10" fmla="*/ 0 w 95"/>
              <a:gd name="T11" fmla="*/ 0 h 469"/>
            </a:gdLst>
            <a:ahLst/>
            <a:cxnLst>
              <a:cxn ang="0">
                <a:pos x="T0" y="T1"/>
              </a:cxn>
              <a:cxn ang="0">
                <a:pos x="T2" y="T3"/>
              </a:cxn>
              <a:cxn ang="0">
                <a:pos x="T4" y="T5"/>
              </a:cxn>
              <a:cxn ang="0">
                <a:pos x="T6" y="T7"/>
              </a:cxn>
              <a:cxn ang="0">
                <a:pos x="T8" y="T9"/>
              </a:cxn>
              <a:cxn ang="0">
                <a:pos x="T10" y="T11"/>
              </a:cxn>
            </a:cxnLst>
            <a:rect l="0" t="0" r="r" b="b"/>
            <a:pathLst>
              <a:path w="95" h="469">
                <a:moveTo>
                  <a:pt x="0" y="0"/>
                </a:moveTo>
                <a:lnTo>
                  <a:pt x="0" y="469"/>
                </a:lnTo>
                <a:lnTo>
                  <a:pt x="95" y="469"/>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116944" name="Group 208"/>
          <p:cNvGrpSpPr>
            <a:grpSpLocks/>
          </p:cNvGrpSpPr>
          <p:nvPr/>
        </p:nvGrpSpPr>
        <p:grpSpPr bwMode="auto">
          <a:xfrm>
            <a:off x="2427288" y="4443413"/>
            <a:ext cx="1693862" cy="1620837"/>
            <a:chOff x="1486" y="2799"/>
            <a:chExt cx="1067" cy="1021"/>
          </a:xfrm>
        </p:grpSpPr>
        <p:sp>
          <p:nvSpPr>
            <p:cNvPr id="116795" name="Line 59"/>
            <p:cNvSpPr>
              <a:spLocks noChangeShapeType="1"/>
            </p:cNvSpPr>
            <p:nvPr/>
          </p:nvSpPr>
          <p:spPr bwMode="auto">
            <a:xfrm>
              <a:off x="2552" y="2799"/>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96" name="Line 60"/>
            <p:cNvSpPr>
              <a:spLocks noChangeShapeType="1"/>
            </p:cNvSpPr>
            <p:nvPr/>
          </p:nvSpPr>
          <p:spPr bwMode="auto">
            <a:xfrm>
              <a:off x="2552" y="3250"/>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97" name="Line 61"/>
            <p:cNvSpPr>
              <a:spLocks noChangeShapeType="1"/>
            </p:cNvSpPr>
            <p:nvPr/>
          </p:nvSpPr>
          <p:spPr bwMode="auto">
            <a:xfrm>
              <a:off x="2552" y="3581"/>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67" name="Rectangle 131"/>
            <p:cNvSpPr>
              <a:spLocks noChangeArrowheads="1"/>
            </p:cNvSpPr>
            <p:nvPr/>
          </p:nvSpPr>
          <p:spPr bwMode="auto">
            <a:xfrm>
              <a:off x="1496" y="3408"/>
              <a:ext cx="10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createTournament</a:t>
              </a:r>
            </a:p>
            <a:p>
              <a:r>
                <a:rPr lang="en-US" altLang="en-US" sz="1500">
                  <a:solidFill>
                    <a:srgbClr val="000000"/>
                  </a:solidFill>
                  <a:latin typeface="Arial" panose="020B0604020202020204" pitchFamily="34" charset="0"/>
                </a:rPr>
                <a:t>(name, maxp)</a:t>
              </a:r>
              <a:endParaRPr lang="en-US" altLang="en-US" sz="2400"/>
            </a:p>
          </p:txBody>
        </p:sp>
        <p:sp>
          <p:nvSpPr>
            <p:cNvPr id="116864" name="Freeform 128"/>
            <p:cNvSpPr>
              <a:spLocks/>
            </p:cNvSpPr>
            <p:nvPr/>
          </p:nvSpPr>
          <p:spPr bwMode="auto">
            <a:xfrm>
              <a:off x="2436" y="3644"/>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66" name="Line 130"/>
            <p:cNvSpPr>
              <a:spLocks noChangeShapeType="1"/>
            </p:cNvSpPr>
            <p:nvPr/>
          </p:nvSpPr>
          <p:spPr bwMode="auto">
            <a:xfrm flipV="1">
              <a:off x="1486" y="3688"/>
              <a:ext cx="96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68" name="Rectangle 132"/>
            <p:cNvSpPr>
              <a:spLocks noChangeArrowheads="1"/>
            </p:cNvSpPr>
            <p:nvPr/>
          </p:nvSpPr>
          <p:spPr bwMode="auto">
            <a:xfrm>
              <a:off x="2324" y="3552"/>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grpSp>
      <p:sp>
        <p:nvSpPr>
          <p:cNvPr id="116870" name="Freeform 134"/>
          <p:cNvSpPr>
            <a:spLocks/>
          </p:cNvSpPr>
          <p:nvPr/>
        </p:nvSpPr>
        <p:spPr bwMode="auto">
          <a:xfrm>
            <a:off x="5129213" y="846138"/>
            <a:ext cx="1195387" cy="749300"/>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90" name="Rectangle 154"/>
          <p:cNvSpPr>
            <a:spLocks noChangeArrowheads="1"/>
          </p:cNvSpPr>
          <p:nvPr/>
        </p:nvSpPr>
        <p:spPr bwMode="auto">
          <a:xfrm>
            <a:off x="5791200" y="3689350"/>
            <a:ext cx="152400" cy="8223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16934" name="Group 198"/>
          <p:cNvGrpSpPr>
            <a:grpSpLocks/>
          </p:cNvGrpSpPr>
          <p:nvPr/>
        </p:nvGrpSpPr>
        <p:grpSpPr bwMode="auto">
          <a:xfrm>
            <a:off x="4038600" y="3400425"/>
            <a:ext cx="1735138" cy="533400"/>
            <a:chOff x="2544" y="2112"/>
            <a:chExt cx="1093" cy="336"/>
          </a:xfrm>
        </p:grpSpPr>
        <p:sp>
          <p:nvSpPr>
            <p:cNvPr id="116889" name="Freeform 153"/>
            <p:cNvSpPr>
              <a:spLocks/>
            </p:cNvSpPr>
            <p:nvPr/>
          </p:nvSpPr>
          <p:spPr bwMode="auto">
            <a:xfrm>
              <a:off x="3547" y="2357"/>
              <a:ext cx="90" cy="91"/>
            </a:xfrm>
            <a:custGeom>
              <a:avLst/>
              <a:gdLst>
                <a:gd name="T0" fmla="*/ 90 w 90"/>
                <a:gd name="T1" fmla="*/ 46 h 91"/>
                <a:gd name="T2" fmla="*/ 0 w 90"/>
                <a:gd name="T3" fmla="*/ 0 h 91"/>
                <a:gd name="T4" fmla="*/ 0 w 90"/>
                <a:gd name="T5" fmla="*/ 91 h 91"/>
                <a:gd name="T6" fmla="*/ 90 w 90"/>
                <a:gd name="T7" fmla="*/ 46 h 91"/>
              </a:gdLst>
              <a:ahLst/>
              <a:cxnLst>
                <a:cxn ang="0">
                  <a:pos x="T0" y="T1"/>
                </a:cxn>
                <a:cxn ang="0">
                  <a:pos x="T2" y="T3"/>
                </a:cxn>
                <a:cxn ang="0">
                  <a:pos x="T4" y="T5"/>
                </a:cxn>
                <a:cxn ang="0">
                  <a:pos x="T6" y="T7"/>
                </a:cxn>
              </a:cxnLst>
              <a:rect l="0" t="0" r="r" b="b"/>
              <a:pathLst>
                <a:path w="90" h="91">
                  <a:moveTo>
                    <a:pt x="90" y="46"/>
                  </a:moveTo>
                  <a:lnTo>
                    <a:pt x="0" y="0"/>
                  </a:lnTo>
                  <a:lnTo>
                    <a:pt x="0" y="91"/>
                  </a:lnTo>
                  <a:lnTo>
                    <a:pt x="9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91" name="Line 155"/>
            <p:cNvSpPr>
              <a:spLocks noChangeShapeType="1"/>
            </p:cNvSpPr>
            <p:nvPr/>
          </p:nvSpPr>
          <p:spPr bwMode="auto">
            <a:xfrm>
              <a:off x="2544" y="2400"/>
              <a:ext cx="1008"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92" name="Rectangle 156"/>
            <p:cNvSpPr>
              <a:spLocks noChangeArrowheads="1"/>
            </p:cNvSpPr>
            <p:nvPr/>
          </p:nvSpPr>
          <p:spPr bwMode="auto">
            <a:xfrm>
              <a:off x="2566" y="2201"/>
              <a:ext cx="809"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893" name="Rectangle 157"/>
            <p:cNvSpPr>
              <a:spLocks noChangeArrowheads="1"/>
            </p:cNvSpPr>
            <p:nvPr/>
          </p:nvSpPr>
          <p:spPr bwMode="auto">
            <a:xfrm>
              <a:off x="2783" y="2112"/>
              <a:ext cx="7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checkMax</a:t>
              </a:r>
            </a:p>
            <a:p>
              <a:r>
                <a:rPr lang="en-US" altLang="en-US" sz="1500">
                  <a:solidFill>
                    <a:srgbClr val="000000"/>
                  </a:solidFill>
                  <a:latin typeface="Arial" panose="020B0604020202020204" pitchFamily="34" charset="0"/>
                </a:rPr>
                <a:t>Tournament()</a:t>
              </a:r>
              <a:endParaRPr lang="en-US" altLang="en-US" sz="2400"/>
            </a:p>
          </p:txBody>
        </p:sp>
      </p:grpSp>
      <p:grpSp>
        <p:nvGrpSpPr>
          <p:cNvPr id="116932" name="Group 196"/>
          <p:cNvGrpSpPr>
            <a:grpSpLocks/>
          </p:cNvGrpSpPr>
          <p:nvPr/>
        </p:nvGrpSpPr>
        <p:grpSpPr bwMode="auto">
          <a:xfrm>
            <a:off x="4048125" y="3417888"/>
            <a:ext cx="150813" cy="925512"/>
            <a:chOff x="2502" y="2123"/>
            <a:chExt cx="95" cy="583"/>
          </a:xfrm>
        </p:grpSpPr>
        <p:sp>
          <p:nvSpPr>
            <p:cNvPr id="116793" name="Line 57"/>
            <p:cNvSpPr>
              <a:spLocks noChangeShapeType="1"/>
            </p:cNvSpPr>
            <p:nvPr/>
          </p:nvSpPr>
          <p:spPr bwMode="auto">
            <a:xfrm>
              <a:off x="2552" y="2136"/>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94" name="Line 58"/>
            <p:cNvSpPr>
              <a:spLocks noChangeShapeType="1"/>
            </p:cNvSpPr>
            <p:nvPr/>
          </p:nvSpPr>
          <p:spPr bwMode="auto">
            <a:xfrm>
              <a:off x="2552" y="2467"/>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94" name="Freeform 158"/>
            <p:cNvSpPr>
              <a:spLocks/>
            </p:cNvSpPr>
            <p:nvPr/>
          </p:nvSpPr>
          <p:spPr bwMode="auto">
            <a:xfrm>
              <a:off x="2502" y="2136"/>
              <a:ext cx="95" cy="565"/>
            </a:xfrm>
            <a:custGeom>
              <a:avLst/>
              <a:gdLst>
                <a:gd name="T0" fmla="*/ 0 w 95"/>
                <a:gd name="T1" fmla="*/ 0 h 565"/>
                <a:gd name="T2" fmla="*/ 0 w 95"/>
                <a:gd name="T3" fmla="*/ 565 h 565"/>
                <a:gd name="T4" fmla="*/ 95 w 95"/>
                <a:gd name="T5" fmla="*/ 565 h 565"/>
                <a:gd name="T6" fmla="*/ 95 w 95"/>
                <a:gd name="T7" fmla="*/ 0 h 565"/>
                <a:gd name="T8" fmla="*/ 0 w 95"/>
                <a:gd name="T9" fmla="*/ 0 h 565"/>
                <a:gd name="T10" fmla="*/ 0 w 95"/>
                <a:gd name="T11" fmla="*/ 0 h 565"/>
              </a:gdLst>
              <a:ahLst/>
              <a:cxnLst>
                <a:cxn ang="0">
                  <a:pos x="T0" y="T1"/>
                </a:cxn>
                <a:cxn ang="0">
                  <a:pos x="T2" y="T3"/>
                </a:cxn>
                <a:cxn ang="0">
                  <a:pos x="T4" y="T5"/>
                </a:cxn>
                <a:cxn ang="0">
                  <a:pos x="T6" y="T7"/>
                </a:cxn>
                <a:cxn ang="0">
                  <a:pos x="T8" y="T9"/>
                </a:cxn>
                <a:cxn ang="0">
                  <a:pos x="T10" y="T11"/>
                </a:cxn>
              </a:cxnLst>
              <a:rect l="0" t="0" r="r" b="b"/>
              <a:pathLst>
                <a:path w="95" h="565">
                  <a:moveTo>
                    <a:pt x="0" y="0"/>
                  </a:moveTo>
                  <a:lnTo>
                    <a:pt x="0" y="565"/>
                  </a:lnTo>
                  <a:lnTo>
                    <a:pt x="95" y="565"/>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96" name="Rectangle 160"/>
            <p:cNvSpPr>
              <a:spLocks noChangeArrowheads="1"/>
            </p:cNvSpPr>
            <p:nvPr/>
          </p:nvSpPr>
          <p:spPr bwMode="auto">
            <a:xfrm>
              <a:off x="2502" y="2123"/>
              <a:ext cx="95" cy="56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16923" name="Group 187"/>
          <p:cNvGrpSpPr>
            <a:grpSpLocks/>
          </p:cNvGrpSpPr>
          <p:nvPr/>
        </p:nvGrpSpPr>
        <p:grpSpPr bwMode="auto">
          <a:xfrm>
            <a:off x="4108450" y="5237163"/>
            <a:ext cx="2978150" cy="1316037"/>
            <a:chOff x="2569" y="3299"/>
            <a:chExt cx="1876" cy="829"/>
          </a:xfrm>
        </p:grpSpPr>
        <p:sp>
          <p:nvSpPr>
            <p:cNvPr id="116785" name="Line 49"/>
            <p:cNvSpPr>
              <a:spLocks noChangeShapeType="1"/>
            </p:cNvSpPr>
            <p:nvPr/>
          </p:nvSpPr>
          <p:spPr bwMode="auto">
            <a:xfrm>
              <a:off x="4400" y="3373"/>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86" name="Line 50"/>
            <p:cNvSpPr>
              <a:spLocks noChangeShapeType="1"/>
            </p:cNvSpPr>
            <p:nvPr/>
          </p:nvSpPr>
          <p:spPr bwMode="auto">
            <a:xfrm>
              <a:off x="4400" y="3812"/>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95" name="Freeform 159"/>
            <p:cNvSpPr>
              <a:spLocks/>
            </p:cNvSpPr>
            <p:nvPr/>
          </p:nvSpPr>
          <p:spPr bwMode="auto">
            <a:xfrm>
              <a:off x="4350" y="3611"/>
              <a:ext cx="95" cy="517"/>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97" name="Rectangle 161"/>
            <p:cNvSpPr>
              <a:spLocks noChangeArrowheads="1"/>
            </p:cNvSpPr>
            <p:nvPr/>
          </p:nvSpPr>
          <p:spPr bwMode="auto">
            <a:xfrm>
              <a:off x="4350" y="3611"/>
              <a:ext cx="95" cy="5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898" name="Freeform 162"/>
            <p:cNvSpPr>
              <a:spLocks/>
            </p:cNvSpPr>
            <p:nvPr/>
          </p:nvSpPr>
          <p:spPr bwMode="auto">
            <a:xfrm>
              <a:off x="4284" y="3682"/>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899" name="Rectangle 163"/>
            <p:cNvSpPr>
              <a:spLocks noChangeArrowheads="1"/>
            </p:cNvSpPr>
            <p:nvPr/>
          </p:nvSpPr>
          <p:spPr bwMode="auto">
            <a:xfrm>
              <a:off x="2569" y="3596"/>
              <a:ext cx="1087" cy="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900" name="Line 164"/>
            <p:cNvSpPr>
              <a:spLocks noChangeShapeType="1"/>
            </p:cNvSpPr>
            <p:nvPr/>
          </p:nvSpPr>
          <p:spPr bwMode="auto">
            <a:xfrm>
              <a:off x="2592" y="3727"/>
              <a:ext cx="1680"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901" name="Rectangle 165"/>
            <p:cNvSpPr>
              <a:spLocks noChangeArrowheads="1"/>
            </p:cNvSpPr>
            <p:nvPr/>
          </p:nvSpPr>
          <p:spPr bwMode="auto">
            <a:xfrm>
              <a:off x="2811" y="3299"/>
              <a:ext cx="7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create</a:t>
              </a:r>
            </a:p>
            <a:p>
              <a:r>
                <a:rPr lang="en-US" altLang="en-US" sz="1500">
                  <a:solidFill>
                    <a:srgbClr val="000000"/>
                  </a:solidFill>
                  <a:latin typeface="Arial" panose="020B0604020202020204" pitchFamily="34" charset="0"/>
                </a:rPr>
                <a:t>Tournament</a:t>
              </a:r>
            </a:p>
            <a:p>
              <a:r>
                <a:rPr lang="en-US" altLang="en-US" sz="1500">
                  <a:solidFill>
                    <a:srgbClr val="000000"/>
                  </a:solidFill>
                  <a:latin typeface="Arial" panose="020B0604020202020204" pitchFamily="34" charset="0"/>
                </a:rPr>
                <a:t>(name, maxp)</a:t>
              </a:r>
              <a:endParaRPr lang="en-US" altLang="en-US" sz="2400"/>
            </a:p>
          </p:txBody>
        </p:sp>
      </p:grpSp>
      <p:grpSp>
        <p:nvGrpSpPr>
          <p:cNvPr id="116937" name="Group 201"/>
          <p:cNvGrpSpPr>
            <a:grpSpLocks/>
          </p:cNvGrpSpPr>
          <p:nvPr/>
        </p:nvGrpSpPr>
        <p:grpSpPr bwMode="auto">
          <a:xfrm>
            <a:off x="5205413" y="846138"/>
            <a:ext cx="1195387" cy="5588000"/>
            <a:chOff x="3231" y="533"/>
            <a:chExt cx="753" cy="3520"/>
          </a:xfrm>
        </p:grpSpPr>
        <p:sp>
          <p:nvSpPr>
            <p:cNvPr id="116872" name="Rectangle 136"/>
            <p:cNvSpPr>
              <a:spLocks noChangeArrowheads="1"/>
            </p:cNvSpPr>
            <p:nvPr/>
          </p:nvSpPr>
          <p:spPr bwMode="auto">
            <a:xfrm>
              <a:off x="3440" y="725"/>
              <a:ext cx="3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:Arena</a:t>
              </a:r>
              <a:endParaRPr lang="en-US" altLang="en-US" sz="2400"/>
            </a:p>
          </p:txBody>
        </p:sp>
        <p:grpSp>
          <p:nvGrpSpPr>
            <p:cNvPr id="116936" name="Group 200"/>
            <p:cNvGrpSpPr>
              <a:grpSpLocks/>
            </p:cNvGrpSpPr>
            <p:nvPr/>
          </p:nvGrpSpPr>
          <p:grpSpPr bwMode="auto">
            <a:xfrm>
              <a:off x="3231" y="533"/>
              <a:ext cx="753" cy="3520"/>
              <a:chOff x="3231" y="533"/>
              <a:chExt cx="753" cy="3520"/>
            </a:xfrm>
          </p:grpSpPr>
          <p:sp>
            <p:nvSpPr>
              <p:cNvPr id="116871" name="Rectangle 135"/>
              <p:cNvSpPr>
                <a:spLocks noChangeArrowheads="1"/>
              </p:cNvSpPr>
              <p:nvPr/>
            </p:nvSpPr>
            <p:spPr bwMode="auto">
              <a:xfrm>
                <a:off x="3231" y="533"/>
                <a:ext cx="753" cy="47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876" name="Line 140"/>
              <p:cNvSpPr>
                <a:spLocks noChangeShapeType="1"/>
              </p:cNvSpPr>
              <p:nvPr/>
            </p:nvSpPr>
            <p:spPr bwMode="auto">
              <a:xfrm>
                <a:off x="3670" y="200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73" name="Line 137"/>
              <p:cNvSpPr>
                <a:spLocks noChangeShapeType="1"/>
              </p:cNvSpPr>
              <p:nvPr/>
            </p:nvSpPr>
            <p:spPr bwMode="auto">
              <a:xfrm>
                <a:off x="3670" y="1005"/>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74" name="Line 138"/>
              <p:cNvSpPr>
                <a:spLocks noChangeShapeType="1"/>
              </p:cNvSpPr>
              <p:nvPr/>
            </p:nvSpPr>
            <p:spPr bwMode="auto">
              <a:xfrm>
                <a:off x="3670" y="1337"/>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75" name="Line 139"/>
              <p:cNvSpPr>
                <a:spLocks noChangeShapeType="1"/>
              </p:cNvSpPr>
              <p:nvPr/>
            </p:nvSpPr>
            <p:spPr bwMode="auto">
              <a:xfrm>
                <a:off x="3670" y="1668"/>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78" name="Line 142"/>
              <p:cNvSpPr>
                <a:spLocks noChangeShapeType="1"/>
              </p:cNvSpPr>
              <p:nvPr/>
            </p:nvSpPr>
            <p:spPr bwMode="auto">
              <a:xfrm>
                <a:off x="3670" y="288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79" name="Line 143"/>
              <p:cNvSpPr>
                <a:spLocks noChangeShapeType="1"/>
              </p:cNvSpPr>
              <p:nvPr/>
            </p:nvSpPr>
            <p:spPr bwMode="auto">
              <a:xfrm>
                <a:off x="3670" y="327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80" name="Line 144"/>
              <p:cNvSpPr>
                <a:spLocks noChangeShapeType="1"/>
              </p:cNvSpPr>
              <p:nvPr/>
            </p:nvSpPr>
            <p:spPr bwMode="auto">
              <a:xfrm>
                <a:off x="3670" y="3599"/>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81" name="Line 145"/>
              <p:cNvSpPr>
                <a:spLocks noChangeShapeType="1"/>
              </p:cNvSpPr>
              <p:nvPr/>
            </p:nvSpPr>
            <p:spPr bwMode="auto">
              <a:xfrm>
                <a:off x="3670" y="3812"/>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902" name="Rectangle 166"/>
              <p:cNvSpPr>
                <a:spLocks noChangeArrowheads="1"/>
              </p:cNvSpPr>
              <p:nvPr/>
            </p:nvSpPr>
            <p:spPr bwMode="auto">
              <a:xfrm>
                <a:off x="3738" y="3600"/>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grpSp>
      </p:grpSp>
      <p:grpSp>
        <p:nvGrpSpPr>
          <p:cNvPr id="116947" name="Group 211"/>
          <p:cNvGrpSpPr>
            <a:grpSpLocks/>
          </p:cNvGrpSpPr>
          <p:nvPr/>
        </p:nvGrpSpPr>
        <p:grpSpPr bwMode="auto">
          <a:xfrm>
            <a:off x="6424613" y="846138"/>
            <a:ext cx="1195387" cy="4373562"/>
            <a:chOff x="4047" y="533"/>
            <a:chExt cx="753" cy="2755"/>
          </a:xfrm>
        </p:grpSpPr>
        <p:grpSp>
          <p:nvGrpSpPr>
            <p:cNvPr id="116925" name="Group 189"/>
            <p:cNvGrpSpPr>
              <a:grpSpLocks/>
            </p:cNvGrpSpPr>
            <p:nvPr/>
          </p:nvGrpSpPr>
          <p:grpSpPr bwMode="auto">
            <a:xfrm>
              <a:off x="4047" y="533"/>
              <a:ext cx="753" cy="2369"/>
              <a:chOff x="4021" y="533"/>
              <a:chExt cx="753" cy="2369"/>
            </a:xfrm>
          </p:grpSpPr>
          <p:sp>
            <p:nvSpPr>
              <p:cNvPr id="116746" name="Freeform 10"/>
              <p:cNvSpPr>
                <a:spLocks/>
              </p:cNvSpPr>
              <p:nvPr/>
            </p:nvSpPr>
            <p:spPr bwMode="auto">
              <a:xfrm>
                <a:off x="4021" y="533"/>
                <a:ext cx="753" cy="472"/>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747" name="Rectangle 11"/>
              <p:cNvSpPr>
                <a:spLocks noChangeArrowheads="1"/>
              </p:cNvSpPr>
              <p:nvPr/>
            </p:nvSpPr>
            <p:spPr bwMode="auto">
              <a:xfrm>
                <a:off x="4021" y="533"/>
                <a:ext cx="753" cy="47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48" name="Rectangle 12"/>
              <p:cNvSpPr>
                <a:spLocks noChangeArrowheads="1"/>
              </p:cNvSpPr>
              <p:nvPr/>
            </p:nvSpPr>
            <p:spPr bwMode="auto">
              <a:xfrm>
                <a:off x="4140" y="725"/>
                <a:ext cx="4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:League</a:t>
                </a:r>
                <a:endParaRPr lang="en-US" altLang="en-US" sz="2400"/>
              </a:p>
            </p:txBody>
          </p:sp>
          <p:sp>
            <p:nvSpPr>
              <p:cNvPr id="116778" name="Line 42"/>
              <p:cNvSpPr>
                <a:spLocks noChangeShapeType="1"/>
              </p:cNvSpPr>
              <p:nvPr/>
            </p:nvSpPr>
            <p:spPr bwMode="auto">
              <a:xfrm>
                <a:off x="4400" y="1005"/>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79" name="Line 43"/>
              <p:cNvSpPr>
                <a:spLocks noChangeShapeType="1"/>
              </p:cNvSpPr>
              <p:nvPr/>
            </p:nvSpPr>
            <p:spPr bwMode="auto">
              <a:xfrm>
                <a:off x="4400" y="1337"/>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80" name="Line 44"/>
              <p:cNvSpPr>
                <a:spLocks noChangeShapeType="1"/>
              </p:cNvSpPr>
              <p:nvPr/>
            </p:nvSpPr>
            <p:spPr bwMode="auto">
              <a:xfrm>
                <a:off x="4400" y="1668"/>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81" name="Line 45"/>
              <p:cNvSpPr>
                <a:spLocks noChangeShapeType="1"/>
              </p:cNvSpPr>
              <p:nvPr/>
            </p:nvSpPr>
            <p:spPr bwMode="auto">
              <a:xfrm>
                <a:off x="4400" y="200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82" name="Line 46"/>
              <p:cNvSpPr>
                <a:spLocks noChangeShapeType="1"/>
              </p:cNvSpPr>
              <p:nvPr/>
            </p:nvSpPr>
            <p:spPr bwMode="auto">
              <a:xfrm>
                <a:off x="4400" y="2332"/>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83" name="Line 47"/>
              <p:cNvSpPr>
                <a:spLocks noChangeShapeType="1"/>
              </p:cNvSpPr>
              <p:nvPr/>
            </p:nvSpPr>
            <p:spPr bwMode="auto">
              <a:xfrm>
                <a:off x="4400" y="2663"/>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6784" name="Line 48"/>
            <p:cNvSpPr>
              <a:spLocks noChangeShapeType="1"/>
            </p:cNvSpPr>
            <p:nvPr/>
          </p:nvSpPr>
          <p:spPr bwMode="auto">
            <a:xfrm>
              <a:off x="4416" y="3049"/>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6946" name="Group 210"/>
          <p:cNvGrpSpPr>
            <a:grpSpLocks/>
          </p:cNvGrpSpPr>
          <p:nvPr/>
        </p:nvGrpSpPr>
        <p:grpSpPr bwMode="auto">
          <a:xfrm>
            <a:off x="7081838" y="5353050"/>
            <a:ext cx="1974850" cy="1123950"/>
            <a:chOff x="4461" y="3372"/>
            <a:chExt cx="1244" cy="708"/>
          </a:xfrm>
        </p:grpSpPr>
        <p:sp>
          <p:nvSpPr>
            <p:cNvPr id="116743" name="Freeform 7"/>
            <p:cNvSpPr>
              <a:spLocks/>
            </p:cNvSpPr>
            <p:nvPr/>
          </p:nvSpPr>
          <p:spPr bwMode="auto">
            <a:xfrm>
              <a:off x="4952" y="3372"/>
              <a:ext cx="753" cy="470"/>
            </a:xfrm>
            <a:custGeom>
              <a:avLst/>
              <a:gdLst>
                <a:gd name="T0" fmla="*/ 0 w 753"/>
                <a:gd name="T1" fmla="*/ 0 h 470"/>
                <a:gd name="T2" fmla="*/ 0 w 753"/>
                <a:gd name="T3" fmla="*/ 470 h 470"/>
                <a:gd name="T4" fmla="*/ 753 w 753"/>
                <a:gd name="T5" fmla="*/ 470 h 470"/>
                <a:gd name="T6" fmla="*/ 753 w 753"/>
                <a:gd name="T7" fmla="*/ 0 h 470"/>
                <a:gd name="T8" fmla="*/ 0 w 753"/>
                <a:gd name="T9" fmla="*/ 0 h 470"/>
                <a:gd name="T10" fmla="*/ 0 w 753"/>
                <a:gd name="T11" fmla="*/ 0 h 470"/>
              </a:gdLst>
              <a:ahLst/>
              <a:cxnLst>
                <a:cxn ang="0">
                  <a:pos x="T0" y="T1"/>
                </a:cxn>
                <a:cxn ang="0">
                  <a:pos x="T2" y="T3"/>
                </a:cxn>
                <a:cxn ang="0">
                  <a:pos x="T4" y="T5"/>
                </a:cxn>
                <a:cxn ang="0">
                  <a:pos x="T6" y="T7"/>
                </a:cxn>
                <a:cxn ang="0">
                  <a:pos x="T8" y="T9"/>
                </a:cxn>
                <a:cxn ang="0">
                  <a:pos x="T10" y="T11"/>
                </a:cxn>
              </a:cxnLst>
              <a:rect l="0" t="0" r="r" b="b"/>
              <a:pathLst>
                <a:path w="753" h="470">
                  <a:moveTo>
                    <a:pt x="0" y="0"/>
                  </a:moveTo>
                  <a:lnTo>
                    <a:pt x="0" y="470"/>
                  </a:lnTo>
                  <a:lnTo>
                    <a:pt x="753" y="470"/>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744" name="Rectangle 8"/>
            <p:cNvSpPr>
              <a:spLocks noChangeArrowheads="1"/>
            </p:cNvSpPr>
            <p:nvPr/>
          </p:nvSpPr>
          <p:spPr bwMode="auto">
            <a:xfrm>
              <a:off x="4952" y="3372"/>
              <a:ext cx="753" cy="47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6745" name="Rectangle 9"/>
            <p:cNvSpPr>
              <a:spLocks noChangeArrowheads="1"/>
            </p:cNvSpPr>
            <p:nvPr/>
          </p:nvSpPr>
          <p:spPr bwMode="auto">
            <a:xfrm>
              <a:off x="4945" y="3564"/>
              <a:ext cx="7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:Tournament</a:t>
              </a:r>
              <a:endParaRPr lang="en-US" altLang="en-US" sz="2400"/>
            </a:p>
          </p:txBody>
        </p:sp>
        <p:sp>
          <p:nvSpPr>
            <p:cNvPr id="116771" name="Line 35"/>
            <p:cNvSpPr>
              <a:spLocks noChangeShapeType="1"/>
            </p:cNvSpPr>
            <p:nvPr/>
          </p:nvSpPr>
          <p:spPr bwMode="auto">
            <a:xfrm>
              <a:off x="5331" y="3842"/>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904" name="Freeform 168"/>
            <p:cNvSpPr>
              <a:spLocks/>
            </p:cNvSpPr>
            <p:nvPr/>
          </p:nvSpPr>
          <p:spPr bwMode="auto">
            <a:xfrm>
              <a:off x="4864" y="3560"/>
              <a:ext cx="88" cy="91"/>
            </a:xfrm>
            <a:custGeom>
              <a:avLst/>
              <a:gdLst>
                <a:gd name="T0" fmla="*/ 88 w 88"/>
                <a:gd name="T1" fmla="*/ 46 h 91"/>
                <a:gd name="T2" fmla="*/ 0 w 88"/>
                <a:gd name="T3" fmla="*/ 0 h 91"/>
                <a:gd name="T4" fmla="*/ 0 w 88"/>
                <a:gd name="T5" fmla="*/ 91 h 91"/>
                <a:gd name="T6" fmla="*/ 88 w 88"/>
                <a:gd name="T7" fmla="*/ 46 h 91"/>
              </a:gdLst>
              <a:ahLst/>
              <a:cxnLst>
                <a:cxn ang="0">
                  <a:pos x="T0" y="T1"/>
                </a:cxn>
                <a:cxn ang="0">
                  <a:pos x="T2" y="T3"/>
                </a:cxn>
                <a:cxn ang="0">
                  <a:pos x="T4" y="T5"/>
                </a:cxn>
                <a:cxn ang="0">
                  <a:pos x="T6" y="T7"/>
                </a:cxn>
              </a:cxnLst>
              <a:rect l="0" t="0" r="r" b="b"/>
              <a:pathLst>
                <a:path w="88" h="91">
                  <a:moveTo>
                    <a:pt x="88" y="46"/>
                  </a:moveTo>
                  <a:lnTo>
                    <a:pt x="0" y="0"/>
                  </a:lnTo>
                  <a:lnTo>
                    <a:pt x="0" y="91"/>
                  </a:lnTo>
                  <a:lnTo>
                    <a:pt x="8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6905" name="Rectangle 169"/>
            <p:cNvSpPr>
              <a:spLocks noChangeArrowheads="1"/>
            </p:cNvSpPr>
            <p:nvPr/>
          </p:nvSpPr>
          <p:spPr bwMode="auto">
            <a:xfrm>
              <a:off x="4544" y="3460"/>
              <a:ext cx="21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906" name="Line 170"/>
            <p:cNvSpPr>
              <a:spLocks noChangeShapeType="1"/>
            </p:cNvSpPr>
            <p:nvPr/>
          </p:nvSpPr>
          <p:spPr bwMode="auto">
            <a:xfrm>
              <a:off x="4461" y="3606"/>
              <a:ext cx="430"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907" name="Rectangle 171"/>
            <p:cNvSpPr>
              <a:spLocks noChangeArrowheads="1"/>
            </p:cNvSpPr>
            <p:nvPr/>
          </p:nvSpPr>
          <p:spPr bwMode="auto">
            <a:xfrm>
              <a:off x="4528" y="3473"/>
              <a:ext cx="3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«new»</a:t>
              </a:r>
              <a:endParaRPr lang="en-US" altLang="en-US" sz="2400"/>
            </a:p>
          </p:txBody>
        </p:sp>
      </p:grpSp>
      <p:grpSp>
        <p:nvGrpSpPr>
          <p:cNvPr id="116945" name="Group 209"/>
          <p:cNvGrpSpPr>
            <a:grpSpLocks/>
          </p:cNvGrpSpPr>
          <p:nvPr/>
        </p:nvGrpSpPr>
        <p:grpSpPr bwMode="auto">
          <a:xfrm>
            <a:off x="4048125" y="5881688"/>
            <a:ext cx="142875" cy="823912"/>
            <a:chOff x="2502" y="3705"/>
            <a:chExt cx="90" cy="519"/>
          </a:xfrm>
        </p:grpSpPr>
        <p:sp>
          <p:nvSpPr>
            <p:cNvPr id="116798" name="Line 62"/>
            <p:cNvSpPr>
              <a:spLocks noChangeShapeType="1"/>
            </p:cNvSpPr>
            <p:nvPr/>
          </p:nvSpPr>
          <p:spPr bwMode="auto">
            <a:xfrm>
              <a:off x="2552" y="3986"/>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846" name="Rectangle 110"/>
            <p:cNvSpPr>
              <a:spLocks noChangeArrowheads="1"/>
            </p:cNvSpPr>
            <p:nvPr/>
          </p:nvSpPr>
          <p:spPr bwMode="auto">
            <a:xfrm>
              <a:off x="2502" y="3705"/>
              <a:ext cx="90" cy="276"/>
            </a:xfrm>
            <a:prstGeom prst="rect">
              <a:avLst/>
            </a:prstGeom>
            <a:solidFill>
              <a:schemeClr val="accent1"/>
            </a:solidFill>
            <a:ln w="4763">
              <a:solidFill>
                <a:srgbClr val="000000"/>
              </a:solidFill>
              <a:miter lim="800000"/>
              <a:headEnd/>
              <a:tailEnd/>
            </a:ln>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69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69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69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69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69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169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69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8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1693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169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1694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1693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1694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1694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1694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1692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1694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16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4" grpId="0" animBg="1"/>
      <p:bldP spid="1168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0" name="Rectangle 6"/>
          <p:cNvSpPr>
            <a:spLocks noGrp="1" noChangeArrowheads="1"/>
          </p:cNvSpPr>
          <p:nvPr>
            <p:ph type="title"/>
          </p:nvPr>
        </p:nvSpPr>
        <p:spPr/>
        <p:txBody>
          <a:bodyPr/>
          <a:lstStyle/>
          <a:p>
            <a:r>
              <a:rPr lang="en-US" altLang="en-US"/>
              <a:t>Impact on  ARENA’s Object Model</a:t>
            </a:r>
          </a:p>
        </p:txBody>
      </p:sp>
      <p:sp>
        <p:nvSpPr>
          <p:cNvPr id="118791" name="Rectangle 7"/>
          <p:cNvSpPr>
            <a:spLocks noGrp="1" noChangeArrowheads="1"/>
          </p:cNvSpPr>
          <p:nvPr>
            <p:ph type="body" idx="1"/>
          </p:nvPr>
        </p:nvSpPr>
        <p:spPr/>
        <p:txBody>
          <a:bodyPr/>
          <a:lstStyle/>
          <a:p>
            <a:r>
              <a:rPr lang="en-US" altLang="en-US"/>
              <a:t>Let’s assume, before we formulated the previous sequence diagram, ARENA’s object model contained the objects</a:t>
            </a:r>
          </a:p>
          <a:p>
            <a:pPr lvl="1"/>
            <a:r>
              <a:rPr lang="en-US" altLang="en-US"/>
              <a:t>League Owner, Arena, League, Tournament, Match and Player</a:t>
            </a:r>
          </a:p>
          <a:p>
            <a:r>
              <a:rPr lang="en-US" altLang="en-US"/>
              <a:t>The  Sequence Diagram identified new Classes</a:t>
            </a:r>
          </a:p>
          <a:p>
            <a:pPr lvl="1"/>
            <a:r>
              <a:rPr lang="en-US" altLang="en-US"/>
              <a:t>Tournament Boundary, Announce_Tournament_Control</a:t>
            </a:r>
          </a:p>
          <a:p>
            <a:endParaRPr lang="en-US" altLang="en-US"/>
          </a:p>
          <a:p>
            <a:pPr lvl="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6" name="Freeform 6"/>
          <p:cNvSpPr>
            <a:spLocks/>
          </p:cNvSpPr>
          <p:nvPr/>
        </p:nvSpPr>
        <p:spPr bwMode="auto">
          <a:xfrm>
            <a:off x="5049838" y="79216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67" name="Rectangle 7"/>
          <p:cNvSpPr>
            <a:spLocks noChangeArrowheads="1"/>
          </p:cNvSpPr>
          <p:nvPr/>
        </p:nvSpPr>
        <p:spPr bwMode="auto">
          <a:xfrm>
            <a:off x="5049838" y="792163"/>
            <a:ext cx="1874837"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68" name="Rectangle 8"/>
          <p:cNvSpPr>
            <a:spLocks noChangeArrowheads="1"/>
          </p:cNvSpPr>
          <p:nvPr/>
        </p:nvSpPr>
        <p:spPr bwMode="auto">
          <a:xfrm>
            <a:off x="5102225" y="84455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7769" name="Freeform 9"/>
          <p:cNvSpPr>
            <a:spLocks/>
          </p:cNvSpPr>
          <p:nvPr/>
        </p:nvSpPr>
        <p:spPr bwMode="auto">
          <a:xfrm>
            <a:off x="5049838" y="1143000"/>
            <a:ext cx="1874837" cy="34925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70" name="Rectangle 10"/>
          <p:cNvSpPr>
            <a:spLocks noChangeArrowheads="1"/>
          </p:cNvSpPr>
          <p:nvPr/>
        </p:nvSpPr>
        <p:spPr bwMode="auto">
          <a:xfrm>
            <a:off x="5049838" y="1143000"/>
            <a:ext cx="1874837" cy="3492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71" name="Rectangle 11"/>
          <p:cNvSpPr>
            <a:spLocks noChangeArrowheads="1"/>
          </p:cNvSpPr>
          <p:nvPr/>
        </p:nvSpPr>
        <p:spPr bwMode="auto">
          <a:xfrm>
            <a:off x="5102225" y="1195388"/>
            <a:ext cx="10588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7772" name="Freeform 12"/>
          <p:cNvSpPr>
            <a:spLocks/>
          </p:cNvSpPr>
          <p:nvPr/>
        </p:nvSpPr>
        <p:spPr bwMode="auto">
          <a:xfrm>
            <a:off x="5049838" y="32385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73" name="Rectangle 13"/>
          <p:cNvSpPr>
            <a:spLocks noChangeArrowheads="1"/>
          </p:cNvSpPr>
          <p:nvPr/>
        </p:nvSpPr>
        <p:spPr bwMode="auto">
          <a:xfrm>
            <a:off x="5049838" y="323850"/>
            <a:ext cx="1874837"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74" name="Rectangle 14"/>
          <p:cNvSpPr>
            <a:spLocks noChangeArrowheads="1"/>
          </p:cNvSpPr>
          <p:nvPr/>
        </p:nvSpPr>
        <p:spPr bwMode="auto">
          <a:xfrm>
            <a:off x="5657850" y="444500"/>
            <a:ext cx="7572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League</a:t>
            </a:r>
            <a:endParaRPr lang="en-US" altLang="en-US"/>
          </a:p>
        </p:txBody>
      </p:sp>
      <p:sp>
        <p:nvSpPr>
          <p:cNvPr id="117775" name="Freeform 15"/>
          <p:cNvSpPr>
            <a:spLocks/>
          </p:cNvSpPr>
          <p:nvPr/>
        </p:nvSpPr>
        <p:spPr bwMode="auto">
          <a:xfrm>
            <a:off x="5049838" y="3368675"/>
            <a:ext cx="1874837" cy="350838"/>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76" name="Rectangle 16"/>
          <p:cNvSpPr>
            <a:spLocks noChangeArrowheads="1"/>
          </p:cNvSpPr>
          <p:nvPr/>
        </p:nvSpPr>
        <p:spPr bwMode="auto">
          <a:xfrm>
            <a:off x="5049838" y="3368675"/>
            <a:ext cx="1874837" cy="35083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77" name="Rectangle 17"/>
          <p:cNvSpPr>
            <a:spLocks noChangeArrowheads="1"/>
          </p:cNvSpPr>
          <p:nvPr/>
        </p:nvSpPr>
        <p:spPr bwMode="auto">
          <a:xfrm>
            <a:off x="5102225" y="3421063"/>
            <a:ext cx="9144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7778" name="Freeform 18"/>
          <p:cNvSpPr>
            <a:spLocks/>
          </p:cNvSpPr>
          <p:nvPr/>
        </p:nvSpPr>
        <p:spPr bwMode="auto">
          <a:xfrm>
            <a:off x="5049838" y="3719513"/>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79" name="Rectangle 19"/>
          <p:cNvSpPr>
            <a:spLocks noChangeArrowheads="1"/>
          </p:cNvSpPr>
          <p:nvPr/>
        </p:nvSpPr>
        <p:spPr bwMode="auto">
          <a:xfrm>
            <a:off x="5049838" y="3719513"/>
            <a:ext cx="1874837" cy="355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80" name="Rectangle 20"/>
          <p:cNvSpPr>
            <a:spLocks noChangeArrowheads="1"/>
          </p:cNvSpPr>
          <p:nvPr/>
        </p:nvSpPr>
        <p:spPr bwMode="auto">
          <a:xfrm>
            <a:off x="5102225" y="3778250"/>
            <a:ext cx="10588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7781" name="Freeform 21"/>
          <p:cNvSpPr>
            <a:spLocks/>
          </p:cNvSpPr>
          <p:nvPr/>
        </p:nvSpPr>
        <p:spPr bwMode="auto">
          <a:xfrm>
            <a:off x="5049838" y="2900363"/>
            <a:ext cx="1874837" cy="468312"/>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82" name="Rectangle 22"/>
          <p:cNvSpPr>
            <a:spLocks noChangeArrowheads="1"/>
          </p:cNvSpPr>
          <p:nvPr/>
        </p:nvSpPr>
        <p:spPr bwMode="auto">
          <a:xfrm>
            <a:off x="5049838" y="2900363"/>
            <a:ext cx="1874837" cy="4683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83" name="Rectangle 23"/>
          <p:cNvSpPr>
            <a:spLocks noChangeArrowheads="1"/>
          </p:cNvSpPr>
          <p:nvPr/>
        </p:nvSpPr>
        <p:spPr bwMode="auto">
          <a:xfrm>
            <a:off x="5426075" y="3027363"/>
            <a:ext cx="12477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Tournament</a:t>
            </a:r>
            <a:endParaRPr lang="en-US" altLang="en-US"/>
          </a:p>
        </p:txBody>
      </p:sp>
      <p:sp>
        <p:nvSpPr>
          <p:cNvPr id="117784" name="Freeform 24"/>
          <p:cNvSpPr>
            <a:spLocks/>
          </p:cNvSpPr>
          <p:nvPr/>
        </p:nvSpPr>
        <p:spPr bwMode="auto">
          <a:xfrm>
            <a:off x="1841500" y="571341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85" name="Rectangle 25"/>
          <p:cNvSpPr>
            <a:spLocks noChangeArrowheads="1"/>
          </p:cNvSpPr>
          <p:nvPr/>
        </p:nvSpPr>
        <p:spPr bwMode="auto">
          <a:xfrm>
            <a:off x="1841500" y="5713413"/>
            <a:ext cx="1876425"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86" name="Rectangle 26"/>
          <p:cNvSpPr>
            <a:spLocks noChangeArrowheads="1"/>
          </p:cNvSpPr>
          <p:nvPr/>
        </p:nvSpPr>
        <p:spPr bwMode="auto">
          <a:xfrm>
            <a:off x="1893888" y="576580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7787" name="Freeform 27"/>
          <p:cNvSpPr>
            <a:spLocks/>
          </p:cNvSpPr>
          <p:nvPr/>
        </p:nvSpPr>
        <p:spPr bwMode="auto">
          <a:xfrm>
            <a:off x="1841500" y="6064250"/>
            <a:ext cx="1876425" cy="355600"/>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88" name="Rectangle 28"/>
          <p:cNvSpPr>
            <a:spLocks noChangeArrowheads="1"/>
          </p:cNvSpPr>
          <p:nvPr/>
        </p:nvSpPr>
        <p:spPr bwMode="auto">
          <a:xfrm>
            <a:off x="1841500" y="6064250"/>
            <a:ext cx="1876425" cy="355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89" name="Rectangle 29"/>
          <p:cNvSpPr>
            <a:spLocks noChangeArrowheads="1"/>
          </p:cNvSpPr>
          <p:nvPr/>
        </p:nvSpPr>
        <p:spPr bwMode="auto">
          <a:xfrm>
            <a:off x="1893888" y="6122988"/>
            <a:ext cx="10588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7790" name="Freeform 30"/>
          <p:cNvSpPr>
            <a:spLocks/>
          </p:cNvSpPr>
          <p:nvPr/>
        </p:nvSpPr>
        <p:spPr bwMode="auto">
          <a:xfrm>
            <a:off x="1841500" y="524510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91" name="Rectangle 31"/>
          <p:cNvSpPr>
            <a:spLocks noChangeArrowheads="1"/>
          </p:cNvSpPr>
          <p:nvPr/>
        </p:nvSpPr>
        <p:spPr bwMode="auto">
          <a:xfrm>
            <a:off x="1841500" y="5245100"/>
            <a:ext cx="1876425"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92" name="Rectangle 32"/>
          <p:cNvSpPr>
            <a:spLocks noChangeArrowheads="1"/>
          </p:cNvSpPr>
          <p:nvPr/>
        </p:nvSpPr>
        <p:spPr bwMode="auto">
          <a:xfrm>
            <a:off x="2513013" y="5372100"/>
            <a:ext cx="6508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Player</a:t>
            </a:r>
            <a:endParaRPr lang="en-US" altLang="en-US"/>
          </a:p>
        </p:txBody>
      </p:sp>
      <p:sp>
        <p:nvSpPr>
          <p:cNvPr id="117793" name="Freeform 33"/>
          <p:cNvSpPr>
            <a:spLocks/>
          </p:cNvSpPr>
          <p:nvPr/>
        </p:nvSpPr>
        <p:spPr bwMode="auto">
          <a:xfrm>
            <a:off x="5899150" y="1492250"/>
            <a:ext cx="169863" cy="331788"/>
          </a:xfrm>
          <a:custGeom>
            <a:avLst/>
            <a:gdLst>
              <a:gd name="T0" fmla="*/ 55 w 107"/>
              <a:gd name="T1" fmla="*/ 0 h 209"/>
              <a:gd name="T2" fmla="*/ 0 w 107"/>
              <a:gd name="T3" fmla="*/ 107 h 209"/>
              <a:gd name="T4" fmla="*/ 55 w 107"/>
              <a:gd name="T5" fmla="*/ 209 h 209"/>
              <a:gd name="T6" fmla="*/ 107 w 107"/>
              <a:gd name="T7" fmla="*/ 107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7"/>
                </a:lnTo>
                <a:lnTo>
                  <a:pt x="55" y="209"/>
                </a:lnTo>
                <a:lnTo>
                  <a:pt x="107" y="107"/>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795" name="Line 35"/>
          <p:cNvSpPr>
            <a:spLocks noChangeShapeType="1"/>
          </p:cNvSpPr>
          <p:nvPr/>
        </p:nvSpPr>
        <p:spPr bwMode="auto">
          <a:xfrm flipV="1">
            <a:off x="5986463" y="1824038"/>
            <a:ext cx="1587" cy="10763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7799" name="Freeform 39"/>
          <p:cNvSpPr>
            <a:spLocks/>
          </p:cNvSpPr>
          <p:nvPr/>
        </p:nvSpPr>
        <p:spPr bwMode="auto">
          <a:xfrm>
            <a:off x="5049838" y="571341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800" name="Rectangle 40"/>
          <p:cNvSpPr>
            <a:spLocks noChangeArrowheads="1"/>
          </p:cNvSpPr>
          <p:nvPr/>
        </p:nvSpPr>
        <p:spPr bwMode="auto">
          <a:xfrm>
            <a:off x="5049838" y="5713413"/>
            <a:ext cx="1874837"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801" name="Rectangle 41"/>
          <p:cNvSpPr>
            <a:spLocks noChangeArrowheads="1"/>
          </p:cNvSpPr>
          <p:nvPr/>
        </p:nvSpPr>
        <p:spPr bwMode="auto">
          <a:xfrm>
            <a:off x="5102225" y="576580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7802" name="Freeform 42"/>
          <p:cNvSpPr>
            <a:spLocks/>
          </p:cNvSpPr>
          <p:nvPr/>
        </p:nvSpPr>
        <p:spPr bwMode="auto">
          <a:xfrm>
            <a:off x="5049838" y="6064250"/>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803" name="Rectangle 43"/>
          <p:cNvSpPr>
            <a:spLocks noChangeArrowheads="1"/>
          </p:cNvSpPr>
          <p:nvPr/>
        </p:nvSpPr>
        <p:spPr bwMode="auto">
          <a:xfrm>
            <a:off x="5049838" y="6064250"/>
            <a:ext cx="1874837" cy="355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804" name="Rectangle 44"/>
          <p:cNvSpPr>
            <a:spLocks noChangeArrowheads="1"/>
          </p:cNvSpPr>
          <p:nvPr/>
        </p:nvSpPr>
        <p:spPr bwMode="auto">
          <a:xfrm>
            <a:off x="5102225" y="6122988"/>
            <a:ext cx="10588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7805" name="Freeform 45"/>
          <p:cNvSpPr>
            <a:spLocks/>
          </p:cNvSpPr>
          <p:nvPr/>
        </p:nvSpPr>
        <p:spPr bwMode="auto">
          <a:xfrm>
            <a:off x="5049838" y="524510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806" name="Rectangle 46"/>
          <p:cNvSpPr>
            <a:spLocks noChangeArrowheads="1"/>
          </p:cNvSpPr>
          <p:nvPr/>
        </p:nvSpPr>
        <p:spPr bwMode="auto">
          <a:xfrm>
            <a:off x="5049838" y="5245100"/>
            <a:ext cx="1874837"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807" name="Rectangle 47"/>
          <p:cNvSpPr>
            <a:spLocks noChangeArrowheads="1"/>
          </p:cNvSpPr>
          <p:nvPr/>
        </p:nvSpPr>
        <p:spPr bwMode="auto">
          <a:xfrm>
            <a:off x="5708650" y="5372100"/>
            <a:ext cx="6238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Match</a:t>
            </a:r>
            <a:endParaRPr lang="en-US" altLang="en-US"/>
          </a:p>
        </p:txBody>
      </p:sp>
      <p:sp>
        <p:nvSpPr>
          <p:cNvPr id="117808" name="Freeform 48"/>
          <p:cNvSpPr>
            <a:spLocks/>
          </p:cNvSpPr>
          <p:nvPr/>
        </p:nvSpPr>
        <p:spPr bwMode="auto">
          <a:xfrm>
            <a:off x="5899150" y="4075113"/>
            <a:ext cx="169863" cy="331787"/>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810" name="Line 50"/>
          <p:cNvSpPr>
            <a:spLocks noChangeShapeType="1"/>
          </p:cNvSpPr>
          <p:nvPr/>
        </p:nvSpPr>
        <p:spPr bwMode="auto">
          <a:xfrm flipV="1">
            <a:off x="5986463" y="4406900"/>
            <a:ext cx="1587" cy="8382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7814" name="Freeform 54"/>
          <p:cNvSpPr>
            <a:spLocks/>
          </p:cNvSpPr>
          <p:nvPr/>
        </p:nvSpPr>
        <p:spPr bwMode="auto">
          <a:xfrm>
            <a:off x="1841500" y="79216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815" name="Rectangle 55"/>
          <p:cNvSpPr>
            <a:spLocks noChangeArrowheads="1"/>
          </p:cNvSpPr>
          <p:nvPr/>
        </p:nvSpPr>
        <p:spPr bwMode="auto">
          <a:xfrm>
            <a:off x="1841500" y="792163"/>
            <a:ext cx="1876425"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816" name="Rectangle 56"/>
          <p:cNvSpPr>
            <a:spLocks noChangeArrowheads="1"/>
          </p:cNvSpPr>
          <p:nvPr/>
        </p:nvSpPr>
        <p:spPr bwMode="auto">
          <a:xfrm>
            <a:off x="1893888" y="84455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7817" name="Freeform 57"/>
          <p:cNvSpPr>
            <a:spLocks/>
          </p:cNvSpPr>
          <p:nvPr/>
        </p:nvSpPr>
        <p:spPr bwMode="auto">
          <a:xfrm>
            <a:off x="1841500" y="1143000"/>
            <a:ext cx="1876425" cy="34925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818" name="Rectangle 58"/>
          <p:cNvSpPr>
            <a:spLocks noChangeArrowheads="1"/>
          </p:cNvSpPr>
          <p:nvPr/>
        </p:nvSpPr>
        <p:spPr bwMode="auto">
          <a:xfrm>
            <a:off x="1841500" y="1143000"/>
            <a:ext cx="1876425" cy="3492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819" name="Rectangle 59"/>
          <p:cNvSpPr>
            <a:spLocks noChangeArrowheads="1"/>
          </p:cNvSpPr>
          <p:nvPr/>
        </p:nvSpPr>
        <p:spPr bwMode="auto">
          <a:xfrm>
            <a:off x="1893888" y="1195388"/>
            <a:ext cx="10588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7820" name="Freeform 60"/>
          <p:cNvSpPr>
            <a:spLocks/>
          </p:cNvSpPr>
          <p:nvPr/>
        </p:nvSpPr>
        <p:spPr bwMode="auto">
          <a:xfrm>
            <a:off x="1841500" y="32385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7821" name="Rectangle 61"/>
          <p:cNvSpPr>
            <a:spLocks noChangeArrowheads="1"/>
          </p:cNvSpPr>
          <p:nvPr/>
        </p:nvSpPr>
        <p:spPr bwMode="auto">
          <a:xfrm>
            <a:off x="1841500" y="323850"/>
            <a:ext cx="1876425"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822" name="Rectangle 62"/>
          <p:cNvSpPr>
            <a:spLocks noChangeArrowheads="1"/>
          </p:cNvSpPr>
          <p:nvPr/>
        </p:nvSpPr>
        <p:spPr bwMode="auto">
          <a:xfrm>
            <a:off x="2132013" y="444500"/>
            <a:ext cx="7572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League</a:t>
            </a:r>
            <a:endParaRPr lang="en-US" altLang="en-US"/>
          </a:p>
        </p:txBody>
      </p:sp>
      <p:sp>
        <p:nvSpPr>
          <p:cNvPr id="117823" name="Rectangle 63"/>
          <p:cNvSpPr>
            <a:spLocks noChangeArrowheads="1"/>
          </p:cNvSpPr>
          <p:nvPr/>
        </p:nvSpPr>
        <p:spPr bwMode="auto">
          <a:xfrm>
            <a:off x="2794000" y="444500"/>
            <a:ext cx="603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 </a:t>
            </a:r>
            <a:endParaRPr lang="en-US" altLang="en-US"/>
          </a:p>
        </p:txBody>
      </p:sp>
      <p:sp>
        <p:nvSpPr>
          <p:cNvPr id="117824" name="Rectangle 64"/>
          <p:cNvSpPr>
            <a:spLocks noChangeArrowheads="1"/>
          </p:cNvSpPr>
          <p:nvPr/>
        </p:nvSpPr>
        <p:spPr bwMode="auto">
          <a:xfrm>
            <a:off x="2844800" y="444500"/>
            <a:ext cx="6731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Owner</a:t>
            </a:r>
            <a:endParaRPr lang="en-US" altLang="en-US"/>
          </a:p>
        </p:txBody>
      </p:sp>
      <p:sp>
        <p:nvSpPr>
          <p:cNvPr id="117825" name="Line 65"/>
          <p:cNvSpPr>
            <a:spLocks noChangeShapeType="1"/>
          </p:cNvSpPr>
          <p:nvPr/>
        </p:nvSpPr>
        <p:spPr bwMode="auto">
          <a:xfrm>
            <a:off x="3717925" y="904875"/>
            <a:ext cx="133191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7826" name="Rectangle 66"/>
          <p:cNvSpPr>
            <a:spLocks noChangeArrowheads="1"/>
          </p:cNvSpPr>
          <p:nvPr/>
        </p:nvSpPr>
        <p:spPr bwMode="auto">
          <a:xfrm>
            <a:off x="3835400" y="560388"/>
            <a:ext cx="100013"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7827" name="Rectangle 67"/>
          <p:cNvSpPr>
            <a:spLocks noChangeArrowheads="1"/>
          </p:cNvSpPr>
          <p:nvPr/>
        </p:nvSpPr>
        <p:spPr bwMode="auto">
          <a:xfrm>
            <a:off x="3838575" y="563563"/>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1</a:t>
            </a:r>
            <a:endParaRPr lang="en-US" altLang="en-US"/>
          </a:p>
        </p:txBody>
      </p:sp>
      <p:sp>
        <p:nvSpPr>
          <p:cNvPr id="117828" name="Rectangle 68"/>
          <p:cNvSpPr>
            <a:spLocks noChangeArrowheads="1"/>
          </p:cNvSpPr>
          <p:nvPr/>
        </p:nvSpPr>
        <p:spPr bwMode="auto">
          <a:xfrm>
            <a:off x="4849813" y="560388"/>
            <a:ext cx="68262"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7829" name="Rectangle 69"/>
          <p:cNvSpPr>
            <a:spLocks noChangeArrowheads="1"/>
          </p:cNvSpPr>
          <p:nvPr/>
        </p:nvSpPr>
        <p:spPr bwMode="auto">
          <a:xfrm>
            <a:off x="4851400" y="563563"/>
            <a:ext cx="84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
            </a:r>
            <a:endParaRPr lang="en-US" altLang="en-US"/>
          </a:p>
        </p:txBody>
      </p:sp>
      <p:sp>
        <p:nvSpPr>
          <p:cNvPr id="117830" name="Line 70"/>
          <p:cNvSpPr>
            <a:spLocks noChangeShapeType="1"/>
          </p:cNvSpPr>
          <p:nvPr/>
        </p:nvSpPr>
        <p:spPr bwMode="auto">
          <a:xfrm>
            <a:off x="3717925" y="5826125"/>
            <a:ext cx="133191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7831" name="Rectangle 71"/>
          <p:cNvSpPr>
            <a:spLocks noChangeArrowheads="1"/>
          </p:cNvSpPr>
          <p:nvPr/>
        </p:nvSpPr>
        <p:spPr bwMode="auto">
          <a:xfrm>
            <a:off x="3848100" y="5481638"/>
            <a:ext cx="76200"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7832" name="Rectangle 72"/>
          <p:cNvSpPr>
            <a:spLocks noChangeArrowheads="1"/>
          </p:cNvSpPr>
          <p:nvPr/>
        </p:nvSpPr>
        <p:spPr bwMode="auto">
          <a:xfrm>
            <a:off x="3851275" y="5484813"/>
            <a:ext cx="84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
            </a:r>
            <a:endParaRPr lang="en-US" altLang="en-US"/>
          </a:p>
        </p:txBody>
      </p:sp>
      <p:sp>
        <p:nvSpPr>
          <p:cNvPr id="117833" name="Rectangle 73"/>
          <p:cNvSpPr>
            <a:spLocks noChangeArrowheads="1"/>
          </p:cNvSpPr>
          <p:nvPr/>
        </p:nvSpPr>
        <p:spPr bwMode="auto">
          <a:xfrm>
            <a:off x="4849813" y="5481638"/>
            <a:ext cx="6826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7834" name="Rectangle 74"/>
          <p:cNvSpPr>
            <a:spLocks noChangeArrowheads="1"/>
          </p:cNvSpPr>
          <p:nvPr/>
        </p:nvSpPr>
        <p:spPr bwMode="auto">
          <a:xfrm>
            <a:off x="4851400" y="5491163"/>
            <a:ext cx="84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5" name="Freeform 7"/>
          <p:cNvSpPr>
            <a:spLocks/>
          </p:cNvSpPr>
          <p:nvPr/>
        </p:nvSpPr>
        <p:spPr bwMode="auto">
          <a:xfrm>
            <a:off x="5049838" y="79216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16" name="Rectangle 8"/>
          <p:cNvSpPr>
            <a:spLocks noChangeArrowheads="1"/>
          </p:cNvSpPr>
          <p:nvPr/>
        </p:nvSpPr>
        <p:spPr bwMode="auto">
          <a:xfrm>
            <a:off x="5049838" y="792163"/>
            <a:ext cx="1874837"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17" name="Rectangle 9"/>
          <p:cNvSpPr>
            <a:spLocks noChangeArrowheads="1"/>
          </p:cNvSpPr>
          <p:nvPr/>
        </p:nvSpPr>
        <p:spPr bwMode="auto">
          <a:xfrm>
            <a:off x="5102225" y="84455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9818" name="Freeform 10"/>
          <p:cNvSpPr>
            <a:spLocks/>
          </p:cNvSpPr>
          <p:nvPr/>
        </p:nvSpPr>
        <p:spPr bwMode="auto">
          <a:xfrm>
            <a:off x="5049838" y="1143000"/>
            <a:ext cx="1874837" cy="34925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19" name="Rectangle 11"/>
          <p:cNvSpPr>
            <a:spLocks noChangeArrowheads="1"/>
          </p:cNvSpPr>
          <p:nvPr/>
        </p:nvSpPr>
        <p:spPr bwMode="auto">
          <a:xfrm>
            <a:off x="5049838" y="1143000"/>
            <a:ext cx="1874837" cy="3492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20" name="Rectangle 12"/>
          <p:cNvSpPr>
            <a:spLocks noChangeArrowheads="1"/>
          </p:cNvSpPr>
          <p:nvPr/>
        </p:nvSpPr>
        <p:spPr bwMode="auto">
          <a:xfrm>
            <a:off x="5102225" y="1195388"/>
            <a:ext cx="10588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9821" name="Freeform 13"/>
          <p:cNvSpPr>
            <a:spLocks/>
          </p:cNvSpPr>
          <p:nvPr/>
        </p:nvSpPr>
        <p:spPr bwMode="auto">
          <a:xfrm>
            <a:off x="5049838" y="32385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22" name="Rectangle 14"/>
          <p:cNvSpPr>
            <a:spLocks noChangeArrowheads="1"/>
          </p:cNvSpPr>
          <p:nvPr/>
        </p:nvSpPr>
        <p:spPr bwMode="auto">
          <a:xfrm>
            <a:off x="5049838" y="323850"/>
            <a:ext cx="1874837"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23" name="Rectangle 15"/>
          <p:cNvSpPr>
            <a:spLocks noChangeArrowheads="1"/>
          </p:cNvSpPr>
          <p:nvPr/>
        </p:nvSpPr>
        <p:spPr bwMode="auto">
          <a:xfrm>
            <a:off x="5657850" y="444500"/>
            <a:ext cx="7572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League</a:t>
            </a:r>
            <a:endParaRPr lang="en-US" altLang="en-US"/>
          </a:p>
        </p:txBody>
      </p:sp>
      <p:sp>
        <p:nvSpPr>
          <p:cNvPr id="119824" name="Freeform 16"/>
          <p:cNvSpPr>
            <a:spLocks/>
          </p:cNvSpPr>
          <p:nvPr/>
        </p:nvSpPr>
        <p:spPr bwMode="auto">
          <a:xfrm>
            <a:off x="5049838" y="3368675"/>
            <a:ext cx="1874837" cy="350838"/>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25" name="Rectangle 17"/>
          <p:cNvSpPr>
            <a:spLocks noChangeArrowheads="1"/>
          </p:cNvSpPr>
          <p:nvPr/>
        </p:nvSpPr>
        <p:spPr bwMode="auto">
          <a:xfrm>
            <a:off x="5049838" y="3368675"/>
            <a:ext cx="1874837" cy="35083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26" name="Rectangle 18"/>
          <p:cNvSpPr>
            <a:spLocks noChangeArrowheads="1"/>
          </p:cNvSpPr>
          <p:nvPr/>
        </p:nvSpPr>
        <p:spPr bwMode="auto">
          <a:xfrm>
            <a:off x="5102225" y="3421063"/>
            <a:ext cx="9144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9827" name="Freeform 19"/>
          <p:cNvSpPr>
            <a:spLocks/>
          </p:cNvSpPr>
          <p:nvPr/>
        </p:nvSpPr>
        <p:spPr bwMode="auto">
          <a:xfrm>
            <a:off x="5049838" y="3719513"/>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28" name="Rectangle 20"/>
          <p:cNvSpPr>
            <a:spLocks noChangeArrowheads="1"/>
          </p:cNvSpPr>
          <p:nvPr/>
        </p:nvSpPr>
        <p:spPr bwMode="auto">
          <a:xfrm>
            <a:off x="5049838" y="3719513"/>
            <a:ext cx="1874837" cy="355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29" name="Rectangle 21"/>
          <p:cNvSpPr>
            <a:spLocks noChangeArrowheads="1"/>
          </p:cNvSpPr>
          <p:nvPr/>
        </p:nvSpPr>
        <p:spPr bwMode="auto">
          <a:xfrm>
            <a:off x="5102225" y="3778250"/>
            <a:ext cx="10588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9830" name="Freeform 22"/>
          <p:cNvSpPr>
            <a:spLocks/>
          </p:cNvSpPr>
          <p:nvPr/>
        </p:nvSpPr>
        <p:spPr bwMode="auto">
          <a:xfrm>
            <a:off x="5049838" y="2900363"/>
            <a:ext cx="1874837" cy="468312"/>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31" name="Rectangle 23"/>
          <p:cNvSpPr>
            <a:spLocks noChangeArrowheads="1"/>
          </p:cNvSpPr>
          <p:nvPr/>
        </p:nvSpPr>
        <p:spPr bwMode="auto">
          <a:xfrm>
            <a:off x="5049838" y="2900363"/>
            <a:ext cx="1874837" cy="4683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32" name="Rectangle 24"/>
          <p:cNvSpPr>
            <a:spLocks noChangeArrowheads="1"/>
          </p:cNvSpPr>
          <p:nvPr/>
        </p:nvSpPr>
        <p:spPr bwMode="auto">
          <a:xfrm>
            <a:off x="5426075" y="3027363"/>
            <a:ext cx="12477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Tournament</a:t>
            </a:r>
            <a:endParaRPr lang="en-US" altLang="en-US"/>
          </a:p>
        </p:txBody>
      </p:sp>
      <p:sp>
        <p:nvSpPr>
          <p:cNvPr id="119833" name="Freeform 25"/>
          <p:cNvSpPr>
            <a:spLocks/>
          </p:cNvSpPr>
          <p:nvPr/>
        </p:nvSpPr>
        <p:spPr bwMode="auto">
          <a:xfrm>
            <a:off x="1841500" y="571341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34" name="Rectangle 26"/>
          <p:cNvSpPr>
            <a:spLocks noChangeArrowheads="1"/>
          </p:cNvSpPr>
          <p:nvPr/>
        </p:nvSpPr>
        <p:spPr bwMode="auto">
          <a:xfrm>
            <a:off x="1841500" y="5713413"/>
            <a:ext cx="1876425"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35" name="Rectangle 27"/>
          <p:cNvSpPr>
            <a:spLocks noChangeArrowheads="1"/>
          </p:cNvSpPr>
          <p:nvPr/>
        </p:nvSpPr>
        <p:spPr bwMode="auto">
          <a:xfrm>
            <a:off x="1893888" y="576580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9836" name="Freeform 28"/>
          <p:cNvSpPr>
            <a:spLocks/>
          </p:cNvSpPr>
          <p:nvPr/>
        </p:nvSpPr>
        <p:spPr bwMode="auto">
          <a:xfrm>
            <a:off x="1841500" y="6064250"/>
            <a:ext cx="1876425" cy="355600"/>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37" name="Rectangle 29"/>
          <p:cNvSpPr>
            <a:spLocks noChangeArrowheads="1"/>
          </p:cNvSpPr>
          <p:nvPr/>
        </p:nvSpPr>
        <p:spPr bwMode="auto">
          <a:xfrm>
            <a:off x="1841500" y="6064250"/>
            <a:ext cx="1876425" cy="355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38" name="Rectangle 30"/>
          <p:cNvSpPr>
            <a:spLocks noChangeArrowheads="1"/>
          </p:cNvSpPr>
          <p:nvPr/>
        </p:nvSpPr>
        <p:spPr bwMode="auto">
          <a:xfrm>
            <a:off x="1893888" y="6122988"/>
            <a:ext cx="10588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9839" name="Freeform 31"/>
          <p:cNvSpPr>
            <a:spLocks/>
          </p:cNvSpPr>
          <p:nvPr/>
        </p:nvSpPr>
        <p:spPr bwMode="auto">
          <a:xfrm>
            <a:off x="1841500" y="524510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40" name="Rectangle 32"/>
          <p:cNvSpPr>
            <a:spLocks noChangeArrowheads="1"/>
          </p:cNvSpPr>
          <p:nvPr/>
        </p:nvSpPr>
        <p:spPr bwMode="auto">
          <a:xfrm>
            <a:off x="1841500" y="5245100"/>
            <a:ext cx="1876425"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41" name="Rectangle 33"/>
          <p:cNvSpPr>
            <a:spLocks noChangeArrowheads="1"/>
          </p:cNvSpPr>
          <p:nvPr/>
        </p:nvSpPr>
        <p:spPr bwMode="auto">
          <a:xfrm>
            <a:off x="2513013" y="5372100"/>
            <a:ext cx="6508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Player</a:t>
            </a:r>
            <a:endParaRPr lang="en-US" altLang="en-US"/>
          </a:p>
        </p:txBody>
      </p:sp>
      <p:sp>
        <p:nvSpPr>
          <p:cNvPr id="119842" name="Freeform 34"/>
          <p:cNvSpPr>
            <a:spLocks/>
          </p:cNvSpPr>
          <p:nvPr/>
        </p:nvSpPr>
        <p:spPr bwMode="auto">
          <a:xfrm>
            <a:off x="5899150" y="1492250"/>
            <a:ext cx="169863" cy="331788"/>
          </a:xfrm>
          <a:custGeom>
            <a:avLst/>
            <a:gdLst>
              <a:gd name="T0" fmla="*/ 55 w 107"/>
              <a:gd name="T1" fmla="*/ 0 h 209"/>
              <a:gd name="T2" fmla="*/ 0 w 107"/>
              <a:gd name="T3" fmla="*/ 107 h 209"/>
              <a:gd name="T4" fmla="*/ 55 w 107"/>
              <a:gd name="T5" fmla="*/ 209 h 209"/>
              <a:gd name="T6" fmla="*/ 107 w 107"/>
              <a:gd name="T7" fmla="*/ 107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7"/>
                </a:lnTo>
                <a:lnTo>
                  <a:pt x="55" y="209"/>
                </a:lnTo>
                <a:lnTo>
                  <a:pt x="107" y="107"/>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43" name="Rectangle 35"/>
          <p:cNvSpPr>
            <a:spLocks noChangeArrowheads="1"/>
          </p:cNvSpPr>
          <p:nvPr/>
        </p:nvSpPr>
        <p:spPr bwMode="auto">
          <a:xfrm>
            <a:off x="5456238" y="2087563"/>
            <a:ext cx="1055687" cy="217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9844" name="Line 36"/>
          <p:cNvSpPr>
            <a:spLocks noChangeShapeType="1"/>
          </p:cNvSpPr>
          <p:nvPr/>
        </p:nvSpPr>
        <p:spPr bwMode="auto">
          <a:xfrm flipV="1">
            <a:off x="5986463" y="1824038"/>
            <a:ext cx="1587" cy="10763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9848" name="Freeform 40"/>
          <p:cNvSpPr>
            <a:spLocks/>
          </p:cNvSpPr>
          <p:nvPr/>
        </p:nvSpPr>
        <p:spPr bwMode="auto">
          <a:xfrm>
            <a:off x="5049838" y="571341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49" name="Rectangle 41"/>
          <p:cNvSpPr>
            <a:spLocks noChangeArrowheads="1"/>
          </p:cNvSpPr>
          <p:nvPr/>
        </p:nvSpPr>
        <p:spPr bwMode="auto">
          <a:xfrm>
            <a:off x="5049838" y="5713413"/>
            <a:ext cx="1874837"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50" name="Rectangle 42"/>
          <p:cNvSpPr>
            <a:spLocks noChangeArrowheads="1"/>
          </p:cNvSpPr>
          <p:nvPr/>
        </p:nvSpPr>
        <p:spPr bwMode="auto">
          <a:xfrm>
            <a:off x="5102225" y="576580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9851" name="Freeform 43"/>
          <p:cNvSpPr>
            <a:spLocks/>
          </p:cNvSpPr>
          <p:nvPr/>
        </p:nvSpPr>
        <p:spPr bwMode="auto">
          <a:xfrm>
            <a:off x="5049838" y="6064250"/>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52" name="Rectangle 44"/>
          <p:cNvSpPr>
            <a:spLocks noChangeArrowheads="1"/>
          </p:cNvSpPr>
          <p:nvPr/>
        </p:nvSpPr>
        <p:spPr bwMode="auto">
          <a:xfrm>
            <a:off x="5049838" y="6064250"/>
            <a:ext cx="1874837" cy="355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53" name="Rectangle 45"/>
          <p:cNvSpPr>
            <a:spLocks noChangeArrowheads="1"/>
          </p:cNvSpPr>
          <p:nvPr/>
        </p:nvSpPr>
        <p:spPr bwMode="auto">
          <a:xfrm>
            <a:off x="5102225" y="6122988"/>
            <a:ext cx="10588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9854" name="Freeform 46"/>
          <p:cNvSpPr>
            <a:spLocks/>
          </p:cNvSpPr>
          <p:nvPr/>
        </p:nvSpPr>
        <p:spPr bwMode="auto">
          <a:xfrm>
            <a:off x="5049838" y="524510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55" name="Rectangle 47"/>
          <p:cNvSpPr>
            <a:spLocks noChangeArrowheads="1"/>
          </p:cNvSpPr>
          <p:nvPr/>
        </p:nvSpPr>
        <p:spPr bwMode="auto">
          <a:xfrm>
            <a:off x="5049838" y="5245100"/>
            <a:ext cx="1874837"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56" name="Rectangle 48"/>
          <p:cNvSpPr>
            <a:spLocks noChangeArrowheads="1"/>
          </p:cNvSpPr>
          <p:nvPr/>
        </p:nvSpPr>
        <p:spPr bwMode="auto">
          <a:xfrm>
            <a:off x="5708650" y="5372100"/>
            <a:ext cx="6238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Match</a:t>
            </a:r>
            <a:endParaRPr lang="en-US" altLang="en-US"/>
          </a:p>
        </p:txBody>
      </p:sp>
      <p:sp>
        <p:nvSpPr>
          <p:cNvPr id="119857" name="Freeform 49"/>
          <p:cNvSpPr>
            <a:spLocks/>
          </p:cNvSpPr>
          <p:nvPr/>
        </p:nvSpPr>
        <p:spPr bwMode="auto">
          <a:xfrm>
            <a:off x="5899150" y="4075113"/>
            <a:ext cx="169863" cy="331787"/>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59" name="Line 51"/>
          <p:cNvSpPr>
            <a:spLocks noChangeShapeType="1"/>
          </p:cNvSpPr>
          <p:nvPr/>
        </p:nvSpPr>
        <p:spPr bwMode="auto">
          <a:xfrm flipV="1">
            <a:off x="5986463" y="4406900"/>
            <a:ext cx="1587" cy="8382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9863" name="Freeform 55"/>
          <p:cNvSpPr>
            <a:spLocks/>
          </p:cNvSpPr>
          <p:nvPr/>
        </p:nvSpPr>
        <p:spPr bwMode="auto">
          <a:xfrm>
            <a:off x="1841500" y="79216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64" name="Rectangle 56"/>
          <p:cNvSpPr>
            <a:spLocks noChangeArrowheads="1"/>
          </p:cNvSpPr>
          <p:nvPr/>
        </p:nvSpPr>
        <p:spPr bwMode="auto">
          <a:xfrm>
            <a:off x="1841500" y="792163"/>
            <a:ext cx="1876425"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65" name="Rectangle 57"/>
          <p:cNvSpPr>
            <a:spLocks noChangeArrowheads="1"/>
          </p:cNvSpPr>
          <p:nvPr/>
        </p:nvSpPr>
        <p:spPr bwMode="auto">
          <a:xfrm>
            <a:off x="1893888" y="84455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9866" name="Freeform 58"/>
          <p:cNvSpPr>
            <a:spLocks/>
          </p:cNvSpPr>
          <p:nvPr/>
        </p:nvSpPr>
        <p:spPr bwMode="auto">
          <a:xfrm>
            <a:off x="1841500" y="1143000"/>
            <a:ext cx="1876425" cy="34925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67" name="Rectangle 59"/>
          <p:cNvSpPr>
            <a:spLocks noChangeArrowheads="1"/>
          </p:cNvSpPr>
          <p:nvPr/>
        </p:nvSpPr>
        <p:spPr bwMode="auto">
          <a:xfrm>
            <a:off x="1841500" y="1143000"/>
            <a:ext cx="1876425" cy="3492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68" name="Rectangle 60"/>
          <p:cNvSpPr>
            <a:spLocks noChangeArrowheads="1"/>
          </p:cNvSpPr>
          <p:nvPr/>
        </p:nvSpPr>
        <p:spPr bwMode="auto">
          <a:xfrm>
            <a:off x="1893888" y="1195388"/>
            <a:ext cx="10588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9869" name="Freeform 61"/>
          <p:cNvSpPr>
            <a:spLocks/>
          </p:cNvSpPr>
          <p:nvPr/>
        </p:nvSpPr>
        <p:spPr bwMode="auto">
          <a:xfrm>
            <a:off x="1841500" y="32385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870" name="Rectangle 62"/>
          <p:cNvSpPr>
            <a:spLocks noChangeArrowheads="1"/>
          </p:cNvSpPr>
          <p:nvPr/>
        </p:nvSpPr>
        <p:spPr bwMode="auto">
          <a:xfrm>
            <a:off x="1841500" y="323850"/>
            <a:ext cx="1876425"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871" name="Rectangle 63"/>
          <p:cNvSpPr>
            <a:spLocks noChangeArrowheads="1"/>
          </p:cNvSpPr>
          <p:nvPr/>
        </p:nvSpPr>
        <p:spPr bwMode="auto">
          <a:xfrm>
            <a:off x="2132013" y="444500"/>
            <a:ext cx="7572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League</a:t>
            </a:r>
            <a:endParaRPr lang="en-US" altLang="en-US"/>
          </a:p>
        </p:txBody>
      </p:sp>
      <p:sp>
        <p:nvSpPr>
          <p:cNvPr id="119872" name="Rectangle 64"/>
          <p:cNvSpPr>
            <a:spLocks noChangeArrowheads="1"/>
          </p:cNvSpPr>
          <p:nvPr/>
        </p:nvSpPr>
        <p:spPr bwMode="auto">
          <a:xfrm>
            <a:off x="2794000" y="444500"/>
            <a:ext cx="603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 </a:t>
            </a:r>
            <a:endParaRPr lang="en-US" altLang="en-US"/>
          </a:p>
        </p:txBody>
      </p:sp>
      <p:sp>
        <p:nvSpPr>
          <p:cNvPr id="119873" name="Rectangle 65"/>
          <p:cNvSpPr>
            <a:spLocks noChangeArrowheads="1"/>
          </p:cNvSpPr>
          <p:nvPr/>
        </p:nvSpPr>
        <p:spPr bwMode="auto">
          <a:xfrm>
            <a:off x="2844800" y="444500"/>
            <a:ext cx="6731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Owner</a:t>
            </a:r>
            <a:endParaRPr lang="en-US" altLang="en-US"/>
          </a:p>
        </p:txBody>
      </p:sp>
      <p:sp>
        <p:nvSpPr>
          <p:cNvPr id="119874" name="Line 66"/>
          <p:cNvSpPr>
            <a:spLocks noChangeShapeType="1"/>
          </p:cNvSpPr>
          <p:nvPr/>
        </p:nvSpPr>
        <p:spPr bwMode="auto">
          <a:xfrm>
            <a:off x="3717925" y="904875"/>
            <a:ext cx="133191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9875" name="Rectangle 67"/>
          <p:cNvSpPr>
            <a:spLocks noChangeArrowheads="1"/>
          </p:cNvSpPr>
          <p:nvPr/>
        </p:nvSpPr>
        <p:spPr bwMode="auto">
          <a:xfrm>
            <a:off x="3835400" y="560388"/>
            <a:ext cx="100013"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9876" name="Rectangle 68"/>
          <p:cNvSpPr>
            <a:spLocks noChangeArrowheads="1"/>
          </p:cNvSpPr>
          <p:nvPr/>
        </p:nvSpPr>
        <p:spPr bwMode="auto">
          <a:xfrm>
            <a:off x="3838575" y="563563"/>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1</a:t>
            </a:r>
            <a:endParaRPr lang="en-US" altLang="en-US"/>
          </a:p>
        </p:txBody>
      </p:sp>
      <p:sp>
        <p:nvSpPr>
          <p:cNvPr id="119877" name="Rectangle 69"/>
          <p:cNvSpPr>
            <a:spLocks noChangeArrowheads="1"/>
          </p:cNvSpPr>
          <p:nvPr/>
        </p:nvSpPr>
        <p:spPr bwMode="auto">
          <a:xfrm>
            <a:off x="4849813" y="560388"/>
            <a:ext cx="68262"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9878" name="Rectangle 70"/>
          <p:cNvSpPr>
            <a:spLocks noChangeArrowheads="1"/>
          </p:cNvSpPr>
          <p:nvPr/>
        </p:nvSpPr>
        <p:spPr bwMode="auto">
          <a:xfrm>
            <a:off x="4851400" y="563563"/>
            <a:ext cx="84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
            </a:r>
            <a:endParaRPr lang="en-US" altLang="en-US"/>
          </a:p>
        </p:txBody>
      </p:sp>
      <p:sp>
        <p:nvSpPr>
          <p:cNvPr id="119879" name="Line 71"/>
          <p:cNvSpPr>
            <a:spLocks noChangeShapeType="1"/>
          </p:cNvSpPr>
          <p:nvPr/>
        </p:nvSpPr>
        <p:spPr bwMode="auto">
          <a:xfrm>
            <a:off x="3717925" y="5826125"/>
            <a:ext cx="133191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9880" name="Rectangle 72"/>
          <p:cNvSpPr>
            <a:spLocks noChangeArrowheads="1"/>
          </p:cNvSpPr>
          <p:nvPr/>
        </p:nvSpPr>
        <p:spPr bwMode="auto">
          <a:xfrm>
            <a:off x="3848100" y="5481638"/>
            <a:ext cx="76200"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9881" name="Rectangle 73"/>
          <p:cNvSpPr>
            <a:spLocks noChangeArrowheads="1"/>
          </p:cNvSpPr>
          <p:nvPr/>
        </p:nvSpPr>
        <p:spPr bwMode="auto">
          <a:xfrm>
            <a:off x="3851275" y="5484813"/>
            <a:ext cx="84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
            </a:r>
            <a:endParaRPr lang="en-US" altLang="en-US"/>
          </a:p>
        </p:txBody>
      </p:sp>
      <p:sp>
        <p:nvSpPr>
          <p:cNvPr id="119882" name="Rectangle 74"/>
          <p:cNvSpPr>
            <a:spLocks noChangeArrowheads="1"/>
          </p:cNvSpPr>
          <p:nvPr/>
        </p:nvSpPr>
        <p:spPr bwMode="auto">
          <a:xfrm>
            <a:off x="4849813" y="5481638"/>
            <a:ext cx="6826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9883" name="Rectangle 75"/>
          <p:cNvSpPr>
            <a:spLocks noChangeArrowheads="1"/>
          </p:cNvSpPr>
          <p:nvPr/>
        </p:nvSpPr>
        <p:spPr bwMode="auto">
          <a:xfrm>
            <a:off x="4851400" y="5491163"/>
            <a:ext cx="84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
            </a:r>
            <a:endParaRPr lang="en-US" altLang="en-US"/>
          </a:p>
        </p:txBody>
      </p:sp>
      <p:grpSp>
        <p:nvGrpSpPr>
          <p:cNvPr id="119906" name="Group 98"/>
          <p:cNvGrpSpPr>
            <a:grpSpLocks/>
          </p:cNvGrpSpPr>
          <p:nvPr/>
        </p:nvGrpSpPr>
        <p:grpSpPr bwMode="auto">
          <a:xfrm>
            <a:off x="2163763" y="1720850"/>
            <a:ext cx="1874837" cy="1174750"/>
            <a:chOff x="1200" y="1824"/>
            <a:chExt cx="1181" cy="740"/>
          </a:xfrm>
        </p:grpSpPr>
        <p:sp>
          <p:nvSpPr>
            <p:cNvPr id="119907" name="Freeform 99"/>
            <p:cNvSpPr>
              <a:spLocks/>
            </p:cNvSpPr>
            <p:nvPr/>
          </p:nvSpPr>
          <p:spPr bwMode="auto">
            <a:xfrm>
              <a:off x="1200" y="211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908" name="Rectangle 100"/>
            <p:cNvSpPr>
              <a:spLocks noChangeArrowheads="1"/>
            </p:cNvSpPr>
            <p:nvPr/>
          </p:nvSpPr>
          <p:spPr bwMode="auto">
            <a:xfrm>
              <a:off x="1200" y="2119"/>
              <a:ext cx="1181"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909" name="Rectangle 101"/>
            <p:cNvSpPr>
              <a:spLocks noChangeArrowheads="1"/>
            </p:cNvSpPr>
            <p:nvPr/>
          </p:nvSpPr>
          <p:spPr bwMode="auto">
            <a:xfrm>
              <a:off x="1233" y="2152"/>
              <a:ext cx="5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9910" name="Freeform 102"/>
            <p:cNvSpPr>
              <a:spLocks/>
            </p:cNvSpPr>
            <p:nvPr/>
          </p:nvSpPr>
          <p:spPr bwMode="auto">
            <a:xfrm>
              <a:off x="1200" y="234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911" name="Rectangle 103"/>
            <p:cNvSpPr>
              <a:spLocks noChangeArrowheads="1"/>
            </p:cNvSpPr>
            <p:nvPr/>
          </p:nvSpPr>
          <p:spPr bwMode="auto">
            <a:xfrm>
              <a:off x="1200" y="2340"/>
              <a:ext cx="1181" cy="22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912" name="Rectangle 104"/>
            <p:cNvSpPr>
              <a:spLocks noChangeArrowheads="1"/>
            </p:cNvSpPr>
            <p:nvPr/>
          </p:nvSpPr>
          <p:spPr bwMode="auto">
            <a:xfrm>
              <a:off x="1233" y="2377"/>
              <a:ext cx="6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9913" name="Freeform 105"/>
            <p:cNvSpPr>
              <a:spLocks/>
            </p:cNvSpPr>
            <p:nvPr/>
          </p:nvSpPr>
          <p:spPr bwMode="auto">
            <a:xfrm>
              <a:off x="1200" y="182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914" name="Rectangle 106"/>
            <p:cNvSpPr>
              <a:spLocks noChangeArrowheads="1"/>
            </p:cNvSpPr>
            <p:nvPr/>
          </p:nvSpPr>
          <p:spPr bwMode="auto">
            <a:xfrm>
              <a:off x="1200" y="1824"/>
              <a:ext cx="1181" cy="29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915" name="Rectangle 107"/>
            <p:cNvSpPr>
              <a:spLocks noChangeArrowheads="1"/>
            </p:cNvSpPr>
            <p:nvPr/>
          </p:nvSpPr>
          <p:spPr bwMode="auto">
            <a:xfrm>
              <a:off x="1344" y="1824"/>
              <a:ext cx="86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700">
                  <a:solidFill>
                    <a:srgbClr val="000000"/>
                  </a:solidFill>
                  <a:latin typeface="Arial" panose="020B0604020202020204" pitchFamily="34" charset="0"/>
                </a:rPr>
                <a:t>Tournament_</a:t>
              </a:r>
            </a:p>
            <a:p>
              <a:pPr algn="ctr"/>
              <a:r>
                <a:rPr lang="en-US" altLang="en-US" sz="1700">
                  <a:solidFill>
                    <a:srgbClr val="000000"/>
                  </a:solidFill>
                  <a:latin typeface="Arial" panose="020B0604020202020204" pitchFamily="34" charset="0"/>
                </a:rPr>
                <a:t>Boundary</a:t>
              </a:r>
              <a:endParaRPr lang="en-US" altLang="en-US"/>
            </a:p>
          </p:txBody>
        </p:sp>
      </p:grpSp>
      <p:grpSp>
        <p:nvGrpSpPr>
          <p:cNvPr id="119916" name="Group 108"/>
          <p:cNvGrpSpPr>
            <a:grpSpLocks/>
          </p:cNvGrpSpPr>
          <p:nvPr/>
        </p:nvGrpSpPr>
        <p:grpSpPr bwMode="auto">
          <a:xfrm>
            <a:off x="2163763" y="3124200"/>
            <a:ext cx="1874837" cy="1752600"/>
            <a:chOff x="1056" y="1968"/>
            <a:chExt cx="1181" cy="1104"/>
          </a:xfrm>
        </p:grpSpPr>
        <p:sp>
          <p:nvSpPr>
            <p:cNvPr id="119917" name="Freeform 109"/>
            <p:cNvSpPr>
              <a:spLocks/>
            </p:cNvSpPr>
            <p:nvPr/>
          </p:nvSpPr>
          <p:spPr bwMode="auto">
            <a:xfrm>
              <a:off x="1056" y="2627"/>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918" name="Rectangle 110"/>
            <p:cNvSpPr>
              <a:spLocks noChangeArrowheads="1"/>
            </p:cNvSpPr>
            <p:nvPr/>
          </p:nvSpPr>
          <p:spPr bwMode="auto">
            <a:xfrm>
              <a:off x="1056" y="2627"/>
              <a:ext cx="1181"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919" name="Rectangle 111"/>
            <p:cNvSpPr>
              <a:spLocks noChangeArrowheads="1"/>
            </p:cNvSpPr>
            <p:nvPr/>
          </p:nvSpPr>
          <p:spPr bwMode="auto">
            <a:xfrm>
              <a:off x="1089" y="2660"/>
              <a:ext cx="5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19920" name="Freeform 112"/>
            <p:cNvSpPr>
              <a:spLocks/>
            </p:cNvSpPr>
            <p:nvPr/>
          </p:nvSpPr>
          <p:spPr bwMode="auto">
            <a:xfrm>
              <a:off x="1056" y="2848"/>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9921" name="Rectangle 113"/>
            <p:cNvSpPr>
              <a:spLocks noChangeArrowheads="1"/>
            </p:cNvSpPr>
            <p:nvPr/>
          </p:nvSpPr>
          <p:spPr bwMode="auto">
            <a:xfrm>
              <a:off x="1056" y="2848"/>
              <a:ext cx="1181" cy="22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922" name="Rectangle 114"/>
            <p:cNvSpPr>
              <a:spLocks noChangeArrowheads="1"/>
            </p:cNvSpPr>
            <p:nvPr/>
          </p:nvSpPr>
          <p:spPr bwMode="auto">
            <a:xfrm>
              <a:off x="1089" y="2885"/>
              <a:ext cx="6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19923" name="Rectangle 115"/>
            <p:cNvSpPr>
              <a:spLocks noChangeArrowheads="1"/>
            </p:cNvSpPr>
            <p:nvPr/>
          </p:nvSpPr>
          <p:spPr bwMode="auto">
            <a:xfrm>
              <a:off x="1056" y="1968"/>
              <a:ext cx="1181" cy="65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9924" name="Rectangle 116"/>
            <p:cNvSpPr>
              <a:spLocks noChangeArrowheads="1"/>
            </p:cNvSpPr>
            <p:nvPr/>
          </p:nvSpPr>
          <p:spPr bwMode="auto">
            <a:xfrm>
              <a:off x="1203" y="2016"/>
              <a:ext cx="862"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700">
                  <a:solidFill>
                    <a:srgbClr val="000000"/>
                  </a:solidFill>
                  <a:latin typeface="Arial" panose="020B0604020202020204" pitchFamily="34" charset="0"/>
                </a:rPr>
                <a:t>Announce_</a:t>
              </a:r>
            </a:p>
            <a:p>
              <a:pPr algn="ctr"/>
              <a:r>
                <a:rPr lang="en-US" altLang="en-US" sz="1700">
                  <a:solidFill>
                    <a:srgbClr val="000000"/>
                  </a:solidFill>
                  <a:latin typeface="Arial" panose="020B0604020202020204" pitchFamily="34" charset="0"/>
                </a:rPr>
                <a:t>Tournament_</a:t>
              </a:r>
            </a:p>
            <a:p>
              <a:pPr algn="ctr"/>
              <a:r>
                <a:rPr lang="en-US" altLang="en-US" sz="1700">
                  <a:solidFill>
                    <a:srgbClr val="000000"/>
                  </a:solidFill>
                  <a:latin typeface="Arial" panose="020B0604020202020204" pitchFamily="34" charset="0"/>
                </a:rPr>
                <a:t>Control</a:t>
              </a:r>
              <a:endParaRPr lang="en-US"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Impact on  ARENA’s Object Model (ctd)</a:t>
            </a:r>
          </a:p>
        </p:txBody>
      </p:sp>
      <p:sp>
        <p:nvSpPr>
          <p:cNvPr id="122883" name="Rectangle 3"/>
          <p:cNvSpPr>
            <a:spLocks noGrp="1" noChangeArrowheads="1"/>
          </p:cNvSpPr>
          <p:nvPr>
            <p:ph type="body" idx="1"/>
          </p:nvPr>
        </p:nvSpPr>
        <p:spPr/>
        <p:txBody>
          <a:bodyPr/>
          <a:lstStyle/>
          <a:p>
            <a:r>
              <a:rPr lang="en-US" altLang="en-US"/>
              <a:t>The Sequence Diagram also supplied us with a lot of new events</a:t>
            </a:r>
          </a:p>
          <a:p>
            <a:pPr lvl="1"/>
            <a:r>
              <a:rPr lang="en-US" altLang="en-US"/>
              <a:t>newTournament(league)</a:t>
            </a:r>
          </a:p>
          <a:p>
            <a:pPr lvl="1"/>
            <a:r>
              <a:rPr lang="en-US" altLang="en-US"/>
              <a:t>setName(name)</a:t>
            </a:r>
          </a:p>
          <a:p>
            <a:pPr lvl="1"/>
            <a:r>
              <a:rPr lang="en-US" altLang="en-US"/>
              <a:t>setMaxPlayers(max)</a:t>
            </a:r>
          </a:p>
          <a:p>
            <a:pPr lvl="1"/>
            <a:r>
              <a:rPr lang="en-US" altLang="en-US"/>
              <a:t>Commit</a:t>
            </a:r>
          </a:p>
          <a:p>
            <a:pPr lvl="1"/>
            <a:r>
              <a:rPr lang="en-US" altLang="en-US"/>
              <a:t>checkMaxTournaments()</a:t>
            </a:r>
          </a:p>
          <a:p>
            <a:pPr lvl="1"/>
            <a:r>
              <a:rPr lang="en-US" altLang="en-US"/>
              <a:t>createTournament</a:t>
            </a:r>
          </a:p>
          <a:p>
            <a:r>
              <a:rPr lang="en-US" altLang="en-US"/>
              <a:t>Question: Who owns these events?</a:t>
            </a:r>
          </a:p>
          <a:p>
            <a:r>
              <a:rPr lang="en-US" altLang="en-US"/>
              <a:t>Answer: For each object that receives an event there is a public operation in the associated class.</a:t>
            </a:r>
          </a:p>
          <a:p>
            <a:pPr lvl="1"/>
            <a:r>
              <a:rPr lang="en-US" altLang="en-US"/>
              <a:t>The name of the operation is usually the name of the event. </a:t>
            </a:r>
          </a:p>
          <a:p>
            <a:pPr lvl="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28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228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28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28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28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28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88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8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228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Example from the Sequence Diagram</a:t>
            </a:r>
          </a:p>
        </p:txBody>
      </p:sp>
      <p:sp>
        <p:nvSpPr>
          <p:cNvPr id="123978" name="Rectangle 74"/>
          <p:cNvSpPr>
            <a:spLocks noChangeArrowheads="1"/>
          </p:cNvSpPr>
          <p:nvPr/>
        </p:nvSpPr>
        <p:spPr bwMode="auto">
          <a:xfrm>
            <a:off x="2443163" y="54102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0000"/>
                </a:solidFill>
                <a:latin typeface="Arial" panose="020B0604020202020204" pitchFamily="34" charset="0"/>
              </a:rPr>
              <a:t>createTournament</a:t>
            </a:r>
          </a:p>
          <a:p>
            <a:r>
              <a:rPr lang="en-US" altLang="en-US" sz="1500">
                <a:solidFill>
                  <a:srgbClr val="FF0000"/>
                </a:solidFill>
                <a:latin typeface="Arial" panose="020B0604020202020204" pitchFamily="34" charset="0"/>
              </a:rPr>
              <a:t>(name, maxp)</a:t>
            </a:r>
            <a:endParaRPr lang="en-US" altLang="en-US" sz="2400"/>
          </a:p>
        </p:txBody>
      </p:sp>
      <p:sp>
        <p:nvSpPr>
          <p:cNvPr id="123980" name="Line 76"/>
          <p:cNvSpPr>
            <a:spLocks noChangeShapeType="1"/>
          </p:cNvSpPr>
          <p:nvPr/>
        </p:nvSpPr>
        <p:spPr bwMode="auto">
          <a:xfrm flipV="1">
            <a:off x="2427288" y="5854700"/>
            <a:ext cx="1527175" cy="635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24049" name="Group 145"/>
          <p:cNvGrpSpPr>
            <a:grpSpLocks/>
          </p:cNvGrpSpPr>
          <p:nvPr/>
        </p:nvGrpSpPr>
        <p:grpSpPr bwMode="auto">
          <a:xfrm>
            <a:off x="3757613" y="4443413"/>
            <a:ext cx="363537" cy="1620837"/>
            <a:chOff x="2367" y="2799"/>
            <a:chExt cx="229" cy="1021"/>
          </a:xfrm>
        </p:grpSpPr>
        <p:sp>
          <p:nvSpPr>
            <p:cNvPr id="123975" name="Line 71"/>
            <p:cNvSpPr>
              <a:spLocks noChangeShapeType="1"/>
            </p:cNvSpPr>
            <p:nvPr/>
          </p:nvSpPr>
          <p:spPr bwMode="auto">
            <a:xfrm>
              <a:off x="2595" y="2799"/>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6" name="Line 72"/>
            <p:cNvSpPr>
              <a:spLocks noChangeShapeType="1"/>
            </p:cNvSpPr>
            <p:nvPr/>
          </p:nvSpPr>
          <p:spPr bwMode="auto">
            <a:xfrm>
              <a:off x="2595" y="3250"/>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7" name="Line 73"/>
            <p:cNvSpPr>
              <a:spLocks noChangeShapeType="1"/>
            </p:cNvSpPr>
            <p:nvPr/>
          </p:nvSpPr>
          <p:spPr bwMode="auto">
            <a:xfrm>
              <a:off x="2595" y="3581"/>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9" name="Freeform 75"/>
            <p:cNvSpPr>
              <a:spLocks/>
            </p:cNvSpPr>
            <p:nvPr/>
          </p:nvSpPr>
          <p:spPr bwMode="auto">
            <a:xfrm>
              <a:off x="2479" y="3644"/>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81" name="Rectangle 77"/>
            <p:cNvSpPr>
              <a:spLocks noChangeArrowheads="1"/>
            </p:cNvSpPr>
            <p:nvPr/>
          </p:nvSpPr>
          <p:spPr bwMode="auto">
            <a:xfrm>
              <a:off x="2367" y="3552"/>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grpSp>
      <p:grpSp>
        <p:nvGrpSpPr>
          <p:cNvPr id="124048" name="Group 144"/>
          <p:cNvGrpSpPr>
            <a:grpSpLocks/>
          </p:cNvGrpSpPr>
          <p:nvPr/>
        </p:nvGrpSpPr>
        <p:grpSpPr bwMode="auto">
          <a:xfrm>
            <a:off x="152400" y="762000"/>
            <a:ext cx="8904288" cy="5943600"/>
            <a:chOff x="96" y="480"/>
            <a:chExt cx="5609" cy="3744"/>
          </a:xfrm>
        </p:grpSpPr>
        <p:sp>
          <p:nvSpPr>
            <p:cNvPr id="123995" name="Line 91"/>
            <p:cNvSpPr>
              <a:spLocks noChangeShapeType="1"/>
            </p:cNvSpPr>
            <p:nvPr/>
          </p:nvSpPr>
          <p:spPr bwMode="auto">
            <a:xfrm>
              <a:off x="4419" y="3373"/>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96" name="Line 92"/>
            <p:cNvSpPr>
              <a:spLocks noChangeShapeType="1"/>
            </p:cNvSpPr>
            <p:nvPr/>
          </p:nvSpPr>
          <p:spPr bwMode="auto">
            <a:xfrm>
              <a:off x="4419" y="3812"/>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97" name="Freeform 93"/>
            <p:cNvSpPr>
              <a:spLocks/>
            </p:cNvSpPr>
            <p:nvPr/>
          </p:nvSpPr>
          <p:spPr bwMode="auto">
            <a:xfrm>
              <a:off x="4369" y="3611"/>
              <a:ext cx="95" cy="517"/>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98" name="Rectangle 94"/>
            <p:cNvSpPr>
              <a:spLocks noChangeArrowheads="1"/>
            </p:cNvSpPr>
            <p:nvPr/>
          </p:nvSpPr>
          <p:spPr bwMode="auto">
            <a:xfrm>
              <a:off x="4369" y="3611"/>
              <a:ext cx="95" cy="5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9" name="Freeform 95"/>
            <p:cNvSpPr>
              <a:spLocks/>
            </p:cNvSpPr>
            <p:nvPr/>
          </p:nvSpPr>
          <p:spPr bwMode="auto">
            <a:xfrm>
              <a:off x="4303" y="3682"/>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000" name="Rectangle 96"/>
            <p:cNvSpPr>
              <a:spLocks noChangeArrowheads="1"/>
            </p:cNvSpPr>
            <p:nvPr/>
          </p:nvSpPr>
          <p:spPr bwMode="auto">
            <a:xfrm>
              <a:off x="2588" y="3596"/>
              <a:ext cx="1087" cy="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4001" name="Line 97"/>
            <p:cNvSpPr>
              <a:spLocks noChangeShapeType="1"/>
            </p:cNvSpPr>
            <p:nvPr/>
          </p:nvSpPr>
          <p:spPr bwMode="auto">
            <a:xfrm>
              <a:off x="2611" y="3727"/>
              <a:ext cx="1680"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02" name="Rectangle 98"/>
            <p:cNvSpPr>
              <a:spLocks noChangeArrowheads="1"/>
            </p:cNvSpPr>
            <p:nvPr/>
          </p:nvSpPr>
          <p:spPr bwMode="auto">
            <a:xfrm>
              <a:off x="2830" y="3299"/>
              <a:ext cx="7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create</a:t>
              </a:r>
            </a:p>
            <a:p>
              <a:r>
                <a:rPr lang="en-US" altLang="en-US" sz="1500">
                  <a:solidFill>
                    <a:srgbClr val="000000"/>
                  </a:solidFill>
                  <a:latin typeface="Arial" panose="020B0604020202020204" pitchFamily="34" charset="0"/>
                </a:rPr>
                <a:t>Tournament</a:t>
              </a:r>
            </a:p>
            <a:p>
              <a:r>
                <a:rPr lang="en-US" altLang="en-US" sz="1500">
                  <a:solidFill>
                    <a:srgbClr val="000000"/>
                  </a:solidFill>
                  <a:latin typeface="Arial" panose="020B0604020202020204" pitchFamily="34" charset="0"/>
                </a:rPr>
                <a:t>(name, maxp)</a:t>
              </a:r>
              <a:endParaRPr lang="en-US" altLang="en-US" sz="2400"/>
            </a:p>
          </p:txBody>
        </p:sp>
        <p:sp>
          <p:nvSpPr>
            <p:cNvPr id="124038" name="Line 134"/>
            <p:cNvSpPr>
              <a:spLocks noChangeShapeType="1"/>
            </p:cNvSpPr>
            <p:nvPr/>
          </p:nvSpPr>
          <p:spPr bwMode="auto">
            <a:xfrm>
              <a:off x="2600" y="3986"/>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39" name="Rectangle 135"/>
            <p:cNvSpPr>
              <a:spLocks noChangeArrowheads="1"/>
            </p:cNvSpPr>
            <p:nvPr/>
          </p:nvSpPr>
          <p:spPr bwMode="auto">
            <a:xfrm>
              <a:off x="2550" y="3705"/>
              <a:ext cx="90" cy="276"/>
            </a:xfrm>
            <a:prstGeom prst="rect">
              <a:avLst/>
            </a:prstGeom>
            <a:solidFill>
              <a:schemeClr val="accent1"/>
            </a:solidFill>
            <a:ln w="4763">
              <a:solidFill>
                <a:srgbClr val="000000"/>
              </a:solidFill>
              <a:miter lim="800000"/>
              <a:headEnd/>
              <a:tailEnd/>
            </a:ln>
          </p:spPr>
          <p:txBody>
            <a:bodyPr/>
            <a:lstStyle/>
            <a:p>
              <a:endParaRPr lang="en-IN"/>
            </a:p>
          </p:txBody>
        </p:sp>
        <p:grpSp>
          <p:nvGrpSpPr>
            <p:cNvPr id="123907" name="Group 3"/>
            <p:cNvGrpSpPr>
              <a:grpSpLocks/>
            </p:cNvGrpSpPr>
            <p:nvPr/>
          </p:nvGrpSpPr>
          <p:grpSpPr bwMode="auto">
            <a:xfrm>
              <a:off x="96" y="480"/>
              <a:ext cx="576" cy="672"/>
              <a:chOff x="96" y="480"/>
              <a:chExt cx="576" cy="672"/>
            </a:xfrm>
          </p:grpSpPr>
          <p:grpSp>
            <p:nvGrpSpPr>
              <p:cNvPr id="123908" name="Group 4"/>
              <p:cNvGrpSpPr>
                <a:grpSpLocks/>
              </p:cNvGrpSpPr>
              <p:nvPr/>
            </p:nvGrpSpPr>
            <p:grpSpPr bwMode="auto">
              <a:xfrm>
                <a:off x="192" y="480"/>
                <a:ext cx="281" cy="377"/>
                <a:chOff x="428" y="533"/>
                <a:chExt cx="281" cy="377"/>
              </a:xfrm>
            </p:grpSpPr>
            <p:sp>
              <p:nvSpPr>
                <p:cNvPr id="123909" name="Freeform 5"/>
                <p:cNvSpPr>
                  <a:spLocks/>
                </p:cNvSpPr>
                <p:nvPr/>
              </p:nvSpPr>
              <p:spPr bwMode="auto">
                <a:xfrm>
                  <a:off x="521" y="533"/>
                  <a:ext cx="95" cy="95"/>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95">
                      <a:moveTo>
                        <a:pt x="0" y="48"/>
                      </a:moveTo>
                      <a:lnTo>
                        <a:pt x="0" y="48"/>
                      </a:lnTo>
                      <a:lnTo>
                        <a:pt x="0" y="50"/>
                      </a:lnTo>
                      <a:lnTo>
                        <a:pt x="0" y="53"/>
                      </a:lnTo>
                      <a:lnTo>
                        <a:pt x="0" y="53"/>
                      </a:lnTo>
                      <a:lnTo>
                        <a:pt x="0" y="55"/>
                      </a:lnTo>
                      <a:lnTo>
                        <a:pt x="0" y="58"/>
                      </a:lnTo>
                      <a:lnTo>
                        <a:pt x="2" y="58"/>
                      </a:lnTo>
                      <a:lnTo>
                        <a:pt x="2" y="60"/>
                      </a:lnTo>
                      <a:lnTo>
                        <a:pt x="2" y="63"/>
                      </a:lnTo>
                      <a:lnTo>
                        <a:pt x="2" y="63"/>
                      </a:lnTo>
                      <a:lnTo>
                        <a:pt x="2" y="65"/>
                      </a:lnTo>
                      <a:lnTo>
                        <a:pt x="5" y="65"/>
                      </a:lnTo>
                      <a:lnTo>
                        <a:pt x="5" y="68"/>
                      </a:lnTo>
                      <a:lnTo>
                        <a:pt x="5" y="70"/>
                      </a:lnTo>
                      <a:lnTo>
                        <a:pt x="8" y="70"/>
                      </a:lnTo>
                      <a:lnTo>
                        <a:pt x="8" y="73"/>
                      </a:lnTo>
                      <a:lnTo>
                        <a:pt x="8" y="73"/>
                      </a:lnTo>
                      <a:lnTo>
                        <a:pt x="10" y="75"/>
                      </a:lnTo>
                      <a:lnTo>
                        <a:pt x="10" y="75"/>
                      </a:lnTo>
                      <a:lnTo>
                        <a:pt x="10" y="78"/>
                      </a:lnTo>
                      <a:lnTo>
                        <a:pt x="13" y="78"/>
                      </a:lnTo>
                      <a:lnTo>
                        <a:pt x="13" y="80"/>
                      </a:lnTo>
                      <a:lnTo>
                        <a:pt x="15" y="80"/>
                      </a:lnTo>
                      <a:lnTo>
                        <a:pt x="15" y="83"/>
                      </a:lnTo>
                      <a:lnTo>
                        <a:pt x="18" y="83"/>
                      </a:lnTo>
                      <a:lnTo>
                        <a:pt x="18" y="85"/>
                      </a:lnTo>
                      <a:lnTo>
                        <a:pt x="20" y="85"/>
                      </a:lnTo>
                      <a:lnTo>
                        <a:pt x="20" y="85"/>
                      </a:lnTo>
                      <a:lnTo>
                        <a:pt x="23" y="88"/>
                      </a:lnTo>
                      <a:lnTo>
                        <a:pt x="23" y="88"/>
                      </a:lnTo>
                      <a:lnTo>
                        <a:pt x="25" y="88"/>
                      </a:lnTo>
                      <a:lnTo>
                        <a:pt x="28" y="90"/>
                      </a:lnTo>
                      <a:lnTo>
                        <a:pt x="28" y="90"/>
                      </a:lnTo>
                      <a:lnTo>
                        <a:pt x="30" y="90"/>
                      </a:lnTo>
                      <a:lnTo>
                        <a:pt x="30" y="90"/>
                      </a:lnTo>
                      <a:lnTo>
                        <a:pt x="33" y="93"/>
                      </a:lnTo>
                      <a:lnTo>
                        <a:pt x="35" y="93"/>
                      </a:lnTo>
                      <a:lnTo>
                        <a:pt x="35" y="93"/>
                      </a:lnTo>
                      <a:lnTo>
                        <a:pt x="38" y="93"/>
                      </a:lnTo>
                      <a:lnTo>
                        <a:pt x="38" y="93"/>
                      </a:lnTo>
                      <a:lnTo>
                        <a:pt x="40" y="93"/>
                      </a:lnTo>
                      <a:lnTo>
                        <a:pt x="43" y="93"/>
                      </a:lnTo>
                      <a:lnTo>
                        <a:pt x="43" y="93"/>
                      </a:lnTo>
                      <a:lnTo>
                        <a:pt x="45" y="93"/>
                      </a:lnTo>
                      <a:lnTo>
                        <a:pt x="48" y="95"/>
                      </a:lnTo>
                      <a:lnTo>
                        <a:pt x="48" y="93"/>
                      </a:lnTo>
                      <a:lnTo>
                        <a:pt x="50" y="93"/>
                      </a:lnTo>
                      <a:lnTo>
                        <a:pt x="53" y="93"/>
                      </a:lnTo>
                      <a:lnTo>
                        <a:pt x="53" y="93"/>
                      </a:lnTo>
                      <a:lnTo>
                        <a:pt x="55" y="93"/>
                      </a:lnTo>
                      <a:lnTo>
                        <a:pt x="58" y="93"/>
                      </a:lnTo>
                      <a:lnTo>
                        <a:pt x="58" y="93"/>
                      </a:lnTo>
                      <a:lnTo>
                        <a:pt x="60" y="93"/>
                      </a:lnTo>
                      <a:lnTo>
                        <a:pt x="63" y="93"/>
                      </a:lnTo>
                      <a:lnTo>
                        <a:pt x="63" y="90"/>
                      </a:lnTo>
                      <a:lnTo>
                        <a:pt x="65" y="90"/>
                      </a:lnTo>
                      <a:lnTo>
                        <a:pt x="65" y="90"/>
                      </a:lnTo>
                      <a:lnTo>
                        <a:pt x="68" y="90"/>
                      </a:lnTo>
                      <a:lnTo>
                        <a:pt x="70" y="88"/>
                      </a:lnTo>
                      <a:lnTo>
                        <a:pt x="70" y="88"/>
                      </a:lnTo>
                      <a:lnTo>
                        <a:pt x="73" y="88"/>
                      </a:lnTo>
                      <a:lnTo>
                        <a:pt x="73" y="85"/>
                      </a:lnTo>
                      <a:lnTo>
                        <a:pt x="75" y="85"/>
                      </a:lnTo>
                      <a:lnTo>
                        <a:pt x="75" y="85"/>
                      </a:lnTo>
                      <a:lnTo>
                        <a:pt x="78" y="83"/>
                      </a:lnTo>
                      <a:lnTo>
                        <a:pt x="78" y="83"/>
                      </a:lnTo>
                      <a:lnTo>
                        <a:pt x="80" y="80"/>
                      </a:lnTo>
                      <a:lnTo>
                        <a:pt x="80" y="80"/>
                      </a:lnTo>
                      <a:lnTo>
                        <a:pt x="83" y="78"/>
                      </a:lnTo>
                      <a:lnTo>
                        <a:pt x="83" y="78"/>
                      </a:lnTo>
                      <a:lnTo>
                        <a:pt x="85" y="75"/>
                      </a:lnTo>
                      <a:lnTo>
                        <a:pt x="85" y="75"/>
                      </a:lnTo>
                      <a:lnTo>
                        <a:pt x="85" y="73"/>
                      </a:lnTo>
                      <a:lnTo>
                        <a:pt x="88" y="73"/>
                      </a:lnTo>
                      <a:lnTo>
                        <a:pt x="88" y="70"/>
                      </a:lnTo>
                      <a:lnTo>
                        <a:pt x="88" y="70"/>
                      </a:lnTo>
                      <a:lnTo>
                        <a:pt x="90" y="68"/>
                      </a:lnTo>
                      <a:lnTo>
                        <a:pt x="90" y="65"/>
                      </a:lnTo>
                      <a:lnTo>
                        <a:pt x="90" y="65"/>
                      </a:lnTo>
                      <a:lnTo>
                        <a:pt x="90" y="63"/>
                      </a:lnTo>
                      <a:lnTo>
                        <a:pt x="93" y="63"/>
                      </a:lnTo>
                      <a:lnTo>
                        <a:pt x="93" y="60"/>
                      </a:lnTo>
                      <a:lnTo>
                        <a:pt x="93" y="58"/>
                      </a:lnTo>
                      <a:lnTo>
                        <a:pt x="93" y="58"/>
                      </a:lnTo>
                      <a:lnTo>
                        <a:pt x="93" y="55"/>
                      </a:lnTo>
                      <a:lnTo>
                        <a:pt x="93" y="53"/>
                      </a:lnTo>
                      <a:lnTo>
                        <a:pt x="93" y="53"/>
                      </a:lnTo>
                      <a:lnTo>
                        <a:pt x="93" y="50"/>
                      </a:lnTo>
                      <a:lnTo>
                        <a:pt x="93" y="48"/>
                      </a:lnTo>
                      <a:lnTo>
                        <a:pt x="95" y="48"/>
                      </a:lnTo>
                      <a:lnTo>
                        <a:pt x="93" y="45"/>
                      </a:lnTo>
                      <a:lnTo>
                        <a:pt x="93" y="43"/>
                      </a:lnTo>
                      <a:lnTo>
                        <a:pt x="93" y="43"/>
                      </a:lnTo>
                      <a:lnTo>
                        <a:pt x="93" y="40"/>
                      </a:lnTo>
                      <a:lnTo>
                        <a:pt x="93" y="38"/>
                      </a:lnTo>
                      <a:lnTo>
                        <a:pt x="93" y="38"/>
                      </a:lnTo>
                      <a:lnTo>
                        <a:pt x="93" y="35"/>
                      </a:lnTo>
                      <a:lnTo>
                        <a:pt x="93" y="35"/>
                      </a:lnTo>
                      <a:lnTo>
                        <a:pt x="93" y="33"/>
                      </a:lnTo>
                      <a:lnTo>
                        <a:pt x="90" y="30"/>
                      </a:lnTo>
                      <a:lnTo>
                        <a:pt x="90" y="30"/>
                      </a:lnTo>
                      <a:lnTo>
                        <a:pt x="90" y="28"/>
                      </a:lnTo>
                      <a:lnTo>
                        <a:pt x="90" y="28"/>
                      </a:lnTo>
                      <a:lnTo>
                        <a:pt x="88" y="25"/>
                      </a:lnTo>
                      <a:lnTo>
                        <a:pt x="88" y="23"/>
                      </a:lnTo>
                      <a:lnTo>
                        <a:pt x="88" y="23"/>
                      </a:lnTo>
                      <a:lnTo>
                        <a:pt x="85" y="20"/>
                      </a:lnTo>
                      <a:lnTo>
                        <a:pt x="85" y="20"/>
                      </a:lnTo>
                      <a:lnTo>
                        <a:pt x="85" y="18"/>
                      </a:lnTo>
                      <a:lnTo>
                        <a:pt x="83" y="18"/>
                      </a:lnTo>
                      <a:lnTo>
                        <a:pt x="83" y="15"/>
                      </a:lnTo>
                      <a:lnTo>
                        <a:pt x="80" y="15"/>
                      </a:lnTo>
                      <a:lnTo>
                        <a:pt x="80" y="13"/>
                      </a:lnTo>
                      <a:lnTo>
                        <a:pt x="78" y="13"/>
                      </a:lnTo>
                      <a:lnTo>
                        <a:pt x="78" y="10"/>
                      </a:lnTo>
                      <a:lnTo>
                        <a:pt x="75" y="10"/>
                      </a:lnTo>
                      <a:lnTo>
                        <a:pt x="75" y="10"/>
                      </a:lnTo>
                      <a:lnTo>
                        <a:pt x="73" y="8"/>
                      </a:lnTo>
                      <a:lnTo>
                        <a:pt x="73" y="8"/>
                      </a:lnTo>
                      <a:lnTo>
                        <a:pt x="70" y="8"/>
                      </a:lnTo>
                      <a:lnTo>
                        <a:pt x="70" y="5"/>
                      </a:lnTo>
                      <a:lnTo>
                        <a:pt x="68" y="5"/>
                      </a:lnTo>
                      <a:lnTo>
                        <a:pt x="65" y="5"/>
                      </a:lnTo>
                      <a:lnTo>
                        <a:pt x="65" y="3"/>
                      </a:lnTo>
                      <a:lnTo>
                        <a:pt x="63" y="3"/>
                      </a:lnTo>
                      <a:lnTo>
                        <a:pt x="63" y="3"/>
                      </a:lnTo>
                      <a:lnTo>
                        <a:pt x="60" y="3"/>
                      </a:lnTo>
                      <a:lnTo>
                        <a:pt x="58" y="3"/>
                      </a:lnTo>
                      <a:lnTo>
                        <a:pt x="58" y="0"/>
                      </a:lnTo>
                      <a:lnTo>
                        <a:pt x="55" y="0"/>
                      </a:lnTo>
                      <a:lnTo>
                        <a:pt x="53" y="0"/>
                      </a:lnTo>
                      <a:lnTo>
                        <a:pt x="53" y="0"/>
                      </a:lnTo>
                      <a:lnTo>
                        <a:pt x="50" y="0"/>
                      </a:lnTo>
                      <a:lnTo>
                        <a:pt x="48" y="0"/>
                      </a:lnTo>
                      <a:lnTo>
                        <a:pt x="48" y="0"/>
                      </a:lnTo>
                      <a:lnTo>
                        <a:pt x="45" y="0"/>
                      </a:lnTo>
                      <a:lnTo>
                        <a:pt x="43" y="0"/>
                      </a:lnTo>
                      <a:lnTo>
                        <a:pt x="43" y="0"/>
                      </a:lnTo>
                      <a:lnTo>
                        <a:pt x="40" y="0"/>
                      </a:lnTo>
                      <a:lnTo>
                        <a:pt x="38" y="0"/>
                      </a:lnTo>
                      <a:lnTo>
                        <a:pt x="38" y="0"/>
                      </a:lnTo>
                      <a:lnTo>
                        <a:pt x="35" y="3"/>
                      </a:lnTo>
                      <a:lnTo>
                        <a:pt x="35" y="3"/>
                      </a:lnTo>
                      <a:lnTo>
                        <a:pt x="33" y="3"/>
                      </a:lnTo>
                      <a:lnTo>
                        <a:pt x="30" y="3"/>
                      </a:lnTo>
                      <a:lnTo>
                        <a:pt x="30" y="3"/>
                      </a:lnTo>
                      <a:lnTo>
                        <a:pt x="28" y="5"/>
                      </a:lnTo>
                      <a:lnTo>
                        <a:pt x="28" y="5"/>
                      </a:lnTo>
                      <a:lnTo>
                        <a:pt x="25" y="5"/>
                      </a:lnTo>
                      <a:lnTo>
                        <a:pt x="23" y="8"/>
                      </a:lnTo>
                      <a:lnTo>
                        <a:pt x="23" y="8"/>
                      </a:lnTo>
                      <a:lnTo>
                        <a:pt x="20" y="8"/>
                      </a:lnTo>
                      <a:lnTo>
                        <a:pt x="20" y="10"/>
                      </a:lnTo>
                      <a:lnTo>
                        <a:pt x="18" y="10"/>
                      </a:lnTo>
                      <a:lnTo>
                        <a:pt x="18" y="10"/>
                      </a:lnTo>
                      <a:lnTo>
                        <a:pt x="15" y="13"/>
                      </a:lnTo>
                      <a:lnTo>
                        <a:pt x="15" y="13"/>
                      </a:lnTo>
                      <a:lnTo>
                        <a:pt x="13" y="15"/>
                      </a:lnTo>
                      <a:lnTo>
                        <a:pt x="13" y="15"/>
                      </a:lnTo>
                      <a:lnTo>
                        <a:pt x="10" y="18"/>
                      </a:lnTo>
                      <a:lnTo>
                        <a:pt x="10" y="18"/>
                      </a:lnTo>
                      <a:lnTo>
                        <a:pt x="10" y="20"/>
                      </a:lnTo>
                      <a:lnTo>
                        <a:pt x="8" y="20"/>
                      </a:lnTo>
                      <a:lnTo>
                        <a:pt x="8" y="23"/>
                      </a:lnTo>
                      <a:lnTo>
                        <a:pt x="8" y="23"/>
                      </a:lnTo>
                      <a:lnTo>
                        <a:pt x="5" y="25"/>
                      </a:lnTo>
                      <a:lnTo>
                        <a:pt x="5" y="28"/>
                      </a:lnTo>
                      <a:lnTo>
                        <a:pt x="5" y="28"/>
                      </a:lnTo>
                      <a:lnTo>
                        <a:pt x="2" y="30"/>
                      </a:lnTo>
                      <a:lnTo>
                        <a:pt x="2" y="30"/>
                      </a:lnTo>
                      <a:lnTo>
                        <a:pt x="2" y="33"/>
                      </a:lnTo>
                      <a:lnTo>
                        <a:pt x="2" y="35"/>
                      </a:lnTo>
                      <a:lnTo>
                        <a:pt x="2" y="35"/>
                      </a:lnTo>
                      <a:lnTo>
                        <a:pt x="0" y="38"/>
                      </a:lnTo>
                      <a:lnTo>
                        <a:pt x="0" y="38"/>
                      </a:lnTo>
                      <a:lnTo>
                        <a:pt x="0" y="40"/>
                      </a:lnTo>
                      <a:lnTo>
                        <a:pt x="0" y="43"/>
                      </a:lnTo>
                      <a:lnTo>
                        <a:pt x="0" y="43"/>
                      </a:lnTo>
                      <a:lnTo>
                        <a:pt x="0" y="45"/>
                      </a:lnTo>
                      <a:lnTo>
                        <a:pt x="0" y="48"/>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10" name="Line 6"/>
                <p:cNvSpPr>
                  <a:spLocks noChangeShapeType="1"/>
                </p:cNvSpPr>
                <p:nvPr/>
              </p:nvSpPr>
              <p:spPr bwMode="auto">
                <a:xfrm>
                  <a:off x="428" y="691"/>
                  <a:ext cx="28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1" name="Freeform 7"/>
                <p:cNvSpPr>
                  <a:spLocks/>
                </p:cNvSpPr>
                <p:nvPr/>
              </p:nvSpPr>
              <p:spPr bwMode="auto">
                <a:xfrm>
                  <a:off x="473" y="784"/>
                  <a:ext cx="189" cy="126"/>
                </a:xfrm>
                <a:custGeom>
                  <a:avLst/>
                  <a:gdLst>
                    <a:gd name="T0" fmla="*/ 0 w 189"/>
                    <a:gd name="T1" fmla="*/ 126 h 126"/>
                    <a:gd name="T2" fmla="*/ 96 w 189"/>
                    <a:gd name="T3" fmla="*/ 0 h 126"/>
                    <a:gd name="T4" fmla="*/ 189 w 189"/>
                    <a:gd name="T5" fmla="*/ 126 h 126"/>
                  </a:gdLst>
                  <a:ahLst/>
                  <a:cxnLst>
                    <a:cxn ang="0">
                      <a:pos x="T0" y="T1"/>
                    </a:cxn>
                    <a:cxn ang="0">
                      <a:pos x="T2" y="T3"/>
                    </a:cxn>
                    <a:cxn ang="0">
                      <a:pos x="T4" y="T5"/>
                    </a:cxn>
                  </a:cxnLst>
                  <a:rect l="0" t="0" r="r" b="b"/>
                  <a:pathLst>
                    <a:path w="189" h="126">
                      <a:moveTo>
                        <a:pt x="0" y="126"/>
                      </a:moveTo>
                      <a:lnTo>
                        <a:pt x="96" y="0"/>
                      </a:lnTo>
                      <a:lnTo>
                        <a:pt x="189" y="126"/>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12" name="Line 8"/>
                <p:cNvSpPr>
                  <a:spLocks noChangeShapeType="1"/>
                </p:cNvSpPr>
                <p:nvPr/>
              </p:nvSpPr>
              <p:spPr bwMode="auto">
                <a:xfrm flipV="1">
                  <a:off x="569" y="628"/>
                  <a:ext cx="1" cy="15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3" name="Arc 9"/>
                <p:cNvSpPr>
                  <a:spLocks/>
                </p:cNvSpPr>
                <p:nvPr/>
              </p:nvSpPr>
              <p:spPr bwMode="auto">
                <a:xfrm>
                  <a:off x="521" y="580"/>
                  <a:ext cx="95" cy="49"/>
                </a:xfrm>
                <a:custGeom>
                  <a:avLst/>
                  <a:gdLst>
                    <a:gd name="G0" fmla="+- 21600 0 0"/>
                    <a:gd name="G1" fmla="+- 469 0 0"/>
                    <a:gd name="G2" fmla="+- 21600 0 0"/>
                    <a:gd name="T0" fmla="*/ 43194 w 43200"/>
                    <a:gd name="T1" fmla="*/ 0 h 22069"/>
                    <a:gd name="T2" fmla="*/ 5 w 43200"/>
                    <a:gd name="T3" fmla="*/ 20 h 22069"/>
                    <a:gd name="T4" fmla="*/ 21600 w 43200"/>
                    <a:gd name="T5" fmla="*/ 469 h 22069"/>
                  </a:gdLst>
                  <a:ahLst/>
                  <a:cxnLst>
                    <a:cxn ang="0">
                      <a:pos x="T0" y="T1"/>
                    </a:cxn>
                    <a:cxn ang="0">
                      <a:pos x="T2" y="T3"/>
                    </a:cxn>
                    <a:cxn ang="0">
                      <a:pos x="T4" y="T5"/>
                    </a:cxn>
                  </a:cxnLst>
                  <a:rect l="0" t="0" r="r" b="b"/>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1"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1" y="319"/>
                        <a:pt x="1" y="169"/>
                        <a:pt x="4" y="19"/>
                      </a:cubicBezTo>
                      <a:lnTo>
                        <a:pt x="21600" y="469"/>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14" name="Arc 10"/>
                <p:cNvSpPr>
                  <a:spLocks/>
                </p:cNvSpPr>
                <p:nvPr/>
              </p:nvSpPr>
              <p:spPr bwMode="auto">
                <a:xfrm>
                  <a:off x="522" y="533"/>
                  <a:ext cx="95" cy="48"/>
                </a:xfrm>
                <a:custGeom>
                  <a:avLst/>
                  <a:gdLst>
                    <a:gd name="G0" fmla="+- 21595 0 0"/>
                    <a:gd name="G1" fmla="+- 21600 0 0"/>
                    <a:gd name="G2" fmla="+- 21600 0 0"/>
                    <a:gd name="T0" fmla="*/ 0 w 43189"/>
                    <a:gd name="T1" fmla="*/ 21151 h 21600"/>
                    <a:gd name="T2" fmla="*/ 43189 w 43189"/>
                    <a:gd name="T3" fmla="*/ 21131 h 21600"/>
                    <a:gd name="T4" fmla="*/ 21595 w 43189"/>
                    <a:gd name="T5" fmla="*/ 21600 h 21600"/>
                  </a:gdLst>
                  <a:ahLst/>
                  <a:cxnLst>
                    <a:cxn ang="0">
                      <a:pos x="T0" y="T1"/>
                    </a:cxn>
                    <a:cxn ang="0">
                      <a:pos x="T2" y="T3"/>
                    </a:cxn>
                    <a:cxn ang="0">
                      <a:pos x="T4" y="T5"/>
                    </a:cxn>
                  </a:cxnLst>
                  <a:rect l="0" t="0" r="r" b="b"/>
                  <a:pathLst>
                    <a:path w="43189" h="21600" fill="none" extrusionOk="0">
                      <a:moveTo>
                        <a:pt x="-1" y="21150"/>
                      </a:moveTo>
                      <a:cubicBezTo>
                        <a:pt x="244" y="9399"/>
                        <a:pt x="9840" y="-1"/>
                        <a:pt x="21595" y="0"/>
                      </a:cubicBezTo>
                      <a:cubicBezTo>
                        <a:pt x="33341" y="0"/>
                        <a:pt x="42934" y="9387"/>
                        <a:pt x="43189" y="21130"/>
                      </a:cubicBezTo>
                    </a:path>
                    <a:path w="43189" h="21600" stroke="0" extrusionOk="0">
                      <a:moveTo>
                        <a:pt x="-1" y="21150"/>
                      </a:moveTo>
                      <a:cubicBezTo>
                        <a:pt x="244" y="9399"/>
                        <a:pt x="9840" y="-1"/>
                        <a:pt x="21595" y="0"/>
                      </a:cubicBezTo>
                      <a:cubicBezTo>
                        <a:pt x="33341" y="0"/>
                        <a:pt x="42934" y="9387"/>
                        <a:pt x="43189" y="21130"/>
                      </a:cubicBezTo>
                      <a:lnTo>
                        <a:pt x="21595"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3915" name="Rectangle 11"/>
              <p:cNvSpPr>
                <a:spLocks noChangeArrowheads="1"/>
              </p:cNvSpPr>
              <p:nvPr/>
            </p:nvSpPr>
            <p:spPr bwMode="auto">
              <a:xfrm>
                <a:off x="96" y="86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500">
                    <a:solidFill>
                      <a:srgbClr val="000000"/>
                    </a:solidFill>
                    <a:latin typeface="Arial" panose="020B0604020202020204" pitchFamily="34" charset="0"/>
                  </a:rPr>
                  <a:t>League </a:t>
                </a:r>
              </a:p>
              <a:p>
                <a:r>
                  <a:rPr lang="en-US" altLang="en-US" sz="1500">
                    <a:solidFill>
                      <a:srgbClr val="000000"/>
                    </a:solidFill>
                    <a:latin typeface="Arial" panose="020B0604020202020204" pitchFamily="34" charset="0"/>
                  </a:rPr>
                  <a:t>Owner</a:t>
                </a:r>
                <a:endParaRPr lang="en-US" altLang="en-US" sz="2400"/>
              </a:p>
            </p:txBody>
          </p:sp>
        </p:grpSp>
        <p:sp>
          <p:nvSpPr>
            <p:cNvPr id="123916" name="Rectangle 12"/>
            <p:cNvSpPr>
              <a:spLocks noChangeArrowheads="1"/>
            </p:cNvSpPr>
            <p:nvPr/>
          </p:nvSpPr>
          <p:spPr bwMode="auto">
            <a:xfrm>
              <a:off x="288" y="1200"/>
              <a:ext cx="96" cy="2688"/>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3917" name="Group 13"/>
            <p:cNvGrpSpPr>
              <a:grpSpLocks/>
            </p:cNvGrpSpPr>
            <p:nvPr/>
          </p:nvGrpSpPr>
          <p:grpSpPr bwMode="auto">
            <a:xfrm>
              <a:off x="1086" y="533"/>
              <a:ext cx="754" cy="1043"/>
              <a:chOff x="1086" y="533"/>
              <a:chExt cx="754" cy="1043"/>
            </a:xfrm>
          </p:grpSpPr>
          <p:grpSp>
            <p:nvGrpSpPr>
              <p:cNvPr id="123918" name="Group 14"/>
              <p:cNvGrpSpPr>
                <a:grpSpLocks/>
              </p:cNvGrpSpPr>
              <p:nvPr/>
            </p:nvGrpSpPr>
            <p:grpSpPr bwMode="auto">
              <a:xfrm>
                <a:off x="1086" y="533"/>
                <a:ext cx="754" cy="472"/>
                <a:chOff x="1086" y="533"/>
                <a:chExt cx="754" cy="472"/>
              </a:xfrm>
            </p:grpSpPr>
            <p:sp>
              <p:nvSpPr>
                <p:cNvPr id="123919" name="Freeform 15"/>
                <p:cNvSpPr>
                  <a:spLocks/>
                </p:cNvSpPr>
                <p:nvPr/>
              </p:nvSpPr>
              <p:spPr bwMode="auto">
                <a:xfrm>
                  <a:off x="1086" y="533"/>
                  <a:ext cx="754" cy="472"/>
                </a:xfrm>
                <a:custGeom>
                  <a:avLst/>
                  <a:gdLst>
                    <a:gd name="T0" fmla="*/ 0 w 754"/>
                    <a:gd name="T1" fmla="*/ 0 h 472"/>
                    <a:gd name="T2" fmla="*/ 0 w 754"/>
                    <a:gd name="T3" fmla="*/ 472 h 472"/>
                    <a:gd name="T4" fmla="*/ 754 w 754"/>
                    <a:gd name="T5" fmla="*/ 472 h 472"/>
                    <a:gd name="T6" fmla="*/ 754 w 754"/>
                    <a:gd name="T7" fmla="*/ 0 h 472"/>
                    <a:gd name="T8" fmla="*/ 0 w 754"/>
                    <a:gd name="T9" fmla="*/ 0 h 472"/>
                    <a:gd name="T10" fmla="*/ 0 w 754"/>
                    <a:gd name="T11" fmla="*/ 0 h 472"/>
                  </a:gdLst>
                  <a:ahLst/>
                  <a:cxnLst>
                    <a:cxn ang="0">
                      <a:pos x="T0" y="T1"/>
                    </a:cxn>
                    <a:cxn ang="0">
                      <a:pos x="T2" y="T3"/>
                    </a:cxn>
                    <a:cxn ang="0">
                      <a:pos x="T4" y="T5"/>
                    </a:cxn>
                    <a:cxn ang="0">
                      <a:pos x="T6" y="T7"/>
                    </a:cxn>
                    <a:cxn ang="0">
                      <a:pos x="T8" y="T9"/>
                    </a:cxn>
                    <a:cxn ang="0">
                      <a:pos x="T10" y="T11"/>
                    </a:cxn>
                  </a:cxnLst>
                  <a:rect l="0" t="0" r="r" b="b"/>
                  <a:pathLst>
                    <a:path w="754" h="472">
                      <a:moveTo>
                        <a:pt x="0" y="0"/>
                      </a:moveTo>
                      <a:lnTo>
                        <a:pt x="0" y="472"/>
                      </a:lnTo>
                      <a:lnTo>
                        <a:pt x="754" y="472"/>
                      </a:lnTo>
                      <a:lnTo>
                        <a:pt x="75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20" name="Rectangle 16"/>
                <p:cNvSpPr>
                  <a:spLocks noChangeArrowheads="1"/>
                </p:cNvSpPr>
                <p:nvPr/>
              </p:nvSpPr>
              <p:spPr bwMode="auto">
                <a:xfrm>
                  <a:off x="1086" y="533"/>
                  <a:ext cx="754" cy="47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1" name="Rectangle 17"/>
                <p:cNvSpPr>
                  <a:spLocks noChangeArrowheads="1"/>
                </p:cNvSpPr>
                <p:nvPr/>
              </p:nvSpPr>
              <p:spPr bwMode="auto">
                <a:xfrm>
                  <a:off x="1091" y="624"/>
                  <a:ext cx="7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:Tournament</a:t>
                  </a:r>
                  <a:endParaRPr lang="en-US" altLang="en-US" sz="2400"/>
                </a:p>
              </p:txBody>
            </p:sp>
            <p:sp>
              <p:nvSpPr>
                <p:cNvPr id="123922" name="Rectangle 18"/>
                <p:cNvSpPr>
                  <a:spLocks noChangeArrowheads="1"/>
                </p:cNvSpPr>
                <p:nvPr/>
              </p:nvSpPr>
              <p:spPr bwMode="auto">
                <a:xfrm>
                  <a:off x="1518" y="62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u="sng">
                      <a:solidFill>
                        <a:srgbClr val="000000"/>
                      </a:solidFill>
                      <a:latin typeface="Arial" panose="020B0604020202020204" pitchFamily="34" charset="0"/>
                    </a:rPr>
                    <a:t> </a:t>
                  </a:r>
                  <a:endParaRPr lang="en-US" altLang="en-US" sz="2000"/>
                </a:p>
              </p:txBody>
            </p:sp>
            <p:sp>
              <p:nvSpPr>
                <p:cNvPr id="123923" name="Rectangle 19"/>
                <p:cNvSpPr>
                  <a:spLocks noChangeArrowheads="1"/>
                </p:cNvSpPr>
                <p:nvPr/>
              </p:nvSpPr>
              <p:spPr bwMode="auto">
                <a:xfrm>
                  <a:off x="1208" y="770"/>
                  <a:ext cx="5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Boundary</a:t>
                  </a:r>
                  <a:endParaRPr lang="en-US" altLang="en-US" sz="2400"/>
                </a:p>
              </p:txBody>
            </p:sp>
          </p:grpSp>
          <p:sp>
            <p:nvSpPr>
              <p:cNvPr id="123924" name="Line 20"/>
              <p:cNvSpPr>
                <a:spLocks noChangeShapeType="1"/>
              </p:cNvSpPr>
              <p:nvPr/>
            </p:nvSpPr>
            <p:spPr bwMode="auto">
              <a:xfrm>
                <a:off x="1466" y="1005"/>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5" name="Line 21"/>
              <p:cNvSpPr>
                <a:spLocks noChangeShapeType="1"/>
              </p:cNvSpPr>
              <p:nvPr/>
            </p:nvSpPr>
            <p:spPr bwMode="auto">
              <a:xfrm>
                <a:off x="1460" y="1344"/>
                <a:ext cx="1" cy="23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23926" name="Group 22"/>
            <p:cNvGrpSpPr>
              <a:grpSpLocks/>
            </p:cNvGrpSpPr>
            <p:nvPr/>
          </p:nvGrpSpPr>
          <p:grpSpPr bwMode="auto">
            <a:xfrm>
              <a:off x="1415" y="1571"/>
              <a:ext cx="96" cy="668"/>
              <a:chOff x="1415" y="1571"/>
              <a:chExt cx="96" cy="668"/>
            </a:xfrm>
          </p:grpSpPr>
          <p:sp>
            <p:nvSpPr>
              <p:cNvPr id="123927" name="Line 23"/>
              <p:cNvSpPr>
                <a:spLocks noChangeShapeType="1"/>
              </p:cNvSpPr>
              <p:nvPr/>
            </p:nvSpPr>
            <p:spPr bwMode="auto">
              <a:xfrm>
                <a:off x="1466" y="1668"/>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8" name="Line 24"/>
              <p:cNvSpPr>
                <a:spLocks noChangeShapeType="1"/>
              </p:cNvSpPr>
              <p:nvPr/>
            </p:nvSpPr>
            <p:spPr bwMode="auto">
              <a:xfrm>
                <a:off x="1466" y="200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9" name="Freeform 25"/>
              <p:cNvSpPr>
                <a:spLocks/>
              </p:cNvSpPr>
              <p:nvPr/>
            </p:nvSpPr>
            <p:spPr bwMode="auto">
              <a:xfrm>
                <a:off x="1415" y="1571"/>
                <a:ext cx="96" cy="658"/>
              </a:xfrm>
              <a:custGeom>
                <a:avLst/>
                <a:gdLst>
                  <a:gd name="T0" fmla="*/ 0 w 96"/>
                  <a:gd name="T1" fmla="*/ 0 h 658"/>
                  <a:gd name="T2" fmla="*/ 0 w 96"/>
                  <a:gd name="T3" fmla="*/ 658 h 658"/>
                  <a:gd name="T4" fmla="*/ 96 w 96"/>
                  <a:gd name="T5" fmla="*/ 658 h 658"/>
                  <a:gd name="T6" fmla="*/ 96 w 96"/>
                  <a:gd name="T7" fmla="*/ 0 h 658"/>
                  <a:gd name="T8" fmla="*/ 0 w 96"/>
                  <a:gd name="T9" fmla="*/ 0 h 658"/>
                  <a:gd name="T10" fmla="*/ 0 w 96"/>
                  <a:gd name="T11" fmla="*/ 0 h 658"/>
                </a:gdLst>
                <a:ahLst/>
                <a:cxnLst>
                  <a:cxn ang="0">
                    <a:pos x="T0" y="T1"/>
                  </a:cxn>
                  <a:cxn ang="0">
                    <a:pos x="T2" y="T3"/>
                  </a:cxn>
                  <a:cxn ang="0">
                    <a:pos x="T4" y="T5"/>
                  </a:cxn>
                  <a:cxn ang="0">
                    <a:pos x="T6" y="T7"/>
                  </a:cxn>
                  <a:cxn ang="0">
                    <a:pos x="T8" y="T9"/>
                  </a:cxn>
                  <a:cxn ang="0">
                    <a:pos x="T10" y="T11"/>
                  </a:cxn>
                </a:cxnLst>
                <a:rect l="0" t="0" r="r" b="b"/>
                <a:pathLst>
                  <a:path w="96" h="658">
                    <a:moveTo>
                      <a:pt x="0" y="0"/>
                    </a:moveTo>
                    <a:lnTo>
                      <a:pt x="0" y="658"/>
                    </a:lnTo>
                    <a:lnTo>
                      <a:pt x="96" y="658"/>
                    </a:lnTo>
                    <a:lnTo>
                      <a:pt x="9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30" name="Rectangle 26"/>
              <p:cNvSpPr>
                <a:spLocks noChangeArrowheads="1"/>
              </p:cNvSpPr>
              <p:nvPr/>
            </p:nvSpPr>
            <p:spPr bwMode="auto">
              <a:xfrm>
                <a:off x="1415" y="1571"/>
                <a:ext cx="96" cy="658"/>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3931" name="Rectangle 27"/>
            <p:cNvSpPr>
              <a:spLocks noChangeArrowheads="1"/>
            </p:cNvSpPr>
            <p:nvPr/>
          </p:nvSpPr>
          <p:spPr bwMode="auto">
            <a:xfrm>
              <a:off x="435" y="1422"/>
              <a:ext cx="821" cy="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23932" name="Group 28"/>
            <p:cNvGrpSpPr>
              <a:grpSpLocks/>
            </p:cNvGrpSpPr>
            <p:nvPr/>
          </p:nvGrpSpPr>
          <p:grpSpPr bwMode="auto">
            <a:xfrm>
              <a:off x="384" y="1248"/>
              <a:ext cx="1051" cy="365"/>
              <a:chOff x="384" y="1248"/>
              <a:chExt cx="1051" cy="365"/>
            </a:xfrm>
          </p:grpSpPr>
          <p:sp>
            <p:nvSpPr>
              <p:cNvPr id="123933" name="Freeform 29"/>
              <p:cNvSpPr>
                <a:spLocks/>
              </p:cNvSpPr>
              <p:nvPr/>
            </p:nvSpPr>
            <p:spPr bwMode="auto">
              <a:xfrm>
                <a:off x="1344" y="1523"/>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34" name="Line 30"/>
              <p:cNvSpPr>
                <a:spLocks noChangeShapeType="1"/>
              </p:cNvSpPr>
              <p:nvPr/>
            </p:nvSpPr>
            <p:spPr bwMode="auto">
              <a:xfrm>
                <a:off x="384" y="1566"/>
                <a:ext cx="91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5" name="Rectangle 31"/>
              <p:cNvSpPr>
                <a:spLocks noChangeArrowheads="1"/>
              </p:cNvSpPr>
              <p:nvPr/>
            </p:nvSpPr>
            <p:spPr bwMode="auto">
              <a:xfrm>
                <a:off x="435" y="1248"/>
                <a:ext cx="9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newTournament</a:t>
                </a:r>
              </a:p>
              <a:p>
                <a:r>
                  <a:rPr lang="en-US" altLang="en-US" sz="1500">
                    <a:solidFill>
                      <a:srgbClr val="000000"/>
                    </a:solidFill>
                    <a:latin typeface="Arial" panose="020B0604020202020204" pitchFamily="34" charset="0"/>
                  </a:rPr>
                  <a:t>(league)</a:t>
                </a:r>
                <a:endParaRPr lang="en-US" altLang="en-US" sz="2400"/>
              </a:p>
            </p:txBody>
          </p:sp>
        </p:grpSp>
        <p:grpSp>
          <p:nvGrpSpPr>
            <p:cNvPr id="123936" name="Group 32"/>
            <p:cNvGrpSpPr>
              <a:grpSpLocks/>
            </p:cNvGrpSpPr>
            <p:nvPr/>
          </p:nvGrpSpPr>
          <p:grpSpPr bwMode="auto">
            <a:xfrm>
              <a:off x="1559" y="1632"/>
              <a:ext cx="1417" cy="497"/>
              <a:chOff x="1511" y="1632"/>
              <a:chExt cx="1417" cy="497"/>
            </a:xfrm>
          </p:grpSpPr>
          <p:grpSp>
            <p:nvGrpSpPr>
              <p:cNvPr id="123937" name="Group 33"/>
              <p:cNvGrpSpPr>
                <a:grpSpLocks/>
              </p:cNvGrpSpPr>
              <p:nvPr/>
            </p:nvGrpSpPr>
            <p:grpSpPr bwMode="auto">
              <a:xfrm>
                <a:off x="2172" y="1632"/>
                <a:ext cx="756" cy="497"/>
                <a:chOff x="2172" y="1632"/>
                <a:chExt cx="756" cy="497"/>
              </a:xfrm>
            </p:grpSpPr>
            <p:sp>
              <p:nvSpPr>
                <p:cNvPr id="123938" name="Freeform 34"/>
                <p:cNvSpPr>
                  <a:spLocks/>
                </p:cNvSpPr>
                <p:nvPr/>
              </p:nvSpPr>
              <p:spPr bwMode="auto">
                <a:xfrm>
                  <a:off x="2172" y="1632"/>
                  <a:ext cx="754" cy="473"/>
                </a:xfrm>
                <a:custGeom>
                  <a:avLst/>
                  <a:gdLst>
                    <a:gd name="T0" fmla="*/ 0 w 754"/>
                    <a:gd name="T1" fmla="*/ 0 h 473"/>
                    <a:gd name="T2" fmla="*/ 0 w 754"/>
                    <a:gd name="T3" fmla="*/ 473 h 473"/>
                    <a:gd name="T4" fmla="*/ 754 w 754"/>
                    <a:gd name="T5" fmla="*/ 473 h 473"/>
                    <a:gd name="T6" fmla="*/ 754 w 754"/>
                    <a:gd name="T7" fmla="*/ 0 h 473"/>
                    <a:gd name="T8" fmla="*/ 0 w 754"/>
                    <a:gd name="T9" fmla="*/ 0 h 473"/>
                    <a:gd name="T10" fmla="*/ 0 w 754"/>
                    <a:gd name="T11" fmla="*/ 0 h 473"/>
                  </a:gdLst>
                  <a:ahLst/>
                  <a:cxnLst>
                    <a:cxn ang="0">
                      <a:pos x="T0" y="T1"/>
                    </a:cxn>
                    <a:cxn ang="0">
                      <a:pos x="T2" y="T3"/>
                    </a:cxn>
                    <a:cxn ang="0">
                      <a:pos x="T4" y="T5"/>
                    </a:cxn>
                    <a:cxn ang="0">
                      <a:pos x="T6" y="T7"/>
                    </a:cxn>
                    <a:cxn ang="0">
                      <a:pos x="T8" y="T9"/>
                    </a:cxn>
                    <a:cxn ang="0">
                      <a:pos x="T10" y="T11"/>
                    </a:cxn>
                  </a:cxnLst>
                  <a:rect l="0" t="0" r="r" b="b"/>
                  <a:pathLst>
                    <a:path w="754" h="473">
                      <a:moveTo>
                        <a:pt x="0" y="0"/>
                      </a:moveTo>
                      <a:lnTo>
                        <a:pt x="0" y="473"/>
                      </a:lnTo>
                      <a:lnTo>
                        <a:pt x="754" y="473"/>
                      </a:lnTo>
                      <a:lnTo>
                        <a:pt x="75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39" name="Rectangle 35"/>
                <p:cNvSpPr>
                  <a:spLocks noChangeArrowheads="1"/>
                </p:cNvSpPr>
                <p:nvPr/>
              </p:nvSpPr>
              <p:spPr bwMode="auto">
                <a:xfrm>
                  <a:off x="2172" y="1632"/>
                  <a:ext cx="754" cy="473"/>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0" name="Rectangle 36"/>
                <p:cNvSpPr>
                  <a:spLocks noChangeArrowheads="1"/>
                </p:cNvSpPr>
                <p:nvPr/>
              </p:nvSpPr>
              <p:spPr bwMode="auto">
                <a:xfrm>
                  <a:off x="2263" y="1697"/>
                  <a:ext cx="6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:Announce</a:t>
                  </a:r>
                  <a:endParaRPr lang="en-US" altLang="en-US" sz="2400"/>
                </a:p>
              </p:txBody>
            </p:sp>
            <p:sp>
              <p:nvSpPr>
                <p:cNvPr id="123941" name="Rectangle 37"/>
                <p:cNvSpPr>
                  <a:spLocks noChangeArrowheads="1"/>
                </p:cNvSpPr>
                <p:nvPr/>
              </p:nvSpPr>
              <p:spPr bwMode="auto">
                <a:xfrm>
                  <a:off x="2235" y="1841"/>
                  <a:ext cx="6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u="sng">
                      <a:solidFill>
                        <a:srgbClr val="000000"/>
                      </a:solidFill>
                      <a:latin typeface="Arial" panose="020B0604020202020204" pitchFamily="34" charset="0"/>
                    </a:rPr>
                    <a:t>Tournament</a:t>
                  </a:r>
                </a:p>
                <a:p>
                  <a:pPr algn="ctr"/>
                  <a:r>
                    <a:rPr lang="en-US" altLang="en-US" sz="1500" u="sng">
                      <a:solidFill>
                        <a:srgbClr val="000000"/>
                      </a:solidFill>
                      <a:latin typeface="Arial" panose="020B0604020202020204" pitchFamily="34" charset="0"/>
                    </a:rPr>
                    <a:t>Control</a:t>
                  </a:r>
                  <a:endParaRPr lang="en-US" altLang="en-US" sz="2400"/>
                </a:p>
              </p:txBody>
            </p:sp>
          </p:grpSp>
          <p:sp>
            <p:nvSpPr>
              <p:cNvPr id="123942" name="Freeform 38"/>
              <p:cNvSpPr>
                <a:spLocks/>
              </p:cNvSpPr>
              <p:nvPr/>
            </p:nvSpPr>
            <p:spPr bwMode="auto">
              <a:xfrm>
                <a:off x="2084" y="1851"/>
                <a:ext cx="88" cy="90"/>
              </a:xfrm>
              <a:custGeom>
                <a:avLst/>
                <a:gdLst>
                  <a:gd name="T0" fmla="*/ 88 w 88"/>
                  <a:gd name="T1" fmla="*/ 45 h 90"/>
                  <a:gd name="T2" fmla="*/ 0 w 88"/>
                  <a:gd name="T3" fmla="*/ 0 h 90"/>
                  <a:gd name="T4" fmla="*/ 0 w 88"/>
                  <a:gd name="T5" fmla="*/ 90 h 90"/>
                  <a:gd name="T6" fmla="*/ 88 w 88"/>
                  <a:gd name="T7" fmla="*/ 45 h 90"/>
                </a:gdLst>
                <a:ahLst/>
                <a:cxnLst>
                  <a:cxn ang="0">
                    <a:pos x="T0" y="T1"/>
                  </a:cxn>
                  <a:cxn ang="0">
                    <a:pos x="T2" y="T3"/>
                  </a:cxn>
                  <a:cxn ang="0">
                    <a:pos x="T4" y="T5"/>
                  </a:cxn>
                  <a:cxn ang="0">
                    <a:pos x="T6" y="T7"/>
                  </a:cxn>
                </a:cxnLst>
                <a:rect l="0" t="0" r="r" b="b"/>
                <a:pathLst>
                  <a:path w="88" h="90">
                    <a:moveTo>
                      <a:pt x="88" y="45"/>
                    </a:moveTo>
                    <a:lnTo>
                      <a:pt x="0" y="0"/>
                    </a:lnTo>
                    <a:lnTo>
                      <a:pt x="0" y="90"/>
                    </a:lnTo>
                    <a:lnTo>
                      <a:pt x="88"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43" name="Rectangle 39"/>
              <p:cNvSpPr>
                <a:spLocks noChangeArrowheads="1"/>
              </p:cNvSpPr>
              <p:nvPr/>
            </p:nvSpPr>
            <p:spPr bwMode="auto">
              <a:xfrm>
                <a:off x="1576" y="1769"/>
                <a:ext cx="219"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3944" name="Line 40"/>
              <p:cNvSpPr>
                <a:spLocks noChangeShapeType="1"/>
              </p:cNvSpPr>
              <p:nvPr/>
            </p:nvSpPr>
            <p:spPr bwMode="auto">
              <a:xfrm>
                <a:off x="1511" y="1897"/>
                <a:ext cx="60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5" name="Rectangle 41"/>
              <p:cNvSpPr>
                <a:spLocks noChangeArrowheads="1"/>
              </p:cNvSpPr>
              <p:nvPr/>
            </p:nvSpPr>
            <p:spPr bwMode="auto">
              <a:xfrm>
                <a:off x="1536" y="1776"/>
                <a:ext cx="3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«new»</a:t>
                </a:r>
                <a:endParaRPr lang="en-US" altLang="en-US" sz="2400"/>
              </a:p>
            </p:txBody>
          </p:sp>
        </p:grpSp>
        <p:grpSp>
          <p:nvGrpSpPr>
            <p:cNvPr id="123946" name="Group 42"/>
            <p:cNvGrpSpPr>
              <a:grpSpLocks/>
            </p:cNvGrpSpPr>
            <p:nvPr/>
          </p:nvGrpSpPr>
          <p:grpSpPr bwMode="auto">
            <a:xfrm>
              <a:off x="384" y="2332"/>
              <a:ext cx="1127" cy="570"/>
              <a:chOff x="384" y="2332"/>
              <a:chExt cx="1127" cy="570"/>
            </a:xfrm>
          </p:grpSpPr>
          <p:sp>
            <p:nvSpPr>
              <p:cNvPr id="123947" name="Line 43"/>
              <p:cNvSpPr>
                <a:spLocks noChangeShapeType="1"/>
              </p:cNvSpPr>
              <p:nvPr/>
            </p:nvSpPr>
            <p:spPr bwMode="auto">
              <a:xfrm>
                <a:off x="1466" y="2332"/>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8" name="Line 44"/>
              <p:cNvSpPr>
                <a:spLocks noChangeShapeType="1"/>
              </p:cNvSpPr>
              <p:nvPr/>
            </p:nvSpPr>
            <p:spPr bwMode="auto">
              <a:xfrm>
                <a:off x="1466" y="2663"/>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9" name="Freeform 45"/>
              <p:cNvSpPr>
                <a:spLocks/>
              </p:cNvSpPr>
              <p:nvPr/>
            </p:nvSpPr>
            <p:spPr bwMode="auto">
              <a:xfrm>
                <a:off x="1415" y="2513"/>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50" name="Rectangle 46"/>
              <p:cNvSpPr>
                <a:spLocks noChangeArrowheads="1"/>
              </p:cNvSpPr>
              <p:nvPr/>
            </p:nvSpPr>
            <p:spPr bwMode="auto">
              <a:xfrm>
                <a:off x="1415" y="2513"/>
                <a:ext cx="96" cy="281"/>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51" name="Freeform 47"/>
              <p:cNvSpPr>
                <a:spLocks/>
              </p:cNvSpPr>
              <p:nvPr/>
            </p:nvSpPr>
            <p:spPr bwMode="auto">
              <a:xfrm>
                <a:off x="1350" y="2467"/>
                <a:ext cx="91" cy="88"/>
              </a:xfrm>
              <a:custGeom>
                <a:avLst/>
                <a:gdLst>
                  <a:gd name="T0" fmla="*/ 91 w 91"/>
                  <a:gd name="T1" fmla="*/ 46 h 88"/>
                  <a:gd name="T2" fmla="*/ 0 w 91"/>
                  <a:gd name="T3" fmla="*/ 0 h 88"/>
                  <a:gd name="T4" fmla="*/ 0 w 91"/>
                  <a:gd name="T5" fmla="*/ 88 h 88"/>
                  <a:gd name="T6" fmla="*/ 91 w 91"/>
                  <a:gd name="T7" fmla="*/ 46 h 88"/>
                </a:gdLst>
                <a:ahLst/>
                <a:cxnLst>
                  <a:cxn ang="0">
                    <a:pos x="T0" y="T1"/>
                  </a:cxn>
                  <a:cxn ang="0">
                    <a:pos x="T2" y="T3"/>
                  </a:cxn>
                  <a:cxn ang="0">
                    <a:pos x="T4" y="T5"/>
                  </a:cxn>
                  <a:cxn ang="0">
                    <a:pos x="T6" y="T7"/>
                  </a:cxn>
                </a:cxnLst>
                <a:rect l="0" t="0" r="r" b="b"/>
                <a:pathLst>
                  <a:path w="91" h="88">
                    <a:moveTo>
                      <a:pt x="91" y="46"/>
                    </a:moveTo>
                    <a:lnTo>
                      <a:pt x="0" y="0"/>
                    </a:lnTo>
                    <a:lnTo>
                      <a:pt x="0" y="88"/>
                    </a:lnTo>
                    <a:lnTo>
                      <a:pt x="91"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52" name="Rectangle 48"/>
              <p:cNvSpPr>
                <a:spLocks noChangeArrowheads="1"/>
              </p:cNvSpPr>
              <p:nvPr/>
            </p:nvSpPr>
            <p:spPr bwMode="auto">
              <a:xfrm>
                <a:off x="669" y="2397"/>
                <a:ext cx="553"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3953" name="Line 49"/>
              <p:cNvSpPr>
                <a:spLocks noChangeShapeType="1"/>
              </p:cNvSpPr>
              <p:nvPr/>
            </p:nvSpPr>
            <p:spPr bwMode="auto">
              <a:xfrm>
                <a:off x="384" y="2496"/>
                <a:ext cx="966" cy="1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4" name="Rectangle 50"/>
              <p:cNvSpPr>
                <a:spLocks noChangeArrowheads="1"/>
              </p:cNvSpPr>
              <p:nvPr/>
            </p:nvSpPr>
            <p:spPr bwMode="auto">
              <a:xfrm>
                <a:off x="480" y="2352"/>
                <a:ext cx="8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setName(name)</a:t>
                </a:r>
                <a:endParaRPr lang="en-US" altLang="en-US" sz="2400"/>
              </a:p>
            </p:txBody>
          </p:sp>
        </p:grpSp>
        <p:grpSp>
          <p:nvGrpSpPr>
            <p:cNvPr id="123955" name="Group 51"/>
            <p:cNvGrpSpPr>
              <a:grpSpLocks/>
            </p:cNvGrpSpPr>
            <p:nvPr/>
          </p:nvGrpSpPr>
          <p:grpSpPr bwMode="auto">
            <a:xfrm>
              <a:off x="384" y="2688"/>
              <a:ext cx="1127" cy="576"/>
              <a:chOff x="384" y="2688"/>
              <a:chExt cx="1127" cy="576"/>
            </a:xfrm>
          </p:grpSpPr>
          <p:sp>
            <p:nvSpPr>
              <p:cNvPr id="123956" name="Rectangle 52"/>
              <p:cNvSpPr>
                <a:spLocks noChangeArrowheads="1"/>
              </p:cNvSpPr>
              <p:nvPr/>
            </p:nvSpPr>
            <p:spPr bwMode="auto">
              <a:xfrm>
                <a:off x="1415" y="2982"/>
                <a:ext cx="96" cy="28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57" name="Freeform 53"/>
              <p:cNvSpPr>
                <a:spLocks/>
              </p:cNvSpPr>
              <p:nvPr/>
            </p:nvSpPr>
            <p:spPr bwMode="auto">
              <a:xfrm>
                <a:off x="1350" y="2937"/>
                <a:ext cx="91" cy="88"/>
              </a:xfrm>
              <a:custGeom>
                <a:avLst/>
                <a:gdLst>
                  <a:gd name="T0" fmla="*/ 91 w 91"/>
                  <a:gd name="T1" fmla="*/ 43 h 88"/>
                  <a:gd name="T2" fmla="*/ 0 w 91"/>
                  <a:gd name="T3" fmla="*/ 0 h 88"/>
                  <a:gd name="T4" fmla="*/ 0 w 91"/>
                  <a:gd name="T5" fmla="*/ 88 h 88"/>
                  <a:gd name="T6" fmla="*/ 91 w 91"/>
                  <a:gd name="T7" fmla="*/ 43 h 88"/>
                </a:gdLst>
                <a:ahLst/>
                <a:cxnLst>
                  <a:cxn ang="0">
                    <a:pos x="T0" y="T1"/>
                  </a:cxn>
                  <a:cxn ang="0">
                    <a:pos x="T2" y="T3"/>
                  </a:cxn>
                  <a:cxn ang="0">
                    <a:pos x="T4" y="T5"/>
                  </a:cxn>
                  <a:cxn ang="0">
                    <a:pos x="T6" y="T7"/>
                  </a:cxn>
                </a:cxnLst>
                <a:rect l="0" t="0" r="r" b="b"/>
                <a:pathLst>
                  <a:path w="91" h="88">
                    <a:moveTo>
                      <a:pt x="91" y="43"/>
                    </a:moveTo>
                    <a:lnTo>
                      <a:pt x="0" y="0"/>
                    </a:lnTo>
                    <a:lnTo>
                      <a:pt x="0" y="88"/>
                    </a:lnTo>
                    <a:lnTo>
                      <a:pt x="91"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58" name="Line 54"/>
              <p:cNvSpPr>
                <a:spLocks noChangeShapeType="1"/>
              </p:cNvSpPr>
              <p:nvPr/>
            </p:nvSpPr>
            <p:spPr bwMode="auto">
              <a:xfrm>
                <a:off x="384" y="2976"/>
                <a:ext cx="966"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9" name="Rectangle 55"/>
              <p:cNvSpPr>
                <a:spLocks noChangeArrowheads="1"/>
              </p:cNvSpPr>
              <p:nvPr/>
            </p:nvSpPr>
            <p:spPr bwMode="auto">
              <a:xfrm>
                <a:off x="657" y="2844"/>
                <a:ext cx="751"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3960" name="Rectangle 56"/>
              <p:cNvSpPr>
                <a:spLocks noChangeArrowheads="1"/>
              </p:cNvSpPr>
              <p:nvPr/>
            </p:nvSpPr>
            <p:spPr bwMode="auto">
              <a:xfrm>
                <a:off x="480" y="2688"/>
                <a:ext cx="8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setMaxPlayers</a:t>
                </a:r>
              </a:p>
              <a:p>
                <a:r>
                  <a:rPr lang="en-US" altLang="en-US" sz="1500">
                    <a:solidFill>
                      <a:srgbClr val="000000"/>
                    </a:solidFill>
                    <a:latin typeface="Arial" panose="020B0604020202020204" pitchFamily="34" charset="0"/>
                  </a:rPr>
                  <a:t>(maxp)</a:t>
                </a:r>
                <a:endParaRPr lang="en-US" altLang="en-US" sz="2400"/>
              </a:p>
            </p:txBody>
          </p:sp>
        </p:grpSp>
        <p:sp>
          <p:nvSpPr>
            <p:cNvPr id="123961" name="Rectangle 57"/>
            <p:cNvSpPr>
              <a:spLocks noChangeArrowheads="1"/>
            </p:cNvSpPr>
            <p:nvPr/>
          </p:nvSpPr>
          <p:spPr bwMode="auto">
            <a:xfrm>
              <a:off x="1327" y="3314"/>
              <a:ext cx="1088" cy="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23962" name="Group 58"/>
            <p:cNvGrpSpPr>
              <a:grpSpLocks/>
            </p:cNvGrpSpPr>
            <p:nvPr/>
          </p:nvGrpSpPr>
          <p:grpSpPr bwMode="auto">
            <a:xfrm>
              <a:off x="384" y="3299"/>
              <a:ext cx="1057" cy="198"/>
              <a:chOff x="384" y="3299"/>
              <a:chExt cx="1057" cy="198"/>
            </a:xfrm>
          </p:grpSpPr>
          <p:sp>
            <p:nvSpPr>
              <p:cNvPr id="123963" name="Freeform 59"/>
              <p:cNvSpPr>
                <a:spLocks/>
              </p:cNvSpPr>
              <p:nvPr/>
            </p:nvSpPr>
            <p:spPr bwMode="auto">
              <a:xfrm>
                <a:off x="1350" y="3409"/>
                <a:ext cx="91" cy="88"/>
              </a:xfrm>
              <a:custGeom>
                <a:avLst/>
                <a:gdLst>
                  <a:gd name="T0" fmla="*/ 91 w 91"/>
                  <a:gd name="T1" fmla="*/ 46 h 88"/>
                  <a:gd name="T2" fmla="*/ 0 w 91"/>
                  <a:gd name="T3" fmla="*/ 0 h 88"/>
                  <a:gd name="T4" fmla="*/ 0 w 91"/>
                  <a:gd name="T5" fmla="*/ 88 h 88"/>
                  <a:gd name="T6" fmla="*/ 91 w 91"/>
                  <a:gd name="T7" fmla="*/ 46 h 88"/>
                </a:gdLst>
                <a:ahLst/>
                <a:cxnLst>
                  <a:cxn ang="0">
                    <a:pos x="T0" y="T1"/>
                  </a:cxn>
                  <a:cxn ang="0">
                    <a:pos x="T2" y="T3"/>
                  </a:cxn>
                  <a:cxn ang="0">
                    <a:pos x="T4" y="T5"/>
                  </a:cxn>
                  <a:cxn ang="0">
                    <a:pos x="T6" y="T7"/>
                  </a:cxn>
                </a:cxnLst>
                <a:rect l="0" t="0" r="r" b="b"/>
                <a:pathLst>
                  <a:path w="91" h="88">
                    <a:moveTo>
                      <a:pt x="91" y="46"/>
                    </a:moveTo>
                    <a:lnTo>
                      <a:pt x="0" y="0"/>
                    </a:lnTo>
                    <a:lnTo>
                      <a:pt x="0" y="88"/>
                    </a:lnTo>
                    <a:lnTo>
                      <a:pt x="91"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64" name="Line 60"/>
              <p:cNvSpPr>
                <a:spLocks noChangeShapeType="1"/>
              </p:cNvSpPr>
              <p:nvPr/>
            </p:nvSpPr>
            <p:spPr bwMode="auto">
              <a:xfrm>
                <a:off x="384" y="3452"/>
                <a:ext cx="966"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5" name="Rectangle 61"/>
              <p:cNvSpPr>
                <a:spLocks noChangeArrowheads="1"/>
              </p:cNvSpPr>
              <p:nvPr/>
            </p:nvSpPr>
            <p:spPr bwMode="auto">
              <a:xfrm>
                <a:off x="644" y="3299"/>
                <a:ext cx="317"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3966" name="Rectangle 62"/>
              <p:cNvSpPr>
                <a:spLocks noChangeArrowheads="1"/>
              </p:cNvSpPr>
              <p:nvPr/>
            </p:nvSpPr>
            <p:spPr bwMode="auto">
              <a:xfrm>
                <a:off x="528" y="3300"/>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commit()</a:t>
                </a:r>
                <a:endParaRPr lang="en-US" altLang="en-US"/>
              </a:p>
            </p:txBody>
          </p:sp>
        </p:grpSp>
        <p:grpSp>
          <p:nvGrpSpPr>
            <p:cNvPr id="123967" name="Group 63"/>
            <p:cNvGrpSpPr>
              <a:grpSpLocks/>
            </p:cNvGrpSpPr>
            <p:nvPr/>
          </p:nvGrpSpPr>
          <p:grpSpPr bwMode="auto">
            <a:xfrm>
              <a:off x="1415" y="3455"/>
              <a:ext cx="96" cy="625"/>
              <a:chOff x="1415" y="3455"/>
              <a:chExt cx="96" cy="625"/>
            </a:xfrm>
          </p:grpSpPr>
          <p:grpSp>
            <p:nvGrpSpPr>
              <p:cNvPr id="123968" name="Group 64"/>
              <p:cNvGrpSpPr>
                <a:grpSpLocks/>
              </p:cNvGrpSpPr>
              <p:nvPr/>
            </p:nvGrpSpPr>
            <p:grpSpPr bwMode="auto">
              <a:xfrm>
                <a:off x="1415" y="3455"/>
                <a:ext cx="96" cy="529"/>
                <a:chOff x="1415" y="3455"/>
                <a:chExt cx="96" cy="529"/>
              </a:xfrm>
            </p:grpSpPr>
            <p:sp>
              <p:nvSpPr>
                <p:cNvPr id="123969" name="Freeform 65"/>
                <p:cNvSpPr>
                  <a:spLocks/>
                </p:cNvSpPr>
                <p:nvPr/>
              </p:nvSpPr>
              <p:spPr bwMode="auto">
                <a:xfrm>
                  <a:off x="1415" y="3455"/>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70" name="Rectangle 66"/>
                <p:cNvSpPr>
                  <a:spLocks noChangeArrowheads="1"/>
                </p:cNvSpPr>
                <p:nvPr/>
              </p:nvSpPr>
              <p:spPr bwMode="auto">
                <a:xfrm>
                  <a:off x="1415" y="3455"/>
                  <a:ext cx="96" cy="281"/>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71" name="Line 67"/>
                <p:cNvSpPr>
                  <a:spLocks noChangeShapeType="1"/>
                </p:cNvSpPr>
                <p:nvPr/>
              </p:nvSpPr>
              <p:spPr bwMode="auto">
                <a:xfrm>
                  <a:off x="1466" y="3743"/>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23972" name="Line 68"/>
              <p:cNvSpPr>
                <a:spLocks noChangeShapeType="1"/>
              </p:cNvSpPr>
              <p:nvPr/>
            </p:nvSpPr>
            <p:spPr bwMode="auto">
              <a:xfrm>
                <a:off x="1466" y="3839"/>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23973" name="Freeform 69"/>
            <p:cNvSpPr>
              <a:spLocks/>
            </p:cNvSpPr>
            <p:nvPr/>
          </p:nvSpPr>
          <p:spPr bwMode="auto">
            <a:xfrm>
              <a:off x="2593" y="3455"/>
              <a:ext cx="95" cy="469"/>
            </a:xfrm>
            <a:custGeom>
              <a:avLst/>
              <a:gdLst>
                <a:gd name="T0" fmla="*/ 0 w 95"/>
                <a:gd name="T1" fmla="*/ 0 h 469"/>
                <a:gd name="T2" fmla="*/ 0 w 95"/>
                <a:gd name="T3" fmla="*/ 469 h 469"/>
                <a:gd name="T4" fmla="*/ 95 w 95"/>
                <a:gd name="T5" fmla="*/ 469 h 469"/>
                <a:gd name="T6" fmla="*/ 95 w 95"/>
                <a:gd name="T7" fmla="*/ 0 h 469"/>
                <a:gd name="T8" fmla="*/ 0 w 95"/>
                <a:gd name="T9" fmla="*/ 0 h 469"/>
                <a:gd name="T10" fmla="*/ 0 w 95"/>
                <a:gd name="T11" fmla="*/ 0 h 469"/>
              </a:gdLst>
              <a:ahLst/>
              <a:cxnLst>
                <a:cxn ang="0">
                  <a:pos x="T0" y="T1"/>
                </a:cxn>
                <a:cxn ang="0">
                  <a:pos x="T2" y="T3"/>
                </a:cxn>
                <a:cxn ang="0">
                  <a:pos x="T4" y="T5"/>
                </a:cxn>
                <a:cxn ang="0">
                  <a:pos x="T6" y="T7"/>
                </a:cxn>
                <a:cxn ang="0">
                  <a:pos x="T8" y="T9"/>
                </a:cxn>
                <a:cxn ang="0">
                  <a:pos x="T10" y="T11"/>
                </a:cxn>
              </a:cxnLst>
              <a:rect l="0" t="0" r="r" b="b"/>
              <a:pathLst>
                <a:path w="95" h="469">
                  <a:moveTo>
                    <a:pt x="0" y="0"/>
                  </a:moveTo>
                  <a:lnTo>
                    <a:pt x="0" y="469"/>
                  </a:lnTo>
                  <a:lnTo>
                    <a:pt x="95" y="469"/>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82" name="Freeform 78"/>
            <p:cNvSpPr>
              <a:spLocks/>
            </p:cNvSpPr>
            <p:nvPr/>
          </p:nvSpPr>
          <p:spPr bwMode="auto">
            <a:xfrm>
              <a:off x="3231" y="533"/>
              <a:ext cx="753" cy="472"/>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83" name="Rectangle 79"/>
            <p:cNvSpPr>
              <a:spLocks noChangeArrowheads="1"/>
            </p:cNvSpPr>
            <p:nvPr/>
          </p:nvSpPr>
          <p:spPr bwMode="auto">
            <a:xfrm>
              <a:off x="3648" y="2324"/>
              <a:ext cx="96" cy="518"/>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3984" name="Group 80"/>
            <p:cNvGrpSpPr>
              <a:grpSpLocks/>
            </p:cNvGrpSpPr>
            <p:nvPr/>
          </p:nvGrpSpPr>
          <p:grpSpPr bwMode="auto">
            <a:xfrm>
              <a:off x="2544" y="2142"/>
              <a:ext cx="1093" cy="336"/>
              <a:chOff x="2544" y="2112"/>
              <a:chExt cx="1093" cy="336"/>
            </a:xfrm>
          </p:grpSpPr>
          <p:sp>
            <p:nvSpPr>
              <p:cNvPr id="123985" name="Freeform 81"/>
              <p:cNvSpPr>
                <a:spLocks/>
              </p:cNvSpPr>
              <p:nvPr/>
            </p:nvSpPr>
            <p:spPr bwMode="auto">
              <a:xfrm>
                <a:off x="3547" y="2357"/>
                <a:ext cx="90" cy="91"/>
              </a:xfrm>
              <a:custGeom>
                <a:avLst/>
                <a:gdLst>
                  <a:gd name="T0" fmla="*/ 90 w 90"/>
                  <a:gd name="T1" fmla="*/ 46 h 91"/>
                  <a:gd name="T2" fmla="*/ 0 w 90"/>
                  <a:gd name="T3" fmla="*/ 0 h 91"/>
                  <a:gd name="T4" fmla="*/ 0 w 90"/>
                  <a:gd name="T5" fmla="*/ 91 h 91"/>
                  <a:gd name="T6" fmla="*/ 90 w 90"/>
                  <a:gd name="T7" fmla="*/ 46 h 91"/>
                </a:gdLst>
                <a:ahLst/>
                <a:cxnLst>
                  <a:cxn ang="0">
                    <a:pos x="T0" y="T1"/>
                  </a:cxn>
                  <a:cxn ang="0">
                    <a:pos x="T2" y="T3"/>
                  </a:cxn>
                  <a:cxn ang="0">
                    <a:pos x="T4" y="T5"/>
                  </a:cxn>
                  <a:cxn ang="0">
                    <a:pos x="T6" y="T7"/>
                  </a:cxn>
                </a:cxnLst>
                <a:rect l="0" t="0" r="r" b="b"/>
                <a:pathLst>
                  <a:path w="90" h="91">
                    <a:moveTo>
                      <a:pt x="90" y="46"/>
                    </a:moveTo>
                    <a:lnTo>
                      <a:pt x="0" y="0"/>
                    </a:lnTo>
                    <a:lnTo>
                      <a:pt x="0" y="91"/>
                    </a:lnTo>
                    <a:lnTo>
                      <a:pt x="9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86" name="Line 82"/>
              <p:cNvSpPr>
                <a:spLocks noChangeShapeType="1"/>
              </p:cNvSpPr>
              <p:nvPr/>
            </p:nvSpPr>
            <p:spPr bwMode="auto">
              <a:xfrm>
                <a:off x="2544" y="2400"/>
                <a:ext cx="1008"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7" name="Rectangle 83"/>
              <p:cNvSpPr>
                <a:spLocks noChangeArrowheads="1"/>
              </p:cNvSpPr>
              <p:nvPr/>
            </p:nvSpPr>
            <p:spPr bwMode="auto">
              <a:xfrm>
                <a:off x="2566" y="2201"/>
                <a:ext cx="809"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3988" name="Rectangle 84"/>
              <p:cNvSpPr>
                <a:spLocks noChangeArrowheads="1"/>
              </p:cNvSpPr>
              <p:nvPr/>
            </p:nvSpPr>
            <p:spPr bwMode="auto">
              <a:xfrm>
                <a:off x="2783" y="2112"/>
                <a:ext cx="7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checkMax</a:t>
                </a:r>
              </a:p>
              <a:p>
                <a:r>
                  <a:rPr lang="en-US" altLang="en-US" sz="1500">
                    <a:solidFill>
                      <a:srgbClr val="000000"/>
                    </a:solidFill>
                    <a:latin typeface="Arial" panose="020B0604020202020204" pitchFamily="34" charset="0"/>
                  </a:rPr>
                  <a:t>Tournament()</a:t>
                </a:r>
                <a:endParaRPr lang="en-US" altLang="en-US" sz="2400"/>
              </a:p>
            </p:txBody>
          </p:sp>
        </p:grpSp>
        <p:grpSp>
          <p:nvGrpSpPr>
            <p:cNvPr id="123989" name="Group 85"/>
            <p:cNvGrpSpPr>
              <a:grpSpLocks/>
            </p:cNvGrpSpPr>
            <p:nvPr/>
          </p:nvGrpSpPr>
          <p:grpSpPr bwMode="auto">
            <a:xfrm>
              <a:off x="2550" y="2153"/>
              <a:ext cx="95" cy="583"/>
              <a:chOff x="2502" y="2123"/>
              <a:chExt cx="95" cy="583"/>
            </a:xfrm>
          </p:grpSpPr>
          <p:sp>
            <p:nvSpPr>
              <p:cNvPr id="123990" name="Line 86"/>
              <p:cNvSpPr>
                <a:spLocks noChangeShapeType="1"/>
              </p:cNvSpPr>
              <p:nvPr/>
            </p:nvSpPr>
            <p:spPr bwMode="auto">
              <a:xfrm>
                <a:off x="2552" y="2136"/>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91" name="Line 87"/>
              <p:cNvSpPr>
                <a:spLocks noChangeShapeType="1"/>
              </p:cNvSpPr>
              <p:nvPr/>
            </p:nvSpPr>
            <p:spPr bwMode="auto">
              <a:xfrm>
                <a:off x="2552" y="2467"/>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92" name="Freeform 88"/>
              <p:cNvSpPr>
                <a:spLocks/>
              </p:cNvSpPr>
              <p:nvPr/>
            </p:nvSpPr>
            <p:spPr bwMode="auto">
              <a:xfrm>
                <a:off x="2502" y="2136"/>
                <a:ext cx="95" cy="565"/>
              </a:xfrm>
              <a:custGeom>
                <a:avLst/>
                <a:gdLst>
                  <a:gd name="T0" fmla="*/ 0 w 95"/>
                  <a:gd name="T1" fmla="*/ 0 h 565"/>
                  <a:gd name="T2" fmla="*/ 0 w 95"/>
                  <a:gd name="T3" fmla="*/ 565 h 565"/>
                  <a:gd name="T4" fmla="*/ 95 w 95"/>
                  <a:gd name="T5" fmla="*/ 565 h 565"/>
                  <a:gd name="T6" fmla="*/ 95 w 95"/>
                  <a:gd name="T7" fmla="*/ 0 h 565"/>
                  <a:gd name="T8" fmla="*/ 0 w 95"/>
                  <a:gd name="T9" fmla="*/ 0 h 565"/>
                  <a:gd name="T10" fmla="*/ 0 w 95"/>
                  <a:gd name="T11" fmla="*/ 0 h 565"/>
                </a:gdLst>
                <a:ahLst/>
                <a:cxnLst>
                  <a:cxn ang="0">
                    <a:pos x="T0" y="T1"/>
                  </a:cxn>
                  <a:cxn ang="0">
                    <a:pos x="T2" y="T3"/>
                  </a:cxn>
                  <a:cxn ang="0">
                    <a:pos x="T4" y="T5"/>
                  </a:cxn>
                  <a:cxn ang="0">
                    <a:pos x="T6" y="T7"/>
                  </a:cxn>
                  <a:cxn ang="0">
                    <a:pos x="T8" y="T9"/>
                  </a:cxn>
                  <a:cxn ang="0">
                    <a:pos x="T10" y="T11"/>
                  </a:cxn>
                </a:cxnLst>
                <a:rect l="0" t="0" r="r" b="b"/>
                <a:pathLst>
                  <a:path w="95" h="565">
                    <a:moveTo>
                      <a:pt x="0" y="0"/>
                    </a:moveTo>
                    <a:lnTo>
                      <a:pt x="0" y="565"/>
                    </a:lnTo>
                    <a:lnTo>
                      <a:pt x="95" y="565"/>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3993" name="Rectangle 89"/>
              <p:cNvSpPr>
                <a:spLocks noChangeArrowheads="1"/>
              </p:cNvSpPr>
              <p:nvPr/>
            </p:nvSpPr>
            <p:spPr bwMode="auto">
              <a:xfrm>
                <a:off x="2502" y="2123"/>
                <a:ext cx="95" cy="56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24003" name="Group 99"/>
            <p:cNvGrpSpPr>
              <a:grpSpLocks/>
            </p:cNvGrpSpPr>
            <p:nvPr/>
          </p:nvGrpSpPr>
          <p:grpSpPr bwMode="auto">
            <a:xfrm>
              <a:off x="3279" y="533"/>
              <a:ext cx="753" cy="3520"/>
              <a:chOff x="3231" y="533"/>
              <a:chExt cx="753" cy="3520"/>
            </a:xfrm>
          </p:grpSpPr>
          <p:sp>
            <p:nvSpPr>
              <p:cNvPr id="124004" name="Rectangle 100"/>
              <p:cNvSpPr>
                <a:spLocks noChangeArrowheads="1"/>
              </p:cNvSpPr>
              <p:nvPr/>
            </p:nvSpPr>
            <p:spPr bwMode="auto">
              <a:xfrm>
                <a:off x="3440" y="725"/>
                <a:ext cx="3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:Arena</a:t>
                </a:r>
                <a:endParaRPr lang="en-US" altLang="en-US" sz="2400"/>
              </a:p>
            </p:txBody>
          </p:sp>
          <p:grpSp>
            <p:nvGrpSpPr>
              <p:cNvPr id="124005" name="Group 101"/>
              <p:cNvGrpSpPr>
                <a:grpSpLocks/>
              </p:cNvGrpSpPr>
              <p:nvPr/>
            </p:nvGrpSpPr>
            <p:grpSpPr bwMode="auto">
              <a:xfrm>
                <a:off x="3231" y="533"/>
                <a:ext cx="753" cy="3520"/>
                <a:chOff x="3231" y="533"/>
                <a:chExt cx="753" cy="3520"/>
              </a:xfrm>
            </p:grpSpPr>
            <p:sp>
              <p:nvSpPr>
                <p:cNvPr id="124006" name="Rectangle 102"/>
                <p:cNvSpPr>
                  <a:spLocks noChangeArrowheads="1"/>
                </p:cNvSpPr>
                <p:nvPr/>
              </p:nvSpPr>
              <p:spPr bwMode="auto">
                <a:xfrm>
                  <a:off x="3231" y="533"/>
                  <a:ext cx="753" cy="47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7" name="Line 103"/>
                <p:cNvSpPr>
                  <a:spLocks noChangeShapeType="1"/>
                </p:cNvSpPr>
                <p:nvPr/>
              </p:nvSpPr>
              <p:spPr bwMode="auto">
                <a:xfrm>
                  <a:off x="3670" y="200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08" name="Line 104"/>
                <p:cNvSpPr>
                  <a:spLocks noChangeShapeType="1"/>
                </p:cNvSpPr>
                <p:nvPr/>
              </p:nvSpPr>
              <p:spPr bwMode="auto">
                <a:xfrm>
                  <a:off x="3670" y="1005"/>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09" name="Line 105"/>
                <p:cNvSpPr>
                  <a:spLocks noChangeShapeType="1"/>
                </p:cNvSpPr>
                <p:nvPr/>
              </p:nvSpPr>
              <p:spPr bwMode="auto">
                <a:xfrm>
                  <a:off x="3670" y="1337"/>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10" name="Line 106"/>
                <p:cNvSpPr>
                  <a:spLocks noChangeShapeType="1"/>
                </p:cNvSpPr>
                <p:nvPr/>
              </p:nvSpPr>
              <p:spPr bwMode="auto">
                <a:xfrm>
                  <a:off x="3670" y="1668"/>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11" name="Line 107"/>
                <p:cNvSpPr>
                  <a:spLocks noChangeShapeType="1"/>
                </p:cNvSpPr>
                <p:nvPr/>
              </p:nvSpPr>
              <p:spPr bwMode="auto">
                <a:xfrm>
                  <a:off x="3670" y="288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12" name="Line 108"/>
                <p:cNvSpPr>
                  <a:spLocks noChangeShapeType="1"/>
                </p:cNvSpPr>
                <p:nvPr/>
              </p:nvSpPr>
              <p:spPr bwMode="auto">
                <a:xfrm>
                  <a:off x="3670" y="327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13" name="Line 109"/>
                <p:cNvSpPr>
                  <a:spLocks noChangeShapeType="1"/>
                </p:cNvSpPr>
                <p:nvPr/>
              </p:nvSpPr>
              <p:spPr bwMode="auto">
                <a:xfrm>
                  <a:off x="3670" y="3599"/>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14" name="Line 110"/>
                <p:cNvSpPr>
                  <a:spLocks noChangeShapeType="1"/>
                </p:cNvSpPr>
                <p:nvPr/>
              </p:nvSpPr>
              <p:spPr bwMode="auto">
                <a:xfrm>
                  <a:off x="3670" y="3812"/>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15" name="Rectangle 111"/>
                <p:cNvSpPr>
                  <a:spLocks noChangeArrowheads="1"/>
                </p:cNvSpPr>
                <p:nvPr/>
              </p:nvSpPr>
              <p:spPr bwMode="auto">
                <a:xfrm>
                  <a:off x="3738" y="3600"/>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grpSp>
        </p:grpSp>
        <p:grpSp>
          <p:nvGrpSpPr>
            <p:cNvPr id="124016" name="Group 112"/>
            <p:cNvGrpSpPr>
              <a:grpSpLocks/>
            </p:cNvGrpSpPr>
            <p:nvPr/>
          </p:nvGrpSpPr>
          <p:grpSpPr bwMode="auto">
            <a:xfrm>
              <a:off x="4047" y="533"/>
              <a:ext cx="753" cy="2755"/>
              <a:chOff x="4047" y="533"/>
              <a:chExt cx="753" cy="2755"/>
            </a:xfrm>
          </p:grpSpPr>
          <p:grpSp>
            <p:nvGrpSpPr>
              <p:cNvPr id="124017" name="Group 113"/>
              <p:cNvGrpSpPr>
                <a:grpSpLocks/>
              </p:cNvGrpSpPr>
              <p:nvPr/>
            </p:nvGrpSpPr>
            <p:grpSpPr bwMode="auto">
              <a:xfrm>
                <a:off x="4047" y="533"/>
                <a:ext cx="753" cy="2369"/>
                <a:chOff x="4021" y="533"/>
                <a:chExt cx="753" cy="2369"/>
              </a:xfrm>
            </p:grpSpPr>
            <p:sp>
              <p:nvSpPr>
                <p:cNvPr id="124018" name="Freeform 114"/>
                <p:cNvSpPr>
                  <a:spLocks/>
                </p:cNvSpPr>
                <p:nvPr/>
              </p:nvSpPr>
              <p:spPr bwMode="auto">
                <a:xfrm>
                  <a:off x="4021" y="533"/>
                  <a:ext cx="753" cy="472"/>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019" name="Rectangle 115"/>
                <p:cNvSpPr>
                  <a:spLocks noChangeArrowheads="1"/>
                </p:cNvSpPr>
                <p:nvPr/>
              </p:nvSpPr>
              <p:spPr bwMode="auto">
                <a:xfrm>
                  <a:off x="4021" y="533"/>
                  <a:ext cx="753" cy="47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20" name="Rectangle 116"/>
                <p:cNvSpPr>
                  <a:spLocks noChangeArrowheads="1"/>
                </p:cNvSpPr>
                <p:nvPr/>
              </p:nvSpPr>
              <p:spPr bwMode="auto">
                <a:xfrm>
                  <a:off x="4140" y="725"/>
                  <a:ext cx="4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:League</a:t>
                  </a:r>
                  <a:endParaRPr lang="en-US" altLang="en-US" sz="2400"/>
                </a:p>
              </p:txBody>
            </p:sp>
            <p:sp>
              <p:nvSpPr>
                <p:cNvPr id="124021" name="Line 117"/>
                <p:cNvSpPr>
                  <a:spLocks noChangeShapeType="1"/>
                </p:cNvSpPr>
                <p:nvPr/>
              </p:nvSpPr>
              <p:spPr bwMode="auto">
                <a:xfrm>
                  <a:off x="4400" y="1005"/>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22" name="Line 118"/>
                <p:cNvSpPr>
                  <a:spLocks noChangeShapeType="1"/>
                </p:cNvSpPr>
                <p:nvPr/>
              </p:nvSpPr>
              <p:spPr bwMode="auto">
                <a:xfrm>
                  <a:off x="4400" y="1337"/>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23" name="Line 119"/>
                <p:cNvSpPr>
                  <a:spLocks noChangeShapeType="1"/>
                </p:cNvSpPr>
                <p:nvPr/>
              </p:nvSpPr>
              <p:spPr bwMode="auto">
                <a:xfrm>
                  <a:off x="4400" y="1668"/>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24" name="Line 120"/>
                <p:cNvSpPr>
                  <a:spLocks noChangeShapeType="1"/>
                </p:cNvSpPr>
                <p:nvPr/>
              </p:nvSpPr>
              <p:spPr bwMode="auto">
                <a:xfrm>
                  <a:off x="4400" y="2000"/>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25" name="Line 121"/>
                <p:cNvSpPr>
                  <a:spLocks noChangeShapeType="1"/>
                </p:cNvSpPr>
                <p:nvPr/>
              </p:nvSpPr>
              <p:spPr bwMode="auto">
                <a:xfrm>
                  <a:off x="4400" y="2332"/>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26" name="Line 122"/>
                <p:cNvSpPr>
                  <a:spLocks noChangeShapeType="1"/>
                </p:cNvSpPr>
                <p:nvPr/>
              </p:nvSpPr>
              <p:spPr bwMode="auto">
                <a:xfrm>
                  <a:off x="4400" y="2663"/>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24027" name="Line 123"/>
              <p:cNvSpPr>
                <a:spLocks noChangeShapeType="1"/>
              </p:cNvSpPr>
              <p:nvPr/>
            </p:nvSpPr>
            <p:spPr bwMode="auto">
              <a:xfrm>
                <a:off x="4416" y="3049"/>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24028" name="Group 124"/>
            <p:cNvGrpSpPr>
              <a:grpSpLocks/>
            </p:cNvGrpSpPr>
            <p:nvPr/>
          </p:nvGrpSpPr>
          <p:grpSpPr bwMode="auto">
            <a:xfrm>
              <a:off x="4461" y="3372"/>
              <a:ext cx="1244" cy="708"/>
              <a:chOff x="4461" y="3372"/>
              <a:chExt cx="1244" cy="708"/>
            </a:xfrm>
          </p:grpSpPr>
          <p:sp>
            <p:nvSpPr>
              <p:cNvPr id="124029" name="Freeform 125"/>
              <p:cNvSpPr>
                <a:spLocks/>
              </p:cNvSpPr>
              <p:nvPr/>
            </p:nvSpPr>
            <p:spPr bwMode="auto">
              <a:xfrm>
                <a:off x="4952" y="3372"/>
                <a:ext cx="753" cy="470"/>
              </a:xfrm>
              <a:custGeom>
                <a:avLst/>
                <a:gdLst>
                  <a:gd name="T0" fmla="*/ 0 w 753"/>
                  <a:gd name="T1" fmla="*/ 0 h 470"/>
                  <a:gd name="T2" fmla="*/ 0 w 753"/>
                  <a:gd name="T3" fmla="*/ 470 h 470"/>
                  <a:gd name="T4" fmla="*/ 753 w 753"/>
                  <a:gd name="T5" fmla="*/ 470 h 470"/>
                  <a:gd name="T6" fmla="*/ 753 w 753"/>
                  <a:gd name="T7" fmla="*/ 0 h 470"/>
                  <a:gd name="T8" fmla="*/ 0 w 753"/>
                  <a:gd name="T9" fmla="*/ 0 h 470"/>
                  <a:gd name="T10" fmla="*/ 0 w 753"/>
                  <a:gd name="T11" fmla="*/ 0 h 470"/>
                </a:gdLst>
                <a:ahLst/>
                <a:cxnLst>
                  <a:cxn ang="0">
                    <a:pos x="T0" y="T1"/>
                  </a:cxn>
                  <a:cxn ang="0">
                    <a:pos x="T2" y="T3"/>
                  </a:cxn>
                  <a:cxn ang="0">
                    <a:pos x="T4" y="T5"/>
                  </a:cxn>
                  <a:cxn ang="0">
                    <a:pos x="T6" y="T7"/>
                  </a:cxn>
                  <a:cxn ang="0">
                    <a:pos x="T8" y="T9"/>
                  </a:cxn>
                  <a:cxn ang="0">
                    <a:pos x="T10" y="T11"/>
                  </a:cxn>
                </a:cxnLst>
                <a:rect l="0" t="0" r="r" b="b"/>
                <a:pathLst>
                  <a:path w="753" h="470">
                    <a:moveTo>
                      <a:pt x="0" y="0"/>
                    </a:moveTo>
                    <a:lnTo>
                      <a:pt x="0" y="470"/>
                    </a:lnTo>
                    <a:lnTo>
                      <a:pt x="753" y="470"/>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030" name="Rectangle 126"/>
              <p:cNvSpPr>
                <a:spLocks noChangeArrowheads="1"/>
              </p:cNvSpPr>
              <p:nvPr/>
            </p:nvSpPr>
            <p:spPr bwMode="auto">
              <a:xfrm>
                <a:off x="4952" y="3372"/>
                <a:ext cx="753" cy="47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24031" name="Rectangle 127"/>
              <p:cNvSpPr>
                <a:spLocks noChangeArrowheads="1"/>
              </p:cNvSpPr>
              <p:nvPr/>
            </p:nvSpPr>
            <p:spPr bwMode="auto">
              <a:xfrm>
                <a:off x="4945" y="3564"/>
                <a:ext cx="7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u="sng">
                    <a:solidFill>
                      <a:srgbClr val="000000"/>
                    </a:solidFill>
                    <a:latin typeface="Arial" panose="020B0604020202020204" pitchFamily="34" charset="0"/>
                  </a:rPr>
                  <a:t>:Tournament</a:t>
                </a:r>
                <a:endParaRPr lang="en-US" altLang="en-US" sz="2400"/>
              </a:p>
            </p:txBody>
          </p:sp>
          <p:sp>
            <p:nvSpPr>
              <p:cNvPr id="124032" name="Line 128"/>
              <p:cNvSpPr>
                <a:spLocks noChangeShapeType="1"/>
              </p:cNvSpPr>
              <p:nvPr/>
            </p:nvSpPr>
            <p:spPr bwMode="auto">
              <a:xfrm>
                <a:off x="5331" y="3842"/>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33" name="Freeform 129"/>
              <p:cNvSpPr>
                <a:spLocks/>
              </p:cNvSpPr>
              <p:nvPr/>
            </p:nvSpPr>
            <p:spPr bwMode="auto">
              <a:xfrm>
                <a:off x="4864" y="3560"/>
                <a:ext cx="88" cy="91"/>
              </a:xfrm>
              <a:custGeom>
                <a:avLst/>
                <a:gdLst>
                  <a:gd name="T0" fmla="*/ 88 w 88"/>
                  <a:gd name="T1" fmla="*/ 46 h 91"/>
                  <a:gd name="T2" fmla="*/ 0 w 88"/>
                  <a:gd name="T3" fmla="*/ 0 h 91"/>
                  <a:gd name="T4" fmla="*/ 0 w 88"/>
                  <a:gd name="T5" fmla="*/ 91 h 91"/>
                  <a:gd name="T6" fmla="*/ 88 w 88"/>
                  <a:gd name="T7" fmla="*/ 46 h 91"/>
                </a:gdLst>
                <a:ahLst/>
                <a:cxnLst>
                  <a:cxn ang="0">
                    <a:pos x="T0" y="T1"/>
                  </a:cxn>
                  <a:cxn ang="0">
                    <a:pos x="T2" y="T3"/>
                  </a:cxn>
                  <a:cxn ang="0">
                    <a:pos x="T4" y="T5"/>
                  </a:cxn>
                  <a:cxn ang="0">
                    <a:pos x="T6" y="T7"/>
                  </a:cxn>
                </a:cxnLst>
                <a:rect l="0" t="0" r="r" b="b"/>
                <a:pathLst>
                  <a:path w="88" h="91">
                    <a:moveTo>
                      <a:pt x="88" y="46"/>
                    </a:moveTo>
                    <a:lnTo>
                      <a:pt x="0" y="0"/>
                    </a:lnTo>
                    <a:lnTo>
                      <a:pt x="0" y="91"/>
                    </a:lnTo>
                    <a:lnTo>
                      <a:pt x="8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034" name="Rectangle 130"/>
              <p:cNvSpPr>
                <a:spLocks noChangeArrowheads="1"/>
              </p:cNvSpPr>
              <p:nvPr/>
            </p:nvSpPr>
            <p:spPr bwMode="auto">
              <a:xfrm>
                <a:off x="4544" y="3460"/>
                <a:ext cx="21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4035" name="Line 131"/>
              <p:cNvSpPr>
                <a:spLocks noChangeShapeType="1"/>
              </p:cNvSpPr>
              <p:nvPr/>
            </p:nvSpPr>
            <p:spPr bwMode="auto">
              <a:xfrm>
                <a:off x="4461" y="3606"/>
                <a:ext cx="430"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036" name="Rectangle 132"/>
              <p:cNvSpPr>
                <a:spLocks noChangeArrowheads="1"/>
              </p:cNvSpPr>
              <p:nvPr/>
            </p:nvSpPr>
            <p:spPr bwMode="auto">
              <a:xfrm>
                <a:off x="4528" y="3473"/>
                <a:ext cx="3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«new»</a:t>
                </a:r>
                <a:endParaRPr lang="en-US" altLang="en-US" sz="2400"/>
              </a:p>
            </p:txBody>
          </p:sp>
        </p:grpSp>
      </p:grpSp>
      <p:grpSp>
        <p:nvGrpSpPr>
          <p:cNvPr id="124041" name="Group 137"/>
          <p:cNvGrpSpPr>
            <a:grpSpLocks/>
          </p:cNvGrpSpPr>
          <p:nvPr/>
        </p:nvGrpSpPr>
        <p:grpSpPr bwMode="auto">
          <a:xfrm>
            <a:off x="2667000" y="4876800"/>
            <a:ext cx="941388" cy="528638"/>
            <a:chOff x="861" y="2541"/>
            <a:chExt cx="1121" cy="621"/>
          </a:xfrm>
        </p:grpSpPr>
        <p:sp>
          <p:nvSpPr>
            <p:cNvPr id="124042" name="Freeform 138"/>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043" name="Freeform 139"/>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24050" name="Group 146"/>
          <p:cNvGrpSpPr>
            <a:grpSpLocks/>
          </p:cNvGrpSpPr>
          <p:nvPr/>
        </p:nvGrpSpPr>
        <p:grpSpPr bwMode="auto">
          <a:xfrm flipV="1">
            <a:off x="2743200" y="3352800"/>
            <a:ext cx="1143000" cy="1447800"/>
            <a:chOff x="861" y="2541"/>
            <a:chExt cx="1121" cy="621"/>
          </a:xfrm>
        </p:grpSpPr>
        <p:sp>
          <p:nvSpPr>
            <p:cNvPr id="124051" name="Freeform 147"/>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052" name="Freeform 148"/>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24053" name="AutoShape 149"/>
          <p:cNvSpPr>
            <a:spLocks noChangeArrowheads="1"/>
          </p:cNvSpPr>
          <p:nvPr/>
        </p:nvSpPr>
        <p:spPr bwMode="auto">
          <a:xfrm>
            <a:off x="4038600" y="990600"/>
            <a:ext cx="4724400" cy="1066800"/>
          </a:xfrm>
          <a:prstGeom prst="wedgeRectCallout">
            <a:avLst>
              <a:gd name="adj1" fmla="val -43144"/>
              <a:gd name="adj2" fmla="val 109671"/>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FFFF00"/>
                </a:solidFill>
              </a:rPr>
              <a:t>createTournament is a (public)</a:t>
            </a:r>
          </a:p>
          <a:p>
            <a:pPr algn="ctr"/>
            <a:r>
              <a:rPr lang="en-US" altLang="en-US" sz="2400">
                <a:solidFill>
                  <a:srgbClr val="FFFF00"/>
                </a:solidFill>
              </a:rPr>
              <a:t> operation owned by </a:t>
            </a:r>
          </a:p>
          <a:p>
            <a:pPr algn="ctr"/>
            <a:r>
              <a:rPr lang="en-US" altLang="en-US" sz="2400">
                <a:solidFill>
                  <a:srgbClr val="FFFF00"/>
                </a:solidFill>
              </a:rPr>
              <a:t>Announce_Tournament_Control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40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40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4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78" grpId="0" build="p" autoUpdateAnimBg="0"/>
      <p:bldP spid="12405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reeform 2"/>
          <p:cNvSpPr>
            <a:spLocks/>
          </p:cNvSpPr>
          <p:nvPr/>
        </p:nvSpPr>
        <p:spPr bwMode="auto">
          <a:xfrm>
            <a:off x="5049838" y="79216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31" name="Rectangle 3"/>
          <p:cNvSpPr>
            <a:spLocks noChangeArrowheads="1"/>
          </p:cNvSpPr>
          <p:nvPr/>
        </p:nvSpPr>
        <p:spPr bwMode="auto">
          <a:xfrm>
            <a:off x="5049838" y="792163"/>
            <a:ext cx="1874837"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32" name="Rectangle 4"/>
          <p:cNvSpPr>
            <a:spLocks noChangeArrowheads="1"/>
          </p:cNvSpPr>
          <p:nvPr/>
        </p:nvSpPr>
        <p:spPr bwMode="auto">
          <a:xfrm>
            <a:off x="5102225" y="84455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24933" name="Freeform 5"/>
          <p:cNvSpPr>
            <a:spLocks/>
          </p:cNvSpPr>
          <p:nvPr/>
        </p:nvSpPr>
        <p:spPr bwMode="auto">
          <a:xfrm>
            <a:off x="5049838" y="1143000"/>
            <a:ext cx="1874837" cy="34925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34" name="Rectangle 6"/>
          <p:cNvSpPr>
            <a:spLocks noChangeArrowheads="1"/>
          </p:cNvSpPr>
          <p:nvPr/>
        </p:nvSpPr>
        <p:spPr bwMode="auto">
          <a:xfrm>
            <a:off x="5049838" y="1143000"/>
            <a:ext cx="1874837" cy="3492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35" name="Rectangle 7"/>
          <p:cNvSpPr>
            <a:spLocks noChangeArrowheads="1"/>
          </p:cNvSpPr>
          <p:nvPr/>
        </p:nvSpPr>
        <p:spPr bwMode="auto">
          <a:xfrm>
            <a:off x="5102225" y="1195388"/>
            <a:ext cx="10588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24936" name="Freeform 8"/>
          <p:cNvSpPr>
            <a:spLocks/>
          </p:cNvSpPr>
          <p:nvPr/>
        </p:nvSpPr>
        <p:spPr bwMode="auto">
          <a:xfrm>
            <a:off x="5049838" y="32385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37" name="Rectangle 9"/>
          <p:cNvSpPr>
            <a:spLocks noChangeArrowheads="1"/>
          </p:cNvSpPr>
          <p:nvPr/>
        </p:nvSpPr>
        <p:spPr bwMode="auto">
          <a:xfrm>
            <a:off x="5049838" y="323850"/>
            <a:ext cx="1874837"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38" name="Rectangle 10"/>
          <p:cNvSpPr>
            <a:spLocks noChangeArrowheads="1"/>
          </p:cNvSpPr>
          <p:nvPr/>
        </p:nvSpPr>
        <p:spPr bwMode="auto">
          <a:xfrm>
            <a:off x="5657850" y="444500"/>
            <a:ext cx="7572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League</a:t>
            </a:r>
            <a:endParaRPr lang="en-US" altLang="en-US"/>
          </a:p>
        </p:txBody>
      </p:sp>
      <p:sp>
        <p:nvSpPr>
          <p:cNvPr id="124939" name="Freeform 11"/>
          <p:cNvSpPr>
            <a:spLocks/>
          </p:cNvSpPr>
          <p:nvPr/>
        </p:nvSpPr>
        <p:spPr bwMode="auto">
          <a:xfrm>
            <a:off x="5049838" y="3368675"/>
            <a:ext cx="1874837" cy="350838"/>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40" name="Rectangle 12"/>
          <p:cNvSpPr>
            <a:spLocks noChangeArrowheads="1"/>
          </p:cNvSpPr>
          <p:nvPr/>
        </p:nvSpPr>
        <p:spPr bwMode="auto">
          <a:xfrm>
            <a:off x="5049838" y="3368675"/>
            <a:ext cx="1874837" cy="35083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41" name="Rectangle 13"/>
          <p:cNvSpPr>
            <a:spLocks noChangeArrowheads="1"/>
          </p:cNvSpPr>
          <p:nvPr/>
        </p:nvSpPr>
        <p:spPr bwMode="auto">
          <a:xfrm>
            <a:off x="5102225" y="3421063"/>
            <a:ext cx="9144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24942" name="Freeform 14"/>
          <p:cNvSpPr>
            <a:spLocks/>
          </p:cNvSpPr>
          <p:nvPr/>
        </p:nvSpPr>
        <p:spPr bwMode="auto">
          <a:xfrm>
            <a:off x="5049838" y="3719513"/>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43" name="Rectangle 15"/>
          <p:cNvSpPr>
            <a:spLocks noChangeArrowheads="1"/>
          </p:cNvSpPr>
          <p:nvPr/>
        </p:nvSpPr>
        <p:spPr bwMode="auto">
          <a:xfrm>
            <a:off x="5049838" y="3719513"/>
            <a:ext cx="1874837" cy="355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44" name="Rectangle 16"/>
          <p:cNvSpPr>
            <a:spLocks noChangeArrowheads="1"/>
          </p:cNvSpPr>
          <p:nvPr/>
        </p:nvSpPr>
        <p:spPr bwMode="auto">
          <a:xfrm>
            <a:off x="5102225" y="3778250"/>
            <a:ext cx="10588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24945" name="Freeform 17"/>
          <p:cNvSpPr>
            <a:spLocks/>
          </p:cNvSpPr>
          <p:nvPr/>
        </p:nvSpPr>
        <p:spPr bwMode="auto">
          <a:xfrm>
            <a:off x="5049838" y="2900363"/>
            <a:ext cx="1874837" cy="468312"/>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46" name="Rectangle 18"/>
          <p:cNvSpPr>
            <a:spLocks noChangeArrowheads="1"/>
          </p:cNvSpPr>
          <p:nvPr/>
        </p:nvSpPr>
        <p:spPr bwMode="auto">
          <a:xfrm>
            <a:off x="5049838" y="2900363"/>
            <a:ext cx="1874837" cy="4683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47" name="Rectangle 19"/>
          <p:cNvSpPr>
            <a:spLocks noChangeArrowheads="1"/>
          </p:cNvSpPr>
          <p:nvPr/>
        </p:nvSpPr>
        <p:spPr bwMode="auto">
          <a:xfrm>
            <a:off x="5426075" y="3027363"/>
            <a:ext cx="12477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Tournament</a:t>
            </a:r>
            <a:endParaRPr lang="en-US" altLang="en-US"/>
          </a:p>
        </p:txBody>
      </p:sp>
      <p:sp>
        <p:nvSpPr>
          <p:cNvPr id="124948" name="Freeform 20"/>
          <p:cNvSpPr>
            <a:spLocks/>
          </p:cNvSpPr>
          <p:nvPr/>
        </p:nvSpPr>
        <p:spPr bwMode="auto">
          <a:xfrm>
            <a:off x="1841500" y="571341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49" name="Rectangle 21"/>
          <p:cNvSpPr>
            <a:spLocks noChangeArrowheads="1"/>
          </p:cNvSpPr>
          <p:nvPr/>
        </p:nvSpPr>
        <p:spPr bwMode="auto">
          <a:xfrm>
            <a:off x="1841500" y="5713413"/>
            <a:ext cx="1876425"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50" name="Rectangle 22"/>
          <p:cNvSpPr>
            <a:spLocks noChangeArrowheads="1"/>
          </p:cNvSpPr>
          <p:nvPr/>
        </p:nvSpPr>
        <p:spPr bwMode="auto">
          <a:xfrm>
            <a:off x="1893888" y="576580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24951" name="Freeform 23"/>
          <p:cNvSpPr>
            <a:spLocks/>
          </p:cNvSpPr>
          <p:nvPr/>
        </p:nvSpPr>
        <p:spPr bwMode="auto">
          <a:xfrm>
            <a:off x="1841500" y="6064250"/>
            <a:ext cx="1876425" cy="355600"/>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52" name="Rectangle 24"/>
          <p:cNvSpPr>
            <a:spLocks noChangeArrowheads="1"/>
          </p:cNvSpPr>
          <p:nvPr/>
        </p:nvSpPr>
        <p:spPr bwMode="auto">
          <a:xfrm>
            <a:off x="1841500" y="6064250"/>
            <a:ext cx="1876425" cy="355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53" name="Rectangle 25"/>
          <p:cNvSpPr>
            <a:spLocks noChangeArrowheads="1"/>
          </p:cNvSpPr>
          <p:nvPr/>
        </p:nvSpPr>
        <p:spPr bwMode="auto">
          <a:xfrm>
            <a:off x="1893888" y="6122988"/>
            <a:ext cx="10588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24954" name="Freeform 26"/>
          <p:cNvSpPr>
            <a:spLocks/>
          </p:cNvSpPr>
          <p:nvPr/>
        </p:nvSpPr>
        <p:spPr bwMode="auto">
          <a:xfrm>
            <a:off x="1841500" y="524510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55" name="Rectangle 27"/>
          <p:cNvSpPr>
            <a:spLocks noChangeArrowheads="1"/>
          </p:cNvSpPr>
          <p:nvPr/>
        </p:nvSpPr>
        <p:spPr bwMode="auto">
          <a:xfrm>
            <a:off x="1841500" y="5245100"/>
            <a:ext cx="1876425"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56" name="Rectangle 28"/>
          <p:cNvSpPr>
            <a:spLocks noChangeArrowheads="1"/>
          </p:cNvSpPr>
          <p:nvPr/>
        </p:nvSpPr>
        <p:spPr bwMode="auto">
          <a:xfrm>
            <a:off x="2513013" y="5372100"/>
            <a:ext cx="6508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Player</a:t>
            </a:r>
            <a:endParaRPr lang="en-US" altLang="en-US"/>
          </a:p>
        </p:txBody>
      </p:sp>
      <p:sp>
        <p:nvSpPr>
          <p:cNvPr id="124957" name="Freeform 29"/>
          <p:cNvSpPr>
            <a:spLocks/>
          </p:cNvSpPr>
          <p:nvPr/>
        </p:nvSpPr>
        <p:spPr bwMode="auto">
          <a:xfrm>
            <a:off x="5899150" y="1492250"/>
            <a:ext cx="169863" cy="331788"/>
          </a:xfrm>
          <a:custGeom>
            <a:avLst/>
            <a:gdLst>
              <a:gd name="T0" fmla="*/ 55 w 107"/>
              <a:gd name="T1" fmla="*/ 0 h 209"/>
              <a:gd name="T2" fmla="*/ 0 w 107"/>
              <a:gd name="T3" fmla="*/ 107 h 209"/>
              <a:gd name="T4" fmla="*/ 55 w 107"/>
              <a:gd name="T5" fmla="*/ 209 h 209"/>
              <a:gd name="T6" fmla="*/ 107 w 107"/>
              <a:gd name="T7" fmla="*/ 107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7"/>
                </a:lnTo>
                <a:lnTo>
                  <a:pt x="55" y="209"/>
                </a:lnTo>
                <a:lnTo>
                  <a:pt x="107" y="107"/>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58" name="Rectangle 30"/>
          <p:cNvSpPr>
            <a:spLocks noChangeArrowheads="1"/>
          </p:cNvSpPr>
          <p:nvPr/>
        </p:nvSpPr>
        <p:spPr bwMode="auto">
          <a:xfrm>
            <a:off x="5456238" y="2087563"/>
            <a:ext cx="1055687" cy="217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4959" name="Line 31"/>
          <p:cNvSpPr>
            <a:spLocks noChangeShapeType="1"/>
          </p:cNvSpPr>
          <p:nvPr/>
        </p:nvSpPr>
        <p:spPr bwMode="auto">
          <a:xfrm flipV="1">
            <a:off x="5986463" y="1824038"/>
            <a:ext cx="1587" cy="10763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960" name="Freeform 32"/>
          <p:cNvSpPr>
            <a:spLocks/>
          </p:cNvSpPr>
          <p:nvPr/>
        </p:nvSpPr>
        <p:spPr bwMode="auto">
          <a:xfrm>
            <a:off x="5049838" y="571341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1" name="Rectangle 33"/>
          <p:cNvSpPr>
            <a:spLocks noChangeArrowheads="1"/>
          </p:cNvSpPr>
          <p:nvPr/>
        </p:nvSpPr>
        <p:spPr bwMode="auto">
          <a:xfrm>
            <a:off x="5049838" y="5713413"/>
            <a:ext cx="1874837"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62" name="Rectangle 34"/>
          <p:cNvSpPr>
            <a:spLocks noChangeArrowheads="1"/>
          </p:cNvSpPr>
          <p:nvPr/>
        </p:nvSpPr>
        <p:spPr bwMode="auto">
          <a:xfrm>
            <a:off x="5102225" y="576580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24963" name="Freeform 35"/>
          <p:cNvSpPr>
            <a:spLocks/>
          </p:cNvSpPr>
          <p:nvPr/>
        </p:nvSpPr>
        <p:spPr bwMode="auto">
          <a:xfrm>
            <a:off x="5049838" y="6064250"/>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4" name="Rectangle 36"/>
          <p:cNvSpPr>
            <a:spLocks noChangeArrowheads="1"/>
          </p:cNvSpPr>
          <p:nvPr/>
        </p:nvSpPr>
        <p:spPr bwMode="auto">
          <a:xfrm>
            <a:off x="5049838" y="6064250"/>
            <a:ext cx="1874837" cy="355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65" name="Rectangle 37"/>
          <p:cNvSpPr>
            <a:spLocks noChangeArrowheads="1"/>
          </p:cNvSpPr>
          <p:nvPr/>
        </p:nvSpPr>
        <p:spPr bwMode="auto">
          <a:xfrm>
            <a:off x="5102225" y="6122988"/>
            <a:ext cx="10588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24966" name="Freeform 38"/>
          <p:cNvSpPr>
            <a:spLocks/>
          </p:cNvSpPr>
          <p:nvPr/>
        </p:nvSpPr>
        <p:spPr bwMode="auto">
          <a:xfrm>
            <a:off x="5049838" y="5245100"/>
            <a:ext cx="1874837" cy="468313"/>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7" name="Rectangle 39"/>
          <p:cNvSpPr>
            <a:spLocks noChangeArrowheads="1"/>
          </p:cNvSpPr>
          <p:nvPr/>
        </p:nvSpPr>
        <p:spPr bwMode="auto">
          <a:xfrm>
            <a:off x="5049838" y="5245100"/>
            <a:ext cx="1874837"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68" name="Rectangle 40"/>
          <p:cNvSpPr>
            <a:spLocks noChangeArrowheads="1"/>
          </p:cNvSpPr>
          <p:nvPr/>
        </p:nvSpPr>
        <p:spPr bwMode="auto">
          <a:xfrm>
            <a:off x="5708650" y="5372100"/>
            <a:ext cx="6238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Match</a:t>
            </a:r>
            <a:endParaRPr lang="en-US" altLang="en-US"/>
          </a:p>
        </p:txBody>
      </p:sp>
      <p:sp>
        <p:nvSpPr>
          <p:cNvPr id="124969" name="Freeform 41"/>
          <p:cNvSpPr>
            <a:spLocks/>
          </p:cNvSpPr>
          <p:nvPr/>
        </p:nvSpPr>
        <p:spPr bwMode="auto">
          <a:xfrm>
            <a:off x="5899150" y="4075113"/>
            <a:ext cx="169863" cy="331787"/>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0" name="Line 42"/>
          <p:cNvSpPr>
            <a:spLocks noChangeShapeType="1"/>
          </p:cNvSpPr>
          <p:nvPr/>
        </p:nvSpPr>
        <p:spPr bwMode="auto">
          <a:xfrm flipV="1">
            <a:off x="5986463" y="4406900"/>
            <a:ext cx="1587" cy="8382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971" name="Freeform 43"/>
          <p:cNvSpPr>
            <a:spLocks/>
          </p:cNvSpPr>
          <p:nvPr/>
        </p:nvSpPr>
        <p:spPr bwMode="auto">
          <a:xfrm>
            <a:off x="1841500" y="792163"/>
            <a:ext cx="1876425" cy="350837"/>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2" name="Rectangle 44"/>
          <p:cNvSpPr>
            <a:spLocks noChangeArrowheads="1"/>
          </p:cNvSpPr>
          <p:nvPr/>
        </p:nvSpPr>
        <p:spPr bwMode="auto">
          <a:xfrm>
            <a:off x="1841500" y="792163"/>
            <a:ext cx="1876425"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73" name="Rectangle 45"/>
          <p:cNvSpPr>
            <a:spLocks noChangeArrowheads="1"/>
          </p:cNvSpPr>
          <p:nvPr/>
        </p:nvSpPr>
        <p:spPr bwMode="auto">
          <a:xfrm>
            <a:off x="1893888" y="84455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24974" name="Freeform 46"/>
          <p:cNvSpPr>
            <a:spLocks/>
          </p:cNvSpPr>
          <p:nvPr/>
        </p:nvSpPr>
        <p:spPr bwMode="auto">
          <a:xfrm>
            <a:off x="1841500" y="1143000"/>
            <a:ext cx="1876425" cy="34925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5" name="Rectangle 47"/>
          <p:cNvSpPr>
            <a:spLocks noChangeArrowheads="1"/>
          </p:cNvSpPr>
          <p:nvPr/>
        </p:nvSpPr>
        <p:spPr bwMode="auto">
          <a:xfrm>
            <a:off x="1841500" y="1143000"/>
            <a:ext cx="1876425" cy="3492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76" name="Rectangle 48"/>
          <p:cNvSpPr>
            <a:spLocks noChangeArrowheads="1"/>
          </p:cNvSpPr>
          <p:nvPr/>
        </p:nvSpPr>
        <p:spPr bwMode="auto">
          <a:xfrm>
            <a:off x="1893888" y="1195388"/>
            <a:ext cx="10588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24977" name="Freeform 49"/>
          <p:cNvSpPr>
            <a:spLocks/>
          </p:cNvSpPr>
          <p:nvPr/>
        </p:nvSpPr>
        <p:spPr bwMode="auto">
          <a:xfrm>
            <a:off x="1841500" y="323850"/>
            <a:ext cx="1876425" cy="468313"/>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8" name="Rectangle 50"/>
          <p:cNvSpPr>
            <a:spLocks noChangeArrowheads="1"/>
          </p:cNvSpPr>
          <p:nvPr/>
        </p:nvSpPr>
        <p:spPr bwMode="auto">
          <a:xfrm>
            <a:off x="1841500" y="323850"/>
            <a:ext cx="1876425" cy="4683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79" name="Rectangle 51"/>
          <p:cNvSpPr>
            <a:spLocks noChangeArrowheads="1"/>
          </p:cNvSpPr>
          <p:nvPr/>
        </p:nvSpPr>
        <p:spPr bwMode="auto">
          <a:xfrm>
            <a:off x="2057400" y="444500"/>
            <a:ext cx="7572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League</a:t>
            </a:r>
            <a:endParaRPr lang="en-US" altLang="en-US"/>
          </a:p>
        </p:txBody>
      </p:sp>
      <p:sp>
        <p:nvSpPr>
          <p:cNvPr id="124980" name="Rectangle 52"/>
          <p:cNvSpPr>
            <a:spLocks noChangeArrowheads="1"/>
          </p:cNvSpPr>
          <p:nvPr/>
        </p:nvSpPr>
        <p:spPr bwMode="auto">
          <a:xfrm>
            <a:off x="2794000" y="444500"/>
            <a:ext cx="603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 </a:t>
            </a:r>
            <a:endParaRPr lang="en-US" altLang="en-US"/>
          </a:p>
        </p:txBody>
      </p:sp>
      <p:sp>
        <p:nvSpPr>
          <p:cNvPr id="124981" name="Rectangle 53"/>
          <p:cNvSpPr>
            <a:spLocks noChangeArrowheads="1"/>
          </p:cNvSpPr>
          <p:nvPr/>
        </p:nvSpPr>
        <p:spPr bwMode="auto">
          <a:xfrm>
            <a:off x="2844800" y="444500"/>
            <a:ext cx="6731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Arial" panose="020B0604020202020204" pitchFamily="34" charset="0"/>
              </a:rPr>
              <a:t>Owner</a:t>
            </a:r>
            <a:endParaRPr lang="en-US" altLang="en-US"/>
          </a:p>
        </p:txBody>
      </p:sp>
      <p:sp>
        <p:nvSpPr>
          <p:cNvPr id="124982" name="Line 54"/>
          <p:cNvSpPr>
            <a:spLocks noChangeShapeType="1"/>
          </p:cNvSpPr>
          <p:nvPr/>
        </p:nvSpPr>
        <p:spPr bwMode="auto">
          <a:xfrm>
            <a:off x="3717925" y="904875"/>
            <a:ext cx="133191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983" name="Rectangle 55"/>
          <p:cNvSpPr>
            <a:spLocks noChangeArrowheads="1"/>
          </p:cNvSpPr>
          <p:nvPr/>
        </p:nvSpPr>
        <p:spPr bwMode="auto">
          <a:xfrm>
            <a:off x="3835400" y="560388"/>
            <a:ext cx="100013"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4984" name="Rectangle 56"/>
          <p:cNvSpPr>
            <a:spLocks noChangeArrowheads="1"/>
          </p:cNvSpPr>
          <p:nvPr/>
        </p:nvSpPr>
        <p:spPr bwMode="auto">
          <a:xfrm>
            <a:off x="3838575" y="563563"/>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1</a:t>
            </a:r>
            <a:endParaRPr lang="en-US" altLang="en-US"/>
          </a:p>
        </p:txBody>
      </p:sp>
      <p:sp>
        <p:nvSpPr>
          <p:cNvPr id="124985" name="Rectangle 57"/>
          <p:cNvSpPr>
            <a:spLocks noChangeArrowheads="1"/>
          </p:cNvSpPr>
          <p:nvPr/>
        </p:nvSpPr>
        <p:spPr bwMode="auto">
          <a:xfrm>
            <a:off x="4849813" y="560388"/>
            <a:ext cx="68262"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4986" name="Rectangle 58"/>
          <p:cNvSpPr>
            <a:spLocks noChangeArrowheads="1"/>
          </p:cNvSpPr>
          <p:nvPr/>
        </p:nvSpPr>
        <p:spPr bwMode="auto">
          <a:xfrm>
            <a:off x="4851400" y="563563"/>
            <a:ext cx="84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
            </a:r>
            <a:endParaRPr lang="en-US" altLang="en-US"/>
          </a:p>
        </p:txBody>
      </p:sp>
      <p:sp>
        <p:nvSpPr>
          <p:cNvPr id="124987" name="Line 59"/>
          <p:cNvSpPr>
            <a:spLocks noChangeShapeType="1"/>
          </p:cNvSpPr>
          <p:nvPr/>
        </p:nvSpPr>
        <p:spPr bwMode="auto">
          <a:xfrm>
            <a:off x="3717925" y="5826125"/>
            <a:ext cx="133191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988" name="Rectangle 60"/>
          <p:cNvSpPr>
            <a:spLocks noChangeArrowheads="1"/>
          </p:cNvSpPr>
          <p:nvPr/>
        </p:nvSpPr>
        <p:spPr bwMode="auto">
          <a:xfrm>
            <a:off x="3848100" y="5481638"/>
            <a:ext cx="76200" cy="219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4989" name="Rectangle 61"/>
          <p:cNvSpPr>
            <a:spLocks noChangeArrowheads="1"/>
          </p:cNvSpPr>
          <p:nvPr/>
        </p:nvSpPr>
        <p:spPr bwMode="auto">
          <a:xfrm>
            <a:off x="3851275" y="5484813"/>
            <a:ext cx="84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
            </a:r>
            <a:endParaRPr lang="en-US" altLang="en-US"/>
          </a:p>
        </p:txBody>
      </p:sp>
      <p:sp>
        <p:nvSpPr>
          <p:cNvPr id="124990" name="Rectangle 62"/>
          <p:cNvSpPr>
            <a:spLocks noChangeArrowheads="1"/>
          </p:cNvSpPr>
          <p:nvPr/>
        </p:nvSpPr>
        <p:spPr bwMode="auto">
          <a:xfrm>
            <a:off x="4849813" y="5481638"/>
            <a:ext cx="6826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4991" name="Rectangle 63"/>
          <p:cNvSpPr>
            <a:spLocks noChangeArrowheads="1"/>
          </p:cNvSpPr>
          <p:nvPr/>
        </p:nvSpPr>
        <p:spPr bwMode="auto">
          <a:xfrm>
            <a:off x="4851400" y="5491163"/>
            <a:ext cx="841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
            </a:r>
            <a:endParaRPr lang="en-US" altLang="en-US"/>
          </a:p>
        </p:txBody>
      </p:sp>
      <p:grpSp>
        <p:nvGrpSpPr>
          <p:cNvPr id="124992" name="Group 64"/>
          <p:cNvGrpSpPr>
            <a:grpSpLocks/>
          </p:cNvGrpSpPr>
          <p:nvPr/>
        </p:nvGrpSpPr>
        <p:grpSpPr bwMode="auto">
          <a:xfrm>
            <a:off x="2163763" y="1720850"/>
            <a:ext cx="1874837" cy="1174750"/>
            <a:chOff x="1200" y="1824"/>
            <a:chExt cx="1181" cy="740"/>
          </a:xfrm>
        </p:grpSpPr>
        <p:sp>
          <p:nvSpPr>
            <p:cNvPr id="124993" name="Freeform 65"/>
            <p:cNvSpPr>
              <a:spLocks/>
            </p:cNvSpPr>
            <p:nvPr/>
          </p:nvSpPr>
          <p:spPr bwMode="auto">
            <a:xfrm>
              <a:off x="1200" y="211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94" name="Rectangle 66"/>
            <p:cNvSpPr>
              <a:spLocks noChangeArrowheads="1"/>
            </p:cNvSpPr>
            <p:nvPr/>
          </p:nvSpPr>
          <p:spPr bwMode="auto">
            <a:xfrm>
              <a:off x="1200" y="2119"/>
              <a:ext cx="1181"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95" name="Rectangle 67"/>
            <p:cNvSpPr>
              <a:spLocks noChangeArrowheads="1"/>
            </p:cNvSpPr>
            <p:nvPr/>
          </p:nvSpPr>
          <p:spPr bwMode="auto">
            <a:xfrm>
              <a:off x="1233" y="2152"/>
              <a:ext cx="5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24996" name="Freeform 68"/>
            <p:cNvSpPr>
              <a:spLocks/>
            </p:cNvSpPr>
            <p:nvPr/>
          </p:nvSpPr>
          <p:spPr bwMode="auto">
            <a:xfrm>
              <a:off x="1200" y="234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97" name="Rectangle 69"/>
            <p:cNvSpPr>
              <a:spLocks noChangeArrowheads="1"/>
            </p:cNvSpPr>
            <p:nvPr/>
          </p:nvSpPr>
          <p:spPr bwMode="auto">
            <a:xfrm>
              <a:off x="1200" y="2340"/>
              <a:ext cx="1181" cy="22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98" name="Rectangle 70"/>
            <p:cNvSpPr>
              <a:spLocks noChangeArrowheads="1"/>
            </p:cNvSpPr>
            <p:nvPr/>
          </p:nvSpPr>
          <p:spPr bwMode="auto">
            <a:xfrm>
              <a:off x="1233" y="2377"/>
              <a:ext cx="6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Operations</a:t>
              </a:r>
              <a:endParaRPr lang="en-US" altLang="en-US"/>
            </a:p>
          </p:txBody>
        </p:sp>
        <p:sp>
          <p:nvSpPr>
            <p:cNvPr id="124999" name="Freeform 71"/>
            <p:cNvSpPr>
              <a:spLocks/>
            </p:cNvSpPr>
            <p:nvPr/>
          </p:nvSpPr>
          <p:spPr bwMode="auto">
            <a:xfrm>
              <a:off x="1200" y="182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5000" name="Rectangle 72"/>
            <p:cNvSpPr>
              <a:spLocks noChangeArrowheads="1"/>
            </p:cNvSpPr>
            <p:nvPr/>
          </p:nvSpPr>
          <p:spPr bwMode="auto">
            <a:xfrm>
              <a:off x="1200" y="1824"/>
              <a:ext cx="1181" cy="29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5001" name="Rectangle 73"/>
            <p:cNvSpPr>
              <a:spLocks noChangeArrowheads="1"/>
            </p:cNvSpPr>
            <p:nvPr/>
          </p:nvSpPr>
          <p:spPr bwMode="auto">
            <a:xfrm>
              <a:off x="1344" y="1824"/>
              <a:ext cx="86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700">
                  <a:solidFill>
                    <a:srgbClr val="000000"/>
                  </a:solidFill>
                  <a:latin typeface="Arial" panose="020B0604020202020204" pitchFamily="34" charset="0"/>
                </a:rPr>
                <a:t>Tournament_</a:t>
              </a:r>
            </a:p>
            <a:p>
              <a:pPr algn="ctr"/>
              <a:r>
                <a:rPr lang="en-US" altLang="en-US" sz="1700">
                  <a:solidFill>
                    <a:srgbClr val="000000"/>
                  </a:solidFill>
                  <a:latin typeface="Arial" panose="020B0604020202020204" pitchFamily="34" charset="0"/>
                </a:rPr>
                <a:t>Boundary</a:t>
              </a:r>
              <a:endParaRPr lang="en-US" altLang="en-US"/>
            </a:p>
          </p:txBody>
        </p:sp>
      </p:grpSp>
      <p:sp>
        <p:nvSpPr>
          <p:cNvPr id="125003" name="Freeform 75"/>
          <p:cNvSpPr>
            <a:spLocks/>
          </p:cNvSpPr>
          <p:nvPr/>
        </p:nvSpPr>
        <p:spPr bwMode="auto">
          <a:xfrm>
            <a:off x="2163763" y="4170363"/>
            <a:ext cx="1874837" cy="350837"/>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5004" name="Rectangle 76"/>
          <p:cNvSpPr>
            <a:spLocks noChangeArrowheads="1"/>
          </p:cNvSpPr>
          <p:nvPr/>
        </p:nvSpPr>
        <p:spPr bwMode="auto">
          <a:xfrm>
            <a:off x="2163763" y="3963988"/>
            <a:ext cx="1874837" cy="350837"/>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5005" name="Rectangle 77"/>
          <p:cNvSpPr>
            <a:spLocks noChangeArrowheads="1"/>
          </p:cNvSpPr>
          <p:nvPr/>
        </p:nvSpPr>
        <p:spPr bwMode="auto">
          <a:xfrm>
            <a:off x="2216150" y="4038600"/>
            <a:ext cx="914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0">
                <a:solidFill>
                  <a:srgbClr val="000000"/>
                </a:solidFill>
                <a:latin typeface="Arial" panose="020B0604020202020204" pitchFamily="34" charset="0"/>
              </a:rPr>
              <a:t>Attributes</a:t>
            </a:r>
            <a:endParaRPr lang="en-US" altLang="en-US"/>
          </a:p>
        </p:txBody>
      </p:sp>
      <p:sp>
        <p:nvSpPr>
          <p:cNvPr id="125006" name="Freeform 78"/>
          <p:cNvSpPr>
            <a:spLocks/>
          </p:cNvSpPr>
          <p:nvPr/>
        </p:nvSpPr>
        <p:spPr bwMode="auto">
          <a:xfrm>
            <a:off x="2163763" y="4521200"/>
            <a:ext cx="1874837" cy="355600"/>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5007" name="Rectangle 79"/>
          <p:cNvSpPr>
            <a:spLocks noChangeArrowheads="1"/>
          </p:cNvSpPr>
          <p:nvPr/>
        </p:nvSpPr>
        <p:spPr bwMode="auto">
          <a:xfrm>
            <a:off x="2163763" y="4310063"/>
            <a:ext cx="1874837" cy="6096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5008" name="Rectangle 80"/>
          <p:cNvSpPr>
            <a:spLocks noChangeArrowheads="1"/>
          </p:cNvSpPr>
          <p:nvPr/>
        </p:nvSpPr>
        <p:spPr bwMode="auto">
          <a:xfrm>
            <a:off x="2222500" y="44196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500">
                <a:solidFill>
                  <a:srgbClr val="FF0000"/>
                </a:solidFill>
                <a:latin typeface="Arial" panose="020B0604020202020204" pitchFamily="34" charset="0"/>
              </a:rPr>
              <a:t>createTournament</a:t>
            </a:r>
          </a:p>
          <a:p>
            <a:pPr algn="ctr"/>
            <a:r>
              <a:rPr lang="en-US" altLang="en-US" sz="1500">
                <a:solidFill>
                  <a:srgbClr val="FF0000"/>
                </a:solidFill>
                <a:latin typeface="Arial" panose="020B0604020202020204" pitchFamily="34" charset="0"/>
              </a:rPr>
              <a:t>(name, maxp)</a:t>
            </a:r>
          </a:p>
        </p:txBody>
      </p:sp>
      <p:sp>
        <p:nvSpPr>
          <p:cNvPr id="125009" name="Rectangle 81"/>
          <p:cNvSpPr>
            <a:spLocks noChangeArrowheads="1"/>
          </p:cNvSpPr>
          <p:nvPr/>
        </p:nvSpPr>
        <p:spPr bwMode="auto">
          <a:xfrm>
            <a:off x="2163763" y="3124200"/>
            <a:ext cx="1874837" cy="8382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5010" name="Rectangle 82"/>
          <p:cNvSpPr>
            <a:spLocks noChangeArrowheads="1"/>
          </p:cNvSpPr>
          <p:nvPr/>
        </p:nvSpPr>
        <p:spPr bwMode="auto">
          <a:xfrm>
            <a:off x="2397125" y="3200400"/>
            <a:ext cx="13684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700">
                <a:solidFill>
                  <a:srgbClr val="000000"/>
                </a:solidFill>
                <a:latin typeface="Arial" panose="020B0604020202020204" pitchFamily="34" charset="0"/>
              </a:rPr>
              <a:t>Announce_</a:t>
            </a:r>
          </a:p>
          <a:p>
            <a:pPr algn="ctr"/>
            <a:r>
              <a:rPr lang="en-US" altLang="en-US" sz="1700">
                <a:solidFill>
                  <a:srgbClr val="000000"/>
                </a:solidFill>
                <a:latin typeface="Arial" panose="020B0604020202020204" pitchFamily="34" charset="0"/>
              </a:rPr>
              <a:t>Tournament_</a:t>
            </a:r>
          </a:p>
          <a:p>
            <a:pPr algn="ctr"/>
            <a:r>
              <a:rPr lang="en-US" altLang="en-US" sz="1700">
                <a:solidFill>
                  <a:srgbClr val="000000"/>
                </a:solidFill>
                <a:latin typeface="Arial" panose="020B0604020202020204" pitchFamily="34" charset="0"/>
              </a:rPr>
              <a:t>Control</a:t>
            </a:r>
            <a:endParaRPr lang="en-US" altLang="en-US"/>
          </a:p>
        </p:txBody>
      </p:sp>
      <p:grpSp>
        <p:nvGrpSpPr>
          <p:cNvPr id="125011" name="Group 83"/>
          <p:cNvGrpSpPr>
            <a:grpSpLocks/>
          </p:cNvGrpSpPr>
          <p:nvPr/>
        </p:nvGrpSpPr>
        <p:grpSpPr bwMode="auto">
          <a:xfrm>
            <a:off x="430213" y="3586163"/>
            <a:ext cx="1779587" cy="985837"/>
            <a:chOff x="861" y="2541"/>
            <a:chExt cx="1121" cy="621"/>
          </a:xfrm>
        </p:grpSpPr>
        <p:sp>
          <p:nvSpPr>
            <p:cNvPr id="125012" name="Freeform 84"/>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5013" name="Freeform 85"/>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0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0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5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0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altLang="en-US"/>
              <a:t>Outline of the Lecture</a:t>
            </a:r>
          </a:p>
        </p:txBody>
      </p:sp>
      <p:sp>
        <p:nvSpPr>
          <p:cNvPr id="8197" name="Rectangle 5"/>
          <p:cNvSpPr>
            <a:spLocks noGrp="1" noChangeArrowheads="1"/>
          </p:cNvSpPr>
          <p:nvPr>
            <p:ph type="body" idx="1"/>
          </p:nvPr>
        </p:nvSpPr>
        <p:spPr/>
        <p:txBody>
          <a:bodyPr/>
          <a:lstStyle/>
          <a:p>
            <a:r>
              <a:rPr lang="en-US" altLang="en-US"/>
              <a:t>Dynamic modeling</a:t>
            </a:r>
          </a:p>
          <a:p>
            <a:pPr lvl="1"/>
            <a:r>
              <a:rPr lang="en-US" altLang="en-US"/>
              <a:t>Sequence diagrams</a:t>
            </a:r>
          </a:p>
          <a:p>
            <a:pPr lvl="1"/>
            <a:r>
              <a:rPr lang="en-US" altLang="en-US"/>
              <a:t>State diagrams</a:t>
            </a:r>
          </a:p>
          <a:p>
            <a:r>
              <a:rPr lang="en-US" altLang="en-US"/>
              <a:t>Using dynamic modeling for the design of user interfaces</a:t>
            </a:r>
          </a:p>
          <a:p>
            <a:r>
              <a:rPr lang="en-US" altLang="en-US"/>
              <a:t>Analysis example</a:t>
            </a:r>
          </a:p>
          <a:p>
            <a:r>
              <a:rPr lang="en-US" altLang="en-US"/>
              <a:t>Requirements analysis document template</a:t>
            </a:r>
          </a:p>
          <a:p>
            <a:r>
              <a:rPr lang="en-US" altLang="en-US"/>
              <a:t>Requirements analysis model validation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What else can we get out of sequence diagrams?</a:t>
            </a:r>
          </a:p>
        </p:txBody>
      </p:sp>
      <p:sp>
        <p:nvSpPr>
          <p:cNvPr id="125955" name="Rectangle 3"/>
          <p:cNvSpPr>
            <a:spLocks noGrp="1" noChangeArrowheads="1"/>
          </p:cNvSpPr>
          <p:nvPr>
            <p:ph type="body" idx="1"/>
          </p:nvPr>
        </p:nvSpPr>
        <p:spPr/>
        <p:txBody>
          <a:bodyPr/>
          <a:lstStyle/>
          <a:p>
            <a:r>
              <a:rPr lang="en-US" altLang="en-US"/>
              <a:t>Sequence diagrams are derived from the use cases.  We therefore see the structure of the use cases. </a:t>
            </a:r>
          </a:p>
          <a:p>
            <a:r>
              <a:rPr lang="en-US" altLang="en-US"/>
              <a:t>The structure of the sequence diagram helps us to determine how decentralized the system is.</a:t>
            </a:r>
          </a:p>
          <a:p>
            <a:r>
              <a:rPr lang="en-US" altLang="en-US"/>
              <a:t>We distinguish two structures for sequence diagrams: Fork and Stair Diagrams (Ivar Jacobsen)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45" name="Line 169"/>
          <p:cNvSpPr>
            <a:spLocks noChangeShapeType="1"/>
          </p:cNvSpPr>
          <p:nvPr/>
        </p:nvSpPr>
        <p:spPr bwMode="auto">
          <a:xfrm>
            <a:off x="2232025" y="3332163"/>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6978" name="Rectangle 2"/>
          <p:cNvSpPr>
            <a:spLocks noGrp="1" noChangeArrowheads="1"/>
          </p:cNvSpPr>
          <p:nvPr>
            <p:ph type="title"/>
          </p:nvPr>
        </p:nvSpPr>
        <p:spPr>
          <a:xfrm>
            <a:off x="419100" y="411163"/>
            <a:ext cx="8153400" cy="704850"/>
          </a:xfrm>
        </p:spPr>
        <p:txBody>
          <a:bodyPr/>
          <a:lstStyle/>
          <a:p>
            <a:r>
              <a:rPr lang="en-US" altLang="en-US"/>
              <a:t>Fork Diagram</a:t>
            </a:r>
          </a:p>
        </p:txBody>
      </p:sp>
      <p:sp>
        <p:nvSpPr>
          <p:cNvPr id="126979" name="Rectangle 3"/>
          <p:cNvSpPr>
            <a:spLocks noGrp="1" noChangeArrowheads="1"/>
          </p:cNvSpPr>
          <p:nvPr>
            <p:ph type="body" idx="1"/>
          </p:nvPr>
        </p:nvSpPr>
        <p:spPr>
          <a:xfrm>
            <a:off x="355600" y="1484313"/>
            <a:ext cx="8255000" cy="1219200"/>
          </a:xfrm>
        </p:spPr>
        <p:txBody>
          <a:bodyPr/>
          <a:lstStyle/>
          <a:p>
            <a:r>
              <a:rPr lang="en-US" altLang="en-US"/>
              <a:t>Much of the dynamic behavior is placed in a single object, ususally the control object. It knows all the other objects and often uses them for direct questions and commands. </a:t>
            </a:r>
          </a:p>
        </p:txBody>
      </p:sp>
      <p:sp>
        <p:nvSpPr>
          <p:cNvPr id="126986" name="Rectangle 10"/>
          <p:cNvSpPr>
            <a:spLocks noChangeArrowheads="1"/>
          </p:cNvSpPr>
          <p:nvPr/>
        </p:nvSpPr>
        <p:spPr bwMode="auto">
          <a:xfrm>
            <a:off x="4651375" y="6116638"/>
            <a:ext cx="1163638" cy="9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000" name="Rectangle 24"/>
          <p:cNvSpPr>
            <a:spLocks noChangeArrowheads="1"/>
          </p:cNvSpPr>
          <p:nvPr/>
        </p:nvSpPr>
        <p:spPr bwMode="auto">
          <a:xfrm>
            <a:off x="2187575" y="3551238"/>
            <a:ext cx="101600" cy="287813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015" name="Rectangle 39"/>
          <p:cNvSpPr>
            <a:spLocks noChangeArrowheads="1"/>
          </p:cNvSpPr>
          <p:nvPr/>
        </p:nvSpPr>
        <p:spPr bwMode="auto">
          <a:xfrm>
            <a:off x="2344738" y="3789363"/>
            <a:ext cx="879475" cy="96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022" name="Freeform 46"/>
          <p:cNvSpPr>
            <a:spLocks/>
          </p:cNvSpPr>
          <p:nvPr/>
        </p:nvSpPr>
        <p:spPr bwMode="auto">
          <a:xfrm>
            <a:off x="4256088" y="4013200"/>
            <a:ext cx="808037" cy="506413"/>
          </a:xfrm>
          <a:custGeom>
            <a:avLst/>
            <a:gdLst>
              <a:gd name="T0" fmla="*/ 0 w 754"/>
              <a:gd name="T1" fmla="*/ 0 h 473"/>
              <a:gd name="T2" fmla="*/ 0 w 754"/>
              <a:gd name="T3" fmla="*/ 473 h 473"/>
              <a:gd name="T4" fmla="*/ 754 w 754"/>
              <a:gd name="T5" fmla="*/ 473 h 473"/>
              <a:gd name="T6" fmla="*/ 754 w 754"/>
              <a:gd name="T7" fmla="*/ 0 h 473"/>
              <a:gd name="T8" fmla="*/ 0 w 754"/>
              <a:gd name="T9" fmla="*/ 0 h 473"/>
              <a:gd name="T10" fmla="*/ 0 w 754"/>
              <a:gd name="T11" fmla="*/ 0 h 473"/>
            </a:gdLst>
            <a:ahLst/>
            <a:cxnLst>
              <a:cxn ang="0">
                <a:pos x="T0" y="T1"/>
              </a:cxn>
              <a:cxn ang="0">
                <a:pos x="T2" y="T3"/>
              </a:cxn>
              <a:cxn ang="0">
                <a:pos x="T4" y="T5"/>
              </a:cxn>
              <a:cxn ang="0">
                <a:pos x="T6" y="T7"/>
              </a:cxn>
              <a:cxn ang="0">
                <a:pos x="T8" y="T9"/>
              </a:cxn>
              <a:cxn ang="0">
                <a:pos x="T10" y="T11"/>
              </a:cxn>
            </a:cxnLst>
            <a:rect l="0" t="0" r="r" b="b"/>
            <a:pathLst>
              <a:path w="754" h="473">
                <a:moveTo>
                  <a:pt x="0" y="0"/>
                </a:moveTo>
                <a:lnTo>
                  <a:pt x="0" y="473"/>
                </a:lnTo>
                <a:lnTo>
                  <a:pt x="754" y="473"/>
                </a:lnTo>
                <a:lnTo>
                  <a:pt x="75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036" name="Rectangle 60"/>
          <p:cNvSpPr>
            <a:spLocks noChangeArrowheads="1"/>
          </p:cNvSpPr>
          <p:nvPr/>
        </p:nvSpPr>
        <p:spPr bwMode="auto">
          <a:xfrm>
            <a:off x="2593975" y="4833938"/>
            <a:ext cx="593725" cy="93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043" name="Rectangle 67"/>
          <p:cNvSpPr>
            <a:spLocks noChangeArrowheads="1"/>
          </p:cNvSpPr>
          <p:nvPr/>
        </p:nvSpPr>
        <p:spPr bwMode="auto">
          <a:xfrm>
            <a:off x="2581275" y="5311775"/>
            <a:ext cx="8048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045" name="Rectangle 69"/>
          <p:cNvSpPr>
            <a:spLocks noChangeArrowheads="1"/>
          </p:cNvSpPr>
          <p:nvPr/>
        </p:nvSpPr>
        <p:spPr bwMode="auto">
          <a:xfrm>
            <a:off x="3300413" y="5815013"/>
            <a:ext cx="1165225" cy="96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049" name="Rectangle 73"/>
          <p:cNvSpPr>
            <a:spLocks noChangeArrowheads="1"/>
          </p:cNvSpPr>
          <p:nvPr/>
        </p:nvSpPr>
        <p:spPr bwMode="auto">
          <a:xfrm>
            <a:off x="2568575" y="5799138"/>
            <a:ext cx="339725" cy="93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063" name="Rectangle 87"/>
          <p:cNvSpPr>
            <a:spLocks noChangeArrowheads="1"/>
          </p:cNvSpPr>
          <p:nvPr/>
        </p:nvSpPr>
        <p:spPr bwMode="auto">
          <a:xfrm>
            <a:off x="4627563" y="4654550"/>
            <a:ext cx="86677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058" name="Freeform 82"/>
          <p:cNvSpPr>
            <a:spLocks/>
          </p:cNvSpPr>
          <p:nvPr/>
        </p:nvSpPr>
        <p:spPr bwMode="auto">
          <a:xfrm>
            <a:off x="6000750" y="2836863"/>
            <a:ext cx="806450" cy="504825"/>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073" name="Rectangle 97"/>
          <p:cNvSpPr>
            <a:spLocks noChangeArrowheads="1"/>
          </p:cNvSpPr>
          <p:nvPr/>
        </p:nvSpPr>
        <p:spPr bwMode="auto">
          <a:xfrm>
            <a:off x="6051550" y="2836863"/>
            <a:ext cx="806450" cy="5048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074" name="Line 98"/>
          <p:cNvSpPr>
            <a:spLocks noChangeShapeType="1"/>
          </p:cNvSpPr>
          <p:nvPr/>
        </p:nvSpPr>
        <p:spPr bwMode="auto">
          <a:xfrm>
            <a:off x="6521450" y="4408488"/>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75" name="Line 99"/>
          <p:cNvSpPr>
            <a:spLocks noChangeShapeType="1"/>
          </p:cNvSpPr>
          <p:nvPr/>
        </p:nvSpPr>
        <p:spPr bwMode="auto">
          <a:xfrm>
            <a:off x="6521450" y="3341688"/>
            <a:ext cx="1588"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76" name="Line 100"/>
          <p:cNvSpPr>
            <a:spLocks noChangeShapeType="1"/>
          </p:cNvSpPr>
          <p:nvPr/>
        </p:nvSpPr>
        <p:spPr bwMode="auto">
          <a:xfrm>
            <a:off x="6521450" y="3697288"/>
            <a:ext cx="1588"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77" name="Line 101"/>
          <p:cNvSpPr>
            <a:spLocks noChangeShapeType="1"/>
          </p:cNvSpPr>
          <p:nvPr/>
        </p:nvSpPr>
        <p:spPr bwMode="auto">
          <a:xfrm>
            <a:off x="6521450" y="4052888"/>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78" name="Line 102"/>
          <p:cNvSpPr>
            <a:spLocks noChangeShapeType="1"/>
          </p:cNvSpPr>
          <p:nvPr/>
        </p:nvSpPr>
        <p:spPr bwMode="auto">
          <a:xfrm>
            <a:off x="6521450" y="5351463"/>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79" name="Line 103"/>
          <p:cNvSpPr>
            <a:spLocks noChangeShapeType="1"/>
          </p:cNvSpPr>
          <p:nvPr/>
        </p:nvSpPr>
        <p:spPr bwMode="auto">
          <a:xfrm>
            <a:off x="6521450" y="5768975"/>
            <a:ext cx="1588" cy="255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80" name="Line 104"/>
          <p:cNvSpPr>
            <a:spLocks noChangeShapeType="1"/>
          </p:cNvSpPr>
          <p:nvPr/>
        </p:nvSpPr>
        <p:spPr bwMode="auto">
          <a:xfrm>
            <a:off x="6521450" y="6121400"/>
            <a:ext cx="1588"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81" name="Line 105"/>
          <p:cNvSpPr>
            <a:spLocks noChangeShapeType="1"/>
          </p:cNvSpPr>
          <p:nvPr/>
        </p:nvSpPr>
        <p:spPr bwMode="auto">
          <a:xfrm>
            <a:off x="6521450" y="6348413"/>
            <a:ext cx="1588" cy="2587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82" name="Rectangle 106"/>
          <p:cNvSpPr>
            <a:spLocks noChangeArrowheads="1"/>
          </p:cNvSpPr>
          <p:nvPr/>
        </p:nvSpPr>
        <p:spPr bwMode="auto">
          <a:xfrm>
            <a:off x="6594475" y="6121400"/>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grpSp>
        <p:nvGrpSpPr>
          <p:cNvPr id="127105" name="Group 129"/>
          <p:cNvGrpSpPr>
            <a:grpSpLocks/>
          </p:cNvGrpSpPr>
          <p:nvPr/>
        </p:nvGrpSpPr>
        <p:grpSpPr bwMode="auto">
          <a:xfrm>
            <a:off x="7467600" y="2836863"/>
            <a:ext cx="806450" cy="3849687"/>
            <a:chOff x="3914" y="1668"/>
            <a:chExt cx="508" cy="2425"/>
          </a:xfrm>
        </p:grpSpPr>
        <p:sp>
          <p:nvSpPr>
            <p:cNvPr id="126981" name="Line 5"/>
            <p:cNvSpPr>
              <a:spLocks noChangeShapeType="1"/>
            </p:cNvSpPr>
            <p:nvPr/>
          </p:nvSpPr>
          <p:spPr bwMode="auto">
            <a:xfrm>
              <a:off x="4165" y="3584"/>
              <a:ext cx="1" cy="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6982" name="Line 6"/>
            <p:cNvSpPr>
              <a:spLocks noChangeShapeType="1"/>
            </p:cNvSpPr>
            <p:nvPr/>
          </p:nvSpPr>
          <p:spPr bwMode="auto">
            <a:xfrm>
              <a:off x="4165" y="3880"/>
              <a:ext cx="1" cy="16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6983" name="Freeform 7"/>
            <p:cNvSpPr>
              <a:spLocks/>
            </p:cNvSpPr>
            <p:nvPr/>
          </p:nvSpPr>
          <p:spPr bwMode="auto">
            <a:xfrm>
              <a:off x="4131" y="3744"/>
              <a:ext cx="65" cy="349"/>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085" name="Freeform 109"/>
            <p:cNvSpPr>
              <a:spLocks/>
            </p:cNvSpPr>
            <p:nvPr/>
          </p:nvSpPr>
          <p:spPr bwMode="auto">
            <a:xfrm>
              <a:off x="3914" y="1668"/>
              <a:ext cx="508" cy="319"/>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086" name="Rectangle 110"/>
            <p:cNvSpPr>
              <a:spLocks noChangeArrowheads="1"/>
            </p:cNvSpPr>
            <p:nvPr/>
          </p:nvSpPr>
          <p:spPr bwMode="auto">
            <a:xfrm>
              <a:off x="3914" y="1668"/>
              <a:ext cx="508" cy="31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088" name="Line 112"/>
            <p:cNvSpPr>
              <a:spLocks noChangeShapeType="1"/>
            </p:cNvSpPr>
            <p:nvPr/>
          </p:nvSpPr>
          <p:spPr bwMode="auto">
            <a:xfrm>
              <a:off x="4170" y="1987"/>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89" name="Line 113"/>
            <p:cNvSpPr>
              <a:spLocks noChangeShapeType="1"/>
            </p:cNvSpPr>
            <p:nvPr/>
          </p:nvSpPr>
          <p:spPr bwMode="auto">
            <a:xfrm>
              <a:off x="4170" y="2211"/>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90" name="Line 114"/>
            <p:cNvSpPr>
              <a:spLocks noChangeShapeType="1"/>
            </p:cNvSpPr>
            <p:nvPr/>
          </p:nvSpPr>
          <p:spPr bwMode="auto">
            <a:xfrm>
              <a:off x="4170" y="2434"/>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91" name="Line 115"/>
            <p:cNvSpPr>
              <a:spLocks noChangeShapeType="1"/>
            </p:cNvSpPr>
            <p:nvPr/>
          </p:nvSpPr>
          <p:spPr bwMode="auto">
            <a:xfrm>
              <a:off x="4170" y="2658"/>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92" name="Line 116"/>
            <p:cNvSpPr>
              <a:spLocks noChangeShapeType="1"/>
            </p:cNvSpPr>
            <p:nvPr/>
          </p:nvSpPr>
          <p:spPr bwMode="auto">
            <a:xfrm>
              <a:off x="4170" y="2882"/>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93" name="Line 117"/>
            <p:cNvSpPr>
              <a:spLocks noChangeShapeType="1"/>
            </p:cNvSpPr>
            <p:nvPr/>
          </p:nvSpPr>
          <p:spPr bwMode="auto">
            <a:xfrm>
              <a:off x="4170" y="3106"/>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094" name="Line 118"/>
            <p:cNvSpPr>
              <a:spLocks noChangeShapeType="1"/>
            </p:cNvSpPr>
            <p:nvPr/>
          </p:nvSpPr>
          <p:spPr bwMode="auto">
            <a:xfrm>
              <a:off x="4163" y="3366"/>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01" name="Rectangle 125"/>
            <p:cNvSpPr>
              <a:spLocks noChangeArrowheads="1"/>
            </p:cNvSpPr>
            <p:nvPr/>
          </p:nvSpPr>
          <p:spPr bwMode="auto">
            <a:xfrm>
              <a:off x="4250" y="3642"/>
              <a:ext cx="146" cy="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104" name="Line 128"/>
            <p:cNvSpPr>
              <a:spLocks noChangeShapeType="1"/>
            </p:cNvSpPr>
            <p:nvPr/>
          </p:nvSpPr>
          <p:spPr bwMode="auto">
            <a:xfrm>
              <a:off x="4176" y="3822"/>
              <a:ext cx="1" cy="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27106" name="Rectangle 130"/>
          <p:cNvSpPr>
            <a:spLocks noChangeArrowheads="1"/>
          </p:cNvSpPr>
          <p:nvPr/>
        </p:nvSpPr>
        <p:spPr bwMode="auto">
          <a:xfrm>
            <a:off x="7848600" y="5424488"/>
            <a:ext cx="103188" cy="555625"/>
          </a:xfrm>
          <a:prstGeom prst="rect">
            <a:avLst/>
          </a:prstGeom>
          <a:solidFill>
            <a:schemeClr val="accent1"/>
          </a:solidFill>
          <a:ln w="4763">
            <a:solidFill>
              <a:srgbClr val="000000"/>
            </a:solidFill>
            <a:miter lim="800000"/>
            <a:headEnd/>
            <a:tailEnd/>
          </a:ln>
        </p:spPr>
        <p:txBody>
          <a:bodyPr/>
          <a:lstStyle/>
          <a:p>
            <a:endParaRPr lang="en-IN"/>
          </a:p>
        </p:txBody>
      </p:sp>
      <p:sp>
        <p:nvSpPr>
          <p:cNvPr id="127110" name="Line 134"/>
          <p:cNvSpPr>
            <a:spLocks noChangeShapeType="1"/>
          </p:cNvSpPr>
          <p:nvPr/>
        </p:nvSpPr>
        <p:spPr bwMode="auto">
          <a:xfrm>
            <a:off x="3675063" y="5897563"/>
            <a:ext cx="1587"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1" name="Line 135"/>
          <p:cNvSpPr>
            <a:spLocks noChangeShapeType="1"/>
          </p:cNvSpPr>
          <p:nvPr/>
        </p:nvSpPr>
        <p:spPr bwMode="auto">
          <a:xfrm>
            <a:off x="3675063" y="6367463"/>
            <a:ext cx="1587" cy="2587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2" name="Freeform 136"/>
          <p:cNvSpPr>
            <a:spLocks/>
          </p:cNvSpPr>
          <p:nvPr/>
        </p:nvSpPr>
        <p:spPr bwMode="auto">
          <a:xfrm>
            <a:off x="3621088" y="6151563"/>
            <a:ext cx="103187" cy="554037"/>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13" name="Freeform 137"/>
          <p:cNvSpPr>
            <a:spLocks/>
          </p:cNvSpPr>
          <p:nvPr/>
        </p:nvSpPr>
        <p:spPr bwMode="auto">
          <a:xfrm>
            <a:off x="3276600" y="2855913"/>
            <a:ext cx="806450" cy="506412"/>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14" name="Rectangle 138"/>
          <p:cNvSpPr>
            <a:spLocks noChangeArrowheads="1"/>
          </p:cNvSpPr>
          <p:nvPr/>
        </p:nvSpPr>
        <p:spPr bwMode="auto">
          <a:xfrm>
            <a:off x="3276600" y="2855913"/>
            <a:ext cx="806450" cy="50641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115" name="Line 139"/>
          <p:cNvSpPr>
            <a:spLocks noChangeShapeType="1"/>
          </p:cNvSpPr>
          <p:nvPr/>
        </p:nvSpPr>
        <p:spPr bwMode="auto">
          <a:xfrm>
            <a:off x="3683000" y="3362325"/>
            <a:ext cx="1588" cy="255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6" name="Line 140"/>
          <p:cNvSpPr>
            <a:spLocks noChangeShapeType="1"/>
          </p:cNvSpPr>
          <p:nvPr/>
        </p:nvSpPr>
        <p:spPr bwMode="auto">
          <a:xfrm>
            <a:off x="3683000" y="3717925"/>
            <a:ext cx="1588" cy="255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7" name="Line 141"/>
          <p:cNvSpPr>
            <a:spLocks noChangeShapeType="1"/>
          </p:cNvSpPr>
          <p:nvPr/>
        </p:nvSpPr>
        <p:spPr bwMode="auto">
          <a:xfrm>
            <a:off x="3683000" y="4071938"/>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8" name="Line 142"/>
          <p:cNvSpPr>
            <a:spLocks noChangeShapeType="1"/>
          </p:cNvSpPr>
          <p:nvPr/>
        </p:nvSpPr>
        <p:spPr bwMode="auto">
          <a:xfrm>
            <a:off x="3683000" y="4427538"/>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9" name="Line 143"/>
          <p:cNvSpPr>
            <a:spLocks noChangeShapeType="1"/>
          </p:cNvSpPr>
          <p:nvPr/>
        </p:nvSpPr>
        <p:spPr bwMode="auto">
          <a:xfrm>
            <a:off x="3683000" y="4783138"/>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20" name="Line 144"/>
          <p:cNvSpPr>
            <a:spLocks noChangeShapeType="1"/>
          </p:cNvSpPr>
          <p:nvPr/>
        </p:nvSpPr>
        <p:spPr bwMode="auto">
          <a:xfrm>
            <a:off x="3683000" y="5138738"/>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21" name="Line 145"/>
          <p:cNvSpPr>
            <a:spLocks noChangeShapeType="1"/>
          </p:cNvSpPr>
          <p:nvPr/>
        </p:nvSpPr>
        <p:spPr bwMode="auto">
          <a:xfrm>
            <a:off x="3671888" y="5551488"/>
            <a:ext cx="1587"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22" name="Rectangle 146"/>
          <p:cNvSpPr>
            <a:spLocks noChangeArrowheads="1"/>
          </p:cNvSpPr>
          <p:nvPr/>
        </p:nvSpPr>
        <p:spPr bwMode="auto">
          <a:xfrm>
            <a:off x="3810000" y="5989638"/>
            <a:ext cx="23177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123" name="Line 147"/>
          <p:cNvSpPr>
            <a:spLocks noChangeShapeType="1"/>
          </p:cNvSpPr>
          <p:nvPr/>
        </p:nvSpPr>
        <p:spPr bwMode="auto">
          <a:xfrm>
            <a:off x="3692525" y="6275388"/>
            <a:ext cx="1588"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24" name="Rectangle 148"/>
          <p:cNvSpPr>
            <a:spLocks noChangeArrowheads="1"/>
          </p:cNvSpPr>
          <p:nvPr/>
        </p:nvSpPr>
        <p:spPr bwMode="auto">
          <a:xfrm>
            <a:off x="3625850" y="3770313"/>
            <a:ext cx="103188" cy="555625"/>
          </a:xfrm>
          <a:prstGeom prst="rect">
            <a:avLst/>
          </a:prstGeom>
          <a:solidFill>
            <a:schemeClr val="accent1"/>
          </a:solidFill>
          <a:ln w="4763">
            <a:solidFill>
              <a:srgbClr val="000000"/>
            </a:solidFill>
            <a:miter lim="800000"/>
            <a:headEnd/>
            <a:tailEnd/>
          </a:ln>
        </p:spPr>
        <p:txBody>
          <a:bodyPr/>
          <a:lstStyle/>
          <a:p>
            <a:endParaRPr lang="en-IN"/>
          </a:p>
        </p:txBody>
      </p:sp>
      <p:sp>
        <p:nvSpPr>
          <p:cNvPr id="127127" name="Freeform 151"/>
          <p:cNvSpPr>
            <a:spLocks/>
          </p:cNvSpPr>
          <p:nvPr/>
        </p:nvSpPr>
        <p:spPr bwMode="auto">
          <a:xfrm>
            <a:off x="4552950" y="2855913"/>
            <a:ext cx="806450" cy="504825"/>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29" name="Rectangle 153"/>
          <p:cNvSpPr>
            <a:spLocks noChangeArrowheads="1"/>
          </p:cNvSpPr>
          <p:nvPr/>
        </p:nvSpPr>
        <p:spPr bwMode="auto">
          <a:xfrm>
            <a:off x="4603750" y="2855913"/>
            <a:ext cx="806450" cy="5048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130" name="Line 154"/>
          <p:cNvSpPr>
            <a:spLocks noChangeShapeType="1"/>
          </p:cNvSpPr>
          <p:nvPr/>
        </p:nvSpPr>
        <p:spPr bwMode="auto">
          <a:xfrm>
            <a:off x="5073650" y="4427538"/>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31" name="Line 155"/>
          <p:cNvSpPr>
            <a:spLocks noChangeShapeType="1"/>
          </p:cNvSpPr>
          <p:nvPr/>
        </p:nvSpPr>
        <p:spPr bwMode="auto">
          <a:xfrm>
            <a:off x="5073650" y="3360738"/>
            <a:ext cx="1588"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32" name="Line 156"/>
          <p:cNvSpPr>
            <a:spLocks noChangeShapeType="1"/>
          </p:cNvSpPr>
          <p:nvPr/>
        </p:nvSpPr>
        <p:spPr bwMode="auto">
          <a:xfrm>
            <a:off x="5073650" y="3716338"/>
            <a:ext cx="1588"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33" name="Line 157"/>
          <p:cNvSpPr>
            <a:spLocks noChangeShapeType="1"/>
          </p:cNvSpPr>
          <p:nvPr/>
        </p:nvSpPr>
        <p:spPr bwMode="auto">
          <a:xfrm>
            <a:off x="5073650" y="4071938"/>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34" name="Line 158"/>
          <p:cNvSpPr>
            <a:spLocks noChangeShapeType="1"/>
          </p:cNvSpPr>
          <p:nvPr/>
        </p:nvSpPr>
        <p:spPr bwMode="auto">
          <a:xfrm>
            <a:off x="5073650" y="5370513"/>
            <a:ext cx="1588"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35" name="Line 159"/>
          <p:cNvSpPr>
            <a:spLocks noChangeShapeType="1"/>
          </p:cNvSpPr>
          <p:nvPr/>
        </p:nvSpPr>
        <p:spPr bwMode="auto">
          <a:xfrm>
            <a:off x="5073650" y="5788025"/>
            <a:ext cx="1588" cy="255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36" name="Line 160"/>
          <p:cNvSpPr>
            <a:spLocks noChangeShapeType="1"/>
          </p:cNvSpPr>
          <p:nvPr/>
        </p:nvSpPr>
        <p:spPr bwMode="auto">
          <a:xfrm>
            <a:off x="5073650" y="6140450"/>
            <a:ext cx="1588"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37" name="Line 161"/>
          <p:cNvSpPr>
            <a:spLocks noChangeShapeType="1"/>
          </p:cNvSpPr>
          <p:nvPr/>
        </p:nvSpPr>
        <p:spPr bwMode="auto">
          <a:xfrm>
            <a:off x="5073650" y="6367463"/>
            <a:ext cx="1588" cy="2587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38" name="Rectangle 162"/>
          <p:cNvSpPr>
            <a:spLocks noChangeArrowheads="1"/>
          </p:cNvSpPr>
          <p:nvPr/>
        </p:nvSpPr>
        <p:spPr bwMode="auto">
          <a:xfrm>
            <a:off x="5146675" y="6140450"/>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sp>
        <p:nvSpPr>
          <p:cNvPr id="127128" name="Rectangle 152"/>
          <p:cNvSpPr>
            <a:spLocks noChangeArrowheads="1"/>
          </p:cNvSpPr>
          <p:nvPr/>
        </p:nvSpPr>
        <p:spPr bwMode="auto">
          <a:xfrm>
            <a:off x="4999038" y="4303713"/>
            <a:ext cx="103187" cy="555625"/>
          </a:xfrm>
          <a:prstGeom prst="rect">
            <a:avLst/>
          </a:prstGeom>
          <a:solidFill>
            <a:schemeClr val="accent1"/>
          </a:solidFill>
          <a:ln w="4763">
            <a:solidFill>
              <a:srgbClr val="000000"/>
            </a:solidFill>
            <a:miter lim="800000"/>
            <a:headEnd/>
            <a:tailEnd/>
          </a:ln>
        </p:spPr>
        <p:txBody>
          <a:bodyPr/>
          <a:lstStyle/>
          <a:p>
            <a:endParaRPr lang="en-IN"/>
          </a:p>
        </p:txBody>
      </p:sp>
      <p:sp>
        <p:nvSpPr>
          <p:cNvPr id="127059" name="Rectangle 83"/>
          <p:cNvSpPr>
            <a:spLocks noChangeArrowheads="1"/>
          </p:cNvSpPr>
          <p:nvPr/>
        </p:nvSpPr>
        <p:spPr bwMode="auto">
          <a:xfrm>
            <a:off x="6446838" y="4913313"/>
            <a:ext cx="103187" cy="555625"/>
          </a:xfrm>
          <a:prstGeom prst="rect">
            <a:avLst/>
          </a:prstGeom>
          <a:solidFill>
            <a:schemeClr val="accent1"/>
          </a:solidFill>
          <a:ln w="4763">
            <a:solidFill>
              <a:srgbClr val="000000"/>
            </a:solidFill>
            <a:miter lim="800000"/>
            <a:headEnd/>
            <a:tailEnd/>
          </a:ln>
        </p:spPr>
        <p:txBody>
          <a:bodyPr/>
          <a:lstStyle/>
          <a:p>
            <a:endParaRPr lang="en-IN"/>
          </a:p>
        </p:txBody>
      </p:sp>
      <p:sp>
        <p:nvSpPr>
          <p:cNvPr id="127139" name="Line 163"/>
          <p:cNvSpPr>
            <a:spLocks noChangeShapeType="1"/>
          </p:cNvSpPr>
          <p:nvPr/>
        </p:nvSpPr>
        <p:spPr bwMode="auto">
          <a:xfrm>
            <a:off x="2286000" y="3770313"/>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140" name="Line 164"/>
          <p:cNvSpPr>
            <a:spLocks noChangeShapeType="1"/>
          </p:cNvSpPr>
          <p:nvPr/>
        </p:nvSpPr>
        <p:spPr bwMode="auto">
          <a:xfrm>
            <a:off x="2286000" y="4456113"/>
            <a:ext cx="2667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141" name="Line 165"/>
          <p:cNvSpPr>
            <a:spLocks noChangeShapeType="1"/>
          </p:cNvSpPr>
          <p:nvPr/>
        </p:nvSpPr>
        <p:spPr bwMode="auto">
          <a:xfrm>
            <a:off x="2362200" y="4913313"/>
            <a:ext cx="411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142" name="Line 166"/>
          <p:cNvSpPr>
            <a:spLocks noChangeShapeType="1"/>
          </p:cNvSpPr>
          <p:nvPr/>
        </p:nvSpPr>
        <p:spPr bwMode="auto">
          <a:xfrm>
            <a:off x="2286000" y="5675313"/>
            <a:ext cx="5562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144" name="Rectangle 168"/>
          <p:cNvSpPr>
            <a:spLocks noChangeArrowheads="1"/>
          </p:cNvSpPr>
          <p:nvPr/>
        </p:nvSpPr>
        <p:spPr bwMode="auto">
          <a:xfrm>
            <a:off x="1905000" y="2855913"/>
            <a:ext cx="806450" cy="506412"/>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Stair Diagram</a:t>
            </a:r>
          </a:p>
        </p:txBody>
      </p:sp>
      <p:sp>
        <p:nvSpPr>
          <p:cNvPr id="128003" name="Rectangle 3"/>
          <p:cNvSpPr>
            <a:spLocks noGrp="1" noChangeArrowheads="1"/>
          </p:cNvSpPr>
          <p:nvPr>
            <p:ph type="body" idx="1"/>
          </p:nvPr>
        </p:nvSpPr>
        <p:spPr>
          <a:xfrm>
            <a:off x="355600" y="1295400"/>
            <a:ext cx="8255000" cy="1524000"/>
          </a:xfrm>
        </p:spPr>
        <p:txBody>
          <a:bodyPr/>
          <a:lstStyle/>
          <a:p>
            <a:r>
              <a:rPr lang="en-US" altLang="en-US"/>
              <a:t>The dynamic behavior is distributed. Each object delegates some responsibility to other objects. Each object knows only a few of the other objects and knows which objects can hel with a specific behavior. </a:t>
            </a:r>
          </a:p>
        </p:txBody>
      </p:sp>
      <p:sp>
        <p:nvSpPr>
          <p:cNvPr id="128004" name="Rectangle 4"/>
          <p:cNvSpPr>
            <a:spLocks noChangeArrowheads="1"/>
          </p:cNvSpPr>
          <p:nvPr/>
        </p:nvSpPr>
        <p:spPr bwMode="auto">
          <a:xfrm>
            <a:off x="4167188" y="6040438"/>
            <a:ext cx="1163637" cy="9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8005" name="Freeform 5"/>
          <p:cNvSpPr>
            <a:spLocks/>
          </p:cNvSpPr>
          <p:nvPr/>
        </p:nvSpPr>
        <p:spPr bwMode="auto">
          <a:xfrm>
            <a:off x="1700213" y="2703513"/>
            <a:ext cx="101600" cy="101600"/>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95">
                <a:moveTo>
                  <a:pt x="0" y="48"/>
                </a:moveTo>
                <a:lnTo>
                  <a:pt x="0" y="48"/>
                </a:lnTo>
                <a:lnTo>
                  <a:pt x="0" y="50"/>
                </a:lnTo>
                <a:lnTo>
                  <a:pt x="0" y="53"/>
                </a:lnTo>
                <a:lnTo>
                  <a:pt x="0" y="53"/>
                </a:lnTo>
                <a:lnTo>
                  <a:pt x="0" y="55"/>
                </a:lnTo>
                <a:lnTo>
                  <a:pt x="0" y="58"/>
                </a:lnTo>
                <a:lnTo>
                  <a:pt x="2" y="58"/>
                </a:lnTo>
                <a:lnTo>
                  <a:pt x="2" y="60"/>
                </a:lnTo>
                <a:lnTo>
                  <a:pt x="2" y="63"/>
                </a:lnTo>
                <a:lnTo>
                  <a:pt x="2" y="63"/>
                </a:lnTo>
                <a:lnTo>
                  <a:pt x="2" y="65"/>
                </a:lnTo>
                <a:lnTo>
                  <a:pt x="5" y="65"/>
                </a:lnTo>
                <a:lnTo>
                  <a:pt x="5" y="68"/>
                </a:lnTo>
                <a:lnTo>
                  <a:pt x="5" y="70"/>
                </a:lnTo>
                <a:lnTo>
                  <a:pt x="8" y="70"/>
                </a:lnTo>
                <a:lnTo>
                  <a:pt x="8" y="73"/>
                </a:lnTo>
                <a:lnTo>
                  <a:pt x="8" y="73"/>
                </a:lnTo>
                <a:lnTo>
                  <a:pt x="10" y="75"/>
                </a:lnTo>
                <a:lnTo>
                  <a:pt x="10" y="75"/>
                </a:lnTo>
                <a:lnTo>
                  <a:pt x="10" y="78"/>
                </a:lnTo>
                <a:lnTo>
                  <a:pt x="13" y="78"/>
                </a:lnTo>
                <a:lnTo>
                  <a:pt x="13" y="80"/>
                </a:lnTo>
                <a:lnTo>
                  <a:pt x="15" y="80"/>
                </a:lnTo>
                <a:lnTo>
                  <a:pt x="15" y="83"/>
                </a:lnTo>
                <a:lnTo>
                  <a:pt x="18" y="83"/>
                </a:lnTo>
                <a:lnTo>
                  <a:pt x="18" y="85"/>
                </a:lnTo>
                <a:lnTo>
                  <a:pt x="20" y="85"/>
                </a:lnTo>
                <a:lnTo>
                  <a:pt x="20" y="85"/>
                </a:lnTo>
                <a:lnTo>
                  <a:pt x="23" y="88"/>
                </a:lnTo>
                <a:lnTo>
                  <a:pt x="23" y="88"/>
                </a:lnTo>
                <a:lnTo>
                  <a:pt x="25" y="88"/>
                </a:lnTo>
                <a:lnTo>
                  <a:pt x="28" y="90"/>
                </a:lnTo>
                <a:lnTo>
                  <a:pt x="28" y="90"/>
                </a:lnTo>
                <a:lnTo>
                  <a:pt x="30" y="90"/>
                </a:lnTo>
                <a:lnTo>
                  <a:pt x="30" y="90"/>
                </a:lnTo>
                <a:lnTo>
                  <a:pt x="33" y="93"/>
                </a:lnTo>
                <a:lnTo>
                  <a:pt x="35" y="93"/>
                </a:lnTo>
                <a:lnTo>
                  <a:pt x="35" y="93"/>
                </a:lnTo>
                <a:lnTo>
                  <a:pt x="38" y="93"/>
                </a:lnTo>
                <a:lnTo>
                  <a:pt x="38" y="93"/>
                </a:lnTo>
                <a:lnTo>
                  <a:pt x="40" y="93"/>
                </a:lnTo>
                <a:lnTo>
                  <a:pt x="43" y="93"/>
                </a:lnTo>
                <a:lnTo>
                  <a:pt x="43" y="93"/>
                </a:lnTo>
                <a:lnTo>
                  <a:pt x="45" y="93"/>
                </a:lnTo>
                <a:lnTo>
                  <a:pt x="48" y="95"/>
                </a:lnTo>
                <a:lnTo>
                  <a:pt x="48" y="93"/>
                </a:lnTo>
                <a:lnTo>
                  <a:pt x="50" y="93"/>
                </a:lnTo>
                <a:lnTo>
                  <a:pt x="53" y="93"/>
                </a:lnTo>
                <a:lnTo>
                  <a:pt x="53" y="93"/>
                </a:lnTo>
                <a:lnTo>
                  <a:pt x="55" y="93"/>
                </a:lnTo>
                <a:lnTo>
                  <a:pt x="58" y="93"/>
                </a:lnTo>
                <a:lnTo>
                  <a:pt x="58" y="93"/>
                </a:lnTo>
                <a:lnTo>
                  <a:pt x="60" y="93"/>
                </a:lnTo>
                <a:lnTo>
                  <a:pt x="63" y="93"/>
                </a:lnTo>
                <a:lnTo>
                  <a:pt x="63" y="90"/>
                </a:lnTo>
                <a:lnTo>
                  <a:pt x="65" y="90"/>
                </a:lnTo>
                <a:lnTo>
                  <a:pt x="65" y="90"/>
                </a:lnTo>
                <a:lnTo>
                  <a:pt x="68" y="90"/>
                </a:lnTo>
                <a:lnTo>
                  <a:pt x="70" y="88"/>
                </a:lnTo>
                <a:lnTo>
                  <a:pt x="70" y="88"/>
                </a:lnTo>
                <a:lnTo>
                  <a:pt x="73" y="88"/>
                </a:lnTo>
                <a:lnTo>
                  <a:pt x="73" y="85"/>
                </a:lnTo>
                <a:lnTo>
                  <a:pt x="75" y="85"/>
                </a:lnTo>
                <a:lnTo>
                  <a:pt x="75" y="85"/>
                </a:lnTo>
                <a:lnTo>
                  <a:pt x="78" y="83"/>
                </a:lnTo>
                <a:lnTo>
                  <a:pt x="78" y="83"/>
                </a:lnTo>
                <a:lnTo>
                  <a:pt x="80" y="80"/>
                </a:lnTo>
                <a:lnTo>
                  <a:pt x="80" y="80"/>
                </a:lnTo>
                <a:lnTo>
                  <a:pt x="83" y="78"/>
                </a:lnTo>
                <a:lnTo>
                  <a:pt x="83" y="78"/>
                </a:lnTo>
                <a:lnTo>
                  <a:pt x="85" y="75"/>
                </a:lnTo>
                <a:lnTo>
                  <a:pt x="85" y="75"/>
                </a:lnTo>
                <a:lnTo>
                  <a:pt x="85" y="73"/>
                </a:lnTo>
                <a:lnTo>
                  <a:pt x="88" y="73"/>
                </a:lnTo>
                <a:lnTo>
                  <a:pt x="88" y="70"/>
                </a:lnTo>
                <a:lnTo>
                  <a:pt x="88" y="70"/>
                </a:lnTo>
                <a:lnTo>
                  <a:pt x="90" y="68"/>
                </a:lnTo>
                <a:lnTo>
                  <a:pt x="90" y="65"/>
                </a:lnTo>
                <a:lnTo>
                  <a:pt x="90" y="65"/>
                </a:lnTo>
                <a:lnTo>
                  <a:pt x="90" y="63"/>
                </a:lnTo>
                <a:lnTo>
                  <a:pt x="93" y="63"/>
                </a:lnTo>
                <a:lnTo>
                  <a:pt x="93" y="60"/>
                </a:lnTo>
                <a:lnTo>
                  <a:pt x="93" y="58"/>
                </a:lnTo>
                <a:lnTo>
                  <a:pt x="93" y="58"/>
                </a:lnTo>
                <a:lnTo>
                  <a:pt x="93" y="55"/>
                </a:lnTo>
                <a:lnTo>
                  <a:pt x="93" y="53"/>
                </a:lnTo>
                <a:lnTo>
                  <a:pt x="93" y="53"/>
                </a:lnTo>
                <a:lnTo>
                  <a:pt x="93" y="50"/>
                </a:lnTo>
                <a:lnTo>
                  <a:pt x="93" y="48"/>
                </a:lnTo>
                <a:lnTo>
                  <a:pt x="95" y="48"/>
                </a:lnTo>
                <a:lnTo>
                  <a:pt x="93" y="45"/>
                </a:lnTo>
                <a:lnTo>
                  <a:pt x="93" y="43"/>
                </a:lnTo>
                <a:lnTo>
                  <a:pt x="93" y="43"/>
                </a:lnTo>
                <a:lnTo>
                  <a:pt x="93" y="40"/>
                </a:lnTo>
                <a:lnTo>
                  <a:pt x="93" y="38"/>
                </a:lnTo>
                <a:lnTo>
                  <a:pt x="93" y="38"/>
                </a:lnTo>
                <a:lnTo>
                  <a:pt x="93" y="35"/>
                </a:lnTo>
                <a:lnTo>
                  <a:pt x="93" y="35"/>
                </a:lnTo>
                <a:lnTo>
                  <a:pt x="93" y="33"/>
                </a:lnTo>
                <a:lnTo>
                  <a:pt x="90" y="30"/>
                </a:lnTo>
                <a:lnTo>
                  <a:pt x="90" y="30"/>
                </a:lnTo>
                <a:lnTo>
                  <a:pt x="90" y="28"/>
                </a:lnTo>
                <a:lnTo>
                  <a:pt x="90" y="28"/>
                </a:lnTo>
                <a:lnTo>
                  <a:pt x="88" y="25"/>
                </a:lnTo>
                <a:lnTo>
                  <a:pt x="88" y="23"/>
                </a:lnTo>
                <a:lnTo>
                  <a:pt x="88" y="23"/>
                </a:lnTo>
                <a:lnTo>
                  <a:pt x="85" y="20"/>
                </a:lnTo>
                <a:lnTo>
                  <a:pt x="85" y="20"/>
                </a:lnTo>
                <a:lnTo>
                  <a:pt x="85" y="18"/>
                </a:lnTo>
                <a:lnTo>
                  <a:pt x="83" y="18"/>
                </a:lnTo>
                <a:lnTo>
                  <a:pt x="83" y="15"/>
                </a:lnTo>
                <a:lnTo>
                  <a:pt x="80" y="15"/>
                </a:lnTo>
                <a:lnTo>
                  <a:pt x="80" y="13"/>
                </a:lnTo>
                <a:lnTo>
                  <a:pt x="78" y="13"/>
                </a:lnTo>
                <a:lnTo>
                  <a:pt x="78" y="10"/>
                </a:lnTo>
                <a:lnTo>
                  <a:pt x="75" y="10"/>
                </a:lnTo>
                <a:lnTo>
                  <a:pt x="75" y="10"/>
                </a:lnTo>
                <a:lnTo>
                  <a:pt x="73" y="8"/>
                </a:lnTo>
                <a:lnTo>
                  <a:pt x="73" y="8"/>
                </a:lnTo>
                <a:lnTo>
                  <a:pt x="70" y="8"/>
                </a:lnTo>
                <a:lnTo>
                  <a:pt x="70" y="5"/>
                </a:lnTo>
                <a:lnTo>
                  <a:pt x="68" y="5"/>
                </a:lnTo>
                <a:lnTo>
                  <a:pt x="65" y="5"/>
                </a:lnTo>
                <a:lnTo>
                  <a:pt x="65" y="3"/>
                </a:lnTo>
                <a:lnTo>
                  <a:pt x="63" y="3"/>
                </a:lnTo>
                <a:lnTo>
                  <a:pt x="63" y="3"/>
                </a:lnTo>
                <a:lnTo>
                  <a:pt x="60" y="3"/>
                </a:lnTo>
                <a:lnTo>
                  <a:pt x="58" y="3"/>
                </a:lnTo>
                <a:lnTo>
                  <a:pt x="58" y="0"/>
                </a:lnTo>
                <a:lnTo>
                  <a:pt x="55" y="0"/>
                </a:lnTo>
                <a:lnTo>
                  <a:pt x="53" y="0"/>
                </a:lnTo>
                <a:lnTo>
                  <a:pt x="53" y="0"/>
                </a:lnTo>
                <a:lnTo>
                  <a:pt x="50" y="0"/>
                </a:lnTo>
                <a:lnTo>
                  <a:pt x="48" y="0"/>
                </a:lnTo>
                <a:lnTo>
                  <a:pt x="48" y="0"/>
                </a:lnTo>
                <a:lnTo>
                  <a:pt x="45" y="0"/>
                </a:lnTo>
                <a:lnTo>
                  <a:pt x="43" y="0"/>
                </a:lnTo>
                <a:lnTo>
                  <a:pt x="43" y="0"/>
                </a:lnTo>
                <a:lnTo>
                  <a:pt x="40" y="0"/>
                </a:lnTo>
                <a:lnTo>
                  <a:pt x="38" y="0"/>
                </a:lnTo>
                <a:lnTo>
                  <a:pt x="38" y="0"/>
                </a:lnTo>
                <a:lnTo>
                  <a:pt x="35" y="3"/>
                </a:lnTo>
                <a:lnTo>
                  <a:pt x="35" y="3"/>
                </a:lnTo>
                <a:lnTo>
                  <a:pt x="33" y="3"/>
                </a:lnTo>
                <a:lnTo>
                  <a:pt x="30" y="3"/>
                </a:lnTo>
                <a:lnTo>
                  <a:pt x="30" y="3"/>
                </a:lnTo>
                <a:lnTo>
                  <a:pt x="28" y="5"/>
                </a:lnTo>
                <a:lnTo>
                  <a:pt x="28" y="5"/>
                </a:lnTo>
                <a:lnTo>
                  <a:pt x="25" y="5"/>
                </a:lnTo>
                <a:lnTo>
                  <a:pt x="23" y="8"/>
                </a:lnTo>
                <a:lnTo>
                  <a:pt x="23" y="8"/>
                </a:lnTo>
                <a:lnTo>
                  <a:pt x="20" y="8"/>
                </a:lnTo>
                <a:lnTo>
                  <a:pt x="20" y="10"/>
                </a:lnTo>
                <a:lnTo>
                  <a:pt x="18" y="10"/>
                </a:lnTo>
                <a:lnTo>
                  <a:pt x="18" y="10"/>
                </a:lnTo>
                <a:lnTo>
                  <a:pt x="15" y="13"/>
                </a:lnTo>
                <a:lnTo>
                  <a:pt x="15" y="13"/>
                </a:lnTo>
                <a:lnTo>
                  <a:pt x="13" y="15"/>
                </a:lnTo>
                <a:lnTo>
                  <a:pt x="13" y="15"/>
                </a:lnTo>
                <a:lnTo>
                  <a:pt x="10" y="18"/>
                </a:lnTo>
                <a:lnTo>
                  <a:pt x="10" y="18"/>
                </a:lnTo>
                <a:lnTo>
                  <a:pt x="10" y="20"/>
                </a:lnTo>
                <a:lnTo>
                  <a:pt x="8" y="20"/>
                </a:lnTo>
                <a:lnTo>
                  <a:pt x="8" y="23"/>
                </a:lnTo>
                <a:lnTo>
                  <a:pt x="8" y="23"/>
                </a:lnTo>
                <a:lnTo>
                  <a:pt x="5" y="25"/>
                </a:lnTo>
                <a:lnTo>
                  <a:pt x="5" y="28"/>
                </a:lnTo>
                <a:lnTo>
                  <a:pt x="5" y="28"/>
                </a:lnTo>
                <a:lnTo>
                  <a:pt x="2" y="30"/>
                </a:lnTo>
                <a:lnTo>
                  <a:pt x="2" y="30"/>
                </a:lnTo>
                <a:lnTo>
                  <a:pt x="2" y="33"/>
                </a:lnTo>
                <a:lnTo>
                  <a:pt x="2" y="35"/>
                </a:lnTo>
                <a:lnTo>
                  <a:pt x="2" y="35"/>
                </a:lnTo>
                <a:lnTo>
                  <a:pt x="0" y="38"/>
                </a:lnTo>
                <a:lnTo>
                  <a:pt x="0" y="38"/>
                </a:lnTo>
                <a:lnTo>
                  <a:pt x="0" y="40"/>
                </a:lnTo>
                <a:lnTo>
                  <a:pt x="0" y="43"/>
                </a:lnTo>
                <a:lnTo>
                  <a:pt x="0" y="43"/>
                </a:lnTo>
                <a:lnTo>
                  <a:pt x="0" y="45"/>
                </a:lnTo>
                <a:lnTo>
                  <a:pt x="0" y="48"/>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8006" name="Line 6"/>
          <p:cNvSpPr>
            <a:spLocks noChangeShapeType="1"/>
          </p:cNvSpPr>
          <p:nvPr/>
        </p:nvSpPr>
        <p:spPr bwMode="auto">
          <a:xfrm>
            <a:off x="1600200" y="2871788"/>
            <a:ext cx="301625"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07" name="Freeform 7"/>
          <p:cNvSpPr>
            <a:spLocks/>
          </p:cNvSpPr>
          <p:nvPr/>
        </p:nvSpPr>
        <p:spPr bwMode="auto">
          <a:xfrm>
            <a:off x="1647825" y="2971800"/>
            <a:ext cx="203200" cy="134938"/>
          </a:xfrm>
          <a:custGeom>
            <a:avLst/>
            <a:gdLst>
              <a:gd name="T0" fmla="*/ 0 w 189"/>
              <a:gd name="T1" fmla="*/ 126 h 126"/>
              <a:gd name="T2" fmla="*/ 96 w 189"/>
              <a:gd name="T3" fmla="*/ 0 h 126"/>
              <a:gd name="T4" fmla="*/ 189 w 189"/>
              <a:gd name="T5" fmla="*/ 126 h 126"/>
            </a:gdLst>
            <a:ahLst/>
            <a:cxnLst>
              <a:cxn ang="0">
                <a:pos x="T0" y="T1"/>
              </a:cxn>
              <a:cxn ang="0">
                <a:pos x="T2" y="T3"/>
              </a:cxn>
              <a:cxn ang="0">
                <a:pos x="T4" y="T5"/>
              </a:cxn>
            </a:cxnLst>
            <a:rect l="0" t="0" r="r" b="b"/>
            <a:pathLst>
              <a:path w="189" h="126">
                <a:moveTo>
                  <a:pt x="0" y="126"/>
                </a:moveTo>
                <a:lnTo>
                  <a:pt x="96" y="0"/>
                </a:lnTo>
                <a:lnTo>
                  <a:pt x="189" y="126"/>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8008" name="Line 8"/>
          <p:cNvSpPr>
            <a:spLocks noChangeShapeType="1"/>
          </p:cNvSpPr>
          <p:nvPr/>
        </p:nvSpPr>
        <p:spPr bwMode="auto">
          <a:xfrm flipV="1">
            <a:off x="1751013" y="2805113"/>
            <a:ext cx="1587" cy="1666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09" name="Arc 9"/>
          <p:cNvSpPr>
            <a:spLocks/>
          </p:cNvSpPr>
          <p:nvPr/>
        </p:nvSpPr>
        <p:spPr bwMode="auto">
          <a:xfrm>
            <a:off x="1700213" y="2754313"/>
            <a:ext cx="101600" cy="52387"/>
          </a:xfrm>
          <a:custGeom>
            <a:avLst/>
            <a:gdLst>
              <a:gd name="G0" fmla="+- 21600 0 0"/>
              <a:gd name="G1" fmla="+- 469 0 0"/>
              <a:gd name="G2" fmla="+- 21600 0 0"/>
              <a:gd name="T0" fmla="*/ 43194 w 43200"/>
              <a:gd name="T1" fmla="*/ 0 h 22069"/>
              <a:gd name="T2" fmla="*/ 5 w 43200"/>
              <a:gd name="T3" fmla="*/ 20 h 22069"/>
              <a:gd name="T4" fmla="*/ 21600 w 43200"/>
              <a:gd name="T5" fmla="*/ 469 h 22069"/>
            </a:gdLst>
            <a:ahLst/>
            <a:cxnLst>
              <a:cxn ang="0">
                <a:pos x="T0" y="T1"/>
              </a:cxn>
              <a:cxn ang="0">
                <a:pos x="T2" y="T3"/>
              </a:cxn>
              <a:cxn ang="0">
                <a:pos x="T4" y="T5"/>
              </a:cxn>
            </a:cxnLst>
            <a:rect l="0" t="0" r="r" b="b"/>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1"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1" y="319"/>
                  <a:pt x="1" y="169"/>
                  <a:pt x="4" y="19"/>
                </a:cubicBezTo>
                <a:lnTo>
                  <a:pt x="21600" y="469"/>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8010" name="Arc 10"/>
          <p:cNvSpPr>
            <a:spLocks/>
          </p:cNvSpPr>
          <p:nvPr/>
        </p:nvSpPr>
        <p:spPr bwMode="auto">
          <a:xfrm>
            <a:off x="1701800" y="2703513"/>
            <a:ext cx="101600" cy="50800"/>
          </a:xfrm>
          <a:custGeom>
            <a:avLst/>
            <a:gdLst>
              <a:gd name="G0" fmla="+- 21595 0 0"/>
              <a:gd name="G1" fmla="+- 21600 0 0"/>
              <a:gd name="G2" fmla="+- 21600 0 0"/>
              <a:gd name="T0" fmla="*/ 0 w 43189"/>
              <a:gd name="T1" fmla="*/ 21151 h 21600"/>
              <a:gd name="T2" fmla="*/ 43189 w 43189"/>
              <a:gd name="T3" fmla="*/ 21131 h 21600"/>
              <a:gd name="T4" fmla="*/ 21595 w 43189"/>
              <a:gd name="T5" fmla="*/ 21600 h 21600"/>
            </a:gdLst>
            <a:ahLst/>
            <a:cxnLst>
              <a:cxn ang="0">
                <a:pos x="T0" y="T1"/>
              </a:cxn>
              <a:cxn ang="0">
                <a:pos x="T2" y="T3"/>
              </a:cxn>
              <a:cxn ang="0">
                <a:pos x="T4" y="T5"/>
              </a:cxn>
            </a:cxnLst>
            <a:rect l="0" t="0" r="r" b="b"/>
            <a:pathLst>
              <a:path w="43189" h="21600" fill="none" extrusionOk="0">
                <a:moveTo>
                  <a:pt x="-1" y="21150"/>
                </a:moveTo>
                <a:cubicBezTo>
                  <a:pt x="244" y="9399"/>
                  <a:pt x="9840" y="-1"/>
                  <a:pt x="21595" y="0"/>
                </a:cubicBezTo>
                <a:cubicBezTo>
                  <a:pt x="33341" y="0"/>
                  <a:pt x="42934" y="9387"/>
                  <a:pt x="43189" y="21130"/>
                </a:cubicBezTo>
              </a:path>
              <a:path w="43189" h="21600" stroke="0" extrusionOk="0">
                <a:moveTo>
                  <a:pt x="-1" y="21150"/>
                </a:moveTo>
                <a:cubicBezTo>
                  <a:pt x="244" y="9399"/>
                  <a:pt x="9840" y="-1"/>
                  <a:pt x="21595" y="0"/>
                </a:cubicBezTo>
                <a:cubicBezTo>
                  <a:pt x="33341" y="0"/>
                  <a:pt x="42934" y="9387"/>
                  <a:pt x="43189" y="21130"/>
                </a:cubicBezTo>
                <a:lnTo>
                  <a:pt x="21595"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8011" name="Rectangle 11"/>
          <p:cNvSpPr>
            <a:spLocks noChangeArrowheads="1"/>
          </p:cNvSpPr>
          <p:nvPr/>
        </p:nvSpPr>
        <p:spPr bwMode="auto">
          <a:xfrm>
            <a:off x="1703388" y="3475038"/>
            <a:ext cx="101600" cy="287813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8012" name="Rectangle 12"/>
          <p:cNvSpPr>
            <a:spLocks noChangeArrowheads="1"/>
          </p:cNvSpPr>
          <p:nvPr/>
        </p:nvSpPr>
        <p:spPr bwMode="auto">
          <a:xfrm>
            <a:off x="1860550" y="3713163"/>
            <a:ext cx="879475" cy="96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8014" name="Rectangle 14"/>
          <p:cNvSpPr>
            <a:spLocks noChangeArrowheads="1"/>
          </p:cNvSpPr>
          <p:nvPr/>
        </p:nvSpPr>
        <p:spPr bwMode="auto">
          <a:xfrm>
            <a:off x="2109788" y="4757738"/>
            <a:ext cx="593725" cy="93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8015" name="Rectangle 15"/>
          <p:cNvSpPr>
            <a:spLocks noChangeArrowheads="1"/>
          </p:cNvSpPr>
          <p:nvPr/>
        </p:nvSpPr>
        <p:spPr bwMode="auto">
          <a:xfrm>
            <a:off x="2097088" y="5235575"/>
            <a:ext cx="804862"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8016" name="Rectangle 16"/>
          <p:cNvSpPr>
            <a:spLocks noChangeArrowheads="1"/>
          </p:cNvSpPr>
          <p:nvPr/>
        </p:nvSpPr>
        <p:spPr bwMode="auto">
          <a:xfrm>
            <a:off x="2816225" y="5738813"/>
            <a:ext cx="1165225" cy="96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8017" name="Rectangle 17"/>
          <p:cNvSpPr>
            <a:spLocks noChangeArrowheads="1"/>
          </p:cNvSpPr>
          <p:nvPr/>
        </p:nvSpPr>
        <p:spPr bwMode="auto">
          <a:xfrm>
            <a:off x="2084388" y="5722938"/>
            <a:ext cx="339725" cy="93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8018" name="Rectangle 18"/>
          <p:cNvSpPr>
            <a:spLocks noChangeArrowheads="1"/>
          </p:cNvSpPr>
          <p:nvPr/>
        </p:nvSpPr>
        <p:spPr bwMode="auto">
          <a:xfrm>
            <a:off x="4143375" y="4578350"/>
            <a:ext cx="86677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8019" name="Freeform 19"/>
          <p:cNvSpPr>
            <a:spLocks/>
          </p:cNvSpPr>
          <p:nvPr/>
        </p:nvSpPr>
        <p:spPr bwMode="auto">
          <a:xfrm>
            <a:off x="5516563" y="2760663"/>
            <a:ext cx="806450" cy="504825"/>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8020" name="Rectangle 20"/>
          <p:cNvSpPr>
            <a:spLocks noChangeArrowheads="1"/>
          </p:cNvSpPr>
          <p:nvPr/>
        </p:nvSpPr>
        <p:spPr bwMode="auto">
          <a:xfrm>
            <a:off x="5567363" y="2760663"/>
            <a:ext cx="806450" cy="5048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8021" name="Line 21"/>
          <p:cNvSpPr>
            <a:spLocks noChangeShapeType="1"/>
          </p:cNvSpPr>
          <p:nvPr/>
        </p:nvSpPr>
        <p:spPr bwMode="auto">
          <a:xfrm>
            <a:off x="6037263" y="4332288"/>
            <a:ext cx="1587"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22" name="Line 22"/>
          <p:cNvSpPr>
            <a:spLocks noChangeShapeType="1"/>
          </p:cNvSpPr>
          <p:nvPr/>
        </p:nvSpPr>
        <p:spPr bwMode="auto">
          <a:xfrm>
            <a:off x="6037263" y="3265488"/>
            <a:ext cx="1587"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23" name="Line 23"/>
          <p:cNvSpPr>
            <a:spLocks noChangeShapeType="1"/>
          </p:cNvSpPr>
          <p:nvPr/>
        </p:nvSpPr>
        <p:spPr bwMode="auto">
          <a:xfrm>
            <a:off x="6037263" y="3621088"/>
            <a:ext cx="1587"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24" name="Line 24"/>
          <p:cNvSpPr>
            <a:spLocks noChangeShapeType="1"/>
          </p:cNvSpPr>
          <p:nvPr/>
        </p:nvSpPr>
        <p:spPr bwMode="auto">
          <a:xfrm>
            <a:off x="6037263" y="3976688"/>
            <a:ext cx="1587"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25" name="Line 25"/>
          <p:cNvSpPr>
            <a:spLocks noChangeShapeType="1"/>
          </p:cNvSpPr>
          <p:nvPr/>
        </p:nvSpPr>
        <p:spPr bwMode="auto">
          <a:xfrm>
            <a:off x="6037263" y="5275263"/>
            <a:ext cx="1587"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26" name="Line 26"/>
          <p:cNvSpPr>
            <a:spLocks noChangeShapeType="1"/>
          </p:cNvSpPr>
          <p:nvPr/>
        </p:nvSpPr>
        <p:spPr bwMode="auto">
          <a:xfrm>
            <a:off x="6037263" y="5692775"/>
            <a:ext cx="1587" cy="255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27" name="Line 27"/>
          <p:cNvSpPr>
            <a:spLocks noChangeShapeType="1"/>
          </p:cNvSpPr>
          <p:nvPr/>
        </p:nvSpPr>
        <p:spPr bwMode="auto">
          <a:xfrm>
            <a:off x="6037263" y="6045200"/>
            <a:ext cx="1587"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28" name="Line 28"/>
          <p:cNvSpPr>
            <a:spLocks noChangeShapeType="1"/>
          </p:cNvSpPr>
          <p:nvPr/>
        </p:nvSpPr>
        <p:spPr bwMode="auto">
          <a:xfrm>
            <a:off x="6037263" y="6272213"/>
            <a:ext cx="1587" cy="2587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29" name="Rectangle 29"/>
          <p:cNvSpPr>
            <a:spLocks noChangeArrowheads="1"/>
          </p:cNvSpPr>
          <p:nvPr/>
        </p:nvSpPr>
        <p:spPr bwMode="auto">
          <a:xfrm>
            <a:off x="6110288" y="6045200"/>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grpSp>
        <p:nvGrpSpPr>
          <p:cNvPr id="128030" name="Group 30"/>
          <p:cNvGrpSpPr>
            <a:grpSpLocks/>
          </p:cNvGrpSpPr>
          <p:nvPr/>
        </p:nvGrpSpPr>
        <p:grpSpPr bwMode="auto">
          <a:xfrm>
            <a:off x="6983413" y="2760663"/>
            <a:ext cx="806450" cy="3849687"/>
            <a:chOff x="3914" y="1668"/>
            <a:chExt cx="508" cy="2425"/>
          </a:xfrm>
        </p:grpSpPr>
        <p:sp>
          <p:nvSpPr>
            <p:cNvPr id="128031" name="Line 31"/>
            <p:cNvSpPr>
              <a:spLocks noChangeShapeType="1"/>
            </p:cNvSpPr>
            <p:nvPr/>
          </p:nvSpPr>
          <p:spPr bwMode="auto">
            <a:xfrm>
              <a:off x="4165" y="3584"/>
              <a:ext cx="1" cy="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32" name="Line 32"/>
            <p:cNvSpPr>
              <a:spLocks noChangeShapeType="1"/>
            </p:cNvSpPr>
            <p:nvPr/>
          </p:nvSpPr>
          <p:spPr bwMode="auto">
            <a:xfrm>
              <a:off x="4165" y="3880"/>
              <a:ext cx="1" cy="16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33" name="Freeform 33"/>
            <p:cNvSpPr>
              <a:spLocks/>
            </p:cNvSpPr>
            <p:nvPr/>
          </p:nvSpPr>
          <p:spPr bwMode="auto">
            <a:xfrm>
              <a:off x="4131" y="3744"/>
              <a:ext cx="65" cy="349"/>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8034" name="Freeform 34"/>
            <p:cNvSpPr>
              <a:spLocks/>
            </p:cNvSpPr>
            <p:nvPr/>
          </p:nvSpPr>
          <p:spPr bwMode="auto">
            <a:xfrm>
              <a:off x="3914" y="1668"/>
              <a:ext cx="508" cy="319"/>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8035" name="Rectangle 35"/>
            <p:cNvSpPr>
              <a:spLocks noChangeArrowheads="1"/>
            </p:cNvSpPr>
            <p:nvPr/>
          </p:nvSpPr>
          <p:spPr bwMode="auto">
            <a:xfrm>
              <a:off x="3914" y="1668"/>
              <a:ext cx="508" cy="31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8036" name="Line 36"/>
            <p:cNvSpPr>
              <a:spLocks noChangeShapeType="1"/>
            </p:cNvSpPr>
            <p:nvPr/>
          </p:nvSpPr>
          <p:spPr bwMode="auto">
            <a:xfrm>
              <a:off x="4170" y="1987"/>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37" name="Line 37"/>
            <p:cNvSpPr>
              <a:spLocks noChangeShapeType="1"/>
            </p:cNvSpPr>
            <p:nvPr/>
          </p:nvSpPr>
          <p:spPr bwMode="auto">
            <a:xfrm>
              <a:off x="4170" y="2211"/>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38" name="Line 38"/>
            <p:cNvSpPr>
              <a:spLocks noChangeShapeType="1"/>
            </p:cNvSpPr>
            <p:nvPr/>
          </p:nvSpPr>
          <p:spPr bwMode="auto">
            <a:xfrm>
              <a:off x="4170" y="2434"/>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39" name="Line 39"/>
            <p:cNvSpPr>
              <a:spLocks noChangeShapeType="1"/>
            </p:cNvSpPr>
            <p:nvPr/>
          </p:nvSpPr>
          <p:spPr bwMode="auto">
            <a:xfrm>
              <a:off x="4170" y="2658"/>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40" name="Line 40"/>
            <p:cNvSpPr>
              <a:spLocks noChangeShapeType="1"/>
            </p:cNvSpPr>
            <p:nvPr/>
          </p:nvSpPr>
          <p:spPr bwMode="auto">
            <a:xfrm>
              <a:off x="4170" y="2882"/>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41" name="Line 41"/>
            <p:cNvSpPr>
              <a:spLocks noChangeShapeType="1"/>
            </p:cNvSpPr>
            <p:nvPr/>
          </p:nvSpPr>
          <p:spPr bwMode="auto">
            <a:xfrm>
              <a:off x="4170" y="3106"/>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42" name="Line 42"/>
            <p:cNvSpPr>
              <a:spLocks noChangeShapeType="1"/>
            </p:cNvSpPr>
            <p:nvPr/>
          </p:nvSpPr>
          <p:spPr bwMode="auto">
            <a:xfrm>
              <a:off x="4163" y="3366"/>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43" name="Rectangle 43"/>
            <p:cNvSpPr>
              <a:spLocks noChangeArrowheads="1"/>
            </p:cNvSpPr>
            <p:nvPr/>
          </p:nvSpPr>
          <p:spPr bwMode="auto">
            <a:xfrm>
              <a:off x="4250" y="3642"/>
              <a:ext cx="146" cy="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8044" name="Line 44"/>
            <p:cNvSpPr>
              <a:spLocks noChangeShapeType="1"/>
            </p:cNvSpPr>
            <p:nvPr/>
          </p:nvSpPr>
          <p:spPr bwMode="auto">
            <a:xfrm>
              <a:off x="4176" y="3822"/>
              <a:ext cx="1" cy="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28045" name="Rectangle 45"/>
          <p:cNvSpPr>
            <a:spLocks noChangeArrowheads="1"/>
          </p:cNvSpPr>
          <p:nvPr/>
        </p:nvSpPr>
        <p:spPr bwMode="auto">
          <a:xfrm>
            <a:off x="7315200" y="4800600"/>
            <a:ext cx="103188" cy="555625"/>
          </a:xfrm>
          <a:prstGeom prst="rect">
            <a:avLst/>
          </a:prstGeom>
          <a:solidFill>
            <a:schemeClr val="accent1"/>
          </a:solidFill>
          <a:ln w="4763">
            <a:solidFill>
              <a:srgbClr val="000000"/>
            </a:solidFill>
            <a:miter lim="800000"/>
            <a:headEnd/>
            <a:tailEnd/>
          </a:ln>
        </p:spPr>
        <p:txBody>
          <a:bodyPr/>
          <a:lstStyle/>
          <a:p>
            <a:endParaRPr lang="en-IN"/>
          </a:p>
        </p:txBody>
      </p:sp>
      <p:grpSp>
        <p:nvGrpSpPr>
          <p:cNvPr id="128046" name="Group 46"/>
          <p:cNvGrpSpPr>
            <a:grpSpLocks/>
          </p:cNvGrpSpPr>
          <p:nvPr/>
        </p:nvGrpSpPr>
        <p:grpSpPr bwMode="auto">
          <a:xfrm>
            <a:off x="2792413" y="2779713"/>
            <a:ext cx="806450" cy="3849687"/>
            <a:chOff x="3914" y="1668"/>
            <a:chExt cx="508" cy="2425"/>
          </a:xfrm>
        </p:grpSpPr>
        <p:sp>
          <p:nvSpPr>
            <p:cNvPr id="128047" name="Line 47"/>
            <p:cNvSpPr>
              <a:spLocks noChangeShapeType="1"/>
            </p:cNvSpPr>
            <p:nvPr/>
          </p:nvSpPr>
          <p:spPr bwMode="auto">
            <a:xfrm>
              <a:off x="4165" y="3584"/>
              <a:ext cx="1" cy="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48" name="Line 48"/>
            <p:cNvSpPr>
              <a:spLocks noChangeShapeType="1"/>
            </p:cNvSpPr>
            <p:nvPr/>
          </p:nvSpPr>
          <p:spPr bwMode="auto">
            <a:xfrm>
              <a:off x="4165" y="3880"/>
              <a:ext cx="1" cy="16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49" name="Freeform 49"/>
            <p:cNvSpPr>
              <a:spLocks/>
            </p:cNvSpPr>
            <p:nvPr/>
          </p:nvSpPr>
          <p:spPr bwMode="auto">
            <a:xfrm>
              <a:off x="4131" y="3744"/>
              <a:ext cx="65" cy="349"/>
            </a:xfrm>
            <a:custGeom>
              <a:avLst/>
              <a:gdLst>
                <a:gd name="T0" fmla="*/ 0 w 95"/>
                <a:gd name="T1" fmla="*/ 0 h 517"/>
                <a:gd name="T2" fmla="*/ 0 w 95"/>
                <a:gd name="T3" fmla="*/ 517 h 517"/>
                <a:gd name="T4" fmla="*/ 95 w 95"/>
                <a:gd name="T5" fmla="*/ 517 h 517"/>
                <a:gd name="T6" fmla="*/ 95 w 95"/>
                <a:gd name="T7" fmla="*/ 0 h 517"/>
                <a:gd name="T8" fmla="*/ 0 w 95"/>
                <a:gd name="T9" fmla="*/ 0 h 517"/>
                <a:gd name="T10" fmla="*/ 0 w 95"/>
                <a:gd name="T11" fmla="*/ 0 h 517"/>
              </a:gdLst>
              <a:ahLst/>
              <a:cxnLst>
                <a:cxn ang="0">
                  <a:pos x="T0" y="T1"/>
                </a:cxn>
                <a:cxn ang="0">
                  <a:pos x="T2" y="T3"/>
                </a:cxn>
                <a:cxn ang="0">
                  <a:pos x="T4" y="T5"/>
                </a:cxn>
                <a:cxn ang="0">
                  <a:pos x="T6" y="T7"/>
                </a:cxn>
                <a:cxn ang="0">
                  <a:pos x="T8" y="T9"/>
                </a:cxn>
                <a:cxn ang="0">
                  <a:pos x="T10" y="T11"/>
                </a:cxn>
              </a:cxnLst>
              <a:rect l="0" t="0" r="r" b="b"/>
              <a:pathLst>
                <a:path w="95" h="517">
                  <a:moveTo>
                    <a:pt x="0" y="0"/>
                  </a:moveTo>
                  <a:lnTo>
                    <a:pt x="0" y="517"/>
                  </a:lnTo>
                  <a:lnTo>
                    <a:pt x="95" y="517"/>
                  </a:lnTo>
                  <a:lnTo>
                    <a:pt x="95"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8050" name="Freeform 50"/>
            <p:cNvSpPr>
              <a:spLocks/>
            </p:cNvSpPr>
            <p:nvPr/>
          </p:nvSpPr>
          <p:spPr bwMode="auto">
            <a:xfrm>
              <a:off x="3914" y="1668"/>
              <a:ext cx="508" cy="319"/>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8051" name="Rectangle 51"/>
            <p:cNvSpPr>
              <a:spLocks noChangeArrowheads="1"/>
            </p:cNvSpPr>
            <p:nvPr/>
          </p:nvSpPr>
          <p:spPr bwMode="auto">
            <a:xfrm>
              <a:off x="3914" y="1668"/>
              <a:ext cx="508" cy="31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8052" name="Line 52"/>
            <p:cNvSpPr>
              <a:spLocks noChangeShapeType="1"/>
            </p:cNvSpPr>
            <p:nvPr/>
          </p:nvSpPr>
          <p:spPr bwMode="auto">
            <a:xfrm>
              <a:off x="4170" y="1987"/>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53" name="Line 53"/>
            <p:cNvSpPr>
              <a:spLocks noChangeShapeType="1"/>
            </p:cNvSpPr>
            <p:nvPr/>
          </p:nvSpPr>
          <p:spPr bwMode="auto">
            <a:xfrm>
              <a:off x="4170" y="2211"/>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54" name="Line 54"/>
            <p:cNvSpPr>
              <a:spLocks noChangeShapeType="1"/>
            </p:cNvSpPr>
            <p:nvPr/>
          </p:nvSpPr>
          <p:spPr bwMode="auto">
            <a:xfrm>
              <a:off x="4170" y="2434"/>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55" name="Line 55"/>
            <p:cNvSpPr>
              <a:spLocks noChangeShapeType="1"/>
            </p:cNvSpPr>
            <p:nvPr/>
          </p:nvSpPr>
          <p:spPr bwMode="auto">
            <a:xfrm>
              <a:off x="4170" y="2658"/>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56" name="Line 56"/>
            <p:cNvSpPr>
              <a:spLocks noChangeShapeType="1"/>
            </p:cNvSpPr>
            <p:nvPr/>
          </p:nvSpPr>
          <p:spPr bwMode="auto">
            <a:xfrm>
              <a:off x="4170" y="2882"/>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57" name="Line 57"/>
            <p:cNvSpPr>
              <a:spLocks noChangeShapeType="1"/>
            </p:cNvSpPr>
            <p:nvPr/>
          </p:nvSpPr>
          <p:spPr bwMode="auto">
            <a:xfrm>
              <a:off x="4170" y="3106"/>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58" name="Line 58"/>
            <p:cNvSpPr>
              <a:spLocks noChangeShapeType="1"/>
            </p:cNvSpPr>
            <p:nvPr/>
          </p:nvSpPr>
          <p:spPr bwMode="auto">
            <a:xfrm>
              <a:off x="4163" y="3366"/>
              <a:ext cx="1" cy="16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59" name="Rectangle 59"/>
            <p:cNvSpPr>
              <a:spLocks noChangeArrowheads="1"/>
            </p:cNvSpPr>
            <p:nvPr/>
          </p:nvSpPr>
          <p:spPr bwMode="auto">
            <a:xfrm>
              <a:off x="4250" y="3642"/>
              <a:ext cx="146" cy="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8060" name="Line 60"/>
            <p:cNvSpPr>
              <a:spLocks noChangeShapeType="1"/>
            </p:cNvSpPr>
            <p:nvPr/>
          </p:nvSpPr>
          <p:spPr bwMode="auto">
            <a:xfrm>
              <a:off x="4176" y="3822"/>
              <a:ext cx="1" cy="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28061" name="Rectangle 61"/>
          <p:cNvSpPr>
            <a:spLocks noChangeArrowheads="1"/>
          </p:cNvSpPr>
          <p:nvPr/>
        </p:nvSpPr>
        <p:spPr bwMode="auto">
          <a:xfrm>
            <a:off x="3141663" y="3694113"/>
            <a:ext cx="103187" cy="555625"/>
          </a:xfrm>
          <a:prstGeom prst="rect">
            <a:avLst/>
          </a:prstGeom>
          <a:solidFill>
            <a:schemeClr val="accent1"/>
          </a:solidFill>
          <a:ln w="4763">
            <a:solidFill>
              <a:srgbClr val="000000"/>
            </a:solidFill>
            <a:miter lim="800000"/>
            <a:headEnd/>
            <a:tailEnd/>
          </a:ln>
        </p:spPr>
        <p:txBody>
          <a:bodyPr/>
          <a:lstStyle/>
          <a:p>
            <a:endParaRPr lang="en-IN"/>
          </a:p>
        </p:txBody>
      </p:sp>
      <p:sp>
        <p:nvSpPr>
          <p:cNvPr id="128062" name="Freeform 62"/>
          <p:cNvSpPr>
            <a:spLocks/>
          </p:cNvSpPr>
          <p:nvPr/>
        </p:nvSpPr>
        <p:spPr bwMode="auto">
          <a:xfrm>
            <a:off x="4068763" y="2779713"/>
            <a:ext cx="806450" cy="504825"/>
          </a:xfrm>
          <a:custGeom>
            <a:avLst/>
            <a:gdLst>
              <a:gd name="T0" fmla="*/ 0 w 753"/>
              <a:gd name="T1" fmla="*/ 0 h 472"/>
              <a:gd name="T2" fmla="*/ 0 w 753"/>
              <a:gd name="T3" fmla="*/ 472 h 472"/>
              <a:gd name="T4" fmla="*/ 753 w 753"/>
              <a:gd name="T5" fmla="*/ 472 h 472"/>
              <a:gd name="T6" fmla="*/ 753 w 753"/>
              <a:gd name="T7" fmla="*/ 0 h 472"/>
              <a:gd name="T8" fmla="*/ 0 w 753"/>
              <a:gd name="T9" fmla="*/ 0 h 472"/>
              <a:gd name="T10" fmla="*/ 0 w 753"/>
              <a:gd name="T11" fmla="*/ 0 h 472"/>
            </a:gdLst>
            <a:ahLst/>
            <a:cxnLst>
              <a:cxn ang="0">
                <a:pos x="T0" y="T1"/>
              </a:cxn>
              <a:cxn ang="0">
                <a:pos x="T2" y="T3"/>
              </a:cxn>
              <a:cxn ang="0">
                <a:pos x="T4" y="T5"/>
              </a:cxn>
              <a:cxn ang="0">
                <a:pos x="T6" y="T7"/>
              </a:cxn>
              <a:cxn ang="0">
                <a:pos x="T8" y="T9"/>
              </a:cxn>
              <a:cxn ang="0">
                <a:pos x="T10" y="T11"/>
              </a:cxn>
            </a:cxnLst>
            <a:rect l="0" t="0" r="r" b="b"/>
            <a:pathLst>
              <a:path w="753" h="472">
                <a:moveTo>
                  <a:pt x="0" y="0"/>
                </a:moveTo>
                <a:lnTo>
                  <a:pt x="0" y="472"/>
                </a:lnTo>
                <a:lnTo>
                  <a:pt x="753" y="472"/>
                </a:lnTo>
                <a:lnTo>
                  <a:pt x="75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8063" name="Rectangle 63"/>
          <p:cNvSpPr>
            <a:spLocks noChangeArrowheads="1"/>
          </p:cNvSpPr>
          <p:nvPr/>
        </p:nvSpPr>
        <p:spPr bwMode="auto">
          <a:xfrm>
            <a:off x="4119563" y="2779713"/>
            <a:ext cx="806450" cy="50482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8064" name="Line 64"/>
          <p:cNvSpPr>
            <a:spLocks noChangeShapeType="1"/>
          </p:cNvSpPr>
          <p:nvPr/>
        </p:nvSpPr>
        <p:spPr bwMode="auto">
          <a:xfrm>
            <a:off x="4589463" y="4351338"/>
            <a:ext cx="1587"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65" name="Line 65"/>
          <p:cNvSpPr>
            <a:spLocks noChangeShapeType="1"/>
          </p:cNvSpPr>
          <p:nvPr/>
        </p:nvSpPr>
        <p:spPr bwMode="auto">
          <a:xfrm>
            <a:off x="4589463" y="3284538"/>
            <a:ext cx="1587"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66" name="Line 66"/>
          <p:cNvSpPr>
            <a:spLocks noChangeShapeType="1"/>
          </p:cNvSpPr>
          <p:nvPr/>
        </p:nvSpPr>
        <p:spPr bwMode="auto">
          <a:xfrm>
            <a:off x="4589463" y="3640138"/>
            <a:ext cx="1587"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67" name="Line 67"/>
          <p:cNvSpPr>
            <a:spLocks noChangeShapeType="1"/>
          </p:cNvSpPr>
          <p:nvPr/>
        </p:nvSpPr>
        <p:spPr bwMode="auto">
          <a:xfrm>
            <a:off x="4589463" y="3995738"/>
            <a:ext cx="1587"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68" name="Line 68"/>
          <p:cNvSpPr>
            <a:spLocks noChangeShapeType="1"/>
          </p:cNvSpPr>
          <p:nvPr/>
        </p:nvSpPr>
        <p:spPr bwMode="auto">
          <a:xfrm>
            <a:off x="4589463" y="5294313"/>
            <a:ext cx="1587" cy="255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69" name="Line 69"/>
          <p:cNvSpPr>
            <a:spLocks noChangeShapeType="1"/>
          </p:cNvSpPr>
          <p:nvPr/>
        </p:nvSpPr>
        <p:spPr bwMode="auto">
          <a:xfrm>
            <a:off x="4589463" y="5711825"/>
            <a:ext cx="1587" cy="255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70" name="Line 70"/>
          <p:cNvSpPr>
            <a:spLocks noChangeShapeType="1"/>
          </p:cNvSpPr>
          <p:nvPr/>
        </p:nvSpPr>
        <p:spPr bwMode="auto">
          <a:xfrm>
            <a:off x="4589463" y="6064250"/>
            <a:ext cx="1587" cy="257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71" name="Line 71"/>
          <p:cNvSpPr>
            <a:spLocks noChangeShapeType="1"/>
          </p:cNvSpPr>
          <p:nvPr/>
        </p:nvSpPr>
        <p:spPr bwMode="auto">
          <a:xfrm>
            <a:off x="4589463" y="6291263"/>
            <a:ext cx="1587" cy="2587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8072" name="Rectangle 72"/>
          <p:cNvSpPr>
            <a:spLocks noChangeArrowheads="1"/>
          </p:cNvSpPr>
          <p:nvPr/>
        </p:nvSpPr>
        <p:spPr bwMode="auto">
          <a:xfrm>
            <a:off x="4662488" y="6064250"/>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sp>
        <p:nvSpPr>
          <p:cNvPr id="128073" name="Rectangle 73"/>
          <p:cNvSpPr>
            <a:spLocks noChangeArrowheads="1"/>
          </p:cNvSpPr>
          <p:nvPr/>
        </p:nvSpPr>
        <p:spPr bwMode="auto">
          <a:xfrm>
            <a:off x="4514850" y="4016375"/>
            <a:ext cx="103188" cy="555625"/>
          </a:xfrm>
          <a:prstGeom prst="rect">
            <a:avLst/>
          </a:prstGeom>
          <a:solidFill>
            <a:schemeClr val="accent1"/>
          </a:solidFill>
          <a:ln w="4763">
            <a:solidFill>
              <a:srgbClr val="000000"/>
            </a:solidFill>
            <a:miter lim="800000"/>
            <a:headEnd/>
            <a:tailEnd/>
          </a:ln>
        </p:spPr>
        <p:txBody>
          <a:bodyPr/>
          <a:lstStyle/>
          <a:p>
            <a:endParaRPr lang="en-IN"/>
          </a:p>
        </p:txBody>
      </p:sp>
      <p:sp>
        <p:nvSpPr>
          <p:cNvPr id="128074" name="Rectangle 74"/>
          <p:cNvSpPr>
            <a:spLocks noChangeArrowheads="1"/>
          </p:cNvSpPr>
          <p:nvPr/>
        </p:nvSpPr>
        <p:spPr bwMode="auto">
          <a:xfrm>
            <a:off x="5962650" y="4267200"/>
            <a:ext cx="103188" cy="555625"/>
          </a:xfrm>
          <a:prstGeom prst="rect">
            <a:avLst/>
          </a:prstGeom>
          <a:solidFill>
            <a:schemeClr val="accent1"/>
          </a:solidFill>
          <a:ln w="4763">
            <a:solidFill>
              <a:srgbClr val="000000"/>
            </a:solidFill>
            <a:miter lim="800000"/>
            <a:headEnd/>
            <a:tailEnd/>
          </a:ln>
        </p:spPr>
        <p:txBody>
          <a:bodyPr/>
          <a:lstStyle/>
          <a:p>
            <a:endParaRPr lang="en-IN"/>
          </a:p>
        </p:txBody>
      </p:sp>
      <p:sp>
        <p:nvSpPr>
          <p:cNvPr id="128075" name="Line 75"/>
          <p:cNvSpPr>
            <a:spLocks noChangeShapeType="1"/>
          </p:cNvSpPr>
          <p:nvPr/>
        </p:nvSpPr>
        <p:spPr bwMode="auto">
          <a:xfrm>
            <a:off x="1801813" y="3694113"/>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079" name="Line 79"/>
          <p:cNvSpPr>
            <a:spLocks noChangeShapeType="1"/>
          </p:cNvSpPr>
          <p:nvPr/>
        </p:nvSpPr>
        <p:spPr bwMode="auto">
          <a:xfrm>
            <a:off x="3276600" y="4038600"/>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081" name="Line 81"/>
          <p:cNvSpPr>
            <a:spLocks noChangeShapeType="1"/>
          </p:cNvSpPr>
          <p:nvPr/>
        </p:nvSpPr>
        <p:spPr bwMode="auto">
          <a:xfrm>
            <a:off x="4648200" y="4267200"/>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082" name="Line 82"/>
          <p:cNvSpPr>
            <a:spLocks noChangeShapeType="1"/>
          </p:cNvSpPr>
          <p:nvPr/>
        </p:nvSpPr>
        <p:spPr bwMode="auto">
          <a:xfrm>
            <a:off x="6096000" y="4800600"/>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26"/>
          <p:cNvSpPr>
            <a:spLocks noGrp="1" noChangeArrowheads="1"/>
          </p:cNvSpPr>
          <p:nvPr>
            <p:ph type="title"/>
          </p:nvPr>
        </p:nvSpPr>
        <p:spPr/>
        <p:txBody>
          <a:bodyPr/>
          <a:lstStyle/>
          <a:p>
            <a:r>
              <a:rPr lang="en-US" altLang="en-US"/>
              <a:t>Fork or Stair?</a:t>
            </a:r>
          </a:p>
        </p:txBody>
      </p:sp>
      <p:sp>
        <p:nvSpPr>
          <p:cNvPr id="132099" name="Rectangle 1027"/>
          <p:cNvSpPr>
            <a:spLocks noGrp="1" noChangeArrowheads="1"/>
          </p:cNvSpPr>
          <p:nvPr>
            <p:ph type="body" idx="1"/>
          </p:nvPr>
        </p:nvSpPr>
        <p:spPr/>
        <p:txBody>
          <a:bodyPr/>
          <a:lstStyle/>
          <a:p>
            <a:r>
              <a:rPr lang="en-US" altLang="en-US"/>
              <a:t>Which of these diagram types should be chosen?</a:t>
            </a:r>
          </a:p>
          <a:p>
            <a:r>
              <a:rPr lang="en-US" altLang="en-US"/>
              <a:t>Object-oriented fans claim that the stair structure  is better</a:t>
            </a:r>
          </a:p>
          <a:p>
            <a:pPr lvl="1"/>
            <a:r>
              <a:rPr lang="en-US" altLang="en-US"/>
              <a:t>The more the responsibility  is spread out, the better</a:t>
            </a:r>
          </a:p>
          <a:p>
            <a:r>
              <a:rPr lang="en-US" altLang="en-US"/>
              <a:t>However, this is not always true. Better heuristics:</a:t>
            </a:r>
          </a:p>
          <a:p>
            <a:r>
              <a:rPr lang="en-US" altLang="en-US"/>
              <a:t>Decentralized control structure</a:t>
            </a:r>
          </a:p>
          <a:p>
            <a:pPr lvl="1"/>
            <a:r>
              <a:rPr lang="en-US" altLang="en-US"/>
              <a:t>The operations have a strong connection</a:t>
            </a:r>
          </a:p>
          <a:p>
            <a:pPr lvl="1"/>
            <a:r>
              <a:rPr lang="en-US" altLang="en-US"/>
              <a:t>The operations will always be performed in the same order</a:t>
            </a:r>
          </a:p>
          <a:p>
            <a:r>
              <a:rPr lang="en-US" altLang="en-US"/>
              <a:t>Centralized control structure  (better support of change)</a:t>
            </a:r>
          </a:p>
          <a:p>
            <a:pPr lvl="1"/>
            <a:r>
              <a:rPr lang="en-US" altLang="en-US"/>
              <a:t>The operations can </a:t>
            </a:r>
            <a:r>
              <a:rPr lang="en-US" altLang="en-US" b="0" i="1"/>
              <a:t>change</a:t>
            </a:r>
            <a:r>
              <a:rPr lang="en-US" altLang="en-US"/>
              <a:t> order</a:t>
            </a:r>
          </a:p>
          <a:p>
            <a:pPr lvl="1"/>
            <a:r>
              <a:rPr lang="en-US" altLang="en-US"/>
              <a:t>New operations can be inserted as a result of new requirements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en-US"/>
              <a:t>UML Statechart Diagram Notation</a:t>
            </a:r>
          </a:p>
        </p:txBody>
      </p:sp>
      <p:sp>
        <p:nvSpPr>
          <p:cNvPr id="26627" name="AutoShape 3"/>
          <p:cNvSpPr>
            <a:spLocks noChangeArrowheads="1"/>
          </p:cNvSpPr>
          <p:nvPr/>
        </p:nvSpPr>
        <p:spPr bwMode="auto">
          <a:xfrm>
            <a:off x="6350000" y="1117600"/>
            <a:ext cx="2108200" cy="1358900"/>
          </a:xfrm>
          <a:prstGeom prst="roundRect">
            <a:avLst>
              <a:gd name="adj" fmla="val 15736"/>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28" name="AutoShape 4"/>
          <p:cNvSpPr>
            <a:spLocks noChangeArrowheads="1"/>
          </p:cNvSpPr>
          <p:nvPr/>
        </p:nvSpPr>
        <p:spPr bwMode="auto">
          <a:xfrm>
            <a:off x="6350000" y="1117600"/>
            <a:ext cx="2108200" cy="1358900"/>
          </a:xfrm>
          <a:prstGeom prst="roundRect">
            <a:avLst>
              <a:gd name="adj" fmla="val 15449"/>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29" name="Rectangle 5"/>
          <p:cNvSpPr>
            <a:spLocks noChangeArrowheads="1"/>
          </p:cNvSpPr>
          <p:nvPr/>
        </p:nvSpPr>
        <p:spPr bwMode="auto">
          <a:xfrm>
            <a:off x="6951663" y="1604963"/>
            <a:ext cx="9937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State2</a:t>
            </a:r>
          </a:p>
        </p:txBody>
      </p:sp>
      <p:sp>
        <p:nvSpPr>
          <p:cNvPr id="26630" name="Rectangle 6"/>
          <p:cNvSpPr>
            <a:spLocks noChangeArrowheads="1"/>
          </p:cNvSpPr>
          <p:nvPr/>
        </p:nvSpPr>
        <p:spPr bwMode="auto">
          <a:xfrm>
            <a:off x="2844800" y="1854200"/>
            <a:ext cx="1588" cy="1588"/>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2" name="Rectangle 8"/>
          <p:cNvSpPr>
            <a:spLocks noChangeArrowheads="1"/>
          </p:cNvSpPr>
          <p:nvPr/>
        </p:nvSpPr>
        <p:spPr bwMode="auto">
          <a:xfrm>
            <a:off x="2857500" y="1854200"/>
            <a:ext cx="3276600" cy="158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4" name="AutoShape 10"/>
          <p:cNvSpPr>
            <a:spLocks noChangeArrowheads="1"/>
          </p:cNvSpPr>
          <p:nvPr/>
        </p:nvSpPr>
        <p:spPr bwMode="auto">
          <a:xfrm>
            <a:off x="584200" y="1206500"/>
            <a:ext cx="2108200" cy="2324100"/>
          </a:xfrm>
          <a:prstGeom prst="roundRect">
            <a:avLst>
              <a:gd name="adj" fmla="val 9875"/>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5" name="AutoShape 11"/>
          <p:cNvSpPr>
            <a:spLocks noChangeArrowheads="1"/>
          </p:cNvSpPr>
          <p:nvPr/>
        </p:nvSpPr>
        <p:spPr bwMode="auto">
          <a:xfrm>
            <a:off x="584200" y="1206500"/>
            <a:ext cx="2108200" cy="2324100"/>
          </a:xfrm>
          <a:prstGeom prst="roundRect">
            <a:avLst>
              <a:gd name="adj" fmla="val 975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36" name="Rectangle 12"/>
          <p:cNvSpPr>
            <a:spLocks noChangeArrowheads="1"/>
          </p:cNvSpPr>
          <p:nvPr/>
        </p:nvSpPr>
        <p:spPr bwMode="auto">
          <a:xfrm>
            <a:off x="1179513" y="1508125"/>
            <a:ext cx="1130300" cy="515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800">
                <a:solidFill>
                  <a:srgbClr val="000000"/>
                </a:solidFill>
              </a:rPr>
              <a:t>State1</a:t>
            </a:r>
          </a:p>
        </p:txBody>
      </p:sp>
      <p:sp>
        <p:nvSpPr>
          <p:cNvPr id="26637" name="Rectangle 13"/>
          <p:cNvSpPr>
            <a:spLocks noChangeArrowheads="1"/>
          </p:cNvSpPr>
          <p:nvPr/>
        </p:nvSpPr>
        <p:spPr bwMode="auto">
          <a:xfrm>
            <a:off x="2982913" y="1676400"/>
            <a:ext cx="31718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Event1(attr) [condition]/action</a:t>
            </a:r>
          </a:p>
        </p:txBody>
      </p:sp>
      <p:sp>
        <p:nvSpPr>
          <p:cNvPr id="26639" name="Rectangle 15"/>
          <p:cNvSpPr>
            <a:spLocks noChangeArrowheads="1"/>
          </p:cNvSpPr>
          <p:nvPr/>
        </p:nvSpPr>
        <p:spPr bwMode="auto">
          <a:xfrm>
            <a:off x="992188" y="2409825"/>
            <a:ext cx="13684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i="1">
                <a:solidFill>
                  <a:srgbClr val="000000"/>
                </a:solidFill>
              </a:rPr>
              <a:t>entry /action</a:t>
            </a:r>
          </a:p>
        </p:txBody>
      </p:sp>
      <p:sp>
        <p:nvSpPr>
          <p:cNvPr id="26641" name="Rectangle 17"/>
          <p:cNvSpPr>
            <a:spLocks noChangeArrowheads="1"/>
          </p:cNvSpPr>
          <p:nvPr/>
        </p:nvSpPr>
        <p:spPr bwMode="auto">
          <a:xfrm>
            <a:off x="1049338" y="2752725"/>
            <a:ext cx="11715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i="1">
                <a:solidFill>
                  <a:srgbClr val="000000"/>
                </a:solidFill>
              </a:rPr>
              <a:t>exit/action</a:t>
            </a:r>
          </a:p>
          <a:p>
            <a:endParaRPr lang="en-US" altLang="en-US" i="1">
              <a:solidFill>
                <a:srgbClr val="000000"/>
              </a:solidFill>
            </a:endParaRPr>
          </a:p>
        </p:txBody>
      </p:sp>
      <p:sp>
        <p:nvSpPr>
          <p:cNvPr id="26645" name="Rectangle 21"/>
          <p:cNvSpPr>
            <a:spLocks noGrp="1" noChangeArrowheads="1"/>
          </p:cNvSpPr>
          <p:nvPr>
            <p:ph type="body" idx="1"/>
          </p:nvPr>
        </p:nvSpPr>
        <p:spPr>
          <a:xfrm>
            <a:off x="357188" y="4343400"/>
            <a:ext cx="8280400" cy="2246313"/>
          </a:xfrm>
          <a:noFill/>
          <a:ln/>
        </p:spPr>
        <p:txBody>
          <a:bodyPr/>
          <a:lstStyle/>
          <a:p>
            <a:endParaRPr lang="en-US" altLang="en-US" sz="2800"/>
          </a:p>
          <a:p>
            <a:r>
              <a:rPr lang="en-US" altLang="en-US" sz="2000"/>
              <a:t>Notation based on work by Harel</a:t>
            </a:r>
            <a:endParaRPr lang="en-US" altLang="en-US"/>
          </a:p>
          <a:p>
            <a:pPr lvl="1"/>
            <a:r>
              <a:rPr lang="en-US" altLang="en-US" sz="1800"/>
              <a:t>Added are a  few object-oriented modifications</a:t>
            </a:r>
          </a:p>
          <a:p>
            <a:endParaRPr lang="en-US" altLang="en-US" sz="2000"/>
          </a:p>
          <a:p>
            <a:r>
              <a:rPr lang="en-US" altLang="en-US" sz="2000"/>
              <a:t>A UML statechart diagram can be mapped into a finite state machine</a:t>
            </a:r>
            <a:endParaRPr lang="en-US" altLang="en-US"/>
          </a:p>
        </p:txBody>
      </p:sp>
      <p:sp>
        <p:nvSpPr>
          <p:cNvPr id="26646" name="Rectangle 22"/>
          <p:cNvSpPr>
            <a:spLocks noChangeArrowheads="1"/>
          </p:cNvSpPr>
          <p:nvPr/>
        </p:nvSpPr>
        <p:spPr bwMode="auto">
          <a:xfrm>
            <a:off x="1057275" y="2079625"/>
            <a:ext cx="12604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do/Activity</a:t>
            </a:r>
          </a:p>
        </p:txBody>
      </p:sp>
      <p:sp>
        <p:nvSpPr>
          <p:cNvPr id="26647" name="AutoShape 23"/>
          <p:cNvSpPr>
            <a:spLocks noChangeArrowheads="1"/>
          </p:cNvSpPr>
          <p:nvPr/>
        </p:nvSpPr>
        <p:spPr bwMode="auto">
          <a:xfrm flipV="1">
            <a:off x="3048000" y="3200400"/>
            <a:ext cx="3505200" cy="1219200"/>
          </a:xfrm>
          <a:prstGeom prst="cloudCallout">
            <a:avLst>
              <a:gd name="adj1" fmla="val -89398"/>
              <a:gd name="adj2" fmla="val 44528"/>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en-US"/>
              <a:t>Also: internal transition </a:t>
            </a:r>
          </a:p>
          <a:p>
            <a:pPr algn="ctr"/>
            <a:r>
              <a:rPr lang="en-US" altLang="en-US"/>
              <a:t>and deferred events</a:t>
            </a:r>
          </a:p>
        </p:txBody>
      </p:sp>
      <p:sp>
        <p:nvSpPr>
          <p:cNvPr id="26648" name="AutoShape 24"/>
          <p:cNvSpPr>
            <a:spLocks noChangeArrowheads="1"/>
          </p:cNvSpPr>
          <p:nvPr/>
        </p:nvSpPr>
        <p:spPr bwMode="auto">
          <a:xfrm>
            <a:off x="3505200" y="762000"/>
            <a:ext cx="1752600" cy="685800"/>
          </a:xfrm>
          <a:prstGeom prst="wedgeRectCallout">
            <a:avLst>
              <a:gd name="adj1" fmla="val -46194"/>
              <a:gd name="adj2" fmla="val 9213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Event trigger</a:t>
            </a:r>
          </a:p>
          <a:p>
            <a:pPr algn="ctr"/>
            <a:r>
              <a:rPr lang="en-US" altLang="en-US"/>
              <a:t>With parameters</a:t>
            </a:r>
          </a:p>
        </p:txBody>
      </p:sp>
      <p:sp>
        <p:nvSpPr>
          <p:cNvPr id="26649" name="Line 25"/>
          <p:cNvSpPr>
            <a:spLocks noChangeShapeType="1"/>
          </p:cNvSpPr>
          <p:nvPr/>
        </p:nvSpPr>
        <p:spPr bwMode="auto">
          <a:xfrm>
            <a:off x="2667000" y="2057400"/>
            <a:ext cx="3657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53" name="AutoShape 29"/>
          <p:cNvSpPr>
            <a:spLocks noChangeArrowheads="1"/>
          </p:cNvSpPr>
          <p:nvPr/>
        </p:nvSpPr>
        <p:spPr bwMode="auto">
          <a:xfrm flipV="1">
            <a:off x="5029200" y="2362200"/>
            <a:ext cx="1066800" cy="762000"/>
          </a:xfrm>
          <a:prstGeom prst="wedgeRectCallout">
            <a:avLst>
              <a:gd name="adj1" fmla="val -51042"/>
              <a:gd name="adj2" fmla="val 10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en-US"/>
              <a:t>Guard</a:t>
            </a:r>
          </a:p>
          <a:p>
            <a:pPr algn="ctr"/>
            <a:r>
              <a:rPr lang="en-US" altLang="en-US"/>
              <a:t>condition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4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4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6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5" grpId="0" build="p" autoUpdateAnimBg="0"/>
      <p:bldP spid="26647" grpId="0" animBg="1" autoUpdateAnimBg="0"/>
      <p:bldP spid="26648" grpId="0" animBg="1" autoUpdateAnimBg="0"/>
      <p:bldP spid="2665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ltLang="en-US"/>
              <a:t>Statechart Diagrams</a:t>
            </a:r>
          </a:p>
        </p:txBody>
      </p:sp>
      <p:sp>
        <p:nvSpPr>
          <p:cNvPr id="28675" name="Rectangle 3"/>
          <p:cNvSpPr>
            <a:spLocks noGrp="1" noChangeArrowheads="1"/>
          </p:cNvSpPr>
          <p:nvPr>
            <p:ph type="body" idx="1"/>
          </p:nvPr>
        </p:nvSpPr>
        <p:spPr>
          <a:xfrm>
            <a:off x="368300" y="1117600"/>
            <a:ext cx="8255000" cy="4921250"/>
          </a:xfrm>
          <a:noFill/>
          <a:ln/>
        </p:spPr>
        <p:txBody>
          <a:bodyPr/>
          <a:lstStyle/>
          <a:p>
            <a:r>
              <a:rPr lang="en-US" altLang="en-US"/>
              <a:t>Graph whose nodes are states and whose directed arcs are transitions labeled by event names.</a:t>
            </a:r>
          </a:p>
          <a:p>
            <a:r>
              <a:rPr lang="en-US" altLang="en-US"/>
              <a:t>We distinguish between two types of operations in statecharts:</a:t>
            </a:r>
          </a:p>
          <a:p>
            <a:pPr lvl="1"/>
            <a:r>
              <a:rPr lang="en-US" altLang="en-US" u="sng"/>
              <a:t>Activity</a:t>
            </a:r>
            <a:r>
              <a:rPr lang="en-US" altLang="en-US"/>
              <a:t>: Operation that takes time to complete</a:t>
            </a:r>
          </a:p>
          <a:p>
            <a:pPr lvl="2"/>
            <a:r>
              <a:rPr lang="en-US" altLang="en-US"/>
              <a:t> associated with states</a:t>
            </a:r>
          </a:p>
          <a:p>
            <a:pPr lvl="1"/>
            <a:r>
              <a:rPr lang="en-US" altLang="en-US" u="sng"/>
              <a:t>Action</a:t>
            </a:r>
            <a:r>
              <a:rPr lang="en-US" altLang="en-US"/>
              <a:t>: Instantaneous operation </a:t>
            </a:r>
          </a:p>
          <a:p>
            <a:pPr lvl="2"/>
            <a:r>
              <a:rPr lang="en-US" altLang="en-US"/>
              <a:t>associated with events</a:t>
            </a:r>
          </a:p>
          <a:p>
            <a:pPr lvl="2"/>
            <a:r>
              <a:rPr lang="en-US" altLang="en-US"/>
              <a:t>associated with states (reduces drawing complexity): Entry, Exit, Internal Action</a:t>
            </a:r>
          </a:p>
          <a:p>
            <a:r>
              <a:rPr lang="en-US" altLang="en-US"/>
              <a:t>A statechart diagram relates events and states for </a:t>
            </a:r>
            <a:r>
              <a:rPr lang="en-US" altLang="en-US" i="1"/>
              <a:t>one class</a:t>
            </a:r>
            <a:endParaRPr lang="en-US" altLang="en-US"/>
          </a:p>
          <a:p>
            <a:pPr lvl="1"/>
            <a:r>
              <a:rPr lang="en-US" altLang="en-US"/>
              <a:t>An  object model with a </a:t>
            </a:r>
            <a:r>
              <a:rPr lang="en-US" altLang="en-US" u="sng"/>
              <a:t>set</a:t>
            </a:r>
            <a:r>
              <a:rPr lang="en-US" altLang="en-US"/>
              <a:t> of objects  has  a </a:t>
            </a:r>
            <a:r>
              <a:rPr lang="en-US" altLang="en-US" u="sng"/>
              <a:t>set </a:t>
            </a:r>
            <a:r>
              <a:rPr lang="en-US" altLang="en-US"/>
              <a:t>of state diagrams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en-US"/>
              <a:t>State</a:t>
            </a:r>
          </a:p>
        </p:txBody>
      </p:sp>
      <p:sp>
        <p:nvSpPr>
          <p:cNvPr id="30723" name="Rectangle 3"/>
          <p:cNvSpPr>
            <a:spLocks noGrp="1" noChangeArrowheads="1"/>
          </p:cNvSpPr>
          <p:nvPr>
            <p:ph type="body" idx="1"/>
          </p:nvPr>
        </p:nvSpPr>
        <p:spPr>
          <a:xfrm>
            <a:off x="374650" y="958850"/>
            <a:ext cx="8464550" cy="4800600"/>
          </a:xfrm>
          <a:noFill/>
          <a:ln/>
        </p:spPr>
        <p:txBody>
          <a:bodyPr/>
          <a:lstStyle/>
          <a:p>
            <a:r>
              <a:rPr lang="en-US" altLang="en-US"/>
              <a:t>An abstraction of the attributes of a class</a:t>
            </a:r>
          </a:p>
          <a:p>
            <a:pPr lvl="1"/>
            <a:r>
              <a:rPr lang="en-US" altLang="en-US"/>
              <a:t>State is the aggregation of several attributes a class</a:t>
            </a:r>
          </a:p>
          <a:p>
            <a:r>
              <a:rPr lang="en-US" altLang="en-US"/>
              <a:t> Basically an equivalence class of all those attribute values and links that do no need to be distinguished as far as the control structure of the system is concerned 	</a:t>
            </a:r>
          </a:p>
          <a:p>
            <a:pPr lvl="1"/>
            <a:r>
              <a:rPr lang="en-US" altLang="en-US"/>
              <a:t>Example: State of a bank</a:t>
            </a:r>
          </a:p>
          <a:p>
            <a:pPr lvl="2"/>
            <a:r>
              <a:rPr lang="en-US" altLang="en-US"/>
              <a:t>A bank is either solvent or insolvent</a:t>
            </a:r>
          </a:p>
          <a:p>
            <a:r>
              <a:rPr lang="en-US" altLang="en-US"/>
              <a:t>State has duration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ltLang="en-US"/>
              <a:t>Example of a StateChart Diagram</a:t>
            </a:r>
          </a:p>
        </p:txBody>
      </p:sp>
      <p:sp>
        <p:nvSpPr>
          <p:cNvPr id="32781" name="Freeform 13"/>
          <p:cNvSpPr>
            <a:spLocks/>
          </p:cNvSpPr>
          <p:nvPr/>
        </p:nvSpPr>
        <p:spPr bwMode="auto">
          <a:xfrm>
            <a:off x="7081838" y="3703638"/>
            <a:ext cx="14287" cy="1587"/>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82" name="Rectangle 14"/>
          <p:cNvSpPr>
            <a:spLocks noChangeArrowheads="1"/>
          </p:cNvSpPr>
          <p:nvPr/>
        </p:nvSpPr>
        <p:spPr bwMode="auto">
          <a:xfrm>
            <a:off x="5748338" y="2636838"/>
            <a:ext cx="12700" cy="1587"/>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83" name="Freeform 15"/>
          <p:cNvSpPr>
            <a:spLocks/>
          </p:cNvSpPr>
          <p:nvPr/>
        </p:nvSpPr>
        <p:spPr bwMode="auto">
          <a:xfrm>
            <a:off x="4884738" y="3716338"/>
            <a:ext cx="14287" cy="1587"/>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2832" name="Group 64"/>
          <p:cNvGrpSpPr>
            <a:grpSpLocks/>
          </p:cNvGrpSpPr>
          <p:nvPr/>
        </p:nvGrpSpPr>
        <p:grpSpPr bwMode="auto">
          <a:xfrm>
            <a:off x="3362325" y="3716338"/>
            <a:ext cx="4565650" cy="736600"/>
            <a:chOff x="2118" y="2341"/>
            <a:chExt cx="2876" cy="464"/>
          </a:xfrm>
        </p:grpSpPr>
        <p:sp>
          <p:nvSpPr>
            <p:cNvPr id="32784" name="AutoShape 16"/>
            <p:cNvSpPr>
              <a:spLocks noChangeArrowheads="1"/>
            </p:cNvSpPr>
            <p:nvPr/>
          </p:nvSpPr>
          <p:spPr bwMode="auto">
            <a:xfrm>
              <a:off x="2130" y="2341"/>
              <a:ext cx="2864" cy="464"/>
            </a:xfrm>
            <a:prstGeom prst="roundRect">
              <a:avLst>
                <a:gd name="adj" fmla="val 29500"/>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85" name="Rectangle 17"/>
            <p:cNvSpPr>
              <a:spLocks noChangeArrowheads="1"/>
            </p:cNvSpPr>
            <p:nvPr/>
          </p:nvSpPr>
          <p:spPr bwMode="auto">
            <a:xfrm>
              <a:off x="2118" y="2424"/>
              <a:ext cx="2861"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do: test item and compute change</a:t>
              </a:r>
            </a:p>
          </p:txBody>
        </p:sp>
      </p:grpSp>
      <p:sp>
        <p:nvSpPr>
          <p:cNvPr id="32786" name="Freeform 18"/>
          <p:cNvSpPr>
            <a:spLocks/>
          </p:cNvSpPr>
          <p:nvPr/>
        </p:nvSpPr>
        <p:spPr bwMode="auto">
          <a:xfrm>
            <a:off x="6586538" y="4491038"/>
            <a:ext cx="14287" cy="1587"/>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2837" name="Group 69"/>
          <p:cNvGrpSpPr>
            <a:grpSpLocks/>
          </p:cNvGrpSpPr>
          <p:nvPr/>
        </p:nvGrpSpPr>
        <p:grpSpPr bwMode="auto">
          <a:xfrm>
            <a:off x="5451475" y="5062538"/>
            <a:ext cx="2425700" cy="558800"/>
            <a:chOff x="3434" y="3189"/>
            <a:chExt cx="1528" cy="352"/>
          </a:xfrm>
        </p:grpSpPr>
        <p:sp>
          <p:nvSpPr>
            <p:cNvPr id="32789" name="AutoShape 21"/>
            <p:cNvSpPr>
              <a:spLocks noChangeArrowheads="1"/>
            </p:cNvSpPr>
            <p:nvPr/>
          </p:nvSpPr>
          <p:spPr bwMode="auto">
            <a:xfrm>
              <a:off x="3445" y="3189"/>
              <a:ext cx="1517" cy="352"/>
            </a:xfrm>
            <a:prstGeom prst="roundRect">
              <a:avLst>
                <a:gd name="adj" fmla="val 38292"/>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90" name="Rectangle 22"/>
            <p:cNvSpPr>
              <a:spLocks noChangeArrowheads="1"/>
            </p:cNvSpPr>
            <p:nvPr/>
          </p:nvSpPr>
          <p:spPr bwMode="auto">
            <a:xfrm>
              <a:off x="3434" y="3227"/>
              <a:ext cx="1501"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do: make change</a:t>
              </a:r>
            </a:p>
          </p:txBody>
        </p:sp>
      </p:grpSp>
      <p:sp>
        <p:nvSpPr>
          <p:cNvPr id="32793" name="Rectangle 25"/>
          <p:cNvSpPr>
            <a:spLocks noChangeArrowheads="1"/>
          </p:cNvSpPr>
          <p:nvPr/>
        </p:nvSpPr>
        <p:spPr bwMode="auto">
          <a:xfrm>
            <a:off x="5443538" y="5291138"/>
            <a:ext cx="1587" cy="12700"/>
          </a:xfrm>
          <a:prstGeom prst="rect">
            <a:avLst/>
          </a:prstGeom>
          <a:solidFill>
            <a:srgbClr val="0000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96" name="Freeform 28"/>
          <p:cNvSpPr>
            <a:spLocks/>
          </p:cNvSpPr>
          <p:nvPr/>
        </p:nvSpPr>
        <p:spPr bwMode="auto">
          <a:xfrm>
            <a:off x="4516438" y="4491038"/>
            <a:ext cx="14287" cy="1587"/>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2840" name="Group 72"/>
          <p:cNvGrpSpPr>
            <a:grpSpLocks/>
          </p:cNvGrpSpPr>
          <p:nvPr/>
        </p:nvGrpSpPr>
        <p:grpSpPr bwMode="auto">
          <a:xfrm>
            <a:off x="1993900" y="5049838"/>
            <a:ext cx="3436938" cy="558800"/>
            <a:chOff x="1256" y="3181"/>
            <a:chExt cx="2165" cy="352"/>
          </a:xfrm>
        </p:grpSpPr>
        <p:grpSp>
          <p:nvGrpSpPr>
            <p:cNvPr id="32838" name="Group 70"/>
            <p:cNvGrpSpPr>
              <a:grpSpLocks/>
            </p:cNvGrpSpPr>
            <p:nvPr/>
          </p:nvGrpSpPr>
          <p:grpSpPr bwMode="auto">
            <a:xfrm>
              <a:off x="1256" y="3181"/>
              <a:ext cx="1950" cy="352"/>
              <a:chOff x="1256" y="3181"/>
              <a:chExt cx="1950" cy="352"/>
            </a:xfrm>
          </p:grpSpPr>
          <p:sp>
            <p:nvSpPr>
              <p:cNvPr id="32791" name="AutoShape 23"/>
              <p:cNvSpPr>
                <a:spLocks noChangeArrowheads="1"/>
              </p:cNvSpPr>
              <p:nvPr/>
            </p:nvSpPr>
            <p:spPr bwMode="auto">
              <a:xfrm>
                <a:off x="1256" y="3181"/>
                <a:ext cx="1813" cy="352"/>
              </a:xfrm>
              <a:prstGeom prst="roundRect">
                <a:avLst>
                  <a:gd name="adj" fmla="val 38292"/>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92" name="Rectangle 24"/>
              <p:cNvSpPr>
                <a:spLocks noChangeArrowheads="1"/>
              </p:cNvSpPr>
              <p:nvPr/>
            </p:nvSpPr>
            <p:spPr bwMode="auto">
              <a:xfrm>
                <a:off x="1357" y="3208"/>
                <a:ext cx="153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do: dispense item</a:t>
                </a:r>
              </a:p>
            </p:txBody>
          </p:sp>
          <p:sp>
            <p:nvSpPr>
              <p:cNvPr id="32794" name="Freeform 26"/>
              <p:cNvSpPr>
                <a:spLocks/>
              </p:cNvSpPr>
              <p:nvPr/>
            </p:nvSpPr>
            <p:spPr bwMode="auto">
              <a:xfrm>
                <a:off x="3077" y="3301"/>
                <a:ext cx="129" cy="73"/>
              </a:xfrm>
              <a:custGeom>
                <a:avLst/>
                <a:gdLst>
                  <a:gd name="T0" fmla="*/ 128 w 129"/>
                  <a:gd name="T1" fmla="*/ 72 h 73"/>
                  <a:gd name="T2" fmla="*/ 0 w 129"/>
                  <a:gd name="T3" fmla="*/ 36 h 73"/>
                  <a:gd name="T4" fmla="*/ 128 w 129"/>
                  <a:gd name="T5" fmla="*/ 0 h 73"/>
                  <a:gd name="T6" fmla="*/ 128 w 129"/>
                  <a:gd name="T7" fmla="*/ 36 h 73"/>
                  <a:gd name="T8" fmla="*/ 128 w 129"/>
                  <a:gd name="T9" fmla="*/ 72 h 73"/>
                </a:gdLst>
                <a:ahLst/>
                <a:cxnLst>
                  <a:cxn ang="0">
                    <a:pos x="T0" y="T1"/>
                  </a:cxn>
                  <a:cxn ang="0">
                    <a:pos x="T2" y="T3"/>
                  </a:cxn>
                  <a:cxn ang="0">
                    <a:pos x="T4" y="T5"/>
                  </a:cxn>
                  <a:cxn ang="0">
                    <a:pos x="T6" y="T7"/>
                  </a:cxn>
                  <a:cxn ang="0">
                    <a:pos x="T8" y="T9"/>
                  </a:cxn>
                </a:cxnLst>
                <a:rect l="0" t="0" r="r" b="b"/>
                <a:pathLst>
                  <a:path w="129" h="73">
                    <a:moveTo>
                      <a:pt x="128" y="72"/>
                    </a:moveTo>
                    <a:lnTo>
                      <a:pt x="0" y="36"/>
                    </a:lnTo>
                    <a:lnTo>
                      <a:pt x="128" y="0"/>
                    </a:lnTo>
                    <a:lnTo>
                      <a:pt x="128" y="36"/>
                    </a:lnTo>
                    <a:lnTo>
                      <a:pt x="128" y="72"/>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2795" name="Rectangle 27"/>
            <p:cNvSpPr>
              <a:spLocks noChangeArrowheads="1"/>
            </p:cNvSpPr>
            <p:nvPr/>
          </p:nvSpPr>
          <p:spPr bwMode="auto">
            <a:xfrm>
              <a:off x="3213" y="3333"/>
              <a:ext cx="208" cy="8"/>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801" name="Freeform 33"/>
            <p:cNvSpPr>
              <a:spLocks/>
            </p:cNvSpPr>
            <p:nvPr/>
          </p:nvSpPr>
          <p:spPr bwMode="auto">
            <a:xfrm>
              <a:off x="1717" y="3197"/>
              <a:ext cx="9" cy="9"/>
            </a:xfrm>
            <a:custGeom>
              <a:avLst/>
              <a:gdLst>
                <a:gd name="T0" fmla="*/ 0 w 9"/>
                <a:gd name="T1" fmla="*/ 4 h 9"/>
                <a:gd name="T2" fmla="*/ 0 w 9"/>
                <a:gd name="T3" fmla="*/ 8 h 9"/>
                <a:gd name="T4" fmla="*/ 8 w 9"/>
                <a:gd name="T5" fmla="*/ 4 h 9"/>
                <a:gd name="T6" fmla="*/ 8 w 9"/>
                <a:gd name="T7" fmla="*/ 0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lnTo>
                    <a:pt x="0" y="8"/>
                  </a:lnTo>
                  <a:lnTo>
                    <a:pt x="8" y="4"/>
                  </a:lnTo>
                  <a:lnTo>
                    <a:pt x="8" y="0"/>
                  </a:lnTo>
                  <a:lnTo>
                    <a:pt x="0"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2828" name="Group 60"/>
          <p:cNvGrpSpPr>
            <a:grpSpLocks/>
          </p:cNvGrpSpPr>
          <p:nvPr/>
        </p:nvGrpSpPr>
        <p:grpSpPr bwMode="auto">
          <a:xfrm>
            <a:off x="76200" y="1646238"/>
            <a:ext cx="1660525" cy="728662"/>
            <a:chOff x="144" y="1037"/>
            <a:chExt cx="1046" cy="459"/>
          </a:xfrm>
        </p:grpSpPr>
        <p:sp>
          <p:nvSpPr>
            <p:cNvPr id="32772" name="Freeform 4"/>
            <p:cNvSpPr>
              <a:spLocks/>
            </p:cNvSpPr>
            <p:nvPr/>
          </p:nvSpPr>
          <p:spPr bwMode="auto">
            <a:xfrm>
              <a:off x="205" y="1453"/>
              <a:ext cx="9" cy="9"/>
            </a:xfrm>
            <a:custGeom>
              <a:avLst/>
              <a:gdLst>
                <a:gd name="T0" fmla="*/ 4 w 9"/>
                <a:gd name="T1" fmla="*/ 0 h 9"/>
                <a:gd name="T2" fmla="*/ 0 w 9"/>
                <a:gd name="T3" fmla="*/ 0 h 9"/>
                <a:gd name="T4" fmla="*/ 4 w 9"/>
                <a:gd name="T5" fmla="*/ 8 h 9"/>
                <a:gd name="T6" fmla="*/ 8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0" y="0"/>
                  </a:lnTo>
                  <a:lnTo>
                    <a:pt x="4" y="8"/>
                  </a:lnTo>
                  <a:lnTo>
                    <a:pt x="8" y="8"/>
                  </a:lnTo>
                  <a:lnTo>
                    <a:pt x="4"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3" name="Freeform 5"/>
            <p:cNvSpPr>
              <a:spLocks/>
            </p:cNvSpPr>
            <p:nvPr/>
          </p:nvSpPr>
          <p:spPr bwMode="auto">
            <a:xfrm>
              <a:off x="389" y="1317"/>
              <a:ext cx="137" cy="81"/>
            </a:xfrm>
            <a:custGeom>
              <a:avLst/>
              <a:gdLst>
                <a:gd name="T0" fmla="*/ 0 w 137"/>
                <a:gd name="T1" fmla="*/ 15 h 81"/>
                <a:gd name="T2" fmla="*/ 136 w 137"/>
                <a:gd name="T3" fmla="*/ 0 h 81"/>
                <a:gd name="T4" fmla="*/ 38 w 137"/>
                <a:gd name="T5" fmla="*/ 80 h 81"/>
                <a:gd name="T6" fmla="*/ 15 w 137"/>
                <a:gd name="T7" fmla="*/ 51 h 81"/>
                <a:gd name="T8" fmla="*/ 0 w 137"/>
                <a:gd name="T9" fmla="*/ 15 h 81"/>
              </a:gdLst>
              <a:ahLst/>
              <a:cxnLst>
                <a:cxn ang="0">
                  <a:pos x="T0" y="T1"/>
                </a:cxn>
                <a:cxn ang="0">
                  <a:pos x="T2" y="T3"/>
                </a:cxn>
                <a:cxn ang="0">
                  <a:pos x="T4" y="T5"/>
                </a:cxn>
                <a:cxn ang="0">
                  <a:pos x="T6" y="T7"/>
                </a:cxn>
                <a:cxn ang="0">
                  <a:pos x="T8" y="T9"/>
                </a:cxn>
              </a:cxnLst>
              <a:rect l="0" t="0" r="r" b="b"/>
              <a:pathLst>
                <a:path w="137" h="81">
                  <a:moveTo>
                    <a:pt x="0" y="15"/>
                  </a:moveTo>
                  <a:lnTo>
                    <a:pt x="136" y="0"/>
                  </a:lnTo>
                  <a:lnTo>
                    <a:pt x="38" y="80"/>
                  </a:lnTo>
                  <a:lnTo>
                    <a:pt x="15" y="51"/>
                  </a:lnTo>
                  <a:lnTo>
                    <a:pt x="0" y="15"/>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4" name="Freeform 6"/>
            <p:cNvSpPr>
              <a:spLocks/>
            </p:cNvSpPr>
            <p:nvPr/>
          </p:nvSpPr>
          <p:spPr bwMode="auto">
            <a:xfrm>
              <a:off x="213" y="1365"/>
              <a:ext cx="193" cy="97"/>
            </a:xfrm>
            <a:custGeom>
              <a:avLst/>
              <a:gdLst>
                <a:gd name="T0" fmla="*/ 0 w 193"/>
                <a:gd name="T1" fmla="*/ 81 h 97"/>
                <a:gd name="T2" fmla="*/ 8 w 193"/>
                <a:gd name="T3" fmla="*/ 96 h 97"/>
                <a:gd name="T4" fmla="*/ 192 w 193"/>
                <a:gd name="T5" fmla="*/ 15 h 97"/>
                <a:gd name="T6" fmla="*/ 184 w 193"/>
                <a:gd name="T7" fmla="*/ 0 h 97"/>
                <a:gd name="T8" fmla="*/ 0 w 193"/>
                <a:gd name="T9" fmla="*/ 81 h 97"/>
              </a:gdLst>
              <a:ahLst/>
              <a:cxnLst>
                <a:cxn ang="0">
                  <a:pos x="T0" y="T1"/>
                </a:cxn>
                <a:cxn ang="0">
                  <a:pos x="T2" y="T3"/>
                </a:cxn>
                <a:cxn ang="0">
                  <a:pos x="T4" y="T5"/>
                </a:cxn>
                <a:cxn ang="0">
                  <a:pos x="T6" y="T7"/>
                </a:cxn>
                <a:cxn ang="0">
                  <a:pos x="T8" y="T9"/>
                </a:cxn>
              </a:cxnLst>
              <a:rect l="0" t="0" r="r" b="b"/>
              <a:pathLst>
                <a:path w="193" h="97">
                  <a:moveTo>
                    <a:pt x="0" y="81"/>
                  </a:moveTo>
                  <a:lnTo>
                    <a:pt x="8" y="96"/>
                  </a:lnTo>
                  <a:lnTo>
                    <a:pt x="192" y="15"/>
                  </a:lnTo>
                  <a:lnTo>
                    <a:pt x="184" y="0"/>
                  </a:lnTo>
                  <a:lnTo>
                    <a:pt x="0" y="81"/>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5" name="Oval 7"/>
            <p:cNvSpPr>
              <a:spLocks noChangeArrowheads="1"/>
            </p:cNvSpPr>
            <p:nvPr/>
          </p:nvSpPr>
          <p:spPr bwMode="auto">
            <a:xfrm>
              <a:off x="144" y="1408"/>
              <a:ext cx="104" cy="88"/>
            </a:xfrm>
            <a:prstGeom prst="ellipse">
              <a:avLst/>
            </a:prstGeom>
            <a:solidFill>
              <a:srgbClr val="000000"/>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32825" name="Group 57"/>
            <p:cNvGrpSpPr>
              <a:grpSpLocks/>
            </p:cNvGrpSpPr>
            <p:nvPr/>
          </p:nvGrpSpPr>
          <p:grpSpPr bwMode="auto">
            <a:xfrm>
              <a:off x="509" y="1037"/>
              <a:ext cx="664" cy="352"/>
              <a:chOff x="509" y="1037"/>
              <a:chExt cx="664" cy="352"/>
            </a:xfrm>
          </p:grpSpPr>
          <p:sp>
            <p:nvSpPr>
              <p:cNvPr id="32771" name="AutoShape 3"/>
              <p:cNvSpPr>
                <a:spLocks noChangeArrowheads="1"/>
              </p:cNvSpPr>
              <p:nvPr/>
            </p:nvSpPr>
            <p:spPr bwMode="auto">
              <a:xfrm>
                <a:off x="509" y="1037"/>
                <a:ext cx="664" cy="352"/>
              </a:xfrm>
              <a:prstGeom prst="roundRect">
                <a:avLst>
                  <a:gd name="adj" fmla="val 38292"/>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7" name="Rectangle 9"/>
              <p:cNvSpPr>
                <a:spLocks noChangeArrowheads="1"/>
              </p:cNvSpPr>
              <p:nvPr/>
            </p:nvSpPr>
            <p:spPr bwMode="auto">
              <a:xfrm>
                <a:off x="642" y="1093"/>
                <a:ext cx="380"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Idle</a:t>
                </a:r>
              </a:p>
            </p:txBody>
          </p:sp>
        </p:grpSp>
        <p:sp>
          <p:nvSpPr>
            <p:cNvPr id="32804" name="Freeform 36"/>
            <p:cNvSpPr>
              <a:spLocks/>
            </p:cNvSpPr>
            <p:nvPr/>
          </p:nvSpPr>
          <p:spPr bwMode="auto">
            <a:xfrm>
              <a:off x="1189" y="1189"/>
              <a:ext cx="1" cy="9"/>
            </a:xfrm>
            <a:custGeom>
              <a:avLst/>
              <a:gdLst>
                <a:gd name="T0" fmla="*/ 0 w 1"/>
                <a:gd name="T1" fmla="*/ 8 h 9"/>
                <a:gd name="T2" fmla="*/ 0 w 1"/>
                <a:gd name="T3" fmla="*/ 8 h 9"/>
                <a:gd name="T4" fmla="*/ 0 w 1"/>
                <a:gd name="T5" fmla="*/ 0 h 9"/>
                <a:gd name="T6" fmla="*/ 0 w 1"/>
                <a:gd name="T7" fmla="*/ 0 h 9"/>
                <a:gd name="T8" fmla="*/ 0 w 1"/>
                <a:gd name="T9" fmla="*/ 8 h 9"/>
              </a:gdLst>
              <a:ahLst/>
              <a:cxnLst>
                <a:cxn ang="0">
                  <a:pos x="T0" y="T1"/>
                </a:cxn>
                <a:cxn ang="0">
                  <a:pos x="T2" y="T3"/>
                </a:cxn>
                <a:cxn ang="0">
                  <a:pos x="T4" y="T5"/>
                </a:cxn>
                <a:cxn ang="0">
                  <a:pos x="T6" y="T7"/>
                </a:cxn>
                <a:cxn ang="0">
                  <a:pos x="T8" y="T9"/>
                </a:cxn>
              </a:cxnLst>
              <a:rect l="0" t="0" r="r" b="b"/>
              <a:pathLst>
                <a:path w="1" h="9">
                  <a:moveTo>
                    <a:pt x="0" y="8"/>
                  </a:moveTo>
                  <a:lnTo>
                    <a:pt x="0" y="8"/>
                  </a:lnTo>
                  <a:lnTo>
                    <a:pt x="0" y="0"/>
                  </a:lnTo>
                  <a:lnTo>
                    <a:pt x="0" y="0"/>
                  </a:lnTo>
                  <a:lnTo>
                    <a:pt x="0" y="8"/>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2834" name="Group 66"/>
          <p:cNvGrpSpPr>
            <a:grpSpLocks/>
          </p:cNvGrpSpPr>
          <p:nvPr/>
        </p:nvGrpSpPr>
        <p:grpSpPr bwMode="auto">
          <a:xfrm>
            <a:off x="3511550" y="2378075"/>
            <a:ext cx="1816100" cy="1320800"/>
            <a:chOff x="2212" y="1498"/>
            <a:chExt cx="1144" cy="832"/>
          </a:xfrm>
        </p:grpSpPr>
        <p:sp>
          <p:nvSpPr>
            <p:cNvPr id="32805" name="Rectangle 37"/>
            <p:cNvSpPr>
              <a:spLocks noChangeArrowheads="1"/>
            </p:cNvSpPr>
            <p:nvPr/>
          </p:nvSpPr>
          <p:spPr bwMode="auto">
            <a:xfrm>
              <a:off x="2212" y="1858"/>
              <a:ext cx="98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[item empty]</a:t>
              </a:r>
            </a:p>
          </p:txBody>
        </p:sp>
        <p:sp>
          <p:nvSpPr>
            <p:cNvPr id="32813" name="Line 45"/>
            <p:cNvSpPr>
              <a:spLocks noChangeShapeType="1"/>
            </p:cNvSpPr>
            <p:nvPr/>
          </p:nvSpPr>
          <p:spPr bwMode="auto">
            <a:xfrm flipV="1">
              <a:off x="3044" y="1498"/>
              <a:ext cx="312" cy="8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2831" name="Group 63"/>
          <p:cNvGrpSpPr>
            <a:grpSpLocks/>
          </p:cNvGrpSpPr>
          <p:nvPr/>
        </p:nvGrpSpPr>
        <p:grpSpPr bwMode="auto">
          <a:xfrm>
            <a:off x="5451475" y="2401888"/>
            <a:ext cx="1743075" cy="1290637"/>
            <a:chOff x="3434" y="1513"/>
            <a:chExt cx="1098" cy="813"/>
          </a:xfrm>
        </p:grpSpPr>
        <p:sp>
          <p:nvSpPr>
            <p:cNvPr id="32806" name="Rectangle 38"/>
            <p:cNvSpPr>
              <a:spLocks noChangeArrowheads="1"/>
            </p:cNvSpPr>
            <p:nvPr/>
          </p:nvSpPr>
          <p:spPr bwMode="auto">
            <a:xfrm>
              <a:off x="3533" y="1861"/>
              <a:ext cx="999"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[select(item)]</a:t>
              </a:r>
            </a:p>
          </p:txBody>
        </p:sp>
        <p:sp>
          <p:nvSpPr>
            <p:cNvPr id="32814" name="Line 46"/>
            <p:cNvSpPr>
              <a:spLocks noChangeShapeType="1"/>
            </p:cNvSpPr>
            <p:nvPr/>
          </p:nvSpPr>
          <p:spPr bwMode="auto">
            <a:xfrm flipH="1">
              <a:off x="3434" y="1513"/>
              <a:ext cx="182" cy="8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2839" name="Group 71"/>
          <p:cNvGrpSpPr>
            <a:grpSpLocks/>
          </p:cNvGrpSpPr>
          <p:nvPr/>
        </p:nvGrpSpPr>
        <p:grpSpPr bwMode="auto">
          <a:xfrm>
            <a:off x="4267200" y="4419600"/>
            <a:ext cx="1806575" cy="609600"/>
            <a:chOff x="2688" y="2784"/>
            <a:chExt cx="1138" cy="384"/>
          </a:xfrm>
        </p:grpSpPr>
        <p:sp>
          <p:nvSpPr>
            <p:cNvPr id="32799" name="Rectangle 31"/>
            <p:cNvSpPr>
              <a:spLocks noChangeArrowheads="1"/>
            </p:cNvSpPr>
            <p:nvPr/>
          </p:nvSpPr>
          <p:spPr bwMode="auto">
            <a:xfrm>
              <a:off x="2955" y="2869"/>
              <a:ext cx="871"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[change=0]</a:t>
              </a:r>
            </a:p>
          </p:txBody>
        </p:sp>
        <p:sp>
          <p:nvSpPr>
            <p:cNvPr id="32817" name="Line 49"/>
            <p:cNvSpPr>
              <a:spLocks noChangeShapeType="1"/>
            </p:cNvSpPr>
            <p:nvPr/>
          </p:nvSpPr>
          <p:spPr bwMode="auto">
            <a:xfrm flipH="1">
              <a:off x="2688" y="2784"/>
              <a:ext cx="240"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2836" name="Group 68"/>
          <p:cNvGrpSpPr>
            <a:grpSpLocks/>
          </p:cNvGrpSpPr>
          <p:nvPr/>
        </p:nvGrpSpPr>
        <p:grpSpPr bwMode="auto">
          <a:xfrm>
            <a:off x="6324600" y="4495800"/>
            <a:ext cx="1779588" cy="533400"/>
            <a:chOff x="3984" y="2832"/>
            <a:chExt cx="1121" cy="336"/>
          </a:xfrm>
        </p:grpSpPr>
        <p:sp>
          <p:nvSpPr>
            <p:cNvPr id="32800" name="Rectangle 32"/>
            <p:cNvSpPr>
              <a:spLocks noChangeArrowheads="1"/>
            </p:cNvSpPr>
            <p:nvPr/>
          </p:nvSpPr>
          <p:spPr bwMode="auto">
            <a:xfrm>
              <a:off x="4234" y="2853"/>
              <a:ext cx="871"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[change&gt;0]</a:t>
              </a:r>
            </a:p>
          </p:txBody>
        </p:sp>
        <p:sp>
          <p:nvSpPr>
            <p:cNvPr id="32818" name="Line 50"/>
            <p:cNvSpPr>
              <a:spLocks noChangeShapeType="1"/>
            </p:cNvSpPr>
            <p:nvPr/>
          </p:nvSpPr>
          <p:spPr bwMode="auto">
            <a:xfrm>
              <a:off x="3984" y="2832"/>
              <a:ext cx="0"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2835" name="Group 67"/>
          <p:cNvGrpSpPr>
            <a:grpSpLocks/>
          </p:cNvGrpSpPr>
          <p:nvPr/>
        </p:nvGrpSpPr>
        <p:grpSpPr bwMode="auto">
          <a:xfrm>
            <a:off x="7010400" y="2362200"/>
            <a:ext cx="1616075" cy="1295400"/>
            <a:chOff x="4416" y="1488"/>
            <a:chExt cx="1018" cy="816"/>
          </a:xfrm>
        </p:grpSpPr>
        <p:sp>
          <p:nvSpPr>
            <p:cNvPr id="32807" name="Rectangle 39"/>
            <p:cNvSpPr>
              <a:spLocks noChangeArrowheads="1"/>
            </p:cNvSpPr>
            <p:nvPr/>
          </p:nvSpPr>
          <p:spPr bwMode="auto">
            <a:xfrm>
              <a:off x="4563" y="1869"/>
              <a:ext cx="871"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[change&lt;0]</a:t>
              </a:r>
            </a:p>
          </p:txBody>
        </p:sp>
        <p:sp>
          <p:nvSpPr>
            <p:cNvPr id="32819" name="Line 51"/>
            <p:cNvSpPr>
              <a:spLocks noChangeShapeType="1"/>
            </p:cNvSpPr>
            <p:nvPr/>
          </p:nvSpPr>
          <p:spPr bwMode="auto">
            <a:xfrm flipV="1">
              <a:off x="4416" y="1488"/>
              <a:ext cx="336" cy="8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2841" name="Group 73"/>
          <p:cNvGrpSpPr>
            <a:grpSpLocks/>
          </p:cNvGrpSpPr>
          <p:nvPr/>
        </p:nvGrpSpPr>
        <p:grpSpPr bwMode="auto">
          <a:xfrm>
            <a:off x="5089525" y="1379538"/>
            <a:ext cx="3482975" cy="977900"/>
            <a:chOff x="3206" y="869"/>
            <a:chExt cx="2194" cy="616"/>
          </a:xfrm>
        </p:grpSpPr>
        <p:sp>
          <p:nvSpPr>
            <p:cNvPr id="32778" name="AutoShape 10"/>
            <p:cNvSpPr>
              <a:spLocks noChangeArrowheads="1"/>
            </p:cNvSpPr>
            <p:nvPr/>
          </p:nvSpPr>
          <p:spPr bwMode="auto">
            <a:xfrm>
              <a:off x="3221" y="869"/>
              <a:ext cx="2147" cy="616"/>
            </a:xfrm>
            <a:prstGeom prst="roundRect">
              <a:avLst>
                <a:gd name="adj" fmla="val 2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9" name="Rectangle 11"/>
            <p:cNvSpPr>
              <a:spLocks noChangeArrowheads="1"/>
            </p:cNvSpPr>
            <p:nvPr/>
          </p:nvSpPr>
          <p:spPr bwMode="auto">
            <a:xfrm>
              <a:off x="3739" y="923"/>
              <a:ext cx="130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Collect Money</a:t>
              </a:r>
            </a:p>
          </p:txBody>
        </p:sp>
        <p:sp>
          <p:nvSpPr>
            <p:cNvPr id="32780" name="Rectangle 12"/>
            <p:cNvSpPr>
              <a:spLocks noChangeArrowheads="1"/>
            </p:cNvSpPr>
            <p:nvPr/>
          </p:nvSpPr>
          <p:spPr bwMode="auto">
            <a:xfrm>
              <a:off x="3206" y="1141"/>
              <a:ext cx="2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coins_in(amount) / add to balance</a:t>
              </a:r>
            </a:p>
          </p:txBody>
        </p:sp>
      </p:grpSp>
      <p:grpSp>
        <p:nvGrpSpPr>
          <p:cNvPr id="32842" name="Group 74"/>
          <p:cNvGrpSpPr>
            <a:grpSpLocks/>
          </p:cNvGrpSpPr>
          <p:nvPr/>
        </p:nvGrpSpPr>
        <p:grpSpPr bwMode="auto">
          <a:xfrm>
            <a:off x="1676400" y="1358900"/>
            <a:ext cx="3455988" cy="393700"/>
            <a:chOff x="1056" y="856"/>
            <a:chExt cx="2177" cy="248"/>
          </a:xfrm>
        </p:grpSpPr>
        <p:sp>
          <p:nvSpPr>
            <p:cNvPr id="32808" name="Rectangle 40"/>
            <p:cNvSpPr>
              <a:spLocks noChangeArrowheads="1"/>
            </p:cNvSpPr>
            <p:nvPr/>
          </p:nvSpPr>
          <p:spPr bwMode="auto">
            <a:xfrm>
              <a:off x="1056" y="856"/>
              <a:ext cx="217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coins_in(amount) / set balance</a:t>
              </a:r>
            </a:p>
          </p:txBody>
        </p:sp>
        <p:cxnSp>
          <p:nvCxnSpPr>
            <p:cNvPr id="32821" name="AutoShape 53"/>
            <p:cNvCxnSpPr>
              <a:cxnSpLocks noChangeShapeType="1"/>
            </p:cNvCxnSpPr>
            <p:nvPr/>
          </p:nvCxnSpPr>
          <p:spPr bwMode="auto">
            <a:xfrm>
              <a:off x="1104" y="1104"/>
              <a:ext cx="211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843" name="Group 75"/>
          <p:cNvGrpSpPr>
            <a:grpSpLocks/>
          </p:cNvGrpSpPr>
          <p:nvPr/>
        </p:nvGrpSpPr>
        <p:grpSpPr bwMode="auto">
          <a:xfrm>
            <a:off x="1722438" y="2065338"/>
            <a:ext cx="3367087" cy="454025"/>
            <a:chOff x="1085" y="1301"/>
            <a:chExt cx="2121" cy="286"/>
          </a:xfrm>
        </p:grpSpPr>
        <p:sp>
          <p:nvSpPr>
            <p:cNvPr id="32810" name="Freeform 42"/>
            <p:cNvSpPr>
              <a:spLocks/>
            </p:cNvSpPr>
            <p:nvPr/>
          </p:nvSpPr>
          <p:spPr bwMode="auto">
            <a:xfrm>
              <a:off x="2685" y="1485"/>
              <a:ext cx="1" cy="9"/>
            </a:xfrm>
            <a:custGeom>
              <a:avLst/>
              <a:gdLst>
                <a:gd name="T0" fmla="*/ 0 w 1"/>
                <a:gd name="T1" fmla="*/ 8 h 9"/>
                <a:gd name="T2" fmla="*/ 0 w 1"/>
                <a:gd name="T3" fmla="*/ 8 h 9"/>
                <a:gd name="T4" fmla="*/ 0 w 1"/>
                <a:gd name="T5" fmla="*/ 0 h 9"/>
                <a:gd name="T6" fmla="*/ 0 w 1"/>
                <a:gd name="T7" fmla="*/ 0 h 9"/>
                <a:gd name="T8" fmla="*/ 0 w 1"/>
                <a:gd name="T9" fmla="*/ 8 h 9"/>
              </a:gdLst>
              <a:ahLst/>
              <a:cxnLst>
                <a:cxn ang="0">
                  <a:pos x="T0" y="T1"/>
                </a:cxn>
                <a:cxn ang="0">
                  <a:pos x="T2" y="T3"/>
                </a:cxn>
                <a:cxn ang="0">
                  <a:pos x="T4" y="T5"/>
                </a:cxn>
                <a:cxn ang="0">
                  <a:pos x="T6" y="T7"/>
                </a:cxn>
                <a:cxn ang="0">
                  <a:pos x="T8" y="T9"/>
                </a:cxn>
              </a:cxnLst>
              <a:rect l="0" t="0" r="r" b="b"/>
              <a:pathLst>
                <a:path w="1" h="9">
                  <a:moveTo>
                    <a:pt x="0" y="8"/>
                  </a:moveTo>
                  <a:lnTo>
                    <a:pt x="0" y="8"/>
                  </a:lnTo>
                  <a:lnTo>
                    <a:pt x="0" y="0"/>
                  </a:lnTo>
                  <a:lnTo>
                    <a:pt x="0" y="0"/>
                  </a:lnTo>
                  <a:lnTo>
                    <a:pt x="0" y="8"/>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809" name="Rectangle 41"/>
            <p:cNvSpPr>
              <a:spLocks noChangeArrowheads="1"/>
            </p:cNvSpPr>
            <p:nvPr/>
          </p:nvSpPr>
          <p:spPr bwMode="auto">
            <a:xfrm>
              <a:off x="1447" y="1339"/>
              <a:ext cx="1512"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cancel / refund coins</a:t>
              </a:r>
            </a:p>
          </p:txBody>
        </p:sp>
        <p:cxnSp>
          <p:nvCxnSpPr>
            <p:cNvPr id="32823" name="AutoShape 55"/>
            <p:cNvCxnSpPr>
              <a:cxnSpLocks noChangeShapeType="1"/>
            </p:cNvCxnSpPr>
            <p:nvPr/>
          </p:nvCxnSpPr>
          <p:spPr bwMode="auto">
            <a:xfrm flipH="1" flipV="1">
              <a:off x="1085" y="1301"/>
              <a:ext cx="2121" cy="4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2826" name="AutoShape 58"/>
          <p:cNvCxnSpPr>
            <a:cxnSpLocks noChangeShapeType="1"/>
          </p:cNvCxnSpPr>
          <p:nvPr/>
        </p:nvCxnSpPr>
        <p:spPr bwMode="auto">
          <a:xfrm flipH="1" flipV="1">
            <a:off x="1335088" y="2209800"/>
            <a:ext cx="1403350" cy="28575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28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2842"/>
                                        </p:tgtEl>
                                        <p:attrNameLst>
                                          <p:attrName>style.visibility</p:attrName>
                                        </p:attrNameLst>
                                      </p:cBhvr>
                                      <p:to>
                                        <p:strVal val="visible"/>
                                      </p:to>
                                    </p:set>
                                    <p:anim calcmode="lin" valueType="num">
                                      <p:cBhvr>
                                        <p:cTn id="15" dur="500" fill="hold"/>
                                        <p:tgtEl>
                                          <p:spTgt spid="32842"/>
                                        </p:tgtEl>
                                        <p:attrNameLst>
                                          <p:attrName>ppt_x</p:attrName>
                                        </p:attrNameLst>
                                      </p:cBhvr>
                                      <p:tavLst>
                                        <p:tav tm="0">
                                          <p:val>
                                            <p:strVal val="#ppt_x-#ppt_w/2"/>
                                          </p:val>
                                        </p:tav>
                                        <p:tav tm="100000">
                                          <p:val>
                                            <p:strVal val="#ppt_x"/>
                                          </p:val>
                                        </p:tav>
                                      </p:tavLst>
                                    </p:anim>
                                    <p:anim calcmode="lin" valueType="num">
                                      <p:cBhvr>
                                        <p:cTn id="16" dur="500" fill="hold"/>
                                        <p:tgtEl>
                                          <p:spTgt spid="32842"/>
                                        </p:tgtEl>
                                        <p:attrNameLst>
                                          <p:attrName>ppt_y</p:attrName>
                                        </p:attrNameLst>
                                      </p:cBhvr>
                                      <p:tavLst>
                                        <p:tav tm="0">
                                          <p:val>
                                            <p:strVal val="#ppt_y"/>
                                          </p:val>
                                        </p:tav>
                                        <p:tav tm="100000">
                                          <p:val>
                                            <p:strVal val="#ppt_y"/>
                                          </p:val>
                                        </p:tav>
                                      </p:tavLst>
                                    </p:anim>
                                    <p:anim calcmode="lin" valueType="num">
                                      <p:cBhvr>
                                        <p:cTn id="17" dur="500" fill="hold"/>
                                        <p:tgtEl>
                                          <p:spTgt spid="32842"/>
                                        </p:tgtEl>
                                        <p:attrNameLst>
                                          <p:attrName>ppt_w</p:attrName>
                                        </p:attrNameLst>
                                      </p:cBhvr>
                                      <p:tavLst>
                                        <p:tav tm="0">
                                          <p:val>
                                            <p:fltVal val="0"/>
                                          </p:val>
                                        </p:tav>
                                        <p:tav tm="100000">
                                          <p:val>
                                            <p:strVal val="#ppt_w"/>
                                          </p:val>
                                        </p:tav>
                                      </p:tavLst>
                                    </p:anim>
                                    <p:anim calcmode="lin" valueType="num">
                                      <p:cBhvr>
                                        <p:cTn id="18" dur="500" fill="hold"/>
                                        <p:tgtEl>
                                          <p:spTgt spid="3284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nodeType="clickEffect">
                                  <p:stCondLst>
                                    <p:cond delay="0"/>
                                  </p:stCondLst>
                                  <p:childTnLst>
                                    <p:set>
                                      <p:cBhvr>
                                        <p:cTn id="22" dur="1" fill="hold">
                                          <p:stCondLst>
                                            <p:cond delay="0"/>
                                          </p:stCondLst>
                                        </p:cTn>
                                        <p:tgtEl>
                                          <p:spTgt spid="32843"/>
                                        </p:tgtEl>
                                        <p:attrNameLst>
                                          <p:attrName>style.visibility</p:attrName>
                                        </p:attrNameLst>
                                      </p:cBhvr>
                                      <p:to>
                                        <p:strVal val="visible"/>
                                      </p:to>
                                    </p:set>
                                    <p:anim calcmode="lin" valueType="num">
                                      <p:cBhvr>
                                        <p:cTn id="23" dur="500" fill="hold"/>
                                        <p:tgtEl>
                                          <p:spTgt spid="32843"/>
                                        </p:tgtEl>
                                        <p:attrNameLst>
                                          <p:attrName>ppt_x</p:attrName>
                                        </p:attrNameLst>
                                      </p:cBhvr>
                                      <p:tavLst>
                                        <p:tav tm="0">
                                          <p:val>
                                            <p:strVal val="#ppt_x+#ppt_w/2"/>
                                          </p:val>
                                        </p:tav>
                                        <p:tav tm="100000">
                                          <p:val>
                                            <p:strVal val="#ppt_x"/>
                                          </p:val>
                                        </p:tav>
                                      </p:tavLst>
                                    </p:anim>
                                    <p:anim calcmode="lin" valueType="num">
                                      <p:cBhvr>
                                        <p:cTn id="24" dur="500" fill="hold"/>
                                        <p:tgtEl>
                                          <p:spTgt spid="32843"/>
                                        </p:tgtEl>
                                        <p:attrNameLst>
                                          <p:attrName>ppt_y</p:attrName>
                                        </p:attrNameLst>
                                      </p:cBhvr>
                                      <p:tavLst>
                                        <p:tav tm="0">
                                          <p:val>
                                            <p:strVal val="#ppt_y"/>
                                          </p:val>
                                        </p:tav>
                                        <p:tav tm="100000">
                                          <p:val>
                                            <p:strVal val="#ppt_y"/>
                                          </p:val>
                                        </p:tav>
                                      </p:tavLst>
                                    </p:anim>
                                    <p:anim calcmode="lin" valueType="num">
                                      <p:cBhvr>
                                        <p:cTn id="25" dur="500" fill="hold"/>
                                        <p:tgtEl>
                                          <p:spTgt spid="32843"/>
                                        </p:tgtEl>
                                        <p:attrNameLst>
                                          <p:attrName>ppt_w</p:attrName>
                                        </p:attrNameLst>
                                      </p:cBhvr>
                                      <p:tavLst>
                                        <p:tav tm="0">
                                          <p:val>
                                            <p:fltVal val="0"/>
                                          </p:val>
                                        </p:tav>
                                        <p:tav tm="100000">
                                          <p:val>
                                            <p:strVal val="#ppt_w"/>
                                          </p:val>
                                        </p:tav>
                                      </p:tavLst>
                                    </p:anim>
                                    <p:anim calcmode="lin" valueType="num">
                                      <p:cBhvr>
                                        <p:cTn id="26" dur="500" fill="hold"/>
                                        <p:tgtEl>
                                          <p:spTgt spid="3284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32831"/>
                                        </p:tgtEl>
                                        <p:attrNameLst>
                                          <p:attrName>style.visibility</p:attrName>
                                        </p:attrNameLst>
                                      </p:cBhvr>
                                      <p:to>
                                        <p:strVal val="visible"/>
                                      </p:to>
                                    </p:set>
                                    <p:anim calcmode="lin" valueType="num">
                                      <p:cBhvr>
                                        <p:cTn id="31" dur="500" fill="hold"/>
                                        <p:tgtEl>
                                          <p:spTgt spid="32831"/>
                                        </p:tgtEl>
                                        <p:attrNameLst>
                                          <p:attrName>ppt_x</p:attrName>
                                        </p:attrNameLst>
                                      </p:cBhvr>
                                      <p:tavLst>
                                        <p:tav tm="0">
                                          <p:val>
                                            <p:strVal val="#ppt_x"/>
                                          </p:val>
                                        </p:tav>
                                        <p:tav tm="100000">
                                          <p:val>
                                            <p:strVal val="#ppt_x"/>
                                          </p:val>
                                        </p:tav>
                                      </p:tavLst>
                                    </p:anim>
                                    <p:anim calcmode="lin" valueType="num">
                                      <p:cBhvr>
                                        <p:cTn id="32" dur="500" fill="hold"/>
                                        <p:tgtEl>
                                          <p:spTgt spid="32831"/>
                                        </p:tgtEl>
                                        <p:attrNameLst>
                                          <p:attrName>ppt_y</p:attrName>
                                        </p:attrNameLst>
                                      </p:cBhvr>
                                      <p:tavLst>
                                        <p:tav tm="0">
                                          <p:val>
                                            <p:strVal val="#ppt_y-#ppt_h/2"/>
                                          </p:val>
                                        </p:tav>
                                        <p:tav tm="100000">
                                          <p:val>
                                            <p:strVal val="#ppt_y"/>
                                          </p:val>
                                        </p:tav>
                                      </p:tavLst>
                                    </p:anim>
                                    <p:anim calcmode="lin" valueType="num">
                                      <p:cBhvr>
                                        <p:cTn id="33" dur="500" fill="hold"/>
                                        <p:tgtEl>
                                          <p:spTgt spid="32831"/>
                                        </p:tgtEl>
                                        <p:attrNameLst>
                                          <p:attrName>ppt_w</p:attrName>
                                        </p:attrNameLst>
                                      </p:cBhvr>
                                      <p:tavLst>
                                        <p:tav tm="0">
                                          <p:val>
                                            <p:strVal val="#ppt_w"/>
                                          </p:val>
                                        </p:tav>
                                        <p:tav tm="100000">
                                          <p:val>
                                            <p:strVal val="#ppt_w"/>
                                          </p:val>
                                        </p:tav>
                                      </p:tavLst>
                                    </p:anim>
                                    <p:anim calcmode="lin" valueType="num">
                                      <p:cBhvr>
                                        <p:cTn id="34" dur="500" fill="hold"/>
                                        <p:tgtEl>
                                          <p:spTgt spid="32831"/>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283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4" fill="hold" nodeType="clickEffect">
                                  <p:stCondLst>
                                    <p:cond delay="0"/>
                                  </p:stCondLst>
                                  <p:childTnLst>
                                    <p:set>
                                      <p:cBhvr>
                                        <p:cTn id="42" dur="1" fill="hold">
                                          <p:stCondLst>
                                            <p:cond delay="0"/>
                                          </p:stCondLst>
                                        </p:cTn>
                                        <p:tgtEl>
                                          <p:spTgt spid="32834"/>
                                        </p:tgtEl>
                                        <p:attrNameLst>
                                          <p:attrName>style.visibility</p:attrName>
                                        </p:attrNameLst>
                                      </p:cBhvr>
                                      <p:to>
                                        <p:strVal val="visible"/>
                                      </p:to>
                                    </p:set>
                                    <p:anim calcmode="lin" valueType="num">
                                      <p:cBhvr>
                                        <p:cTn id="43" dur="500" fill="hold"/>
                                        <p:tgtEl>
                                          <p:spTgt spid="32834"/>
                                        </p:tgtEl>
                                        <p:attrNameLst>
                                          <p:attrName>ppt_x</p:attrName>
                                        </p:attrNameLst>
                                      </p:cBhvr>
                                      <p:tavLst>
                                        <p:tav tm="0">
                                          <p:val>
                                            <p:strVal val="#ppt_x"/>
                                          </p:val>
                                        </p:tav>
                                        <p:tav tm="100000">
                                          <p:val>
                                            <p:strVal val="#ppt_x"/>
                                          </p:val>
                                        </p:tav>
                                      </p:tavLst>
                                    </p:anim>
                                    <p:anim calcmode="lin" valueType="num">
                                      <p:cBhvr>
                                        <p:cTn id="44" dur="500" fill="hold"/>
                                        <p:tgtEl>
                                          <p:spTgt spid="32834"/>
                                        </p:tgtEl>
                                        <p:attrNameLst>
                                          <p:attrName>ppt_y</p:attrName>
                                        </p:attrNameLst>
                                      </p:cBhvr>
                                      <p:tavLst>
                                        <p:tav tm="0">
                                          <p:val>
                                            <p:strVal val="#ppt_y+#ppt_h/2"/>
                                          </p:val>
                                        </p:tav>
                                        <p:tav tm="100000">
                                          <p:val>
                                            <p:strVal val="#ppt_y"/>
                                          </p:val>
                                        </p:tav>
                                      </p:tavLst>
                                    </p:anim>
                                    <p:anim calcmode="lin" valueType="num">
                                      <p:cBhvr>
                                        <p:cTn id="45" dur="500" fill="hold"/>
                                        <p:tgtEl>
                                          <p:spTgt spid="32834"/>
                                        </p:tgtEl>
                                        <p:attrNameLst>
                                          <p:attrName>ppt_w</p:attrName>
                                        </p:attrNameLst>
                                      </p:cBhvr>
                                      <p:tavLst>
                                        <p:tav tm="0">
                                          <p:val>
                                            <p:strVal val="#ppt_w"/>
                                          </p:val>
                                        </p:tav>
                                        <p:tav tm="100000">
                                          <p:val>
                                            <p:strVal val="#ppt_w"/>
                                          </p:val>
                                        </p:tav>
                                      </p:tavLst>
                                    </p:anim>
                                    <p:anim calcmode="lin" valueType="num">
                                      <p:cBhvr>
                                        <p:cTn id="46" dur="500" fill="hold"/>
                                        <p:tgtEl>
                                          <p:spTgt spid="32834"/>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4" fill="hold" nodeType="clickEffect">
                                  <p:stCondLst>
                                    <p:cond delay="0"/>
                                  </p:stCondLst>
                                  <p:childTnLst>
                                    <p:set>
                                      <p:cBhvr>
                                        <p:cTn id="50" dur="1" fill="hold">
                                          <p:stCondLst>
                                            <p:cond delay="0"/>
                                          </p:stCondLst>
                                        </p:cTn>
                                        <p:tgtEl>
                                          <p:spTgt spid="32835"/>
                                        </p:tgtEl>
                                        <p:attrNameLst>
                                          <p:attrName>style.visibility</p:attrName>
                                        </p:attrNameLst>
                                      </p:cBhvr>
                                      <p:to>
                                        <p:strVal val="visible"/>
                                      </p:to>
                                    </p:set>
                                    <p:anim calcmode="lin" valueType="num">
                                      <p:cBhvr>
                                        <p:cTn id="51" dur="500" fill="hold"/>
                                        <p:tgtEl>
                                          <p:spTgt spid="32835"/>
                                        </p:tgtEl>
                                        <p:attrNameLst>
                                          <p:attrName>ppt_x</p:attrName>
                                        </p:attrNameLst>
                                      </p:cBhvr>
                                      <p:tavLst>
                                        <p:tav tm="0">
                                          <p:val>
                                            <p:strVal val="#ppt_x"/>
                                          </p:val>
                                        </p:tav>
                                        <p:tav tm="100000">
                                          <p:val>
                                            <p:strVal val="#ppt_x"/>
                                          </p:val>
                                        </p:tav>
                                      </p:tavLst>
                                    </p:anim>
                                    <p:anim calcmode="lin" valueType="num">
                                      <p:cBhvr>
                                        <p:cTn id="52" dur="500" fill="hold"/>
                                        <p:tgtEl>
                                          <p:spTgt spid="32835"/>
                                        </p:tgtEl>
                                        <p:attrNameLst>
                                          <p:attrName>ppt_y</p:attrName>
                                        </p:attrNameLst>
                                      </p:cBhvr>
                                      <p:tavLst>
                                        <p:tav tm="0">
                                          <p:val>
                                            <p:strVal val="#ppt_y+#ppt_h/2"/>
                                          </p:val>
                                        </p:tav>
                                        <p:tav tm="100000">
                                          <p:val>
                                            <p:strVal val="#ppt_y"/>
                                          </p:val>
                                        </p:tav>
                                      </p:tavLst>
                                    </p:anim>
                                    <p:anim calcmode="lin" valueType="num">
                                      <p:cBhvr>
                                        <p:cTn id="53" dur="500" fill="hold"/>
                                        <p:tgtEl>
                                          <p:spTgt spid="32835"/>
                                        </p:tgtEl>
                                        <p:attrNameLst>
                                          <p:attrName>ppt_w</p:attrName>
                                        </p:attrNameLst>
                                      </p:cBhvr>
                                      <p:tavLst>
                                        <p:tav tm="0">
                                          <p:val>
                                            <p:strVal val="#ppt_w"/>
                                          </p:val>
                                        </p:tav>
                                        <p:tav tm="100000">
                                          <p:val>
                                            <p:strVal val="#ppt_w"/>
                                          </p:val>
                                        </p:tav>
                                      </p:tavLst>
                                    </p:anim>
                                    <p:anim calcmode="lin" valueType="num">
                                      <p:cBhvr>
                                        <p:cTn id="54" dur="500" fill="hold"/>
                                        <p:tgtEl>
                                          <p:spTgt spid="32835"/>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32836"/>
                                        </p:tgtEl>
                                        <p:attrNameLst>
                                          <p:attrName>style.visibility</p:attrName>
                                        </p:attrNameLst>
                                      </p:cBhvr>
                                      <p:to>
                                        <p:strVal val="visible"/>
                                      </p:to>
                                    </p:set>
                                    <p:anim calcmode="lin" valueType="num">
                                      <p:cBhvr>
                                        <p:cTn id="59" dur="500" fill="hold"/>
                                        <p:tgtEl>
                                          <p:spTgt spid="32836"/>
                                        </p:tgtEl>
                                        <p:attrNameLst>
                                          <p:attrName>ppt_x</p:attrName>
                                        </p:attrNameLst>
                                      </p:cBhvr>
                                      <p:tavLst>
                                        <p:tav tm="0">
                                          <p:val>
                                            <p:strVal val="#ppt_x"/>
                                          </p:val>
                                        </p:tav>
                                        <p:tav tm="100000">
                                          <p:val>
                                            <p:strVal val="#ppt_x"/>
                                          </p:val>
                                        </p:tav>
                                      </p:tavLst>
                                    </p:anim>
                                    <p:anim calcmode="lin" valueType="num">
                                      <p:cBhvr>
                                        <p:cTn id="60" dur="500" fill="hold"/>
                                        <p:tgtEl>
                                          <p:spTgt spid="32836"/>
                                        </p:tgtEl>
                                        <p:attrNameLst>
                                          <p:attrName>ppt_y</p:attrName>
                                        </p:attrNameLst>
                                      </p:cBhvr>
                                      <p:tavLst>
                                        <p:tav tm="0">
                                          <p:val>
                                            <p:strVal val="#ppt_y-#ppt_h/2"/>
                                          </p:val>
                                        </p:tav>
                                        <p:tav tm="100000">
                                          <p:val>
                                            <p:strVal val="#ppt_y"/>
                                          </p:val>
                                        </p:tav>
                                      </p:tavLst>
                                    </p:anim>
                                    <p:anim calcmode="lin" valueType="num">
                                      <p:cBhvr>
                                        <p:cTn id="61" dur="500" fill="hold"/>
                                        <p:tgtEl>
                                          <p:spTgt spid="32836"/>
                                        </p:tgtEl>
                                        <p:attrNameLst>
                                          <p:attrName>ppt_w</p:attrName>
                                        </p:attrNameLst>
                                      </p:cBhvr>
                                      <p:tavLst>
                                        <p:tav tm="0">
                                          <p:val>
                                            <p:strVal val="#ppt_w"/>
                                          </p:val>
                                        </p:tav>
                                        <p:tav tm="100000">
                                          <p:val>
                                            <p:strVal val="#ppt_w"/>
                                          </p:val>
                                        </p:tav>
                                      </p:tavLst>
                                    </p:anim>
                                    <p:anim calcmode="lin" valueType="num">
                                      <p:cBhvr>
                                        <p:cTn id="62" dur="500" fill="hold"/>
                                        <p:tgtEl>
                                          <p:spTgt spid="32836"/>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3283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3284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nodeType="clickEffect">
                                  <p:stCondLst>
                                    <p:cond delay="0"/>
                                  </p:stCondLst>
                                  <p:childTnLst>
                                    <p:set>
                                      <p:cBhvr>
                                        <p:cTn id="74" dur="1" fill="hold">
                                          <p:stCondLst>
                                            <p:cond delay="0"/>
                                          </p:stCondLst>
                                        </p:cTn>
                                        <p:tgtEl>
                                          <p:spTgt spid="32839"/>
                                        </p:tgtEl>
                                        <p:attrNameLst>
                                          <p:attrName>style.visibility</p:attrName>
                                        </p:attrNameLst>
                                      </p:cBhvr>
                                      <p:to>
                                        <p:strVal val="visible"/>
                                      </p:to>
                                    </p:set>
                                    <p:anim calcmode="lin" valueType="num">
                                      <p:cBhvr>
                                        <p:cTn id="75" dur="500" fill="hold"/>
                                        <p:tgtEl>
                                          <p:spTgt spid="32839"/>
                                        </p:tgtEl>
                                        <p:attrNameLst>
                                          <p:attrName>ppt_x</p:attrName>
                                        </p:attrNameLst>
                                      </p:cBhvr>
                                      <p:tavLst>
                                        <p:tav tm="0">
                                          <p:val>
                                            <p:strVal val="#ppt_x"/>
                                          </p:val>
                                        </p:tav>
                                        <p:tav tm="100000">
                                          <p:val>
                                            <p:strVal val="#ppt_x"/>
                                          </p:val>
                                        </p:tav>
                                      </p:tavLst>
                                    </p:anim>
                                    <p:anim calcmode="lin" valueType="num">
                                      <p:cBhvr>
                                        <p:cTn id="76" dur="500" fill="hold"/>
                                        <p:tgtEl>
                                          <p:spTgt spid="32839"/>
                                        </p:tgtEl>
                                        <p:attrNameLst>
                                          <p:attrName>ppt_y</p:attrName>
                                        </p:attrNameLst>
                                      </p:cBhvr>
                                      <p:tavLst>
                                        <p:tav tm="0">
                                          <p:val>
                                            <p:strVal val="#ppt_y-#ppt_h/2"/>
                                          </p:val>
                                        </p:tav>
                                        <p:tav tm="100000">
                                          <p:val>
                                            <p:strVal val="#ppt_y"/>
                                          </p:val>
                                        </p:tav>
                                      </p:tavLst>
                                    </p:anim>
                                    <p:anim calcmode="lin" valueType="num">
                                      <p:cBhvr>
                                        <p:cTn id="77" dur="500" fill="hold"/>
                                        <p:tgtEl>
                                          <p:spTgt spid="32839"/>
                                        </p:tgtEl>
                                        <p:attrNameLst>
                                          <p:attrName>ppt_w</p:attrName>
                                        </p:attrNameLst>
                                      </p:cBhvr>
                                      <p:tavLst>
                                        <p:tav tm="0">
                                          <p:val>
                                            <p:strVal val="#ppt_w"/>
                                          </p:val>
                                        </p:tav>
                                        <p:tav tm="100000">
                                          <p:val>
                                            <p:strVal val="#ppt_w"/>
                                          </p:val>
                                        </p:tav>
                                      </p:tavLst>
                                    </p:anim>
                                    <p:anim calcmode="lin" valueType="num">
                                      <p:cBhvr>
                                        <p:cTn id="78" dur="500" fill="hold"/>
                                        <p:tgtEl>
                                          <p:spTgt spid="32839"/>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32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ltLang="en-US"/>
              <a:t>Nested State Diagram</a:t>
            </a:r>
          </a:p>
        </p:txBody>
      </p:sp>
      <p:sp>
        <p:nvSpPr>
          <p:cNvPr id="34819" name="Rectangle 3"/>
          <p:cNvSpPr>
            <a:spLocks noGrp="1" noChangeArrowheads="1"/>
          </p:cNvSpPr>
          <p:nvPr>
            <p:ph type="body" idx="1"/>
          </p:nvPr>
        </p:nvSpPr>
        <p:spPr>
          <a:noFill/>
          <a:ln/>
        </p:spPr>
        <p:txBody>
          <a:bodyPr/>
          <a:lstStyle/>
          <a:p>
            <a:r>
              <a:rPr lang="en-US" altLang="en-US"/>
              <a:t>Activities in states are composite items denoting other lower-level state diagrams</a:t>
            </a:r>
          </a:p>
          <a:p>
            <a:r>
              <a:rPr lang="en-US" altLang="en-US"/>
              <a:t>A lower-level state diagram corresponds to a sequence of lower-level states and events that are invisible in the higher-level diagram.</a:t>
            </a:r>
          </a:p>
          <a:p>
            <a:r>
              <a:rPr lang="en-US" altLang="en-US"/>
              <a:t>Sets of substates in a nested state diagram denote a </a:t>
            </a:r>
            <a:r>
              <a:rPr lang="en-US" altLang="en-US" b="1"/>
              <a:t>superstate</a:t>
            </a:r>
            <a:r>
              <a:rPr lang="en-US" altLang="en-US"/>
              <a:t> are enclosed by a large rounded box, also called contour.</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a:lstStyle/>
          <a:p>
            <a:r>
              <a:rPr lang="en-US" altLang="en-US"/>
              <a:t>Example of a Nested Statechart Diagram</a:t>
            </a:r>
          </a:p>
        </p:txBody>
      </p:sp>
      <p:sp>
        <p:nvSpPr>
          <p:cNvPr id="103427" name="Rectangle 3"/>
          <p:cNvSpPr>
            <a:spLocks noChangeArrowheads="1"/>
          </p:cNvSpPr>
          <p:nvPr/>
        </p:nvSpPr>
        <p:spPr bwMode="auto">
          <a:xfrm>
            <a:off x="2154238" y="5092700"/>
            <a:ext cx="24336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do: dispense item</a:t>
            </a:r>
          </a:p>
        </p:txBody>
      </p:sp>
      <p:grpSp>
        <p:nvGrpSpPr>
          <p:cNvPr id="103476" name="Group 52"/>
          <p:cNvGrpSpPr>
            <a:grpSpLocks/>
          </p:cNvGrpSpPr>
          <p:nvPr/>
        </p:nvGrpSpPr>
        <p:grpSpPr bwMode="auto">
          <a:xfrm>
            <a:off x="1676400" y="2209800"/>
            <a:ext cx="4397375" cy="3378200"/>
            <a:chOff x="1056" y="1392"/>
            <a:chExt cx="2770" cy="2128"/>
          </a:xfrm>
        </p:grpSpPr>
        <p:grpSp>
          <p:nvGrpSpPr>
            <p:cNvPr id="103428" name="Group 4"/>
            <p:cNvGrpSpPr>
              <a:grpSpLocks/>
            </p:cNvGrpSpPr>
            <p:nvPr/>
          </p:nvGrpSpPr>
          <p:grpSpPr bwMode="auto">
            <a:xfrm>
              <a:off x="1056" y="1392"/>
              <a:ext cx="2352" cy="2128"/>
              <a:chOff x="1056" y="1392"/>
              <a:chExt cx="2352" cy="2128"/>
            </a:xfrm>
          </p:grpSpPr>
          <p:sp>
            <p:nvSpPr>
              <p:cNvPr id="103429" name="AutoShape 5"/>
              <p:cNvSpPr>
                <a:spLocks noChangeArrowheads="1"/>
              </p:cNvSpPr>
              <p:nvPr/>
            </p:nvSpPr>
            <p:spPr bwMode="auto">
              <a:xfrm>
                <a:off x="1248" y="3168"/>
                <a:ext cx="1813" cy="352"/>
              </a:xfrm>
              <a:prstGeom prst="roundRect">
                <a:avLst>
                  <a:gd name="adj" fmla="val 38292"/>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30" name="Line 6"/>
              <p:cNvSpPr>
                <a:spLocks noChangeShapeType="1"/>
              </p:cNvSpPr>
              <p:nvPr/>
            </p:nvSpPr>
            <p:spPr bwMode="auto">
              <a:xfrm flipH="1" flipV="1">
                <a:off x="1056" y="1392"/>
                <a:ext cx="576" cy="17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31" name="Line 7"/>
              <p:cNvSpPr>
                <a:spLocks noChangeShapeType="1"/>
              </p:cNvSpPr>
              <p:nvPr/>
            </p:nvSpPr>
            <p:spPr bwMode="auto">
              <a:xfrm flipV="1">
                <a:off x="2736" y="2784"/>
                <a:ext cx="96"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32" name="Line 8"/>
              <p:cNvSpPr>
                <a:spLocks noChangeShapeType="1"/>
              </p:cNvSpPr>
              <p:nvPr/>
            </p:nvSpPr>
            <p:spPr bwMode="auto">
              <a:xfrm flipH="1">
                <a:off x="3072" y="3360"/>
                <a:ext cx="3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3459" name="Rectangle 35"/>
            <p:cNvSpPr>
              <a:spLocks noChangeArrowheads="1"/>
            </p:cNvSpPr>
            <p:nvPr/>
          </p:nvSpPr>
          <p:spPr bwMode="auto">
            <a:xfrm>
              <a:off x="2955" y="2869"/>
              <a:ext cx="871"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[change=0]</a:t>
              </a:r>
            </a:p>
          </p:txBody>
        </p:sp>
      </p:grpSp>
      <p:grpSp>
        <p:nvGrpSpPr>
          <p:cNvPr id="103434" name="Group 10"/>
          <p:cNvGrpSpPr>
            <a:grpSpLocks/>
          </p:cNvGrpSpPr>
          <p:nvPr/>
        </p:nvGrpSpPr>
        <p:grpSpPr bwMode="auto">
          <a:xfrm>
            <a:off x="488950" y="3584575"/>
            <a:ext cx="2657475" cy="1435100"/>
            <a:chOff x="308" y="2258"/>
            <a:chExt cx="1674" cy="904"/>
          </a:xfrm>
        </p:grpSpPr>
        <p:grpSp>
          <p:nvGrpSpPr>
            <p:cNvPr id="103435" name="Group 11"/>
            <p:cNvGrpSpPr>
              <a:grpSpLocks/>
            </p:cNvGrpSpPr>
            <p:nvPr/>
          </p:nvGrpSpPr>
          <p:grpSpPr bwMode="auto">
            <a:xfrm>
              <a:off x="861" y="2541"/>
              <a:ext cx="1121" cy="621"/>
              <a:chOff x="861" y="2541"/>
              <a:chExt cx="1121" cy="621"/>
            </a:xfrm>
          </p:grpSpPr>
          <p:sp>
            <p:nvSpPr>
              <p:cNvPr id="103436" name="Freeform 12"/>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37" name="Freeform 13"/>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3438" name="Rectangle 14"/>
            <p:cNvSpPr>
              <a:spLocks noChangeArrowheads="1"/>
            </p:cNvSpPr>
            <p:nvPr/>
          </p:nvSpPr>
          <p:spPr bwMode="auto">
            <a:xfrm>
              <a:off x="308" y="2258"/>
              <a:ext cx="1135" cy="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800"/>
                <a:t>Superstate</a:t>
              </a:r>
            </a:p>
          </p:txBody>
        </p:sp>
      </p:grpSp>
      <p:grpSp>
        <p:nvGrpSpPr>
          <p:cNvPr id="103477" name="Group 53"/>
          <p:cNvGrpSpPr>
            <a:grpSpLocks/>
          </p:cNvGrpSpPr>
          <p:nvPr/>
        </p:nvGrpSpPr>
        <p:grpSpPr bwMode="auto">
          <a:xfrm>
            <a:off x="325438" y="1231900"/>
            <a:ext cx="8301037" cy="4389438"/>
            <a:chOff x="205" y="776"/>
            <a:chExt cx="5229" cy="2765"/>
          </a:xfrm>
        </p:grpSpPr>
        <p:sp>
          <p:nvSpPr>
            <p:cNvPr id="103439" name="AutoShape 15"/>
            <p:cNvSpPr>
              <a:spLocks noChangeArrowheads="1"/>
            </p:cNvSpPr>
            <p:nvPr/>
          </p:nvSpPr>
          <p:spPr bwMode="auto">
            <a:xfrm>
              <a:off x="509" y="1037"/>
              <a:ext cx="664" cy="352"/>
            </a:xfrm>
            <a:prstGeom prst="roundRect">
              <a:avLst>
                <a:gd name="adj" fmla="val 38292"/>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40" name="Freeform 16"/>
            <p:cNvSpPr>
              <a:spLocks/>
            </p:cNvSpPr>
            <p:nvPr/>
          </p:nvSpPr>
          <p:spPr bwMode="auto">
            <a:xfrm>
              <a:off x="205" y="1453"/>
              <a:ext cx="9" cy="9"/>
            </a:xfrm>
            <a:custGeom>
              <a:avLst/>
              <a:gdLst>
                <a:gd name="T0" fmla="*/ 4 w 9"/>
                <a:gd name="T1" fmla="*/ 0 h 9"/>
                <a:gd name="T2" fmla="*/ 0 w 9"/>
                <a:gd name="T3" fmla="*/ 0 h 9"/>
                <a:gd name="T4" fmla="*/ 4 w 9"/>
                <a:gd name="T5" fmla="*/ 8 h 9"/>
                <a:gd name="T6" fmla="*/ 8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0" y="0"/>
                  </a:lnTo>
                  <a:lnTo>
                    <a:pt x="4" y="8"/>
                  </a:lnTo>
                  <a:lnTo>
                    <a:pt x="8" y="8"/>
                  </a:lnTo>
                  <a:lnTo>
                    <a:pt x="4"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41" name="Freeform 17"/>
            <p:cNvSpPr>
              <a:spLocks/>
            </p:cNvSpPr>
            <p:nvPr/>
          </p:nvSpPr>
          <p:spPr bwMode="auto">
            <a:xfrm>
              <a:off x="389" y="1317"/>
              <a:ext cx="137" cy="81"/>
            </a:xfrm>
            <a:custGeom>
              <a:avLst/>
              <a:gdLst>
                <a:gd name="T0" fmla="*/ 0 w 137"/>
                <a:gd name="T1" fmla="*/ 15 h 81"/>
                <a:gd name="T2" fmla="*/ 136 w 137"/>
                <a:gd name="T3" fmla="*/ 0 h 81"/>
                <a:gd name="T4" fmla="*/ 38 w 137"/>
                <a:gd name="T5" fmla="*/ 80 h 81"/>
                <a:gd name="T6" fmla="*/ 15 w 137"/>
                <a:gd name="T7" fmla="*/ 51 h 81"/>
                <a:gd name="T8" fmla="*/ 0 w 137"/>
                <a:gd name="T9" fmla="*/ 15 h 81"/>
              </a:gdLst>
              <a:ahLst/>
              <a:cxnLst>
                <a:cxn ang="0">
                  <a:pos x="T0" y="T1"/>
                </a:cxn>
                <a:cxn ang="0">
                  <a:pos x="T2" y="T3"/>
                </a:cxn>
                <a:cxn ang="0">
                  <a:pos x="T4" y="T5"/>
                </a:cxn>
                <a:cxn ang="0">
                  <a:pos x="T6" y="T7"/>
                </a:cxn>
                <a:cxn ang="0">
                  <a:pos x="T8" y="T9"/>
                </a:cxn>
              </a:cxnLst>
              <a:rect l="0" t="0" r="r" b="b"/>
              <a:pathLst>
                <a:path w="137" h="81">
                  <a:moveTo>
                    <a:pt x="0" y="15"/>
                  </a:moveTo>
                  <a:lnTo>
                    <a:pt x="136" y="0"/>
                  </a:lnTo>
                  <a:lnTo>
                    <a:pt x="38" y="80"/>
                  </a:lnTo>
                  <a:lnTo>
                    <a:pt x="15" y="51"/>
                  </a:lnTo>
                  <a:lnTo>
                    <a:pt x="0" y="15"/>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42" name="Freeform 18"/>
            <p:cNvSpPr>
              <a:spLocks/>
            </p:cNvSpPr>
            <p:nvPr/>
          </p:nvSpPr>
          <p:spPr bwMode="auto">
            <a:xfrm>
              <a:off x="213" y="1365"/>
              <a:ext cx="193" cy="97"/>
            </a:xfrm>
            <a:custGeom>
              <a:avLst/>
              <a:gdLst>
                <a:gd name="T0" fmla="*/ 0 w 193"/>
                <a:gd name="T1" fmla="*/ 81 h 97"/>
                <a:gd name="T2" fmla="*/ 8 w 193"/>
                <a:gd name="T3" fmla="*/ 96 h 97"/>
                <a:gd name="T4" fmla="*/ 192 w 193"/>
                <a:gd name="T5" fmla="*/ 15 h 97"/>
                <a:gd name="T6" fmla="*/ 184 w 193"/>
                <a:gd name="T7" fmla="*/ 0 h 97"/>
                <a:gd name="T8" fmla="*/ 0 w 193"/>
                <a:gd name="T9" fmla="*/ 81 h 97"/>
              </a:gdLst>
              <a:ahLst/>
              <a:cxnLst>
                <a:cxn ang="0">
                  <a:pos x="T0" y="T1"/>
                </a:cxn>
                <a:cxn ang="0">
                  <a:pos x="T2" y="T3"/>
                </a:cxn>
                <a:cxn ang="0">
                  <a:pos x="T4" y="T5"/>
                </a:cxn>
                <a:cxn ang="0">
                  <a:pos x="T6" y="T7"/>
                </a:cxn>
                <a:cxn ang="0">
                  <a:pos x="T8" y="T9"/>
                </a:cxn>
              </a:cxnLst>
              <a:rect l="0" t="0" r="r" b="b"/>
              <a:pathLst>
                <a:path w="193" h="97">
                  <a:moveTo>
                    <a:pt x="0" y="81"/>
                  </a:moveTo>
                  <a:lnTo>
                    <a:pt x="8" y="96"/>
                  </a:lnTo>
                  <a:lnTo>
                    <a:pt x="192" y="15"/>
                  </a:lnTo>
                  <a:lnTo>
                    <a:pt x="184" y="0"/>
                  </a:lnTo>
                  <a:lnTo>
                    <a:pt x="0" y="81"/>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43" name="Oval 19"/>
            <p:cNvSpPr>
              <a:spLocks noChangeArrowheads="1"/>
            </p:cNvSpPr>
            <p:nvPr/>
          </p:nvSpPr>
          <p:spPr bwMode="auto">
            <a:xfrm>
              <a:off x="408" y="1448"/>
              <a:ext cx="104" cy="88"/>
            </a:xfrm>
            <a:prstGeom prst="ellipse">
              <a:avLst/>
            </a:prstGeom>
            <a:solidFill>
              <a:srgbClr val="000000"/>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44" name="Oval 20"/>
            <p:cNvSpPr>
              <a:spLocks noChangeArrowheads="1"/>
            </p:cNvSpPr>
            <p:nvPr/>
          </p:nvSpPr>
          <p:spPr bwMode="auto">
            <a:xfrm>
              <a:off x="408" y="1448"/>
              <a:ext cx="104" cy="88"/>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45" name="Rectangle 21"/>
            <p:cNvSpPr>
              <a:spLocks noChangeArrowheads="1"/>
            </p:cNvSpPr>
            <p:nvPr/>
          </p:nvSpPr>
          <p:spPr bwMode="auto">
            <a:xfrm>
              <a:off x="642" y="1093"/>
              <a:ext cx="380"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Idle</a:t>
              </a:r>
            </a:p>
          </p:txBody>
        </p:sp>
        <p:sp>
          <p:nvSpPr>
            <p:cNvPr id="103446" name="AutoShape 22"/>
            <p:cNvSpPr>
              <a:spLocks noChangeArrowheads="1"/>
            </p:cNvSpPr>
            <p:nvPr/>
          </p:nvSpPr>
          <p:spPr bwMode="auto">
            <a:xfrm>
              <a:off x="3221" y="869"/>
              <a:ext cx="2147" cy="616"/>
            </a:xfrm>
            <a:prstGeom prst="roundRect">
              <a:avLst>
                <a:gd name="adj" fmla="val 2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47" name="Rectangle 23"/>
            <p:cNvSpPr>
              <a:spLocks noChangeArrowheads="1"/>
            </p:cNvSpPr>
            <p:nvPr/>
          </p:nvSpPr>
          <p:spPr bwMode="auto">
            <a:xfrm>
              <a:off x="3739" y="923"/>
              <a:ext cx="130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Collect Money</a:t>
              </a:r>
            </a:p>
          </p:txBody>
        </p:sp>
        <p:sp>
          <p:nvSpPr>
            <p:cNvPr id="103448" name="Rectangle 24"/>
            <p:cNvSpPr>
              <a:spLocks noChangeArrowheads="1"/>
            </p:cNvSpPr>
            <p:nvPr/>
          </p:nvSpPr>
          <p:spPr bwMode="auto">
            <a:xfrm>
              <a:off x="3206" y="1141"/>
              <a:ext cx="2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coins_in(amount) / add to balance</a:t>
              </a:r>
            </a:p>
          </p:txBody>
        </p:sp>
        <p:sp>
          <p:nvSpPr>
            <p:cNvPr id="103449" name="Freeform 25"/>
            <p:cNvSpPr>
              <a:spLocks/>
            </p:cNvSpPr>
            <p:nvPr/>
          </p:nvSpPr>
          <p:spPr bwMode="auto">
            <a:xfrm>
              <a:off x="4461" y="2333"/>
              <a:ext cx="9" cy="1"/>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50" name="Rectangle 26"/>
            <p:cNvSpPr>
              <a:spLocks noChangeArrowheads="1"/>
            </p:cNvSpPr>
            <p:nvPr/>
          </p:nvSpPr>
          <p:spPr bwMode="auto">
            <a:xfrm>
              <a:off x="3621" y="1661"/>
              <a:ext cx="8" cy="1"/>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51" name="Freeform 27"/>
            <p:cNvSpPr>
              <a:spLocks/>
            </p:cNvSpPr>
            <p:nvPr/>
          </p:nvSpPr>
          <p:spPr bwMode="auto">
            <a:xfrm>
              <a:off x="3077" y="2341"/>
              <a:ext cx="9" cy="1"/>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52" name="AutoShape 28"/>
            <p:cNvSpPr>
              <a:spLocks noChangeArrowheads="1"/>
            </p:cNvSpPr>
            <p:nvPr/>
          </p:nvSpPr>
          <p:spPr bwMode="auto">
            <a:xfrm>
              <a:off x="2130" y="2341"/>
              <a:ext cx="2864" cy="464"/>
            </a:xfrm>
            <a:prstGeom prst="roundRect">
              <a:avLst>
                <a:gd name="adj" fmla="val 29500"/>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53" name="Rectangle 29"/>
            <p:cNvSpPr>
              <a:spLocks noChangeArrowheads="1"/>
            </p:cNvSpPr>
            <p:nvPr/>
          </p:nvSpPr>
          <p:spPr bwMode="auto">
            <a:xfrm>
              <a:off x="2118" y="2424"/>
              <a:ext cx="2861"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do: test item and compute change</a:t>
              </a:r>
            </a:p>
          </p:txBody>
        </p:sp>
        <p:sp>
          <p:nvSpPr>
            <p:cNvPr id="103454" name="Freeform 30"/>
            <p:cNvSpPr>
              <a:spLocks/>
            </p:cNvSpPr>
            <p:nvPr/>
          </p:nvSpPr>
          <p:spPr bwMode="auto">
            <a:xfrm>
              <a:off x="4149" y="2829"/>
              <a:ext cx="9" cy="1"/>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55" name="AutoShape 31"/>
            <p:cNvSpPr>
              <a:spLocks noChangeArrowheads="1"/>
            </p:cNvSpPr>
            <p:nvPr/>
          </p:nvSpPr>
          <p:spPr bwMode="auto">
            <a:xfrm>
              <a:off x="3445" y="3189"/>
              <a:ext cx="1517" cy="352"/>
            </a:xfrm>
            <a:prstGeom prst="roundRect">
              <a:avLst>
                <a:gd name="adj" fmla="val 38292"/>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56" name="Rectangle 32"/>
            <p:cNvSpPr>
              <a:spLocks noChangeArrowheads="1"/>
            </p:cNvSpPr>
            <p:nvPr/>
          </p:nvSpPr>
          <p:spPr bwMode="auto">
            <a:xfrm>
              <a:off x="3434" y="3227"/>
              <a:ext cx="1501"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do: make change</a:t>
              </a:r>
            </a:p>
          </p:txBody>
        </p:sp>
        <p:sp>
          <p:nvSpPr>
            <p:cNvPr id="103457" name="Rectangle 33"/>
            <p:cNvSpPr>
              <a:spLocks noChangeArrowheads="1"/>
            </p:cNvSpPr>
            <p:nvPr/>
          </p:nvSpPr>
          <p:spPr bwMode="auto">
            <a:xfrm>
              <a:off x="3429" y="3333"/>
              <a:ext cx="1" cy="8"/>
            </a:xfrm>
            <a:prstGeom prst="rect">
              <a:avLst/>
            </a:prstGeom>
            <a:solidFill>
              <a:srgbClr val="0000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58" name="Freeform 34"/>
            <p:cNvSpPr>
              <a:spLocks/>
            </p:cNvSpPr>
            <p:nvPr/>
          </p:nvSpPr>
          <p:spPr bwMode="auto">
            <a:xfrm>
              <a:off x="2845" y="2829"/>
              <a:ext cx="9" cy="1"/>
            </a:xfrm>
            <a:custGeom>
              <a:avLst/>
              <a:gdLst>
                <a:gd name="T0" fmla="*/ 8 w 9"/>
                <a:gd name="T1" fmla="*/ 0 h 1"/>
                <a:gd name="T2" fmla="*/ 8 w 9"/>
                <a:gd name="T3" fmla="*/ 0 h 1"/>
                <a:gd name="T4" fmla="*/ 0 w 9"/>
                <a:gd name="T5" fmla="*/ 0 h 1"/>
                <a:gd name="T6" fmla="*/ 0 w 9"/>
                <a:gd name="T7" fmla="*/ 0 h 1"/>
                <a:gd name="T8" fmla="*/ 8 w 9"/>
                <a:gd name="T9" fmla="*/ 0 h 1"/>
              </a:gdLst>
              <a:ahLst/>
              <a:cxnLst>
                <a:cxn ang="0">
                  <a:pos x="T0" y="T1"/>
                </a:cxn>
                <a:cxn ang="0">
                  <a:pos x="T2" y="T3"/>
                </a:cxn>
                <a:cxn ang="0">
                  <a:pos x="T4" y="T5"/>
                </a:cxn>
                <a:cxn ang="0">
                  <a:pos x="T6" y="T7"/>
                </a:cxn>
                <a:cxn ang="0">
                  <a:pos x="T8" y="T9"/>
                </a:cxn>
              </a:cxnLst>
              <a:rect l="0" t="0" r="r" b="b"/>
              <a:pathLst>
                <a:path w="9" h="1">
                  <a:moveTo>
                    <a:pt x="8" y="0"/>
                  </a:moveTo>
                  <a:lnTo>
                    <a:pt x="8" y="0"/>
                  </a:lnTo>
                  <a:lnTo>
                    <a:pt x="0" y="0"/>
                  </a:lnTo>
                  <a:lnTo>
                    <a:pt x="0" y="0"/>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60" name="Rectangle 36"/>
            <p:cNvSpPr>
              <a:spLocks noChangeArrowheads="1"/>
            </p:cNvSpPr>
            <p:nvPr/>
          </p:nvSpPr>
          <p:spPr bwMode="auto">
            <a:xfrm>
              <a:off x="4234" y="2853"/>
              <a:ext cx="871"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[change&gt;0]</a:t>
              </a:r>
            </a:p>
          </p:txBody>
        </p:sp>
        <p:sp>
          <p:nvSpPr>
            <p:cNvPr id="103461" name="Freeform 37"/>
            <p:cNvSpPr>
              <a:spLocks/>
            </p:cNvSpPr>
            <p:nvPr/>
          </p:nvSpPr>
          <p:spPr bwMode="auto">
            <a:xfrm>
              <a:off x="1717" y="3197"/>
              <a:ext cx="9" cy="9"/>
            </a:xfrm>
            <a:custGeom>
              <a:avLst/>
              <a:gdLst>
                <a:gd name="T0" fmla="*/ 0 w 9"/>
                <a:gd name="T1" fmla="*/ 4 h 9"/>
                <a:gd name="T2" fmla="*/ 0 w 9"/>
                <a:gd name="T3" fmla="*/ 8 h 9"/>
                <a:gd name="T4" fmla="*/ 8 w 9"/>
                <a:gd name="T5" fmla="*/ 4 h 9"/>
                <a:gd name="T6" fmla="*/ 8 w 9"/>
                <a:gd name="T7" fmla="*/ 0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lnTo>
                    <a:pt x="0" y="8"/>
                  </a:lnTo>
                  <a:lnTo>
                    <a:pt x="8" y="4"/>
                  </a:lnTo>
                  <a:lnTo>
                    <a:pt x="8" y="0"/>
                  </a:lnTo>
                  <a:lnTo>
                    <a:pt x="0"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62" name="Freeform 38"/>
            <p:cNvSpPr>
              <a:spLocks/>
            </p:cNvSpPr>
            <p:nvPr/>
          </p:nvSpPr>
          <p:spPr bwMode="auto">
            <a:xfrm>
              <a:off x="1189" y="1189"/>
              <a:ext cx="1" cy="9"/>
            </a:xfrm>
            <a:custGeom>
              <a:avLst/>
              <a:gdLst>
                <a:gd name="T0" fmla="*/ 0 w 1"/>
                <a:gd name="T1" fmla="*/ 8 h 9"/>
                <a:gd name="T2" fmla="*/ 0 w 1"/>
                <a:gd name="T3" fmla="*/ 8 h 9"/>
                <a:gd name="T4" fmla="*/ 0 w 1"/>
                <a:gd name="T5" fmla="*/ 0 h 9"/>
                <a:gd name="T6" fmla="*/ 0 w 1"/>
                <a:gd name="T7" fmla="*/ 0 h 9"/>
                <a:gd name="T8" fmla="*/ 0 w 1"/>
                <a:gd name="T9" fmla="*/ 8 h 9"/>
              </a:gdLst>
              <a:ahLst/>
              <a:cxnLst>
                <a:cxn ang="0">
                  <a:pos x="T0" y="T1"/>
                </a:cxn>
                <a:cxn ang="0">
                  <a:pos x="T2" y="T3"/>
                </a:cxn>
                <a:cxn ang="0">
                  <a:pos x="T4" y="T5"/>
                </a:cxn>
                <a:cxn ang="0">
                  <a:pos x="T6" y="T7"/>
                </a:cxn>
                <a:cxn ang="0">
                  <a:pos x="T8" y="T9"/>
                </a:cxn>
              </a:cxnLst>
              <a:rect l="0" t="0" r="r" b="b"/>
              <a:pathLst>
                <a:path w="1" h="9">
                  <a:moveTo>
                    <a:pt x="0" y="8"/>
                  </a:moveTo>
                  <a:lnTo>
                    <a:pt x="0" y="8"/>
                  </a:lnTo>
                  <a:lnTo>
                    <a:pt x="0" y="0"/>
                  </a:lnTo>
                  <a:lnTo>
                    <a:pt x="0" y="0"/>
                  </a:lnTo>
                  <a:lnTo>
                    <a:pt x="0" y="8"/>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63" name="Rectangle 39"/>
            <p:cNvSpPr>
              <a:spLocks noChangeArrowheads="1"/>
            </p:cNvSpPr>
            <p:nvPr/>
          </p:nvSpPr>
          <p:spPr bwMode="auto">
            <a:xfrm>
              <a:off x="2212" y="1858"/>
              <a:ext cx="98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[item empty]</a:t>
              </a:r>
            </a:p>
          </p:txBody>
        </p:sp>
        <p:sp>
          <p:nvSpPr>
            <p:cNvPr id="103464" name="Rectangle 40"/>
            <p:cNvSpPr>
              <a:spLocks noChangeArrowheads="1"/>
            </p:cNvSpPr>
            <p:nvPr/>
          </p:nvSpPr>
          <p:spPr bwMode="auto">
            <a:xfrm>
              <a:off x="3533" y="1861"/>
              <a:ext cx="999"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[select(item)]</a:t>
              </a:r>
            </a:p>
          </p:txBody>
        </p:sp>
        <p:sp>
          <p:nvSpPr>
            <p:cNvPr id="103465" name="Rectangle 41"/>
            <p:cNvSpPr>
              <a:spLocks noChangeArrowheads="1"/>
            </p:cNvSpPr>
            <p:nvPr/>
          </p:nvSpPr>
          <p:spPr bwMode="auto">
            <a:xfrm>
              <a:off x="4563" y="1869"/>
              <a:ext cx="871"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[change&lt;0]</a:t>
              </a:r>
            </a:p>
          </p:txBody>
        </p:sp>
        <p:sp>
          <p:nvSpPr>
            <p:cNvPr id="103466" name="Rectangle 42"/>
            <p:cNvSpPr>
              <a:spLocks noChangeArrowheads="1"/>
            </p:cNvSpPr>
            <p:nvPr/>
          </p:nvSpPr>
          <p:spPr bwMode="auto">
            <a:xfrm>
              <a:off x="1152" y="776"/>
              <a:ext cx="217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coins_in(amount) / set balance</a:t>
              </a:r>
            </a:p>
          </p:txBody>
        </p:sp>
        <p:sp>
          <p:nvSpPr>
            <p:cNvPr id="103467" name="Rectangle 43"/>
            <p:cNvSpPr>
              <a:spLocks noChangeArrowheads="1"/>
            </p:cNvSpPr>
            <p:nvPr/>
          </p:nvSpPr>
          <p:spPr bwMode="auto">
            <a:xfrm>
              <a:off x="1447" y="1339"/>
              <a:ext cx="1512"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cancel / refund coins</a:t>
              </a:r>
            </a:p>
          </p:txBody>
        </p:sp>
        <p:sp>
          <p:nvSpPr>
            <p:cNvPr id="103468" name="Freeform 44"/>
            <p:cNvSpPr>
              <a:spLocks/>
            </p:cNvSpPr>
            <p:nvPr/>
          </p:nvSpPr>
          <p:spPr bwMode="auto">
            <a:xfrm>
              <a:off x="2685" y="1485"/>
              <a:ext cx="1" cy="9"/>
            </a:xfrm>
            <a:custGeom>
              <a:avLst/>
              <a:gdLst>
                <a:gd name="T0" fmla="*/ 0 w 1"/>
                <a:gd name="T1" fmla="*/ 8 h 9"/>
                <a:gd name="T2" fmla="*/ 0 w 1"/>
                <a:gd name="T3" fmla="*/ 8 h 9"/>
                <a:gd name="T4" fmla="*/ 0 w 1"/>
                <a:gd name="T5" fmla="*/ 0 h 9"/>
                <a:gd name="T6" fmla="*/ 0 w 1"/>
                <a:gd name="T7" fmla="*/ 0 h 9"/>
                <a:gd name="T8" fmla="*/ 0 w 1"/>
                <a:gd name="T9" fmla="*/ 8 h 9"/>
              </a:gdLst>
              <a:ahLst/>
              <a:cxnLst>
                <a:cxn ang="0">
                  <a:pos x="T0" y="T1"/>
                </a:cxn>
                <a:cxn ang="0">
                  <a:pos x="T2" y="T3"/>
                </a:cxn>
                <a:cxn ang="0">
                  <a:pos x="T4" y="T5"/>
                </a:cxn>
                <a:cxn ang="0">
                  <a:pos x="T6" y="T7"/>
                </a:cxn>
                <a:cxn ang="0">
                  <a:pos x="T8" y="T9"/>
                </a:cxn>
              </a:cxnLst>
              <a:rect l="0" t="0" r="r" b="b"/>
              <a:pathLst>
                <a:path w="1" h="9">
                  <a:moveTo>
                    <a:pt x="0" y="8"/>
                  </a:moveTo>
                  <a:lnTo>
                    <a:pt x="0" y="8"/>
                  </a:lnTo>
                  <a:lnTo>
                    <a:pt x="0" y="0"/>
                  </a:lnTo>
                  <a:lnTo>
                    <a:pt x="0" y="0"/>
                  </a:lnTo>
                  <a:lnTo>
                    <a:pt x="0" y="8"/>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469" name="Line 45"/>
            <p:cNvSpPr>
              <a:spLocks noChangeShapeType="1"/>
            </p:cNvSpPr>
            <p:nvPr/>
          </p:nvSpPr>
          <p:spPr bwMode="auto">
            <a:xfrm flipV="1">
              <a:off x="1188" y="1061"/>
              <a:ext cx="2008" cy="13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70" name="Line 46"/>
            <p:cNvSpPr>
              <a:spLocks noChangeShapeType="1"/>
            </p:cNvSpPr>
            <p:nvPr/>
          </p:nvSpPr>
          <p:spPr bwMode="auto">
            <a:xfrm flipH="1">
              <a:off x="1162" y="1300"/>
              <a:ext cx="2038" cy="3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71" name="Line 47"/>
            <p:cNvSpPr>
              <a:spLocks noChangeShapeType="1"/>
            </p:cNvSpPr>
            <p:nvPr/>
          </p:nvSpPr>
          <p:spPr bwMode="auto">
            <a:xfrm flipV="1">
              <a:off x="3044" y="1498"/>
              <a:ext cx="312" cy="8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72" name="Line 48"/>
            <p:cNvSpPr>
              <a:spLocks noChangeShapeType="1"/>
            </p:cNvSpPr>
            <p:nvPr/>
          </p:nvSpPr>
          <p:spPr bwMode="auto">
            <a:xfrm flipH="1">
              <a:off x="3434" y="1513"/>
              <a:ext cx="182" cy="8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73" name="Line 49"/>
            <p:cNvSpPr>
              <a:spLocks noChangeShapeType="1"/>
            </p:cNvSpPr>
            <p:nvPr/>
          </p:nvSpPr>
          <p:spPr bwMode="auto">
            <a:xfrm flipV="1">
              <a:off x="4484" y="1488"/>
              <a:ext cx="162" cy="84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74" name="Line 50"/>
            <p:cNvSpPr>
              <a:spLocks noChangeShapeType="1"/>
            </p:cNvSpPr>
            <p:nvPr/>
          </p:nvSpPr>
          <p:spPr bwMode="auto">
            <a:xfrm flipH="1">
              <a:off x="4128" y="2791"/>
              <a:ext cx="96"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altLang="en-US"/>
              <a:t>How do you find classes?</a:t>
            </a:r>
          </a:p>
        </p:txBody>
      </p:sp>
      <p:sp>
        <p:nvSpPr>
          <p:cNvPr id="9221" name="Rectangle 5"/>
          <p:cNvSpPr>
            <a:spLocks noGrp="1" noChangeArrowheads="1"/>
          </p:cNvSpPr>
          <p:nvPr>
            <p:ph type="body" idx="1"/>
          </p:nvPr>
        </p:nvSpPr>
        <p:spPr>
          <a:xfrm>
            <a:off x="355600" y="990600"/>
            <a:ext cx="8255000" cy="4921250"/>
          </a:xfrm>
        </p:spPr>
        <p:txBody>
          <a:bodyPr/>
          <a:lstStyle/>
          <a:p>
            <a:pPr>
              <a:lnSpc>
                <a:spcPct val="80000"/>
              </a:lnSpc>
            </a:pPr>
            <a:r>
              <a:rPr lang="en-US" altLang="en-US"/>
              <a:t>In previous lectures we have already established the following sources</a:t>
            </a:r>
          </a:p>
          <a:p>
            <a:pPr lvl="1">
              <a:lnSpc>
                <a:spcPct val="80000"/>
              </a:lnSpc>
            </a:pPr>
            <a:r>
              <a:rPr lang="en-US" altLang="en-US"/>
              <a:t>Application domain  analysis: Talk to client to identify abstractions </a:t>
            </a:r>
          </a:p>
          <a:p>
            <a:pPr lvl="1">
              <a:lnSpc>
                <a:spcPct val="80000"/>
              </a:lnSpc>
            </a:pPr>
            <a:r>
              <a:rPr lang="en-US" altLang="en-US"/>
              <a:t>Application of general world knowledge and intuition</a:t>
            </a:r>
          </a:p>
          <a:p>
            <a:pPr lvl="1">
              <a:lnSpc>
                <a:spcPct val="80000"/>
              </a:lnSpc>
            </a:pPr>
            <a:r>
              <a:rPr lang="en-US" altLang="en-US"/>
              <a:t>Scenarios</a:t>
            </a:r>
          </a:p>
          <a:p>
            <a:pPr lvl="2">
              <a:lnSpc>
                <a:spcPct val="80000"/>
              </a:lnSpc>
            </a:pPr>
            <a:r>
              <a:rPr lang="en-US" altLang="en-US"/>
              <a:t>Natural language formulation of a concrete usage of the system</a:t>
            </a:r>
          </a:p>
          <a:p>
            <a:pPr lvl="1">
              <a:lnSpc>
                <a:spcPct val="80000"/>
              </a:lnSpc>
            </a:pPr>
            <a:r>
              <a:rPr lang="en-US" altLang="en-US"/>
              <a:t>Use Cases</a:t>
            </a:r>
          </a:p>
          <a:p>
            <a:pPr lvl="2">
              <a:lnSpc>
                <a:spcPct val="80000"/>
              </a:lnSpc>
            </a:pPr>
            <a:r>
              <a:rPr lang="en-US" altLang="en-US"/>
              <a:t>Natural language formulation of the functions of the system</a:t>
            </a:r>
          </a:p>
          <a:p>
            <a:pPr lvl="1">
              <a:lnSpc>
                <a:spcPct val="80000"/>
              </a:lnSpc>
            </a:pPr>
            <a:r>
              <a:rPr lang="en-US" altLang="en-US"/>
              <a:t>Textual analysis of problem statement (Abbott)</a:t>
            </a:r>
          </a:p>
          <a:p>
            <a:pPr>
              <a:lnSpc>
                <a:spcPct val="80000"/>
              </a:lnSpc>
            </a:pPr>
            <a:r>
              <a:rPr lang="en-US" altLang="en-US"/>
              <a:t>Today we show how identify classes from dynamic models</a:t>
            </a:r>
          </a:p>
          <a:p>
            <a:pPr lvl="1">
              <a:lnSpc>
                <a:spcPct val="80000"/>
              </a:lnSpc>
            </a:pPr>
            <a:r>
              <a:rPr lang="en-US" altLang="en-US"/>
              <a:t>Actions and activities in state chart diagrams are candidates for public operations in classes</a:t>
            </a:r>
          </a:p>
          <a:p>
            <a:pPr lvl="1">
              <a:lnSpc>
                <a:spcPct val="80000"/>
              </a:lnSpc>
            </a:pPr>
            <a:r>
              <a:rPr lang="en-US" altLang="en-US"/>
              <a:t>Activity lines in sequence diagrams are also candidates for objects</a:t>
            </a:r>
          </a:p>
          <a:p>
            <a:pPr>
              <a:lnSpc>
                <a:spcPct val="80000"/>
              </a:lnSpc>
            </a:pP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2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2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22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22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2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22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221">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22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22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22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en-US"/>
              <a:t>Example of a Nested Statechart Diagram</a:t>
            </a:r>
          </a:p>
        </p:txBody>
      </p:sp>
      <p:sp>
        <p:nvSpPr>
          <p:cNvPr id="36892" name="Rectangle 28"/>
          <p:cNvSpPr>
            <a:spLocks noChangeArrowheads="1"/>
          </p:cNvSpPr>
          <p:nvPr/>
        </p:nvSpPr>
        <p:spPr bwMode="auto">
          <a:xfrm>
            <a:off x="2154238" y="5092700"/>
            <a:ext cx="24336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do: dispense item</a:t>
            </a:r>
          </a:p>
        </p:txBody>
      </p:sp>
      <p:grpSp>
        <p:nvGrpSpPr>
          <p:cNvPr id="36933" name="Group 69"/>
          <p:cNvGrpSpPr>
            <a:grpSpLocks/>
          </p:cNvGrpSpPr>
          <p:nvPr/>
        </p:nvGrpSpPr>
        <p:grpSpPr bwMode="auto">
          <a:xfrm>
            <a:off x="1676400" y="2209800"/>
            <a:ext cx="4397375" cy="3378200"/>
            <a:chOff x="1056" y="1392"/>
            <a:chExt cx="2770" cy="2128"/>
          </a:xfrm>
        </p:grpSpPr>
        <p:grpSp>
          <p:nvGrpSpPr>
            <p:cNvPr id="36934" name="Group 70"/>
            <p:cNvGrpSpPr>
              <a:grpSpLocks/>
            </p:cNvGrpSpPr>
            <p:nvPr/>
          </p:nvGrpSpPr>
          <p:grpSpPr bwMode="auto">
            <a:xfrm>
              <a:off x="1056" y="1392"/>
              <a:ext cx="2352" cy="2128"/>
              <a:chOff x="1056" y="1392"/>
              <a:chExt cx="2352" cy="2128"/>
            </a:xfrm>
          </p:grpSpPr>
          <p:sp>
            <p:nvSpPr>
              <p:cNvPr id="36935" name="AutoShape 71"/>
              <p:cNvSpPr>
                <a:spLocks noChangeArrowheads="1"/>
              </p:cNvSpPr>
              <p:nvPr/>
            </p:nvSpPr>
            <p:spPr bwMode="auto">
              <a:xfrm>
                <a:off x="1248" y="3168"/>
                <a:ext cx="1813" cy="352"/>
              </a:xfrm>
              <a:prstGeom prst="roundRect">
                <a:avLst>
                  <a:gd name="adj" fmla="val 38292"/>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36" name="Line 72"/>
              <p:cNvSpPr>
                <a:spLocks noChangeShapeType="1"/>
              </p:cNvSpPr>
              <p:nvPr/>
            </p:nvSpPr>
            <p:spPr bwMode="auto">
              <a:xfrm flipH="1" flipV="1">
                <a:off x="1056" y="1392"/>
                <a:ext cx="576" cy="17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37" name="Line 73"/>
              <p:cNvSpPr>
                <a:spLocks noChangeShapeType="1"/>
              </p:cNvSpPr>
              <p:nvPr/>
            </p:nvSpPr>
            <p:spPr bwMode="auto">
              <a:xfrm flipV="1">
                <a:off x="2736" y="2784"/>
                <a:ext cx="96"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38" name="Line 74"/>
              <p:cNvSpPr>
                <a:spLocks noChangeShapeType="1"/>
              </p:cNvSpPr>
              <p:nvPr/>
            </p:nvSpPr>
            <p:spPr bwMode="auto">
              <a:xfrm flipH="1">
                <a:off x="3072" y="3360"/>
                <a:ext cx="3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6939" name="Rectangle 75"/>
            <p:cNvSpPr>
              <a:spLocks noChangeArrowheads="1"/>
            </p:cNvSpPr>
            <p:nvPr/>
          </p:nvSpPr>
          <p:spPr bwMode="auto">
            <a:xfrm>
              <a:off x="2955" y="2869"/>
              <a:ext cx="871"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[change=0]</a:t>
              </a:r>
            </a:p>
          </p:txBody>
        </p:sp>
      </p:grpSp>
      <p:grpSp>
        <p:nvGrpSpPr>
          <p:cNvPr id="36940" name="Group 76"/>
          <p:cNvGrpSpPr>
            <a:grpSpLocks/>
          </p:cNvGrpSpPr>
          <p:nvPr/>
        </p:nvGrpSpPr>
        <p:grpSpPr bwMode="auto">
          <a:xfrm>
            <a:off x="488950" y="3584575"/>
            <a:ext cx="2657475" cy="1435100"/>
            <a:chOff x="308" y="2258"/>
            <a:chExt cx="1674" cy="904"/>
          </a:xfrm>
        </p:grpSpPr>
        <p:grpSp>
          <p:nvGrpSpPr>
            <p:cNvPr id="36941" name="Group 77"/>
            <p:cNvGrpSpPr>
              <a:grpSpLocks/>
            </p:cNvGrpSpPr>
            <p:nvPr/>
          </p:nvGrpSpPr>
          <p:grpSpPr bwMode="auto">
            <a:xfrm>
              <a:off x="861" y="2541"/>
              <a:ext cx="1121" cy="621"/>
              <a:chOff x="861" y="2541"/>
              <a:chExt cx="1121" cy="621"/>
            </a:xfrm>
          </p:grpSpPr>
          <p:sp>
            <p:nvSpPr>
              <p:cNvPr id="36942" name="Freeform 78"/>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43" name="Freeform 79"/>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6944" name="Rectangle 80"/>
            <p:cNvSpPr>
              <a:spLocks noChangeArrowheads="1"/>
            </p:cNvSpPr>
            <p:nvPr/>
          </p:nvSpPr>
          <p:spPr bwMode="auto">
            <a:xfrm>
              <a:off x="308" y="2258"/>
              <a:ext cx="1135" cy="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800"/>
                <a:t>Superstate</a:t>
              </a:r>
            </a:p>
          </p:txBody>
        </p:sp>
      </p:gr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544" name="Group 1096"/>
          <p:cNvGrpSpPr>
            <a:grpSpLocks/>
          </p:cNvGrpSpPr>
          <p:nvPr/>
        </p:nvGrpSpPr>
        <p:grpSpPr bwMode="auto">
          <a:xfrm>
            <a:off x="8351838" y="5638800"/>
            <a:ext cx="792162" cy="304800"/>
            <a:chOff x="4949" y="2904"/>
            <a:chExt cx="499" cy="192"/>
          </a:xfrm>
        </p:grpSpPr>
        <p:sp>
          <p:nvSpPr>
            <p:cNvPr id="105545" name="Freeform 1097"/>
            <p:cNvSpPr>
              <a:spLocks/>
            </p:cNvSpPr>
            <p:nvPr/>
          </p:nvSpPr>
          <p:spPr bwMode="auto">
            <a:xfrm>
              <a:off x="5120" y="2960"/>
              <a:ext cx="129" cy="73"/>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546" name="Rectangle 1098"/>
            <p:cNvSpPr>
              <a:spLocks noChangeArrowheads="1"/>
            </p:cNvSpPr>
            <p:nvPr/>
          </p:nvSpPr>
          <p:spPr bwMode="auto">
            <a:xfrm>
              <a:off x="4949" y="2992"/>
              <a:ext cx="163" cy="16"/>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547" name="Oval 1099"/>
            <p:cNvSpPr>
              <a:spLocks noChangeArrowheads="1"/>
            </p:cNvSpPr>
            <p:nvPr/>
          </p:nvSpPr>
          <p:spPr bwMode="auto">
            <a:xfrm>
              <a:off x="5320" y="2952"/>
              <a:ext cx="72" cy="88"/>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548" name="Oval 1100"/>
            <p:cNvSpPr>
              <a:spLocks noChangeArrowheads="1"/>
            </p:cNvSpPr>
            <p:nvPr/>
          </p:nvSpPr>
          <p:spPr bwMode="auto">
            <a:xfrm>
              <a:off x="5320" y="2952"/>
              <a:ext cx="72" cy="88"/>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1"/>
            </a:gra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549" name="Oval 1101"/>
            <p:cNvSpPr>
              <a:spLocks noChangeArrowheads="1"/>
            </p:cNvSpPr>
            <p:nvPr/>
          </p:nvSpPr>
          <p:spPr bwMode="auto">
            <a:xfrm>
              <a:off x="5264" y="2904"/>
              <a:ext cx="184" cy="192"/>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1"/>
            </a:gra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5474" name="Rectangle 1026"/>
          <p:cNvSpPr>
            <a:spLocks noGrp="1" noChangeArrowheads="1"/>
          </p:cNvSpPr>
          <p:nvPr>
            <p:ph type="title"/>
          </p:nvPr>
        </p:nvSpPr>
        <p:spPr>
          <a:noFill/>
          <a:ln/>
        </p:spPr>
        <p:txBody>
          <a:bodyPr/>
          <a:lstStyle/>
          <a:p>
            <a:r>
              <a:rPr lang="en-US" altLang="en-US"/>
              <a:t>Example of a Nested Statechart Diagram</a:t>
            </a:r>
          </a:p>
        </p:txBody>
      </p:sp>
      <p:sp>
        <p:nvSpPr>
          <p:cNvPr id="105475" name="Rectangle 1027"/>
          <p:cNvSpPr>
            <a:spLocks noChangeArrowheads="1"/>
          </p:cNvSpPr>
          <p:nvPr/>
        </p:nvSpPr>
        <p:spPr bwMode="auto">
          <a:xfrm>
            <a:off x="2154238" y="5092700"/>
            <a:ext cx="24336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do: dispense item</a:t>
            </a:r>
          </a:p>
        </p:txBody>
      </p:sp>
      <p:grpSp>
        <p:nvGrpSpPr>
          <p:cNvPr id="105476" name="Group 1028"/>
          <p:cNvGrpSpPr>
            <a:grpSpLocks/>
          </p:cNvGrpSpPr>
          <p:nvPr/>
        </p:nvGrpSpPr>
        <p:grpSpPr bwMode="auto">
          <a:xfrm>
            <a:off x="1676400" y="2209800"/>
            <a:ext cx="3733800" cy="3378200"/>
            <a:chOff x="1056" y="1392"/>
            <a:chExt cx="2352" cy="2128"/>
          </a:xfrm>
        </p:grpSpPr>
        <p:sp>
          <p:nvSpPr>
            <p:cNvPr id="105477" name="AutoShape 1029"/>
            <p:cNvSpPr>
              <a:spLocks noChangeArrowheads="1"/>
            </p:cNvSpPr>
            <p:nvPr/>
          </p:nvSpPr>
          <p:spPr bwMode="auto">
            <a:xfrm>
              <a:off x="1248" y="3168"/>
              <a:ext cx="1813" cy="352"/>
            </a:xfrm>
            <a:prstGeom prst="roundRect">
              <a:avLst>
                <a:gd name="adj" fmla="val 38292"/>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78" name="Line 1030"/>
            <p:cNvSpPr>
              <a:spLocks noChangeShapeType="1"/>
            </p:cNvSpPr>
            <p:nvPr/>
          </p:nvSpPr>
          <p:spPr bwMode="auto">
            <a:xfrm flipH="1" flipV="1">
              <a:off x="1056" y="1392"/>
              <a:ext cx="576" cy="17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79" name="Line 1031"/>
            <p:cNvSpPr>
              <a:spLocks noChangeShapeType="1"/>
            </p:cNvSpPr>
            <p:nvPr/>
          </p:nvSpPr>
          <p:spPr bwMode="auto">
            <a:xfrm flipV="1">
              <a:off x="2736" y="2784"/>
              <a:ext cx="96"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80" name="Line 1032"/>
            <p:cNvSpPr>
              <a:spLocks noChangeShapeType="1"/>
            </p:cNvSpPr>
            <p:nvPr/>
          </p:nvSpPr>
          <p:spPr bwMode="auto">
            <a:xfrm flipH="1">
              <a:off x="3072" y="3360"/>
              <a:ext cx="3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5481" name="Rectangle 1033"/>
          <p:cNvSpPr>
            <a:spLocks noChangeArrowheads="1"/>
          </p:cNvSpPr>
          <p:nvPr/>
        </p:nvSpPr>
        <p:spPr bwMode="auto">
          <a:xfrm>
            <a:off x="914400" y="1219200"/>
            <a:ext cx="2600325"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‘Dispense item’ as</a:t>
            </a:r>
          </a:p>
          <a:p>
            <a:r>
              <a:rPr lang="en-US" altLang="en-US" sz="2400">
                <a:solidFill>
                  <a:srgbClr val="000000"/>
                </a:solidFill>
              </a:rPr>
              <a:t>an atomic activity:</a:t>
            </a:r>
          </a:p>
        </p:txBody>
      </p:sp>
      <p:sp>
        <p:nvSpPr>
          <p:cNvPr id="105482" name="AutoShape 1034"/>
          <p:cNvSpPr>
            <a:spLocks noChangeArrowheads="1"/>
          </p:cNvSpPr>
          <p:nvPr/>
        </p:nvSpPr>
        <p:spPr bwMode="auto">
          <a:xfrm>
            <a:off x="5641975" y="1905000"/>
            <a:ext cx="1485900" cy="825500"/>
          </a:xfrm>
          <a:prstGeom prst="roundRect">
            <a:avLst>
              <a:gd name="adj" fmla="val 27264"/>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83" name="AutoShape 1035"/>
          <p:cNvSpPr>
            <a:spLocks noChangeArrowheads="1"/>
          </p:cNvSpPr>
          <p:nvPr/>
        </p:nvSpPr>
        <p:spPr bwMode="auto">
          <a:xfrm>
            <a:off x="5484813" y="1955800"/>
            <a:ext cx="1676400" cy="1155700"/>
          </a:xfrm>
          <a:prstGeom prst="roundRect">
            <a:avLst>
              <a:gd name="adj" fmla="val 26463"/>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sz="2000"/>
              <a:t>do: move arm </a:t>
            </a:r>
          </a:p>
          <a:p>
            <a:pPr algn="ctr"/>
            <a:r>
              <a:rPr lang="en-US" altLang="en-US" sz="2000"/>
              <a:t>to row</a:t>
            </a:r>
          </a:p>
        </p:txBody>
      </p:sp>
      <p:sp>
        <p:nvSpPr>
          <p:cNvPr id="105484" name="Rectangle 1036"/>
          <p:cNvSpPr>
            <a:spLocks noChangeArrowheads="1"/>
          </p:cNvSpPr>
          <p:nvPr/>
        </p:nvSpPr>
        <p:spPr bwMode="auto">
          <a:xfrm>
            <a:off x="8197850" y="2427288"/>
            <a:ext cx="1254125"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85" name="Freeform 1037"/>
          <p:cNvSpPr>
            <a:spLocks/>
          </p:cNvSpPr>
          <p:nvPr/>
        </p:nvSpPr>
        <p:spPr bwMode="auto">
          <a:xfrm>
            <a:off x="12357100" y="2628900"/>
            <a:ext cx="204788" cy="115888"/>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86" name="Rectangle 1038"/>
          <p:cNvSpPr>
            <a:spLocks noChangeArrowheads="1"/>
          </p:cNvSpPr>
          <p:nvPr/>
        </p:nvSpPr>
        <p:spPr bwMode="auto">
          <a:xfrm>
            <a:off x="12085638" y="2679700"/>
            <a:ext cx="258762" cy="254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5488" name="Group 1040"/>
          <p:cNvGrpSpPr>
            <a:grpSpLocks/>
          </p:cNvGrpSpPr>
          <p:nvPr/>
        </p:nvGrpSpPr>
        <p:grpSpPr bwMode="auto">
          <a:xfrm>
            <a:off x="4646613" y="2298700"/>
            <a:ext cx="839787" cy="128588"/>
            <a:chOff x="144" y="2952"/>
            <a:chExt cx="529" cy="81"/>
          </a:xfrm>
        </p:grpSpPr>
        <p:sp>
          <p:nvSpPr>
            <p:cNvPr id="105489" name="Rectangle 1041"/>
            <p:cNvSpPr>
              <a:spLocks noChangeArrowheads="1"/>
            </p:cNvSpPr>
            <p:nvPr/>
          </p:nvSpPr>
          <p:spPr bwMode="auto">
            <a:xfrm>
              <a:off x="216" y="2992"/>
              <a:ext cx="1" cy="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90" name="Freeform 1042"/>
            <p:cNvSpPr>
              <a:spLocks/>
            </p:cNvSpPr>
            <p:nvPr/>
          </p:nvSpPr>
          <p:spPr bwMode="auto">
            <a:xfrm>
              <a:off x="544" y="2960"/>
              <a:ext cx="129" cy="73"/>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91" name="Rectangle 1043"/>
            <p:cNvSpPr>
              <a:spLocks noChangeArrowheads="1"/>
            </p:cNvSpPr>
            <p:nvPr/>
          </p:nvSpPr>
          <p:spPr bwMode="auto">
            <a:xfrm>
              <a:off x="224" y="2992"/>
              <a:ext cx="312" cy="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92" name="Oval 1044"/>
            <p:cNvSpPr>
              <a:spLocks noChangeArrowheads="1"/>
            </p:cNvSpPr>
            <p:nvPr/>
          </p:nvSpPr>
          <p:spPr bwMode="auto">
            <a:xfrm>
              <a:off x="144" y="2952"/>
              <a:ext cx="72" cy="80"/>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93" name="Oval 1045"/>
            <p:cNvSpPr>
              <a:spLocks noChangeArrowheads="1"/>
            </p:cNvSpPr>
            <p:nvPr/>
          </p:nvSpPr>
          <p:spPr bwMode="auto">
            <a:xfrm>
              <a:off x="144" y="2952"/>
              <a:ext cx="72"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5494" name="Oval 1046"/>
          <p:cNvSpPr>
            <a:spLocks noChangeArrowheads="1"/>
          </p:cNvSpPr>
          <p:nvPr/>
        </p:nvSpPr>
        <p:spPr bwMode="auto">
          <a:xfrm>
            <a:off x="12674600" y="2616200"/>
            <a:ext cx="114300" cy="139700"/>
          </a:xfrm>
          <a:prstGeom prst="ellipse">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95" name="Oval 1047"/>
          <p:cNvSpPr>
            <a:spLocks noChangeArrowheads="1"/>
          </p:cNvSpPr>
          <p:nvPr/>
        </p:nvSpPr>
        <p:spPr bwMode="auto">
          <a:xfrm>
            <a:off x="12674600" y="2616200"/>
            <a:ext cx="114300" cy="1397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96" name="Oval 1048"/>
          <p:cNvSpPr>
            <a:spLocks noChangeArrowheads="1"/>
          </p:cNvSpPr>
          <p:nvPr/>
        </p:nvSpPr>
        <p:spPr bwMode="auto">
          <a:xfrm>
            <a:off x="12585700" y="2540000"/>
            <a:ext cx="292100" cy="3048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97" name="Rectangle 1049"/>
          <p:cNvSpPr>
            <a:spLocks noChangeArrowheads="1"/>
          </p:cNvSpPr>
          <p:nvPr/>
        </p:nvSpPr>
        <p:spPr bwMode="auto">
          <a:xfrm>
            <a:off x="5181600" y="1066800"/>
            <a:ext cx="2854325"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‘Dispense item’ as </a:t>
            </a:r>
          </a:p>
          <a:p>
            <a:r>
              <a:rPr lang="en-US" altLang="en-US" sz="2400">
                <a:solidFill>
                  <a:srgbClr val="000000"/>
                </a:solidFill>
              </a:rPr>
              <a:t>a composite activity:</a:t>
            </a:r>
          </a:p>
        </p:txBody>
      </p:sp>
      <p:sp>
        <p:nvSpPr>
          <p:cNvPr id="105498" name="Rectangle 1050"/>
          <p:cNvSpPr>
            <a:spLocks noChangeArrowheads="1"/>
          </p:cNvSpPr>
          <p:nvPr/>
        </p:nvSpPr>
        <p:spPr bwMode="auto">
          <a:xfrm>
            <a:off x="6107113" y="1671638"/>
            <a:ext cx="2508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5506" name="Group 1058"/>
          <p:cNvGrpSpPr>
            <a:grpSpLocks/>
          </p:cNvGrpSpPr>
          <p:nvPr/>
        </p:nvGrpSpPr>
        <p:grpSpPr bwMode="auto">
          <a:xfrm>
            <a:off x="6437313" y="3111500"/>
            <a:ext cx="1889125" cy="457200"/>
            <a:chOff x="4055" y="1960"/>
            <a:chExt cx="1190" cy="288"/>
          </a:xfrm>
        </p:grpSpPr>
        <p:sp>
          <p:nvSpPr>
            <p:cNvPr id="105487" name="Rectangle 1039"/>
            <p:cNvSpPr>
              <a:spLocks noChangeArrowheads="1"/>
            </p:cNvSpPr>
            <p:nvPr/>
          </p:nvSpPr>
          <p:spPr bwMode="auto">
            <a:xfrm>
              <a:off x="4416" y="1960"/>
              <a:ext cx="829"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arm ready</a:t>
              </a:r>
            </a:p>
          </p:txBody>
        </p:sp>
        <p:cxnSp>
          <p:nvCxnSpPr>
            <p:cNvPr id="105500" name="AutoShape 1052"/>
            <p:cNvCxnSpPr>
              <a:cxnSpLocks noChangeShapeType="1"/>
            </p:cNvCxnSpPr>
            <p:nvPr/>
          </p:nvCxnSpPr>
          <p:spPr bwMode="auto">
            <a:xfrm>
              <a:off x="4055" y="1960"/>
              <a:ext cx="432" cy="2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5501" name="AutoShape 1053"/>
          <p:cNvSpPr>
            <a:spLocks noChangeArrowheads="1"/>
          </p:cNvSpPr>
          <p:nvPr/>
        </p:nvSpPr>
        <p:spPr bwMode="auto">
          <a:xfrm>
            <a:off x="6437313" y="3568700"/>
            <a:ext cx="1676400" cy="1155700"/>
          </a:xfrm>
          <a:prstGeom prst="roundRect">
            <a:avLst>
              <a:gd name="adj" fmla="val 26463"/>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sz="2000"/>
              <a:t>do: move arm </a:t>
            </a:r>
          </a:p>
          <a:p>
            <a:pPr algn="ctr"/>
            <a:r>
              <a:rPr lang="en-US" altLang="en-US" sz="2000"/>
              <a:t>to column</a:t>
            </a:r>
          </a:p>
        </p:txBody>
      </p:sp>
      <p:grpSp>
        <p:nvGrpSpPr>
          <p:cNvPr id="105507" name="Group 1059"/>
          <p:cNvGrpSpPr>
            <a:grpSpLocks/>
          </p:cNvGrpSpPr>
          <p:nvPr/>
        </p:nvGrpSpPr>
        <p:grpSpPr bwMode="auto">
          <a:xfrm>
            <a:off x="7427913" y="4724400"/>
            <a:ext cx="1527175" cy="565150"/>
            <a:chOff x="4679" y="2976"/>
            <a:chExt cx="962" cy="356"/>
          </a:xfrm>
        </p:grpSpPr>
        <p:sp>
          <p:nvSpPr>
            <p:cNvPr id="105499" name="Rectangle 1051"/>
            <p:cNvSpPr>
              <a:spLocks noChangeArrowheads="1"/>
            </p:cNvSpPr>
            <p:nvPr/>
          </p:nvSpPr>
          <p:spPr bwMode="auto">
            <a:xfrm>
              <a:off x="4752" y="3024"/>
              <a:ext cx="889"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000">
                  <a:solidFill>
                    <a:srgbClr val="000000"/>
                  </a:solidFill>
                </a:rPr>
                <a:t>arm ready</a:t>
              </a:r>
            </a:p>
          </p:txBody>
        </p:sp>
        <p:cxnSp>
          <p:nvCxnSpPr>
            <p:cNvPr id="105502" name="AutoShape 1054"/>
            <p:cNvCxnSpPr>
              <a:cxnSpLocks noChangeShapeType="1"/>
            </p:cNvCxnSpPr>
            <p:nvPr/>
          </p:nvCxnSpPr>
          <p:spPr bwMode="auto">
            <a:xfrm>
              <a:off x="4679" y="2976"/>
              <a:ext cx="48" cy="356"/>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5503" name="AutoShape 1055"/>
          <p:cNvSpPr>
            <a:spLocks noChangeArrowheads="1"/>
          </p:cNvSpPr>
          <p:nvPr/>
        </p:nvSpPr>
        <p:spPr bwMode="auto">
          <a:xfrm>
            <a:off x="6665913" y="5245100"/>
            <a:ext cx="1676400" cy="1155700"/>
          </a:xfrm>
          <a:prstGeom prst="roundRect">
            <a:avLst>
              <a:gd name="adj" fmla="val 26463"/>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sz="2000"/>
              <a:t>do: push item</a:t>
            </a:r>
          </a:p>
          <a:p>
            <a:pPr algn="ctr"/>
            <a:r>
              <a:rPr lang="en-US" altLang="en-US" sz="2000"/>
              <a:t>off shelf</a:t>
            </a:r>
          </a:p>
        </p:txBody>
      </p:sp>
      <p:grpSp>
        <p:nvGrpSpPr>
          <p:cNvPr id="105531" name="Group 1083"/>
          <p:cNvGrpSpPr>
            <a:grpSpLocks/>
          </p:cNvGrpSpPr>
          <p:nvPr/>
        </p:nvGrpSpPr>
        <p:grpSpPr bwMode="auto">
          <a:xfrm>
            <a:off x="8351838" y="5638800"/>
            <a:ext cx="792162" cy="304800"/>
            <a:chOff x="4949" y="2904"/>
            <a:chExt cx="499" cy="192"/>
          </a:xfrm>
        </p:grpSpPr>
        <p:sp>
          <p:nvSpPr>
            <p:cNvPr id="105532" name="Freeform 1084"/>
            <p:cNvSpPr>
              <a:spLocks/>
            </p:cNvSpPr>
            <p:nvPr/>
          </p:nvSpPr>
          <p:spPr bwMode="auto">
            <a:xfrm>
              <a:off x="5120" y="2960"/>
              <a:ext cx="129" cy="73"/>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533" name="Rectangle 1085"/>
            <p:cNvSpPr>
              <a:spLocks noChangeArrowheads="1"/>
            </p:cNvSpPr>
            <p:nvPr/>
          </p:nvSpPr>
          <p:spPr bwMode="auto">
            <a:xfrm>
              <a:off x="4949" y="2992"/>
              <a:ext cx="163" cy="16"/>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534" name="Oval 1086"/>
            <p:cNvSpPr>
              <a:spLocks noChangeArrowheads="1"/>
            </p:cNvSpPr>
            <p:nvPr/>
          </p:nvSpPr>
          <p:spPr bwMode="auto">
            <a:xfrm>
              <a:off x="5320" y="2952"/>
              <a:ext cx="72" cy="88"/>
            </a:xfrm>
            <a:prstGeom prst="ellipse">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535" name="Oval 1087"/>
            <p:cNvSpPr>
              <a:spLocks noChangeArrowheads="1"/>
            </p:cNvSpPr>
            <p:nvPr/>
          </p:nvSpPr>
          <p:spPr bwMode="auto">
            <a:xfrm>
              <a:off x="5320" y="2952"/>
              <a:ext cx="72" cy="88"/>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536" name="Oval 1088"/>
            <p:cNvSpPr>
              <a:spLocks noChangeArrowheads="1"/>
            </p:cNvSpPr>
            <p:nvPr/>
          </p:nvSpPr>
          <p:spPr bwMode="auto">
            <a:xfrm>
              <a:off x="5264" y="2904"/>
              <a:ext cx="184" cy="19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5537" name="AutoShape 1089"/>
          <p:cNvSpPr>
            <a:spLocks noChangeArrowheads="1"/>
          </p:cNvSpPr>
          <p:nvPr/>
        </p:nvSpPr>
        <p:spPr bwMode="auto">
          <a:xfrm>
            <a:off x="4876800" y="2514600"/>
            <a:ext cx="304800" cy="2667000"/>
          </a:xfrm>
          <a:prstGeom prst="upArrow">
            <a:avLst>
              <a:gd name="adj1" fmla="val 50000"/>
              <a:gd name="adj2" fmla="val 218750"/>
            </a:avLst>
          </a:prstGeom>
          <a:gradFill rotWithShape="0">
            <a:gsLst>
              <a:gs pos="0">
                <a:srgbClr val="000082"/>
              </a:gs>
              <a:gs pos="30000">
                <a:srgbClr val="66008F"/>
              </a:gs>
              <a:gs pos="64999">
                <a:srgbClr val="BA0066"/>
              </a:gs>
              <a:gs pos="89999">
                <a:srgbClr val="FF0000"/>
              </a:gs>
              <a:gs pos="100000">
                <a:srgbClr val="FF8200"/>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550" name="Line 1102"/>
          <p:cNvSpPr>
            <a:spLocks noChangeShapeType="1"/>
          </p:cNvSpPr>
          <p:nvPr/>
        </p:nvSpPr>
        <p:spPr bwMode="auto">
          <a:xfrm flipH="1" flipV="1">
            <a:off x="1676400" y="2209800"/>
            <a:ext cx="914400" cy="2819400"/>
          </a:xfrm>
          <a:prstGeom prst="line">
            <a:avLst/>
          </a:prstGeom>
          <a:noFill/>
          <a:ln w="28575">
            <a:solidFill>
              <a:srgbClr val="7900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551" name="Line 1103"/>
          <p:cNvSpPr>
            <a:spLocks noChangeShapeType="1"/>
          </p:cNvSpPr>
          <p:nvPr/>
        </p:nvSpPr>
        <p:spPr bwMode="auto">
          <a:xfrm flipV="1">
            <a:off x="4343400" y="4419600"/>
            <a:ext cx="152400" cy="609600"/>
          </a:xfrm>
          <a:prstGeom prst="line">
            <a:avLst/>
          </a:prstGeom>
          <a:noFill/>
          <a:ln w="28575">
            <a:solidFill>
              <a:srgbClr val="7900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5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54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54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55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550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55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55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55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0553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555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5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utoUpdateAnimBg="0"/>
      <p:bldP spid="105483" grpId="0" animBg="1" autoUpdateAnimBg="0"/>
      <p:bldP spid="105497" grpId="0" autoUpdateAnimBg="0"/>
      <p:bldP spid="105501" grpId="0" animBg="1" autoUpdateAnimBg="0"/>
      <p:bldP spid="105503" grpId="0" animBg="1" autoUpdateAnimBg="0"/>
      <p:bldP spid="105537" grpId="0" animBg="1"/>
      <p:bldP spid="105550" grpId="0" animBg="1"/>
      <p:bldP spid="10555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en-US"/>
              <a:t>Expanding  activity “do:dispense item”</a:t>
            </a:r>
          </a:p>
        </p:txBody>
      </p:sp>
      <p:sp>
        <p:nvSpPr>
          <p:cNvPr id="38915" name="AutoShape 3"/>
          <p:cNvSpPr>
            <a:spLocks noChangeArrowheads="1"/>
          </p:cNvSpPr>
          <p:nvPr/>
        </p:nvSpPr>
        <p:spPr bwMode="auto">
          <a:xfrm>
            <a:off x="1223963" y="4292600"/>
            <a:ext cx="1485900" cy="825500"/>
          </a:xfrm>
          <a:prstGeom prst="roundRect">
            <a:avLst>
              <a:gd name="adj" fmla="val 27264"/>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16" name="AutoShape 4"/>
          <p:cNvSpPr>
            <a:spLocks noChangeArrowheads="1"/>
          </p:cNvSpPr>
          <p:nvPr/>
        </p:nvSpPr>
        <p:spPr bwMode="auto">
          <a:xfrm>
            <a:off x="1066800" y="4208463"/>
            <a:ext cx="1676400" cy="1155700"/>
          </a:xfrm>
          <a:prstGeom prst="roundRect">
            <a:avLst>
              <a:gd name="adj" fmla="val 26463"/>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sz="2000"/>
              <a:t>do: move arm </a:t>
            </a:r>
          </a:p>
          <a:p>
            <a:pPr algn="ctr"/>
            <a:r>
              <a:rPr lang="en-US" altLang="en-US" sz="2000"/>
              <a:t>to row</a:t>
            </a:r>
          </a:p>
        </p:txBody>
      </p:sp>
      <p:sp>
        <p:nvSpPr>
          <p:cNvPr id="38921" name="Rectangle 9"/>
          <p:cNvSpPr>
            <a:spLocks noChangeArrowheads="1"/>
          </p:cNvSpPr>
          <p:nvPr/>
        </p:nvSpPr>
        <p:spPr bwMode="auto">
          <a:xfrm>
            <a:off x="3968750" y="4497388"/>
            <a:ext cx="1254125"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2" name="Rectangle 10"/>
          <p:cNvSpPr>
            <a:spLocks noChangeArrowheads="1"/>
          </p:cNvSpPr>
          <p:nvPr/>
        </p:nvSpPr>
        <p:spPr bwMode="auto">
          <a:xfrm>
            <a:off x="2697163" y="4686300"/>
            <a:ext cx="1587"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5" name="Rectangle 13"/>
          <p:cNvSpPr>
            <a:spLocks noChangeArrowheads="1"/>
          </p:cNvSpPr>
          <p:nvPr/>
        </p:nvSpPr>
        <p:spPr bwMode="auto">
          <a:xfrm>
            <a:off x="5372100" y="4749800"/>
            <a:ext cx="1588"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8" name="Rectangle 16"/>
          <p:cNvSpPr>
            <a:spLocks noChangeArrowheads="1"/>
          </p:cNvSpPr>
          <p:nvPr/>
        </p:nvSpPr>
        <p:spPr bwMode="auto">
          <a:xfrm>
            <a:off x="7620000" y="4749800"/>
            <a:ext cx="1588"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1" name="Rectangle 19"/>
          <p:cNvSpPr>
            <a:spLocks noChangeArrowheads="1"/>
          </p:cNvSpPr>
          <p:nvPr/>
        </p:nvSpPr>
        <p:spPr bwMode="auto">
          <a:xfrm>
            <a:off x="2743200" y="4953000"/>
            <a:ext cx="801688" cy="698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arm</a:t>
            </a:r>
          </a:p>
          <a:p>
            <a:r>
              <a:rPr lang="en-US" altLang="en-US" sz="2000">
                <a:solidFill>
                  <a:srgbClr val="000000"/>
                </a:solidFill>
              </a:rPr>
              <a:t>ready</a:t>
            </a:r>
          </a:p>
        </p:txBody>
      </p:sp>
      <p:grpSp>
        <p:nvGrpSpPr>
          <p:cNvPr id="38937" name="Group 25"/>
          <p:cNvGrpSpPr>
            <a:grpSpLocks/>
          </p:cNvGrpSpPr>
          <p:nvPr/>
        </p:nvGrpSpPr>
        <p:grpSpPr bwMode="auto">
          <a:xfrm>
            <a:off x="228600" y="4686300"/>
            <a:ext cx="839788" cy="128588"/>
            <a:chOff x="144" y="2952"/>
            <a:chExt cx="529" cy="81"/>
          </a:xfrm>
        </p:grpSpPr>
        <p:sp>
          <p:nvSpPr>
            <p:cNvPr id="38932" name="Rectangle 20"/>
            <p:cNvSpPr>
              <a:spLocks noChangeArrowheads="1"/>
            </p:cNvSpPr>
            <p:nvPr/>
          </p:nvSpPr>
          <p:spPr bwMode="auto">
            <a:xfrm>
              <a:off x="216" y="2992"/>
              <a:ext cx="1" cy="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3" name="Freeform 21"/>
            <p:cNvSpPr>
              <a:spLocks/>
            </p:cNvSpPr>
            <p:nvPr/>
          </p:nvSpPr>
          <p:spPr bwMode="auto">
            <a:xfrm>
              <a:off x="544" y="2960"/>
              <a:ext cx="129" cy="73"/>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34" name="Rectangle 22"/>
            <p:cNvSpPr>
              <a:spLocks noChangeArrowheads="1"/>
            </p:cNvSpPr>
            <p:nvPr/>
          </p:nvSpPr>
          <p:spPr bwMode="auto">
            <a:xfrm>
              <a:off x="224" y="2992"/>
              <a:ext cx="312" cy="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5" name="Oval 23"/>
            <p:cNvSpPr>
              <a:spLocks noChangeArrowheads="1"/>
            </p:cNvSpPr>
            <p:nvPr/>
          </p:nvSpPr>
          <p:spPr bwMode="auto">
            <a:xfrm>
              <a:off x="144" y="2952"/>
              <a:ext cx="72" cy="80"/>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6" name="Oval 24"/>
            <p:cNvSpPr>
              <a:spLocks noChangeArrowheads="1"/>
            </p:cNvSpPr>
            <p:nvPr/>
          </p:nvSpPr>
          <p:spPr bwMode="auto">
            <a:xfrm>
              <a:off x="144" y="2952"/>
              <a:ext cx="72"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8964" name="Group 52"/>
          <p:cNvGrpSpPr>
            <a:grpSpLocks/>
          </p:cNvGrpSpPr>
          <p:nvPr/>
        </p:nvGrpSpPr>
        <p:grpSpPr bwMode="auto">
          <a:xfrm>
            <a:off x="7856538" y="4610100"/>
            <a:ext cx="792162" cy="304800"/>
            <a:chOff x="4949" y="2904"/>
            <a:chExt cx="499" cy="192"/>
          </a:xfrm>
        </p:grpSpPr>
        <p:sp>
          <p:nvSpPr>
            <p:cNvPr id="38929" name="Freeform 17"/>
            <p:cNvSpPr>
              <a:spLocks/>
            </p:cNvSpPr>
            <p:nvPr/>
          </p:nvSpPr>
          <p:spPr bwMode="auto">
            <a:xfrm>
              <a:off x="5120" y="2960"/>
              <a:ext cx="129" cy="73"/>
            </a:xfrm>
            <a:custGeom>
              <a:avLst/>
              <a:gdLst>
                <a:gd name="T0" fmla="*/ 0 w 129"/>
                <a:gd name="T1" fmla="*/ 0 h 73"/>
                <a:gd name="T2" fmla="*/ 128 w 129"/>
                <a:gd name="T3" fmla="*/ 36 h 73"/>
                <a:gd name="T4" fmla="*/ 0 w 129"/>
                <a:gd name="T5" fmla="*/ 72 h 73"/>
                <a:gd name="T6" fmla="*/ 0 w 129"/>
                <a:gd name="T7" fmla="*/ 36 h 73"/>
                <a:gd name="T8" fmla="*/ 0 w 129"/>
                <a:gd name="T9" fmla="*/ 0 h 73"/>
              </a:gdLst>
              <a:ahLst/>
              <a:cxnLst>
                <a:cxn ang="0">
                  <a:pos x="T0" y="T1"/>
                </a:cxn>
                <a:cxn ang="0">
                  <a:pos x="T2" y="T3"/>
                </a:cxn>
                <a:cxn ang="0">
                  <a:pos x="T4" y="T5"/>
                </a:cxn>
                <a:cxn ang="0">
                  <a:pos x="T6" y="T7"/>
                </a:cxn>
                <a:cxn ang="0">
                  <a:pos x="T8" y="T9"/>
                </a:cxn>
              </a:cxnLst>
              <a:rect l="0" t="0" r="r" b="b"/>
              <a:pathLst>
                <a:path w="129" h="73">
                  <a:moveTo>
                    <a:pt x="0" y="0"/>
                  </a:moveTo>
                  <a:lnTo>
                    <a:pt x="128" y="36"/>
                  </a:lnTo>
                  <a:lnTo>
                    <a:pt x="0" y="72"/>
                  </a:lnTo>
                  <a:lnTo>
                    <a:pt x="0" y="36"/>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30" name="Rectangle 18"/>
            <p:cNvSpPr>
              <a:spLocks noChangeArrowheads="1"/>
            </p:cNvSpPr>
            <p:nvPr/>
          </p:nvSpPr>
          <p:spPr bwMode="auto">
            <a:xfrm>
              <a:off x="4949" y="2992"/>
              <a:ext cx="163" cy="16"/>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8" name="Oval 26"/>
            <p:cNvSpPr>
              <a:spLocks noChangeArrowheads="1"/>
            </p:cNvSpPr>
            <p:nvPr/>
          </p:nvSpPr>
          <p:spPr bwMode="auto">
            <a:xfrm>
              <a:off x="5320" y="2952"/>
              <a:ext cx="72" cy="88"/>
            </a:xfrm>
            <a:prstGeom prst="ellipse">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9" name="Oval 27"/>
            <p:cNvSpPr>
              <a:spLocks noChangeArrowheads="1"/>
            </p:cNvSpPr>
            <p:nvPr/>
          </p:nvSpPr>
          <p:spPr bwMode="auto">
            <a:xfrm>
              <a:off x="5320" y="2952"/>
              <a:ext cx="72" cy="88"/>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40" name="Oval 28"/>
            <p:cNvSpPr>
              <a:spLocks noChangeArrowheads="1"/>
            </p:cNvSpPr>
            <p:nvPr/>
          </p:nvSpPr>
          <p:spPr bwMode="auto">
            <a:xfrm>
              <a:off x="5264" y="2904"/>
              <a:ext cx="184" cy="19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8941" name="Rectangle 29"/>
          <p:cNvSpPr>
            <a:spLocks noChangeArrowheads="1"/>
          </p:cNvSpPr>
          <p:nvPr/>
        </p:nvSpPr>
        <p:spPr bwMode="auto">
          <a:xfrm>
            <a:off x="319088" y="1541463"/>
            <a:ext cx="2600325"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‘Dispense item’ as</a:t>
            </a:r>
          </a:p>
          <a:p>
            <a:r>
              <a:rPr lang="en-US" altLang="en-US" sz="2400">
                <a:solidFill>
                  <a:srgbClr val="000000"/>
                </a:solidFill>
              </a:rPr>
              <a:t>an atomic activity:</a:t>
            </a:r>
          </a:p>
        </p:txBody>
      </p:sp>
      <p:sp>
        <p:nvSpPr>
          <p:cNvPr id="38942" name="Rectangle 30"/>
          <p:cNvSpPr>
            <a:spLocks noChangeArrowheads="1"/>
          </p:cNvSpPr>
          <p:nvPr/>
        </p:nvSpPr>
        <p:spPr bwMode="auto">
          <a:xfrm>
            <a:off x="392113" y="3675063"/>
            <a:ext cx="528478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‘Dispense item’ as a composite activity:</a:t>
            </a:r>
          </a:p>
        </p:txBody>
      </p:sp>
      <p:sp>
        <p:nvSpPr>
          <p:cNvPr id="38943" name="Rectangle 31"/>
          <p:cNvSpPr>
            <a:spLocks noChangeArrowheads="1"/>
          </p:cNvSpPr>
          <p:nvPr/>
        </p:nvSpPr>
        <p:spPr bwMode="auto">
          <a:xfrm>
            <a:off x="1878013" y="3741738"/>
            <a:ext cx="2508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44" name="AutoShape 32"/>
          <p:cNvSpPr>
            <a:spLocks noChangeArrowheads="1"/>
          </p:cNvSpPr>
          <p:nvPr/>
        </p:nvSpPr>
        <p:spPr bwMode="auto">
          <a:xfrm>
            <a:off x="4059238" y="2454275"/>
            <a:ext cx="2506662" cy="546100"/>
          </a:xfrm>
          <a:prstGeom prst="roundRect">
            <a:avLst>
              <a:gd name="adj" fmla="val 3912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do: dispense item</a:t>
            </a:r>
          </a:p>
        </p:txBody>
      </p:sp>
      <p:sp>
        <p:nvSpPr>
          <p:cNvPr id="38946" name="Rectangle 34"/>
          <p:cNvSpPr>
            <a:spLocks noChangeArrowheads="1"/>
          </p:cNvSpPr>
          <p:nvPr/>
        </p:nvSpPr>
        <p:spPr bwMode="auto">
          <a:xfrm>
            <a:off x="7150100" y="2695575"/>
            <a:ext cx="1588" cy="12700"/>
          </a:xfrm>
          <a:prstGeom prst="rect">
            <a:avLst/>
          </a:prstGeom>
          <a:solidFill>
            <a:srgbClr val="0000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47" name="Freeform 35"/>
          <p:cNvSpPr>
            <a:spLocks/>
          </p:cNvSpPr>
          <p:nvPr/>
        </p:nvSpPr>
        <p:spPr bwMode="auto">
          <a:xfrm>
            <a:off x="6578600" y="2644775"/>
            <a:ext cx="204788" cy="115888"/>
          </a:xfrm>
          <a:custGeom>
            <a:avLst/>
            <a:gdLst>
              <a:gd name="T0" fmla="*/ 128 w 129"/>
              <a:gd name="T1" fmla="*/ 72 h 73"/>
              <a:gd name="T2" fmla="*/ 0 w 129"/>
              <a:gd name="T3" fmla="*/ 36 h 73"/>
              <a:gd name="T4" fmla="*/ 128 w 129"/>
              <a:gd name="T5" fmla="*/ 0 h 73"/>
              <a:gd name="T6" fmla="*/ 128 w 129"/>
              <a:gd name="T7" fmla="*/ 36 h 73"/>
              <a:gd name="T8" fmla="*/ 128 w 129"/>
              <a:gd name="T9" fmla="*/ 72 h 73"/>
            </a:gdLst>
            <a:ahLst/>
            <a:cxnLst>
              <a:cxn ang="0">
                <a:pos x="T0" y="T1"/>
              </a:cxn>
              <a:cxn ang="0">
                <a:pos x="T2" y="T3"/>
              </a:cxn>
              <a:cxn ang="0">
                <a:pos x="T4" y="T5"/>
              </a:cxn>
              <a:cxn ang="0">
                <a:pos x="T6" y="T7"/>
              </a:cxn>
              <a:cxn ang="0">
                <a:pos x="T8" y="T9"/>
              </a:cxn>
            </a:cxnLst>
            <a:rect l="0" t="0" r="r" b="b"/>
            <a:pathLst>
              <a:path w="129" h="73">
                <a:moveTo>
                  <a:pt x="128" y="72"/>
                </a:moveTo>
                <a:lnTo>
                  <a:pt x="0" y="36"/>
                </a:lnTo>
                <a:lnTo>
                  <a:pt x="128" y="0"/>
                </a:lnTo>
                <a:lnTo>
                  <a:pt x="128" y="36"/>
                </a:lnTo>
                <a:lnTo>
                  <a:pt x="128" y="7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48" name="Rectangle 36"/>
          <p:cNvSpPr>
            <a:spLocks noChangeArrowheads="1"/>
          </p:cNvSpPr>
          <p:nvPr/>
        </p:nvSpPr>
        <p:spPr bwMode="auto">
          <a:xfrm>
            <a:off x="6794500" y="2695575"/>
            <a:ext cx="3429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49" name="Rectangle 37"/>
          <p:cNvSpPr>
            <a:spLocks noChangeArrowheads="1"/>
          </p:cNvSpPr>
          <p:nvPr/>
        </p:nvSpPr>
        <p:spPr bwMode="auto">
          <a:xfrm>
            <a:off x="6465888" y="1946275"/>
            <a:ext cx="1382712"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[change=0]</a:t>
            </a:r>
          </a:p>
        </p:txBody>
      </p:sp>
      <p:sp>
        <p:nvSpPr>
          <p:cNvPr id="38950" name="Freeform 38"/>
          <p:cNvSpPr>
            <a:spLocks/>
          </p:cNvSpPr>
          <p:nvPr/>
        </p:nvSpPr>
        <p:spPr bwMode="auto">
          <a:xfrm>
            <a:off x="4445000" y="2492375"/>
            <a:ext cx="14288" cy="14288"/>
          </a:xfrm>
          <a:custGeom>
            <a:avLst/>
            <a:gdLst>
              <a:gd name="T0" fmla="*/ 0 w 9"/>
              <a:gd name="T1" fmla="*/ 4 h 9"/>
              <a:gd name="T2" fmla="*/ 0 w 9"/>
              <a:gd name="T3" fmla="*/ 8 h 9"/>
              <a:gd name="T4" fmla="*/ 8 w 9"/>
              <a:gd name="T5" fmla="*/ 4 h 9"/>
              <a:gd name="T6" fmla="*/ 8 w 9"/>
              <a:gd name="T7" fmla="*/ 0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lnTo>
                  <a:pt x="0" y="8"/>
                </a:lnTo>
                <a:lnTo>
                  <a:pt x="8" y="4"/>
                </a:lnTo>
                <a:lnTo>
                  <a:pt x="8" y="0"/>
                </a:lnTo>
                <a:lnTo>
                  <a:pt x="0"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51" name="Freeform 39"/>
          <p:cNvSpPr>
            <a:spLocks/>
          </p:cNvSpPr>
          <p:nvPr/>
        </p:nvSpPr>
        <p:spPr bwMode="auto">
          <a:xfrm>
            <a:off x="4013200" y="1527175"/>
            <a:ext cx="141288" cy="217488"/>
          </a:xfrm>
          <a:custGeom>
            <a:avLst/>
            <a:gdLst>
              <a:gd name="T0" fmla="*/ 22 w 89"/>
              <a:gd name="T1" fmla="*/ 136 h 137"/>
              <a:gd name="T2" fmla="*/ 0 w 89"/>
              <a:gd name="T3" fmla="*/ 0 h 137"/>
              <a:gd name="T4" fmla="*/ 88 w 89"/>
              <a:gd name="T5" fmla="*/ 106 h 137"/>
              <a:gd name="T6" fmla="*/ 59 w 89"/>
              <a:gd name="T7" fmla="*/ 121 h 137"/>
              <a:gd name="T8" fmla="*/ 22 w 89"/>
              <a:gd name="T9" fmla="*/ 136 h 137"/>
            </a:gdLst>
            <a:ahLst/>
            <a:cxnLst>
              <a:cxn ang="0">
                <a:pos x="T0" y="T1"/>
              </a:cxn>
              <a:cxn ang="0">
                <a:pos x="T2" y="T3"/>
              </a:cxn>
              <a:cxn ang="0">
                <a:pos x="T4" y="T5"/>
              </a:cxn>
              <a:cxn ang="0">
                <a:pos x="T6" y="T7"/>
              </a:cxn>
              <a:cxn ang="0">
                <a:pos x="T8" y="T9"/>
              </a:cxn>
            </a:cxnLst>
            <a:rect l="0" t="0" r="r" b="b"/>
            <a:pathLst>
              <a:path w="89" h="137">
                <a:moveTo>
                  <a:pt x="22" y="136"/>
                </a:moveTo>
                <a:lnTo>
                  <a:pt x="0" y="0"/>
                </a:lnTo>
                <a:lnTo>
                  <a:pt x="88" y="106"/>
                </a:lnTo>
                <a:lnTo>
                  <a:pt x="59" y="121"/>
                </a:lnTo>
                <a:lnTo>
                  <a:pt x="22" y="13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52" name="Freeform 40"/>
          <p:cNvSpPr>
            <a:spLocks/>
          </p:cNvSpPr>
          <p:nvPr/>
        </p:nvSpPr>
        <p:spPr bwMode="auto">
          <a:xfrm>
            <a:off x="4102100" y="1730375"/>
            <a:ext cx="357188" cy="763588"/>
          </a:xfrm>
          <a:custGeom>
            <a:avLst/>
            <a:gdLst>
              <a:gd name="T0" fmla="*/ 209 w 225"/>
              <a:gd name="T1" fmla="*/ 480 h 481"/>
              <a:gd name="T2" fmla="*/ 224 w 225"/>
              <a:gd name="T3" fmla="*/ 472 h 481"/>
              <a:gd name="T4" fmla="*/ 15 w 225"/>
              <a:gd name="T5" fmla="*/ 0 h 481"/>
              <a:gd name="T6" fmla="*/ 0 w 225"/>
              <a:gd name="T7" fmla="*/ 8 h 481"/>
              <a:gd name="T8" fmla="*/ 209 w 225"/>
              <a:gd name="T9" fmla="*/ 480 h 481"/>
            </a:gdLst>
            <a:ahLst/>
            <a:cxnLst>
              <a:cxn ang="0">
                <a:pos x="T0" y="T1"/>
              </a:cxn>
              <a:cxn ang="0">
                <a:pos x="T2" y="T3"/>
              </a:cxn>
              <a:cxn ang="0">
                <a:pos x="T4" y="T5"/>
              </a:cxn>
              <a:cxn ang="0">
                <a:pos x="T6" y="T7"/>
              </a:cxn>
              <a:cxn ang="0">
                <a:pos x="T8" y="T9"/>
              </a:cxn>
            </a:cxnLst>
            <a:rect l="0" t="0" r="r" b="b"/>
            <a:pathLst>
              <a:path w="225" h="481">
                <a:moveTo>
                  <a:pt x="209" y="480"/>
                </a:moveTo>
                <a:lnTo>
                  <a:pt x="224" y="472"/>
                </a:lnTo>
                <a:lnTo>
                  <a:pt x="15" y="0"/>
                </a:lnTo>
                <a:lnTo>
                  <a:pt x="0" y="8"/>
                </a:lnTo>
                <a:lnTo>
                  <a:pt x="209" y="48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53" name="Rectangle 41"/>
          <p:cNvSpPr>
            <a:spLocks noChangeArrowheads="1"/>
          </p:cNvSpPr>
          <p:nvPr/>
        </p:nvSpPr>
        <p:spPr bwMode="auto">
          <a:xfrm>
            <a:off x="6426200" y="1793875"/>
            <a:ext cx="12700" cy="158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54" name="Rectangle 42"/>
          <p:cNvSpPr>
            <a:spLocks noChangeArrowheads="1"/>
          </p:cNvSpPr>
          <p:nvPr/>
        </p:nvSpPr>
        <p:spPr bwMode="auto">
          <a:xfrm>
            <a:off x="5334000" y="4876800"/>
            <a:ext cx="801688" cy="698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arm</a:t>
            </a:r>
          </a:p>
          <a:p>
            <a:r>
              <a:rPr lang="en-US" altLang="en-US" sz="2000">
                <a:solidFill>
                  <a:srgbClr val="000000"/>
                </a:solidFill>
              </a:rPr>
              <a:t>ready</a:t>
            </a:r>
          </a:p>
        </p:txBody>
      </p:sp>
      <p:sp>
        <p:nvSpPr>
          <p:cNvPr id="38955" name="Line 43"/>
          <p:cNvSpPr>
            <a:spLocks noChangeShapeType="1"/>
          </p:cNvSpPr>
          <p:nvPr/>
        </p:nvSpPr>
        <p:spPr bwMode="auto">
          <a:xfrm flipH="1">
            <a:off x="6011863" y="1409700"/>
            <a:ext cx="338137" cy="10239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38956" name="AutoShape 44"/>
          <p:cNvCxnSpPr>
            <a:cxnSpLocks noChangeShapeType="1"/>
          </p:cNvCxnSpPr>
          <p:nvPr/>
        </p:nvCxnSpPr>
        <p:spPr bwMode="auto">
          <a:xfrm>
            <a:off x="2728913" y="4699000"/>
            <a:ext cx="852487" cy="603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57" name="AutoShape 45"/>
          <p:cNvSpPr>
            <a:spLocks noChangeArrowheads="1"/>
          </p:cNvSpPr>
          <p:nvPr/>
        </p:nvSpPr>
        <p:spPr bwMode="auto">
          <a:xfrm>
            <a:off x="3581400" y="4343400"/>
            <a:ext cx="1676400" cy="1155700"/>
          </a:xfrm>
          <a:prstGeom prst="roundRect">
            <a:avLst>
              <a:gd name="adj" fmla="val 26463"/>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sz="2000"/>
              <a:t>do: move arm </a:t>
            </a:r>
          </a:p>
          <a:p>
            <a:pPr algn="ctr"/>
            <a:r>
              <a:rPr lang="en-US" altLang="en-US" sz="2000"/>
              <a:t>to column</a:t>
            </a:r>
          </a:p>
        </p:txBody>
      </p:sp>
      <p:cxnSp>
        <p:nvCxnSpPr>
          <p:cNvPr id="38958" name="AutoShape 46"/>
          <p:cNvCxnSpPr>
            <a:cxnSpLocks noChangeShapeType="1"/>
          </p:cNvCxnSpPr>
          <p:nvPr/>
        </p:nvCxnSpPr>
        <p:spPr bwMode="auto">
          <a:xfrm flipV="1">
            <a:off x="5257800" y="4756150"/>
            <a:ext cx="901700" cy="444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59" name="AutoShape 47"/>
          <p:cNvSpPr>
            <a:spLocks noChangeArrowheads="1"/>
          </p:cNvSpPr>
          <p:nvPr/>
        </p:nvSpPr>
        <p:spPr bwMode="auto">
          <a:xfrm>
            <a:off x="6172200" y="4267200"/>
            <a:ext cx="1676400" cy="1155700"/>
          </a:xfrm>
          <a:prstGeom prst="roundRect">
            <a:avLst>
              <a:gd name="adj" fmla="val 26463"/>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sz="2000"/>
              <a:t>do: push item</a:t>
            </a:r>
          </a:p>
          <a:p>
            <a:pPr algn="ctr"/>
            <a:r>
              <a:rPr lang="en-US" altLang="en-US" sz="2000"/>
              <a:t>off shelf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4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1" grpId="0" build="p" autoUpdateAnimBg="0"/>
      <p:bldP spid="3894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ltLang="en-US"/>
              <a:t>Superstates</a:t>
            </a:r>
          </a:p>
        </p:txBody>
      </p:sp>
      <p:sp>
        <p:nvSpPr>
          <p:cNvPr id="40963" name="Rectangle 3"/>
          <p:cNvSpPr>
            <a:spLocks noGrp="1" noChangeArrowheads="1"/>
          </p:cNvSpPr>
          <p:nvPr>
            <p:ph type="body" idx="1"/>
          </p:nvPr>
        </p:nvSpPr>
        <p:spPr>
          <a:noFill/>
          <a:ln/>
        </p:spPr>
        <p:txBody>
          <a:bodyPr/>
          <a:lstStyle/>
          <a:p>
            <a:r>
              <a:rPr lang="en-US" altLang="en-US"/>
              <a:t>Goal:</a:t>
            </a:r>
          </a:p>
          <a:p>
            <a:pPr lvl="1"/>
            <a:r>
              <a:rPr lang="en-US" altLang="en-US" sz="2400"/>
              <a:t>Avoid spaghetti models </a:t>
            </a:r>
          </a:p>
          <a:p>
            <a:pPr lvl="1"/>
            <a:r>
              <a:rPr lang="en-US" altLang="en-US" sz="2400"/>
              <a:t>Reduce the number of lines in a state diagram</a:t>
            </a:r>
            <a:endParaRPr lang="en-US" altLang="en-US"/>
          </a:p>
          <a:p>
            <a:r>
              <a:rPr lang="en-US" altLang="en-US"/>
              <a:t>Transitions </a:t>
            </a:r>
            <a:r>
              <a:rPr lang="en-US" altLang="en-US" u="sng"/>
              <a:t>from</a:t>
            </a:r>
            <a:r>
              <a:rPr lang="en-US" altLang="en-US"/>
              <a:t> other states to the superstate enter the first substate of the superstate.</a:t>
            </a:r>
          </a:p>
          <a:p>
            <a:r>
              <a:rPr lang="en-US" altLang="en-US"/>
              <a:t>Transitions </a:t>
            </a:r>
            <a:r>
              <a:rPr lang="en-US" altLang="en-US" u="sng"/>
              <a:t>to</a:t>
            </a:r>
            <a:r>
              <a:rPr lang="en-US" altLang="en-US"/>
              <a:t> other states from a superstate are inherited by all the substates (state inheritance)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altLang="en-US"/>
              <a:t>Modeling Concurrency</a:t>
            </a:r>
          </a:p>
        </p:txBody>
      </p:sp>
      <p:sp>
        <p:nvSpPr>
          <p:cNvPr id="41989" name="Rectangle 5"/>
          <p:cNvSpPr>
            <a:spLocks noGrp="1" noChangeArrowheads="1"/>
          </p:cNvSpPr>
          <p:nvPr>
            <p:ph type="body" idx="1"/>
          </p:nvPr>
        </p:nvSpPr>
        <p:spPr/>
        <p:txBody>
          <a:bodyPr/>
          <a:lstStyle/>
          <a:p>
            <a:pPr>
              <a:buFont typeface="Symbol" panose="05050102010706020507" pitchFamily="18" charset="2"/>
              <a:buNone/>
            </a:pPr>
            <a:r>
              <a:rPr lang="en-US" altLang="en-US"/>
              <a:t>Two  types of concurrency</a:t>
            </a:r>
          </a:p>
          <a:p>
            <a:pPr>
              <a:buFont typeface="Symbol" panose="05050102010706020507" pitchFamily="18" charset="2"/>
              <a:buNone/>
            </a:pPr>
            <a:r>
              <a:rPr lang="en-US" altLang="en-US"/>
              <a:t>1. System concurrency</a:t>
            </a:r>
          </a:p>
          <a:p>
            <a:pPr lvl="1"/>
            <a:r>
              <a:rPr lang="en-US" altLang="en-US"/>
              <a:t> State of overall system as the aggregation of state diagrams, one for each object. Each state diagram is executing concurrently with the others.</a:t>
            </a:r>
          </a:p>
          <a:p>
            <a:pPr>
              <a:buFont typeface="Symbol" panose="05050102010706020507" pitchFamily="18" charset="2"/>
              <a:buNone/>
            </a:pPr>
            <a:r>
              <a:rPr lang="en-US" altLang="en-US"/>
              <a:t>2. Object concurrency</a:t>
            </a:r>
          </a:p>
          <a:p>
            <a:pPr lvl="1"/>
            <a:r>
              <a:rPr lang="en-US" altLang="en-US"/>
              <a:t>An object can be partitioned into subsets of  states (attributes and links) such that each of them has its own subdiagram. </a:t>
            </a:r>
          </a:p>
          <a:p>
            <a:pPr lvl="1"/>
            <a:r>
              <a:rPr lang="en-US" altLang="en-US"/>
              <a:t>The state of the object consists of a set of states: one state from each subdiagram.</a:t>
            </a:r>
          </a:p>
          <a:p>
            <a:pPr lvl="1"/>
            <a:r>
              <a:rPr lang="en-US" altLang="en-US"/>
              <a:t>State diagrams are divided into subdiagrams by dotted lines.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198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198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198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198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19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ltLang="en-US"/>
              <a:t>Example of Concurrency within an Object</a:t>
            </a:r>
          </a:p>
        </p:txBody>
      </p:sp>
      <p:sp>
        <p:nvSpPr>
          <p:cNvPr id="44035" name="AutoShape 3"/>
          <p:cNvSpPr>
            <a:spLocks noChangeArrowheads="1"/>
          </p:cNvSpPr>
          <p:nvPr/>
        </p:nvSpPr>
        <p:spPr bwMode="auto">
          <a:xfrm>
            <a:off x="2552700" y="1828800"/>
            <a:ext cx="3721100" cy="3556000"/>
          </a:xfrm>
          <a:prstGeom prst="roundRect">
            <a:avLst>
              <a:gd name="adj" fmla="val 6310"/>
            </a:avLst>
          </a:prstGeom>
          <a:noFill/>
          <a:ln w="508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36" name="Freeform 4"/>
          <p:cNvSpPr>
            <a:spLocks/>
          </p:cNvSpPr>
          <p:nvPr/>
        </p:nvSpPr>
        <p:spPr bwMode="auto">
          <a:xfrm>
            <a:off x="2578100" y="2451100"/>
            <a:ext cx="1588" cy="26988"/>
          </a:xfrm>
          <a:custGeom>
            <a:avLst/>
            <a:gdLst>
              <a:gd name="T0" fmla="*/ 0 w 1"/>
              <a:gd name="T1" fmla="*/ 0 h 17"/>
              <a:gd name="T2" fmla="*/ 0 w 1"/>
              <a:gd name="T3" fmla="*/ 0 h 17"/>
              <a:gd name="T4" fmla="*/ 0 w 1"/>
              <a:gd name="T5" fmla="*/ 16 h 17"/>
              <a:gd name="T6" fmla="*/ 0 w 1"/>
              <a:gd name="T7" fmla="*/ 1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0"/>
                </a:lnTo>
                <a:lnTo>
                  <a:pt x="0" y="16"/>
                </a:lnTo>
                <a:lnTo>
                  <a:pt x="0" y="16"/>
                </a:lnTo>
                <a:lnTo>
                  <a:pt x="0"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37" name="Freeform 5"/>
          <p:cNvSpPr>
            <a:spLocks/>
          </p:cNvSpPr>
          <p:nvPr/>
        </p:nvSpPr>
        <p:spPr bwMode="auto">
          <a:xfrm>
            <a:off x="6286500" y="2438400"/>
            <a:ext cx="14288" cy="26988"/>
          </a:xfrm>
          <a:custGeom>
            <a:avLst/>
            <a:gdLst>
              <a:gd name="T0" fmla="*/ 0 w 9"/>
              <a:gd name="T1" fmla="*/ 0 h 17"/>
              <a:gd name="T2" fmla="*/ 4 w 9"/>
              <a:gd name="T3" fmla="*/ 0 h 17"/>
              <a:gd name="T4" fmla="*/ 8 w 9"/>
              <a:gd name="T5" fmla="*/ 16 h 17"/>
              <a:gd name="T6" fmla="*/ 0 w 9"/>
              <a:gd name="T7" fmla="*/ 16 h 17"/>
              <a:gd name="T8" fmla="*/ 0 w 9"/>
              <a:gd name="T9" fmla="*/ 0 h 17"/>
            </a:gdLst>
            <a:ahLst/>
            <a:cxnLst>
              <a:cxn ang="0">
                <a:pos x="T0" y="T1"/>
              </a:cxn>
              <a:cxn ang="0">
                <a:pos x="T2" y="T3"/>
              </a:cxn>
              <a:cxn ang="0">
                <a:pos x="T4" y="T5"/>
              </a:cxn>
              <a:cxn ang="0">
                <a:pos x="T6" y="T7"/>
              </a:cxn>
              <a:cxn ang="0">
                <a:pos x="T8" y="T9"/>
              </a:cxn>
            </a:cxnLst>
            <a:rect l="0" t="0" r="r" b="b"/>
            <a:pathLst>
              <a:path w="9" h="17">
                <a:moveTo>
                  <a:pt x="0" y="0"/>
                </a:moveTo>
                <a:lnTo>
                  <a:pt x="4" y="0"/>
                </a:lnTo>
                <a:lnTo>
                  <a:pt x="8" y="16"/>
                </a:lnTo>
                <a:lnTo>
                  <a:pt x="0" y="16"/>
                </a:lnTo>
                <a:lnTo>
                  <a:pt x="0"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38" name="Freeform 6"/>
          <p:cNvSpPr>
            <a:spLocks/>
          </p:cNvSpPr>
          <p:nvPr/>
        </p:nvSpPr>
        <p:spPr bwMode="auto">
          <a:xfrm>
            <a:off x="2590800" y="2438400"/>
            <a:ext cx="3684588" cy="39688"/>
          </a:xfrm>
          <a:custGeom>
            <a:avLst/>
            <a:gdLst>
              <a:gd name="T0" fmla="*/ 0 w 2321"/>
              <a:gd name="T1" fmla="*/ 6 h 25"/>
              <a:gd name="T2" fmla="*/ 0 w 2321"/>
              <a:gd name="T3" fmla="*/ 24 h 25"/>
              <a:gd name="T4" fmla="*/ 2320 w 2321"/>
              <a:gd name="T5" fmla="*/ 18 h 25"/>
              <a:gd name="T6" fmla="*/ 2320 w 2321"/>
              <a:gd name="T7" fmla="*/ 0 h 25"/>
              <a:gd name="T8" fmla="*/ 0 w 2321"/>
              <a:gd name="T9" fmla="*/ 6 h 25"/>
            </a:gdLst>
            <a:ahLst/>
            <a:cxnLst>
              <a:cxn ang="0">
                <a:pos x="T0" y="T1"/>
              </a:cxn>
              <a:cxn ang="0">
                <a:pos x="T2" y="T3"/>
              </a:cxn>
              <a:cxn ang="0">
                <a:pos x="T4" y="T5"/>
              </a:cxn>
              <a:cxn ang="0">
                <a:pos x="T6" y="T7"/>
              </a:cxn>
              <a:cxn ang="0">
                <a:pos x="T8" y="T9"/>
              </a:cxn>
            </a:cxnLst>
            <a:rect l="0" t="0" r="r" b="b"/>
            <a:pathLst>
              <a:path w="2321" h="25">
                <a:moveTo>
                  <a:pt x="0" y="6"/>
                </a:moveTo>
                <a:lnTo>
                  <a:pt x="0" y="24"/>
                </a:lnTo>
                <a:lnTo>
                  <a:pt x="2320" y="18"/>
                </a:lnTo>
                <a:lnTo>
                  <a:pt x="2320" y="0"/>
                </a:lnTo>
                <a:lnTo>
                  <a:pt x="0" y="6"/>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39" name="Rectangle 7"/>
          <p:cNvSpPr>
            <a:spLocks noChangeArrowheads="1"/>
          </p:cNvSpPr>
          <p:nvPr/>
        </p:nvSpPr>
        <p:spPr bwMode="auto">
          <a:xfrm>
            <a:off x="3840163" y="1858963"/>
            <a:ext cx="140811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Emitting </a:t>
            </a:r>
          </a:p>
        </p:txBody>
      </p:sp>
      <p:sp>
        <p:nvSpPr>
          <p:cNvPr id="44040" name="AutoShape 8"/>
          <p:cNvSpPr>
            <a:spLocks noChangeArrowheads="1"/>
          </p:cNvSpPr>
          <p:nvPr/>
        </p:nvSpPr>
        <p:spPr bwMode="auto">
          <a:xfrm>
            <a:off x="241300" y="3441700"/>
            <a:ext cx="1219200" cy="863600"/>
          </a:xfrm>
          <a:prstGeom prst="roundRect">
            <a:avLst>
              <a:gd name="adj" fmla="val 24653"/>
            </a:avLst>
          </a:prstGeom>
          <a:noFill/>
          <a:ln w="508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1" name="AutoShape 9"/>
          <p:cNvSpPr>
            <a:spLocks noChangeArrowheads="1"/>
          </p:cNvSpPr>
          <p:nvPr/>
        </p:nvSpPr>
        <p:spPr bwMode="auto">
          <a:xfrm>
            <a:off x="7416800" y="3365500"/>
            <a:ext cx="1397000" cy="1016000"/>
          </a:xfrm>
          <a:prstGeom prst="roundRect">
            <a:avLst>
              <a:gd name="adj" fmla="val 21171"/>
            </a:avLst>
          </a:prstGeom>
          <a:noFill/>
          <a:ln w="508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2" name="Rectangle 10"/>
          <p:cNvSpPr>
            <a:spLocks noChangeArrowheads="1"/>
          </p:cNvSpPr>
          <p:nvPr/>
        </p:nvSpPr>
        <p:spPr bwMode="auto">
          <a:xfrm>
            <a:off x="309563" y="3560763"/>
            <a:ext cx="10953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Setting</a:t>
            </a:r>
          </a:p>
        </p:txBody>
      </p:sp>
      <p:sp>
        <p:nvSpPr>
          <p:cNvPr id="44043" name="Rectangle 11"/>
          <p:cNvSpPr>
            <a:spLocks noChangeArrowheads="1"/>
          </p:cNvSpPr>
          <p:nvPr/>
        </p:nvSpPr>
        <p:spPr bwMode="auto">
          <a:xfrm>
            <a:off x="7551738" y="3548063"/>
            <a:ext cx="10112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Ready</a:t>
            </a:r>
          </a:p>
        </p:txBody>
      </p:sp>
      <p:sp>
        <p:nvSpPr>
          <p:cNvPr id="44044" name="Rectangle 12"/>
          <p:cNvSpPr>
            <a:spLocks noChangeArrowheads="1"/>
          </p:cNvSpPr>
          <p:nvPr/>
        </p:nvSpPr>
        <p:spPr bwMode="auto">
          <a:xfrm>
            <a:off x="620713" y="3916363"/>
            <a:ext cx="5715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Up</a:t>
            </a:r>
          </a:p>
        </p:txBody>
      </p:sp>
      <p:sp>
        <p:nvSpPr>
          <p:cNvPr id="44045" name="Rectangle 13"/>
          <p:cNvSpPr>
            <a:spLocks noChangeArrowheads="1"/>
          </p:cNvSpPr>
          <p:nvPr/>
        </p:nvSpPr>
        <p:spPr bwMode="auto">
          <a:xfrm>
            <a:off x="7442200" y="3865563"/>
            <a:ext cx="64611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to r</a:t>
            </a:r>
          </a:p>
        </p:txBody>
      </p:sp>
      <p:sp>
        <p:nvSpPr>
          <p:cNvPr id="44046" name="Rectangle 14"/>
          <p:cNvSpPr>
            <a:spLocks noChangeArrowheads="1"/>
          </p:cNvSpPr>
          <p:nvPr/>
        </p:nvSpPr>
        <p:spPr bwMode="auto">
          <a:xfrm>
            <a:off x="7902575" y="3865563"/>
            <a:ext cx="67151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eset</a:t>
            </a:r>
          </a:p>
        </p:txBody>
      </p:sp>
      <p:sp>
        <p:nvSpPr>
          <p:cNvPr id="44047" name="Rectangle 15"/>
          <p:cNvSpPr>
            <a:spLocks noChangeArrowheads="1"/>
          </p:cNvSpPr>
          <p:nvPr/>
        </p:nvSpPr>
        <p:spPr bwMode="auto">
          <a:xfrm>
            <a:off x="1460500" y="3873500"/>
            <a:ext cx="1588" cy="12700"/>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8" name="Rectangle 16"/>
          <p:cNvSpPr>
            <a:spLocks noChangeArrowheads="1"/>
          </p:cNvSpPr>
          <p:nvPr/>
        </p:nvSpPr>
        <p:spPr bwMode="auto">
          <a:xfrm>
            <a:off x="2146300" y="3873500"/>
            <a:ext cx="1588" cy="12700"/>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9" name="Rectangle 17"/>
          <p:cNvSpPr>
            <a:spLocks noChangeArrowheads="1"/>
          </p:cNvSpPr>
          <p:nvPr/>
        </p:nvSpPr>
        <p:spPr bwMode="auto">
          <a:xfrm>
            <a:off x="1473200" y="3873500"/>
            <a:ext cx="660400" cy="12700"/>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0" name="AutoShape 18"/>
          <p:cNvSpPr>
            <a:spLocks noChangeArrowheads="1"/>
          </p:cNvSpPr>
          <p:nvPr/>
        </p:nvSpPr>
        <p:spPr bwMode="auto">
          <a:xfrm>
            <a:off x="3949700" y="2717800"/>
            <a:ext cx="1219200" cy="876300"/>
          </a:xfrm>
          <a:prstGeom prst="roundRect">
            <a:avLst>
              <a:gd name="adj" fmla="val 24319"/>
            </a:avLst>
          </a:prstGeom>
          <a:noFill/>
          <a:ln w="508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51" name="Rectangle 19"/>
          <p:cNvSpPr>
            <a:spLocks noChangeArrowheads="1"/>
          </p:cNvSpPr>
          <p:nvPr/>
        </p:nvSpPr>
        <p:spPr bwMode="auto">
          <a:xfrm>
            <a:off x="4022725" y="2987675"/>
            <a:ext cx="1030288"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200">
                <a:solidFill>
                  <a:srgbClr val="000000"/>
                </a:solidFill>
              </a:rPr>
              <a:t>Do: Dispense</a:t>
            </a:r>
          </a:p>
        </p:txBody>
      </p:sp>
      <p:sp>
        <p:nvSpPr>
          <p:cNvPr id="44052" name="Freeform 20" descr="Dark vertical"/>
          <p:cNvSpPr>
            <a:spLocks/>
          </p:cNvSpPr>
          <p:nvPr/>
        </p:nvSpPr>
        <p:spPr bwMode="auto">
          <a:xfrm>
            <a:off x="2514600" y="3886200"/>
            <a:ext cx="14288" cy="39688"/>
          </a:xfrm>
          <a:custGeom>
            <a:avLst/>
            <a:gdLst>
              <a:gd name="T0" fmla="*/ 8 w 9"/>
              <a:gd name="T1" fmla="*/ 0 h 25"/>
              <a:gd name="T2" fmla="*/ 0 w 9"/>
              <a:gd name="T3" fmla="*/ 0 h 25"/>
              <a:gd name="T4" fmla="*/ 0 w 9"/>
              <a:gd name="T5" fmla="*/ 24 h 25"/>
              <a:gd name="T6" fmla="*/ 8 w 9"/>
              <a:gd name="T7" fmla="*/ 24 h 25"/>
              <a:gd name="T8" fmla="*/ 8 w 9"/>
              <a:gd name="T9" fmla="*/ 0 h 25"/>
            </a:gdLst>
            <a:ahLst/>
            <a:cxnLst>
              <a:cxn ang="0">
                <a:pos x="T0" y="T1"/>
              </a:cxn>
              <a:cxn ang="0">
                <a:pos x="T2" y="T3"/>
              </a:cxn>
              <a:cxn ang="0">
                <a:pos x="T4" y="T5"/>
              </a:cxn>
              <a:cxn ang="0">
                <a:pos x="T6" y="T7"/>
              </a:cxn>
              <a:cxn ang="0">
                <a:pos x="T8" y="T9"/>
              </a:cxn>
            </a:cxnLst>
            <a:rect l="0" t="0" r="r" b="b"/>
            <a:pathLst>
              <a:path w="9" h="25">
                <a:moveTo>
                  <a:pt x="8" y="0"/>
                </a:moveTo>
                <a:lnTo>
                  <a:pt x="0" y="0"/>
                </a:lnTo>
                <a:lnTo>
                  <a:pt x="0" y="24"/>
                </a:lnTo>
                <a:lnTo>
                  <a:pt x="8" y="24"/>
                </a:lnTo>
                <a:lnTo>
                  <a:pt x="8" y="0"/>
                </a:lnTo>
              </a:path>
            </a:pathLst>
          </a:custGeom>
          <a:pattFill prst="dkVert">
            <a:fgClr>
              <a:srgbClr val="000000"/>
            </a:fgClr>
            <a:bgClr>
              <a:srgbClr val="FFFFFF"/>
            </a:bgClr>
          </a:patt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53" name="Freeform 21" descr="Dark vertical"/>
          <p:cNvSpPr>
            <a:spLocks/>
          </p:cNvSpPr>
          <p:nvPr/>
        </p:nvSpPr>
        <p:spPr bwMode="auto">
          <a:xfrm>
            <a:off x="6261100" y="3911600"/>
            <a:ext cx="14288" cy="39688"/>
          </a:xfrm>
          <a:custGeom>
            <a:avLst/>
            <a:gdLst>
              <a:gd name="T0" fmla="*/ 0 w 9"/>
              <a:gd name="T1" fmla="*/ 0 h 25"/>
              <a:gd name="T2" fmla="*/ 8 w 9"/>
              <a:gd name="T3" fmla="*/ 0 h 25"/>
              <a:gd name="T4" fmla="*/ 8 w 9"/>
              <a:gd name="T5" fmla="*/ 24 h 25"/>
              <a:gd name="T6" fmla="*/ 0 w 9"/>
              <a:gd name="T7" fmla="*/ 24 h 25"/>
              <a:gd name="T8" fmla="*/ 0 w 9"/>
              <a:gd name="T9" fmla="*/ 0 h 25"/>
            </a:gdLst>
            <a:ahLst/>
            <a:cxnLst>
              <a:cxn ang="0">
                <a:pos x="T0" y="T1"/>
              </a:cxn>
              <a:cxn ang="0">
                <a:pos x="T2" y="T3"/>
              </a:cxn>
              <a:cxn ang="0">
                <a:pos x="T4" y="T5"/>
              </a:cxn>
              <a:cxn ang="0">
                <a:pos x="T6" y="T7"/>
              </a:cxn>
              <a:cxn ang="0">
                <a:pos x="T8" y="T9"/>
              </a:cxn>
            </a:cxnLst>
            <a:rect l="0" t="0" r="r" b="b"/>
            <a:pathLst>
              <a:path w="9" h="25">
                <a:moveTo>
                  <a:pt x="0" y="0"/>
                </a:moveTo>
                <a:lnTo>
                  <a:pt x="8" y="0"/>
                </a:lnTo>
                <a:lnTo>
                  <a:pt x="8" y="24"/>
                </a:lnTo>
                <a:lnTo>
                  <a:pt x="0" y="24"/>
                </a:lnTo>
                <a:lnTo>
                  <a:pt x="0" y="0"/>
                </a:lnTo>
              </a:path>
            </a:pathLst>
          </a:custGeom>
          <a:pattFill prst="dkVert">
            <a:fgClr>
              <a:srgbClr val="000000"/>
            </a:fgClr>
            <a:bgClr>
              <a:srgbClr val="FFFFFF"/>
            </a:bgClr>
          </a:patt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54" name="Freeform 22" descr="Dark vertical"/>
          <p:cNvSpPr>
            <a:spLocks/>
          </p:cNvSpPr>
          <p:nvPr/>
        </p:nvSpPr>
        <p:spPr bwMode="auto">
          <a:xfrm>
            <a:off x="2540000" y="3886200"/>
            <a:ext cx="3709988" cy="65088"/>
          </a:xfrm>
          <a:custGeom>
            <a:avLst/>
            <a:gdLst>
              <a:gd name="T0" fmla="*/ 0 w 2337"/>
              <a:gd name="T1" fmla="*/ 0 h 41"/>
              <a:gd name="T2" fmla="*/ 0 w 2337"/>
              <a:gd name="T3" fmla="*/ 27 h 41"/>
              <a:gd name="T4" fmla="*/ 2336 w 2337"/>
              <a:gd name="T5" fmla="*/ 40 h 41"/>
              <a:gd name="T6" fmla="*/ 2336 w 2337"/>
              <a:gd name="T7" fmla="*/ 13 h 41"/>
              <a:gd name="T8" fmla="*/ 0 w 2337"/>
              <a:gd name="T9" fmla="*/ 0 h 41"/>
            </a:gdLst>
            <a:ahLst/>
            <a:cxnLst>
              <a:cxn ang="0">
                <a:pos x="T0" y="T1"/>
              </a:cxn>
              <a:cxn ang="0">
                <a:pos x="T2" y="T3"/>
              </a:cxn>
              <a:cxn ang="0">
                <a:pos x="T4" y="T5"/>
              </a:cxn>
              <a:cxn ang="0">
                <a:pos x="T6" y="T7"/>
              </a:cxn>
              <a:cxn ang="0">
                <a:pos x="T8" y="T9"/>
              </a:cxn>
            </a:cxnLst>
            <a:rect l="0" t="0" r="r" b="b"/>
            <a:pathLst>
              <a:path w="2337" h="41">
                <a:moveTo>
                  <a:pt x="0" y="0"/>
                </a:moveTo>
                <a:lnTo>
                  <a:pt x="0" y="27"/>
                </a:lnTo>
                <a:lnTo>
                  <a:pt x="2336" y="40"/>
                </a:lnTo>
                <a:lnTo>
                  <a:pt x="2336" y="13"/>
                </a:lnTo>
                <a:lnTo>
                  <a:pt x="0" y="0"/>
                </a:lnTo>
              </a:path>
            </a:pathLst>
          </a:custGeom>
          <a:pattFill prst="dkVert">
            <a:fgClr>
              <a:srgbClr val="000000"/>
            </a:fgClr>
            <a:bgClr>
              <a:srgbClr val="FFFFFF"/>
            </a:bgClr>
          </a:patt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55" name="Freeform 23"/>
          <p:cNvSpPr>
            <a:spLocks/>
          </p:cNvSpPr>
          <p:nvPr/>
        </p:nvSpPr>
        <p:spPr bwMode="auto">
          <a:xfrm>
            <a:off x="2133600" y="3873500"/>
            <a:ext cx="14288" cy="14288"/>
          </a:xfrm>
          <a:custGeom>
            <a:avLst/>
            <a:gdLst>
              <a:gd name="T0" fmla="*/ 8 w 9"/>
              <a:gd name="T1" fmla="*/ 0 h 9"/>
              <a:gd name="T2" fmla="*/ 4 w 9"/>
              <a:gd name="T3" fmla="*/ 0 h 9"/>
              <a:gd name="T4" fmla="*/ 0 w 9"/>
              <a:gd name="T5" fmla="*/ 4 h 9"/>
              <a:gd name="T6" fmla="*/ 4 w 9"/>
              <a:gd name="T7" fmla="*/ 8 h 9"/>
              <a:gd name="T8" fmla="*/ 8 w 9"/>
              <a:gd name="T9" fmla="*/ 0 h 9"/>
            </a:gdLst>
            <a:ahLst/>
            <a:cxnLst>
              <a:cxn ang="0">
                <a:pos x="T0" y="T1"/>
              </a:cxn>
              <a:cxn ang="0">
                <a:pos x="T2" y="T3"/>
              </a:cxn>
              <a:cxn ang="0">
                <a:pos x="T4" y="T5"/>
              </a:cxn>
              <a:cxn ang="0">
                <a:pos x="T6" y="T7"/>
              </a:cxn>
              <a:cxn ang="0">
                <a:pos x="T8" y="T9"/>
              </a:cxn>
            </a:cxnLst>
            <a:rect l="0" t="0" r="r" b="b"/>
            <a:pathLst>
              <a:path w="9" h="9">
                <a:moveTo>
                  <a:pt x="8" y="0"/>
                </a:moveTo>
                <a:lnTo>
                  <a:pt x="4" y="0"/>
                </a:lnTo>
                <a:lnTo>
                  <a:pt x="0" y="4"/>
                </a:lnTo>
                <a:lnTo>
                  <a:pt x="4" y="8"/>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56" name="Freeform 24"/>
          <p:cNvSpPr>
            <a:spLocks/>
          </p:cNvSpPr>
          <p:nvPr/>
        </p:nvSpPr>
        <p:spPr bwMode="auto">
          <a:xfrm>
            <a:off x="3733800" y="4686300"/>
            <a:ext cx="217488" cy="153988"/>
          </a:xfrm>
          <a:custGeom>
            <a:avLst/>
            <a:gdLst>
              <a:gd name="T0" fmla="*/ 38 w 137"/>
              <a:gd name="T1" fmla="*/ 0 h 97"/>
              <a:gd name="T2" fmla="*/ 136 w 137"/>
              <a:gd name="T3" fmla="*/ 96 h 97"/>
              <a:gd name="T4" fmla="*/ 0 w 137"/>
              <a:gd name="T5" fmla="*/ 66 h 97"/>
              <a:gd name="T6" fmla="*/ 23 w 137"/>
              <a:gd name="T7" fmla="*/ 37 h 97"/>
              <a:gd name="T8" fmla="*/ 38 w 137"/>
              <a:gd name="T9" fmla="*/ 0 h 97"/>
            </a:gdLst>
            <a:ahLst/>
            <a:cxnLst>
              <a:cxn ang="0">
                <a:pos x="T0" y="T1"/>
              </a:cxn>
              <a:cxn ang="0">
                <a:pos x="T2" y="T3"/>
              </a:cxn>
              <a:cxn ang="0">
                <a:pos x="T4" y="T5"/>
              </a:cxn>
              <a:cxn ang="0">
                <a:pos x="T6" y="T7"/>
              </a:cxn>
              <a:cxn ang="0">
                <a:pos x="T8" y="T9"/>
              </a:cxn>
            </a:cxnLst>
            <a:rect l="0" t="0" r="r" b="b"/>
            <a:pathLst>
              <a:path w="137" h="97">
                <a:moveTo>
                  <a:pt x="38" y="0"/>
                </a:moveTo>
                <a:lnTo>
                  <a:pt x="136" y="96"/>
                </a:lnTo>
                <a:lnTo>
                  <a:pt x="0" y="66"/>
                </a:lnTo>
                <a:lnTo>
                  <a:pt x="23" y="37"/>
                </a:lnTo>
                <a:lnTo>
                  <a:pt x="3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57" name="Freeform 25"/>
          <p:cNvSpPr>
            <a:spLocks/>
          </p:cNvSpPr>
          <p:nvPr/>
        </p:nvSpPr>
        <p:spPr bwMode="auto">
          <a:xfrm>
            <a:off x="2146300" y="3873500"/>
            <a:ext cx="1614488" cy="877888"/>
          </a:xfrm>
          <a:custGeom>
            <a:avLst/>
            <a:gdLst>
              <a:gd name="T0" fmla="*/ 8 w 1017"/>
              <a:gd name="T1" fmla="*/ 0 h 553"/>
              <a:gd name="T2" fmla="*/ 0 w 1017"/>
              <a:gd name="T3" fmla="*/ 16 h 553"/>
              <a:gd name="T4" fmla="*/ 1008 w 1017"/>
              <a:gd name="T5" fmla="*/ 552 h 553"/>
              <a:gd name="T6" fmla="*/ 1016 w 1017"/>
              <a:gd name="T7" fmla="*/ 536 h 553"/>
              <a:gd name="T8" fmla="*/ 8 w 1017"/>
              <a:gd name="T9" fmla="*/ 0 h 553"/>
            </a:gdLst>
            <a:ahLst/>
            <a:cxnLst>
              <a:cxn ang="0">
                <a:pos x="T0" y="T1"/>
              </a:cxn>
              <a:cxn ang="0">
                <a:pos x="T2" y="T3"/>
              </a:cxn>
              <a:cxn ang="0">
                <a:pos x="T4" y="T5"/>
              </a:cxn>
              <a:cxn ang="0">
                <a:pos x="T6" y="T7"/>
              </a:cxn>
              <a:cxn ang="0">
                <a:pos x="T8" y="T9"/>
              </a:cxn>
            </a:cxnLst>
            <a:rect l="0" t="0" r="r" b="b"/>
            <a:pathLst>
              <a:path w="1017" h="553">
                <a:moveTo>
                  <a:pt x="8" y="0"/>
                </a:moveTo>
                <a:lnTo>
                  <a:pt x="0" y="16"/>
                </a:lnTo>
                <a:lnTo>
                  <a:pt x="1008" y="552"/>
                </a:lnTo>
                <a:lnTo>
                  <a:pt x="1016" y="536"/>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58" name="Freeform 26"/>
          <p:cNvSpPr>
            <a:spLocks/>
          </p:cNvSpPr>
          <p:nvPr/>
        </p:nvSpPr>
        <p:spPr bwMode="auto">
          <a:xfrm>
            <a:off x="2095500" y="3848100"/>
            <a:ext cx="14288" cy="14288"/>
          </a:xfrm>
          <a:custGeom>
            <a:avLst/>
            <a:gdLst>
              <a:gd name="T0" fmla="*/ 4 w 9"/>
              <a:gd name="T1" fmla="*/ 0 h 9"/>
              <a:gd name="T2" fmla="*/ 0 w 9"/>
              <a:gd name="T3" fmla="*/ 0 h 9"/>
              <a:gd name="T4" fmla="*/ 4 w 9"/>
              <a:gd name="T5" fmla="*/ 8 h 9"/>
              <a:gd name="T6" fmla="*/ 8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0" y="0"/>
                </a:lnTo>
                <a:lnTo>
                  <a:pt x="4" y="8"/>
                </a:lnTo>
                <a:lnTo>
                  <a:pt x="8" y="8"/>
                </a:lnTo>
                <a:lnTo>
                  <a:pt x="4"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59" name="Freeform 27"/>
          <p:cNvSpPr>
            <a:spLocks/>
          </p:cNvSpPr>
          <p:nvPr/>
        </p:nvSpPr>
        <p:spPr bwMode="auto">
          <a:xfrm>
            <a:off x="3683000" y="3098800"/>
            <a:ext cx="217488" cy="128588"/>
          </a:xfrm>
          <a:custGeom>
            <a:avLst/>
            <a:gdLst>
              <a:gd name="T0" fmla="*/ 0 w 137"/>
              <a:gd name="T1" fmla="*/ 15 h 81"/>
              <a:gd name="T2" fmla="*/ 136 w 137"/>
              <a:gd name="T3" fmla="*/ 0 h 81"/>
              <a:gd name="T4" fmla="*/ 30 w 137"/>
              <a:gd name="T5" fmla="*/ 80 h 81"/>
              <a:gd name="T6" fmla="*/ 15 w 137"/>
              <a:gd name="T7" fmla="*/ 44 h 81"/>
              <a:gd name="T8" fmla="*/ 0 w 137"/>
              <a:gd name="T9" fmla="*/ 15 h 81"/>
            </a:gdLst>
            <a:ahLst/>
            <a:cxnLst>
              <a:cxn ang="0">
                <a:pos x="T0" y="T1"/>
              </a:cxn>
              <a:cxn ang="0">
                <a:pos x="T2" y="T3"/>
              </a:cxn>
              <a:cxn ang="0">
                <a:pos x="T4" y="T5"/>
              </a:cxn>
              <a:cxn ang="0">
                <a:pos x="T6" y="T7"/>
              </a:cxn>
              <a:cxn ang="0">
                <a:pos x="T8" y="T9"/>
              </a:cxn>
            </a:cxnLst>
            <a:rect l="0" t="0" r="r" b="b"/>
            <a:pathLst>
              <a:path w="137" h="81">
                <a:moveTo>
                  <a:pt x="0" y="15"/>
                </a:moveTo>
                <a:lnTo>
                  <a:pt x="136" y="0"/>
                </a:lnTo>
                <a:lnTo>
                  <a:pt x="30" y="80"/>
                </a:lnTo>
                <a:lnTo>
                  <a:pt x="15" y="44"/>
                </a:lnTo>
                <a:lnTo>
                  <a:pt x="0" y="15"/>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60" name="Freeform 28"/>
          <p:cNvSpPr>
            <a:spLocks/>
          </p:cNvSpPr>
          <p:nvPr/>
        </p:nvSpPr>
        <p:spPr bwMode="auto">
          <a:xfrm>
            <a:off x="2108200" y="3175000"/>
            <a:ext cx="1589088" cy="687388"/>
          </a:xfrm>
          <a:custGeom>
            <a:avLst/>
            <a:gdLst>
              <a:gd name="T0" fmla="*/ 0 w 1001"/>
              <a:gd name="T1" fmla="*/ 416 h 433"/>
              <a:gd name="T2" fmla="*/ 8 w 1001"/>
              <a:gd name="T3" fmla="*/ 432 h 433"/>
              <a:gd name="T4" fmla="*/ 1000 w 1001"/>
              <a:gd name="T5" fmla="*/ 16 h 433"/>
              <a:gd name="T6" fmla="*/ 992 w 1001"/>
              <a:gd name="T7" fmla="*/ 0 h 433"/>
              <a:gd name="T8" fmla="*/ 0 w 1001"/>
              <a:gd name="T9" fmla="*/ 416 h 433"/>
            </a:gdLst>
            <a:ahLst/>
            <a:cxnLst>
              <a:cxn ang="0">
                <a:pos x="T0" y="T1"/>
              </a:cxn>
              <a:cxn ang="0">
                <a:pos x="T2" y="T3"/>
              </a:cxn>
              <a:cxn ang="0">
                <a:pos x="T4" y="T5"/>
              </a:cxn>
              <a:cxn ang="0">
                <a:pos x="T6" y="T7"/>
              </a:cxn>
              <a:cxn ang="0">
                <a:pos x="T8" y="T9"/>
              </a:cxn>
            </a:cxnLst>
            <a:rect l="0" t="0" r="r" b="b"/>
            <a:pathLst>
              <a:path w="1001" h="433">
                <a:moveTo>
                  <a:pt x="0" y="416"/>
                </a:moveTo>
                <a:lnTo>
                  <a:pt x="8" y="432"/>
                </a:lnTo>
                <a:lnTo>
                  <a:pt x="1000" y="16"/>
                </a:lnTo>
                <a:lnTo>
                  <a:pt x="992" y="0"/>
                </a:lnTo>
                <a:lnTo>
                  <a:pt x="0" y="416"/>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61" name="Freeform 29"/>
          <p:cNvSpPr>
            <a:spLocks/>
          </p:cNvSpPr>
          <p:nvPr/>
        </p:nvSpPr>
        <p:spPr bwMode="auto">
          <a:xfrm>
            <a:off x="5207000" y="3187700"/>
            <a:ext cx="14288" cy="14288"/>
          </a:xfrm>
          <a:custGeom>
            <a:avLst/>
            <a:gdLst>
              <a:gd name="T0" fmla="*/ 8 w 9"/>
              <a:gd name="T1" fmla="*/ 0 h 9"/>
              <a:gd name="T2" fmla="*/ 4 w 9"/>
              <a:gd name="T3" fmla="*/ 0 h 9"/>
              <a:gd name="T4" fmla="*/ 0 w 9"/>
              <a:gd name="T5" fmla="*/ 4 h 9"/>
              <a:gd name="T6" fmla="*/ 4 w 9"/>
              <a:gd name="T7" fmla="*/ 8 h 9"/>
              <a:gd name="T8" fmla="*/ 8 w 9"/>
              <a:gd name="T9" fmla="*/ 0 h 9"/>
            </a:gdLst>
            <a:ahLst/>
            <a:cxnLst>
              <a:cxn ang="0">
                <a:pos x="T0" y="T1"/>
              </a:cxn>
              <a:cxn ang="0">
                <a:pos x="T2" y="T3"/>
              </a:cxn>
              <a:cxn ang="0">
                <a:pos x="T4" y="T5"/>
              </a:cxn>
              <a:cxn ang="0">
                <a:pos x="T6" y="T7"/>
              </a:cxn>
              <a:cxn ang="0">
                <a:pos x="T8" y="T9"/>
              </a:cxn>
            </a:cxnLst>
            <a:rect l="0" t="0" r="r" b="b"/>
            <a:pathLst>
              <a:path w="9" h="9">
                <a:moveTo>
                  <a:pt x="8" y="0"/>
                </a:moveTo>
                <a:lnTo>
                  <a:pt x="4" y="0"/>
                </a:lnTo>
                <a:lnTo>
                  <a:pt x="0" y="4"/>
                </a:lnTo>
                <a:lnTo>
                  <a:pt x="4" y="8"/>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62" name="Freeform 30"/>
          <p:cNvSpPr>
            <a:spLocks/>
          </p:cNvSpPr>
          <p:nvPr/>
        </p:nvSpPr>
        <p:spPr bwMode="auto">
          <a:xfrm>
            <a:off x="5219700" y="3187700"/>
            <a:ext cx="877888" cy="484188"/>
          </a:xfrm>
          <a:custGeom>
            <a:avLst/>
            <a:gdLst>
              <a:gd name="T0" fmla="*/ 8 w 553"/>
              <a:gd name="T1" fmla="*/ 0 h 305"/>
              <a:gd name="T2" fmla="*/ 0 w 553"/>
              <a:gd name="T3" fmla="*/ 16 h 305"/>
              <a:gd name="T4" fmla="*/ 544 w 553"/>
              <a:gd name="T5" fmla="*/ 304 h 305"/>
              <a:gd name="T6" fmla="*/ 552 w 553"/>
              <a:gd name="T7" fmla="*/ 288 h 305"/>
              <a:gd name="T8" fmla="*/ 8 w 553"/>
              <a:gd name="T9" fmla="*/ 0 h 305"/>
            </a:gdLst>
            <a:ahLst/>
            <a:cxnLst>
              <a:cxn ang="0">
                <a:pos x="T0" y="T1"/>
              </a:cxn>
              <a:cxn ang="0">
                <a:pos x="T2" y="T3"/>
              </a:cxn>
              <a:cxn ang="0">
                <a:pos x="T4" y="T5"/>
              </a:cxn>
              <a:cxn ang="0">
                <a:pos x="T6" y="T7"/>
              </a:cxn>
              <a:cxn ang="0">
                <a:pos x="T8" y="T9"/>
              </a:cxn>
            </a:cxnLst>
            <a:rect l="0" t="0" r="r" b="b"/>
            <a:pathLst>
              <a:path w="553" h="305">
                <a:moveTo>
                  <a:pt x="8" y="0"/>
                </a:moveTo>
                <a:lnTo>
                  <a:pt x="0" y="16"/>
                </a:lnTo>
                <a:lnTo>
                  <a:pt x="544" y="304"/>
                </a:lnTo>
                <a:lnTo>
                  <a:pt x="552" y="288"/>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63" name="Freeform 31"/>
          <p:cNvSpPr>
            <a:spLocks/>
          </p:cNvSpPr>
          <p:nvPr/>
        </p:nvSpPr>
        <p:spPr bwMode="auto">
          <a:xfrm>
            <a:off x="6769100" y="3937000"/>
            <a:ext cx="14288" cy="14288"/>
          </a:xfrm>
          <a:custGeom>
            <a:avLst/>
            <a:gdLst>
              <a:gd name="T0" fmla="*/ 4 w 9"/>
              <a:gd name="T1" fmla="*/ 0 h 9"/>
              <a:gd name="T2" fmla="*/ 8 w 9"/>
              <a:gd name="T3" fmla="*/ 0 h 9"/>
              <a:gd name="T4" fmla="*/ 4 w 9"/>
              <a:gd name="T5" fmla="*/ 8 h 9"/>
              <a:gd name="T6" fmla="*/ 0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8" y="0"/>
                </a:lnTo>
                <a:lnTo>
                  <a:pt x="4" y="8"/>
                </a:lnTo>
                <a:lnTo>
                  <a:pt x="0" y="8"/>
                </a:lnTo>
                <a:lnTo>
                  <a:pt x="4"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64" name="Freeform 32"/>
          <p:cNvSpPr>
            <a:spLocks/>
          </p:cNvSpPr>
          <p:nvPr/>
        </p:nvSpPr>
        <p:spPr bwMode="auto">
          <a:xfrm>
            <a:off x="6096000" y="3657600"/>
            <a:ext cx="674688" cy="293688"/>
          </a:xfrm>
          <a:custGeom>
            <a:avLst/>
            <a:gdLst>
              <a:gd name="T0" fmla="*/ 8 w 425"/>
              <a:gd name="T1" fmla="*/ 0 h 185"/>
              <a:gd name="T2" fmla="*/ 0 w 425"/>
              <a:gd name="T3" fmla="*/ 15 h 185"/>
              <a:gd name="T4" fmla="*/ 416 w 425"/>
              <a:gd name="T5" fmla="*/ 184 h 185"/>
              <a:gd name="T6" fmla="*/ 424 w 425"/>
              <a:gd name="T7" fmla="*/ 169 h 185"/>
              <a:gd name="T8" fmla="*/ 8 w 425"/>
              <a:gd name="T9" fmla="*/ 0 h 185"/>
            </a:gdLst>
            <a:ahLst/>
            <a:cxnLst>
              <a:cxn ang="0">
                <a:pos x="T0" y="T1"/>
              </a:cxn>
              <a:cxn ang="0">
                <a:pos x="T2" y="T3"/>
              </a:cxn>
              <a:cxn ang="0">
                <a:pos x="T4" y="T5"/>
              </a:cxn>
              <a:cxn ang="0">
                <a:pos x="T6" y="T7"/>
              </a:cxn>
              <a:cxn ang="0">
                <a:pos x="T8" y="T9"/>
              </a:cxn>
            </a:cxnLst>
            <a:rect l="0" t="0" r="r" b="b"/>
            <a:pathLst>
              <a:path w="425" h="185">
                <a:moveTo>
                  <a:pt x="8" y="0"/>
                </a:moveTo>
                <a:lnTo>
                  <a:pt x="0" y="15"/>
                </a:lnTo>
                <a:lnTo>
                  <a:pt x="416" y="184"/>
                </a:lnTo>
                <a:lnTo>
                  <a:pt x="424" y="169"/>
                </a:lnTo>
                <a:lnTo>
                  <a:pt x="8"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65" name="Freeform 33"/>
          <p:cNvSpPr>
            <a:spLocks/>
          </p:cNvSpPr>
          <p:nvPr/>
        </p:nvSpPr>
        <p:spPr bwMode="auto">
          <a:xfrm>
            <a:off x="7239000" y="3898900"/>
            <a:ext cx="128588" cy="77788"/>
          </a:xfrm>
          <a:custGeom>
            <a:avLst/>
            <a:gdLst>
              <a:gd name="T0" fmla="*/ 0 w 81"/>
              <a:gd name="T1" fmla="*/ 0 h 49"/>
              <a:gd name="T2" fmla="*/ 80 w 81"/>
              <a:gd name="T3" fmla="*/ 27 h 49"/>
              <a:gd name="T4" fmla="*/ 0 w 81"/>
              <a:gd name="T5" fmla="*/ 48 h 49"/>
              <a:gd name="T6" fmla="*/ 0 w 81"/>
              <a:gd name="T7" fmla="*/ 27 h 49"/>
              <a:gd name="T8" fmla="*/ 0 w 81"/>
              <a:gd name="T9" fmla="*/ 0 h 49"/>
            </a:gdLst>
            <a:ahLst/>
            <a:cxnLst>
              <a:cxn ang="0">
                <a:pos x="T0" y="T1"/>
              </a:cxn>
              <a:cxn ang="0">
                <a:pos x="T2" y="T3"/>
              </a:cxn>
              <a:cxn ang="0">
                <a:pos x="T4" y="T5"/>
              </a:cxn>
              <a:cxn ang="0">
                <a:pos x="T6" y="T7"/>
              </a:cxn>
              <a:cxn ang="0">
                <a:pos x="T8" y="T9"/>
              </a:cxn>
            </a:cxnLst>
            <a:rect l="0" t="0" r="r" b="b"/>
            <a:pathLst>
              <a:path w="81" h="49">
                <a:moveTo>
                  <a:pt x="0" y="0"/>
                </a:moveTo>
                <a:lnTo>
                  <a:pt x="80" y="27"/>
                </a:lnTo>
                <a:lnTo>
                  <a:pt x="0" y="48"/>
                </a:lnTo>
                <a:lnTo>
                  <a:pt x="0" y="27"/>
                </a:lnTo>
                <a:lnTo>
                  <a:pt x="0"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66" name="Line 34"/>
          <p:cNvSpPr>
            <a:spLocks noChangeShapeType="1"/>
          </p:cNvSpPr>
          <p:nvPr/>
        </p:nvSpPr>
        <p:spPr bwMode="auto">
          <a:xfrm>
            <a:off x="6762750" y="3956050"/>
            <a:ext cx="4699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67" name="Freeform 35"/>
          <p:cNvSpPr>
            <a:spLocks/>
          </p:cNvSpPr>
          <p:nvPr/>
        </p:nvSpPr>
        <p:spPr bwMode="auto">
          <a:xfrm>
            <a:off x="5207000" y="4914900"/>
            <a:ext cx="14288" cy="14288"/>
          </a:xfrm>
          <a:custGeom>
            <a:avLst/>
            <a:gdLst>
              <a:gd name="T0" fmla="*/ 4 w 9"/>
              <a:gd name="T1" fmla="*/ 0 h 9"/>
              <a:gd name="T2" fmla="*/ 0 w 9"/>
              <a:gd name="T3" fmla="*/ 4 h 9"/>
              <a:gd name="T4" fmla="*/ 4 w 9"/>
              <a:gd name="T5" fmla="*/ 8 h 9"/>
              <a:gd name="T6" fmla="*/ 8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0" y="4"/>
                </a:lnTo>
                <a:lnTo>
                  <a:pt x="4" y="8"/>
                </a:lnTo>
                <a:lnTo>
                  <a:pt x="8" y="8"/>
                </a:lnTo>
                <a:lnTo>
                  <a:pt x="4"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68" name="Freeform 36"/>
          <p:cNvSpPr>
            <a:spLocks/>
          </p:cNvSpPr>
          <p:nvPr/>
        </p:nvSpPr>
        <p:spPr bwMode="auto">
          <a:xfrm>
            <a:off x="6794500" y="3898900"/>
            <a:ext cx="14288" cy="26988"/>
          </a:xfrm>
          <a:custGeom>
            <a:avLst/>
            <a:gdLst>
              <a:gd name="T0" fmla="*/ 0 w 9"/>
              <a:gd name="T1" fmla="*/ 5 h 17"/>
              <a:gd name="T2" fmla="*/ 4 w 9"/>
              <a:gd name="T3" fmla="*/ 0 h 17"/>
              <a:gd name="T4" fmla="*/ 8 w 9"/>
              <a:gd name="T5" fmla="*/ 11 h 17"/>
              <a:gd name="T6" fmla="*/ 4 w 9"/>
              <a:gd name="T7" fmla="*/ 16 h 17"/>
              <a:gd name="T8" fmla="*/ 0 w 9"/>
              <a:gd name="T9" fmla="*/ 5 h 17"/>
            </a:gdLst>
            <a:ahLst/>
            <a:cxnLst>
              <a:cxn ang="0">
                <a:pos x="T0" y="T1"/>
              </a:cxn>
              <a:cxn ang="0">
                <a:pos x="T2" y="T3"/>
              </a:cxn>
              <a:cxn ang="0">
                <a:pos x="T4" y="T5"/>
              </a:cxn>
              <a:cxn ang="0">
                <a:pos x="T6" y="T7"/>
              </a:cxn>
              <a:cxn ang="0">
                <a:pos x="T8" y="T9"/>
              </a:cxn>
            </a:cxnLst>
            <a:rect l="0" t="0" r="r" b="b"/>
            <a:pathLst>
              <a:path w="9" h="17">
                <a:moveTo>
                  <a:pt x="0" y="5"/>
                </a:moveTo>
                <a:lnTo>
                  <a:pt x="4" y="0"/>
                </a:lnTo>
                <a:lnTo>
                  <a:pt x="8" y="11"/>
                </a:lnTo>
                <a:lnTo>
                  <a:pt x="4" y="16"/>
                </a:lnTo>
                <a:lnTo>
                  <a:pt x="0" y="5"/>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69" name="Freeform 37"/>
          <p:cNvSpPr>
            <a:spLocks/>
          </p:cNvSpPr>
          <p:nvPr/>
        </p:nvSpPr>
        <p:spPr bwMode="auto">
          <a:xfrm>
            <a:off x="5219700" y="3911600"/>
            <a:ext cx="1576388" cy="1017588"/>
          </a:xfrm>
          <a:custGeom>
            <a:avLst/>
            <a:gdLst>
              <a:gd name="T0" fmla="*/ 0 w 993"/>
              <a:gd name="T1" fmla="*/ 624 h 641"/>
              <a:gd name="T2" fmla="*/ 8 w 993"/>
              <a:gd name="T3" fmla="*/ 640 h 641"/>
              <a:gd name="T4" fmla="*/ 992 w 993"/>
              <a:gd name="T5" fmla="*/ 16 h 641"/>
              <a:gd name="T6" fmla="*/ 984 w 993"/>
              <a:gd name="T7" fmla="*/ 0 h 641"/>
              <a:gd name="T8" fmla="*/ 0 w 993"/>
              <a:gd name="T9" fmla="*/ 624 h 641"/>
            </a:gdLst>
            <a:ahLst/>
            <a:cxnLst>
              <a:cxn ang="0">
                <a:pos x="T0" y="T1"/>
              </a:cxn>
              <a:cxn ang="0">
                <a:pos x="T2" y="T3"/>
              </a:cxn>
              <a:cxn ang="0">
                <a:pos x="T4" y="T5"/>
              </a:cxn>
              <a:cxn ang="0">
                <a:pos x="T6" y="T7"/>
              </a:cxn>
              <a:cxn ang="0">
                <a:pos x="T8" y="T9"/>
              </a:cxn>
            </a:cxnLst>
            <a:rect l="0" t="0" r="r" b="b"/>
            <a:pathLst>
              <a:path w="993" h="641">
                <a:moveTo>
                  <a:pt x="0" y="624"/>
                </a:moveTo>
                <a:lnTo>
                  <a:pt x="8" y="640"/>
                </a:lnTo>
                <a:lnTo>
                  <a:pt x="992" y="16"/>
                </a:lnTo>
                <a:lnTo>
                  <a:pt x="984" y="0"/>
                </a:lnTo>
                <a:lnTo>
                  <a:pt x="0" y="624"/>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70" name="Rectangle 38"/>
          <p:cNvSpPr>
            <a:spLocks noChangeArrowheads="1"/>
          </p:cNvSpPr>
          <p:nvPr/>
        </p:nvSpPr>
        <p:spPr bwMode="auto">
          <a:xfrm>
            <a:off x="4022725" y="3140075"/>
            <a:ext cx="776288"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200">
                <a:solidFill>
                  <a:srgbClr val="000000"/>
                </a:solidFill>
              </a:rPr>
              <a:t>       Cash</a:t>
            </a:r>
          </a:p>
        </p:txBody>
      </p:sp>
      <p:sp>
        <p:nvSpPr>
          <p:cNvPr id="44071" name="AutoShape 39"/>
          <p:cNvSpPr>
            <a:spLocks noChangeArrowheads="1"/>
          </p:cNvSpPr>
          <p:nvPr/>
        </p:nvSpPr>
        <p:spPr bwMode="auto">
          <a:xfrm>
            <a:off x="3949700" y="4203700"/>
            <a:ext cx="1219200" cy="876300"/>
          </a:xfrm>
          <a:prstGeom prst="roundRect">
            <a:avLst>
              <a:gd name="adj" fmla="val 24319"/>
            </a:avLst>
          </a:prstGeom>
          <a:noFill/>
          <a:ln w="508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72" name="Rectangle 40"/>
          <p:cNvSpPr>
            <a:spLocks noChangeArrowheads="1"/>
          </p:cNvSpPr>
          <p:nvPr/>
        </p:nvSpPr>
        <p:spPr bwMode="auto">
          <a:xfrm>
            <a:off x="4022725" y="4473575"/>
            <a:ext cx="795338"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200">
                <a:solidFill>
                  <a:srgbClr val="000000"/>
                </a:solidFill>
              </a:rPr>
              <a:t>Do: Eject</a:t>
            </a:r>
          </a:p>
        </p:txBody>
      </p:sp>
      <p:sp>
        <p:nvSpPr>
          <p:cNvPr id="44073" name="Rectangle 41"/>
          <p:cNvSpPr>
            <a:spLocks noChangeArrowheads="1"/>
          </p:cNvSpPr>
          <p:nvPr/>
        </p:nvSpPr>
        <p:spPr bwMode="auto">
          <a:xfrm>
            <a:off x="4022725" y="4625975"/>
            <a:ext cx="785813"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200">
                <a:solidFill>
                  <a:srgbClr val="000000"/>
                </a:solidFill>
              </a:rPr>
              <a:t>       Card</a:t>
            </a:r>
          </a:p>
        </p:txBody>
      </p:sp>
      <p:sp>
        <p:nvSpPr>
          <p:cNvPr id="44074" name="Rectangle 42"/>
          <p:cNvSpPr>
            <a:spLocks noChangeArrowheads="1"/>
          </p:cNvSpPr>
          <p:nvPr/>
        </p:nvSpPr>
        <p:spPr bwMode="auto">
          <a:xfrm>
            <a:off x="1260475" y="3965575"/>
            <a:ext cx="862013"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200">
                <a:solidFill>
                  <a:srgbClr val="000000"/>
                </a:solidFill>
              </a:rPr>
              <a:t>       Ready</a:t>
            </a:r>
          </a:p>
        </p:txBody>
      </p:sp>
      <p:sp>
        <p:nvSpPr>
          <p:cNvPr id="44075" name="Rectangle 43"/>
          <p:cNvSpPr>
            <a:spLocks noChangeArrowheads="1"/>
          </p:cNvSpPr>
          <p:nvPr/>
        </p:nvSpPr>
        <p:spPr bwMode="auto">
          <a:xfrm>
            <a:off x="4937125" y="3025775"/>
            <a:ext cx="1177925"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200">
                <a:solidFill>
                  <a:srgbClr val="000000"/>
                </a:solidFill>
              </a:rPr>
              <a:t>       Cash taken</a:t>
            </a:r>
          </a:p>
        </p:txBody>
      </p:sp>
      <p:sp>
        <p:nvSpPr>
          <p:cNvPr id="44076" name="Rectangle 44"/>
          <p:cNvSpPr>
            <a:spLocks noChangeArrowheads="1"/>
          </p:cNvSpPr>
          <p:nvPr/>
        </p:nvSpPr>
        <p:spPr bwMode="auto">
          <a:xfrm>
            <a:off x="4918075" y="4816475"/>
            <a:ext cx="1187450"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200">
                <a:solidFill>
                  <a:srgbClr val="000000"/>
                </a:solidFill>
              </a:rPr>
              <a:t>       Card taken</a:t>
            </a:r>
          </a:p>
        </p:txBody>
      </p:sp>
      <p:sp>
        <p:nvSpPr>
          <p:cNvPr id="44077" name="Freeform 45"/>
          <p:cNvSpPr>
            <a:spLocks/>
          </p:cNvSpPr>
          <p:nvPr/>
        </p:nvSpPr>
        <p:spPr bwMode="auto">
          <a:xfrm>
            <a:off x="6477000" y="2832100"/>
            <a:ext cx="552450" cy="514350"/>
          </a:xfrm>
          <a:custGeom>
            <a:avLst/>
            <a:gdLst>
              <a:gd name="T0" fmla="*/ 101 w 348"/>
              <a:gd name="T1" fmla="*/ 0 h 324"/>
              <a:gd name="T2" fmla="*/ 0 w 348"/>
              <a:gd name="T3" fmla="*/ 0 h 324"/>
              <a:gd name="T4" fmla="*/ 170 w 348"/>
              <a:gd name="T5" fmla="*/ 323 h 324"/>
              <a:gd name="T6" fmla="*/ 347 w 348"/>
              <a:gd name="T7" fmla="*/ 0 h 324"/>
              <a:gd name="T8" fmla="*/ 240 w 348"/>
              <a:gd name="T9" fmla="*/ 0 h 324"/>
              <a:gd name="T10" fmla="*/ 101 w 348"/>
              <a:gd name="T11" fmla="*/ 0 h 324"/>
            </a:gdLst>
            <a:ahLst/>
            <a:cxnLst>
              <a:cxn ang="0">
                <a:pos x="T0" y="T1"/>
              </a:cxn>
              <a:cxn ang="0">
                <a:pos x="T2" y="T3"/>
              </a:cxn>
              <a:cxn ang="0">
                <a:pos x="T4" y="T5"/>
              </a:cxn>
              <a:cxn ang="0">
                <a:pos x="T6" y="T7"/>
              </a:cxn>
              <a:cxn ang="0">
                <a:pos x="T8" y="T9"/>
              </a:cxn>
              <a:cxn ang="0">
                <a:pos x="T10" y="T11"/>
              </a:cxn>
            </a:cxnLst>
            <a:rect l="0" t="0" r="r" b="b"/>
            <a:pathLst>
              <a:path w="348" h="324">
                <a:moveTo>
                  <a:pt x="101" y="0"/>
                </a:moveTo>
                <a:lnTo>
                  <a:pt x="0" y="0"/>
                </a:lnTo>
                <a:lnTo>
                  <a:pt x="170" y="323"/>
                </a:lnTo>
                <a:lnTo>
                  <a:pt x="347" y="0"/>
                </a:lnTo>
                <a:lnTo>
                  <a:pt x="240" y="0"/>
                </a:lnTo>
                <a:lnTo>
                  <a:pt x="101"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78" name="Freeform 46"/>
          <p:cNvSpPr>
            <a:spLocks/>
          </p:cNvSpPr>
          <p:nvPr/>
        </p:nvSpPr>
        <p:spPr bwMode="auto">
          <a:xfrm>
            <a:off x="6680200" y="1701800"/>
            <a:ext cx="471488" cy="1131888"/>
          </a:xfrm>
          <a:custGeom>
            <a:avLst/>
            <a:gdLst>
              <a:gd name="T0" fmla="*/ 0 w 297"/>
              <a:gd name="T1" fmla="*/ 712 h 713"/>
              <a:gd name="T2" fmla="*/ 8 w 297"/>
              <a:gd name="T3" fmla="*/ 488 h 713"/>
              <a:gd name="T4" fmla="*/ 64 w 297"/>
              <a:gd name="T5" fmla="*/ 272 h 713"/>
              <a:gd name="T6" fmla="*/ 136 w 297"/>
              <a:gd name="T7" fmla="*/ 104 h 713"/>
              <a:gd name="T8" fmla="*/ 184 w 297"/>
              <a:gd name="T9" fmla="*/ 48 h 713"/>
              <a:gd name="T10" fmla="*/ 224 w 297"/>
              <a:gd name="T11" fmla="*/ 24 h 713"/>
              <a:gd name="T12" fmla="*/ 296 w 297"/>
              <a:gd name="T13" fmla="*/ 0 h 713"/>
              <a:gd name="T14" fmla="*/ 264 w 297"/>
              <a:gd name="T15" fmla="*/ 48 h 713"/>
              <a:gd name="T16" fmla="*/ 232 w 297"/>
              <a:gd name="T17" fmla="*/ 136 h 713"/>
              <a:gd name="T18" fmla="*/ 192 w 297"/>
              <a:gd name="T19" fmla="*/ 312 h 713"/>
              <a:gd name="T20" fmla="*/ 176 w 297"/>
              <a:gd name="T21" fmla="*/ 464 h 713"/>
              <a:gd name="T22" fmla="*/ 176 w 297"/>
              <a:gd name="T23" fmla="*/ 712 h 713"/>
              <a:gd name="T24" fmla="*/ 0 w 297"/>
              <a:gd name="T25" fmla="*/ 71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713">
                <a:moveTo>
                  <a:pt x="0" y="712"/>
                </a:moveTo>
                <a:lnTo>
                  <a:pt x="8" y="488"/>
                </a:lnTo>
                <a:lnTo>
                  <a:pt x="64" y="272"/>
                </a:lnTo>
                <a:lnTo>
                  <a:pt x="136" y="104"/>
                </a:lnTo>
                <a:lnTo>
                  <a:pt x="184" y="48"/>
                </a:lnTo>
                <a:lnTo>
                  <a:pt x="224" y="24"/>
                </a:lnTo>
                <a:lnTo>
                  <a:pt x="296" y="0"/>
                </a:lnTo>
                <a:lnTo>
                  <a:pt x="264" y="48"/>
                </a:lnTo>
                <a:lnTo>
                  <a:pt x="232" y="136"/>
                </a:lnTo>
                <a:lnTo>
                  <a:pt x="192" y="312"/>
                </a:lnTo>
                <a:lnTo>
                  <a:pt x="176" y="464"/>
                </a:lnTo>
                <a:lnTo>
                  <a:pt x="176" y="712"/>
                </a:lnTo>
                <a:lnTo>
                  <a:pt x="0" y="71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79" name="Rectangle 47"/>
          <p:cNvSpPr>
            <a:spLocks noChangeArrowheads="1"/>
          </p:cNvSpPr>
          <p:nvPr/>
        </p:nvSpPr>
        <p:spPr bwMode="auto">
          <a:xfrm>
            <a:off x="6545263" y="1346200"/>
            <a:ext cx="1900237"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i="1">
                <a:solidFill>
                  <a:srgbClr val="000000"/>
                </a:solidFill>
              </a:rPr>
              <a:t>Synchronization</a:t>
            </a:r>
          </a:p>
        </p:txBody>
      </p:sp>
      <p:sp>
        <p:nvSpPr>
          <p:cNvPr id="44080" name="Rectangle 48"/>
          <p:cNvSpPr>
            <a:spLocks noChangeArrowheads="1"/>
          </p:cNvSpPr>
          <p:nvPr/>
        </p:nvSpPr>
        <p:spPr bwMode="auto">
          <a:xfrm>
            <a:off x="468313" y="1231900"/>
            <a:ext cx="18764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i="1">
                <a:solidFill>
                  <a:srgbClr val="000000"/>
                </a:solidFill>
              </a:rPr>
              <a:t>Splitting control</a:t>
            </a:r>
          </a:p>
        </p:txBody>
      </p:sp>
      <p:sp>
        <p:nvSpPr>
          <p:cNvPr id="44081" name="Freeform 49"/>
          <p:cNvSpPr>
            <a:spLocks/>
          </p:cNvSpPr>
          <p:nvPr/>
        </p:nvSpPr>
        <p:spPr bwMode="auto">
          <a:xfrm>
            <a:off x="1701800" y="2768600"/>
            <a:ext cx="704850" cy="560388"/>
          </a:xfrm>
          <a:custGeom>
            <a:avLst/>
            <a:gdLst>
              <a:gd name="T0" fmla="*/ 314 w 444"/>
              <a:gd name="T1" fmla="*/ 0 h 353"/>
              <a:gd name="T2" fmla="*/ 443 w 444"/>
              <a:gd name="T3" fmla="*/ 0 h 353"/>
              <a:gd name="T4" fmla="*/ 226 w 444"/>
              <a:gd name="T5" fmla="*/ 352 h 353"/>
              <a:gd name="T6" fmla="*/ 0 w 444"/>
              <a:gd name="T7" fmla="*/ 0 h 353"/>
              <a:gd name="T8" fmla="*/ 137 w 444"/>
              <a:gd name="T9" fmla="*/ 0 h 353"/>
              <a:gd name="T10" fmla="*/ 314 w 444"/>
              <a:gd name="T11" fmla="*/ 0 h 353"/>
            </a:gdLst>
            <a:ahLst/>
            <a:cxnLst>
              <a:cxn ang="0">
                <a:pos x="T0" y="T1"/>
              </a:cxn>
              <a:cxn ang="0">
                <a:pos x="T2" y="T3"/>
              </a:cxn>
              <a:cxn ang="0">
                <a:pos x="T4" y="T5"/>
              </a:cxn>
              <a:cxn ang="0">
                <a:pos x="T6" y="T7"/>
              </a:cxn>
              <a:cxn ang="0">
                <a:pos x="T8" y="T9"/>
              </a:cxn>
              <a:cxn ang="0">
                <a:pos x="T10" y="T11"/>
              </a:cxn>
            </a:cxnLst>
            <a:rect l="0" t="0" r="r" b="b"/>
            <a:pathLst>
              <a:path w="444" h="353">
                <a:moveTo>
                  <a:pt x="314" y="0"/>
                </a:moveTo>
                <a:lnTo>
                  <a:pt x="443" y="0"/>
                </a:lnTo>
                <a:lnTo>
                  <a:pt x="226" y="352"/>
                </a:lnTo>
                <a:lnTo>
                  <a:pt x="0" y="0"/>
                </a:lnTo>
                <a:lnTo>
                  <a:pt x="137" y="0"/>
                </a:lnTo>
                <a:lnTo>
                  <a:pt x="314"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82" name="Freeform 50"/>
          <p:cNvSpPr>
            <a:spLocks/>
          </p:cNvSpPr>
          <p:nvPr/>
        </p:nvSpPr>
        <p:spPr bwMode="auto">
          <a:xfrm>
            <a:off x="1714500" y="1638300"/>
            <a:ext cx="484188" cy="1131888"/>
          </a:xfrm>
          <a:custGeom>
            <a:avLst/>
            <a:gdLst>
              <a:gd name="T0" fmla="*/ 304 w 305"/>
              <a:gd name="T1" fmla="*/ 712 h 713"/>
              <a:gd name="T2" fmla="*/ 288 w 305"/>
              <a:gd name="T3" fmla="*/ 480 h 713"/>
              <a:gd name="T4" fmla="*/ 240 w 305"/>
              <a:gd name="T5" fmla="*/ 264 h 713"/>
              <a:gd name="T6" fmla="*/ 168 w 305"/>
              <a:gd name="T7" fmla="*/ 96 h 713"/>
              <a:gd name="T8" fmla="*/ 120 w 305"/>
              <a:gd name="T9" fmla="*/ 48 h 713"/>
              <a:gd name="T10" fmla="*/ 72 w 305"/>
              <a:gd name="T11" fmla="*/ 16 h 713"/>
              <a:gd name="T12" fmla="*/ 0 w 305"/>
              <a:gd name="T13" fmla="*/ 0 h 713"/>
              <a:gd name="T14" fmla="*/ 32 w 305"/>
              <a:gd name="T15" fmla="*/ 40 h 713"/>
              <a:gd name="T16" fmla="*/ 72 w 305"/>
              <a:gd name="T17" fmla="*/ 136 h 713"/>
              <a:gd name="T18" fmla="*/ 104 w 305"/>
              <a:gd name="T19" fmla="*/ 304 h 713"/>
              <a:gd name="T20" fmla="*/ 120 w 305"/>
              <a:gd name="T21" fmla="*/ 456 h 713"/>
              <a:gd name="T22" fmla="*/ 128 w 305"/>
              <a:gd name="T23" fmla="*/ 712 h 713"/>
              <a:gd name="T24" fmla="*/ 304 w 305"/>
              <a:gd name="T25" fmla="*/ 71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5" h="713">
                <a:moveTo>
                  <a:pt x="304" y="712"/>
                </a:moveTo>
                <a:lnTo>
                  <a:pt x="288" y="480"/>
                </a:lnTo>
                <a:lnTo>
                  <a:pt x="240" y="264"/>
                </a:lnTo>
                <a:lnTo>
                  <a:pt x="168" y="96"/>
                </a:lnTo>
                <a:lnTo>
                  <a:pt x="120" y="48"/>
                </a:lnTo>
                <a:lnTo>
                  <a:pt x="72" y="16"/>
                </a:lnTo>
                <a:lnTo>
                  <a:pt x="0" y="0"/>
                </a:lnTo>
                <a:lnTo>
                  <a:pt x="32" y="40"/>
                </a:lnTo>
                <a:lnTo>
                  <a:pt x="72" y="136"/>
                </a:lnTo>
                <a:lnTo>
                  <a:pt x="104" y="304"/>
                </a:lnTo>
                <a:lnTo>
                  <a:pt x="120" y="456"/>
                </a:lnTo>
                <a:lnTo>
                  <a:pt x="128" y="712"/>
                </a:lnTo>
                <a:lnTo>
                  <a:pt x="304" y="71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83" name="Line 51"/>
          <p:cNvSpPr>
            <a:spLocks noChangeShapeType="1"/>
          </p:cNvSpPr>
          <p:nvPr/>
        </p:nvSpPr>
        <p:spPr bwMode="auto">
          <a:xfrm>
            <a:off x="2082800" y="3436938"/>
            <a:ext cx="0" cy="10001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84" name="Line 52"/>
          <p:cNvSpPr>
            <a:spLocks noChangeShapeType="1"/>
          </p:cNvSpPr>
          <p:nvPr/>
        </p:nvSpPr>
        <p:spPr bwMode="auto">
          <a:xfrm>
            <a:off x="6807200" y="3487738"/>
            <a:ext cx="0" cy="1000125"/>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ltLang="en-US"/>
              <a:t>State Chart Diagram vs Sequence Diagram</a:t>
            </a:r>
          </a:p>
        </p:txBody>
      </p:sp>
      <p:sp>
        <p:nvSpPr>
          <p:cNvPr id="46083" name="Rectangle 3"/>
          <p:cNvSpPr>
            <a:spLocks noGrp="1" noChangeArrowheads="1"/>
          </p:cNvSpPr>
          <p:nvPr>
            <p:ph type="body" idx="1"/>
          </p:nvPr>
        </p:nvSpPr>
        <p:spPr>
          <a:noFill/>
          <a:ln/>
        </p:spPr>
        <p:txBody>
          <a:bodyPr/>
          <a:lstStyle/>
          <a:p>
            <a:r>
              <a:rPr lang="en-US" altLang="en-US" sz="2800"/>
              <a:t>State chart diagrams help to identify:</a:t>
            </a:r>
          </a:p>
          <a:p>
            <a:pPr lvl="1"/>
            <a:r>
              <a:rPr lang="en-US" altLang="en-US" sz="2400" i="1">
                <a:solidFill>
                  <a:srgbClr val="790015"/>
                </a:solidFill>
              </a:rPr>
              <a:t>Changes</a:t>
            </a:r>
            <a:r>
              <a:rPr lang="en-US" altLang="en-US" sz="2400"/>
              <a:t> to an individual object over time</a:t>
            </a:r>
          </a:p>
          <a:p>
            <a:pPr lvl="1"/>
            <a:endParaRPr lang="en-US" altLang="en-US" sz="2400"/>
          </a:p>
          <a:p>
            <a:r>
              <a:rPr lang="en-US" altLang="en-US" sz="2800"/>
              <a:t>Sequence diagrams help to identify</a:t>
            </a:r>
          </a:p>
          <a:p>
            <a:pPr lvl="1"/>
            <a:r>
              <a:rPr lang="en-US" altLang="en-US" sz="2400"/>
              <a:t>The </a:t>
            </a:r>
            <a:r>
              <a:rPr lang="en-US" altLang="en-US" sz="2400" i="1"/>
              <a:t>temporal relationship </a:t>
            </a:r>
            <a:r>
              <a:rPr lang="en-US" altLang="en-US" sz="2400"/>
              <a:t>of between objects over time</a:t>
            </a:r>
          </a:p>
          <a:p>
            <a:pPr lvl="1"/>
            <a:r>
              <a:rPr lang="en-US" altLang="en-US" sz="2400" i="1"/>
              <a:t>Sequence of operations </a:t>
            </a:r>
            <a:r>
              <a:rPr lang="en-US" altLang="en-US" sz="2400"/>
              <a:t>as a response to one ore more events</a:t>
            </a:r>
            <a:endParaRPr lang="en-US" altLang="en-US" sz="2800"/>
          </a:p>
        </p:txBody>
      </p:sp>
      <p:sp>
        <p:nvSpPr>
          <p:cNvPr id="46084" name="Rectangle 4"/>
          <p:cNvSpPr>
            <a:spLocks noChangeArrowheads="1"/>
          </p:cNvSpPr>
          <p:nvPr/>
        </p:nvSpPr>
        <p:spPr bwMode="auto">
          <a:xfrm>
            <a:off x="4559300" y="3327400"/>
            <a:ext cx="4051300" cy="2736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en-US"/>
              <a:t>Dynamic Modeling of User Interfaces</a:t>
            </a:r>
          </a:p>
        </p:txBody>
      </p:sp>
      <p:sp>
        <p:nvSpPr>
          <p:cNvPr id="47107" name="Rectangle 3"/>
          <p:cNvSpPr>
            <a:spLocks noGrp="1" noChangeArrowheads="1"/>
          </p:cNvSpPr>
          <p:nvPr>
            <p:ph type="body" idx="1"/>
          </p:nvPr>
        </p:nvSpPr>
        <p:spPr>
          <a:xfrm>
            <a:off x="355600" y="1023938"/>
            <a:ext cx="8483600" cy="4921250"/>
          </a:xfrm>
          <a:noFill/>
          <a:ln/>
        </p:spPr>
        <p:txBody>
          <a:bodyPr/>
          <a:lstStyle/>
          <a:p>
            <a:r>
              <a:rPr lang="en-US" altLang="en-US"/>
              <a:t>Statechart diagrams can be used for the design of user interfaces</a:t>
            </a:r>
          </a:p>
          <a:p>
            <a:pPr lvl="1"/>
            <a:r>
              <a:rPr lang="en-US" altLang="en-US"/>
              <a:t>Also called Navigation Path</a:t>
            </a:r>
          </a:p>
          <a:p>
            <a:r>
              <a:rPr lang="en-US" altLang="en-US"/>
              <a:t>States: Name of screens</a:t>
            </a:r>
          </a:p>
          <a:p>
            <a:pPr lvl="1"/>
            <a:r>
              <a:rPr lang="en-US" altLang="en-US"/>
              <a:t>Graphical layout of the screens associated with the states helps when presenting the dynamic model of a user interface </a:t>
            </a:r>
          </a:p>
          <a:p>
            <a:r>
              <a:rPr lang="en-US" altLang="en-US"/>
              <a:t>Activities/actions are shown as bullets under screen name</a:t>
            </a:r>
          </a:p>
          <a:p>
            <a:pPr lvl="1"/>
            <a:r>
              <a:rPr lang="en-US" altLang="en-US"/>
              <a:t>Often only the exit action is shown</a:t>
            </a:r>
          </a:p>
          <a:p>
            <a:r>
              <a:rPr lang="en-US" altLang="en-US"/>
              <a:t>State transitions: Result of  exit action</a:t>
            </a:r>
          </a:p>
          <a:p>
            <a:pPr lvl="1"/>
            <a:r>
              <a:rPr lang="en-US" altLang="en-US"/>
              <a:t>Button click</a:t>
            </a:r>
          </a:p>
          <a:p>
            <a:pPr lvl="1"/>
            <a:r>
              <a:rPr lang="en-US" altLang="en-US"/>
              <a:t>Menu selection</a:t>
            </a:r>
          </a:p>
          <a:p>
            <a:pPr lvl="1"/>
            <a:r>
              <a:rPr lang="en-US" altLang="en-US"/>
              <a:t>Cursor movements</a:t>
            </a:r>
          </a:p>
          <a:p>
            <a:r>
              <a:rPr lang="en-US" altLang="en-US"/>
              <a:t>Good for web-based user interface design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1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1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710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710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71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17500" y="171450"/>
            <a:ext cx="7505700" cy="704850"/>
          </a:xfrm>
          <a:noFill/>
          <a:ln/>
        </p:spPr>
        <p:txBody>
          <a:bodyPr/>
          <a:lstStyle/>
          <a:p>
            <a:r>
              <a:rPr lang="en-US" altLang="en-US"/>
              <a:t>Navigation Path Example</a:t>
            </a:r>
          </a:p>
        </p:txBody>
      </p:sp>
      <p:sp>
        <p:nvSpPr>
          <p:cNvPr id="48131" name="Rectangle 3"/>
          <p:cNvSpPr>
            <a:spLocks noChangeArrowheads="1"/>
          </p:cNvSpPr>
          <p:nvPr/>
        </p:nvSpPr>
        <p:spPr bwMode="auto">
          <a:xfrm>
            <a:off x="3683000" y="666750"/>
            <a:ext cx="4406900"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Times New Roman" panose="02020603050405020304" pitchFamily="18" charset="0"/>
              </a:rPr>
              <a:t>Diagnostics Menu</a:t>
            </a:r>
          </a:p>
          <a:p>
            <a:pPr>
              <a:buFontTx/>
              <a:buChar char="•"/>
            </a:pPr>
            <a:r>
              <a:rPr lang="en-US" altLang="en-US" b="0">
                <a:latin typeface="Times New Roman" panose="02020603050405020304" pitchFamily="18" charset="0"/>
              </a:rPr>
              <a:t>User moves cursor to Control Panel or Graph</a:t>
            </a:r>
          </a:p>
        </p:txBody>
      </p:sp>
      <p:sp>
        <p:nvSpPr>
          <p:cNvPr id="48132" name="Rectangle 4"/>
          <p:cNvSpPr>
            <a:spLocks noChangeArrowheads="1"/>
          </p:cNvSpPr>
          <p:nvPr/>
        </p:nvSpPr>
        <p:spPr bwMode="auto">
          <a:xfrm>
            <a:off x="5821363" y="1246188"/>
            <a:ext cx="2851150" cy="912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a:latin typeface="Times New Roman" panose="02020603050405020304" pitchFamily="18" charset="0"/>
              </a:rPr>
              <a:t>Graph</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selects data group and type of graph</a:t>
            </a:r>
          </a:p>
        </p:txBody>
      </p:sp>
      <p:sp>
        <p:nvSpPr>
          <p:cNvPr id="48133" name="Rectangle 5"/>
          <p:cNvSpPr>
            <a:spLocks noChangeArrowheads="1"/>
          </p:cNvSpPr>
          <p:nvPr/>
        </p:nvSpPr>
        <p:spPr bwMode="auto">
          <a:xfrm>
            <a:off x="6130925" y="2282825"/>
            <a:ext cx="2692400"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Times New Roman" panose="02020603050405020304" pitchFamily="18" charset="0"/>
              </a:rPr>
              <a:t>Selection</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selects data group</a:t>
            </a:r>
          </a:p>
          <a:p>
            <a:pPr lvl="1">
              <a:buFontTx/>
              <a:buChar char="•"/>
            </a:pPr>
            <a:r>
              <a:rPr lang="en-US" altLang="en-US" b="0">
                <a:latin typeface="Times New Roman" panose="02020603050405020304" pitchFamily="18" charset="0"/>
              </a:rPr>
              <a:t> Field site</a:t>
            </a:r>
          </a:p>
          <a:p>
            <a:pPr lvl="1">
              <a:buFontTx/>
              <a:buChar char="•"/>
            </a:pPr>
            <a:r>
              <a:rPr lang="en-US" altLang="en-US" b="0">
                <a:latin typeface="Times New Roman" panose="02020603050405020304" pitchFamily="18" charset="0"/>
              </a:rPr>
              <a:t> Car</a:t>
            </a:r>
          </a:p>
          <a:p>
            <a:pPr lvl="1">
              <a:buFontTx/>
              <a:buChar char="•"/>
            </a:pPr>
            <a:r>
              <a:rPr lang="en-US" altLang="en-US" b="0">
                <a:latin typeface="Times New Roman" panose="02020603050405020304" pitchFamily="18" charset="0"/>
              </a:rPr>
              <a:t> Sensor group</a:t>
            </a:r>
          </a:p>
          <a:p>
            <a:pPr lvl="1">
              <a:buFontTx/>
              <a:buChar char="•"/>
            </a:pPr>
            <a:r>
              <a:rPr lang="en-US" altLang="en-US" b="0">
                <a:latin typeface="Times New Roman" panose="02020603050405020304" pitchFamily="18" charset="0"/>
              </a:rPr>
              <a:t> Time range</a:t>
            </a:r>
          </a:p>
          <a:p>
            <a:pPr>
              <a:buFontTx/>
              <a:buChar char="•"/>
            </a:pPr>
            <a:r>
              <a:rPr lang="en-US" altLang="en-US" b="0">
                <a:latin typeface="Times New Roman" panose="02020603050405020304" pitchFamily="18" charset="0"/>
              </a:rPr>
              <a:t> User selects type of graph</a:t>
            </a:r>
          </a:p>
          <a:p>
            <a:pPr lvl="1">
              <a:buFontTx/>
              <a:buChar char="•"/>
            </a:pPr>
            <a:r>
              <a:rPr lang="en-US" altLang="en-US" b="0">
                <a:latin typeface="Times New Roman" panose="02020603050405020304" pitchFamily="18" charset="0"/>
              </a:rPr>
              <a:t> time line</a:t>
            </a:r>
          </a:p>
          <a:p>
            <a:pPr lvl="1">
              <a:buFontTx/>
              <a:buChar char="•"/>
            </a:pPr>
            <a:r>
              <a:rPr lang="en-US" altLang="en-US" b="0">
                <a:latin typeface="Times New Roman" panose="02020603050405020304" pitchFamily="18" charset="0"/>
              </a:rPr>
              <a:t> histogram</a:t>
            </a:r>
          </a:p>
          <a:p>
            <a:pPr lvl="1">
              <a:buFontTx/>
              <a:buChar char="•"/>
            </a:pPr>
            <a:r>
              <a:rPr lang="en-US" altLang="en-US" b="0">
                <a:latin typeface="Times New Roman" panose="02020603050405020304" pitchFamily="18" charset="0"/>
              </a:rPr>
              <a:t> pie chart</a:t>
            </a:r>
          </a:p>
        </p:txBody>
      </p:sp>
      <p:sp>
        <p:nvSpPr>
          <p:cNvPr id="48134" name="Rectangle 6"/>
          <p:cNvSpPr>
            <a:spLocks noChangeArrowheads="1"/>
          </p:cNvSpPr>
          <p:nvPr/>
        </p:nvSpPr>
        <p:spPr bwMode="auto">
          <a:xfrm>
            <a:off x="4899025" y="4881563"/>
            <a:ext cx="3125788"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a:latin typeface="Times New Roman" panose="02020603050405020304" pitchFamily="18" charset="0"/>
              </a:rPr>
              <a:t>Visualize</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views graph</a:t>
            </a:r>
          </a:p>
          <a:p>
            <a:pPr>
              <a:buFontTx/>
              <a:buChar char="•"/>
            </a:pPr>
            <a:r>
              <a:rPr lang="en-US" altLang="en-US" b="0">
                <a:latin typeface="Times New Roman" panose="02020603050405020304" pitchFamily="18" charset="0"/>
              </a:rPr>
              <a:t> User can add data groups for being viewed</a:t>
            </a:r>
          </a:p>
        </p:txBody>
      </p:sp>
      <p:sp>
        <p:nvSpPr>
          <p:cNvPr id="48135" name="Rectangle 7"/>
          <p:cNvSpPr>
            <a:spLocks noChangeArrowheads="1"/>
          </p:cNvSpPr>
          <p:nvPr/>
        </p:nvSpPr>
        <p:spPr bwMode="auto">
          <a:xfrm>
            <a:off x="6223000" y="5862638"/>
            <a:ext cx="3048000"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a:latin typeface="Times New Roman" panose="02020603050405020304" pitchFamily="18" charset="0"/>
              </a:rPr>
              <a:t>Link</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makes a link (doclink)</a:t>
            </a:r>
          </a:p>
        </p:txBody>
      </p:sp>
      <p:sp>
        <p:nvSpPr>
          <p:cNvPr id="48136" name="Line 8"/>
          <p:cNvSpPr>
            <a:spLocks noChangeShapeType="1"/>
          </p:cNvSpPr>
          <p:nvPr/>
        </p:nvSpPr>
        <p:spPr bwMode="auto">
          <a:xfrm flipH="1">
            <a:off x="2425700" y="1212850"/>
            <a:ext cx="1435100"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7" name="Line 9"/>
          <p:cNvSpPr>
            <a:spLocks noChangeShapeType="1"/>
          </p:cNvSpPr>
          <p:nvPr/>
        </p:nvSpPr>
        <p:spPr bwMode="auto">
          <a:xfrm>
            <a:off x="6567488" y="2071688"/>
            <a:ext cx="246062" cy="207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8" name="Line 10"/>
          <p:cNvSpPr>
            <a:spLocks noChangeShapeType="1"/>
          </p:cNvSpPr>
          <p:nvPr/>
        </p:nvSpPr>
        <p:spPr bwMode="auto">
          <a:xfrm flipH="1">
            <a:off x="6057900" y="4781550"/>
            <a:ext cx="609600"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9" name="Line 11"/>
          <p:cNvSpPr>
            <a:spLocks noChangeShapeType="1"/>
          </p:cNvSpPr>
          <p:nvPr/>
        </p:nvSpPr>
        <p:spPr bwMode="auto">
          <a:xfrm>
            <a:off x="5842000" y="6019800"/>
            <a:ext cx="41275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0" name="Rectangle 12"/>
          <p:cNvSpPr>
            <a:spLocks noChangeArrowheads="1"/>
          </p:cNvSpPr>
          <p:nvPr/>
        </p:nvSpPr>
        <p:spPr bwMode="auto">
          <a:xfrm>
            <a:off x="868363" y="1360488"/>
            <a:ext cx="3619500"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Times New Roman" panose="02020603050405020304" pitchFamily="18" charset="0"/>
              </a:rPr>
              <a:t>Control panel</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selects functionality of sensors</a:t>
            </a:r>
          </a:p>
        </p:txBody>
      </p:sp>
      <p:sp>
        <p:nvSpPr>
          <p:cNvPr id="48141" name="Rectangle 13"/>
          <p:cNvSpPr>
            <a:spLocks noChangeArrowheads="1"/>
          </p:cNvSpPr>
          <p:nvPr/>
        </p:nvSpPr>
        <p:spPr bwMode="auto">
          <a:xfrm>
            <a:off x="4013200" y="3313113"/>
            <a:ext cx="2170113"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a:latin typeface="Times New Roman" panose="02020603050405020304" pitchFamily="18" charset="0"/>
              </a:rPr>
              <a:t>Disable</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can disable a sensor event from a list of sensor events</a:t>
            </a:r>
          </a:p>
        </p:txBody>
      </p:sp>
      <p:sp>
        <p:nvSpPr>
          <p:cNvPr id="48142" name="Rectangle 14"/>
          <p:cNvSpPr>
            <a:spLocks noChangeArrowheads="1"/>
          </p:cNvSpPr>
          <p:nvPr/>
        </p:nvSpPr>
        <p:spPr bwMode="auto">
          <a:xfrm>
            <a:off x="344488" y="2420938"/>
            <a:ext cx="2819400" cy="912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Times New Roman" panose="02020603050405020304" pitchFamily="18" charset="0"/>
              </a:rPr>
              <a:t>Define</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defines a sensor event</a:t>
            </a:r>
          </a:p>
          <a:p>
            <a:r>
              <a:rPr lang="en-US" altLang="en-US" b="0">
                <a:latin typeface="Times New Roman" panose="02020603050405020304" pitchFamily="18" charset="0"/>
              </a:rPr>
              <a:t>   from a list of events</a:t>
            </a:r>
          </a:p>
        </p:txBody>
      </p:sp>
      <p:sp>
        <p:nvSpPr>
          <p:cNvPr id="48143" name="Rectangle 15"/>
          <p:cNvSpPr>
            <a:spLocks noChangeArrowheads="1"/>
          </p:cNvSpPr>
          <p:nvPr/>
        </p:nvSpPr>
        <p:spPr bwMode="auto">
          <a:xfrm>
            <a:off x="2038350" y="3363913"/>
            <a:ext cx="1985963" cy="1462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a:latin typeface="Times New Roman" panose="02020603050405020304" pitchFamily="18" charset="0"/>
              </a:rPr>
              <a:t>Enable</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can enable a sensor event from a list of sensor events</a:t>
            </a:r>
          </a:p>
        </p:txBody>
      </p:sp>
      <p:sp>
        <p:nvSpPr>
          <p:cNvPr id="48144" name="Line 16"/>
          <p:cNvSpPr>
            <a:spLocks noChangeShapeType="1"/>
          </p:cNvSpPr>
          <p:nvPr/>
        </p:nvSpPr>
        <p:spPr bwMode="auto">
          <a:xfrm flipH="1">
            <a:off x="965200" y="1995488"/>
            <a:ext cx="719138" cy="3460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5" name="Line 17"/>
          <p:cNvSpPr>
            <a:spLocks noChangeShapeType="1"/>
          </p:cNvSpPr>
          <p:nvPr/>
        </p:nvSpPr>
        <p:spPr bwMode="auto">
          <a:xfrm flipH="1">
            <a:off x="2527300" y="1928813"/>
            <a:ext cx="831850" cy="1443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6" name="Line 18"/>
          <p:cNvSpPr>
            <a:spLocks noChangeShapeType="1"/>
          </p:cNvSpPr>
          <p:nvPr/>
        </p:nvSpPr>
        <p:spPr bwMode="auto">
          <a:xfrm>
            <a:off x="3714750" y="2000250"/>
            <a:ext cx="838200" cy="1193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7" name="Rectangle 19"/>
          <p:cNvSpPr>
            <a:spLocks noChangeArrowheads="1"/>
          </p:cNvSpPr>
          <p:nvPr/>
        </p:nvSpPr>
        <p:spPr bwMode="auto">
          <a:xfrm>
            <a:off x="2447925" y="5087938"/>
            <a:ext cx="2389188" cy="912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a:latin typeface="Times New Roman" panose="02020603050405020304" pitchFamily="18" charset="0"/>
              </a:rPr>
              <a:t>List of sensor events</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selects sensor event(s)</a:t>
            </a:r>
          </a:p>
        </p:txBody>
      </p:sp>
      <p:sp>
        <p:nvSpPr>
          <p:cNvPr id="48148" name="Line 20"/>
          <p:cNvSpPr>
            <a:spLocks noChangeShapeType="1"/>
          </p:cNvSpPr>
          <p:nvPr/>
        </p:nvSpPr>
        <p:spPr bwMode="auto">
          <a:xfrm>
            <a:off x="2914650" y="4654550"/>
            <a:ext cx="50800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9" name="Line 21"/>
          <p:cNvSpPr>
            <a:spLocks noChangeShapeType="1"/>
          </p:cNvSpPr>
          <p:nvPr/>
        </p:nvSpPr>
        <p:spPr bwMode="auto">
          <a:xfrm flipH="1">
            <a:off x="3771900" y="4467225"/>
            <a:ext cx="550863" cy="581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50" name="Rectangle 22"/>
          <p:cNvSpPr>
            <a:spLocks noChangeArrowheads="1"/>
          </p:cNvSpPr>
          <p:nvPr/>
        </p:nvSpPr>
        <p:spPr bwMode="auto">
          <a:xfrm>
            <a:off x="244475" y="4630738"/>
            <a:ext cx="2209800"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Times New Roman" panose="02020603050405020304" pitchFamily="18" charset="0"/>
              </a:rPr>
              <a:t>List of events</a:t>
            </a:r>
            <a:endParaRPr lang="en-US" altLang="en-US" b="0">
              <a:latin typeface="Times New Roman" panose="02020603050405020304" pitchFamily="18" charset="0"/>
            </a:endParaRPr>
          </a:p>
          <a:p>
            <a:pPr>
              <a:buFontTx/>
              <a:buChar char="•"/>
            </a:pPr>
            <a:r>
              <a:rPr lang="en-US" altLang="en-US" b="0">
                <a:latin typeface="Times New Roman" panose="02020603050405020304" pitchFamily="18" charset="0"/>
              </a:rPr>
              <a:t> User selects event(s)</a:t>
            </a:r>
          </a:p>
        </p:txBody>
      </p:sp>
      <p:sp>
        <p:nvSpPr>
          <p:cNvPr id="48151" name="Line 23"/>
          <p:cNvSpPr>
            <a:spLocks noChangeShapeType="1"/>
          </p:cNvSpPr>
          <p:nvPr/>
        </p:nvSpPr>
        <p:spPr bwMode="auto">
          <a:xfrm flipH="1">
            <a:off x="660400" y="3308350"/>
            <a:ext cx="482600" cy="1384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52" name="Line 24"/>
          <p:cNvSpPr>
            <a:spLocks noChangeShapeType="1"/>
          </p:cNvSpPr>
          <p:nvPr/>
        </p:nvSpPr>
        <p:spPr bwMode="auto">
          <a:xfrm>
            <a:off x="5454650" y="1289050"/>
            <a:ext cx="3556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ltLang="en-US"/>
              <a:t>Practical Tips for Dynamic Modeling</a:t>
            </a:r>
          </a:p>
        </p:txBody>
      </p:sp>
      <p:sp>
        <p:nvSpPr>
          <p:cNvPr id="49155" name="Rectangle 3"/>
          <p:cNvSpPr>
            <a:spLocks noGrp="1" noChangeArrowheads="1"/>
          </p:cNvSpPr>
          <p:nvPr>
            <p:ph type="body" idx="1"/>
          </p:nvPr>
        </p:nvSpPr>
        <p:spPr>
          <a:xfrm>
            <a:off x="355600" y="1155700"/>
            <a:ext cx="8255000" cy="4921250"/>
          </a:xfrm>
          <a:noFill/>
          <a:ln/>
        </p:spPr>
        <p:txBody>
          <a:bodyPr/>
          <a:lstStyle/>
          <a:p>
            <a:r>
              <a:rPr lang="en-US" altLang="en-US"/>
              <a:t>Construct dynamic models only for classes with significant dynamic behavior</a:t>
            </a:r>
          </a:p>
          <a:p>
            <a:pPr lvl="1"/>
            <a:r>
              <a:rPr lang="en-US" altLang="en-US"/>
              <a:t>Avoid “analysis paralysis”</a:t>
            </a:r>
          </a:p>
          <a:p>
            <a:r>
              <a:rPr lang="en-US" altLang="en-US"/>
              <a:t>Consider only relevant attributes </a:t>
            </a:r>
          </a:p>
          <a:p>
            <a:pPr lvl="1"/>
            <a:r>
              <a:rPr lang="en-US" altLang="en-US"/>
              <a:t>Use abstraction if necessary</a:t>
            </a:r>
          </a:p>
          <a:p>
            <a:r>
              <a:rPr lang="en-US" altLang="en-US"/>
              <a:t>Look at the granularity of the application when deciding on actions and activities</a:t>
            </a:r>
          </a:p>
          <a:p>
            <a:r>
              <a:rPr lang="en-US" altLang="en-US"/>
              <a:t>Reduce notational clutter </a:t>
            </a:r>
          </a:p>
          <a:p>
            <a:pPr lvl="1"/>
            <a:r>
              <a:rPr lang="en-US" altLang="en-US"/>
              <a:t>Try to put actions into state boxes (look for identical actions on events leading to the same state)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5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ltLang="en-US"/>
              <a:t>Dynamic Modeling with UML</a:t>
            </a:r>
          </a:p>
        </p:txBody>
      </p:sp>
      <p:sp>
        <p:nvSpPr>
          <p:cNvPr id="11267" name="Rectangle 3"/>
          <p:cNvSpPr>
            <a:spLocks noGrp="1" noChangeArrowheads="1"/>
          </p:cNvSpPr>
          <p:nvPr>
            <p:ph type="body" idx="1"/>
          </p:nvPr>
        </p:nvSpPr>
        <p:spPr>
          <a:xfrm>
            <a:off x="454025" y="836613"/>
            <a:ext cx="8255000" cy="4800600"/>
          </a:xfrm>
          <a:noFill/>
          <a:ln/>
        </p:spPr>
        <p:txBody>
          <a:bodyPr/>
          <a:lstStyle/>
          <a:p>
            <a:pPr>
              <a:lnSpc>
                <a:spcPct val="80000"/>
              </a:lnSpc>
            </a:pPr>
            <a:r>
              <a:rPr lang="en-US" altLang="en-US"/>
              <a:t>Diagrams for dynamic modeling</a:t>
            </a:r>
          </a:p>
          <a:p>
            <a:pPr lvl="1">
              <a:lnSpc>
                <a:spcPct val="80000"/>
              </a:lnSpc>
            </a:pPr>
            <a:r>
              <a:rPr lang="en-US" altLang="en-US" i="1"/>
              <a:t>Interaction diagrams </a:t>
            </a:r>
            <a:r>
              <a:rPr lang="en-US" altLang="en-US"/>
              <a:t>describe the dynamic behavior between objects</a:t>
            </a:r>
          </a:p>
          <a:p>
            <a:pPr lvl="1">
              <a:lnSpc>
                <a:spcPct val="80000"/>
              </a:lnSpc>
            </a:pPr>
            <a:r>
              <a:rPr lang="en-US" altLang="en-US" i="1"/>
              <a:t>Statecharts</a:t>
            </a:r>
            <a:r>
              <a:rPr lang="en-US" altLang="en-US"/>
              <a:t> describe the dynamic behavior of a single object</a:t>
            </a:r>
          </a:p>
          <a:p>
            <a:pPr>
              <a:lnSpc>
                <a:spcPct val="80000"/>
              </a:lnSpc>
            </a:pPr>
            <a:r>
              <a:rPr lang="en-US" altLang="en-US"/>
              <a:t>Interaction diagrams</a:t>
            </a:r>
          </a:p>
          <a:p>
            <a:pPr lvl="1">
              <a:lnSpc>
                <a:spcPct val="80000"/>
              </a:lnSpc>
            </a:pPr>
            <a:r>
              <a:rPr lang="en-US" altLang="en-US"/>
              <a:t>Sequence Diagram: </a:t>
            </a:r>
          </a:p>
          <a:p>
            <a:pPr lvl="2">
              <a:lnSpc>
                <a:spcPct val="80000"/>
              </a:lnSpc>
            </a:pPr>
            <a:r>
              <a:rPr lang="en-US" altLang="en-US"/>
              <a:t>Dynamic behavior of a set of objects arranged in time sequence. </a:t>
            </a:r>
          </a:p>
          <a:p>
            <a:pPr lvl="2">
              <a:lnSpc>
                <a:spcPct val="80000"/>
              </a:lnSpc>
            </a:pPr>
            <a:r>
              <a:rPr lang="en-US" altLang="en-US"/>
              <a:t>Good for real-time specifications and complex scenarios</a:t>
            </a:r>
          </a:p>
          <a:p>
            <a:pPr lvl="1">
              <a:lnSpc>
                <a:spcPct val="80000"/>
              </a:lnSpc>
            </a:pPr>
            <a:r>
              <a:rPr lang="en-US" altLang="en-US"/>
              <a:t>Collaboration Diagram : </a:t>
            </a:r>
          </a:p>
          <a:p>
            <a:pPr lvl="2">
              <a:lnSpc>
                <a:spcPct val="80000"/>
              </a:lnSpc>
            </a:pPr>
            <a:r>
              <a:rPr lang="en-US" altLang="en-US"/>
              <a:t>Shows the relationship among objects. Does not show time</a:t>
            </a:r>
          </a:p>
          <a:p>
            <a:pPr>
              <a:lnSpc>
                <a:spcPct val="80000"/>
              </a:lnSpc>
            </a:pPr>
            <a:r>
              <a:rPr lang="en-US" altLang="en-US"/>
              <a:t>State Chart Diagram: </a:t>
            </a:r>
          </a:p>
          <a:p>
            <a:pPr lvl="1">
              <a:lnSpc>
                <a:spcPct val="80000"/>
              </a:lnSpc>
            </a:pPr>
            <a:r>
              <a:rPr lang="en-US" altLang="en-US"/>
              <a:t>A state machine that describes the response of an object of a given class to the receipt of outside stimuli (Events). </a:t>
            </a:r>
          </a:p>
          <a:p>
            <a:pPr lvl="1">
              <a:lnSpc>
                <a:spcPct val="80000"/>
              </a:lnSpc>
            </a:pPr>
            <a:r>
              <a:rPr lang="en-US" altLang="en-US" i="1"/>
              <a:t>Activity Diagram:</a:t>
            </a:r>
            <a:r>
              <a:rPr lang="en-US" altLang="en-US"/>
              <a:t>  A special  type of statechart diagram, where all states are action states (Moore Automaton)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68300" y="863600"/>
            <a:ext cx="8547100" cy="1346200"/>
          </a:xfrm>
          <a:noFill/>
          <a:ln/>
        </p:spPr>
        <p:txBody>
          <a:bodyPr/>
          <a:lstStyle/>
          <a:p>
            <a:pPr>
              <a:lnSpc>
                <a:spcPct val="80000"/>
              </a:lnSpc>
            </a:pPr>
            <a:r>
              <a:rPr lang="en-US" altLang="en-US" sz="2000"/>
              <a:t>1. What are the transformations? </a:t>
            </a:r>
          </a:p>
          <a:p>
            <a:pPr lvl="1">
              <a:lnSpc>
                <a:spcPct val="80000"/>
              </a:lnSpc>
            </a:pPr>
            <a:r>
              <a:rPr lang="en-US" altLang="en-US"/>
              <a:t>Create </a:t>
            </a:r>
            <a:r>
              <a:rPr lang="en-US" altLang="en-US" i="1"/>
              <a:t>scenarios and  use case diagrams </a:t>
            </a:r>
            <a:endParaRPr lang="en-US" altLang="en-US"/>
          </a:p>
          <a:p>
            <a:pPr lvl="2">
              <a:lnSpc>
                <a:spcPct val="80000"/>
              </a:lnSpc>
            </a:pPr>
            <a:r>
              <a:rPr lang="en-US" altLang="en-US" sz="2000"/>
              <a:t>Talk to client, observe, get historical records, do thought experiments </a:t>
            </a:r>
          </a:p>
        </p:txBody>
      </p:sp>
      <p:sp>
        <p:nvSpPr>
          <p:cNvPr id="51210" name="Rectangle 10"/>
          <p:cNvSpPr>
            <a:spLocks noChangeArrowheads="1"/>
          </p:cNvSpPr>
          <p:nvPr/>
        </p:nvSpPr>
        <p:spPr bwMode="auto">
          <a:xfrm>
            <a:off x="304800" y="2057400"/>
            <a:ext cx="8547100" cy="205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000" b="0"/>
              <a:t>2. What is the structure of the system?</a:t>
            </a:r>
          </a:p>
          <a:p>
            <a:pPr lvl="1"/>
            <a:r>
              <a:rPr lang="en-US" altLang="en-US" sz="2000" b="0"/>
              <a:t>Create </a:t>
            </a:r>
            <a:r>
              <a:rPr lang="en-US" altLang="en-US" sz="2000" b="0" i="1"/>
              <a:t>class diagrams</a:t>
            </a:r>
            <a:endParaRPr lang="en-US" altLang="en-US" sz="2000" b="0"/>
          </a:p>
          <a:p>
            <a:pPr lvl="2"/>
            <a:r>
              <a:rPr lang="en-US" altLang="en-US" sz="2000" b="0"/>
              <a:t>Identify objects. </a:t>
            </a:r>
          </a:p>
          <a:p>
            <a:pPr lvl="2"/>
            <a:r>
              <a:rPr lang="en-US" altLang="en-US" sz="2000" b="0"/>
              <a:t>What are the  associations between them? What is their multiplicity?</a:t>
            </a:r>
          </a:p>
          <a:p>
            <a:pPr lvl="2"/>
            <a:r>
              <a:rPr lang="en-US" altLang="en-US" sz="2000" b="0"/>
              <a:t>What are the attributes of the objects?</a:t>
            </a:r>
          </a:p>
          <a:p>
            <a:pPr lvl="2"/>
            <a:r>
              <a:rPr lang="en-US" altLang="en-US" sz="2000" b="0"/>
              <a:t>What operations are defined on the objects?</a:t>
            </a:r>
          </a:p>
        </p:txBody>
      </p:sp>
      <p:sp>
        <p:nvSpPr>
          <p:cNvPr id="51212" name="Rectangle 12"/>
          <p:cNvSpPr>
            <a:spLocks noChangeArrowheads="1"/>
          </p:cNvSpPr>
          <p:nvPr/>
        </p:nvSpPr>
        <p:spPr bwMode="auto">
          <a:xfrm>
            <a:off x="228600" y="4191000"/>
            <a:ext cx="8547100" cy="2286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000" b="0"/>
              <a:t>3. What is its behavior? </a:t>
            </a:r>
          </a:p>
          <a:p>
            <a:pPr lvl="1"/>
            <a:r>
              <a:rPr lang="en-US" altLang="en-US" sz="2000" b="0"/>
              <a:t>Create  </a:t>
            </a:r>
            <a:r>
              <a:rPr lang="en-US" altLang="en-US" sz="2000" b="0" i="1"/>
              <a:t>sequence diagrams</a:t>
            </a:r>
            <a:endParaRPr lang="en-US" altLang="en-US" sz="2000" b="0"/>
          </a:p>
          <a:p>
            <a:pPr lvl="2"/>
            <a:r>
              <a:rPr lang="en-US" altLang="en-US" sz="2000" b="0"/>
              <a:t>Identify senders and receivers</a:t>
            </a:r>
          </a:p>
          <a:p>
            <a:pPr lvl="2"/>
            <a:r>
              <a:rPr lang="en-US" altLang="en-US" sz="2000" b="0"/>
              <a:t>Show sequence of events exchanged between objects.  Identify event dependencies and event concurrency.</a:t>
            </a:r>
          </a:p>
          <a:p>
            <a:pPr lvl="1"/>
            <a:r>
              <a:rPr lang="en-US" altLang="en-US" sz="2000" b="0"/>
              <a:t>Create  </a:t>
            </a:r>
            <a:r>
              <a:rPr lang="en-US" altLang="en-US" sz="2000" b="0" i="1"/>
              <a:t>state diagrams </a:t>
            </a:r>
            <a:endParaRPr lang="en-US" altLang="en-US" sz="2000" b="0"/>
          </a:p>
          <a:p>
            <a:pPr lvl="2"/>
            <a:r>
              <a:rPr lang="en-US" altLang="en-US" sz="2000" b="0"/>
              <a:t>Only for the dynamically interesting objects.</a:t>
            </a:r>
          </a:p>
        </p:txBody>
      </p:sp>
      <p:sp>
        <p:nvSpPr>
          <p:cNvPr id="51202" name="Rectangle 2"/>
          <p:cNvSpPr>
            <a:spLocks noGrp="1" noChangeArrowheads="1"/>
          </p:cNvSpPr>
          <p:nvPr>
            <p:ph type="title"/>
          </p:nvPr>
        </p:nvSpPr>
        <p:spPr>
          <a:noFill/>
          <a:ln/>
        </p:spPr>
        <p:txBody>
          <a:bodyPr/>
          <a:lstStyle/>
          <a:p>
            <a:r>
              <a:rPr lang="en-US" altLang="en-US"/>
              <a:t>Summary: Requirements Analysis</a:t>
            </a:r>
          </a:p>
        </p:txBody>
      </p:sp>
      <p:grpSp>
        <p:nvGrpSpPr>
          <p:cNvPr id="51215" name="Group 15"/>
          <p:cNvGrpSpPr>
            <a:grpSpLocks/>
          </p:cNvGrpSpPr>
          <p:nvPr/>
        </p:nvGrpSpPr>
        <p:grpSpPr bwMode="auto">
          <a:xfrm>
            <a:off x="5730875" y="4208463"/>
            <a:ext cx="2651125" cy="363537"/>
            <a:chOff x="3408" y="2544"/>
            <a:chExt cx="1670" cy="229"/>
          </a:xfrm>
        </p:grpSpPr>
        <p:sp>
          <p:nvSpPr>
            <p:cNvPr id="51206" name="Rectangle 6"/>
            <p:cNvSpPr>
              <a:spLocks noChangeArrowheads="1"/>
            </p:cNvSpPr>
            <p:nvPr/>
          </p:nvSpPr>
          <p:spPr bwMode="auto">
            <a:xfrm>
              <a:off x="3792" y="2544"/>
              <a:ext cx="128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790015"/>
                  </a:solidFill>
                </a:rPr>
                <a:t>Dynamic Modeling</a:t>
              </a:r>
            </a:p>
          </p:txBody>
        </p:sp>
        <p:sp>
          <p:nvSpPr>
            <p:cNvPr id="51207" name="Freeform 7"/>
            <p:cNvSpPr>
              <a:spLocks/>
            </p:cNvSpPr>
            <p:nvPr/>
          </p:nvSpPr>
          <p:spPr bwMode="auto">
            <a:xfrm>
              <a:off x="3408" y="2592"/>
              <a:ext cx="345" cy="169"/>
            </a:xfrm>
            <a:custGeom>
              <a:avLst/>
              <a:gdLst>
                <a:gd name="T0" fmla="*/ 0 w 345"/>
                <a:gd name="T1" fmla="*/ 96 h 169"/>
                <a:gd name="T2" fmla="*/ 0 w 345"/>
                <a:gd name="T3" fmla="*/ 56 h 169"/>
                <a:gd name="T4" fmla="*/ 24 w 345"/>
                <a:gd name="T5" fmla="*/ 32 h 169"/>
                <a:gd name="T6" fmla="*/ 48 w 345"/>
                <a:gd name="T7" fmla="*/ 16 h 169"/>
                <a:gd name="T8" fmla="*/ 96 w 345"/>
                <a:gd name="T9" fmla="*/ 16 h 169"/>
                <a:gd name="T10" fmla="*/ 144 w 345"/>
                <a:gd name="T11" fmla="*/ 8 h 169"/>
                <a:gd name="T12" fmla="*/ 192 w 345"/>
                <a:gd name="T13" fmla="*/ 8 h 169"/>
                <a:gd name="T14" fmla="*/ 232 w 345"/>
                <a:gd name="T15" fmla="*/ 0 h 169"/>
                <a:gd name="T16" fmla="*/ 240 w 345"/>
                <a:gd name="T17" fmla="*/ 8 h 169"/>
                <a:gd name="T18" fmla="*/ 240 w 345"/>
                <a:gd name="T19" fmla="*/ 16 h 169"/>
                <a:gd name="T20" fmla="*/ 224 w 345"/>
                <a:gd name="T21" fmla="*/ 24 h 169"/>
                <a:gd name="T22" fmla="*/ 224 w 345"/>
                <a:gd name="T23" fmla="*/ 32 h 169"/>
                <a:gd name="T24" fmla="*/ 272 w 345"/>
                <a:gd name="T25" fmla="*/ 40 h 169"/>
                <a:gd name="T26" fmla="*/ 328 w 345"/>
                <a:gd name="T27" fmla="*/ 40 h 169"/>
                <a:gd name="T28" fmla="*/ 336 w 345"/>
                <a:gd name="T29" fmla="*/ 48 h 169"/>
                <a:gd name="T30" fmla="*/ 344 w 345"/>
                <a:gd name="T31" fmla="*/ 56 h 169"/>
                <a:gd name="T32" fmla="*/ 336 w 345"/>
                <a:gd name="T33" fmla="*/ 64 h 169"/>
                <a:gd name="T34" fmla="*/ 328 w 345"/>
                <a:gd name="T35" fmla="*/ 72 h 169"/>
                <a:gd name="T36" fmla="*/ 296 w 345"/>
                <a:gd name="T37" fmla="*/ 72 h 169"/>
                <a:gd name="T38" fmla="*/ 272 w 345"/>
                <a:gd name="T39" fmla="*/ 72 h 169"/>
                <a:gd name="T40" fmla="*/ 232 w 345"/>
                <a:gd name="T41" fmla="*/ 72 h 169"/>
                <a:gd name="T42" fmla="*/ 208 w 345"/>
                <a:gd name="T43" fmla="*/ 72 h 169"/>
                <a:gd name="T44" fmla="*/ 232 w 345"/>
                <a:gd name="T45" fmla="*/ 72 h 169"/>
                <a:gd name="T46" fmla="*/ 256 w 345"/>
                <a:gd name="T47" fmla="*/ 72 h 169"/>
                <a:gd name="T48" fmla="*/ 264 w 345"/>
                <a:gd name="T49" fmla="*/ 88 h 169"/>
                <a:gd name="T50" fmla="*/ 256 w 345"/>
                <a:gd name="T51" fmla="*/ 96 h 169"/>
                <a:gd name="T52" fmla="*/ 232 w 345"/>
                <a:gd name="T53" fmla="*/ 96 h 169"/>
                <a:gd name="T54" fmla="*/ 208 w 345"/>
                <a:gd name="T55" fmla="*/ 96 h 169"/>
                <a:gd name="T56" fmla="*/ 224 w 345"/>
                <a:gd name="T57" fmla="*/ 96 h 169"/>
                <a:gd name="T58" fmla="*/ 248 w 345"/>
                <a:gd name="T59" fmla="*/ 104 h 169"/>
                <a:gd name="T60" fmla="*/ 248 w 345"/>
                <a:gd name="T61" fmla="*/ 112 h 169"/>
                <a:gd name="T62" fmla="*/ 248 w 345"/>
                <a:gd name="T63" fmla="*/ 128 h 169"/>
                <a:gd name="T64" fmla="*/ 224 w 345"/>
                <a:gd name="T65" fmla="*/ 136 h 169"/>
                <a:gd name="T66" fmla="*/ 208 w 345"/>
                <a:gd name="T67" fmla="*/ 136 h 169"/>
                <a:gd name="T68" fmla="*/ 224 w 345"/>
                <a:gd name="T69" fmla="*/ 136 h 169"/>
                <a:gd name="T70" fmla="*/ 240 w 345"/>
                <a:gd name="T71" fmla="*/ 136 h 169"/>
                <a:gd name="T72" fmla="*/ 240 w 345"/>
                <a:gd name="T73" fmla="*/ 152 h 169"/>
                <a:gd name="T74" fmla="*/ 232 w 345"/>
                <a:gd name="T75" fmla="*/ 160 h 169"/>
                <a:gd name="T76" fmla="*/ 192 w 345"/>
                <a:gd name="T77" fmla="*/ 168 h 169"/>
                <a:gd name="T78" fmla="*/ 144 w 345"/>
                <a:gd name="T79" fmla="*/ 168 h 169"/>
                <a:gd name="T80" fmla="*/ 96 w 345"/>
                <a:gd name="T81" fmla="*/ 168 h 169"/>
                <a:gd name="T82" fmla="*/ 56 w 345"/>
                <a:gd name="T83" fmla="*/ 160 h 169"/>
                <a:gd name="T84" fmla="*/ 24 w 345"/>
                <a:gd name="T85" fmla="*/ 152 h 169"/>
                <a:gd name="T86" fmla="*/ 0 w 345"/>
                <a:gd name="T87" fmla="*/ 128 h 169"/>
                <a:gd name="T88" fmla="*/ 0 w 345"/>
                <a:gd name="T89" fmla="*/ 9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5" h="169">
                  <a:moveTo>
                    <a:pt x="0" y="96"/>
                  </a:moveTo>
                  <a:lnTo>
                    <a:pt x="0" y="56"/>
                  </a:lnTo>
                  <a:lnTo>
                    <a:pt x="24" y="32"/>
                  </a:lnTo>
                  <a:lnTo>
                    <a:pt x="48" y="16"/>
                  </a:lnTo>
                  <a:lnTo>
                    <a:pt x="96" y="16"/>
                  </a:lnTo>
                  <a:lnTo>
                    <a:pt x="144" y="8"/>
                  </a:lnTo>
                  <a:lnTo>
                    <a:pt x="192" y="8"/>
                  </a:lnTo>
                  <a:lnTo>
                    <a:pt x="232" y="0"/>
                  </a:lnTo>
                  <a:lnTo>
                    <a:pt x="240" y="8"/>
                  </a:lnTo>
                  <a:lnTo>
                    <a:pt x="240" y="16"/>
                  </a:lnTo>
                  <a:lnTo>
                    <a:pt x="224" y="24"/>
                  </a:lnTo>
                  <a:lnTo>
                    <a:pt x="224" y="32"/>
                  </a:lnTo>
                  <a:lnTo>
                    <a:pt x="272" y="40"/>
                  </a:lnTo>
                  <a:lnTo>
                    <a:pt x="328" y="40"/>
                  </a:lnTo>
                  <a:lnTo>
                    <a:pt x="336" y="48"/>
                  </a:lnTo>
                  <a:lnTo>
                    <a:pt x="344" y="56"/>
                  </a:lnTo>
                  <a:lnTo>
                    <a:pt x="336" y="64"/>
                  </a:lnTo>
                  <a:lnTo>
                    <a:pt x="328" y="72"/>
                  </a:lnTo>
                  <a:lnTo>
                    <a:pt x="296" y="72"/>
                  </a:lnTo>
                  <a:lnTo>
                    <a:pt x="272" y="72"/>
                  </a:lnTo>
                  <a:lnTo>
                    <a:pt x="232" y="72"/>
                  </a:lnTo>
                  <a:lnTo>
                    <a:pt x="208" y="72"/>
                  </a:lnTo>
                  <a:lnTo>
                    <a:pt x="232" y="72"/>
                  </a:lnTo>
                  <a:lnTo>
                    <a:pt x="256" y="72"/>
                  </a:lnTo>
                  <a:lnTo>
                    <a:pt x="264" y="88"/>
                  </a:lnTo>
                  <a:lnTo>
                    <a:pt x="256" y="96"/>
                  </a:lnTo>
                  <a:lnTo>
                    <a:pt x="232" y="96"/>
                  </a:lnTo>
                  <a:lnTo>
                    <a:pt x="208" y="96"/>
                  </a:lnTo>
                  <a:lnTo>
                    <a:pt x="224" y="96"/>
                  </a:lnTo>
                  <a:lnTo>
                    <a:pt x="248" y="104"/>
                  </a:lnTo>
                  <a:lnTo>
                    <a:pt x="248" y="112"/>
                  </a:lnTo>
                  <a:lnTo>
                    <a:pt x="248" y="128"/>
                  </a:lnTo>
                  <a:lnTo>
                    <a:pt x="224" y="136"/>
                  </a:lnTo>
                  <a:lnTo>
                    <a:pt x="208" y="136"/>
                  </a:lnTo>
                  <a:lnTo>
                    <a:pt x="224" y="136"/>
                  </a:lnTo>
                  <a:lnTo>
                    <a:pt x="240" y="136"/>
                  </a:lnTo>
                  <a:lnTo>
                    <a:pt x="240" y="152"/>
                  </a:lnTo>
                  <a:lnTo>
                    <a:pt x="232" y="160"/>
                  </a:lnTo>
                  <a:lnTo>
                    <a:pt x="192" y="168"/>
                  </a:lnTo>
                  <a:lnTo>
                    <a:pt x="144" y="168"/>
                  </a:lnTo>
                  <a:lnTo>
                    <a:pt x="96" y="168"/>
                  </a:lnTo>
                  <a:lnTo>
                    <a:pt x="56" y="160"/>
                  </a:lnTo>
                  <a:lnTo>
                    <a:pt x="24" y="152"/>
                  </a:lnTo>
                  <a:lnTo>
                    <a:pt x="0" y="128"/>
                  </a:lnTo>
                  <a:lnTo>
                    <a:pt x="0" y="96"/>
                  </a:lnTo>
                </a:path>
              </a:pathLst>
            </a:custGeom>
            <a:solidFill>
              <a:srgbClr val="79001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51211" name="Group 11"/>
          <p:cNvGrpSpPr>
            <a:grpSpLocks/>
          </p:cNvGrpSpPr>
          <p:nvPr/>
        </p:nvGrpSpPr>
        <p:grpSpPr bwMode="auto">
          <a:xfrm>
            <a:off x="5715000" y="838200"/>
            <a:ext cx="2681288" cy="363538"/>
            <a:chOff x="3885" y="528"/>
            <a:chExt cx="1689" cy="229"/>
          </a:xfrm>
        </p:grpSpPr>
        <p:sp>
          <p:nvSpPr>
            <p:cNvPr id="51204" name="Freeform 4"/>
            <p:cNvSpPr>
              <a:spLocks/>
            </p:cNvSpPr>
            <p:nvPr/>
          </p:nvSpPr>
          <p:spPr bwMode="auto">
            <a:xfrm>
              <a:off x="3885" y="592"/>
              <a:ext cx="321" cy="153"/>
            </a:xfrm>
            <a:custGeom>
              <a:avLst/>
              <a:gdLst>
                <a:gd name="T0" fmla="*/ 0 w 321"/>
                <a:gd name="T1" fmla="*/ 88 h 153"/>
                <a:gd name="T2" fmla="*/ 0 w 321"/>
                <a:gd name="T3" fmla="*/ 48 h 153"/>
                <a:gd name="T4" fmla="*/ 16 w 321"/>
                <a:gd name="T5" fmla="*/ 32 h 153"/>
                <a:gd name="T6" fmla="*/ 40 w 321"/>
                <a:gd name="T7" fmla="*/ 8 h 153"/>
                <a:gd name="T8" fmla="*/ 88 w 321"/>
                <a:gd name="T9" fmla="*/ 8 h 153"/>
                <a:gd name="T10" fmla="*/ 136 w 321"/>
                <a:gd name="T11" fmla="*/ 8 h 153"/>
                <a:gd name="T12" fmla="*/ 176 w 321"/>
                <a:gd name="T13" fmla="*/ 0 h 153"/>
                <a:gd name="T14" fmla="*/ 216 w 321"/>
                <a:gd name="T15" fmla="*/ 0 h 153"/>
                <a:gd name="T16" fmla="*/ 224 w 321"/>
                <a:gd name="T17" fmla="*/ 8 h 153"/>
                <a:gd name="T18" fmla="*/ 224 w 321"/>
                <a:gd name="T19" fmla="*/ 16 h 153"/>
                <a:gd name="T20" fmla="*/ 216 w 321"/>
                <a:gd name="T21" fmla="*/ 24 h 153"/>
                <a:gd name="T22" fmla="*/ 208 w 321"/>
                <a:gd name="T23" fmla="*/ 32 h 153"/>
                <a:gd name="T24" fmla="*/ 256 w 321"/>
                <a:gd name="T25" fmla="*/ 32 h 153"/>
                <a:gd name="T26" fmla="*/ 304 w 321"/>
                <a:gd name="T27" fmla="*/ 40 h 153"/>
                <a:gd name="T28" fmla="*/ 320 w 321"/>
                <a:gd name="T29" fmla="*/ 48 h 153"/>
                <a:gd name="T30" fmla="*/ 320 w 321"/>
                <a:gd name="T31" fmla="*/ 56 h 153"/>
                <a:gd name="T32" fmla="*/ 312 w 321"/>
                <a:gd name="T33" fmla="*/ 64 h 153"/>
                <a:gd name="T34" fmla="*/ 304 w 321"/>
                <a:gd name="T35" fmla="*/ 64 h 153"/>
                <a:gd name="T36" fmla="*/ 280 w 321"/>
                <a:gd name="T37" fmla="*/ 64 h 153"/>
                <a:gd name="T38" fmla="*/ 256 w 321"/>
                <a:gd name="T39" fmla="*/ 64 h 153"/>
                <a:gd name="T40" fmla="*/ 216 w 321"/>
                <a:gd name="T41" fmla="*/ 64 h 153"/>
                <a:gd name="T42" fmla="*/ 192 w 321"/>
                <a:gd name="T43" fmla="*/ 64 h 153"/>
                <a:gd name="T44" fmla="*/ 216 w 321"/>
                <a:gd name="T45" fmla="*/ 64 h 153"/>
                <a:gd name="T46" fmla="*/ 240 w 321"/>
                <a:gd name="T47" fmla="*/ 72 h 153"/>
                <a:gd name="T48" fmla="*/ 248 w 321"/>
                <a:gd name="T49" fmla="*/ 80 h 153"/>
                <a:gd name="T50" fmla="*/ 240 w 321"/>
                <a:gd name="T51" fmla="*/ 88 h 153"/>
                <a:gd name="T52" fmla="*/ 216 w 321"/>
                <a:gd name="T53" fmla="*/ 88 h 153"/>
                <a:gd name="T54" fmla="*/ 192 w 321"/>
                <a:gd name="T55" fmla="*/ 88 h 153"/>
                <a:gd name="T56" fmla="*/ 208 w 321"/>
                <a:gd name="T57" fmla="*/ 88 h 153"/>
                <a:gd name="T58" fmla="*/ 232 w 321"/>
                <a:gd name="T59" fmla="*/ 88 h 153"/>
                <a:gd name="T60" fmla="*/ 232 w 321"/>
                <a:gd name="T61" fmla="*/ 104 h 153"/>
                <a:gd name="T62" fmla="*/ 232 w 321"/>
                <a:gd name="T63" fmla="*/ 120 h 153"/>
                <a:gd name="T64" fmla="*/ 208 w 321"/>
                <a:gd name="T65" fmla="*/ 120 h 153"/>
                <a:gd name="T66" fmla="*/ 192 w 321"/>
                <a:gd name="T67" fmla="*/ 120 h 153"/>
                <a:gd name="T68" fmla="*/ 208 w 321"/>
                <a:gd name="T69" fmla="*/ 120 h 153"/>
                <a:gd name="T70" fmla="*/ 224 w 321"/>
                <a:gd name="T71" fmla="*/ 120 h 153"/>
                <a:gd name="T72" fmla="*/ 224 w 321"/>
                <a:gd name="T73" fmla="*/ 136 h 153"/>
                <a:gd name="T74" fmla="*/ 216 w 321"/>
                <a:gd name="T75" fmla="*/ 152 h 153"/>
                <a:gd name="T76" fmla="*/ 176 w 321"/>
                <a:gd name="T77" fmla="*/ 152 h 153"/>
                <a:gd name="T78" fmla="*/ 136 w 321"/>
                <a:gd name="T79" fmla="*/ 152 h 153"/>
                <a:gd name="T80" fmla="*/ 88 w 321"/>
                <a:gd name="T81" fmla="*/ 152 h 153"/>
                <a:gd name="T82" fmla="*/ 48 w 321"/>
                <a:gd name="T83" fmla="*/ 152 h 153"/>
                <a:gd name="T84" fmla="*/ 16 w 321"/>
                <a:gd name="T85" fmla="*/ 136 h 153"/>
                <a:gd name="T86" fmla="*/ 0 w 321"/>
                <a:gd name="T87" fmla="*/ 120 h 153"/>
                <a:gd name="T88" fmla="*/ 0 w 321"/>
                <a:gd name="T89" fmla="*/ 8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 h="153">
                  <a:moveTo>
                    <a:pt x="0" y="88"/>
                  </a:moveTo>
                  <a:lnTo>
                    <a:pt x="0" y="48"/>
                  </a:lnTo>
                  <a:lnTo>
                    <a:pt x="16" y="32"/>
                  </a:lnTo>
                  <a:lnTo>
                    <a:pt x="40" y="8"/>
                  </a:lnTo>
                  <a:lnTo>
                    <a:pt x="88" y="8"/>
                  </a:lnTo>
                  <a:lnTo>
                    <a:pt x="136" y="8"/>
                  </a:lnTo>
                  <a:lnTo>
                    <a:pt x="176" y="0"/>
                  </a:lnTo>
                  <a:lnTo>
                    <a:pt x="216" y="0"/>
                  </a:lnTo>
                  <a:lnTo>
                    <a:pt x="224" y="8"/>
                  </a:lnTo>
                  <a:lnTo>
                    <a:pt x="224" y="16"/>
                  </a:lnTo>
                  <a:lnTo>
                    <a:pt x="216" y="24"/>
                  </a:lnTo>
                  <a:lnTo>
                    <a:pt x="208" y="32"/>
                  </a:lnTo>
                  <a:lnTo>
                    <a:pt x="256" y="32"/>
                  </a:lnTo>
                  <a:lnTo>
                    <a:pt x="304" y="40"/>
                  </a:lnTo>
                  <a:lnTo>
                    <a:pt x="320" y="48"/>
                  </a:lnTo>
                  <a:lnTo>
                    <a:pt x="320" y="56"/>
                  </a:lnTo>
                  <a:lnTo>
                    <a:pt x="312" y="64"/>
                  </a:lnTo>
                  <a:lnTo>
                    <a:pt x="304" y="64"/>
                  </a:lnTo>
                  <a:lnTo>
                    <a:pt x="280" y="64"/>
                  </a:lnTo>
                  <a:lnTo>
                    <a:pt x="256" y="64"/>
                  </a:lnTo>
                  <a:lnTo>
                    <a:pt x="216" y="64"/>
                  </a:lnTo>
                  <a:lnTo>
                    <a:pt x="192" y="64"/>
                  </a:lnTo>
                  <a:lnTo>
                    <a:pt x="216" y="64"/>
                  </a:lnTo>
                  <a:lnTo>
                    <a:pt x="240" y="72"/>
                  </a:lnTo>
                  <a:lnTo>
                    <a:pt x="248" y="80"/>
                  </a:lnTo>
                  <a:lnTo>
                    <a:pt x="240" y="88"/>
                  </a:lnTo>
                  <a:lnTo>
                    <a:pt x="216" y="88"/>
                  </a:lnTo>
                  <a:lnTo>
                    <a:pt x="192" y="88"/>
                  </a:lnTo>
                  <a:lnTo>
                    <a:pt x="208" y="88"/>
                  </a:lnTo>
                  <a:lnTo>
                    <a:pt x="232" y="88"/>
                  </a:lnTo>
                  <a:lnTo>
                    <a:pt x="232" y="104"/>
                  </a:lnTo>
                  <a:lnTo>
                    <a:pt x="232" y="120"/>
                  </a:lnTo>
                  <a:lnTo>
                    <a:pt x="208" y="120"/>
                  </a:lnTo>
                  <a:lnTo>
                    <a:pt x="192" y="120"/>
                  </a:lnTo>
                  <a:lnTo>
                    <a:pt x="208" y="120"/>
                  </a:lnTo>
                  <a:lnTo>
                    <a:pt x="224" y="120"/>
                  </a:lnTo>
                  <a:lnTo>
                    <a:pt x="224" y="136"/>
                  </a:lnTo>
                  <a:lnTo>
                    <a:pt x="216" y="152"/>
                  </a:lnTo>
                  <a:lnTo>
                    <a:pt x="176" y="152"/>
                  </a:lnTo>
                  <a:lnTo>
                    <a:pt x="136" y="152"/>
                  </a:lnTo>
                  <a:lnTo>
                    <a:pt x="88" y="152"/>
                  </a:lnTo>
                  <a:lnTo>
                    <a:pt x="48" y="152"/>
                  </a:lnTo>
                  <a:lnTo>
                    <a:pt x="16" y="136"/>
                  </a:lnTo>
                  <a:lnTo>
                    <a:pt x="0" y="120"/>
                  </a:lnTo>
                  <a:lnTo>
                    <a:pt x="0" y="88"/>
                  </a:lnTo>
                </a:path>
              </a:pathLst>
            </a:custGeom>
            <a:solidFill>
              <a:srgbClr val="79001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08" name="Rectangle 8"/>
            <p:cNvSpPr>
              <a:spLocks noChangeArrowheads="1"/>
            </p:cNvSpPr>
            <p:nvPr/>
          </p:nvSpPr>
          <p:spPr bwMode="auto">
            <a:xfrm>
              <a:off x="4176" y="528"/>
              <a:ext cx="139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790015"/>
                  </a:solidFill>
                </a:rPr>
                <a:t>Functional Modeling</a:t>
              </a:r>
            </a:p>
          </p:txBody>
        </p:sp>
      </p:grpSp>
      <p:grpSp>
        <p:nvGrpSpPr>
          <p:cNvPr id="51214" name="Group 14"/>
          <p:cNvGrpSpPr>
            <a:grpSpLocks/>
          </p:cNvGrpSpPr>
          <p:nvPr/>
        </p:nvGrpSpPr>
        <p:grpSpPr bwMode="auto">
          <a:xfrm>
            <a:off x="5718175" y="2133600"/>
            <a:ext cx="2511425" cy="363538"/>
            <a:chOff x="3456" y="1488"/>
            <a:chExt cx="1582" cy="229"/>
          </a:xfrm>
        </p:grpSpPr>
        <p:sp>
          <p:nvSpPr>
            <p:cNvPr id="51205" name="Freeform 5"/>
            <p:cNvSpPr>
              <a:spLocks/>
            </p:cNvSpPr>
            <p:nvPr/>
          </p:nvSpPr>
          <p:spPr bwMode="auto">
            <a:xfrm>
              <a:off x="3456" y="1536"/>
              <a:ext cx="345" cy="169"/>
            </a:xfrm>
            <a:custGeom>
              <a:avLst/>
              <a:gdLst>
                <a:gd name="T0" fmla="*/ 0 w 345"/>
                <a:gd name="T1" fmla="*/ 96 h 169"/>
                <a:gd name="T2" fmla="*/ 0 w 345"/>
                <a:gd name="T3" fmla="*/ 56 h 169"/>
                <a:gd name="T4" fmla="*/ 24 w 345"/>
                <a:gd name="T5" fmla="*/ 32 h 169"/>
                <a:gd name="T6" fmla="*/ 48 w 345"/>
                <a:gd name="T7" fmla="*/ 16 h 169"/>
                <a:gd name="T8" fmla="*/ 96 w 345"/>
                <a:gd name="T9" fmla="*/ 16 h 169"/>
                <a:gd name="T10" fmla="*/ 144 w 345"/>
                <a:gd name="T11" fmla="*/ 8 h 169"/>
                <a:gd name="T12" fmla="*/ 192 w 345"/>
                <a:gd name="T13" fmla="*/ 8 h 169"/>
                <a:gd name="T14" fmla="*/ 232 w 345"/>
                <a:gd name="T15" fmla="*/ 0 h 169"/>
                <a:gd name="T16" fmla="*/ 240 w 345"/>
                <a:gd name="T17" fmla="*/ 8 h 169"/>
                <a:gd name="T18" fmla="*/ 240 w 345"/>
                <a:gd name="T19" fmla="*/ 16 h 169"/>
                <a:gd name="T20" fmla="*/ 224 w 345"/>
                <a:gd name="T21" fmla="*/ 24 h 169"/>
                <a:gd name="T22" fmla="*/ 224 w 345"/>
                <a:gd name="T23" fmla="*/ 32 h 169"/>
                <a:gd name="T24" fmla="*/ 272 w 345"/>
                <a:gd name="T25" fmla="*/ 40 h 169"/>
                <a:gd name="T26" fmla="*/ 328 w 345"/>
                <a:gd name="T27" fmla="*/ 40 h 169"/>
                <a:gd name="T28" fmla="*/ 336 w 345"/>
                <a:gd name="T29" fmla="*/ 48 h 169"/>
                <a:gd name="T30" fmla="*/ 344 w 345"/>
                <a:gd name="T31" fmla="*/ 56 h 169"/>
                <a:gd name="T32" fmla="*/ 336 w 345"/>
                <a:gd name="T33" fmla="*/ 64 h 169"/>
                <a:gd name="T34" fmla="*/ 328 w 345"/>
                <a:gd name="T35" fmla="*/ 72 h 169"/>
                <a:gd name="T36" fmla="*/ 296 w 345"/>
                <a:gd name="T37" fmla="*/ 72 h 169"/>
                <a:gd name="T38" fmla="*/ 272 w 345"/>
                <a:gd name="T39" fmla="*/ 72 h 169"/>
                <a:gd name="T40" fmla="*/ 232 w 345"/>
                <a:gd name="T41" fmla="*/ 72 h 169"/>
                <a:gd name="T42" fmla="*/ 208 w 345"/>
                <a:gd name="T43" fmla="*/ 72 h 169"/>
                <a:gd name="T44" fmla="*/ 232 w 345"/>
                <a:gd name="T45" fmla="*/ 72 h 169"/>
                <a:gd name="T46" fmla="*/ 256 w 345"/>
                <a:gd name="T47" fmla="*/ 72 h 169"/>
                <a:gd name="T48" fmla="*/ 264 w 345"/>
                <a:gd name="T49" fmla="*/ 88 h 169"/>
                <a:gd name="T50" fmla="*/ 256 w 345"/>
                <a:gd name="T51" fmla="*/ 96 h 169"/>
                <a:gd name="T52" fmla="*/ 232 w 345"/>
                <a:gd name="T53" fmla="*/ 96 h 169"/>
                <a:gd name="T54" fmla="*/ 208 w 345"/>
                <a:gd name="T55" fmla="*/ 96 h 169"/>
                <a:gd name="T56" fmla="*/ 224 w 345"/>
                <a:gd name="T57" fmla="*/ 96 h 169"/>
                <a:gd name="T58" fmla="*/ 248 w 345"/>
                <a:gd name="T59" fmla="*/ 104 h 169"/>
                <a:gd name="T60" fmla="*/ 248 w 345"/>
                <a:gd name="T61" fmla="*/ 112 h 169"/>
                <a:gd name="T62" fmla="*/ 248 w 345"/>
                <a:gd name="T63" fmla="*/ 128 h 169"/>
                <a:gd name="T64" fmla="*/ 224 w 345"/>
                <a:gd name="T65" fmla="*/ 136 h 169"/>
                <a:gd name="T66" fmla="*/ 208 w 345"/>
                <a:gd name="T67" fmla="*/ 136 h 169"/>
                <a:gd name="T68" fmla="*/ 224 w 345"/>
                <a:gd name="T69" fmla="*/ 136 h 169"/>
                <a:gd name="T70" fmla="*/ 240 w 345"/>
                <a:gd name="T71" fmla="*/ 136 h 169"/>
                <a:gd name="T72" fmla="*/ 240 w 345"/>
                <a:gd name="T73" fmla="*/ 152 h 169"/>
                <a:gd name="T74" fmla="*/ 232 w 345"/>
                <a:gd name="T75" fmla="*/ 160 h 169"/>
                <a:gd name="T76" fmla="*/ 192 w 345"/>
                <a:gd name="T77" fmla="*/ 168 h 169"/>
                <a:gd name="T78" fmla="*/ 144 w 345"/>
                <a:gd name="T79" fmla="*/ 168 h 169"/>
                <a:gd name="T80" fmla="*/ 96 w 345"/>
                <a:gd name="T81" fmla="*/ 168 h 169"/>
                <a:gd name="T82" fmla="*/ 56 w 345"/>
                <a:gd name="T83" fmla="*/ 160 h 169"/>
                <a:gd name="T84" fmla="*/ 24 w 345"/>
                <a:gd name="T85" fmla="*/ 152 h 169"/>
                <a:gd name="T86" fmla="*/ 0 w 345"/>
                <a:gd name="T87" fmla="*/ 128 h 169"/>
                <a:gd name="T88" fmla="*/ 0 w 345"/>
                <a:gd name="T89" fmla="*/ 9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5" h="169">
                  <a:moveTo>
                    <a:pt x="0" y="96"/>
                  </a:moveTo>
                  <a:lnTo>
                    <a:pt x="0" y="56"/>
                  </a:lnTo>
                  <a:lnTo>
                    <a:pt x="24" y="32"/>
                  </a:lnTo>
                  <a:lnTo>
                    <a:pt x="48" y="16"/>
                  </a:lnTo>
                  <a:lnTo>
                    <a:pt x="96" y="16"/>
                  </a:lnTo>
                  <a:lnTo>
                    <a:pt x="144" y="8"/>
                  </a:lnTo>
                  <a:lnTo>
                    <a:pt x="192" y="8"/>
                  </a:lnTo>
                  <a:lnTo>
                    <a:pt x="232" y="0"/>
                  </a:lnTo>
                  <a:lnTo>
                    <a:pt x="240" y="8"/>
                  </a:lnTo>
                  <a:lnTo>
                    <a:pt x="240" y="16"/>
                  </a:lnTo>
                  <a:lnTo>
                    <a:pt x="224" y="24"/>
                  </a:lnTo>
                  <a:lnTo>
                    <a:pt x="224" y="32"/>
                  </a:lnTo>
                  <a:lnTo>
                    <a:pt x="272" y="40"/>
                  </a:lnTo>
                  <a:lnTo>
                    <a:pt x="328" y="40"/>
                  </a:lnTo>
                  <a:lnTo>
                    <a:pt x="336" y="48"/>
                  </a:lnTo>
                  <a:lnTo>
                    <a:pt x="344" y="56"/>
                  </a:lnTo>
                  <a:lnTo>
                    <a:pt x="336" y="64"/>
                  </a:lnTo>
                  <a:lnTo>
                    <a:pt x="328" y="72"/>
                  </a:lnTo>
                  <a:lnTo>
                    <a:pt x="296" y="72"/>
                  </a:lnTo>
                  <a:lnTo>
                    <a:pt x="272" y="72"/>
                  </a:lnTo>
                  <a:lnTo>
                    <a:pt x="232" y="72"/>
                  </a:lnTo>
                  <a:lnTo>
                    <a:pt x="208" y="72"/>
                  </a:lnTo>
                  <a:lnTo>
                    <a:pt x="232" y="72"/>
                  </a:lnTo>
                  <a:lnTo>
                    <a:pt x="256" y="72"/>
                  </a:lnTo>
                  <a:lnTo>
                    <a:pt x="264" y="88"/>
                  </a:lnTo>
                  <a:lnTo>
                    <a:pt x="256" y="96"/>
                  </a:lnTo>
                  <a:lnTo>
                    <a:pt x="232" y="96"/>
                  </a:lnTo>
                  <a:lnTo>
                    <a:pt x="208" y="96"/>
                  </a:lnTo>
                  <a:lnTo>
                    <a:pt x="224" y="96"/>
                  </a:lnTo>
                  <a:lnTo>
                    <a:pt x="248" y="104"/>
                  </a:lnTo>
                  <a:lnTo>
                    <a:pt x="248" y="112"/>
                  </a:lnTo>
                  <a:lnTo>
                    <a:pt x="248" y="128"/>
                  </a:lnTo>
                  <a:lnTo>
                    <a:pt x="224" y="136"/>
                  </a:lnTo>
                  <a:lnTo>
                    <a:pt x="208" y="136"/>
                  </a:lnTo>
                  <a:lnTo>
                    <a:pt x="224" y="136"/>
                  </a:lnTo>
                  <a:lnTo>
                    <a:pt x="240" y="136"/>
                  </a:lnTo>
                  <a:lnTo>
                    <a:pt x="240" y="152"/>
                  </a:lnTo>
                  <a:lnTo>
                    <a:pt x="232" y="160"/>
                  </a:lnTo>
                  <a:lnTo>
                    <a:pt x="192" y="168"/>
                  </a:lnTo>
                  <a:lnTo>
                    <a:pt x="144" y="168"/>
                  </a:lnTo>
                  <a:lnTo>
                    <a:pt x="96" y="168"/>
                  </a:lnTo>
                  <a:lnTo>
                    <a:pt x="56" y="160"/>
                  </a:lnTo>
                  <a:lnTo>
                    <a:pt x="24" y="152"/>
                  </a:lnTo>
                  <a:lnTo>
                    <a:pt x="0" y="128"/>
                  </a:lnTo>
                  <a:lnTo>
                    <a:pt x="0" y="96"/>
                  </a:lnTo>
                </a:path>
              </a:pathLst>
            </a:custGeom>
            <a:solidFill>
              <a:srgbClr val="79001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09" name="Rectangle 9"/>
            <p:cNvSpPr>
              <a:spLocks noChangeArrowheads="1"/>
            </p:cNvSpPr>
            <p:nvPr/>
          </p:nvSpPr>
          <p:spPr bwMode="auto">
            <a:xfrm>
              <a:off x="3888" y="1488"/>
              <a:ext cx="115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790015"/>
                  </a:solidFill>
                </a:rPr>
                <a:t>Object Modeling</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12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210">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210">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210">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210">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1210">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121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121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51212">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51212">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51212">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51212">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51212">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51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P spid="51210" grpId="0" build="p" autoUpdateAnimBg="0"/>
      <p:bldP spid="51212"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ltLang="en-US"/>
              <a:t>Let’s Do Analysis</a:t>
            </a:r>
          </a:p>
        </p:txBody>
      </p:sp>
      <p:sp>
        <p:nvSpPr>
          <p:cNvPr id="53251" name="Rectangle 3"/>
          <p:cNvSpPr>
            <a:spLocks noGrp="1" noChangeArrowheads="1"/>
          </p:cNvSpPr>
          <p:nvPr>
            <p:ph type="body" idx="1"/>
          </p:nvPr>
        </p:nvSpPr>
        <p:spPr>
          <a:noFill/>
          <a:ln/>
        </p:spPr>
        <p:txBody>
          <a:bodyPr/>
          <a:lstStyle/>
          <a:p>
            <a:pPr>
              <a:buFont typeface="Symbol" panose="05050102010706020507" pitchFamily="18" charset="2"/>
              <a:buNone/>
            </a:pPr>
            <a:r>
              <a:rPr lang="en-US" altLang="en-US"/>
              <a:t>1. Analyze  the problem statement</a:t>
            </a:r>
          </a:p>
          <a:p>
            <a:pPr lvl="1"/>
            <a:r>
              <a:rPr lang="en-US" altLang="en-US"/>
              <a:t>Identify functional requirements</a:t>
            </a:r>
          </a:p>
          <a:p>
            <a:pPr lvl="1"/>
            <a:r>
              <a:rPr lang="en-US" altLang="en-US"/>
              <a:t>Identify nonfunctional requirements</a:t>
            </a:r>
          </a:p>
          <a:p>
            <a:pPr lvl="1"/>
            <a:r>
              <a:rPr lang="en-US" altLang="en-US"/>
              <a:t>Identify constraints (pseudo requirements)</a:t>
            </a:r>
          </a:p>
          <a:p>
            <a:pPr>
              <a:buFont typeface="Symbol" panose="05050102010706020507" pitchFamily="18" charset="2"/>
              <a:buNone/>
            </a:pPr>
            <a:r>
              <a:rPr lang="en-US" altLang="en-US"/>
              <a:t>2. Build  the functional model: </a:t>
            </a:r>
          </a:p>
          <a:p>
            <a:pPr lvl="1"/>
            <a:r>
              <a:rPr lang="en-US" altLang="en-US"/>
              <a:t>Develop use cases to illustrate functionality requirements</a:t>
            </a:r>
          </a:p>
          <a:p>
            <a:pPr>
              <a:buFont typeface="Symbol" panose="05050102010706020507" pitchFamily="18" charset="2"/>
              <a:buNone/>
            </a:pPr>
            <a:r>
              <a:rPr lang="en-US" altLang="en-US"/>
              <a:t>3. Build the dynamic model:</a:t>
            </a:r>
          </a:p>
          <a:p>
            <a:pPr lvl="1"/>
            <a:r>
              <a:rPr lang="en-US" altLang="en-US"/>
              <a:t>Develop sequence diagrams to illustrate the interaction between objects</a:t>
            </a:r>
          </a:p>
          <a:p>
            <a:pPr lvl="1"/>
            <a:r>
              <a:rPr lang="en-US" altLang="en-US"/>
              <a:t>Develop state diagrams for objects with interesting behavior</a:t>
            </a:r>
          </a:p>
          <a:p>
            <a:pPr>
              <a:buFont typeface="Symbol" panose="05050102010706020507" pitchFamily="18" charset="2"/>
              <a:buNone/>
            </a:pPr>
            <a:r>
              <a:rPr lang="en-US" altLang="en-US"/>
              <a:t>4. Build the object model: </a:t>
            </a:r>
          </a:p>
          <a:p>
            <a:pPr lvl="1"/>
            <a:r>
              <a:rPr lang="en-US" altLang="en-US"/>
              <a:t>Develop class diagrams showing the structure of the system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32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2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2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32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325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325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32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ltLang="en-US"/>
              <a:t>Problem Statement: </a:t>
            </a:r>
            <a:br>
              <a:rPr lang="en-US" altLang="en-US"/>
            </a:br>
            <a:r>
              <a:rPr lang="en-US" altLang="en-US"/>
              <a:t>Direction Control for  a Toy Car</a:t>
            </a:r>
          </a:p>
        </p:txBody>
      </p:sp>
      <p:sp>
        <p:nvSpPr>
          <p:cNvPr id="54275" name="Rectangle 3"/>
          <p:cNvSpPr>
            <a:spLocks noGrp="1" noChangeArrowheads="1"/>
          </p:cNvSpPr>
          <p:nvPr>
            <p:ph type="body" sz="half" idx="1"/>
          </p:nvPr>
        </p:nvSpPr>
        <p:spPr>
          <a:xfrm>
            <a:off x="361950" y="1301750"/>
            <a:ext cx="4038600" cy="4908550"/>
          </a:xfrm>
          <a:solidFill>
            <a:schemeClr val="bg1"/>
          </a:solidFill>
          <a:ln w="12700" cap="flat">
            <a:solidFill>
              <a:schemeClr val="tx1"/>
            </a:solidFill>
            <a:miter lim="800000"/>
            <a:headEnd/>
            <a:tailEnd/>
          </a:ln>
          <a:effectLst>
            <a:outerShdw dist="107763" dir="2700000" algn="ctr" rotWithShape="0">
              <a:schemeClr val="bg2"/>
            </a:outerShdw>
          </a:effectLst>
        </p:spPr>
        <p:txBody>
          <a:bodyPr/>
          <a:lstStyle/>
          <a:p>
            <a:pPr>
              <a:buFont typeface="Symbol" panose="05050102010706020507" pitchFamily="18" charset="2"/>
              <a:buNone/>
            </a:pPr>
            <a:endParaRPr lang="en-US" altLang="en-US" sz="2000"/>
          </a:p>
          <a:p>
            <a:r>
              <a:rPr lang="en-US" altLang="en-US" sz="2000"/>
              <a:t>Power is turned on</a:t>
            </a:r>
          </a:p>
          <a:p>
            <a:pPr lvl="1"/>
            <a:r>
              <a:rPr lang="en-US" altLang="en-US" sz="1800"/>
              <a:t>Car moves forward and car headlight shines</a:t>
            </a:r>
          </a:p>
          <a:p>
            <a:r>
              <a:rPr lang="en-US" altLang="en-US" sz="2000"/>
              <a:t>Power is turned off</a:t>
            </a:r>
          </a:p>
          <a:p>
            <a:pPr lvl="1"/>
            <a:r>
              <a:rPr lang="en-US" altLang="en-US" sz="1800"/>
              <a:t>Car stops and headlight goes out.</a:t>
            </a:r>
          </a:p>
          <a:p>
            <a:r>
              <a:rPr lang="en-US" altLang="en-US" sz="2000"/>
              <a:t>Power is turned on</a:t>
            </a:r>
          </a:p>
          <a:p>
            <a:pPr lvl="1"/>
            <a:r>
              <a:rPr lang="en-US" altLang="en-US" sz="1800"/>
              <a:t>Headlight shines</a:t>
            </a:r>
          </a:p>
          <a:p>
            <a:r>
              <a:rPr lang="en-US" altLang="en-US" sz="2000"/>
              <a:t>Power is turned off</a:t>
            </a:r>
          </a:p>
          <a:p>
            <a:pPr lvl="1"/>
            <a:r>
              <a:rPr lang="en-US" altLang="en-US" sz="1800"/>
              <a:t>Headlight goes out.</a:t>
            </a:r>
          </a:p>
          <a:p>
            <a:r>
              <a:rPr lang="en-US" altLang="en-US" sz="2000"/>
              <a:t>Power is turned on</a:t>
            </a:r>
          </a:p>
          <a:p>
            <a:pPr lvl="1"/>
            <a:r>
              <a:rPr lang="en-US" altLang="en-US" sz="1800"/>
              <a:t>Car runs backward with its headlight shining.</a:t>
            </a:r>
          </a:p>
        </p:txBody>
      </p:sp>
      <p:sp>
        <p:nvSpPr>
          <p:cNvPr id="54276" name="Rectangle 4"/>
          <p:cNvSpPr>
            <a:spLocks noGrp="1" noChangeArrowheads="1"/>
          </p:cNvSpPr>
          <p:nvPr>
            <p:ph type="body" sz="half" idx="2"/>
          </p:nvPr>
        </p:nvSpPr>
        <p:spPr>
          <a:xfrm>
            <a:off x="4565650" y="1301750"/>
            <a:ext cx="4038600" cy="4908550"/>
          </a:xfrm>
          <a:solidFill>
            <a:schemeClr val="bg1"/>
          </a:solidFill>
          <a:ln w="12700" cap="flat">
            <a:solidFill>
              <a:schemeClr val="tx1"/>
            </a:solidFill>
            <a:miter lim="800000"/>
            <a:headEnd/>
            <a:tailEnd/>
          </a:ln>
          <a:effectLst>
            <a:outerShdw dist="107763" dir="2700000" algn="ctr" rotWithShape="0">
              <a:schemeClr val="bg2"/>
            </a:outerShdw>
          </a:effectLst>
        </p:spPr>
        <p:txBody>
          <a:bodyPr/>
          <a:lstStyle/>
          <a:p>
            <a:pPr>
              <a:lnSpc>
                <a:spcPct val="80000"/>
              </a:lnSpc>
              <a:buFont typeface="Symbol" panose="05050102010706020507" pitchFamily="18" charset="2"/>
              <a:buNone/>
            </a:pPr>
            <a:endParaRPr lang="en-US" altLang="en-US" sz="2000"/>
          </a:p>
          <a:p>
            <a:pPr>
              <a:lnSpc>
                <a:spcPct val="80000"/>
              </a:lnSpc>
            </a:pPr>
            <a:r>
              <a:rPr lang="en-US" altLang="en-US" sz="2000"/>
              <a:t>Power is turned off</a:t>
            </a:r>
          </a:p>
          <a:p>
            <a:pPr lvl="1"/>
            <a:r>
              <a:rPr lang="en-US" altLang="en-US" sz="1800"/>
              <a:t>Car  stops and headlight goes out.</a:t>
            </a:r>
          </a:p>
          <a:p>
            <a:pPr>
              <a:lnSpc>
                <a:spcPct val="80000"/>
              </a:lnSpc>
            </a:pPr>
            <a:r>
              <a:rPr lang="en-US" altLang="en-US" sz="2000"/>
              <a:t>Power is turned on</a:t>
            </a:r>
          </a:p>
          <a:p>
            <a:pPr lvl="1"/>
            <a:r>
              <a:rPr lang="en-US" altLang="en-US" sz="1800"/>
              <a:t>Headlight shines</a:t>
            </a:r>
          </a:p>
          <a:p>
            <a:pPr>
              <a:lnSpc>
                <a:spcPct val="80000"/>
              </a:lnSpc>
            </a:pPr>
            <a:r>
              <a:rPr lang="en-US" altLang="en-US" sz="2000"/>
              <a:t>Power is turned off</a:t>
            </a:r>
          </a:p>
          <a:p>
            <a:pPr lvl="1"/>
            <a:r>
              <a:rPr lang="en-US" altLang="en-US" sz="1800"/>
              <a:t>Headlight goes out.</a:t>
            </a:r>
          </a:p>
          <a:p>
            <a:pPr>
              <a:lnSpc>
                <a:spcPct val="80000"/>
              </a:lnSpc>
            </a:pPr>
            <a:r>
              <a:rPr lang="en-US" altLang="en-US" sz="2000"/>
              <a:t>Power is turned on</a:t>
            </a:r>
          </a:p>
          <a:p>
            <a:pPr lvl="1"/>
            <a:r>
              <a:rPr lang="en-US" altLang="en-US" sz="1800"/>
              <a:t>Car  runs forward with its headlight shining.</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p:spPr>
        <p:txBody>
          <a:bodyPr/>
          <a:lstStyle/>
          <a:p>
            <a:r>
              <a:rPr lang="en-US" altLang="en-US"/>
              <a:t>Find the Functional Model: Do Use Case Modeling</a:t>
            </a:r>
          </a:p>
        </p:txBody>
      </p:sp>
      <p:sp>
        <p:nvSpPr>
          <p:cNvPr id="56323" name="Rectangle 3"/>
          <p:cNvSpPr>
            <a:spLocks noGrp="1" noChangeArrowheads="1"/>
          </p:cNvSpPr>
          <p:nvPr>
            <p:ph type="body" idx="1"/>
          </p:nvPr>
        </p:nvSpPr>
        <p:spPr>
          <a:xfrm>
            <a:off x="419100" y="1219200"/>
            <a:ext cx="8255000" cy="4921250"/>
          </a:xfrm>
          <a:noFill/>
          <a:ln/>
        </p:spPr>
        <p:txBody>
          <a:bodyPr/>
          <a:lstStyle/>
          <a:p>
            <a:pPr>
              <a:lnSpc>
                <a:spcPct val="80000"/>
              </a:lnSpc>
            </a:pPr>
            <a:r>
              <a:rPr lang="en-US" altLang="en-US" sz="2000" u="sng"/>
              <a:t>Use case 1: System Initialization</a:t>
            </a:r>
            <a:endParaRPr lang="en-US" altLang="en-US" sz="2000"/>
          </a:p>
          <a:p>
            <a:pPr lvl="1"/>
            <a:r>
              <a:rPr lang="en-US" altLang="en-US" sz="1800"/>
              <a:t>Entry condition: Power is off, car is not moving</a:t>
            </a:r>
          </a:p>
          <a:p>
            <a:pPr lvl="1">
              <a:lnSpc>
                <a:spcPct val="80000"/>
              </a:lnSpc>
            </a:pPr>
            <a:r>
              <a:rPr lang="en-US" altLang="en-US" sz="1800"/>
              <a:t>Flow of events: </a:t>
            </a:r>
          </a:p>
          <a:p>
            <a:pPr lvl="2"/>
            <a:r>
              <a:rPr lang="en-US" altLang="en-US" sz="1600"/>
              <a:t>Driver  turns power on</a:t>
            </a:r>
          </a:p>
          <a:p>
            <a:pPr lvl="1"/>
            <a:r>
              <a:rPr lang="en-US" altLang="en-US" sz="1800"/>
              <a:t>Exit condition: Car moves forward, headlight is on</a:t>
            </a:r>
          </a:p>
          <a:p>
            <a:r>
              <a:rPr lang="en-US" altLang="en-US" sz="2000" u="sng"/>
              <a:t>Use case 2: Turn headlight off</a:t>
            </a:r>
            <a:endParaRPr lang="en-US" altLang="en-US" sz="2000"/>
          </a:p>
          <a:p>
            <a:pPr lvl="1">
              <a:lnSpc>
                <a:spcPct val="80000"/>
              </a:lnSpc>
            </a:pPr>
            <a:r>
              <a:rPr lang="en-US" altLang="en-US" sz="1800"/>
              <a:t>Entry condition: Car  moves forward with headlights on</a:t>
            </a:r>
          </a:p>
          <a:p>
            <a:pPr lvl="1">
              <a:lnSpc>
                <a:spcPct val="80000"/>
              </a:lnSpc>
            </a:pPr>
            <a:r>
              <a:rPr lang="en-US" altLang="en-US" sz="1800"/>
              <a:t>Flow of events: </a:t>
            </a:r>
          </a:p>
          <a:p>
            <a:pPr lvl="2"/>
            <a:r>
              <a:rPr lang="en-US" altLang="en-US" sz="1600"/>
              <a:t>Driver  turns power off, car stops and headlight goes out. </a:t>
            </a:r>
          </a:p>
          <a:p>
            <a:pPr lvl="2"/>
            <a:r>
              <a:rPr lang="en-US" altLang="en-US" sz="1600"/>
              <a:t>Driver turns power on, headlight shines and car  does not move. </a:t>
            </a:r>
          </a:p>
          <a:p>
            <a:pPr lvl="2"/>
            <a:r>
              <a:rPr lang="en-US" altLang="en-US" sz="1600"/>
              <a:t>Driver  turns power off, headlight goes out</a:t>
            </a:r>
          </a:p>
          <a:p>
            <a:pPr lvl="1"/>
            <a:r>
              <a:rPr lang="en-US" altLang="en-US" sz="1800"/>
              <a:t>Exit condition: Car does not move, headlight is out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6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63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63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63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3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63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63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63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63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632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6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a:lstStyle/>
          <a:p>
            <a:r>
              <a:rPr lang="en-US" altLang="en-US"/>
              <a:t>Use Cases continued</a:t>
            </a:r>
          </a:p>
        </p:txBody>
      </p:sp>
      <p:sp>
        <p:nvSpPr>
          <p:cNvPr id="58371" name="Rectangle 3"/>
          <p:cNvSpPr>
            <a:spLocks noGrp="1" noChangeArrowheads="1"/>
          </p:cNvSpPr>
          <p:nvPr>
            <p:ph type="body" idx="1"/>
          </p:nvPr>
        </p:nvSpPr>
        <p:spPr>
          <a:xfrm>
            <a:off x="355600" y="990600"/>
            <a:ext cx="8255000" cy="4921250"/>
          </a:xfrm>
          <a:noFill/>
          <a:ln/>
        </p:spPr>
        <p:txBody>
          <a:bodyPr/>
          <a:lstStyle/>
          <a:p>
            <a:pPr>
              <a:lnSpc>
                <a:spcPct val="80000"/>
              </a:lnSpc>
            </a:pPr>
            <a:r>
              <a:rPr lang="en-US" altLang="en-US" sz="1800" u="sng"/>
              <a:t>Use case 3: Move car backward</a:t>
            </a:r>
            <a:endParaRPr lang="en-US" altLang="en-US" sz="1800"/>
          </a:p>
          <a:p>
            <a:pPr lvl="1">
              <a:lnSpc>
                <a:spcPct val="80000"/>
              </a:lnSpc>
            </a:pPr>
            <a:r>
              <a:rPr lang="en-US" altLang="en-US" sz="1800"/>
              <a:t>Entry condition:  Car is stationary, headlights off</a:t>
            </a:r>
          </a:p>
          <a:p>
            <a:pPr lvl="1">
              <a:lnSpc>
                <a:spcPct val="80000"/>
              </a:lnSpc>
            </a:pPr>
            <a:r>
              <a:rPr lang="en-US" altLang="en-US" sz="1800"/>
              <a:t>Flow of events:</a:t>
            </a:r>
          </a:p>
          <a:p>
            <a:pPr lvl="2">
              <a:lnSpc>
                <a:spcPct val="80000"/>
              </a:lnSpc>
            </a:pPr>
            <a:r>
              <a:rPr lang="en-US" altLang="en-US"/>
              <a:t>Driver  turns power on</a:t>
            </a:r>
          </a:p>
          <a:p>
            <a:pPr lvl="1">
              <a:lnSpc>
                <a:spcPct val="80000"/>
              </a:lnSpc>
            </a:pPr>
            <a:r>
              <a:rPr lang="en-US" altLang="en-US" sz="1800"/>
              <a:t>Exit condition: Car moves backward, headlight on</a:t>
            </a:r>
          </a:p>
          <a:p>
            <a:pPr>
              <a:lnSpc>
                <a:spcPct val="80000"/>
              </a:lnSpc>
            </a:pPr>
            <a:r>
              <a:rPr lang="en-US" altLang="en-US" sz="1800" u="sng"/>
              <a:t>Use case 4: Stop backward moving car</a:t>
            </a:r>
            <a:endParaRPr lang="en-US" altLang="en-US" sz="1800"/>
          </a:p>
          <a:p>
            <a:pPr lvl="1">
              <a:lnSpc>
                <a:spcPct val="80000"/>
              </a:lnSpc>
            </a:pPr>
            <a:r>
              <a:rPr lang="en-US" altLang="en-US" sz="1800"/>
              <a:t>Entry condition: Car  moves backward, headlights on</a:t>
            </a:r>
          </a:p>
          <a:p>
            <a:pPr lvl="1">
              <a:lnSpc>
                <a:spcPct val="80000"/>
              </a:lnSpc>
            </a:pPr>
            <a:r>
              <a:rPr lang="en-US" altLang="en-US" sz="1800"/>
              <a:t>Flow of events: </a:t>
            </a:r>
          </a:p>
          <a:p>
            <a:pPr lvl="2">
              <a:lnSpc>
                <a:spcPct val="80000"/>
              </a:lnSpc>
            </a:pPr>
            <a:r>
              <a:rPr lang="en-US" altLang="en-US"/>
              <a:t>Driver  turns power off, car stops,  headlight goes out. </a:t>
            </a:r>
          </a:p>
          <a:p>
            <a:pPr lvl="2">
              <a:lnSpc>
                <a:spcPct val="80000"/>
              </a:lnSpc>
            </a:pPr>
            <a:r>
              <a:rPr lang="en-US" altLang="en-US"/>
              <a:t>Power is turned on, headlight shines and car  does not move. </a:t>
            </a:r>
          </a:p>
          <a:p>
            <a:pPr lvl="2">
              <a:lnSpc>
                <a:spcPct val="80000"/>
              </a:lnSpc>
            </a:pPr>
            <a:r>
              <a:rPr lang="en-US" altLang="en-US"/>
              <a:t>Power is turned off, headlight goes out.</a:t>
            </a:r>
          </a:p>
          <a:p>
            <a:pPr lvl="1">
              <a:lnSpc>
                <a:spcPct val="80000"/>
              </a:lnSpc>
            </a:pPr>
            <a:r>
              <a:rPr lang="en-US" altLang="en-US" sz="1800"/>
              <a:t>Exit condition: Car  does not move, headlight is out.</a:t>
            </a:r>
          </a:p>
          <a:p>
            <a:pPr>
              <a:lnSpc>
                <a:spcPct val="80000"/>
              </a:lnSpc>
            </a:pPr>
            <a:r>
              <a:rPr lang="en-US" altLang="en-US" sz="1800" u="sng"/>
              <a:t>Use case 5: Move car forward</a:t>
            </a:r>
            <a:endParaRPr lang="en-US" altLang="en-US" sz="1800"/>
          </a:p>
          <a:p>
            <a:pPr lvl="1">
              <a:lnSpc>
                <a:spcPct val="80000"/>
              </a:lnSpc>
            </a:pPr>
            <a:r>
              <a:rPr lang="en-US" altLang="en-US" sz="1800"/>
              <a:t>Entry condition:  Car  does not move, headlight is out</a:t>
            </a:r>
          </a:p>
          <a:p>
            <a:pPr lvl="1">
              <a:lnSpc>
                <a:spcPct val="80000"/>
              </a:lnSpc>
            </a:pPr>
            <a:r>
              <a:rPr lang="en-US" altLang="en-US" sz="1800"/>
              <a:t>Flow of events</a:t>
            </a:r>
          </a:p>
          <a:p>
            <a:pPr lvl="2">
              <a:lnSpc>
                <a:spcPct val="80000"/>
              </a:lnSpc>
            </a:pPr>
            <a:r>
              <a:rPr lang="en-US" altLang="en-US"/>
              <a:t>Driver  turns power on</a:t>
            </a:r>
          </a:p>
          <a:p>
            <a:pPr lvl="1">
              <a:lnSpc>
                <a:spcPct val="80000"/>
              </a:lnSpc>
            </a:pPr>
            <a:r>
              <a:rPr lang="en-US" altLang="en-US" sz="1800"/>
              <a:t>Exit condition: </a:t>
            </a:r>
          </a:p>
          <a:p>
            <a:pPr lvl="2">
              <a:lnSpc>
                <a:spcPct val="80000"/>
              </a:lnSpc>
            </a:pPr>
            <a:r>
              <a:rPr lang="en-US" altLang="en-US"/>
              <a:t>Car runs forward with its headlight shining.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8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8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8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83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83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83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83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837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837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8371">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371">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58371">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58371">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58371">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58371">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5837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en-US"/>
              <a:t>Use Case Pruning</a:t>
            </a:r>
          </a:p>
        </p:txBody>
      </p:sp>
      <p:sp>
        <p:nvSpPr>
          <p:cNvPr id="59395" name="Rectangle 3"/>
          <p:cNvSpPr>
            <a:spLocks noGrp="1" noChangeArrowheads="1"/>
          </p:cNvSpPr>
          <p:nvPr>
            <p:ph type="body" idx="1"/>
          </p:nvPr>
        </p:nvSpPr>
        <p:spPr>
          <a:noFill/>
          <a:ln/>
        </p:spPr>
        <p:txBody>
          <a:bodyPr/>
          <a:lstStyle/>
          <a:p>
            <a:r>
              <a:rPr lang="en-US" altLang="en-US"/>
              <a:t>Do we need use case 5? </a:t>
            </a:r>
            <a:br>
              <a:rPr lang="en-US" altLang="en-US"/>
            </a:br>
            <a:endParaRPr lang="en-US" altLang="en-US"/>
          </a:p>
          <a:p>
            <a:r>
              <a:rPr lang="en-US" altLang="en-US" u="sng"/>
              <a:t>Use case 1: System Initialization</a:t>
            </a:r>
            <a:endParaRPr lang="en-US" altLang="en-US"/>
          </a:p>
          <a:p>
            <a:pPr lvl="1"/>
            <a:r>
              <a:rPr lang="en-US" altLang="en-US" sz="1800"/>
              <a:t>Entry condition: Power is off, car is not moving</a:t>
            </a:r>
          </a:p>
          <a:p>
            <a:pPr lvl="1">
              <a:lnSpc>
                <a:spcPct val="80000"/>
              </a:lnSpc>
            </a:pPr>
            <a:r>
              <a:rPr lang="en-US" altLang="en-US" sz="1800"/>
              <a:t>Flow of events: </a:t>
            </a:r>
          </a:p>
          <a:p>
            <a:pPr lvl="2"/>
            <a:r>
              <a:rPr lang="en-US" altLang="en-US" sz="1600"/>
              <a:t>Driver  turns power on</a:t>
            </a:r>
          </a:p>
          <a:p>
            <a:pPr lvl="1"/>
            <a:r>
              <a:rPr lang="en-US" altLang="en-US" sz="1800"/>
              <a:t>Exit condition: Car moves forward, headlight is on</a:t>
            </a:r>
            <a:br>
              <a:rPr lang="en-US" altLang="en-US" sz="1800"/>
            </a:br>
            <a:endParaRPr lang="en-US" altLang="en-US" sz="1800"/>
          </a:p>
          <a:p>
            <a:pPr>
              <a:lnSpc>
                <a:spcPct val="80000"/>
              </a:lnSpc>
            </a:pPr>
            <a:r>
              <a:rPr lang="en-US" altLang="en-US" sz="2000" u="sng"/>
              <a:t>Use case 5: Move car forward</a:t>
            </a:r>
            <a:endParaRPr lang="en-US" altLang="en-US" sz="2000"/>
          </a:p>
          <a:p>
            <a:pPr lvl="1">
              <a:lnSpc>
                <a:spcPct val="80000"/>
              </a:lnSpc>
            </a:pPr>
            <a:r>
              <a:rPr lang="en-US" altLang="en-US" sz="1800"/>
              <a:t>Entry condition:  Car  does not move, headlight is out</a:t>
            </a:r>
          </a:p>
          <a:p>
            <a:pPr lvl="1">
              <a:lnSpc>
                <a:spcPct val="80000"/>
              </a:lnSpc>
            </a:pPr>
            <a:r>
              <a:rPr lang="en-US" altLang="en-US" sz="1800"/>
              <a:t>Flow of events</a:t>
            </a:r>
          </a:p>
          <a:p>
            <a:pPr lvl="2">
              <a:lnSpc>
                <a:spcPct val="80000"/>
              </a:lnSpc>
            </a:pPr>
            <a:r>
              <a:rPr lang="en-US" altLang="en-US"/>
              <a:t>Driver  turns power on</a:t>
            </a:r>
          </a:p>
          <a:p>
            <a:pPr lvl="1">
              <a:lnSpc>
                <a:spcPct val="80000"/>
              </a:lnSpc>
            </a:pPr>
            <a:r>
              <a:rPr lang="en-US" altLang="en-US" sz="1800"/>
              <a:t>Exit condition: </a:t>
            </a:r>
          </a:p>
          <a:p>
            <a:pPr lvl="2">
              <a:lnSpc>
                <a:spcPct val="80000"/>
              </a:lnSpc>
            </a:pPr>
            <a:r>
              <a:rPr lang="en-US" altLang="en-US"/>
              <a:t>Car runs forward with its headlight shining.</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19100" y="222250"/>
            <a:ext cx="8420100" cy="704850"/>
          </a:xfrm>
          <a:noFill/>
          <a:ln/>
        </p:spPr>
        <p:txBody>
          <a:bodyPr/>
          <a:lstStyle/>
          <a:p>
            <a:r>
              <a:rPr lang="en-US" altLang="en-US"/>
              <a:t>Find the Dynamic Model: Create sequence diagram</a:t>
            </a:r>
          </a:p>
        </p:txBody>
      </p:sp>
      <p:sp>
        <p:nvSpPr>
          <p:cNvPr id="60419" name="Rectangle 3"/>
          <p:cNvSpPr>
            <a:spLocks noGrp="1" noChangeArrowheads="1"/>
          </p:cNvSpPr>
          <p:nvPr>
            <p:ph type="body" idx="1"/>
          </p:nvPr>
        </p:nvSpPr>
        <p:spPr>
          <a:noFill/>
          <a:ln/>
        </p:spPr>
        <p:txBody>
          <a:bodyPr/>
          <a:lstStyle/>
          <a:p>
            <a:r>
              <a:rPr lang="en-US" altLang="en-US"/>
              <a:t>Name: Drive Car</a:t>
            </a:r>
          </a:p>
          <a:p>
            <a:r>
              <a:rPr lang="en-US" altLang="en-US"/>
              <a:t>Sequence of events:</a:t>
            </a:r>
          </a:p>
          <a:p>
            <a:pPr lvl="1"/>
            <a:r>
              <a:rPr lang="en-US" altLang="en-US"/>
              <a:t>Billy turns power on</a:t>
            </a:r>
          </a:p>
          <a:p>
            <a:pPr lvl="1"/>
            <a:r>
              <a:rPr lang="en-US" altLang="en-US"/>
              <a:t>Headlight goes on</a:t>
            </a:r>
          </a:p>
          <a:p>
            <a:pPr lvl="1"/>
            <a:r>
              <a:rPr lang="en-US" altLang="en-US"/>
              <a:t>Wheels starts moving forward</a:t>
            </a:r>
          </a:p>
          <a:p>
            <a:pPr lvl="1"/>
            <a:r>
              <a:rPr lang="en-US" altLang="en-US"/>
              <a:t>Wheels keeps moving forward</a:t>
            </a:r>
          </a:p>
          <a:p>
            <a:pPr lvl="1"/>
            <a:r>
              <a:rPr lang="en-US" altLang="en-US"/>
              <a:t>Billy turns power off</a:t>
            </a:r>
          </a:p>
          <a:p>
            <a:pPr lvl="1"/>
            <a:r>
              <a:rPr lang="en-US" altLang="en-US"/>
              <a:t>Headlight goes off</a:t>
            </a:r>
          </a:p>
          <a:p>
            <a:pPr lvl="1"/>
            <a:r>
              <a:rPr lang="en-US" altLang="en-US"/>
              <a:t>Wheels stops moving</a:t>
            </a:r>
          </a:p>
          <a:p>
            <a:pPr lvl="1"/>
            <a:r>
              <a:rPr lang="en-US" altLang="en-US"/>
              <a:t>. .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a:lstStyle/>
          <a:p>
            <a:r>
              <a:rPr lang="en-US" altLang="en-US"/>
              <a:t>Sequence Diagram for Drive Car Scenario</a:t>
            </a:r>
          </a:p>
        </p:txBody>
      </p:sp>
      <p:grpSp>
        <p:nvGrpSpPr>
          <p:cNvPr id="62489" name="Group 25"/>
          <p:cNvGrpSpPr>
            <a:grpSpLocks/>
          </p:cNvGrpSpPr>
          <p:nvPr/>
        </p:nvGrpSpPr>
        <p:grpSpPr bwMode="auto">
          <a:xfrm>
            <a:off x="938213" y="1250950"/>
            <a:ext cx="1392237" cy="4491038"/>
            <a:chOff x="591" y="788"/>
            <a:chExt cx="877" cy="2829"/>
          </a:xfrm>
        </p:grpSpPr>
        <p:sp>
          <p:nvSpPr>
            <p:cNvPr id="62469" name="Rectangle 5"/>
            <p:cNvSpPr>
              <a:spLocks noChangeArrowheads="1"/>
            </p:cNvSpPr>
            <p:nvPr/>
          </p:nvSpPr>
          <p:spPr bwMode="auto">
            <a:xfrm>
              <a:off x="975" y="1268"/>
              <a:ext cx="131" cy="23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1" name="Rectangle 7"/>
            <p:cNvSpPr>
              <a:spLocks noChangeArrowheads="1"/>
            </p:cNvSpPr>
            <p:nvPr/>
          </p:nvSpPr>
          <p:spPr bwMode="auto">
            <a:xfrm>
              <a:off x="591" y="788"/>
              <a:ext cx="877" cy="3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u="sng"/>
                <a:t>:Headlight</a:t>
              </a:r>
            </a:p>
          </p:txBody>
        </p:sp>
      </p:grpSp>
      <p:grpSp>
        <p:nvGrpSpPr>
          <p:cNvPr id="62485" name="Group 21"/>
          <p:cNvGrpSpPr>
            <a:grpSpLocks/>
          </p:cNvGrpSpPr>
          <p:nvPr/>
        </p:nvGrpSpPr>
        <p:grpSpPr bwMode="auto">
          <a:xfrm>
            <a:off x="4019550" y="1250950"/>
            <a:ext cx="1698625" cy="4475163"/>
            <a:chOff x="2532" y="788"/>
            <a:chExt cx="1070" cy="2819"/>
          </a:xfrm>
        </p:grpSpPr>
        <p:sp>
          <p:nvSpPr>
            <p:cNvPr id="62468" name="Rectangle 4"/>
            <p:cNvSpPr>
              <a:spLocks noChangeArrowheads="1"/>
            </p:cNvSpPr>
            <p:nvPr/>
          </p:nvSpPr>
          <p:spPr bwMode="auto">
            <a:xfrm>
              <a:off x="2969" y="1258"/>
              <a:ext cx="131" cy="23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2" name="Rectangle 8"/>
            <p:cNvSpPr>
              <a:spLocks noChangeArrowheads="1"/>
            </p:cNvSpPr>
            <p:nvPr/>
          </p:nvSpPr>
          <p:spPr bwMode="auto">
            <a:xfrm>
              <a:off x="2532" y="788"/>
              <a:ext cx="1070" cy="3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u="sng"/>
                <a:t>Billy:Driver</a:t>
              </a:r>
            </a:p>
          </p:txBody>
        </p:sp>
      </p:grpSp>
      <p:grpSp>
        <p:nvGrpSpPr>
          <p:cNvPr id="62486" name="Group 22"/>
          <p:cNvGrpSpPr>
            <a:grpSpLocks/>
          </p:cNvGrpSpPr>
          <p:nvPr/>
        </p:nvGrpSpPr>
        <p:grpSpPr bwMode="auto">
          <a:xfrm>
            <a:off x="7154863" y="1147763"/>
            <a:ext cx="1392237" cy="4441825"/>
            <a:chOff x="4507" y="723"/>
            <a:chExt cx="877" cy="2798"/>
          </a:xfrm>
        </p:grpSpPr>
        <p:sp>
          <p:nvSpPr>
            <p:cNvPr id="62470" name="Rectangle 6"/>
            <p:cNvSpPr>
              <a:spLocks noChangeArrowheads="1"/>
            </p:cNvSpPr>
            <p:nvPr/>
          </p:nvSpPr>
          <p:spPr bwMode="auto">
            <a:xfrm>
              <a:off x="4953" y="1172"/>
              <a:ext cx="131" cy="23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3" name="Rectangle 9"/>
            <p:cNvSpPr>
              <a:spLocks noChangeArrowheads="1"/>
            </p:cNvSpPr>
            <p:nvPr/>
          </p:nvSpPr>
          <p:spPr bwMode="auto">
            <a:xfrm>
              <a:off x="4507" y="723"/>
              <a:ext cx="877" cy="36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u="sng"/>
                <a:t>:Wheel</a:t>
              </a:r>
            </a:p>
          </p:txBody>
        </p:sp>
      </p:grpSp>
      <p:grpSp>
        <p:nvGrpSpPr>
          <p:cNvPr id="62488" name="Group 24"/>
          <p:cNvGrpSpPr>
            <a:grpSpLocks/>
          </p:cNvGrpSpPr>
          <p:nvPr/>
        </p:nvGrpSpPr>
        <p:grpSpPr bwMode="auto">
          <a:xfrm>
            <a:off x="1760538" y="2120900"/>
            <a:ext cx="2895600" cy="393700"/>
            <a:chOff x="1109" y="1248"/>
            <a:chExt cx="1824" cy="248"/>
          </a:xfrm>
        </p:grpSpPr>
        <p:sp>
          <p:nvSpPr>
            <p:cNvPr id="62467" name="Rectangle 3"/>
            <p:cNvSpPr>
              <a:spLocks noChangeArrowheads="1"/>
            </p:cNvSpPr>
            <p:nvPr/>
          </p:nvSpPr>
          <p:spPr bwMode="auto">
            <a:xfrm>
              <a:off x="1819" y="1248"/>
              <a:ext cx="8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i="1">
                  <a:solidFill>
                    <a:srgbClr val="000000"/>
                  </a:solidFill>
                </a:rPr>
                <a:t>Power(on)</a:t>
              </a:r>
            </a:p>
          </p:txBody>
        </p:sp>
        <p:sp>
          <p:nvSpPr>
            <p:cNvPr id="62474" name="Line 10"/>
            <p:cNvSpPr>
              <a:spLocks noChangeShapeType="1"/>
            </p:cNvSpPr>
            <p:nvPr/>
          </p:nvSpPr>
          <p:spPr bwMode="auto">
            <a:xfrm flipH="1">
              <a:off x="1109" y="1488"/>
              <a:ext cx="182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2487" name="Group 23"/>
          <p:cNvGrpSpPr>
            <a:grpSpLocks/>
          </p:cNvGrpSpPr>
          <p:nvPr/>
        </p:nvGrpSpPr>
        <p:grpSpPr bwMode="auto">
          <a:xfrm>
            <a:off x="4945063" y="2132013"/>
            <a:ext cx="2895600" cy="393700"/>
            <a:chOff x="3115" y="1343"/>
            <a:chExt cx="1824" cy="248"/>
          </a:xfrm>
        </p:grpSpPr>
        <p:sp>
          <p:nvSpPr>
            <p:cNvPr id="62479" name="Rectangle 15"/>
            <p:cNvSpPr>
              <a:spLocks noChangeArrowheads="1"/>
            </p:cNvSpPr>
            <p:nvPr/>
          </p:nvSpPr>
          <p:spPr bwMode="auto">
            <a:xfrm>
              <a:off x="3825" y="1343"/>
              <a:ext cx="8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i="1">
                  <a:solidFill>
                    <a:srgbClr val="000000"/>
                  </a:solidFill>
                </a:rPr>
                <a:t>Power(on)</a:t>
              </a:r>
            </a:p>
          </p:txBody>
        </p:sp>
        <p:sp>
          <p:nvSpPr>
            <p:cNvPr id="62480" name="Line 16"/>
            <p:cNvSpPr>
              <a:spLocks noChangeShapeType="1"/>
            </p:cNvSpPr>
            <p:nvPr/>
          </p:nvSpPr>
          <p:spPr bwMode="auto">
            <a:xfrm flipH="1">
              <a:off x="3115" y="1583"/>
              <a:ext cx="1824"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2490" name="Group 26"/>
          <p:cNvGrpSpPr>
            <a:grpSpLocks/>
          </p:cNvGrpSpPr>
          <p:nvPr/>
        </p:nvGrpSpPr>
        <p:grpSpPr bwMode="auto">
          <a:xfrm>
            <a:off x="1811338" y="3111500"/>
            <a:ext cx="6080125" cy="430213"/>
            <a:chOff x="1141" y="1960"/>
            <a:chExt cx="3830" cy="271"/>
          </a:xfrm>
        </p:grpSpPr>
        <p:sp>
          <p:nvSpPr>
            <p:cNvPr id="62475" name="Rectangle 11"/>
            <p:cNvSpPr>
              <a:spLocks noChangeArrowheads="1"/>
            </p:cNvSpPr>
            <p:nvPr/>
          </p:nvSpPr>
          <p:spPr bwMode="auto">
            <a:xfrm>
              <a:off x="1824" y="1960"/>
              <a:ext cx="824"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i="1">
                  <a:solidFill>
                    <a:srgbClr val="000000"/>
                  </a:solidFill>
                </a:rPr>
                <a:t>Power(off)</a:t>
              </a:r>
            </a:p>
          </p:txBody>
        </p:sp>
        <p:sp>
          <p:nvSpPr>
            <p:cNvPr id="62476" name="Line 12"/>
            <p:cNvSpPr>
              <a:spLocks noChangeShapeType="1"/>
            </p:cNvSpPr>
            <p:nvPr/>
          </p:nvSpPr>
          <p:spPr bwMode="auto">
            <a:xfrm flipH="1">
              <a:off x="1141" y="2208"/>
              <a:ext cx="182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1" name="Rectangle 17"/>
            <p:cNvSpPr>
              <a:spLocks noChangeArrowheads="1"/>
            </p:cNvSpPr>
            <p:nvPr/>
          </p:nvSpPr>
          <p:spPr bwMode="auto">
            <a:xfrm>
              <a:off x="3857" y="1983"/>
              <a:ext cx="824"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i="1">
                  <a:solidFill>
                    <a:srgbClr val="000000"/>
                  </a:solidFill>
                </a:rPr>
                <a:t>Power(off)</a:t>
              </a:r>
            </a:p>
          </p:txBody>
        </p:sp>
        <p:sp>
          <p:nvSpPr>
            <p:cNvPr id="62482" name="Line 18"/>
            <p:cNvSpPr>
              <a:spLocks noChangeShapeType="1"/>
            </p:cNvSpPr>
            <p:nvPr/>
          </p:nvSpPr>
          <p:spPr bwMode="auto">
            <a:xfrm flipH="1">
              <a:off x="3147" y="2223"/>
              <a:ext cx="1824"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2491" name="Group 27"/>
          <p:cNvGrpSpPr>
            <a:grpSpLocks/>
          </p:cNvGrpSpPr>
          <p:nvPr/>
        </p:nvGrpSpPr>
        <p:grpSpPr bwMode="auto">
          <a:xfrm>
            <a:off x="1778000" y="4343400"/>
            <a:ext cx="6080125" cy="457200"/>
            <a:chOff x="1120" y="2736"/>
            <a:chExt cx="3830" cy="288"/>
          </a:xfrm>
        </p:grpSpPr>
        <p:sp>
          <p:nvSpPr>
            <p:cNvPr id="62477" name="Rectangle 13"/>
            <p:cNvSpPr>
              <a:spLocks noChangeArrowheads="1"/>
            </p:cNvSpPr>
            <p:nvPr/>
          </p:nvSpPr>
          <p:spPr bwMode="auto">
            <a:xfrm>
              <a:off x="1830" y="2736"/>
              <a:ext cx="8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i="1">
                  <a:solidFill>
                    <a:srgbClr val="000000"/>
                  </a:solidFill>
                </a:rPr>
                <a:t>Power(on)</a:t>
              </a:r>
            </a:p>
          </p:txBody>
        </p:sp>
        <p:sp>
          <p:nvSpPr>
            <p:cNvPr id="62478" name="Line 14"/>
            <p:cNvSpPr>
              <a:spLocks noChangeShapeType="1"/>
            </p:cNvSpPr>
            <p:nvPr/>
          </p:nvSpPr>
          <p:spPr bwMode="auto">
            <a:xfrm flipH="1">
              <a:off x="1120" y="3024"/>
              <a:ext cx="182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3" name="Rectangle 19"/>
            <p:cNvSpPr>
              <a:spLocks noChangeArrowheads="1"/>
            </p:cNvSpPr>
            <p:nvPr/>
          </p:nvSpPr>
          <p:spPr bwMode="auto">
            <a:xfrm>
              <a:off x="3836" y="2736"/>
              <a:ext cx="8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i="1">
                  <a:solidFill>
                    <a:srgbClr val="000000"/>
                  </a:solidFill>
                </a:rPr>
                <a:t>Power(on)</a:t>
              </a:r>
            </a:p>
          </p:txBody>
        </p:sp>
        <p:sp>
          <p:nvSpPr>
            <p:cNvPr id="62484" name="Line 20"/>
            <p:cNvSpPr>
              <a:spLocks noChangeShapeType="1"/>
            </p:cNvSpPr>
            <p:nvPr/>
          </p:nvSpPr>
          <p:spPr bwMode="auto">
            <a:xfrm flipH="1">
              <a:off x="3126" y="3023"/>
              <a:ext cx="1824"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24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24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24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24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24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62490"/>
                                        </p:tgtEl>
                                        <p:attrNameLst>
                                          <p:attrName>style.visibility</p:attrName>
                                        </p:attrNameLst>
                                      </p:cBhvr>
                                      <p:to>
                                        <p:strVal val="visible"/>
                                      </p:to>
                                    </p:set>
                                    <p:anim calcmode="lin" valueType="num">
                                      <p:cBhvr>
                                        <p:cTn id="27" dur="500" fill="hold"/>
                                        <p:tgtEl>
                                          <p:spTgt spid="62490"/>
                                        </p:tgtEl>
                                        <p:attrNameLst>
                                          <p:attrName>ppt_w</p:attrName>
                                        </p:attrNameLst>
                                      </p:cBhvr>
                                      <p:tavLst>
                                        <p:tav tm="0">
                                          <p:val>
                                            <p:fltVal val="0"/>
                                          </p:val>
                                        </p:tav>
                                        <p:tav tm="100000">
                                          <p:val>
                                            <p:strVal val="#ppt_w"/>
                                          </p:val>
                                        </p:tav>
                                      </p:tavLst>
                                    </p:anim>
                                    <p:anim calcmode="lin" valueType="num">
                                      <p:cBhvr>
                                        <p:cTn id="28" dur="500" fill="hold"/>
                                        <p:tgtEl>
                                          <p:spTgt spid="62490"/>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62491"/>
                                        </p:tgtEl>
                                        <p:attrNameLst>
                                          <p:attrName>style.visibility</p:attrName>
                                        </p:attrNameLst>
                                      </p:cBhvr>
                                      <p:to>
                                        <p:strVal val="visible"/>
                                      </p:to>
                                    </p:set>
                                    <p:anim calcmode="lin" valueType="num">
                                      <p:cBhvr>
                                        <p:cTn id="33" dur="500" fill="hold"/>
                                        <p:tgtEl>
                                          <p:spTgt spid="62491"/>
                                        </p:tgtEl>
                                        <p:attrNameLst>
                                          <p:attrName>ppt_w</p:attrName>
                                        </p:attrNameLst>
                                      </p:cBhvr>
                                      <p:tavLst>
                                        <p:tav tm="0">
                                          <p:val>
                                            <p:fltVal val="0"/>
                                          </p:val>
                                        </p:tav>
                                        <p:tav tm="100000">
                                          <p:val>
                                            <p:strVal val="#ppt_w"/>
                                          </p:val>
                                        </p:tav>
                                      </p:tavLst>
                                    </p:anim>
                                    <p:anim calcmode="lin" valueType="num">
                                      <p:cBhvr>
                                        <p:cTn id="34" dur="500" fill="hold"/>
                                        <p:tgtEl>
                                          <p:spTgt spid="624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altLang="en-US"/>
              <a:t>Toy Car: Dynamic Model</a:t>
            </a:r>
          </a:p>
        </p:txBody>
      </p:sp>
      <p:sp>
        <p:nvSpPr>
          <p:cNvPr id="64515" name="AutoShape 3"/>
          <p:cNvSpPr>
            <a:spLocks noChangeArrowheads="1"/>
          </p:cNvSpPr>
          <p:nvPr/>
        </p:nvSpPr>
        <p:spPr bwMode="auto">
          <a:xfrm>
            <a:off x="5270500" y="1333500"/>
            <a:ext cx="1346200" cy="596900"/>
          </a:xfrm>
          <a:prstGeom prst="roundRect">
            <a:avLst>
              <a:gd name="adj" fmla="val 359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16" name="Rectangle 4"/>
          <p:cNvSpPr>
            <a:spLocks noChangeArrowheads="1"/>
          </p:cNvSpPr>
          <p:nvPr/>
        </p:nvSpPr>
        <p:spPr bwMode="auto">
          <a:xfrm>
            <a:off x="5389563" y="804863"/>
            <a:ext cx="100965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Wheel</a:t>
            </a:r>
          </a:p>
        </p:txBody>
      </p:sp>
      <p:sp>
        <p:nvSpPr>
          <p:cNvPr id="64517" name="Rectangle 5"/>
          <p:cNvSpPr>
            <a:spLocks noChangeArrowheads="1"/>
          </p:cNvSpPr>
          <p:nvPr/>
        </p:nvSpPr>
        <p:spPr bwMode="auto">
          <a:xfrm>
            <a:off x="5364163" y="1470025"/>
            <a:ext cx="1044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Forward</a:t>
            </a:r>
          </a:p>
        </p:txBody>
      </p:sp>
      <p:sp>
        <p:nvSpPr>
          <p:cNvPr id="64518" name="AutoShape 6"/>
          <p:cNvSpPr>
            <a:spLocks noChangeArrowheads="1"/>
          </p:cNvSpPr>
          <p:nvPr/>
        </p:nvSpPr>
        <p:spPr bwMode="auto">
          <a:xfrm>
            <a:off x="5156200" y="5372100"/>
            <a:ext cx="1358900" cy="596900"/>
          </a:xfrm>
          <a:prstGeom prst="roundRect">
            <a:avLst>
              <a:gd name="adj" fmla="val 359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19" name="Rectangle 7"/>
          <p:cNvSpPr>
            <a:spLocks noChangeArrowheads="1"/>
          </p:cNvSpPr>
          <p:nvPr/>
        </p:nvSpPr>
        <p:spPr bwMode="auto">
          <a:xfrm>
            <a:off x="5313363" y="5495925"/>
            <a:ext cx="1184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Backward</a:t>
            </a:r>
          </a:p>
        </p:txBody>
      </p:sp>
      <p:sp>
        <p:nvSpPr>
          <p:cNvPr id="64520" name="Freeform 8"/>
          <p:cNvSpPr>
            <a:spLocks/>
          </p:cNvSpPr>
          <p:nvPr/>
        </p:nvSpPr>
        <p:spPr bwMode="auto">
          <a:xfrm>
            <a:off x="6604000" y="1803400"/>
            <a:ext cx="26988" cy="1588"/>
          </a:xfrm>
          <a:custGeom>
            <a:avLst/>
            <a:gdLst>
              <a:gd name="T0" fmla="*/ 16 w 17"/>
              <a:gd name="T1" fmla="*/ 0 h 1"/>
              <a:gd name="T2" fmla="*/ 11 w 17"/>
              <a:gd name="T3" fmla="*/ 0 h 1"/>
              <a:gd name="T4" fmla="*/ 0 w 17"/>
              <a:gd name="T5" fmla="*/ 0 h 1"/>
              <a:gd name="T6" fmla="*/ 5 w 17"/>
              <a:gd name="T7" fmla="*/ 0 h 1"/>
              <a:gd name="T8" fmla="*/ 16 w 17"/>
              <a:gd name="T9" fmla="*/ 0 h 1"/>
            </a:gdLst>
            <a:ahLst/>
            <a:cxnLst>
              <a:cxn ang="0">
                <a:pos x="T0" y="T1"/>
              </a:cxn>
              <a:cxn ang="0">
                <a:pos x="T2" y="T3"/>
              </a:cxn>
              <a:cxn ang="0">
                <a:pos x="T4" y="T5"/>
              </a:cxn>
              <a:cxn ang="0">
                <a:pos x="T6" y="T7"/>
              </a:cxn>
              <a:cxn ang="0">
                <a:pos x="T8" y="T9"/>
              </a:cxn>
            </a:cxnLst>
            <a:rect l="0" t="0" r="r" b="b"/>
            <a:pathLst>
              <a:path w="17" h="1">
                <a:moveTo>
                  <a:pt x="16" y="0"/>
                </a:moveTo>
                <a:lnTo>
                  <a:pt x="11" y="0"/>
                </a:lnTo>
                <a:lnTo>
                  <a:pt x="0" y="0"/>
                </a:lnTo>
                <a:lnTo>
                  <a:pt x="5" y="0"/>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1" name="Freeform 9"/>
          <p:cNvSpPr>
            <a:spLocks/>
          </p:cNvSpPr>
          <p:nvPr/>
        </p:nvSpPr>
        <p:spPr bwMode="auto">
          <a:xfrm>
            <a:off x="7620000" y="3048000"/>
            <a:ext cx="179388" cy="192088"/>
          </a:xfrm>
          <a:custGeom>
            <a:avLst/>
            <a:gdLst>
              <a:gd name="T0" fmla="*/ 60 w 113"/>
              <a:gd name="T1" fmla="*/ 0 h 121"/>
              <a:gd name="T2" fmla="*/ 112 w 113"/>
              <a:gd name="T3" fmla="*/ 120 h 121"/>
              <a:gd name="T4" fmla="*/ 0 w 113"/>
              <a:gd name="T5" fmla="*/ 45 h 121"/>
              <a:gd name="T6" fmla="*/ 30 w 113"/>
              <a:gd name="T7" fmla="*/ 23 h 121"/>
              <a:gd name="T8" fmla="*/ 60 w 113"/>
              <a:gd name="T9" fmla="*/ 0 h 121"/>
            </a:gdLst>
            <a:ahLst/>
            <a:cxnLst>
              <a:cxn ang="0">
                <a:pos x="T0" y="T1"/>
              </a:cxn>
              <a:cxn ang="0">
                <a:pos x="T2" y="T3"/>
              </a:cxn>
              <a:cxn ang="0">
                <a:pos x="T4" y="T5"/>
              </a:cxn>
              <a:cxn ang="0">
                <a:pos x="T6" y="T7"/>
              </a:cxn>
              <a:cxn ang="0">
                <a:pos x="T8" y="T9"/>
              </a:cxn>
            </a:cxnLst>
            <a:rect l="0" t="0" r="r" b="b"/>
            <a:pathLst>
              <a:path w="113" h="121">
                <a:moveTo>
                  <a:pt x="60" y="0"/>
                </a:moveTo>
                <a:lnTo>
                  <a:pt x="112" y="120"/>
                </a:lnTo>
                <a:lnTo>
                  <a:pt x="0" y="45"/>
                </a:lnTo>
                <a:lnTo>
                  <a:pt x="30" y="23"/>
                </a:lnTo>
                <a:lnTo>
                  <a:pt x="6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2" name="Freeform 10"/>
          <p:cNvSpPr>
            <a:spLocks/>
          </p:cNvSpPr>
          <p:nvPr/>
        </p:nvSpPr>
        <p:spPr bwMode="auto">
          <a:xfrm>
            <a:off x="6616700" y="1803400"/>
            <a:ext cx="1055688" cy="1284288"/>
          </a:xfrm>
          <a:custGeom>
            <a:avLst/>
            <a:gdLst>
              <a:gd name="T0" fmla="*/ 16 w 665"/>
              <a:gd name="T1" fmla="*/ 0 h 809"/>
              <a:gd name="T2" fmla="*/ 0 w 665"/>
              <a:gd name="T3" fmla="*/ 8 h 809"/>
              <a:gd name="T4" fmla="*/ 648 w 665"/>
              <a:gd name="T5" fmla="*/ 808 h 809"/>
              <a:gd name="T6" fmla="*/ 664 w 665"/>
              <a:gd name="T7" fmla="*/ 800 h 809"/>
              <a:gd name="T8" fmla="*/ 16 w 665"/>
              <a:gd name="T9" fmla="*/ 0 h 809"/>
            </a:gdLst>
            <a:ahLst/>
            <a:cxnLst>
              <a:cxn ang="0">
                <a:pos x="T0" y="T1"/>
              </a:cxn>
              <a:cxn ang="0">
                <a:pos x="T2" y="T3"/>
              </a:cxn>
              <a:cxn ang="0">
                <a:pos x="T4" y="T5"/>
              </a:cxn>
              <a:cxn ang="0">
                <a:pos x="T6" y="T7"/>
              </a:cxn>
              <a:cxn ang="0">
                <a:pos x="T8" y="T9"/>
              </a:cxn>
            </a:cxnLst>
            <a:rect l="0" t="0" r="r" b="b"/>
            <a:pathLst>
              <a:path w="665" h="809">
                <a:moveTo>
                  <a:pt x="16" y="0"/>
                </a:moveTo>
                <a:lnTo>
                  <a:pt x="0" y="8"/>
                </a:lnTo>
                <a:lnTo>
                  <a:pt x="648" y="808"/>
                </a:lnTo>
                <a:lnTo>
                  <a:pt x="664" y="800"/>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3" name="Freeform 11"/>
          <p:cNvSpPr>
            <a:spLocks/>
          </p:cNvSpPr>
          <p:nvPr/>
        </p:nvSpPr>
        <p:spPr bwMode="auto">
          <a:xfrm>
            <a:off x="7759700" y="3860800"/>
            <a:ext cx="14288" cy="14288"/>
          </a:xfrm>
          <a:custGeom>
            <a:avLst/>
            <a:gdLst>
              <a:gd name="T0" fmla="*/ 4 w 9"/>
              <a:gd name="T1" fmla="*/ 8 h 9"/>
              <a:gd name="T2" fmla="*/ 8 w 9"/>
              <a:gd name="T3" fmla="*/ 8 h 9"/>
              <a:gd name="T4" fmla="*/ 4 w 9"/>
              <a:gd name="T5" fmla="*/ 0 h 9"/>
              <a:gd name="T6" fmla="*/ 0 w 9"/>
              <a:gd name="T7" fmla="*/ 4 h 9"/>
              <a:gd name="T8" fmla="*/ 4 w 9"/>
              <a:gd name="T9" fmla="*/ 8 h 9"/>
            </a:gdLst>
            <a:ahLst/>
            <a:cxnLst>
              <a:cxn ang="0">
                <a:pos x="T0" y="T1"/>
              </a:cxn>
              <a:cxn ang="0">
                <a:pos x="T2" y="T3"/>
              </a:cxn>
              <a:cxn ang="0">
                <a:pos x="T4" y="T5"/>
              </a:cxn>
              <a:cxn ang="0">
                <a:pos x="T6" y="T7"/>
              </a:cxn>
              <a:cxn ang="0">
                <a:pos x="T8" y="T9"/>
              </a:cxn>
            </a:cxnLst>
            <a:rect l="0" t="0" r="r" b="b"/>
            <a:pathLst>
              <a:path w="9" h="9">
                <a:moveTo>
                  <a:pt x="4" y="8"/>
                </a:moveTo>
                <a:lnTo>
                  <a:pt x="8" y="8"/>
                </a:lnTo>
                <a:lnTo>
                  <a:pt x="4" y="0"/>
                </a:lnTo>
                <a:lnTo>
                  <a:pt x="0" y="4"/>
                </a:lnTo>
                <a:lnTo>
                  <a:pt x="4"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4" name="Freeform 12"/>
          <p:cNvSpPr>
            <a:spLocks/>
          </p:cNvSpPr>
          <p:nvPr/>
        </p:nvSpPr>
        <p:spPr bwMode="auto">
          <a:xfrm>
            <a:off x="6159500" y="5156200"/>
            <a:ext cx="179388" cy="179388"/>
          </a:xfrm>
          <a:custGeom>
            <a:avLst/>
            <a:gdLst>
              <a:gd name="T0" fmla="*/ 112 w 113"/>
              <a:gd name="T1" fmla="*/ 52 h 113"/>
              <a:gd name="T2" fmla="*/ 0 w 113"/>
              <a:gd name="T3" fmla="*/ 112 h 113"/>
              <a:gd name="T4" fmla="*/ 67 w 113"/>
              <a:gd name="T5" fmla="*/ 0 h 113"/>
              <a:gd name="T6" fmla="*/ 82 w 113"/>
              <a:gd name="T7" fmla="*/ 30 h 113"/>
              <a:gd name="T8" fmla="*/ 112 w 113"/>
              <a:gd name="T9" fmla="*/ 52 h 113"/>
            </a:gdLst>
            <a:ahLst/>
            <a:cxnLst>
              <a:cxn ang="0">
                <a:pos x="T0" y="T1"/>
              </a:cxn>
              <a:cxn ang="0">
                <a:pos x="T2" y="T3"/>
              </a:cxn>
              <a:cxn ang="0">
                <a:pos x="T4" y="T5"/>
              </a:cxn>
              <a:cxn ang="0">
                <a:pos x="T6" y="T7"/>
              </a:cxn>
              <a:cxn ang="0">
                <a:pos x="T8" y="T9"/>
              </a:cxn>
            </a:cxnLst>
            <a:rect l="0" t="0" r="r" b="b"/>
            <a:pathLst>
              <a:path w="113" h="113">
                <a:moveTo>
                  <a:pt x="112" y="52"/>
                </a:moveTo>
                <a:lnTo>
                  <a:pt x="0" y="112"/>
                </a:lnTo>
                <a:lnTo>
                  <a:pt x="67" y="0"/>
                </a:lnTo>
                <a:lnTo>
                  <a:pt x="82" y="30"/>
                </a:lnTo>
                <a:lnTo>
                  <a:pt x="112" y="5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5" name="Freeform 13"/>
          <p:cNvSpPr>
            <a:spLocks/>
          </p:cNvSpPr>
          <p:nvPr/>
        </p:nvSpPr>
        <p:spPr bwMode="auto">
          <a:xfrm>
            <a:off x="6299200" y="3873500"/>
            <a:ext cx="1462088" cy="1322388"/>
          </a:xfrm>
          <a:custGeom>
            <a:avLst/>
            <a:gdLst>
              <a:gd name="T0" fmla="*/ 920 w 921"/>
              <a:gd name="T1" fmla="*/ 8 h 833"/>
              <a:gd name="T2" fmla="*/ 912 w 921"/>
              <a:gd name="T3" fmla="*/ 0 h 833"/>
              <a:gd name="T4" fmla="*/ 0 w 921"/>
              <a:gd name="T5" fmla="*/ 824 h 833"/>
              <a:gd name="T6" fmla="*/ 8 w 921"/>
              <a:gd name="T7" fmla="*/ 832 h 833"/>
              <a:gd name="T8" fmla="*/ 920 w 921"/>
              <a:gd name="T9" fmla="*/ 8 h 833"/>
            </a:gdLst>
            <a:ahLst/>
            <a:cxnLst>
              <a:cxn ang="0">
                <a:pos x="T0" y="T1"/>
              </a:cxn>
              <a:cxn ang="0">
                <a:pos x="T2" y="T3"/>
              </a:cxn>
              <a:cxn ang="0">
                <a:pos x="T4" y="T5"/>
              </a:cxn>
              <a:cxn ang="0">
                <a:pos x="T6" y="T7"/>
              </a:cxn>
              <a:cxn ang="0">
                <a:pos x="T8" y="T9"/>
              </a:cxn>
            </a:cxnLst>
            <a:rect l="0" t="0" r="r" b="b"/>
            <a:pathLst>
              <a:path w="921" h="833">
                <a:moveTo>
                  <a:pt x="920" y="8"/>
                </a:moveTo>
                <a:lnTo>
                  <a:pt x="912" y="0"/>
                </a:lnTo>
                <a:lnTo>
                  <a:pt x="0" y="824"/>
                </a:lnTo>
                <a:lnTo>
                  <a:pt x="8" y="832"/>
                </a:lnTo>
                <a:lnTo>
                  <a:pt x="920"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6" name="AutoShape 14"/>
          <p:cNvSpPr>
            <a:spLocks noChangeArrowheads="1"/>
          </p:cNvSpPr>
          <p:nvPr/>
        </p:nvSpPr>
        <p:spPr bwMode="auto">
          <a:xfrm>
            <a:off x="3225800" y="3314700"/>
            <a:ext cx="1460500" cy="609600"/>
          </a:xfrm>
          <a:prstGeom prst="roundRect">
            <a:avLst>
              <a:gd name="adj" fmla="val 35287"/>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27" name="Rectangle 15"/>
          <p:cNvSpPr>
            <a:spLocks noChangeArrowheads="1"/>
          </p:cNvSpPr>
          <p:nvPr/>
        </p:nvSpPr>
        <p:spPr bwMode="auto">
          <a:xfrm>
            <a:off x="3395663" y="3476625"/>
            <a:ext cx="12096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Stationary</a:t>
            </a:r>
          </a:p>
        </p:txBody>
      </p:sp>
      <p:sp>
        <p:nvSpPr>
          <p:cNvPr id="64528" name="Freeform 16"/>
          <p:cNvSpPr>
            <a:spLocks/>
          </p:cNvSpPr>
          <p:nvPr/>
        </p:nvSpPr>
        <p:spPr bwMode="auto">
          <a:xfrm>
            <a:off x="5054600" y="1803400"/>
            <a:ext cx="179388" cy="179388"/>
          </a:xfrm>
          <a:custGeom>
            <a:avLst/>
            <a:gdLst>
              <a:gd name="T0" fmla="*/ 0 w 113"/>
              <a:gd name="T1" fmla="*/ 67 h 113"/>
              <a:gd name="T2" fmla="*/ 112 w 113"/>
              <a:gd name="T3" fmla="*/ 0 h 113"/>
              <a:gd name="T4" fmla="*/ 60 w 113"/>
              <a:gd name="T5" fmla="*/ 112 h 113"/>
              <a:gd name="T6" fmla="*/ 30 w 113"/>
              <a:gd name="T7" fmla="*/ 90 h 113"/>
              <a:gd name="T8" fmla="*/ 0 w 113"/>
              <a:gd name="T9" fmla="*/ 67 h 113"/>
            </a:gdLst>
            <a:ahLst/>
            <a:cxnLst>
              <a:cxn ang="0">
                <a:pos x="T0" y="T1"/>
              </a:cxn>
              <a:cxn ang="0">
                <a:pos x="T2" y="T3"/>
              </a:cxn>
              <a:cxn ang="0">
                <a:pos x="T4" y="T5"/>
              </a:cxn>
              <a:cxn ang="0">
                <a:pos x="T6" y="T7"/>
              </a:cxn>
              <a:cxn ang="0">
                <a:pos x="T8" y="T9"/>
              </a:cxn>
            </a:cxnLst>
            <a:rect l="0" t="0" r="r" b="b"/>
            <a:pathLst>
              <a:path w="113" h="113">
                <a:moveTo>
                  <a:pt x="0" y="67"/>
                </a:moveTo>
                <a:lnTo>
                  <a:pt x="112" y="0"/>
                </a:lnTo>
                <a:lnTo>
                  <a:pt x="60" y="112"/>
                </a:lnTo>
                <a:lnTo>
                  <a:pt x="30" y="90"/>
                </a:lnTo>
                <a:lnTo>
                  <a:pt x="0" y="6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9" name="Freeform 17"/>
          <p:cNvSpPr>
            <a:spLocks/>
          </p:cNvSpPr>
          <p:nvPr/>
        </p:nvSpPr>
        <p:spPr bwMode="auto">
          <a:xfrm>
            <a:off x="4051300" y="3302000"/>
            <a:ext cx="14288" cy="14288"/>
          </a:xfrm>
          <a:custGeom>
            <a:avLst/>
            <a:gdLst>
              <a:gd name="T0" fmla="*/ 8 w 9"/>
              <a:gd name="T1" fmla="*/ 4 h 9"/>
              <a:gd name="T2" fmla="*/ 4 w 9"/>
              <a:gd name="T3" fmla="*/ 8 h 9"/>
              <a:gd name="T4" fmla="*/ 0 w 9"/>
              <a:gd name="T5" fmla="*/ 4 h 9"/>
              <a:gd name="T6" fmla="*/ 0 w 9"/>
              <a:gd name="T7" fmla="*/ 0 h 9"/>
              <a:gd name="T8" fmla="*/ 8 w 9"/>
              <a:gd name="T9" fmla="*/ 4 h 9"/>
            </a:gdLst>
            <a:ahLst/>
            <a:cxnLst>
              <a:cxn ang="0">
                <a:pos x="T0" y="T1"/>
              </a:cxn>
              <a:cxn ang="0">
                <a:pos x="T2" y="T3"/>
              </a:cxn>
              <a:cxn ang="0">
                <a:pos x="T4" y="T5"/>
              </a:cxn>
              <a:cxn ang="0">
                <a:pos x="T6" y="T7"/>
              </a:cxn>
              <a:cxn ang="0">
                <a:pos x="T8" y="T9"/>
              </a:cxn>
            </a:cxnLst>
            <a:rect l="0" t="0" r="r" b="b"/>
            <a:pathLst>
              <a:path w="9" h="9">
                <a:moveTo>
                  <a:pt x="8" y="4"/>
                </a:moveTo>
                <a:lnTo>
                  <a:pt x="4" y="8"/>
                </a:lnTo>
                <a:lnTo>
                  <a:pt x="0" y="4"/>
                </a:lnTo>
                <a:lnTo>
                  <a:pt x="0" y="0"/>
                </a:lnTo>
                <a:lnTo>
                  <a:pt x="8"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30" name="Freeform 18"/>
          <p:cNvSpPr>
            <a:spLocks/>
          </p:cNvSpPr>
          <p:nvPr/>
        </p:nvSpPr>
        <p:spPr bwMode="auto">
          <a:xfrm>
            <a:off x="4051300" y="1955800"/>
            <a:ext cx="1055688" cy="1347788"/>
          </a:xfrm>
          <a:custGeom>
            <a:avLst/>
            <a:gdLst>
              <a:gd name="T0" fmla="*/ 664 w 665"/>
              <a:gd name="T1" fmla="*/ 8 h 849"/>
              <a:gd name="T2" fmla="*/ 648 w 665"/>
              <a:gd name="T3" fmla="*/ 0 h 849"/>
              <a:gd name="T4" fmla="*/ 0 w 665"/>
              <a:gd name="T5" fmla="*/ 840 h 849"/>
              <a:gd name="T6" fmla="*/ 16 w 665"/>
              <a:gd name="T7" fmla="*/ 848 h 849"/>
              <a:gd name="T8" fmla="*/ 664 w 665"/>
              <a:gd name="T9" fmla="*/ 8 h 849"/>
            </a:gdLst>
            <a:ahLst/>
            <a:cxnLst>
              <a:cxn ang="0">
                <a:pos x="T0" y="T1"/>
              </a:cxn>
              <a:cxn ang="0">
                <a:pos x="T2" y="T3"/>
              </a:cxn>
              <a:cxn ang="0">
                <a:pos x="T4" y="T5"/>
              </a:cxn>
              <a:cxn ang="0">
                <a:pos x="T6" y="T7"/>
              </a:cxn>
              <a:cxn ang="0">
                <a:pos x="T8" y="T9"/>
              </a:cxn>
            </a:cxnLst>
            <a:rect l="0" t="0" r="r" b="b"/>
            <a:pathLst>
              <a:path w="665" h="849">
                <a:moveTo>
                  <a:pt x="664" y="8"/>
                </a:moveTo>
                <a:lnTo>
                  <a:pt x="648" y="0"/>
                </a:lnTo>
                <a:lnTo>
                  <a:pt x="0" y="840"/>
                </a:lnTo>
                <a:lnTo>
                  <a:pt x="16" y="848"/>
                </a:lnTo>
                <a:lnTo>
                  <a:pt x="664"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31" name="Freeform 19"/>
          <p:cNvSpPr>
            <a:spLocks/>
          </p:cNvSpPr>
          <p:nvPr/>
        </p:nvSpPr>
        <p:spPr bwMode="auto">
          <a:xfrm>
            <a:off x="4051300" y="3911600"/>
            <a:ext cx="179388" cy="166688"/>
          </a:xfrm>
          <a:custGeom>
            <a:avLst/>
            <a:gdLst>
              <a:gd name="T0" fmla="*/ 67 w 113"/>
              <a:gd name="T1" fmla="*/ 104 h 105"/>
              <a:gd name="T2" fmla="*/ 0 w 113"/>
              <a:gd name="T3" fmla="*/ 0 h 105"/>
              <a:gd name="T4" fmla="*/ 112 w 113"/>
              <a:gd name="T5" fmla="*/ 52 h 105"/>
              <a:gd name="T6" fmla="*/ 90 w 113"/>
              <a:gd name="T7" fmla="*/ 82 h 105"/>
              <a:gd name="T8" fmla="*/ 67 w 113"/>
              <a:gd name="T9" fmla="*/ 104 h 105"/>
            </a:gdLst>
            <a:ahLst/>
            <a:cxnLst>
              <a:cxn ang="0">
                <a:pos x="T0" y="T1"/>
              </a:cxn>
              <a:cxn ang="0">
                <a:pos x="T2" y="T3"/>
              </a:cxn>
              <a:cxn ang="0">
                <a:pos x="T4" y="T5"/>
              </a:cxn>
              <a:cxn ang="0">
                <a:pos x="T6" y="T7"/>
              </a:cxn>
              <a:cxn ang="0">
                <a:pos x="T8" y="T9"/>
              </a:cxn>
            </a:cxnLst>
            <a:rect l="0" t="0" r="r" b="b"/>
            <a:pathLst>
              <a:path w="113" h="105">
                <a:moveTo>
                  <a:pt x="67" y="104"/>
                </a:moveTo>
                <a:lnTo>
                  <a:pt x="0" y="0"/>
                </a:lnTo>
                <a:lnTo>
                  <a:pt x="112" y="52"/>
                </a:lnTo>
                <a:lnTo>
                  <a:pt x="90" y="82"/>
                </a:lnTo>
                <a:lnTo>
                  <a:pt x="67" y="10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32" name="Freeform 20"/>
          <p:cNvSpPr>
            <a:spLocks/>
          </p:cNvSpPr>
          <p:nvPr/>
        </p:nvSpPr>
        <p:spPr bwMode="auto">
          <a:xfrm>
            <a:off x="5740400" y="5321300"/>
            <a:ext cx="14288" cy="14288"/>
          </a:xfrm>
          <a:custGeom>
            <a:avLst/>
            <a:gdLst>
              <a:gd name="T0" fmla="*/ 4 w 9"/>
              <a:gd name="T1" fmla="*/ 0 h 9"/>
              <a:gd name="T2" fmla="*/ 8 w 9"/>
              <a:gd name="T3" fmla="*/ 4 h 9"/>
              <a:gd name="T4" fmla="*/ 0 w 9"/>
              <a:gd name="T5" fmla="*/ 8 h 9"/>
              <a:gd name="T6" fmla="*/ 4 w 9"/>
              <a:gd name="T7" fmla="*/ 0 h 9"/>
            </a:gdLst>
            <a:ahLst/>
            <a:cxnLst>
              <a:cxn ang="0">
                <a:pos x="T0" y="T1"/>
              </a:cxn>
              <a:cxn ang="0">
                <a:pos x="T2" y="T3"/>
              </a:cxn>
              <a:cxn ang="0">
                <a:pos x="T4" y="T5"/>
              </a:cxn>
              <a:cxn ang="0">
                <a:pos x="T6" y="T7"/>
              </a:cxn>
            </a:cxnLst>
            <a:rect l="0" t="0" r="r" b="b"/>
            <a:pathLst>
              <a:path w="9" h="9">
                <a:moveTo>
                  <a:pt x="4" y="0"/>
                </a:moveTo>
                <a:lnTo>
                  <a:pt x="8" y="4"/>
                </a:lnTo>
                <a:lnTo>
                  <a:pt x="0" y="8"/>
                </a:lnTo>
                <a:lnTo>
                  <a:pt x="4"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33" name="Freeform 21"/>
          <p:cNvSpPr>
            <a:spLocks/>
          </p:cNvSpPr>
          <p:nvPr/>
        </p:nvSpPr>
        <p:spPr bwMode="auto">
          <a:xfrm>
            <a:off x="4203700" y="4038600"/>
            <a:ext cx="1538288" cy="1296988"/>
          </a:xfrm>
          <a:custGeom>
            <a:avLst/>
            <a:gdLst>
              <a:gd name="T0" fmla="*/ 8 w 969"/>
              <a:gd name="T1" fmla="*/ 0 h 817"/>
              <a:gd name="T2" fmla="*/ 0 w 969"/>
              <a:gd name="T3" fmla="*/ 16 h 817"/>
              <a:gd name="T4" fmla="*/ 960 w 969"/>
              <a:gd name="T5" fmla="*/ 816 h 817"/>
              <a:gd name="T6" fmla="*/ 968 w 969"/>
              <a:gd name="T7" fmla="*/ 800 h 817"/>
              <a:gd name="T8" fmla="*/ 8 w 969"/>
              <a:gd name="T9" fmla="*/ 0 h 817"/>
            </a:gdLst>
            <a:ahLst/>
            <a:cxnLst>
              <a:cxn ang="0">
                <a:pos x="T0" y="T1"/>
              </a:cxn>
              <a:cxn ang="0">
                <a:pos x="T2" y="T3"/>
              </a:cxn>
              <a:cxn ang="0">
                <a:pos x="T4" y="T5"/>
              </a:cxn>
              <a:cxn ang="0">
                <a:pos x="T6" y="T7"/>
              </a:cxn>
              <a:cxn ang="0">
                <a:pos x="T8" y="T9"/>
              </a:cxn>
            </a:cxnLst>
            <a:rect l="0" t="0" r="r" b="b"/>
            <a:pathLst>
              <a:path w="969" h="817">
                <a:moveTo>
                  <a:pt x="8" y="0"/>
                </a:moveTo>
                <a:lnTo>
                  <a:pt x="0" y="16"/>
                </a:lnTo>
                <a:lnTo>
                  <a:pt x="960" y="816"/>
                </a:lnTo>
                <a:lnTo>
                  <a:pt x="968" y="800"/>
                </a:lnTo>
                <a:lnTo>
                  <a:pt x="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34" name="AutoShape 22"/>
          <p:cNvSpPr>
            <a:spLocks noChangeArrowheads="1"/>
          </p:cNvSpPr>
          <p:nvPr/>
        </p:nvSpPr>
        <p:spPr bwMode="auto">
          <a:xfrm>
            <a:off x="7251700" y="3276600"/>
            <a:ext cx="1409700" cy="609600"/>
          </a:xfrm>
          <a:prstGeom prst="roundRect">
            <a:avLst>
              <a:gd name="adj" fmla="val 35287"/>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35" name="Rectangle 23"/>
          <p:cNvSpPr>
            <a:spLocks noChangeArrowheads="1"/>
          </p:cNvSpPr>
          <p:nvPr/>
        </p:nvSpPr>
        <p:spPr bwMode="auto">
          <a:xfrm>
            <a:off x="7243763" y="3451225"/>
            <a:ext cx="12096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Stationary</a:t>
            </a:r>
          </a:p>
        </p:txBody>
      </p:sp>
      <p:sp>
        <p:nvSpPr>
          <p:cNvPr id="64536" name="Rectangle 24"/>
          <p:cNvSpPr>
            <a:spLocks noChangeArrowheads="1"/>
          </p:cNvSpPr>
          <p:nvPr/>
        </p:nvSpPr>
        <p:spPr bwMode="auto">
          <a:xfrm>
            <a:off x="7040563" y="4505325"/>
            <a:ext cx="790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power</a:t>
            </a:r>
          </a:p>
        </p:txBody>
      </p:sp>
      <p:sp>
        <p:nvSpPr>
          <p:cNvPr id="64537" name="Rectangle 25"/>
          <p:cNvSpPr>
            <a:spLocks noChangeArrowheads="1"/>
          </p:cNvSpPr>
          <p:nvPr/>
        </p:nvSpPr>
        <p:spPr bwMode="auto">
          <a:xfrm>
            <a:off x="7650163" y="4505325"/>
            <a:ext cx="1809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a:solidFill>
                <a:srgbClr val="000000"/>
              </a:solidFill>
            </a:endParaRPr>
          </a:p>
          <a:p>
            <a:endParaRPr lang="en-US" altLang="en-US">
              <a:solidFill>
                <a:srgbClr val="000000"/>
              </a:solidFill>
            </a:endParaRPr>
          </a:p>
        </p:txBody>
      </p:sp>
      <p:sp>
        <p:nvSpPr>
          <p:cNvPr id="64538" name="Rectangle 26"/>
          <p:cNvSpPr>
            <a:spLocks noChangeArrowheads="1"/>
          </p:cNvSpPr>
          <p:nvPr/>
        </p:nvSpPr>
        <p:spPr bwMode="auto">
          <a:xfrm>
            <a:off x="7218363" y="4670425"/>
            <a:ext cx="422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on</a:t>
            </a:r>
          </a:p>
        </p:txBody>
      </p:sp>
      <p:sp>
        <p:nvSpPr>
          <p:cNvPr id="64539" name="Rectangle 27"/>
          <p:cNvSpPr>
            <a:spLocks noChangeArrowheads="1"/>
          </p:cNvSpPr>
          <p:nvPr/>
        </p:nvSpPr>
        <p:spPr bwMode="auto">
          <a:xfrm>
            <a:off x="7167563" y="1952625"/>
            <a:ext cx="790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D50007"/>
                </a:solidFill>
              </a:rPr>
              <a:t>power</a:t>
            </a:r>
          </a:p>
        </p:txBody>
      </p:sp>
      <p:sp>
        <p:nvSpPr>
          <p:cNvPr id="64540" name="Rectangle 28"/>
          <p:cNvSpPr>
            <a:spLocks noChangeArrowheads="1"/>
          </p:cNvSpPr>
          <p:nvPr/>
        </p:nvSpPr>
        <p:spPr bwMode="auto">
          <a:xfrm>
            <a:off x="7777163" y="1952625"/>
            <a:ext cx="1809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a:solidFill>
                <a:srgbClr val="D50007"/>
              </a:solidFill>
            </a:endParaRPr>
          </a:p>
          <a:p>
            <a:endParaRPr lang="en-US" altLang="en-US">
              <a:solidFill>
                <a:srgbClr val="D50007"/>
              </a:solidFill>
            </a:endParaRPr>
          </a:p>
        </p:txBody>
      </p:sp>
      <p:sp>
        <p:nvSpPr>
          <p:cNvPr id="64541" name="Rectangle 29"/>
          <p:cNvSpPr>
            <a:spLocks noChangeArrowheads="1"/>
          </p:cNvSpPr>
          <p:nvPr/>
        </p:nvSpPr>
        <p:spPr bwMode="auto">
          <a:xfrm>
            <a:off x="7332663" y="2168525"/>
            <a:ext cx="4476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D50007"/>
                </a:solidFill>
              </a:rPr>
              <a:t>off</a:t>
            </a:r>
          </a:p>
        </p:txBody>
      </p:sp>
      <p:sp>
        <p:nvSpPr>
          <p:cNvPr id="64542" name="Rectangle 30"/>
          <p:cNvSpPr>
            <a:spLocks noChangeArrowheads="1"/>
          </p:cNvSpPr>
          <p:nvPr/>
        </p:nvSpPr>
        <p:spPr bwMode="auto">
          <a:xfrm>
            <a:off x="4043363" y="4619625"/>
            <a:ext cx="790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D50007"/>
                </a:solidFill>
              </a:rPr>
              <a:t>power</a:t>
            </a:r>
          </a:p>
        </p:txBody>
      </p:sp>
      <p:sp>
        <p:nvSpPr>
          <p:cNvPr id="64543" name="Rectangle 31"/>
          <p:cNvSpPr>
            <a:spLocks noChangeArrowheads="1"/>
          </p:cNvSpPr>
          <p:nvPr/>
        </p:nvSpPr>
        <p:spPr bwMode="auto">
          <a:xfrm>
            <a:off x="4652963" y="4619625"/>
            <a:ext cx="1809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a:solidFill>
                <a:srgbClr val="D50007"/>
              </a:solidFill>
            </a:endParaRPr>
          </a:p>
          <a:p>
            <a:endParaRPr lang="en-US" altLang="en-US">
              <a:solidFill>
                <a:srgbClr val="D50007"/>
              </a:solidFill>
            </a:endParaRPr>
          </a:p>
        </p:txBody>
      </p:sp>
      <p:sp>
        <p:nvSpPr>
          <p:cNvPr id="64544" name="Rectangle 32"/>
          <p:cNvSpPr>
            <a:spLocks noChangeArrowheads="1"/>
          </p:cNvSpPr>
          <p:nvPr/>
        </p:nvSpPr>
        <p:spPr bwMode="auto">
          <a:xfrm>
            <a:off x="4208463" y="4835525"/>
            <a:ext cx="4476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D50007"/>
                </a:solidFill>
              </a:rPr>
              <a:t>off</a:t>
            </a:r>
          </a:p>
        </p:txBody>
      </p:sp>
      <p:sp>
        <p:nvSpPr>
          <p:cNvPr id="64545" name="Oval 33"/>
          <p:cNvSpPr>
            <a:spLocks noChangeArrowheads="1"/>
          </p:cNvSpPr>
          <p:nvPr/>
        </p:nvSpPr>
        <p:spPr bwMode="auto">
          <a:xfrm>
            <a:off x="2857500" y="2578100"/>
            <a:ext cx="177800" cy="139700"/>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46" name="Oval 34"/>
          <p:cNvSpPr>
            <a:spLocks noChangeArrowheads="1"/>
          </p:cNvSpPr>
          <p:nvPr/>
        </p:nvSpPr>
        <p:spPr bwMode="auto">
          <a:xfrm>
            <a:off x="2857500" y="2578100"/>
            <a:ext cx="177800" cy="1397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47" name="Freeform 35"/>
          <p:cNvSpPr>
            <a:spLocks/>
          </p:cNvSpPr>
          <p:nvPr/>
        </p:nvSpPr>
        <p:spPr bwMode="auto">
          <a:xfrm>
            <a:off x="2971800" y="2654300"/>
            <a:ext cx="14288" cy="26988"/>
          </a:xfrm>
          <a:custGeom>
            <a:avLst/>
            <a:gdLst>
              <a:gd name="T0" fmla="*/ 8 w 9"/>
              <a:gd name="T1" fmla="*/ 5 h 17"/>
              <a:gd name="T2" fmla="*/ 4 w 9"/>
              <a:gd name="T3" fmla="*/ 0 h 17"/>
              <a:gd name="T4" fmla="*/ 0 w 9"/>
              <a:gd name="T5" fmla="*/ 11 h 17"/>
              <a:gd name="T6" fmla="*/ 4 w 9"/>
              <a:gd name="T7" fmla="*/ 16 h 17"/>
              <a:gd name="T8" fmla="*/ 8 w 9"/>
              <a:gd name="T9" fmla="*/ 5 h 17"/>
            </a:gdLst>
            <a:ahLst/>
            <a:cxnLst>
              <a:cxn ang="0">
                <a:pos x="T0" y="T1"/>
              </a:cxn>
              <a:cxn ang="0">
                <a:pos x="T2" y="T3"/>
              </a:cxn>
              <a:cxn ang="0">
                <a:pos x="T4" y="T5"/>
              </a:cxn>
              <a:cxn ang="0">
                <a:pos x="T6" y="T7"/>
              </a:cxn>
              <a:cxn ang="0">
                <a:pos x="T8" y="T9"/>
              </a:cxn>
            </a:cxnLst>
            <a:rect l="0" t="0" r="r" b="b"/>
            <a:pathLst>
              <a:path w="9" h="17">
                <a:moveTo>
                  <a:pt x="8" y="5"/>
                </a:moveTo>
                <a:lnTo>
                  <a:pt x="4" y="0"/>
                </a:lnTo>
                <a:lnTo>
                  <a:pt x="0" y="11"/>
                </a:lnTo>
                <a:lnTo>
                  <a:pt x="4" y="16"/>
                </a:lnTo>
                <a:lnTo>
                  <a:pt x="8"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48" name="Freeform 36"/>
          <p:cNvSpPr>
            <a:spLocks/>
          </p:cNvSpPr>
          <p:nvPr/>
        </p:nvSpPr>
        <p:spPr bwMode="auto">
          <a:xfrm>
            <a:off x="3632200" y="3149600"/>
            <a:ext cx="179388" cy="166688"/>
          </a:xfrm>
          <a:custGeom>
            <a:avLst/>
            <a:gdLst>
              <a:gd name="T0" fmla="*/ 45 w 113"/>
              <a:gd name="T1" fmla="*/ 0 h 105"/>
              <a:gd name="T2" fmla="*/ 112 w 113"/>
              <a:gd name="T3" fmla="*/ 104 h 105"/>
              <a:gd name="T4" fmla="*/ 0 w 113"/>
              <a:gd name="T5" fmla="*/ 52 h 105"/>
              <a:gd name="T6" fmla="*/ 22 w 113"/>
              <a:gd name="T7" fmla="*/ 30 h 105"/>
              <a:gd name="T8" fmla="*/ 45 w 113"/>
              <a:gd name="T9" fmla="*/ 0 h 105"/>
            </a:gdLst>
            <a:ahLst/>
            <a:cxnLst>
              <a:cxn ang="0">
                <a:pos x="T0" y="T1"/>
              </a:cxn>
              <a:cxn ang="0">
                <a:pos x="T2" y="T3"/>
              </a:cxn>
              <a:cxn ang="0">
                <a:pos x="T4" y="T5"/>
              </a:cxn>
              <a:cxn ang="0">
                <a:pos x="T6" y="T7"/>
              </a:cxn>
              <a:cxn ang="0">
                <a:pos x="T8" y="T9"/>
              </a:cxn>
            </a:cxnLst>
            <a:rect l="0" t="0" r="r" b="b"/>
            <a:pathLst>
              <a:path w="113" h="105">
                <a:moveTo>
                  <a:pt x="45" y="0"/>
                </a:moveTo>
                <a:lnTo>
                  <a:pt x="112" y="104"/>
                </a:lnTo>
                <a:lnTo>
                  <a:pt x="0" y="52"/>
                </a:lnTo>
                <a:lnTo>
                  <a:pt x="22" y="30"/>
                </a:lnTo>
                <a:lnTo>
                  <a:pt x="45"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49" name="Freeform 37"/>
          <p:cNvSpPr>
            <a:spLocks/>
          </p:cNvSpPr>
          <p:nvPr/>
        </p:nvSpPr>
        <p:spPr bwMode="auto">
          <a:xfrm>
            <a:off x="2984500" y="2667000"/>
            <a:ext cx="687388" cy="534988"/>
          </a:xfrm>
          <a:custGeom>
            <a:avLst/>
            <a:gdLst>
              <a:gd name="T0" fmla="*/ 8 w 433"/>
              <a:gd name="T1" fmla="*/ 0 h 337"/>
              <a:gd name="T2" fmla="*/ 0 w 433"/>
              <a:gd name="T3" fmla="*/ 16 h 337"/>
              <a:gd name="T4" fmla="*/ 424 w 433"/>
              <a:gd name="T5" fmla="*/ 336 h 337"/>
              <a:gd name="T6" fmla="*/ 432 w 433"/>
              <a:gd name="T7" fmla="*/ 320 h 337"/>
              <a:gd name="T8" fmla="*/ 8 w 433"/>
              <a:gd name="T9" fmla="*/ 0 h 337"/>
            </a:gdLst>
            <a:ahLst/>
            <a:cxnLst>
              <a:cxn ang="0">
                <a:pos x="T0" y="T1"/>
              </a:cxn>
              <a:cxn ang="0">
                <a:pos x="T2" y="T3"/>
              </a:cxn>
              <a:cxn ang="0">
                <a:pos x="T4" y="T5"/>
              </a:cxn>
              <a:cxn ang="0">
                <a:pos x="T6" y="T7"/>
              </a:cxn>
              <a:cxn ang="0">
                <a:pos x="T8" y="T9"/>
              </a:cxn>
            </a:cxnLst>
            <a:rect l="0" t="0" r="r" b="b"/>
            <a:pathLst>
              <a:path w="433" h="337">
                <a:moveTo>
                  <a:pt x="8" y="0"/>
                </a:moveTo>
                <a:lnTo>
                  <a:pt x="0" y="16"/>
                </a:lnTo>
                <a:lnTo>
                  <a:pt x="424" y="336"/>
                </a:lnTo>
                <a:lnTo>
                  <a:pt x="432" y="320"/>
                </a:lnTo>
                <a:lnTo>
                  <a:pt x="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50" name="Rectangle 38"/>
          <p:cNvSpPr>
            <a:spLocks noChangeArrowheads="1"/>
          </p:cNvSpPr>
          <p:nvPr/>
        </p:nvSpPr>
        <p:spPr bwMode="auto">
          <a:xfrm>
            <a:off x="3890963" y="2105025"/>
            <a:ext cx="790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power</a:t>
            </a:r>
          </a:p>
        </p:txBody>
      </p:sp>
      <p:sp>
        <p:nvSpPr>
          <p:cNvPr id="64551" name="Rectangle 39"/>
          <p:cNvSpPr>
            <a:spLocks noChangeArrowheads="1"/>
          </p:cNvSpPr>
          <p:nvPr/>
        </p:nvSpPr>
        <p:spPr bwMode="auto">
          <a:xfrm>
            <a:off x="4500563" y="2105025"/>
            <a:ext cx="1809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a:solidFill>
                <a:srgbClr val="000000"/>
              </a:solidFill>
            </a:endParaRPr>
          </a:p>
          <a:p>
            <a:endParaRPr lang="en-US" altLang="en-US">
              <a:solidFill>
                <a:srgbClr val="000000"/>
              </a:solidFill>
            </a:endParaRPr>
          </a:p>
        </p:txBody>
      </p:sp>
      <p:sp>
        <p:nvSpPr>
          <p:cNvPr id="64552" name="Rectangle 40"/>
          <p:cNvSpPr>
            <a:spLocks noChangeArrowheads="1"/>
          </p:cNvSpPr>
          <p:nvPr/>
        </p:nvSpPr>
        <p:spPr bwMode="auto">
          <a:xfrm>
            <a:off x="4068763" y="2270125"/>
            <a:ext cx="422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on</a:t>
            </a:r>
          </a:p>
        </p:txBody>
      </p:sp>
      <p:grpSp>
        <p:nvGrpSpPr>
          <p:cNvPr id="64572" name="Group 60"/>
          <p:cNvGrpSpPr>
            <a:grpSpLocks/>
          </p:cNvGrpSpPr>
          <p:nvPr/>
        </p:nvGrpSpPr>
        <p:grpSpPr bwMode="auto">
          <a:xfrm>
            <a:off x="406400" y="1135063"/>
            <a:ext cx="2166938" cy="3017837"/>
            <a:chOff x="256" y="715"/>
            <a:chExt cx="1365" cy="1901"/>
          </a:xfrm>
        </p:grpSpPr>
        <p:sp>
          <p:nvSpPr>
            <p:cNvPr id="64553" name="AutoShape 41"/>
            <p:cNvSpPr>
              <a:spLocks noChangeArrowheads="1"/>
            </p:cNvSpPr>
            <p:nvPr/>
          </p:nvSpPr>
          <p:spPr bwMode="auto">
            <a:xfrm>
              <a:off x="688" y="1136"/>
              <a:ext cx="632" cy="320"/>
            </a:xfrm>
            <a:prstGeom prst="roundRect">
              <a:avLst>
                <a:gd name="adj" fmla="val 41852"/>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54" name="AutoShape 42"/>
            <p:cNvSpPr>
              <a:spLocks noChangeArrowheads="1"/>
            </p:cNvSpPr>
            <p:nvPr/>
          </p:nvSpPr>
          <p:spPr bwMode="auto">
            <a:xfrm>
              <a:off x="672" y="2280"/>
              <a:ext cx="640" cy="336"/>
            </a:xfrm>
            <a:prstGeom prst="roundRect">
              <a:avLst>
                <a:gd name="adj" fmla="val 40000"/>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55" name="Rectangle 43"/>
            <p:cNvSpPr>
              <a:spLocks noChangeArrowheads="1"/>
            </p:cNvSpPr>
            <p:nvPr/>
          </p:nvSpPr>
          <p:spPr bwMode="auto">
            <a:xfrm>
              <a:off x="547" y="715"/>
              <a:ext cx="924"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Headlight</a:t>
              </a:r>
            </a:p>
          </p:txBody>
        </p:sp>
        <p:sp>
          <p:nvSpPr>
            <p:cNvPr id="64556" name="Rectangle 44"/>
            <p:cNvSpPr>
              <a:spLocks noChangeArrowheads="1"/>
            </p:cNvSpPr>
            <p:nvPr/>
          </p:nvSpPr>
          <p:spPr bwMode="auto">
            <a:xfrm>
              <a:off x="864" y="1456"/>
              <a:ext cx="8" cy="16"/>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57" name="Rectangle 45"/>
            <p:cNvSpPr>
              <a:spLocks noChangeArrowheads="1"/>
            </p:cNvSpPr>
            <p:nvPr/>
          </p:nvSpPr>
          <p:spPr bwMode="auto">
            <a:xfrm>
              <a:off x="1123" y="1646"/>
              <a:ext cx="49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power</a:t>
              </a:r>
            </a:p>
          </p:txBody>
        </p:sp>
        <p:sp>
          <p:nvSpPr>
            <p:cNvPr id="64558" name="Rectangle 46"/>
            <p:cNvSpPr>
              <a:spLocks noChangeArrowheads="1"/>
            </p:cNvSpPr>
            <p:nvPr/>
          </p:nvSpPr>
          <p:spPr bwMode="auto">
            <a:xfrm>
              <a:off x="1507" y="1646"/>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a:solidFill>
                  <a:srgbClr val="000000"/>
                </a:solidFill>
              </a:endParaRPr>
            </a:p>
            <a:p>
              <a:endParaRPr lang="en-US" altLang="en-US">
                <a:solidFill>
                  <a:srgbClr val="000000"/>
                </a:solidFill>
              </a:endParaRPr>
            </a:p>
          </p:txBody>
        </p:sp>
        <p:sp>
          <p:nvSpPr>
            <p:cNvPr id="64559" name="Rectangle 47"/>
            <p:cNvSpPr>
              <a:spLocks noChangeArrowheads="1"/>
            </p:cNvSpPr>
            <p:nvPr/>
          </p:nvSpPr>
          <p:spPr bwMode="auto">
            <a:xfrm>
              <a:off x="1235" y="1742"/>
              <a:ext cx="26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on</a:t>
              </a:r>
            </a:p>
          </p:txBody>
        </p:sp>
        <p:sp>
          <p:nvSpPr>
            <p:cNvPr id="64560" name="Rectangle 48"/>
            <p:cNvSpPr>
              <a:spLocks noChangeArrowheads="1"/>
            </p:cNvSpPr>
            <p:nvPr/>
          </p:nvSpPr>
          <p:spPr bwMode="auto">
            <a:xfrm>
              <a:off x="355" y="1638"/>
              <a:ext cx="49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D50007"/>
                  </a:solidFill>
                </a:rPr>
                <a:t>power</a:t>
              </a:r>
            </a:p>
          </p:txBody>
        </p:sp>
        <p:sp>
          <p:nvSpPr>
            <p:cNvPr id="64561" name="Rectangle 49"/>
            <p:cNvSpPr>
              <a:spLocks noChangeArrowheads="1"/>
            </p:cNvSpPr>
            <p:nvPr/>
          </p:nvSpPr>
          <p:spPr bwMode="auto">
            <a:xfrm>
              <a:off x="739" y="1638"/>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a:solidFill>
                  <a:srgbClr val="D50007"/>
                </a:solidFill>
              </a:endParaRPr>
            </a:p>
            <a:p>
              <a:endParaRPr lang="en-US" altLang="en-US">
                <a:solidFill>
                  <a:srgbClr val="D50007"/>
                </a:solidFill>
              </a:endParaRPr>
            </a:p>
          </p:txBody>
        </p:sp>
        <p:sp>
          <p:nvSpPr>
            <p:cNvPr id="64562" name="Rectangle 50"/>
            <p:cNvSpPr>
              <a:spLocks noChangeArrowheads="1"/>
            </p:cNvSpPr>
            <p:nvPr/>
          </p:nvSpPr>
          <p:spPr bwMode="auto">
            <a:xfrm>
              <a:off x="467" y="1758"/>
              <a:ext cx="28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D50007"/>
                  </a:solidFill>
                </a:rPr>
                <a:t>off</a:t>
              </a:r>
            </a:p>
          </p:txBody>
        </p:sp>
        <p:sp>
          <p:nvSpPr>
            <p:cNvPr id="64563" name="Freeform 51"/>
            <p:cNvSpPr>
              <a:spLocks/>
            </p:cNvSpPr>
            <p:nvPr/>
          </p:nvSpPr>
          <p:spPr bwMode="auto">
            <a:xfrm>
              <a:off x="344" y="1464"/>
              <a:ext cx="9" cy="9"/>
            </a:xfrm>
            <a:custGeom>
              <a:avLst/>
              <a:gdLst>
                <a:gd name="T0" fmla="*/ 4 w 9"/>
                <a:gd name="T1" fmla="*/ 0 h 9"/>
                <a:gd name="T2" fmla="*/ 0 w 9"/>
                <a:gd name="T3" fmla="*/ 0 h 9"/>
                <a:gd name="T4" fmla="*/ 4 w 9"/>
                <a:gd name="T5" fmla="*/ 8 h 9"/>
                <a:gd name="T6" fmla="*/ 8 w 9"/>
                <a:gd name="T7" fmla="*/ 8 h 9"/>
                <a:gd name="T8" fmla="*/ 4 w 9"/>
                <a:gd name="T9" fmla="*/ 0 h 9"/>
              </a:gdLst>
              <a:ahLst/>
              <a:cxnLst>
                <a:cxn ang="0">
                  <a:pos x="T0" y="T1"/>
                </a:cxn>
                <a:cxn ang="0">
                  <a:pos x="T2" y="T3"/>
                </a:cxn>
                <a:cxn ang="0">
                  <a:pos x="T4" y="T5"/>
                </a:cxn>
                <a:cxn ang="0">
                  <a:pos x="T6" y="T7"/>
                </a:cxn>
                <a:cxn ang="0">
                  <a:pos x="T8" y="T9"/>
                </a:cxn>
              </a:cxnLst>
              <a:rect l="0" t="0" r="r" b="b"/>
              <a:pathLst>
                <a:path w="9" h="9">
                  <a:moveTo>
                    <a:pt x="4" y="0"/>
                  </a:moveTo>
                  <a:lnTo>
                    <a:pt x="0" y="0"/>
                  </a:lnTo>
                  <a:lnTo>
                    <a:pt x="4" y="8"/>
                  </a:lnTo>
                  <a:lnTo>
                    <a:pt x="8" y="8"/>
                  </a:lnTo>
                  <a:lnTo>
                    <a:pt x="4"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64" name="Freeform 52"/>
            <p:cNvSpPr>
              <a:spLocks/>
            </p:cNvSpPr>
            <p:nvPr/>
          </p:nvSpPr>
          <p:spPr bwMode="auto">
            <a:xfrm>
              <a:off x="528" y="1336"/>
              <a:ext cx="129" cy="89"/>
            </a:xfrm>
            <a:custGeom>
              <a:avLst/>
              <a:gdLst>
                <a:gd name="T0" fmla="*/ 0 w 129"/>
                <a:gd name="T1" fmla="*/ 22 h 89"/>
                <a:gd name="T2" fmla="*/ 128 w 129"/>
                <a:gd name="T3" fmla="*/ 0 h 89"/>
                <a:gd name="T4" fmla="*/ 23 w 129"/>
                <a:gd name="T5" fmla="*/ 88 h 89"/>
                <a:gd name="T6" fmla="*/ 15 w 129"/>
                <a:gd name="T7" fmla="*/ 51 h 89"/>
                <a:gd name="T8" fmla="*/ 0 w 129"/>
                <a:gd name="T9" fmla="*/ 22 h 89"/>
              </a:gdLst>
              <a:ahLst/>
              <a:cxnLst>
                <a:cxn ang="0">
                  <a:pos x="T0" y="T1"/>
                </a:cxn>
                <a:cxn ang="0">
                  <a:pos x="T2" y="T3"/>
                </a:cxn>
                <a:cxn ang="0">
                  <a:pos x="T4" y="T5"/>
                </a:cxn>
                <a:cxn ang="0">
                  <a:pos x="T6" y="T7"/>
                </a:cxn>
                <a:cxn ang="0">
                  <a:pos x="T8" y="T9"/>
                </a:cxn>
              </a:cxnLst>
              <a:rect l="0" t="0" r="r" b="b"/>
              <a:pathLst>
                <a:path w="129" h="89">
                  <a:moveTo>
                    <a:pt x="0" y="22"/>
                  </a:moveTo>
                  <a:lnTo>
                    <a:pt x="128" y="0"/>
                  </a:lnTo>
                  <a:lnTo>
                    <a:pt x="23" y="88"/>
                  </a:lnTo>
                  <a:lnTo>
                    <a:pt x="15" y="51"/>
                  </a:lnTo>
                  <a:lnTo>
                    <a:pt x="0" y="2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65" name="Freeform 53"/>
            <p:cNvSpPr>
              <a:spLocks/>
            </p:cNvSpPr>
            <p:nvPr/>
          </p:nvSpPr>
          <p:spPr bwMode="auto">
            <a:xfrm>
              <a:off x="352" y="1384"/>
              <a:ext cx="185" cy="89"/>
            </a:xfrm>
            <a:custGeom>
              <a:avLst/>
              <a:gdLst>
                <a:gd name="T0" fmla="*/ 0 w 185"/>
                <a:gd name="T1" fmla="*/ 73 h 89"/>
                <a:gd name="T2" fmla="*/ 8 w 185"/>
                <a:gd name="T3" fmla="*/ 88 h 89"/>
                <a:gd name="T4" fmla="*/ 184 w 185"/>
                <a:gd name="T5" fmla="*/ 15 h 89"/>
                <a:gd name="T6" fmla="*/ 184 w 185"/>
                <a:gd name="T7" fmla="*/ 0 h 89"/>
                <a:gd name="T8" fmla="*/ 0 w 185"/>
                <a:gd name="T9" fmla="*/ 73 h 89"/>
              </a:gdLst>
              <a:ahLst/>
              <a:cxnLst>
                <a:cxn ang="0">
                  <a:pos x="T0" y="T1"/>
                </a:cxn>
                <a:cxn ang="0">
                  <a:pos x="T2" y="T3"/>
                </a:cxn>
                <a:cxn ang="0">
                  <a:pos x="T4" y="T5"/>
                </a:cxn>
                <a:cxn ang="0">
                  <a:pos x="T6" y="T7"/>
                </a:cxn>
                <a:cxn ang="0">
                  <a:pos x="T8" y="T9"/>
                </a:cxn>
              </a:cxnLst>
              <a:rect l="0" t="0" r="r" b="b"/>
              <a:pathLst>
                <a:path w="185" h="89">
                  <a:moveTo>
                    <a:pt x="0" y="73"/>
                  </a:moveTo>
                  <a:lnTo>
                    <a:pt x="8" y="88"/>
                  </a:lnTo>
                  <a:lnTo>
                    <a:pt x="184" y="15"/>
                  </a:lnTo>
                  <a:lnTo>
                    <a:pt x="184" y="0"/>
                  </a:lnTo>
                  <a:lnTo>
                    <a:pt x="0" y="7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66" name="Oval 54"/>
            <p:cNvSpPr>
              <a:spLocks noChangeArrowheads="1"/>
            </p:cNvSpPr>
            <p:nvPr/>
          </p:nvSpPr>
          <p:spPr bwMode="auto">
            <a:xfrm>
              <a:off x="256" y="1456"/>
              <a:ext cx="96" cy="80"/>
            </a:xfrm>
            <a:prstGeom prst="ellipse">
              <a:avLst/>
            </a:prstGeom>
            <a:solidFill>
              <a:srgbClr val="000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67" name="Oval 55"/>
            <p:cNvSpPr>
              <a:spLocks noChangeArrowheads="1"/>
            </p:cNvSpPr>
            <p:nvPr/>
          </p:nvSpPr>
          <p:spPr bwMode="auto">
            <a:xfrm>
              <a:off x="256" y="1456"/>
              <a:ext cx="96" cy="8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68" name="Rectangle 56"/>
            <p:cNvSpPr>
              <a:spLocks noChangeArrowheads="1"/>
            </p:cNvSpPr>
            <p:nvPr/>
          </p:nvSpPr>
          <p:spPr bwMode="auto">
            <a:xfrm>
              <a:off x="811" y="1198"/>
              <a:ext cx="3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Off</a:t>
              </a:r>
            </a:p>
          </p:txBody>
        </p:sp>
        <p:sp>
          <p:nvSpPr>
            <p:cNvPr id="64569" name="Rectangle 57"/>
            <p:cNvSpPr>
              <a:spLocks noChangeArrowheads="1"/>
            </p:cNvSpPr>
            <p:nvPr/>
          </p:nvSpPr>
          <p:spPr bwMode="auto">
            <a:xfrm>
              <a:off x="835" y="2350"/>
              <a:ext cx="30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On</a:t>
              </a:r>
            </a:p>
          </p:txBody>
        </p:sp>
        <p:sp>
          <p:nvSpPr>
            <p:cNvPr id="64570" name="Line 58"/>
            <p:cNvSpPr>
              <a:spLocks noChangeShapeType="1"/>
            </p:cNvSpPr>
            <p:nvPr/>
          </p:nvSpPr>
          <p:spPr bwMode="auto">
            <a:xfrm>
              <a:off x="1104" y="1468"/>
              <a:ext cx="0" cy="8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71" name="Line 59"/>
            <p:cNvSpPr>
              <a:spLocks noChangeShapeType="1"/>
            </p:cNvSpPr>
            <p:nvPr/>
          </p:nvSpPr>
          <p:spPr bwMode="auto">
            <a:xfrm>
              <a:off x="864" y="1476"/>
              <a:ext cx="0" cy="80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a:lstStyle/>
          <a:p>
            <a:r>
              <a:rPr lang="en-US" altLang="en-US"/>
              <a:t>Toy Car: Object Model</a:t>
            </a:r>
          </a:p>
        </p:txBody>
      </p:sp>
      <p:sp>
        <p:nvSpPr>
          <p:cNvPr id="66568" name="Rectangle 8"/>
          <p:cNvSpPr>
            <a:spLocks noChangeArrowheads="1"/>
          </p:cNvSpPr>
          <p:nvPr/>
        </p:nvSpPr>
        <p:spPr bwMode="auto">
          <a:xfrm>
            <a:off x="6164263" y="3054350"/>
            <a:ext cx="14287" cy="635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69" name="Rectangle 9"/>
          <p:cNvSpPr>
            <a:spLocks noChangeArrowheads="1"/>
          </p:cNvSpPr>
          <p:nvPr/>
        </p:nvSpPr>
        <p:spPr bwMode="auto">
          <a:xfrm>
            <a:off x="6164263" y="2368550"/>
            <a:ext cx="14287" cy="66833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0" name="Rectangle 10"/>
          <p:cNvSpPr>
            <a:spLocks noChangeArrowheads="1"/>
          </p:cNvSpPr>
          <p:nvPr/>
        </p:nvSpPr>
        <p:spPr bwMode="auto">
          <a:xfrm>
            <a:off x="5262563" y="3067050"/>
            <a:ext cx="1808162" cy="1600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Rectangle 11"/>
          <p:cNvSpPr>
            <a:spLocks noChangeArrowheads="1"/>
          </p:cNvSpPr>
          <p:nvPr/>
        </p:nvSpPr>
        <p:spPr bwMode="auto">
          <a:xfrm>
            <a:off x="5753100" y="3186113"/>
            <a:ext cx="7778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i="1">
                <a:solidFill>
                  <a:srgbClr val="000000"/>
                </a:solidFill>
              </a:rPr>
              <a:t>Wheel</a:t>
            </a:r>
          </a:p>
        </p:txBody>
      </p:sp>
      <p:sp>
        <p:nvSpPr>
          <p:cNvPr id="66572" name="Rectangle 12"/>
          <p:cNvSpPr>
            <a:spLocks noChangeArrowheads="1"/>
          </p:cNvSpPr>
          <p:nvPr/>
        </p:nvSpPr>
        <p:spPr bwMode="auto">
          <a:xfrm flipH="1">
            <a:off x="5243513" y="3708400"/>
            <a:ext cx="6350" cy="17463"/>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Rectangle 13"/>
          <p:cNvSpPr>
            <a:spLocks noChangeArrowheads="1"/>
          </p:cNvSpPr>
          <p:nvPr/>
        </p:nvSpPr>
        <p:spPr bwMode="auto">
          <a:xfrm>
            <a:off x="7078663" y="3708400"/>
            <a:ext cx="4762" cy="17463"/>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Rectangle 14"/>
          <p:cNvSpPr>
            <a:spLocks noChangeArrowheads="1"/>
          </p:cNvSpPr>
          <p:nvPr/>
        </p:nvSpPr>
        <p:spPr bwMode="auto">
          <a:xfrm>
            <a:off x="5260975" y="3708400"/>
            <a:ext cx="1801813" cy="17463"/>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Rectangle 15"/>
          <p:cNvSpPr>
            <a:spLocks noChangeArrowheads="1"/>
          </p:cNvSpPr>
          <p:nvPr/>
        </p:nvSpPr>
        <p:spPr bwMode="auto">
          <a:xfrm>
            <a:off x="5259388" y="3808413"/>
            <a:ext cx="117157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Motion: (For</a:t>
            </a:r>
          </a:p>
        </p:txBody>
      </p:sp>
      <p:sp>
        <p:nvSpPr>
          <p:cNvPr id="66576" name="Rectangle 16"/>
          <p:cNvSpPr>
            <a:spLocks noChangeArrowheads="1"/>
          </p:cNvSpPr>
          <p:nvPr/>
        </p:nvSpPr>
        <p:spPr bwMode="auto">
          <a:xfrm>
            <a:off x="6186488" y="3808413"/>
            <a:ext cx="665162"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ward, </a:t>
            </a:r>
          </a:p>
        </p:txBody>
      </p:sp>
      <p:sp>
        <p:nvSpPr>
          <p:cNvPr id="66577" name="Rectangle 17"/>
          <p:cNvSpPr>
            <a:spLocks noChangeArrowheads="1"/>
          </p:cNvSpPr>
          <p:nvPr/>
        </p:nvSpPr>
        <p:spPr bwMode="auto">
          <a:xfrm>
            <a:off x="5245100" y="4162425"/>
            <a:ext cx="174942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                Stationary)</a:t>
            </a:r>
          </a:p>
        </p:txBody>
      </p:sp>
      <p:sp>
        <p:nvSpPr>
          <p:cNvPr id="66578" name="Rectangle 18"/>
          <p:cNvSpPr>
            <a:spLocks noChangeArrowheads="1"/>
          </p:cNvSpPr>
          <p:nvPr/>
        </p:nvSpPr>
        <p:spPr bwMode="auto">
          <a:xfrm>
            <a:off x="6573838" y="4160838"/>
            <a:ext cx="33178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Rectangle 19"/>
          <p:cNvSpPr>
            <a:spLocks noChangeArrowheads="1"/>
          </p:cNvSpPr>
          <p:nvPr/>
        </p:nvSpPr>
        <p:spPr bwMode="auto">
          <a:xfrm>
            <a:off x="5259388" y="3973513"/>
            <a:ext cx="171767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                Backward,</a:t>
            </a:r>
          </a:p>
        </p:txBody>
      </p:sp>
      <p:sp>
        <p:nvSpPr>
          <p:cNvPr id="66580" name="Rectangle 20"/>
          <p:cNvSpPr>
            <a:spLocks noChangeArrowheads="1"/>
          </p:cNvSpPr>
          <p:nvPr/>
        </p:nvSpPr>
        <p:spPr bwMode="auto">
          <a:xfrm>
            <a:off x="5262563" y="4678363"/>
            <a:ext cx="1808162" cy="466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Rectangle 21"/>
          <p:cNvSpPr>
            <a:spLocks noChangeArrowheads="1"/>
          </p:cNvSpPr>
          <p:nvPr/>
        </p:nvSpPr>
        <p:spPr bwMode="auto">
          <a:xfrm>
            <a:off x="5319713" y="4659313"/>
            <a:ext cx="506412"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Star</a:t>
            </a:r>
          </a:p>
        </p:txBody>
      </p:sp>
      <p:sp>
        <p:nvSpPr>
          <p:cNvPr id="66582" name="Rectangle 22"/>
          <p:cNvSpPr>
            <a:spLocks noChangeArrowheads="1"/>
          </p:cNvSpPr>
          <p:nvPr/>
        </p:nvSpPr>
        <p:spPr bwMode="auto">
          <a:xfrm>
            <a:off x="5624513" y="4659313"/>
            <a:ext cx="102870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t_Moving()</a:t>
            </a:r>
          </a:p>
        </p:txBody>
      </p:sp>
      <p:sp>
        <p:nvSpPr>
          <p:cNvPr id="66583" name="Rectangle 23"/>
          <p:cNvSpPr>
            <a:spLocks noChangeArrowheads="1"/>
          </p:cNvSpPr>
          <p:nvPr/>
        </p:nvSpPr>
        <p:spPr bwMode="auto">
          <a:xfrm>
            <a:off x="5319713" y="4827588"/>
            <a:ext cx="131445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Stop_Moving()</a:t>
            </a:r>
          </a:p>
        </p:txBody>
      </p:sp>
      <p:sp>
        <p:nvSpPr>
          <p:cNvPr id="66590" name="Rectangle 30"/>
          <p:cNvSpPr>
            <a:spLocks noChangeArrowheads="1"/>
          </p:cNvSpPr>
          <p:nvPr/>
        </p:nvSpPr>
        <p:spPr bwMode="auto">
          <a:xfrm>
            <a:off x="4256088" y="3054350"/>
            <a:ext cx="15875" cy="635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Rectangle 31"/>
          <p:cNvSpPr>
            <a:spLocks noChangeArrowheads="1"/>
          </p:cNvSpPr>
          <p:nvPr/>
        </p:nvSpPr>
        <p:spPr bwMode="auto">
          <a:xfrm>
            <a:off x="4256088" y="2368550"/>
            <a:ext cx="15875" cy="668338"/>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Rectangle 32"/>
          <p:cNvSpPr>
            <a:spLocks noChangeArrowheads="1"/>
          </p:cNvSpPr>
          <p:nvPr/>
        </p:nvSpPr>
        <p:spPr bwMode="auto">
          <a:xfrm>
            <a:off x="3327400" y="3067050"/>
            <a:ext cx="1817688" cy="10398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Rectangle 33"/>
          <p:cNvSpPr>
            <a:spLocks noChangeArrowheads="1"/>
          </p:cNvSpPr>
          <p:nvPr/>
        </p:nvSpPr>
        <p:spPr bwMode="auto">
          <a:xfrm>
            <a:off x="3584575" y="3195638"/>
            <a:ext cx="11207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i="1">
                <a:solidFill>
                  <a:srgbClr val="000000"/>
                </a:solidFill>
              </a:rPr>
              <a:t>Headlight</a:t>
            </a:r>
          </a:p>
        </p:txBody>
      </p:sp>
      <p:sp>
        <p:nvSpPr>
          <p:cNvPr id="66595" name="Rectangle 35"/>
          <p:cNvSpPr>
            <a:spLocks noChangeArrowheads="1"/>
          </p:cNvSpPr>
          <p:nvPr/>
        </p:nvSpPr>
        <p:spPr bwMode="auto">
          <a:xfrm>
            <a:off x="5149850" y="3719513"/>
            <a:ext cx="4763" cy="15875"/>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Rectangle 36"/>
          <p:cNvSpPr>
            <a:spLocks noChangeArrowheads="1"/>
          </p:cNvSpPr>
          <p:nvPr/>
        </p:nvSpPr>
        <p:spPr bwMode="auto">
          <a:xfrm>
            <a:off x="3330575" y="3719513"/>
            <a:ext cx="1803400" cy="15875"/>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Rectangle 37"/>
          <p:cNvSpPr>
            <a:spLocks noChangeArrowheads="1"/>
          </p:cNvSpPr>
          <p:nvPr/>
        </p:nvSpPr>
        <p:spPr bwMode="auto">
          <a:xfrm>
            <a:off x="3359150" y="3757613"/>
            <a:ext cx="1455738"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Status: (On, Off)</a:t>
            </a:r>
          </a:p>
        </p:txBody>
      </p:sp>
      <p:sp>
        <p:nvSpPr>
          <p:cNvPr id="66598" name="Rectangle 38"/>
          <p:cNvSpPr>
            <a:spLocks noChangeArrowheads="1"/>
          </p:cNvSpPr>
          <p:nvPr/>
        </p:nvSpPr>
        <p:spPr bwMode="auto">
          <a:xfrm>
            <a:off x="3321050" y="4105275"/>
            <a:ext cx="1817688" cy="6238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Rectangle 39"/>
          <p:cNvSpPr>
            <a:spLocks noChangeArrowheads="1"/>
          </p:cNvSpPr>
          <p:nvPr/>
        </p:nvSpPr>
        <p:spPr bwMode="auto">
          <a:xfrm>
            <a:off x="3421063" y="4149725"/>
            <a:ext cx="113665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Switch_On()</a:t>
            </a:r>
          </a:p>
        </p:txBody>
      </p:sp>
      <p:sp>
        <p:nvSpPr>
          <p:cNvPr id="66600" name="Rectangle 40"/>
          <p:cNvSpPr>
            <a:spLocks noChangeArrowheads="1"/>
          </p:cNvSpPr>
          <p:nvPr/>
        </p:nvSpPr>
        <p:spPr bwMode="auto">
          <a:xfrm>
            <a:off x="3421063" y="4318000"/>
            <a:ext cx="115570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Switch_Off()</a:t>
            </a:r>
          </a:p>
        </p:txBody>
      </p:sp>
      <p:sp>
        <p:nvSpPr>
          <p:cNvPr id="66601" name="Rectangle 41"/>
          <p:cNvSpPr>
            <a:spLocks noChangeArrowheads="1"/>
          </p:cNvSpPr>
          <p:nvPr/>
        </p:nvSpPr>
        <p:spPr bwMode="auto">
          <a:xfrm>
            <a:off x="4165600" y="4316413"/>
            <a:ext cx="3619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Rectangle 51"/>
          <p:cNvSpPr>
            <a:spLocks noChangeArrowheads="1"/>
          </p:cNvSpPr>
          <p:nvPr/>
        </p:nvSpPr>
        <p:spPr bwMode="auto">
          <a:xfrm flipH="1">
            <a:off x="1055688" y="3768725"/>
            <a:ext cx="6350" cy="15875"/>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Rectangle 52"/>
          <p:cNvSpPr>
            <a:spLocks noChangeArrowheads="1"/>
          </p:cNvSpPr>
          <p:nvPr/>
        </p:nvSpPr>
        <p:spPr bwMode="auto">
          <a:xfrm>
            <a:off x="2890838" y="3768725"/>
            <a:ext cx="4762" cy="15875"/>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6622" name="Group 62"/>
          <p:cNvGrpSpPr>
            <a:grpSpLocks/>
          </p:cNvGrpSpPr>
          <p:nvPr/>
        </p:nvGrpSpPr>
        <p:grpSpPr bwMode="auto">
          <a:xfrm>
            <a:off x="1254125" y="2362200"/>
            <a:ext cx="2262188" cy="2357438"/>
            <a:chOff x="667" y="1523"/>
            <a:chExt cx="1425" cy="1485"/>
          </a:xfrm>
        </p:grpSpPr>
        <p:sp>
          <p:nvSpPr>
            <p:cNvPr id="66594" name="Rectangle 34"/>
            <p:cNvSpPr>
              <a:spLocks noChangeArrowheads="1"/>
            </p:cNvSpPr>
            <p:nvPr/>
          </p:nvSpPr>
          <p:spPr bwMode="auto">
            <a:xfrm flipH="1">
              <a:off x="2088" y="2343"/>
              <a:ext cx="4" cy="1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Rectangle 47"/>
            <p:cNvSpPr>
              <a:spLocks noChangeArrowheads="1"/>
            </p:cNvSpPr>
            <p:nvPr/>
          </p:nvSpPr>
          <p:spPr bwMode="auto">
            <a:xfrm>
              <a:off x="1258" y="1955"/>
              <a:ext cx="10" cy="4"/>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Rectangle 48"/>
            <p:cNvSpPr>
              <a:spLocks noChangeArrowheads="1"/>
            </p:cNvSpPr>
            <p:nvPr/>
          </p:nvSpPr>
          <p:spPr bwMode="auto">
            <a:xfrm>
              <a:off x="1258" y="1523"/>
              <a:ext cx="10" cy="421"/>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Rectangle 49"/>
            <p:cNvSpPr>
              <a:spLocks noChangeArrowheads="1"/>
            </p:cNvSpPr>
            <p:nvPr/>
          </p:nvSpPr>
          <p:spPr bwMode="auto">
            <a:xfrm>
              <a:off x="673" y="1963"/>
              <a:ext cx="1145" cy="65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Rectangle 50"/>
            <p:cNvSpPr>
              <a:spLocks noChangeArrowheads="1"/>
            </p:cNvSpPr>
            <p:nvPr/>
          </p:nvSpPr>
          <p:spPr bwMode="auto">
            <a:xfrm>
              <a:off x="835" y="2044"/>
              <a:ext cx="59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i="1">
                  <a:solidFill>
                    <a:srgbClr val="000000"/>
                  </a:solidFill>
                </a:rPr>
                <a:t>   Power</a:t>
              </a:r>
            </a:p>
          </p:txBody>
        </p:sp>
        <p:sp>
          <p:nvSpPr>
            <p:cNvPr id="66613" name="Rectangle 53"/>
            <p:cNvSpPr>
              <a:spLocks noChangeArrowheads="1"/>
            </p:cNvSpPr>
            <p:nvPr/>
          </p:nvSpPr>
          <p:spPr bwMode="auto">
            <a:xfrm>
              <a:off x="675" y="2374"/>
              <a:ext cx="1136" cy="1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Rectangle 54"/>
            <p:cNvSpPr>
              <a:spLocks noChangeArrowheads="1"/>
            </p:cNvSpPr>
            <p:nvPr/>
          </p:nvSpPr>
          <p:spPr bwMode="auto">
            <a:xfrm>
              <a:off x="693" y="2398"/>
              <a:ext cx="917"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Status: (On, Off)</a:t>
              </a:r>
            </a:p>
          </p:txBody>
        </p:sp>
        <p:sp>
          <p:nvSpPr>
            <p:cNvPr id="66615" name="Rectangle 55"/>
            <p:cNvSpPr>
              <a:spLocks noChangeArrowheads="1"/>
            </p:cNvSpPr>
            <p:nvPr/>
          </p:nvSpPr>
          <p:spPr bwMode="auto">
            <a:xfrm>
              <a:off x="667" y="2616"/>
              <a:ext cx="1146" cy="3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Rectangle 56"/>
            <p:cNvSpPr>
              <a:spLocks noChangeArrowheads="1"/>
            </p:cNvSpPr>
            <p:nvPr/>
          </p:nvSpPr>
          <p:spPr bwMode="auto">
            <a:xfrm>
              <a:off x="732" y="2645"/>
              <a:ext cx="586"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TurnOn()</a:t>
              </a:r>
            </a:p>
          </p:txBody>
        </p:sp>
        <p:sp>
          <p:nvSpPr>
            <p:cNvPr id="66617" name="Rectangle 57"/>
            <p:cNvSpPr>
              <a:spLocks noChangeArrowheads="1"/>
            </p:cNvSpPr>
            <p:nvPr/>
          </p:nvSpPr>
          <p:spPr bwMode="auto">
            <a:xfrm>
              <a:off x="732" y="2751"/>
              <a:ext cx="598"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rPr>
                <a:t>TurnOff()</a:t>
              </a:r>
            </a:p>
          </p:txBody>
        </p:sp>
      </p:grpSp>
      <p:sp>
        <p:nvSpPr>
          <p:cNvPr id="66618" name="Rectangle 58"/>
          <p:cNvSpPr>
            <a:spLocks noChangeArrowheads="1"/>
          </p:cNvSpPr>
          <p:nvPr/>
        </p:nvSpPr>
        <p:spPr bwMode="auto">
          <a:xfrm>
            <a:off x="1931988" y="1570038"/>
            <a:ext cx="4679950"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2400">
                <a:latin typeface="Book Antiqua" panose="02040602050305030304" pitchFamily="18" charset="0"/>
              </a:rPr>
              <a:t>Car</a:t>
            </a:r>
          </a:p>
        </p:txBody>
      </p:sp>
      <p:sp>
        <p:nvSpPr>
          <p:cNvPr id="66619" name="AutoShape 59"/>
          <p:cNvSpPr>
            <a:spLocks noChangeArrowheads="1"/>
          </p:cNvSpPr>
          <p:nvPr/>
        </p:nvSpPr>
        <p:spPr bwMode="auto">
          <a:xfrm>
            <a:off x="6019800" y="2057400"/>
            <a:ext cx="304800" cy="304800"/>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AutoShape 60"/>
          <p:cNvSpPr>
            <a:spLocks noChangeArrowheads="1"/>
          </p:cNvSpPr>
          <p:nvPr/>
        </p:nvSpPr>
        <p:spPr bwMode="auto">
          <a:xfrm>
            <a:off x="4114800" y="2057400"/>
            <a:ext cx="304800" cy="304800"/>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AutoShape 61"/>
          <p:cNvSpPr>
            <a:spLocks noChangeArrowheads="1"/>
          </p:cNvSpPr>
          <p:nvPr/>
        </p:nvSpPr>
        <p:spPr bwMode="auto">
          <a:xfrm>
            <a:off x="2057400" y="2057400"/>
            <a:ext cx="304800" cy="304800"/>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342900" y="3340100"/>
            <a:ext cx="4051300" cy="2736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7" name="Rectangle 5"/>
          <p:cNvSpPr>
            <a:spLocks noGrp="1" noChangeArrowheads="1"/>
          </p:cNvSpPr>
          <p:nvPr>
            <p:ph type="title"/>
          </p:nvPr>
        </p:nvSpPr>
        <p:spPr/>
        <p:txBody>
          <a:bodyPr/>
          <a:lstStyle/>
          <a:p>
            <a:r>
              <a:rPr lang="en-US" altLang="en-US"/>
              <a:t>Dynamic Modeling</a:t>
            </a:r>
          </a:p>
        </p:txBody>
      </p:sp>
      <p:sp>
        <p:nvSpPr>
          <p:cNvPr id="13318" name="Rectangle 6"/>
          <p:cNvSpPr>
            <a:spLocks noGrp="1" noChangeArrowheads="1"/>
          </p:cNvSpPr>
          <p:nvPr>
            <p:ph type="body" idx="1"/>
          </p:nvPr>
        </p:nvSpPr>
        <p:spPr/>
        <p:txBody>
          <a:bodyPr/>
          <a:lstStyle/>
          <a:p>
            <a:r>
              <a:rPr lang="en-US" altLang="en-US"/>
              <a:t>Definition of dynamic model: </a:t>
            </a:r>
          </a:p>
          <a:p>
            <a:pPr lvl="1"/>
            <a:r>
              <a:rPr lang="en-US" altLang="en-US"/>
              <a:t>A collection of multiple state chart  diagrams, one state  chart diagram for each class  with important dynamic behavior.</a:t>
            </a:r>
          </a:p>
          <a:p>
            <a:r>
              <a:rPr lang="en-US" altLang="en-US"/>
              <a:t>Purpose:</a:t>
            </a:r>
          </a:p>
          <a:p>
            <a:pPr lvl="1"/>
            <a:r>
              <a:rPr lang="en-US" altLang="en-US"/>
              <a:t>Detect and supply methods for the object model</a:t>
            </a:r>
          </a:p>
          <a:p>
            <a:r>
              <a:rPr lang="en-US" altLang="en-US"/>
              <a:t>How do we do this?</a:t>
            </a:r>
          </a:p>
          <a:p>
            <a:pPr lvl="1"/>
            <a:r>
              <a:rPr lang="en-US" altLang="en-US"/>
              <a:t>Start with use case or scenario</a:t>
            </a:r>
          </a:p>
          <a:p>
            <a:pPr lvl="1"/>
            <a:r>
              <a:rPr lang="en-US" altLang="en-US"/>
              <a:t>Model interaction between objects =&gt; sequence diagram</a:t>
            </a:r>
          </a:p>
          <a:p>
            <a:pPr lvl="1"/>
            <a:r>
              <a:rPr lang="en-US" altLang="en-US"/>
              <a:t>Model dynamic behavior of a single object =&gt; statechart diagram</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p:cNvSpPr>
            <a:spLocks noGrp="1" noChangeArrowheads="1"/>
          </p:cNvSpPr>
          <p:nvPr>
            <p:ph type="title"/>
          </p:nvPr>
        </p:nvSpPr>
        <p:spPr/>
        <p:txBody>
          <a:bodyPr/>
          <a:lstStyle/>
          <a:p>
            <a:r>
              <a:rPr lang="en-US" altLang="en-US"/>
              <a:t>Additional constraints in ARENA Project </a:t>
            </a:r>
          </a:p>
        </p:txBody>
      </p:sp>
      <p:sp>
        <p:nvSpPr>
          <p:cNvPr id="146435" name="Rectangle 1027"/>
          <p:cNvSpPr>
            <a:spLocks noGrp="1" noChangeArrowheads="1"/>
          </p:cNvSpPr>
          <p:nvPr>
            <p:ph type="body" idx="1"/>
          </p:nvPr>
        </p:nvSpPr>
        <p:spPr>
          <a:xfrm>
            <a:off x="304800" y="990600"/>
            <a:ext cx="8255000" cy="4921250"/>
          </a:xfrm>
        </p:spPr>
        <p:txBody>
          <a:bodyPr/>
          <a:lstStyle/>
          <a:p>
            <a:r>
              <a:rPr lang="en-US" altLang="en-US" sz="2000"/>
              <a:t>Interface Engineering</a:t>
            </a:r>
          </a:p>
          <a:p>
            <a:pPr lvl="1"/>
            <a:r>
              <a:rPr lang="en-US" altLang="en-US" sz="1800"/>
              <a:t>Provide ARENA players with access to an existing game: Bumpers</a:t>
            </a:r>
          </a:p>
          <a:p>
            <a:pPr lvl="1"/>
            <a:r>
              <a:rPr lang="en-US" altLang="en-US" sz="1800"/>
              <a:t>Complete Java Code for Bumpers posted on SE Discuss</a:t>
            </a:r>
          </a:p>
          <a:p>
            <a:r>
              <a:rPr lang="en-US" altLang="en-US" sz="2000"/>
              <a:t>Greenfield Engineering</a:t>
            </a:r>
          </a:p>
          <a:p>
            <a:pPr lvl="1"/>
            <a:r>
              <a:rPr lang="en-US" altLang="en-US" sz="1800"/>
              <a:t>Design a new game and provide ARENA players with access to the new game</a:t>
            </a:r>
          </a:p>
          <a:p>
            <a:r>
              <a:rPr lang="en-US" altLang="en-US" sz="2000"/>
              <a:t>Constraints:</a:t>
            </a:r>
          </a:p>
          <a:p>
            <a:pPr lvl="1"/>
            <a:r>
              <a:rPr lang="en-US" altLang="en-US" sz="1800"/>
              <a:t>Extensibility</a:t>
            </a:r>
          </a:p>
          <a:p>
            <a:pPr lvl="1"/>
            <a:r>
              <a:rPr lang="en-US" altLang="en-US" sz="1800"/>
              <a:t>Scalability</a:t>
            </a:r>
          </a:p>
          <a:p>
            <a:r>
              <a:rPr lang="en-US" altLang="en-US" sz="2000"/>
              <a:t>Additional Constraint: </a:t>
            </a:r>
          </a:p>
          <a:p>
            <a:pPr lvl="1"/>
            <a:r>
              <a:rPr lang="en-US" altLang="en-US" sz="1800"/>
              <a:t>The existing ARENA code does not have to be recompiled when the new game is introduced</a:t>
            </a:r>
          </a:p>
          <a:p>
            <a:pPr lvl="1"/>
            <a:r>
              <a:rPr lang="en-US" altLang="en-US" sz="1800"/>
              <a:t>ARENA does not have to be shut down (currently running games can continue) when the new game is introduced</a:t>
            </a:r>
          </a:p>
          <a:p>
            <a:r>
              <a:rPr lang="en-US" altLang="en-US" sz="2000"/>
              <a:t>Is the “NotShutDown” requirement realistic?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75" name="Picture 104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39700"/>
            <a:ext cx="7772400" cy="62611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147458" name="Rectangle 1026"/>
          <p:cNvSpPr>
            <a:spLocks noGrp="1" noChangeArrowheads="1"/>
          </p:cNvSpPr>
          <p:nvPr>
            <p:ph type="title"/>
          </p:nvPr>
        </p:nvSpPr>
        <p:spPr>
          <a:xfrm>
            <a:off x="3581400" y="228600"/>
            <a:ext cx="5257800" cy="704850"/>
          </a:xfrm>
        </p:spPr>
        <p:txBody>
          <a:bodyPr/>
          <a:lstStyle/>
          <a:p>
            <a:r>
              <a:rPr lang="en-US" altLang="en-US"/>
              <a:t>Impact on ARENA Object Model</a:t>
            </a:r>
          </a:p>
        </p:txBody>
      </p:sp>
      <p:sp>
        <p:nvSpPr>
          <p:cNvPr id="147462" name="AutoShape 1030"/>
          <p:cNvSpPr>
            <a:spLocks noChangeArrowheads="1"/>
          </p:cNvSpPr>
          <p:nvPr/>
        </p:nvSpPr>
        <p:spPr bwMode="auto">
          <a:xfrm>
            <a:off x="4495800" y="3124200"/>
            <a:ext cx="1752600" cy="533400"/>
          </a:xfrm>
          <a:prstGeom prst="wedgeRoundRectCallout">
            <a:avLst>
              <a:gd name="adj1" fmla="val 85324"/>
              <a:gd name="adj2" fmla="val -169347"/>
              <a:gd name="adj3" fmla="val 16667"/>
            </a:avLst>
          </a:prstGeom>
          <a:solidFill>
            <a:srgbClr val="79001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FF00"/>
                </a:solidFill>
              </a:rPr>
              <a:t>Legacy</a:t>
            </a:r>
          </a:p>
          <a:p>
            <a:pPr algn="ctr"/>
            <a:r>
              <a:rPr lang="en-US" altLang="en-US">
                <a:solidFill>
                  <a:srgbClr val="FFFF00"/>
                </a:solidFill>
              </a:rPr>
              <a:t>System</a:t>
            </a:r>
          </a:p>
        </p:txBody>
      </p:sp>
      <p:sp>
        <p:nvSpPr>
          <p:cNvPr id="147463" name="AutoShape 1031"/>
          <p:cNvSpPr>
            <a:spLocks noChangeArrowheads="1"/>
          </p:cNvSpPr>
          <p:nvPr/>
        </p:nvSpPr>
        <p:spPr bwMode="auto">
          <a:xfrm>
            <a:off x="4724400" y="914400"/>
            <a:ext cx="1752600" cy="533400"/>
          </a:xfrm>
          <a:prstGeom prst="wedgeRoundRectCallout">
            <a:avLst>
              <a:gd name="adj1" fmla="val 71648"/>
              <a:gd name="adj2" fmla="val 126787"/>
              <a:gd name="adj3" fmla="val 16667"/>
            </a:avLst>
          </a:prstGeom>
          <a:solidFill>
            <a:srgbClr val="79001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FFFF00"/>
                </a:solidFill>
              </a:rPr>
              <a:t>New</a:t>
            </a:r>
          </a:p>
          <a:p>
            <a:pPr algn="ctr"/>
            <a:r>
              <a:rPr lang="en-US" altLang="en-US">
                <a:solidFill>
                  <a:srgbClr val="FFFF00"/>
                </a:solidFill>
              </a:rPr>
              <a:t>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animBg="1" autoUpdateAnimBg="0"/>
      <p:bldP spid="147463"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lIns="92407" tIns="45420" rIns="92407" bIns="45420"/>
          <a:lstStyle/>
          <a:p>
            <a:r>
              <a:rPr lang="en-US" altLang="en-US"/>
              <a:t>Clarification: Terminology in REQuest</a:t>
            </a:r>
          </a:p>
        </p:txBody>
      </p:sp>
      <p:grpSp>
        <p:nvGrpSpPr>
          <p:cNvPr id="109571" name="Group 3"/>
          <p:cNvGrpSpPr>
            <a:grpSpLocks/>
          </p:cNvGrpSpPr>
          <p:nvPr/>
        </p:nvGrpSpPr>
        <p:grpSpPr bwMode="auto">
          <a:xfrm>
            <a:off x="742950" y="1003300"/>
            <a:ext cx="5441950" cy="3643313"/>
            <a:chOff x="876" y="626"/>
            <a:chExt cx="3428" cy="2295"/>
          </a:xfrm>
        </p:grpSpPr>
        <p:sp>
          <p:nvSpPr>
            <p:cNvPr id="109572" name="Oval 4"/>
            <p:cNvSpPr>
              <a:spLocks noChangeArrowheads="1"/>
            </p:cNvSpPr>
            <p:nvPr/>
          </p:nvSpPr>
          <p:spPr bwMode="auto">
            <a:xfrm>
              <a:off x="1524" y="1285"/>
              <a:ext cx="748" cy="316"/>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73" name="Oval 5"/>
            <p:cNvSpPr>
              <a:spLocks noChangeArrowheads="1"/>
            </p:cNvSpPr>
            <p:nvPr/>
          </p:nvSpPr>
          <p:spPr bwMode="auto">
            <a:xfrm>
              <a:off x="1532" y="1293"/>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74" name="Oval 6"/>
            <p:cNvSpPr>
              <a:spLocks noChangeArrowheads="1"/>
            </p:cNvSpPr>
            <p:nvPr/>
          </p:nvSpPr>
          <p:spPr bwMode="auto">
            <a:xfrm>
              <a:off x="1526" y="1324"/>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  Le</a:t>
              </a:r>
            </a:p>
          </p:txBody>
        </p:sp>
        <p:sp>
          <p:nvSpPr>
            <p:cNvPr id="109575" name="Oval 7"/>
            <p:cNvSpPr>
              <a:spLocks noChangeArrowheads="1"/>
            </p:cNvSpPr>
            <p:nvPr/>
          </p:nvSpPr>
          <p:spPr bwMode="auto">
            <a:xfrm>
              <a:off x="1780" y="1324"/>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v</a:t>
              </a:r>
            </a:p>
          </p:txBody>
        </p:sp>
        <p:sp>
          <p:nvSpPr>
            <p:cNvPr id="109576" name="Oval 8"/>
            <p:cNvSpPr>
              <a:spLocks noChangeArrowheads="1"/>
            </p:cNvSpPr>
            <p:nvPr/>
          </p:nvSpPr>
          <p:spPr bwMode="auto">
            <a:xfrm>
              <a:off x="1822" y="1324"/>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el 2</a:t>
              </a:r>
            </a:p>
          </p:txBody>
        </p:sp>
        <p:sp>
          <p:nvSpPr>
            <p:cNvPr id="109577" name="Oval 9"/>
            <p:cNvSpPr>
              <a:spLocks noChangeArrowheads="1"/>
            </p:cNvSpPr>
            <p:nvPr/>
          </p:nvSpPr>
          <p:spPr bwMode="auto">
            <a:xfrm>
              <a:off x="2232" y="626"/>
              <a:ext cx="748" cy="316"/>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78" name="Oval 10"/>
            <p:cNvSpPr>
              <a:spLocks noChangeArrowheads="1"/>
            </p:cNvSpPr>
            <p:nvPr/>
          </p:nvSpPr>
          <p:spPr bwMode="auto">
            <a:xfrm>
              <a:off x="2240" y="634"/>
              <a:ext cx="745"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79" name="Oval 11"/>
            <p:cNvSpPr>
              <a:spLocks noChangeArrowheads="1"/>
            </p:cNvSpPr>
            <p:nvPr/>
          </p:nvSpPr>
          <p:spPr bwMode="auto">
            <a:xfrm>
              <a:off x="2242" y="663"/>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  Le</a:t>
              </a:r>
            </a:p>
          </p:txBody>
        </p:sp>
        <p:sp>
          <p:nvSpPr>
            <p:cNvPr id="109580" name="Oval 12"/>
            <p:cNvSpPr>
              <a:spLocks noChangeArrowheads="1"/>
            </p:cNvSpPr>
            <p:nvPr/>
          </p:nvSpPr>
          <p:spPr bwMode="auto">
            <a:xfrm>
              <a:off x="2496" y="663"/>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v</a:t>
              </a:r>
            </a:p>
          </p:txBody>
        </p:sp>
        <p:sp>
          <p:nvSpPr>
            <p:cNvPr id="109581" name="Oval 13"/>
            <p:cNvSpPr>
              <a:spLocks noChangeArrowheads="1"/>
            </p:cNvSpPr>
            <p:nvPr/>
          </p:nvSpPr>
          <p:spPr bwMode="auto">
            <a:xfrm>
              <a:off x="2538" y="663"/>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el 1</a:t>
              </a:r>
            </a:p>
          </p:txBody>
        </p:sp>
        <p:sp>
          <p:nvSpPr>
            <p:cNvPr id="109582" name="Oval 14"/>
            <p:cNvSpPr>
              <a:spLocks noChangeArrowheads="1"/>
            </p:cNvSpPr>
            <p:nvPr/>
          </p:nvSpPr>
          <p:spPr bwMode="auto">
            <a:xfrm>
              <a:off x="2928" y="1285"/>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83" name="Oval 15"/>
            <p:cNvSpPr>
              <a:spLocks noChangeArrowheads="1"/>
            </p:cNvSpPr>
            <p:nvPr/>
          </p:nvSpPr>
          <p:spPr bwMode="auto">
            <a:xfrm>
              <a:off x="2936" y="1293"/>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84" name="Oval 16"/>
            <p:cNvSpPr>
              <a:spLocks noChangeArrowheads="1"/>
            </p:cNvSpPr>
            <p:nvPr/>
          </p:nvSpPr>
          <p:spPr bwMode="auto">
            <a:xfrm>
              <a:off x="2929" y="1324"/>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  Le</a:t>
              </a:r>
            </a:p>
          </p:txBody>
        </p:sp>
        <p:sp>
          <p:nvSpPr>
            <p:cNvPr id="109585" name="Oval 17"/>
            <p:cNvSpPr>
              <a:spLocks noChangeArrowheads="1"/>
            </p:cNvSpPr>
            <p:nvPr/>
          </p:nvSpPr>
          <p:spPr bwMode="auto">
            <a:xfrm>
              <a:off x="3184" y="1324"/>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v</a:t>
              </a:r>
            </a:p>
          </p:txBody>
        </p:sp>
        <p:sp>
          <p:nvSpPr>
            <p:cNvPr id="109586" name="Oval 18"/>
            <p:cNvSpPr>
              <a:spLocks noChangeArrowheads="1"/>
            </p:cNvSpPr>
            <p:nvPr/>
          </p:nvSpPr>
          <p:spPr bwMode="auto">
            <a:xfrm>
              <a:off x="3225" y="1324"/>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el 2</a:t>
              </a:r>
            </a:p>
          </p:txBody>
        </p:sp>
        <p:sp>
          <p:nvSpPr>
            <p:cNvPr id="109587" name="Oval 19"/>
            <p:cNvSpPr>
              <a:spLocks noChangeArrowheads="1"/>
            </p:cNvSpPr>
            <p:nvPr/>
          </p:nvSpPr>
          <p:spPr bwMode="auto">
            <a:xfrm>
              <a:off x="876" y="1933"/>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88" name="Oval 20"/>
            <p:cNvSpPr>
              <a:spLocks noChangeArrowheads="1"/>
            </p:cNvSpPr>
            <p:nvPr/>
          </p:nvSpPr>
          <p:spPr bwMode="auto">
            <a:xfrm>
              <a:off x="884" y="1941"/>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89" name="Oval 21"/>
            <p:cNvSpPr>
              <a:spLocks noChangeArrowheads="1"/>
            </p:cNvSpPr>
            <p:nvPr/>
          </p:nvSpPr>
          <p:spPr bwMode="auto">
            <a:xfrm>
              <a:off x="878" y="1970"/>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  Le</a:t>
              </a:r>
            </a:p>
          </p:txBody>
        </p:sp>
        <p:sp>
          <p:nvSpPr>
            <p:cNvPr id="109590" name="Oval 22"/>
            <p:cNvSpPr>
              <a:spLocks noChangeArrowheads="1"/>
            </p:cNvSpPr>
            <p:nvPr/>
          </p:nvSpPr>
          <p:spPr bwMode="auto">
            <a:xfrm>
              <a:off x="1132" y="1970"/>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v</a:t>
              </a:r>
            </a:p>
          </p:txBody>
        </p:sp>
        <p:sp>
          <p:nvSpPr>
            <p:cNvPr id="109591" name="Oval 23"/>
            <p:cNvSpPr>
              <a:spLocks noChangeArrowheads="1"/>
            </p:cNvSpPr>
            <p:nvPr/>
          </p:nvSpPr>
          <p:spPr bwMode="auto">
            <a:xfrm>
              <a:off x="1174" y="1970"/>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el 3</a:t>
              </a:r>
            </a:p>
          </p:txBody>
        </p:sp>
        <p:sp>
          <p:nvSpPr>
            <p:cNvPr id="109592" name="Oval 24"/>
            <p:cNvSpPr>
              <a:spLocks noChangeArrowheads="1"/>
            </p:cNvSpPr>
            <p:nvPr/>
          </p:nvSpPr>
          <p:spPr bwMode="auto">
            <a:xfrm>
              <a:off x="2280" y="1933"/>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93" name="Oval 25"/>
            <p:cNvSpPr>
              <a:spLocks noChangeArrowheads="1"/>
            </p:cNvSpPr>
            <p:nvPr/>
          </p:nvSpPr>
          <p:spPr bwMode="auto">
            <a:xfrm>
              <a:off x="2288" y="1941"/>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94" name="Oval 26"/>
            <p:cNvSpPr>
              <a:spLocks noChangeArrowheads="1"/>
            </p:cNvSpPr>
            <p:nvPr/>
          </p:nvSpPr>
          <p:spPr bwMode="auto">
            <a:xfrm>
              <a:off x="2281" y="1970"/>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  Le</a:t>
              </a:r>
            </a:p>
          </p:txBody>
        </p:sp>
        <p:sp>
          <p:nvSpPr>
            <p:cNvPr id="109595" name="Oval 27"/>
            <p:cNvSpPr>
              <a:spLocks noChangeArrowheads="1"/>
            </p:cNvSpPr>
            <p:nvPr/>
          </p:nvSpPr>
          <p:spPr bwMode="auto">
            <a:xfrm>
              <a:off x="2536" y="1970"/>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v</a:t>
              </a:r>
            </a:p>
          </p:txBody>
        </p:sp>
        <p:sp>
          <p:nvSpPr>
            <p:cNvPr id="109596" name="Oval 28"/>
            <p:cNvSpPr>
              <a:spLocks noChangeArrowheads="1"/>
            </p:cNvSpPr>
            <p:nvPr/>
          </p:nvSpPr>
          <p:spPr bwMode="auto">
            <a:xfrm>
              <a:off x="2577" y="1970"/>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el 3</a:t>
              </a:r>
            </a:p>
          </p:txBody>
        </p:sp>
        <p:sp>
          <p:nvSpPr>
            <p:cNvPr id="109597" name="Oval 29"/>
            <p:cNvSpPr>
              <a:spLocks noChangeArrowheads="1"/>
            </p:cNvSpPr>
            <p:nvPr/>
          </p:nvSpPr>
          <p:spPr bwMode="auto">
            <a:xfrm>
              <a:off x="1632" y="2580"/>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98" name="Oval 30"/>
            <p:cNvSpPr>
              <a:spLocks noChangeArrowheads="1"/>
            </p:cNvSpPr>
            <p:nvPr/>
          </p:nvSpPr>
          <p:spPr bwMode="auto">
            <a:xfrm>
              <a:off x="1640" y="2587"/>
              <a:ext cx="744" cy="313"/>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99" name="Oval 31"/>
            <p:cNvSpPr>
              <a:spLocks noChangeArrowheads="1"/>
            </p:cNvSpPr>
            <p:nvPr/>
          </p:nvSpPr>
          <p:spPr bwMode="auto">
            <a:xfrm>
              <a:off x="1633" y="2618"/>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  Le</a:t>
              </a:r>
            </a:p>
          </p:txBody>
        </p:sp>
        <p:sp>
          <p:nvSpPr>
            <p:cNvPr id="109600" name="Oval 32"/>
            <p:cNvSpPr>
              <a:spLocks noChangeArrowheads="1"/>
            </p:cNvSpPr>
            <p:nvPr/>
          </p:nvSpPr>
          <p:spPr bwMode="auto">
            <a:xfrm>
              <a:off x="1888" y="2618"/>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v</a:t>
              </a:r>
            </a:p>
          </p:txBody>
        </p:sp>
        <p:sp>
          <p:nvSpPr>
            <p:cNvPr id="109601" name="Oval 33"/>
            <p:cNvSpPr>
              <a:spLocks noChangeArrowheads="1"/>
            </p:cNvSpPr>
            <p:nvPr/>
          </p:nvSpPr>
          <p:spPr bwMode="auto">
            <a:xfrm>
              <a:off x="1929" y="2618"/>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el 4</a:t>
              </a:r>
            </a:p>
          </p:txBody>
        </p:sp>
        <p:sp>
          <p:nvSpPr>
            <p:cNvPr id="109602" name="Oval 34"/>
            <p:cNvSpPr>
              <a:spLocks noChangeArrowheads="1"/>
            </p:cNvSpPr>
            <p:nvPr/>
          </p:nvSpPr>
          <p:spPr bwMode="auto">
            <a:xfrm>
              <a:off x="2928" y="2580"/>
              <a:ext cx="748" cy="316"/>
            </a:xfrm>
            <a:prstGeom prst="ellipse">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03" name="Oval 35"/>
            <p:cNvSpPr>
              <a:spLocks noChangeArrowheads="1"/>
            </p:cNvSpPr>
            <p:nvPr/>
          </p:nvSpPr>
          <p:spPr bwMode="auto">
            <a:xfrm>
              <a:off x="2936" y="2587"/>
              <a:ext cx="744" cy="313"/>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04" name="Oval 36"/>
            <p:cNvSpPr>
              <a:spLocks noChangeArrowheads="1"/>
            </p:cNvSpPr>
            <p:nvPr/>
          </p:nvSpPr>
          <p:spPr bwMode="auto">
            <a:xfrm>
              <a:off x="2929" y="2618"/>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  Le</a:t>
              </a:r>
            </a:p>
          </p:txBody>
        </p:sp>
        <p:sp>
          <p:nvSpPr>
            <p:cNvPr id="109605" name="Oval 37"/>
            <p:cNvSpPr>
              <a:spLocks noChangeArrowheads="1"/>
            </p:cNvSpPr>
            <p:nvPr/>
          </p:nvSpPr>
          <p:spPr bwMode="auto">
            <a:xfrm>
              <a:off x="3184" y="2618"/>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v</a:t>
              </a:r>
            </a:p>
          </p:txBody>
        </p:sp>
        <p:sp>
          <p:nvSpPr>
            <p:cNvPr id="109606" name="Oval 38"/>
            <p:cNvSpPr>
              <a:spLocks noChangeArrowheads="1"/>
            </p:cNvSpPr>
            <p:nvPr/>
          </p:nvSpPr>
          <p:spPr bwMode="auto">
            <a:xfrm>
              <a:off x="3225" y="2618"/>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el 4</a:t>
              </a:r>
            </a:p>
          </p:txBody>
        </p:sp>
        <p:sp>
          <p:nvSpPr>
            <p:cNvPr id="109607" name="Oval 39"/>
            <p:cNvSpPr>
              <a:spLocks noChangeArrowheads="1"/>
            </p:cNvSpPr>
            <p:nvPr/>
          </p:nvSpPr>
          <p:spPr bwMode="auto">
            <a:xfrm>
              <a:off x="3552" y="1909"/>
              <a:ext cx="748" cy="316"/>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08" name="Oval 40"/>
            <p:cNvSpPr>
              <a:spLocks noChangeArrowheads="1"/>
            </p:cNvSpPr>
            <p:nvPr/>
          </p:nvSpPr>
          <p:spPr bwMode="auto">
            <a:xfrm>
              <a:off x="3560" y="1917"/>
              <a:ext cx="744" cy="3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09" name="Oval 41"/>
            <p:cNvSpPr>
              <a:spLocks noChangeArrowheads="1"/>
            </p:cNvSpPr>
            <p:nvPr/>
          </p:nvSpPr>
          <p:spPr bwMode="auto">
            <a:xfrm>
              <a:off x="3554" y="1947"/>
              <a:ext cx="434"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  Le</a:t>
              </a:r>
            </a:p>
          </p:txBody>
        </p:sp>
        <p:sp>
          <p:nvSpPr>
            <p:cNvPr id="109610" name="Oval 42"/>
            <p:cNvSpPr>
              <a:spLocks noChangeArrowheads="1"/>
            </p:cNvSpPr>
            <p:nvPr/>
          </p:nvSpPr>
          <p:spPr bwMode="auto">
            <a:xfrm>
              <a:off x="3808" y="1947"/>
              <a:ext cx="218"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v</a:t>
              </a:r>
            </a:p>
          </p:txBody>
        </p:sp>
        <p:sp>
          <p:nvSpPr>
            <p:cNvPr id="109611" name="Oval 43"/>
            <p:cNvSpPr>
              <a:spLocks noChangeArrowheads="1"/>
            </p:cNvSpPr>
            <p:nvPr/>
          </p:nvSpPr>
          <p:spPr bwMode="auto">
            <a:xfrm>
              <a:off x="3850" y="1947"/>
              <a:ext cx="416" cy="303"/>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0">
                  <a:solidFill>
                    <a:srgbClr val="000000"/>
                  </a:solidFill>
                </a:rPr>
                <a:t>el 3</a:t>
              </a:r>
            </a:p>
          </p:txBody>
        </p:sp>
        <p:sp>
          <p:nvSpPr>
            <p:cNvPr id="109612" name="Line 44"/>
            <p:cNvSpPr>
              <a:spLocks noChangeShapeType="1"/>
            </p:cNvSpPr>
            <p:nvPr/>
          </p:nvSpPr>
          <p:spPr bwMode="auto">
            <a:xfrm>
              <a:off x="2640" y="960"/>
              <a:ext cx="576" cy="336"/>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13" name="Line 45"/>
            <p:cNvSpPr>
              <a:spLocks noChangeShapeType="1"/>
            </p:cNvSpPr>
            <p:nvPr/>
          </p:nvSpPr>
          <p:spPr bwMode="auto">
            <a:xfrm>
              <a:off x="3504" y="1584"/>
              <a:ext cx="576" cy="336"/>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14" name="Line 46"/>
            <p:cNvSpPr>
              <a:spLocks noChangeShapeType="1"/>
            </p:cNvSpPr>
            <p:nvPr/>
          </p:nvSpPr>
          <p:spPr bwMode="auto">
            <a:xfrm flipH="1">
              <a:off x="3408" y="2208"/>
              <a:ext cx="576" cy="384"/>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15" name="Line 47"/>
            <p:cNvSpPr>
              <a:spLocks noChangeShapeType="1"/>
            </p:cNvSpPr>
            <p:nvPr/>
          </p:nvSpPr>
          <p:spPr bwMode="auto">
            <a:xfrm flipH="1">
              <a:off x="2544" y="1536"/>
              <a:ext cx="576" cy="384"/>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16" name="Line 48"/>
            <p:cNvSpPr>
              <a:spLocks noChangeShapeType="1"/>
            </p:cNvSpPr>
            <p:nvPr/>
          </p:nvSpPr>
          <p:spPr bwMode="auto">
            <a:xfrm flipH="1">
              <a:off x="1200" y="1536"/>
              <a:ext cx="576" cy="384"/>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17" name="Line 49"/>
            <p:cNvSpPr>
              <a:spLocks noChangeShapeType="1"/>
            </p:cNvSpPr>
            <p:nvPr/>
          </p:nvSpPr>
          <p:spPr bwMode="auto">
            <a:xfrm flipH="1">
              <a:off x="1824" y="2208"/>
              <a:ext cx="576" cy="384"/>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18" name="Line 50"/>
            <p:cNvSpPr>
              <a:spLocks noChangeShapeType="1"/>
            </p:cNvSpPr>
            <p:nvPr/>
          </p:nvSpPr>
          <p:spPr bwMode="auto">
            <a:xfrm flipH="1">
              <a:off x="2016" y="960"/>
              <a:ext cx="624" cy="336"/>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9619" name="Group 51"/>
          <p:cNvGrpSpPr>
            <a:grpSpLocks/>
          </p:cNvGrpSpPr>
          <p:nvPr/>
        </p:nvGrpSpPr>
        <p:grpSpPr bwMode="auto">
          <a:xfrm>
            <a:off x="420688" y="1741488"/>
            <a:ext cx="8509000" cy="1911350"/>
            <a:chOff x="265" y="1577"/>
            <a:chExt cx="5360" cy="1204"/>
          </a:xfrm>
        </p:grpSpPr>
        <p:sp>
          <p:nvSpPr>
            <p:cNvPr id="109620" name="Rectangle 52"/>
            <p:cNvSpPr>
              <a:spLocks noChangeArrowheads="1"/>
            </p:cNvSpPr>
            <p:nvPr/>
          </p:nvSpPr>
          <p:spPr bwMode="auto">
            <a:xfrm>
              <a:off x="4034" y="1977"/>
              <a:ext cx="1591" cy="4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Palatino" charset="0"/>
                </a:rPr>
                <a:t>Use Cases</a:t>
              </a:r>
              <a:br>
                <a:rPr lang="en-US" altLang="en-US" sz="2000">
                  <a:latin typeface="Palatino" charset="0"/>
                </a:rPr>
              </a:br>
              <a:r>
                <a:rPr lang="en-US" altLang="en-US" sz="2000" i="1">
                  <a:latin typeface="Palatino" charset="0"/>
                </a:rPr>
                <a:t>describe interactions</a:t>
              </a:r>
              <a:endParaRPr lang="en-US" altLang="en-US" sz="2000">
                <a:latin typeface="Palatino" charset="0"/>
              </a:endParaRPr>
            </a:p>
          </p:txBody>
        </p:sp>
        <p:sp>
          <p:nvSpPr>
            <p:cNvPr id="109621" name="Rectangle 53"/>
            <p:cNvSpPr>
              <a:spLocks noChangeArrowheads="1"/>
            </p:cNvSpPr>
            <p:nvPr/>
          </p:nvSpPr>
          <p:spPr bwMode="auto">
            <a:xfrm>
              <a:off x="265" y="1577"/>
              <a:ext cx="3689" cy="1204"/>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9622" name="Group 54"/>
          <p:cNvGrpSpPr>
            <a:grpSpLocks/>
          </p:cNvGrpSpPr>
          <p:nvPr/>
        </p:nvGrpSpPr>
        <p:grpSpPr bwMode="auto">
          <a:xfrm>
            <a:off x="420688" y="873125"/>
            <a:ext cx="8453437" cy="1119188"/>
            <a:chOff x="265" y="1030"/>
            <a:chExt cx="5325" cy="705"/>
          </a:xfrm>
        </p:grpSpPr>
        <p:sp>
          <p:nvSpPr>
            <p:cNvPr id="109623" name="Rectangle 55"/>
            <p:cNvSpPr>
              <a:spLocks noChangeArrowheads="1"/>
            </p:cNvSpPr>
            <p:nvPr/>
          </p:nvSpPr>
          <p:spPr bwMode="auto">
            <a:xfrm>
              <a:off x="4034" y="1101"/>
              <a:ext cx="1556" cy="6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Palatino" charset="0"/>
                </a:rPr>
                <a:t>User tasks</a:t>
              </a:r>
              <a:br>
                <a:rPr lang="en-US" altLang="en-US" sz="2000">
                  <a:latin typeface="Palatino" charset="0"/>
                </a:rPr>
              </a:br>
              <a:r>
                <a:rPr lang="en-US" altLang="en-US" sz="2000" i="1">
                  <a:latin typeface="Palatino" charset="0"/>
                </a:rPr>
                <a:t>describe application</a:t>
              </a:r>
            </a:p>
            <a:p>
              <a:r>
                <a:rPr lang="en-US" altLang="en-US" sz="2000" i="1">
                  <a:latin typeface="Palatino" charset="0"/>
                </a:rPr>
                <a:t>domain</a:t>
              </a:r>
              <a:endParaRPr lang="en-US" altLang="en-US" sz="2000">
                <a:latin typeface="Palatino" charset="0"/>
              </a:endParaRPr>
            </a:p>
          </p:txBody>
        </p:sp>
        <p:sp>
          <p:nvSpPr>
            <p:cNvPr id="109624" name="Rectangle 56"/>
            <p:cNvSpPr>
              <a:spLocks noChangeArrowheads="1"/>
            </p:cNvSpPr>
            <p:nvPr/>
          </p:nvSpPr>
          <p:spPr bwMode="auto">
            <a:xfrm>
              <a:off x="265" y="1030"/>
              <a:ext cx="3689" cy="547"/>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9625" name="Group 57"/>
          <p:cNvGrpSpPr>
            <a:grpSpLocks/>
          </p:cNvGrpSpPr>
          <p:nvPr/>
        </p:nvGrpSpPr>
        <p:grpSpPr bwMode="auto">
          <a:xfrm>
            <a:off x="420688" y="3652838"/>
            <a:ext cx="7931150" cy="1312862"/>
            <a:chOff x="265" y="2781"/>
            <a:chExt cx="4996" cy="827"/>
          </a:xfrm>
        </p:grpSpPr>
        <p:sp>
          <p:nvSpPr>
            <p:cNvPr id="109626" name="Rectangle 58"/>
            <p:cNvSpPr>
              <a:spLocks noChangeArrowheads="1"/>
            </p:cNvSpPr>
            <p:nvPr/>
          </p:nvSpPr>
          <p:spPr bwMode="auto">
            <a:xfrm>
              <a:off x="4034" y="2993"/>
              <a:ext cx="1227" cy="4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Palatino" charset="0"/>
                </a:rPr>
                <a:t>Services</a:t>
              </a:r>
              <a:br>
                <a:rPr lang="en-US" altLang="en-US" sz="2000">
                  <a:latin typeface="Palatino" charset="0"/>
                </a:rPr>
              </a:br>
              <a:r>
                <a:rPr lang="en-US" altLang="en-US" sz="2000" i="1">
                  <a:latin typeface="Palatino" charset="0"/>
                </a:rPr>
                <a:t>describe system</a:t>
              </a:r>
              <a:endParaRPr lang="en-US" altLang="en-US" sz="2000">
                <a:latin typeface="Palatino" charset="0"/>
              </a:endParaRPr>
            </a:p>
          </p:txBody>
        </p:sp>
        <p:sp>
          <p:nvSpPr>
            <p:cNvPr id="109627" name="Rectangle 59"/>
            <p:cNvSpPr>
              <a:spLocks noChangeArrowheads="1"/>
            </p:cNvSpPr>
            <p:nvPr/>
          </p:nvSpPr>
          <p:spPr bwMode="auto">
            <a:xfrm>
              <a:off x="265" y="2781"/>
              <a:ext cx="3689" cy="827"/>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9628" name="Rectangle 60"/>
          <p:cNvSpPr>
            <a:spLocks noChangeArrowheads="1"/>
          </p:cNvSpPr>
          <p:nvPr/>
        </p:nvSpPr>
        <p:spPr bwMode="auto">
          <a:xfrm>
            <a:off x="519113" y="5195888"/>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29" name="Line 61"/>
          <p:cNvSpPr>
            <a:spLocks noChangeShapeType="1"/>
          </p:cNvSpPr>
          <p:nvPr/>
        </p:nvSpPr>
        <p:spPr bwMode="auto">
          <a:xfrm>
            <a:off x="552450" y="5562600"/>
            <a:ext cx="1104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30" name="Line 62"/>
          <p:cNvSpPr>
            <a:spLocks noChangeShapeType="1"/>
          </p:cNvSpPr>
          <p:nvPr/>
        </p:nvSpPr>
        <p:spPr bwMode="auto">
          <a:xfrm>
            <a:off x="534988" y="5935663"/>
            <a:ext cx="1155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31" name="Rectangle 63"/>
          <p:cNvSpPr>
            <a:spLocks noChangeArrowheads="1"/>
          </p:cNvSpPr>
          <p:nvPr/>
        </p:nvSpPr>
        <p:spPr bwMode="auto">
          <a:xfrm>
            <a:off x="4930775" y="5268913"/>
            <a:ext cx="1155700" cy="1003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32" name="Line 64"/>
          <p:cNvSpPr>
            <a:spLocks noChangeShapeType="1"/>
          </p:cNvSpPr>
          <p:nvPr/>
        </p:nvSpPr>
        <p:spPr bwMode="auto">
          <a:xfrm>
            <a:off x="4964113" y="5635625"/>
            <a:ext cx="1104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633" name="Line 65"/>
          <p:cNvSpPr>
            <a:spLocks noChangeShapeType="1"/>
          </p:cNvSpPr>
          <p:nvPr/>
        </p:nvSpPr>
        <p:spPr bwMode="auto">
          <a:xfrm>
            <a:off x="4946650" y="6008688"/>
            <a:ext cx="1155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9634" name="Group 66"/>
          <p:cNvGrpSpPr>
            <a:grpSpLocks/>
          </p:cNvGrpSpPr>
          <p:nvPr/>
        </p:nvGrpSpPr>
        <p:grpSpPr bwMode="auto">
          <a:xfrm>
            <a:off x="4518025" y="4584700"/>
            <a:ext cx="919163" cy="1644650"/>
            <a:chOff x="3494" y="2836"/>
            <a:chExt cx="587" cy="1050"/>
          </a:xfrm>
        </p:grpSpPr>
        <p:sp>
          <p:nvSpPr>
            <p:cNvPr id="109635" name="Freeform 67"/>
            <p:cNvSpPr>
              <a:spLocks/>
            </p:cNvSpPr>
            <p:nvPr/>
          </p:nvSpPr>
          <p:spPr bwMode="auto">
            <a:xfrm>
              <a:off x="3494" y="2836"/>
              <a:ext cx="584" cy="1050"/>
            </a:xfrm>
            <a:custGeom>
              <a:avLst/>
              <a:gdLst>
                <a:gd name="T0" fmla="*/ 39 w 584"/>
                <a:gd name="T1" fmla="*/ 0 h 1050"/>
                <a:gd name="T2" fmla="*/ 89 w 584"/>
                <a:gd name="T3" fmla="*/ 35 h 1050"/>
                <a:gd name="T4" fmla="*/ 147 w 584"/>
                <a:gd name="T5" fmla="*/ 84 h 1050"/>
                <a:gd name="T6" fmla="*/ 200 w 584"/>
                <a:gd name="T7" fmla="*/ 137 h 1050"/>
                <a:gd name="T8" fmla="*/ 258 w 584"/>
                <a:gd name="T9" fmla="*/ 203 h 1050"/>
                <a:gd name="T10" fmla="*/ 311 w 584"/>
                <a:gd name="T11" fmla="*/ 282 h 1050"/>
                <a:gd name="T12" fmla="*/ 368 w 584"/>
                <a:gd name="T13" fmla="*/ 379 h 1050"/>
                <a:gd name="T14" fmla="*/ 415 w 584"/>
                <a:gd name="T15" fmla="*/ 467 h 1050"/>
                <a:gd name="T16" fmla="*/ 447 w 584"/>
                <a:gd name="T17" fmla="*/ 569 h 1050"/>
                <a:gd name="T18" fmla="*/ 465 w 584"/>
                <a:gd name="T19" fmla="*/ 674 h 1050"/>
                <a:gd name="T20" fmla="*/ 465 w 584"/>
                <a:gd name="T21" fmla="*/ 740 h 1050"/>
                <a:gd name="T22" fmla="*/ 461 w 584"/>
                <a:gd name="T23" fmla="*/ 793 h 1050"/>
                <a:gd name="T24" fmla="*/ 583 w 584"/>
                <a:gd name="T25" fmla="*/ 815 h 1050"/>
                <a:gd name="T26" fmla="*/ 515 w 584"/>
                <a:gd name="T27" fmla="*/ 877 h 1050"/>
                <a:gd name="T28" fmla="*/ 444 w 584"/>
                <a:gd name="T29" fmla="*/ 956 h 1050"/>
                <a:gd name="T30" fmla="*/ 401 w 584"/>
                <a:gd name="T31" fmla="*/ 1049 h 1050"/>
                <a:gd name="T32" fmla="*/ 354 w 584"/>
                <a:gd name="T33" fmla="*/ 1001 h 1050"/>
                <a:gd name="T34" fmla="*/ 304 w 584"/>
                <a:gd name="T35" fmla="*/ 904 h 1050"/>
                <a:gd name="T36" fmla="*/ 254 w 584"/>
                <a:gd name="T37" fmla="*/ 842 h 1050"/>
                <a:gd name="T38" fmla="*/ 333 w 584"/>
                <a:gd name="T39" fmla="*/ 815 h 1050"/>
                <a:gd name="T40" fmla="*/ 340 w 584"/>
                <a:gd name="T41" fmla="*/ 727 h 1050"/>
                <a:gd name="T42" fmla="*/ 333 w 584"/>
                <a:gd name="T43" fmla="*/ 626 h 1050"/>
                <a:gd name="T44" fmla="*/ 311 w 584"/>
                <a:gd name="T45" fmla="*/ 520 h 1050"/>
                <a:gd name="T46" fmla="*/ 272 w 584"/>
                <a:gd name="T47" fmla="*/ 392 h 1050"/>
                <a:gd name="T48" fmla="*/ 222 w 584"/>
                <a:gd name="T49" fmla="*/ 286 h 1050"/>
                <a:gd name="T50" fmla="*/ 197 w 584"/>
                <a:gd name="T51" fmla="*/ 238 h 1050"/>
                <a:gd name="T52" fmla="*/ 172 w 584"/>
                <a:gd name="T53" fmla="*/ 198 h 1050"/>
                <a:gd name="T54" fmla="*/ 132 w 584"/>
                <a:gd name="T55" fmla="*/ 137 h 1050"/>
                <a:gd name="T56" fmla="*/ 104 w 584"/>
                <a:gd name="T57" fmla="*/ 101 h 1050"/>
                <a:gd name="T58" fmla="*/ 75 w 584"/>
                <a:gd name="T59" fmla="*/ 66 h 1050"/>
                <a:gd name="T60" fmla="*/ 39 w 584"/>
                <a:gd name="T61" fmla="*/ 31 h 1050"/>
                <a:gd name="T62" fmla="*/ 0 w 584"/>
                <a:gd name="T63"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4" h="1050">
                  <a:moveTo>
                    <a:pt x="0" y="0"/>
                  </a:moveTo>
                  <a:lnTo>
                    <a:pt x="39" y="0"/>
                  </a:lnTo>
                  <a:lnTo>
                    <a:pt x="68" y="18"/>
                  </a:lnTo>
                  <a:lnTo>
                    <a:pt x="89" y="35"/>
                  </a:lnTo>
                  <a:lnTo>
                    <a:pt x="118" y="57"/>
                  </a:lnTo>
                  <a:lnTo>
                    <a:pt x="147" y="84"/>
                  </a:lnTo>
                  <a:lnTo>
                    <a:pt x="168" y="106"/>
                  </a:lnTo>
                  <a:lnTo>
                    <a:pt x="200" y="137"/>
                  </a:lnTo>
                  <a:lnTo>
                    <a:pt x="229" y="172"/>
                  </a:lnTo>
                  <a:lnTo>
                    <a:pt x="258" y="203"/>
                  </a:lnTo>
                  <a:lnTo>
                    <a:pt x="290" y="247"/>
                  </a:lnTo>
                  <a:lnTo>
                    <a:pt x="311" y="282"/>
                  </a:lnTo>
                  <a:lnTo>
                    <a:pt x="340" y="326"/>
                  </a:lnTo>
                  <a:lnTo>
                    <a:pt x="368" y="379"/>
                  </a:lnTo>
                  <a:lnTo>
                    <a:pt x="397" y="428"/>
                  </a:lnTo>
                  <a:lnTo>
                    <a:pt x="415" y="467"/>
                  </a:lnTo>
                  <a:lnTo>
                    <a:pt x="433" y="525"/>
                  </a:lnTo>
                  <a:lnTo>
                    <a:pt x="447" y="569"/>
                  </a:lnTo>
                  <a:lnTo>
                    <a:pt x="458" y="621"/>
                  </a:lnTo>
                  <a:lnTo>
                    <a:pt x="465" y="674"/>
                  </a:lnTo>
                  <a:lnTo>
                    <a:pt x="469" y="705"/>
                  </a:lnTo>
                  <a:lnTo>
                    <a:pt x="465" y="740"/>
                  </a:lnTo>
                  <a:lnTo>
                    <a:pt x="461" y="767"/>
                  </a:lnTo>
                  <a:lnTo>
                    <a:pt x="461" y="793"/>
                  </a:lnTo>
                  <a:lnTo>
                    <a:pt x="454" y="815"/>
                  </a:lnTo>
                  <a:lnTo>
                    <a:pt x="583" y="815"/>
                  </a:lnTo>
                  <a:lnTo>
                    <a:pt x="551" y="846"/>
                  </a:lnTo>
                  <a:lnTo>
                    <a:pt x="515" y="877"/>
                  </a:lnTo>
                  <a:lnTo>
                    <a:pt x="476" y="917"/>
                  </a:lnTo>
                  <a:lnTo>
                    <a:pt x="444" y="956"/>
                  </a:lnTo>
                  <a:lnTo>
                    <a:pt x="422" y="992"/>
                  </a:lnTo>
                  <a:lnTo>
                    <a:pt x="401" y="1049"/>
                  </a:lnTo>
                  <a:lnTo>
                    <a:pt x="372" y="1049"/>
                  </a:lnTo>
                  <a:lnTo>
                    <a:pt x="354" y="1001"/>
                  </a:lnTo>
                  <a:lnTo>
                    <a:pt x="333" y="952"/>
                  </a:lnTo>
                  <a:lnTo>
                    <a:pt x="304" y="904"/>
                  </a:lnTo>
                  <a:lnTo>
                    <a:pt x="272" y="864"/>
                  </a:lnTo>
                  <a:lnTo>
                    <a:pt x="254" y="842"/>
                  </a:lnTo>
                  <a:lnTo>
                    <a:pt x="222" y="815"/>
                  </a:lnTo>
                  <a:lnTo>
                    <a:pt x="333" y="815"/>
                  </a:lnTo>
                  <a:lnTo>
                    <a:pt x="340" y="767"/>
                  </a:lnTo>
                  <a:lnTo>
                    <a:pt x="340" y="727"/>
                  </a:lnTo>
                  <a:lnTo>
                    <a:pt x="340" y="674"/>
                  </a:lnTo>
                  <a:lnTo>
                    <a:pt x="333" y="626"/>
                  </a:lnTo>
                  <a:lnTo>
                    <a:pt x="322" y="569"/>
                  </a:lnTo>
                  <a:lnTo>
                    <a:pt x="311" y="520"/>
                  </a:lnTo>
                  <a:lnTo>
                    <a:pt x="290" y="450"/>
                  </a:lnTo>
                  <a:lnTo>
                    <a:pt x="272" y="392"/>
                  </a:lnTo>
                  <a:lnTo>
                    <a:pt x="247" y="339"/>
                  </a:lnTo>
                  <a:lnTo>
                    <a:pt x="222" y="286"/>
                  </a:lnTo>
                  <a:lnTo>
                    <a:pt x="207" y="260"/>
                  </a:lnTo>
                  <a:lnTo>
                    <a:pt x="197" y="238"/>
                  </a:lnTo>
                  <a:lnTo>
                    <a:pt x="186" y="216"/>
                  </a:lnTo>
                  <a:lnTo>
                    <a:pt x="172" y="198"/>
                  </a:lnTo>
                  <a:lnTo>
                    <a:pt x="150" y="163"/>
                  </a:lnTo>
                  <a:lnTo>
                    <a:pt x="132" y="137"/>
                  </a:lnTo>
                  <a:lnTo>
                    <a:pt x="118" y="119"/>
                  </a:lnTo>
                  <a:lnTo>
                    <a:pt x="104" y="101"/>
                  </a:lnTo>
                  <a:lnTo>
                    <a:pt x="89" y="84"/>
                  </a:lnTo>
                  <a:lnTo>
                    <a:pt x="75" y="66"/>
                  </a:lnTo>
                  <a:lnTo>
                    <a:pt x="57" y="48"/>
                  </a:lnTo>
                  <a:lnTo>
                    <a:pt x="39" y="31"/>
                  </a:lnTo>
                  <a:lnTo>
                    <a:pt x="21" y="18"/>
                  </a:lnTo>
                  <a:lnTo>
                    <a:pt x="0"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636" name="Freeform 68"/>
            <p:cNvSpPr>
              <a:spLocks/>
            </p:cNvSpPr>
            <p:nvPr/>
          </p:nvSpPr>
          <p:spPr bwMode="auto">
            <a:xfrm>
              <a:off x="3529" y="2836"/>
              <a:ext cx="552" cy="1050"/>
            </a:xfrm>
            <a:custGeom>
              <a:avLst/>
              <a:gdLst>
                <a:gd name="T0" fmla="*/ 0 w 552"/>
                <a:gd name="T1" fmla="*/ 0 h 1050"/>
                <a:gd name="T2" fmla="*/ 32 w 552"/>
                <a:gd name="T3" fmla="*/ 18 h 1050"/>
                <a:gd name="T4" fmla="*/ 57 w 552"/>
                <a:gd name="T5" fmla="*/ 26 h 1050"/>
                <a:gd name="T6" fmla="*/ 79 w 552"/>
                <a:gd name="T7" fmla="*/ 40 h 1050"/>
                <a:gd name="T8" fmla="*/ 104 w 552"/>
                <a:gd name="T9" fmla="*/ 57 h 1050"/>
                <a:gd name="T10" fmla="*/ 136 w 552"/>
                <a:gd name="T11" fmla="*/ 84 h 1050"/>
                <a:gd name="T12" fmla="*/ 165 w 552"/>
                <a:gd name="T13" fmla="*/ 106 h 1050"/>
                <a:gd name="T14" fmla="*/ 197 w 552"/>
                <a:gd name="T15" fmla="*/ 141 h 1050"/>
                <a:gd name="T16" fmla="*/ 225 w 552"/>
                <a:gd name="T17" fmla="*/ 172 h 1050"/>
                <a:gd name="T18" fmla="*/ 250 w 552"/>
                <a:gd name="T19" fmla="*/ 207 h 1050"/>
                <a:gd name="T20" fmla="*/ 283 w 552"/>
                <a:gd name="T21" fmla="*/ 247 h 1050"/>
                <a:gd name="T22" fmla="*/ 304 w 552"/>
                <a:gd name="T23" fmla="*/ 282 h 1050"/>
                <a:gd name="T24" fmla="*/ 333 w 552"/>
                <a:gd name="T25" fmla="*/ 326 h 1050"/>
                <a:gd name="T26" fmla="*/ 361 w 552"/>
                <a:gd name="T27" fmla="*/ 379 h 1050"/>
                <a:gd name="T28" fmla="*/ 386 w 552"/>
                <a:gd name="T29" fmla="*/ 432 h 1050"/>
                <a:gd name="T30" fmla="*/ 408 w 552"/>
                <a:gd name="T31" fmla="*/ 467 h 1050"/>
                <a:gd name="T32" fmla="*/ 426 w 552"/>
                <a:gd name="T33" fmla="*/ 525 h 1050"/>
                <a:gd name="T34" fmla="*/ 437 w 552"/>
                <a:gd name="T35" fmla="*/ 573 h 1050"/>
                <a:gd name="T36" fmla="*/ 447 w 552"/>
                <a:gd name="T37" fmla="*/ 621 h 1050"/>
                <a:gd name="T38" fmla="*/ 458 w 552"/>
                <a:gd name="T39" fmla="*/ 674 h 1050"/>
                <a:gd name="T40" fmla="*/ 458 w 552"/>
                <a:gd name="T41" fmla="*/ 705 h 1050"/>
                <a:gd name="T42" fmla="*/ 458 w 552"/>
                <a:gd name="T43" fmla="*/ 740 h 1050"/>
                <a:gd name="T44" fmla="*/ 454 w 552"/>
                <a:gd name="T45" fmla="*/ 771 h 1050"/>
                <a:gd name="T46" fmla="*/ 451 w 552"/>
                <a:gd name="T47" fmla="*/ 798 h 1050"/>
                <a:gd name="T48" fmla="*/ 447 w 552"/>
                <a:gd name="T49" fmla="*/ 820 h 1050"/>
                <a:gd name="T50" fmla="*/ 551 w 552"/>
                <a:gd name="T51" fmla="*/ 820 h 1050"/>
                <a:gd name="T52" fmla="*/ 519 w 552"/>
                <a:gd name="T53" fmla="*/ 846 h 1050"/>
                <a:gd name="T54" fmla="*/ 490 w 552"/>
                <a:gd name="T55" fmla="*/ 877 h 1050"/>
                <a:gd name="T56" fmla="*/ 447 w 552"/>
                <a:gd name="T57" fmla="*/ 917 h 1050"/>
                <a:gd name="T58" fmla="*/ 415 w 552"/>
                <a:gd name="T59" fmla="*/ 961 h 1050"/>
                <a:gd name="T60" fmla="*/ 390 w 552"/>
                <a:gd name="T61" fmla="*/ 1001 h 1050"/>
                <a:gd name="T62" fmla="*/ 365 w 552"/>
                <a:gd name="T63" fmla="*/ 1049 h 1050"/>
                <a:gd name="T64" fmla="*/ 347 w 552"/>
                <a:gd name="T65" fmla="*/ 1001 h 1050"/>
                <a:gd name="T66" fmla="*/ 326 w 552"/>
                <a:gd name="T67" fmla="*/ 952 h 1050"/>
                <a:gd name="T68" fmla="*/ 297 w 552"/>
                <a:gd name="T69" fmla="*/ 904 h 1050"/>
                <a:gd name="T70" fmla="*/ 268 w 552"/>
                <a:gd name="T71" fmla="*/ 864 h 1050"/>
                <a:gd name="T72" fmla="*/ 250 w 552"/>
                <a:gd name="T73" fmla="*/ 842 h 1050"/>
                <a:gd name="T74" fmla="*/ 218 w 552"/>
                <a:gd name="T75" fmla="*/ 815 h 1050"/>
                <a:gd name="T76" fmla="*/ 326 w 552"/>
                <a:gd name="T77" fmla="*/ 815 h 1050"/>
                <a:gd name="T78" fmla="*/ 333 w 552"/>
                <a:gd name="T79" fmla="*/ 771 h 1050"/>
                <a:gd name="T80" fmla="*/ 333 w 552"/>
                <a:gd name="T81" fmla="*/ 727 h 1050"/>
                <a:gd name="T82" fmla="*/ 333 w 552"/>
                <a:gd name="T83" fmla="*/ 679 h 1050"/>
                <a:gd name="T84" fmla="*/ 326 w 552"/>
                <a:gd name="T85" fmla="*/ 626 h 1050"/>
                <a:gd name="T86" fmla="*/ 315 w 552"/>
                <a:gd name="T87" fmla="*/ 573 h 1050"/>
                <a:gd name="T88" fmla="*/ 304 w 552"/>
                <a:gd name="T89" fmla="*/ 520 h 1050"/>
                <a:gd name="T90" fmla="*/ 286 w 552"/>
                <a:gd name="T91" fmla="*/ 450 h 1050"/>
                <a:gd name="T92" fmla="*/ 265 w 552"/>
                <a:gd name="T93" fmla="*/ 392 h 1050"/>
                <a:gd name="T94" fmla="*/ 243 w 552"/>
                <a:gd name="T95" fmla="*/ 344 h 1050"/>
                <a:gd name="T96" fmla="*/ 218 w 552"/>
                <a:gd name="T97" fmla="*/ 286 h 1050"/>
                <a:gd name="T98" fmla="*/ 204 w 552"/>
                <a:gd name="T99" fmla="*/ 264 h 1050"/>
                <a:gd name="T100" fmla="*/ 193 w 552"/>
                <a:gd name="T101" fmla="*/ 238 h 1050"/>
                <a:gd name="T102" fmla="*/ 182 w 552"/>
                <a:gd name="T103" fmla="*/ 220 h 1050"/>
                <a:gd name="T104" fmla="*/ 168 w 552"/>
                <a:gd name="T105" fmla="*/ 198 h 1050"/>
                <a:gd name="T106" fmla="*/ 147 w 552"/>
                <a:gd name="T107" fmla="*/ 163 h 1050"/>
                <a:gd name="T108" fmla="*/ 129 w 552"/>
                <a:gd name="T109" fmla="*/ 137 h 1050"/>
                <a:gd name="T110" fmla="*/ 114 w 552"/>
                <a:gd name="T111" fmla="*/ 119 h 1050"/>
                <a:gd name="T112" fmla="*/ 100 w 552"/>
                <a:gd name="T113" fmla="*/ 101 h 1050"/>
                <a:gd name="T114" fmla="*/ 86 w 552"/>
                <a:gd name="T115" fmla="*/ 84 h 1050"/>
                <a:gd name="T116" fmla="*/ 72 w 552"/>
                <a:gd name="T117" fmla="*/ 71 h 1050"/>
                <a:gd name="T118" fmla="*/ 57 w 552"/>
                <a:gd name="T119" fmla="*/ 53 h 1050"/>
                <a:gd name="T120" fmla="*/ 39 w 552"/>
                <a:gd name="T121" fmla="*/ 35 h 1050"/>
                <a:gd name="T122" fmla="*/ 21 w 552"/>
                <a:gd name="T123" fmla="*/ 18 h 1050"/>
                <a:gd name="T124" fmla="*/ 0 w 552"/>
                <a:gd name="T12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2" h="1050">
                  <a:moveTo>
                    <a:pt x="0" y="0"/>
                  </a:moveTo>
                  <a:lnTo>
                    <a:pt x="32" y="18"/>
                  </a:lnTo>
                  <a:lnTo>
                    <a:pt x="57" y="26"/>
                  </a:lnTo>
                  <a:lnTo>
                    <a:pt x="79" y="40"/>
                  </a:lnTo>
                  <a:lnTo>
                    <a:pt x="104" y="57"/>
                  </a:lnTo>
                  <a:lnTo>
                    <a:pt x="136" y="84"/>
                  </a:lnTo>
                  <a:lnTo>
                    <a:pt x="165" y="106"/>
                  </a:lnTo>
                  <a:lnTo>
                    <a:pt x="197" y="141"/>
                  </a:lnTo>
                  <a:lnTo>
                    <a:pt x="225" y="172"/>
                  </a:lnTo>
                  <a:lnTo>
                    <a:pt x="250" y="207"/>
                  </a:lnTo>
                  <a:lnTo>
                    <a:pt x="283" y="247"/>
                  </a:lnTo>
                  <a:lnTo>
                    <a:pt x="304" y="282"/>
                  </a:lnTo>
                  <a:lnTo>
                    <a:pt x="333" y="326"/>
                  </a:lnTo>
                  <a:lnTo>
                    <a:pt x="361" y="379"/>
                  </a:lnTo>
                  <a:lnTo>
                    <a:pt x="386" y="432"/>
                  </a:lnTo>
                  <a:lnTo>
                    <a:pt x="408" y="467"/>
                  </a:lnTo>
                  <a:lnTo>
                    <a:pt x="426" y="525"/>
                  </a:lnTo>
                  <a:lnTo>
                    <a:pt x="437" y="573"/>
                  </a:lnTo>
                  <a:lnTo>
                    <a:pt x="447" y="621"/>
                  </a:lnTo>
                  <a:lnTo>
                    <a:pt x="458" y="674"/>
                  </a:lnTo>
                  <a:lnTo>
                    <a:pt x="458" y="705"/>
                  </a:lnTo>
                  <a:lnTo>
                    <a:pt x="458" y="740"/>
                  </a:lnTo>
                  <a:lnTo>
                    <a:pt x="454" y="771"/>
                  </a:lnTo>
                  <a:lnTo>
                    <a:pt x="451" y="798"/>
                  </a:lnTo>
                  <a:lnTo>
                    <a:pt x="447" y="820"/>
                  </a:lnTo>
                  <a:lnTo>
                    <a:pt x="551" y="820"/>
                  </a:lnTo>
                  <a:lnTo>
                    <a:pt x="519" y="846"/>
                  </a:lnTo>
                  <a:lnTo>
                    <a:pt x="490" y="877"/>
                  </a:lnTo>
                  <a:lnTo>
                    <a:pt x="447" y="917"/>
                  </a:lnTo>
                  <a:lnTo>
                    <a:pt x="415" y="961"/>
                  </a:lnTo>
                  <a:lnTo>
                    <a:pt x="390" y="1001"/>
                  </a:lnTo>
                  <a:lnTo>
                    <a:pt x="365" y="1049"/>
                  </a:lnTo>
                  <a:lnTo>
                    <a:pt x="347" y="1001"/>
                  </a:lnTo>
                  <a:lnTo>
                    <a:pt x="326" y="952"/>
                  </a:lnTo>
                  <a:lnTo>
                    <a:pt x="297" y="904"/>
                  </a:lnTo>
                  <a:lnTo>
                    <a:pt x="268" y="864"/>
                  </a:lnTo>
                  <a:lnTo>
                    <a:pt x="250" y="842"/>
                  </a:lnTo>
                  <a:lnTo>
                    <a:pt x="218" y="815"/>
                  </a:lnTo>
                  <a:lnTo>
                    <a:pt x="326" y="815"/>
                  </a:lnTo>
                  <a:lnTo>
                    <a:pt x="333" y="771"/>
                  </a:lnTo>
                  <a:lnTo>
                    <a:pt x="333" y="727"/>
                  </a:lnTo>
                  <a:lnTo>
                    <a:pt x="333" y="679"/>
                  </a:lnTo>
                  <a:lnTo>
                    <a:pt x="326" y="626"/>
                  </a:lnTo>
                  <a:lnTo>
                    <a:pt x="315" y="573"/>
                  </a:lnTo>
                  <a:lnTo>
                    <a:pt x="304" y="520"/>
                  </a:lnTo>
                  <a:lnTo>
                    <a:pt x="286" y="450"/>
                  </a:lnTo>
                  <a:lnTo>
                    <a:pt x="265" y="392"/>
                  </a:lnTo>
                  <a:lnTo>
                    <a:pt x="243" y="344"/>
                  </a:lnTo>
                  <a:lnTo>
                    <a:pt x="218" y="286"/>
                  </a:lnTo>
                  <a:lnTo>
                    <a:pt x="204" y="264"/>
                  </a:lnTo>
                  <a:lnTo>
                    <a:pt x="193" y="238"/>
                  </a:lnTo>
                  <a:lnTo>
                    <a:pt x="182" y="220"/>
                  </a:lnTo>
                  <a:lnTo>
                    <a:pt x="168" y="198"/>
                  </a:lnTo>
                  <a:lnTo>
                    <a:pt x="147" y="163"/>
                  </a:lnTo>
                  <a:lnTo>
                    <a:pt x="129" y="137"/>
                  </a:lnTo>
                  <a:lnTo>
                    <a:pt x="114" y="119"/>
                  </a:lnTo>
                  <a:lnTo>
                    <a:pt x="100" y="101"/>
                  </a:lnTo>
                  <a:lnTo>
                    <a:pt x="86" y="84"/>
                  </a:lnTo>
                  <a:lnTo>
                    <a:pt x="72" y="71"/>
                  </a:lnTo>
                  <a:lnTo>
                    <a:pt x="57" y="53"/>
                  </a:lnTo>
                  <a:lnTo>
                    <a:pt x="39" y="35"/>
                  </a:lnTo>
                  <a:lnTo>
                    <a:pt x="21" y="18"/>
                  </a:lnTo>
                  <a:lnTo>
                    <a:pt x="0"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9637" name="Group 69"/>
          <p:cNvGrpSpPr>
            <a:grpSpLocks/>
          </p:cNvGrpSpPr>
          <p:nvPr/>
        </p:nvGrpSpPr>
        <p:grpSpPr bwMode="auto">
          <a:xfrm>
            <a:off x="1384300" y="4792663"/>
            <a:ext cx="884238" cy="1335087"/>
            <a:chOff x="1492" y="2969"/>
            <a:chExt cx="565" cy="852"/>
          </a:xfrm>
        </p:grpSpPr>
        <p:sp>
          <p:nvSpPr>
            <p:cNvPr id="109638" name="Freeform 70"/>
            <p:cNvSpPr>
              <a:spLocks/>
            </p:cNvSpPr>
            <p:nvPr/>
          </p:nvSpPr>
          <p:spPr bwMode="auto">
            <a:xfrm>
              <a:off x="1492" y="2969"/>
              <a:ext cx="548" cy="852"/>
            </a:xfrm>
            <a:custGeom>
              <a:avLst/>
              <a:gdLst>
                <a:gd name="T0" fmla="*/ 477 w 548"/>
                <a:gd name="T1" fmla="*/ 3 h 852"/>
                <a:gd name="T2" fmla="*/ 510 w 548"/>
                <a:gd name="T3" fmla="*/ 59 h 852"/>
                <a:gd name="T4" fmla="*/ 526 w 548"/>
                <a:gd name="T5" fmla="*/ 101 h 852"/>
                <a:gd name="T6" fmla="*/ 539 w 548"/>
                <a:gd name="T7" fmla="*/ 142 h 852"/>
                <a:gd name="T8" fmla="*/ 543 w 548"/>
                <a:gd name="T9" fmla="*/ 191 h 852"/>
                <a:gd name="T10" fmla="*/ 547 w 548"/>
                <a:gd name="T11" fmla="*/ 240 h 852"/>
                <a:gd name="T12" fmla="*/ 547 w 548"/>
                <a:gd name="T13" fmla="*/ 299 h 852"/>
                <a:gd name="T14" fmla="*/ 539 w 548"/>
                <a:gd name="T15" fmla="*/ 379 h 852"/>
                <a:gd name="T16" fmla="*/ 522 w 548"/>
                <a:gd name="T17" fmla="*/ 448 h 852"/>
                <a:gd name="T18" fmla="*/ 501 w 548"/>
                <a:gd name="T19" fmla="*/ 507 h 852"/>
                <a:gd name="T20" fmla="*/ 472 w 548"/>
                <a:gd name="T21" fmla="*/ 570 h 852"/>
                <a:gd name="T22" fmla="*/ 439 w 548"/>
                <a:gd name="T23" fmla="*/ 625 h 852"/>
                <a:gd name="T24" fmla="*/ 398 w 548"/>
                <a:gd name="T25" fmla="*/ 670 h 852"/>
                <a:gd name="T26" fmla="*/ 344 w 548"/>
                <a:gd name="T27" fmla="*/ 716 h 852"/>
                <a:gd name="T28" fmla="*/ 290 w 548"/>
                <a:gd name="T29" fmla="*/ 750 h 852"/>
                <a:gd name="T30" fmla="*/ 257 w 548"/>
                <a:gd name="T31" fmla="*/ 764 h 852"/>
                <a:gd name="T32" fmla="*/ 323 w 548"/>
                <a:gd name="T33" fmla="*/ 851 h 852"/>
                <a:gd name="T34" fmla="*/ 274 w 548"/>
                <a:gd name="T35" fmla="*/ 837 h 852"/>
                <a:gd name="T36" fmla="*/ 220 w 548"/>
                <a:gd name="T37" fmla="*/ 830 h 852"/>
                <a:gd name="T38" fmla="*/ 166 w 548"/>
                <a:gd name="T39" fmla="*/ 827 h 852"/>
                <a:gd name="T40" fmla="*/ 112 w 548"/>
                <a:gd name="T41" fmla="*/ 827 h 852"/>
                <a:gd name="T42" fmla="*/ 37 w 548"/>
                <a:gd name="T43" fmla="*/ 841 h 852"/>
                <a:gd name="T44" fmla="*/ 12 w 548"/>
                <a:gd name="T45" fmla="*/ 823 h 852"/>
                <a:gd name="T46" fmla="*/ 37 w 548"/>
                <a:gd name="T47" fmla="*/ 782 h 852"/>
                <a:gd name="T48" fmla="*/ 54 w 548"/>
                <a:gd name="T49" fmla="*/ 747 h 852"/>
                <a:gd name="T50" fmla="*/ 62 w 548"/>
                <a:gd name="T51" fmla="*/ 716 h 852"/>
                <a:gd name="T52" fmla="*/ 62 w 548"/>
                <a:gd name="T53" fmla="*/ 677 h 852"/>
                <a:gd name="T54" fmla="*/ 62 w 548"/>
                <a:gd name="T55" fmla="*/ 636 h 852"/>
                <a:gd name="T56" fmla="*/ 91 w 548"/>
                <a:gd name="T57" fmla="*/ 604 h 852"/>
                <a:gd name="T58" fmla="*/ 178 w 548"/>
                <a:gd name="T59" fmla="*/ 674 h 852"/>
                <a:gd name="T60" fmla="*/ 240 w 548"/>
                <a:gd name="T61" fmla="*/ 632 h 852"/>
                <a:gd name="T62" fmla="*/ 294 w 548"/>
                <a:gd name="T63" fmla="*/ 587 h 852"/>
                <a:gd name="T64" fmla="*/ 336 w 548"/>
                <a:gd name="T65" fmla="*/ 545 h 852"/>
                <a:gd name="T66" fmla="*/ 381 w 548"/>
                <a:gd name="T67" fmla="*/ 490 h 852"/>
                <a:gd name="T68" fmla="*/ 414 w 548"/>
                <a:gd name="T69" fmla="*/ 438 h 852"/>
                <a:gd name="T70" fmla="*/ 439 w 548"/>
                <a:gd name="T71" fmla="*/ 386 h 852"/>
                <a:gd name="T72" fmla="*/ 460 w 548"/>
                <a:gd name="T73" fmla="*/ 327 h 852"/>
                <a:gd name="T74" fmla="*/ 477 w 548"/>
                <a:gd name="T75" fmla="*/ 264 h 852"/>
                <a:gd name="T76" fmla="*/ 489 w 548"/>
                <a:gd name="T77" fmla="*/ 191 h 852"/>
                <a:gd name="T78" fmla="*/ 493 w 548"/>
                <a:gd name="T79" fmla="*/ 135 h 852"/>
                <a:gd name="T80" fmla="*/ 489 w 548"/>
                <a:gd name="T81" fmla="*/ 94 h 852"/>
                <a:gd name="T82" fmla="*/ 477 w 548"/>
                <a:gd name="T83" fmla="*/ 5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8" h="852">
                  <a:moveTo>
                    <a:pt x="456" y="0"/>
                  </a:moveTo>
                  <a:lnTo>
                    <a:pt x="477" y="3"/>
                  </a:lnTo>
                  <a:lnTo>
                    <a:pt x="497" y="38"/>
                  </a:lnTo>
                  <a:lnTo>
                    <a:pt x="510" y="59"/>
                  </a:lnTo>
                  <a:lnTo>
                    <a:pt x="518" y="80"/>
                  </a:lnTo>
                  <a:lnTo>
                    <a:pt x="526" y="101"/>
                  </a:lnTo>
                  <a:lnTo>
                    <a:pt x="535" y="122"/>
                  </a:lnTo>
                  <a:lnTo>
                    <a:pt x="539" y="142"/>
                  </a:lnTo>
                  <a:lnTo>
                    <a:pt x="543" y="170"/>
                  </a:lnTo>
                  <a:lnTo>
                    <a:pt x="543" y="191"/>
                  </a:lnTo>
                  <a:lnTo>
                    <a:pt x="547" y="212"/>
                  </a:lnTo>
                  <a:lnTo>
                    <a:pt x="547" y="240"/>
                  </a:lnTo>
                  <a:lnTo>
                    <a:pt x="547" y="267"/>
                  </a:lnTo>
                  <a:lnTo>
                    <a:pt x="547" y="299"/>
                  </a:lnTo>
                  <a:lnTo>
                    <a:pt x="543" y="344"/>
                  </a:lnTo>
                  <a:lnTo>
                    <a:pt x="539" y="379"/>
                  </a:lnTo>
                  <a:lnTo>
                    <a:pt x="530" y="406"/>
                  </a:lnTo>
                  <a:lnTo>
                    <a:pt x="522" y="448"/>
                  </a:lnTo>
                  <a:lnTo>
                    <a:pt x="510" y="479"/>
                  </a:lnTo>
                  <a:lnTo>
                    <a:pt x="501" y="507"/>
                  </a:lnTo>
                  <a:lnTo>
                    <a:pt x="489" y="538"/>
                  </a:lnTo>
                  <a:lnTo>
                    <a:pt x="472" y="570"/>
                  </a:lnTo>
                  <a:lnTo>
                    <a:pt x="456" y="597"/>
                  </a:lnTo>
                  <a:lnTo>
                    <a:pt x="439" y="625"/>
                  </a:lnTo>
                  <a:lnTo>
                    <a:pt x="419" y="646"/>
                  </a:lnTo>
                  <a:lnTo>
                    <a:pt x="398" y="670"/>
                  </a:lnTo>
                  <a:lnTo>
                    <a:pt x="373" y="695"/>
                  </a:lnTo>
                  <a:lnTo>
                    <a:pt x="344" y="716"/>
                  </a:lnTo>
                  <a:lnTo>
                    <a:pt x="319" y="733"/>
                  </a:lnTo>
                  <a:lnTo>
                    <a:pt x="290" y="750"/>
                  </a:lnTo>
                  <a:lnTo>
                    <a:pt x="269" y="761"/>
                  </a:lnTo>
                  <a:lnTo>
                    <a:pt x="257" y="764"/>
                  </a:lnTo>
                  <a:lnTo>
                    <a:pt x="352" y="851"/>
                  </a:lnTo>
                  <a:lnTo>
                    <a:pt x="323" y="851"/>
                  </a:lnTo>
                  <a:lnTo>
                    <a:pt x="298" y="844"/>
                  </a:lnTo>
                  <a:lnTo>
                    <a:pt x="274" y="837"/>
                  </a:lnTo>
                  <a:lnTo>
                    <a:pt x="249" y="834"/>
                  </a:lnTo>
                  <a:lnTo>
                    <a:pt x="220" y="830"/>
                  </a:lnTo>
                  <a:lnTo>
                    <a:pt x="191" y="830"/>
                  </a:lnTo>
                  <a:lnTo>
                    <a:pt x="166" y="827"/>
                  </a:lnTo>
                  <a:lnTo>
                    <a:pt x="141" y="827"/>
                  </a:lnTo>
                  <a:lnTo>
                    <a:pt x="112" y="827"/>
                  </a:lnTo>
                  <a:lnTo>
                    <a:pt x="79" y="830"/>
                  </a:lnTo>
                  <a:lnTo>
                    <a:pt x="37" y="841"/>
                  </a:lnTo>
                  <a:lnTo>
                    <a:pt x="0" y="841"/>
                  </a:lnTo>
                  <a:lnTo>
                    <a:pt x="12" y="823"/>
                  </a:lnTo>
                  <a:lnTo>
                    <a:pt x="25" y="802"/>
                  </a:lnTo>
                  <a:lnTo>
                    <a:pt x="37" y="782"/>
                  </a:lnTo>
                  <a:lnTo>
                    <a:pt x="50" y="761"/>
                  </a:lnTo>
                  <a:lnTo>
                    <a:pt x="54" y="747"/>
                  </a:lnTo>
                  <a:lnTo>
                    <a:pt x="58" y="733"/>
                  </a:lnTo>
                  <a:lnTo>
                    <a:pt x="62" y="716"/>
                  </a:lnTo>
                  <a:lnTo>
                    <a:pt x="62" y="695"/>
                  </a:lnTo>
                  <a:lnTo>
                    <a:pt x="62" y="677"/>
                  </a:lnTo>
                  <a:lnTo>
                    <a:pt x="62" y="656"/>
                  </a:lnTo>
                  <a:lnTo>
                    <a:pt x="62" y="636"/>
                  </a:lnTo>
                  <a:lnTo>
                    <a:pt x="54" y="604"/>
                  </a:lnTo>
                  <a:lnTo>
                    <a:pt x="91" y="604"/>
                  </a:lnTo>
                  <a:lnTo>
                    <a:pt x="166" y="681"/>
                  </a:lnTo>
                  <a:lnTo>
                    <a:pt x="178" y="674"/>
                  </a:lnTo>
                  <a:lnTo>
                    <a:pt x="211" y="653"/>
                  </a:lnTo>
                  <a:lnTo>
                    <a:pt x="240" y="632"/>
                  </a:lnTo>
                  <a:lnTo>
                    <a:pt x="274" y="604"/>
                  </a:lnTo>
                  <a:lnTo>
                    <a:pt x="294" y="587"/>
                  </a:lnTo>
                  <a:lnTo>
                    <a:pt x="315" y="570"/>
                  </a:lnTo>
                  <a:lnTo>
                    <a:pt x="336" y="545"/>
                  </a:lnTo>
                  <a:lnTo>
                    <a:pt x="361" y="521"/>
                  </a:lnTo>
                  <a:lnTo>
                    <a:pt x="381" y="490"/>
                  </a:lnTo>
                  <a:lnTo>
                    <a:pt x="398" y="465"/>
                  </a:lnTo>
                  <a:lnTo>
                    <a:pt x="414" y="438"/>
                  </a:lnTo>
                  <a:lnTo>
                    <a:pt x="431" y="410"/>
                  </a:lnTo>
                  <a:lnTo>
                    <a:pt x="439" y="386"/>
                  </a:lnTo>
                  <a:lnTo>
                    <a:pt x="452" y="358"/>
                  </a:lnTo>
                  <a:lnTo>
                    <a:pt x="460" y="327"/>
                  </a:lnTo>
                  <a:lnTo>
                    <a:pt x="468" y="295"/>
                  </a:lnTo>
                  <a:lnTo>
                    <a:pt x="477" y="264"/>
                  </a:lnTo>
                  <a:lnTo>
                    <a:pt x="481" y="226"/>
                  </a:lnTo>
                  <a:lnTo>
                    <a:pt x="489" y="191"/>
                  </a:lnTo>
                  <a:lnTo>
                    <a:pt x="489" y="160"/>
                  </a:lnTo>
                  <a:lnTo>
                    <a:pt x="493" y="135"/>
                  </a:lnTo>
                  <a:lnTo>
                    <a:pt x="493" y="111"/>
                  </a:lnTo>
                  <a:lnTo>
                    <a:pt x="489" y="94"/>
                  </a:lnTo>
                  <a:lnTo>
                    <a:pt x="485" y="76"/>
                  </a:lnTo>
                  <a:lnTo>
                    <a:pt x="477" y="59"/>
                  </a:lnTo>
                  <a:lnTo>
                    <a:pt x="456"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639" name="Freeform 71"/>
            <p:cNvSpPr>
              <a:spLocks/>
            </p:cNvSpPr>
            <p:nvPr/>
          </p:nvSpPr>
          <p:spPr bwMode="auto">
            <a:xfrm>
              <a:off x="1534" y="2969"/>
              <a:ext cx="523" cy="852"/>
            </a:xfrm>
            <a:custGeom>
              <a:avLst/>
              <a:gdLst>
                <a:gd name="T0" fmla="*/ 472 w 523"/>
                <a:gd name="T1" fmla="*/ 42 h 852"/>
                <a:gd name="T2" fmla="*/ 489 w 523"/>
                <a:gd name="T3" fmla="*/ 80 h 852"/>
                <a:gd name="T4" fmla="*/ 505 w 523"/>
                <a:gd name="T5" fmla="*/ 122 h 852"/>
                <a:gd name="T6" fmla="*/ 518 w 523"/>
                <a:gd name="T7" fmla="*/ 170 h 852"/>
                <a:gd name="T8" fmla="*/ 522 w 523"/>
                <a:gd name="T9" fmla="*/ 212 h 852"/>
                <a:gd name="T10" fmla="*/ 522 w 523"/>
                <a:gd name="T11" fmla="*/ 267 h 852"/>
                <a:gd name="T12" fmla="*/ 518 w 523"/>
                <a:gd name="T13" fmla="*/ 344 h 852"/>
                <a:gd name="T14" fmla="*/ 505 w 523"/>
                <a:gd name="T15" fmla="*/ 406 h 852"/>
                <a:gd name="T16" fmla="*/ 489 w 523"/>
                <a:gd name="T17" fmla="*/ 479 h 852"/>
                <a:gd name="T18" fmla="*/ 464 w 523"/>
                <a:gd name="T19" fmla="*/ 538 h 852"/>
                <a:gd name="T20" fmla="*/ 435 w 523"/>
                <a:gd name="T21" fmla="*/ 597 h 852"/>
                <a:gd name="T22" fmla="*/ 398 w 523"/>
                <a:gd name="T23" fmla="*/ 646 h 852"/>
                <a:gd name="T24" fmla="*/ 356 w 523"/>
                <a:gd name="T25" fmla="*/ 695 h 852"/>
                <a:gd name="T26" fmla="*/ 307 w 523"/>
                <a:gd name="T27" fmla="*/ 733 h 852"/>
                <a:gd name="T28" fmla="*/ 257 w 523"/>
                <a:gd name="T29" fmla="*/ 761 h 852"/>
                <a:gd name="T30" fmla="*/ 311 w 523"/>
                <a:gd name="T31" fmla="*/ 851 h 852"/>
                <a:gd name="T32" fmla="*/ 261 w 523"/>
                <a:gd name="T33" fmla="*/ 837 h 852"/>
                <a:gd name="T34" fmla="*/ 211 w 523"/>
                <a:gd name="T35" fmla="*/ 830 h 852"/>
                <a:gd name="T36" fmla="*/ 162 w 523"/>
                <a:gd name="T37" fmla="*/ 827 h 852"/>
                <a:gd name="T38" fmla="*/ 108 w 523"/>
                <a:gd name="T39" fmla="*/ 827 h 852"/>
                <a:gd name="T40" fmla="*/ 46 w 523"/>
                <a:gd name="T41" fmla="*/ 834 h 852"/>
                <a:gd name="T42" fmla="*/ 0 w 523"/>
                <a:gd name="T43" fmla="*/ 841 h 852"/>
                <a:gd name="T44" fmla="*/ 25 w 523"/>
                <a:gd name="T45" fmla="*/ 802 h 852"/>
                <a:gd name="T46" fmla="*/ 46 w 523"/>
                <a:gd name="T47" fmla="*/ 761 h 852"/>
                <a:gd name="T48" fmla="*/ 54 w 523"/>
                <a:gd name="T49" fmla="*/ 733 h 852"/>
                <a:gd name="T50" fmla="*/ 62 w 523"/>
                <a:gd name="T51" fmla="*/ 695 h 852"/>
                <a:gd name="T52" fmla="*/ 58 w 523"/>
                <a:gd name="T53" fmla="*/ 656 h 852"/>
                <a:gd name="T54" fmla="*/ 54 w 523"/>
                <a:gd name="T55" fmla="*/ 604 h 852"/>
                <a:gd name="T56" fmla="*/ 170 w 523"/>
                <a:gd name="T57" fmla="*/ 674 h 852"/>
                <a:gd name="T58" fmla="*/ 232 w 523"/>
                <a:gd name="T59" fmla="*/ 632 h 852"/>
                <a:gd name="T60" fmla="*/ 282 w 523"/>
                <a:gd name="T61" fmla="*/ 587 h 852"/>
                <a:gd name="T62" fmla="*/ 323 w 523"/>
                <a:gd name="T63" fmla="*/ 545 h 852"/>
                <a:gd name="T64" fmla="*/ 365 w 523"/>
                <a:gd name="T65" fmla="*/ 490 h 852"/>
                <a:gd name="T66" fmla="*/ 394 w 523"/>
                <a:gd name="T67" fmla="*/ 438 h 852"/>
                <a:gd name="T68" fmla="*/ 418 w 523"/>
                <a:gd name="T69" fmla="*/ 386 h 852"/>
                <a:gd name="T70" fmla="*/ 439 w 523"/>
                <a:gd name="T71" fmla="*/ 327 h 852"/>
                <a:gd name="T72" fmla="*/ 456 w 523"/>
                <a:gd name="T73" fmla="*/ 264 h 852"/>
                <a:gd name="T74" fmla="*/ 468 w 523"/>
                <a:gd name="T75" fmla="*/ 191 h 852"/>
                <a:gd name="T76" fmla="*/ 472 w 523"/>
                <a:gd name="T77" fmla="*/ 135 h 852"/>
                <a:gd name="T78" fmla="*/ 468 w 523"/>
                <a:gd name="T79" fmla="*/ 94 h 852"/>
                <a:gd name="T80" fmla="*/ 456 w 523"/>
                <a:gd name="T81" fmla="*/ 5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852">
                  <a:moveTo>
                    <a:pt x="435" y="0"/>
                  </a:moveTo>
                  <a:lnTo>
                    <a:pt x="472" y="42"/>
                  </a:lnTo>
                  <a:lnTo>
                    <a:pt x="481" y="59"/>
                  </a:lnTo>
                  <a:lnTo>
                    <a:pt x="489" y="80"/>
                  </a:lnTo>
                  <a:lnTo>
                    <a:pt x="497" y="97"/>
                  </a:lnTo>
                  <a:lnTo>
                    <a:pt x="505" y="122"/>
                  </a:lnTo>
                  <a:lnTo>
                    <a:pt x="514" y="142"/>
                  </a:lnTo>
                  <a:lnTo>
                    <a:pt x="518" y="170"/>
                  </a:lnTo>
                  <a:lnTo>
                    <a:pt x="518" y="191"/>
                  </a:lnTo>
                  <a:lnTo>
                    <a:pt x="522" y="212"/>
                  </a:lnTo>
                  <a:lnTo>
                    <a:pt x="522" y="240"/>
                  </a:lnTo>
                  <a:lnTo>
                    <a:pt x="522" y="267"/>
                  </a:lnTo>
                  <a:lnTo>
                    <a:pt x="522" y="299"/>
                  </a:lnTo>
                  <a:lnTo>
                    <a:pt x="518" y="344"/>
                  </a:lnTo>
                  <a:lnTo>
                    <a:pt x="514" y="379"/>
                  </a:lnTo>
                  <a:lnTo>
                    <a:pt x="505" y="406"/>
                  </a:lnTo>
                  <a:lnTo>
                    <a:pt x="497" y="448"/>
                  </a:lnTo>
                  <a:lnTo>
                    <a:pt x="489" y="479"/>
                  </a:lnTo>
                  <a:lnTo>
                    <a:pt x="476" y="507"/>
                  </a:lnTo>
                  <a:lnTo>
                    <a:pt x="464" y="538"/>
                  </a:lnTo>
                  <a:lnTo>
                    <a:pt x="452" y="570"/>
                  </a:lnTo>
                  <a:lnTo>
                    <a:pt x="435" y="597"/>
                  </a:lnTo>
                  <a:lnTo>
                    <a:pt x="418" y="625"/>
                  </a:lnTo>
                  <a:lnTo>
                    <a:pt x="398" y="646"/>
                  </a:lnTo>
                  <a:lnTo>
                    <a:pt x="381" y="670"/>
                  </a:lnTo>
                  <a:lnTo>
                    <a:pt x="356" y="695"/>
                  </a:lnTo>
                  <a:lnTo>
                    <a:pt x="331" y="716"/>
                  </a:lnTo>
                  <a:lnTo>
                    <a:pt x="307" y="733"/>
                  </a:lnTo>
                  <a:lnTo>
                    <a:pt x="278" y="750"/>
                  </a:lnTo>
                  <a:lnTo>
                    <a:pt x="257" y="761"/>
                  </a:lnTo>
                  <a:lnTo>
                    <a:pt x="228" y="778"/>
                  </a:lnTo>
                  <a:lnTo>
                    <a:pt x="311" y="851"/>
                  </a:lnTo>
                  <a:lnTo>
                    <a:pt x="286" y="844"/>
                  </a:lnTo>
                  <a:lnTo>
                    <a:pt x="261" y="837"/>
                  </a:lnTo>
                  <a:lnTo>
                    <a:pt x="236" y="834"/>
                  </a:lnTo>
                  <a:lnTo>
                    <a:pt x="211" y="830"/>
                  </a:lnTo>
                  <a:lnTo>
                    <a:pt x="182" y="830"/>
                  </a:lnTo>
                  <a:lnTo>
                    <a:pt x="162" y="827"/>
                  </a:lnTo>
                  <a:lnTo>
                    <a:pt x="133" y="827"/>
                  </a:lnTo>
                  <a:lnTo>
                    <a:pt x="108" y="827"/>
                  </a:lnTo>
                  <a:lnTo>
                    <a:pt x="75" y="830"/>
                  </a:lnTo>
                  <a:lnTo>
                    <a:pt x="46" y="834"/>
                  </a:lnTo>
                  <a:lnTo>
                    <a:pt x="25" y="837"/>
                  </a:lnTo>
                  <a:lnTo>
                    <a:pt x="0" y="841"/>
                  </a:lnTo>
                  <a:lnTo>
                    <a:pt x="12" y="823"/>
                  </a:lnTo>
                  <a:lnTo>
                    <a:pt x="25" y="802"/>
                  </a:lnTo>
                  <a:lnTo>
                    <a:pt x="37" y="782"/>
                  </a:lnTo>
                  <a:lnTo>
                    <a:pt x="46" y="761"/>
                  </a:lnTo>
                  <a:lnTo>
                    <a:pt x="50" y="747"/>
                  </a:lnTo>
                  <a:lnTo>
                    <a:pt x="54" y="733"/>
                  </a:lnTo>
                  <a:lnTo>
                    <a:pt x="58" y="716"/>
                  </a:lnTo>
                  <a:lnTo>
                    <a:pt x="62" y="695"/>
                  </a:lnTo>
                  <a:lnTo>
                    <a:pt x="62" y="677"/>
                  </a:lnTo>
                  <a:lnTo>
                    <a:pt x="58" y="656"/>
                  </a:lnTo>
                  <a:lnTo>
                    <a:pt x="58" y="636"/>
                  </a:lnTo>
                  <a:lnTo>
                    <a:pt x="54" y="604"/>
                  </a:lnTo>
                  <a:lnTo>
                    <a:pt x="141" y="695"/>
                  </a:lnTo>
                  <a:lnTo>
                    <a:pt x="170" y="674"/>
                  </a:lnTo>
                  <a:lnTo>
                    <a:pt x="203" y="653"/>
                  </a:lnTo>
                  <a:lnTo>
                    <a:pt x="232" y="632"/>
                  </a:lnTo>
                  <a:lnTo>
                    <a:pt x="265" y="604"/>
                  </a:lnTo>
                  <a:lnTo>
                    <a:pt x="282" y="587"/>
                  </a:lnTo>
                  <a:lnTo>
                    <a:pt x="298" y="570"/>
                  </a:lnTo>
                  <a:lnTo>
                    <a:pt x="323" y="545"/>
                  </a:lnTo>
                  <a:lnTo>
                    <a:pt x="344" y="521"/>
                  </a:lnTo>
                  <a:lnTo>
                    <a:pt x="365" y="490"/>
                  </a:lnTo>
                  <a:lnTo>
                    <a:pt x="381" y="465"/>
                  </a:lnTo>
                  <a:lnTo>
                    <a:pt x="394" y="438"/>
                  </a:lnTo>
                  <a:lnTo>
                    <a:pt x="410" y="410"/>
                  </a:lnTo>
                  <a:lnTo>
                    <a:pt x="418" y="386"/>
                  </a:lnTo>
                  <a:lnTo>
                    <a:pt x="431" y="358"/>
                  </a:lnTo>
                  <a:lnTo>
                    <a:pt x="439" y="327"/>
                  </a:lnTo>
                  <a:lnTo>
                    <a:pt x="447" y="295"/>
                  </a:lnTo>
                  <a:lnTo>
                    <a:pt x="456" y="264"/>
                  </a:lnTo>
                  <a:lnTo>
                    <a:pt x="460" y="226"/>
                  </a:lnTo>
                  <a:lnTo>
                    <a:pt x="468" y="191"/>
                  </a:lnTo>
                  <a:lnTo>
                    <a:pt x="468" y="160"/>
                  </a:lnTo>
                  <a:lnTo>
                    <a:pt x="472" y="135"/>
                  </a:lnTo>
                  <a:lnTo>
                    <a:pt x="468" y="111"/>
                  </a:lnTo>
                  <a:lnTo>
                    <a:pt x="468" y="94"/>
                  </a:lnTo>
                  <a:lnTo>
                    <a:pt x="464" y="73"/>
                  </a:lnTo>
                  <a:lnTo>
                    <a:pt x="456" y="59"/>
                  </a:lnTo>
                  <a:lnTo>
                    <a:pt x="435"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9640" name="Rectangle 72"/>
          <p:cNvSpPr>
            <a:spLocks noChangeArrowheads="1"/>
          </p:cNvSpPr>
          <p:nvPr/>
        </p:nvSpPr>
        <p:spPr bwMode="auto">
          <a:xfrm>
            <a:off x="973138" y="5205413"/>
            <a:ext cx="3619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Palatino" charset="0"/>
              </a:rPr>
              <a:t>A</a:t>
            </a:r>
          </a:p>
        </p:txBody>
      </p:sp>
      <p:sp>
        <p:nvSpPr>
          <p:cNvPr id="109641" name="Rectangle 73"/>
          <p:cNvSpPr>
            <a:spLocks noChangeArrowheads="1"/>
          </p:cNvSpPr>
          <p:nvPr/>
        </p:nvSpPr>
        <p:spPr bwMode="auto">
          <a:xfrm>
            <a:off x="5399088" y="5243513"/>
            <a:ext cx="3365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Palatino" charset="0"/>
              </a:rPr>
              <a:t>B</a:t>
            </a:r>
          </a:p>
        </p:txBody>
      </p:sp>
      <p:grpSp>
        <p:nvGrpSpPr>
          <p:cNvPr id="109642" name="Group 74"/>
          <p:cNvGrpSpPr>
            <a:grpSpLocks/>
          </p:cNvGrpSpPr>
          <p:nvPr/>
        </p:nvGrpSpPr>
        <p:grpSpPr bwMode="auto">
          <a:xfrm>
            <a:off x="1806575" y="4787900"/>
            <a:ext cx="2847975" cy="1865313"/>
            <a:chOff x="1762" y="2966"/>
            <a:chExt cx="1819" cy="1190"/>
          </a:xfrm>
        </p:grpSpPr>
        <p:sp>
          <p:nvSpPr>
            <p:cNvPr id="109643" name="Freeform 75"/>
            <p:cNvSpPr>
              <a:spLocks/>
            </p:cNvSpPr>
            <p:nvPr/>
          </p:nvSpPr>
          <p:spPr bwMode="auto">
            <a:xfrm>
              <a:off x="1762" y="2966"/>
              <a:ext cx="1819" cy="1185"/>
            </a:xfrm>
            <a:custGeom>
              <a:avLst/>
              <a:gdLst>
                <a:gd name="T0" fmla="*/ 1818 w 1819"/>
                <a:gd name="T1" fmla="*/ 80 h 1185"/>
                <a:gd name="T2" fmla="*/ 1757 w 1819"/>
                <a:gd name="T3" fmla="*/ 182 h 1185"/>
                <a:gd name="T4" fmla="*/ 1673 w 1819"/>
                <a:gd name="T5" fmla="*/ 298 h 1185"/>
                <a:gd name="T6" fmla="*/ 1581 w 1819"/>
                <a:gd name="T7" fmla="*/ 407 h 1185"/>
                <a:gd name="T8" fmla="*/ 1467 w 1819"/>
                <a:gd name="T9" fmla="*/ 523 h 1185"/>
                <a:gd name="T10" fmla="*/ 1329 w 1819"/>
                <a:gd name="T11" fmla="*/ 632 h 1185"/>
                <a:gd name="T12" fmla="*/ 1161 w 1819"/>
                <a:gd name="T13" fmla="*/ 748 h 1185"/>
                <a:gd name="T14" fmla="*/ 1008 w 1819"/>
                <a:gd name="T15" fmla="*/ 843 h 1185"/>
                <a:gd name="T16" fmla="*/ 833 w 1819"/>
                <a:gd name="T17" fmla="*/ 908 h 1185"/>
                <a:gd name="T18" fmla="*/ 649 w 1819"/>
                <a:gd name="T19" fmla="*/ 944 h 1185"/>
                <a:gd name="T20" fmla="*/ 535 w 1819"/>
                <a:gd name="T21" fmla="*/ 944 h 1185"/>
                <a:gd name="T22" fmla="*/ 443 w 1819"/>
                <a:gd name="T23" fmla="*/ 937 h 1185"/>
                <a:gd name="T24" fmla="*/ 405 w 1819"/>
                <a:gd name="T25" fmla="*/ 1184 h 1185"/>
                <a:gd name="T26" fmla="*/ 298 w 1819"/>
                <a:gd name="T27" fmla="*/ 1046 h 1185"/>
                <a:gd name="T28" fmla="*/ 160 w 1819"/>
                <a:gd name="T29" fmla="*/ 901 h 1185"/>
                <a:gd name="T30" fmla="*/ 0 w 1819"/>
                <a:gd name="T31" fmla="*/ 814 h 1185"/>
                <a:gd name="T32" fmla="*/ 84 w 1819"/>
                <a:gd name="T33" fmla="*/ 719 h 1185"/>
                <a:gd name="T34" fmla="*/ 252 w 1819"/>
                <a:gd name="T35" fmla="*/ 617 h 1185"/>
                <a:gd name="T36" fmla="*/ 359 w 1819"/>
                <a:gd name="T37" fmla="*/ 516 h 1185"/>
                <a:gd name="T38" fmla="*/ 405 w 1819"/>
                <a:gd name="T39" fmla="*/ 676 h 1185"/>
                <a:gd name="T40" fmla="*/ 558 w 1819"/>
                <a:gd name="T41" fmla="*/ 690 h 1185"/>
                <a:gd name="T42" fmla="*/ 733 w 1819"/>
                <a:gd name="T43" fmla="*/ 676 h 1185"/>
                <a:gd name="T44" fmla="*/ 917 w 1819"/>
                <a:gd name="T45" fmla="*/ 632 h 1185"/>
                <a:gd name="T46" fmla="*/ 1138 w 1819"/>
                <a:gd name="T47" fmla="*/ 552 h 1185"/>
                <a:gd name="T48" fmla="*/ 1321 w 1819"/>
                <a:gd name="T49" fmla="*/ 450 h 1185"/>
                <a:gd name="T50" fmla="*/ 1406 w 1819"/>
                <a:gd name="T51" fmla="*/ 400 h 1185"/>
                <a:gd name="T52" fmla="*/ 1474 w 1819"/>
                <a:gd name="T53" fmla="*/ 349 h 1185"/>
                <a:gd name="T54" fmla="*/ 1581 w 1819"/>
                <a:gd name="T55" fmla="*/ 269 h 1185"/>
                <a:gd name="T56" fmla="*/ 1642 w 1819"/>
                <a:gd name="T57" fmla="*/ 211 h 1185"/>
                <a:gd name="T58" fmla="*/ 1703 w 1819"/>
                <a:gd name="T59" fmla="*/ 153 h 1185"/>
                <a:gd name="T60" fmla="*/ 1765 w 1819"/>
                <a:gd name="T61" fmla="*/ 80 h 1185"/>
                <a:gd name="T62" fmla="*/ 1818 w 1819"/>
                <a:gd name="T63"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9" h="1185">
                  <a:moveTo>
                    <a:pt x="1818" y="0"/>
                  </a:moveTo>
                  <a:lnTo>
                    <a:pt x="1818" y="80"/>
                  </a:lnTo>
                  <a:lnTo>
                    <a:pt x="1787" y="138"/>
                  </a:lnTo>
                  <a:lnTo>
                    <a:pt x="1757" y="182"/>
                  </a:lnTo>
                  <a:lnTo>
                    <a:pt x="1719" y="240"/>
                  </a:lnTo>
                  <a:lnTo>
                    <a:pt x="1673" y="298"/>
                  </a:lnTo>
                  <a:lnTo>
                    <a:pt x="1635" y="341"/>
                  </a:lnTo>
                  <a:lnTo>
                    <a:pt x="1581" y="407"/>
                  </a:lnTo>
                  <a:lnTo>
                    <a:pt x="1520" y="465"/>
                  </a:lnTo>
                  <a:lnTo>
                    <a:pt x="1467" y="523"/>
                  </a:lnTo>
                  <a:lnTo>
                    <a:pt x="1390" y="588"/>
                  </a:lnTo>
                  <a:lnTo>
                    <a:pt x="1329" y="632"/>
                  </a:lnTo>
                  <a:lnTo>
                    <a:pt x="1253" y="690"/>
                  </a:lnTo>
                  <a:lnTo>
                    <a:pt x="1161" y="748"/>
                  </a:lnTo>
                  <a:lnTo>
                    <a:pt x="1077" y="806"/>
                  </a:lnTo>
                  <a:lnTo>
                    <a:pt x="1008" y="843"/>
                  </a:lnTo>
                  <a:lnTo>
                    <a:pt x="909" y="879"/>
                  </a:lnTo>
                  <a:lnTo>
                    <a:pt x="833" y="908"/>
                  </a:lnTo>
                  <a:lnTo>
                    <a:pt x="741" y="930"/>
                  </a:lnTo>
                  <a:lnTo>
                    <a:pt x="649" y="944"/>
                  </a:lnTo>
                  <a:lnTo>
                    <a:pt x="596" y="952"/>
                  </a:lnTo>
                  <a:lnTo>
                    <a:pt x="535" y="944"/>
                  </a:lnTo>
                  <a:lnTo>
                    <a:pt x="489" y="937"/>
                  </a:lnTo>
                  <a:lnTo>
                    <a:pt x="443" y="937"/>
                  </a:lnTo>
                  <a:lnTo>
                    <a:pt x="405" y="923"/>
                  </a:lnTo>
                  <a:lnTo>
                    <a:pt x="405" y="1184"/>
                  </a:lnTo>
                  <a:lnTo>
                    <a:pt x="351" y="1119"/>
                  </a:lnTo>
                  <a:lnTo>
                    <a:pt x="298" y="1046"/>
                  </a:lnTo>
                  <a:lnTo>
                    <a:pt x="229" y="966"/>
                  </a:lnTo>
                  <a:lnTo>
                    <a:pt x="160" y="901"/>
                  </a:lnTo>
                  <a:lnTo>
                    <a:pt x="99" y="857"/>
                  </a:lnTo>
                  <a:lnTo>
                    <a:pt x="0" y="814"/>
                  </a:lnTo>
                  <a:lnTo>
                    <a:pt x="0" y="755"/>
                  </a:lnTo>
                  <a:lnTo>
                    <a:pt x="84" y="719"/>
                  </a:lnTo>
                  <a:lnTo>
                    <a:pt x="168" y="676"/>
                  </a:lnTo>
                  <a:lnTo>
                    <a:pt x="252" y="617"/>
                  </a:lnTo>
                  <a:lnTo>
                    <a:pt x="321" y="552"/>
                  </a:lnTo>
                  <a:lnTo>
                    <a:pt x="359" y="516"/>
                  </a:lnTo>
                  <a:lnTo>
                    <a:pt x="405" y="450"/>
                  </a:lnTo>
                  <a:lnTo>
                    <a:pt x="405" y="676"/>
                  </a:lnTo>
                  <a:lnTo>
                    <a:pt x="489" y="690"/>
                  </a:lnTo>
                  <a:lnTo>
                    <a:pt x="558" y="690"/>
                  </a:lnTo>
                  <a:lnTo>
                    <a:pt x="649" y="690"/>
                  </a:lnTo>
                  <a:lnTo>
                    <a:pt x="733" y="676"/>
                  </a:lnTo>
                  <a:lnTo>
                    <a:pt x="833" y="654"/>
                  </a:lnTo>
                  <a:lnTo>
                    <a:pt x="917" y="632"/>
                  </a:lnTo>
                  <a:lnTo>
                    <a:pt x="1039" y="588"/>
                  </a:lnTo>
                  <a:lnTo>
                    <a:pt x="1138" y="552"/>
                  </a:lnTo>
                  <a:lnTo>
                    <a:pt x="1230" y="501"/>
                  </a:lnTo>
                  <a:lnTo>
                    <a:pt x="1321" y="450"/>
                  </a:lnTo>
                  <a:lnTo>
                    <a:pt x="1367" y="421"/>
                  </a:lnTo>
                  <a:lnTo>
                    <a:pt x="1406" y="400"/>
                  </a:lnTo>
                  <a:lnTo>
                    <a:pt x="1444" y="378"/>
                  </a:lnTo>
                  <a:lnTo>
                    <a:pt x="1474" y="349"/>
                  </a:lnTo>
                  <a:lnTo>
                    <a:pt x="1535" y="305"/>
                  </a:lnTo>
                  <a:lnTo>
                    <a:pt x="1581" y="269"/>
                  </a:lnTo>
                  <a:lnTo>
                    <a:pt x="1612" y="240"/>
                  </a:lnTo>
                  <a:lnTo>
                    <a:pt x="1642" y="211"/>
                  </a:lnTo>
                  <a:lnTo>
                    <a:pt x="1673" y="182"/>
                  </a:lnTo>
                  <a:lnTo>
                    <a:pt x="1703" y="153"/>
                  </a:lnTo>
                  <a:lnTo>
                    <a:pt x="1734" y="116"/>
                  </a:lnTo>
                  <a:lnTo>
                    <a:pt x="1765" y="80"/>
                  </a:lnTo>
                  <a:lnTo>
                    <a:pt x="1787" y="44"/>
                  </a:lnTo>
                  <a:lnTo>
                    <a:pt x="1818" y="0"/>
                  </a:lnTo>
                </a:path>
              </a:pathLst>
            </a:custGeom>
            <a:solidFill>
              <a:srgbClr val="0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644" name="Freeform 76"/>
            <p:cNvSpPr>
              <a:spLocks/>
            </p:cNvSpPr>
            <p:nvPr/>
          </p:nvSpPr>
          <p:spPr bwMode="auto">
            <a:xfrm>
              <a:off x="1762" y="3039"/>
              <a:ext cx="1819" cy="1117"/>
            </a:xfrm>
            <a:custGeom>
              <a:avLst/>
              <a:gdLst>
                <a:gd name="T0" fmla="*/ 1818 w 1819"/>
                <a:gd name="T1" fmla="*/ 0 h 1117"/>
                <a:gd name="T2" fmla="*/ 1787 w 1819"/>
                <a:gd name="T3" fmla="*/ 65 h 1117"/>
                <a:gd name="T4" fmla="*/ 1772 w 1819"/>
                <a:gd name="T5" fmla="*/ 116 h 1117"/>
                <a:gd name="T6" fmla="*/ 1749 w 1819"/>
                <a:gd name="T7" fmla="*/ 159 h 1117"/>
                <a:gd name="T8" fmla="*/ 1719 w 1819"/>
                <a:gd name="T9" fmla="*/ 210 h 1117"/>
                <a:gd name="T10" fmla="*/ 1673 w 1819"/>
                <a:gd name="T11" fmla="*/ 275 h 1117"/>
                <a:gd name="T12" fmla="*/ 1635 w 1819"/>
                <a:gd name="T13" fmla="*/ 333 h 1117"/>
                <a:gd name="T14" fmla="*/ 1574 w 1819"/>
                <a:gd name="T15" fmla="*/ 399 h 1117"/>
                <a:gd name="T16" fmla="*/ 1520 w 1819"/>
                <a:gd name="T17" fmla="*/ 457 h 1117"/>
                <a:gd name="T18" fmla="*/ 1459 w 1819"/>
                <a:gd name="T19" fmla="*/ 507 h 1117"/>
                <a:gd name="T20" fmla="*/ 1390 w 1819"/>
                <a:gd name="T21" fmla="*/ 572 h 1117"/>
                <a:gd name="T22" fmla="*/ 1329 w 1819"/>
                <a:gd name="T23" fmla="*/ 616 h 1117"/>
                <a:gd name="T24" fmla="*/ 1253 w 1819"/>
                <a:gd name="T25" fmla="*/ 674 h 1117"/>
                <a:gd name="T26" fmla="*/ 1161 w 1819"/>
                <a:gd name="T27" fmla="*/ 732 h 1117"/>
                <a:gd name="T28" fmla="*/ 1069 w 1819"/>
                <a:gd name="T29" fmla="*/ 783 h 1117"/>
                <a:gd name="T30" fmla="*/ 1008 w 1819"/>
                <a:gd name="T31" fmla="*/ 826 h 1117"/>
                <a:gd name="T32" fmla="*/ 909 w 1819"/>
                <a:gd name="T33" fmla="*/ 862 h 1117"/>
                <a:gd name="T34" fmla="*/ 825 w 1819"/>
                <a:gd name="T35" fmla="*/ 884 h 1117"/>
                <a:gd name="T36" fmla="*/ 741 w 1819"/>
                <a:gd name="T37" fmla="*/ 906 h 1117"/>
                <a:gd name="T38" fmla="*/ 649 w 1819"/>
                <a:gd name="T39" fmla="*/ 928 h 1117"/>
                <a:gd name="T40" fmla="*/ 596 w 1819"/>
                <a:gd name="T41" fmla="*/ 928 h 1117"/>
                <a:gd name="T42" fmla="*/ 535 w 1819"/>
                <a:gd name="T43" fmla="*/ 928 h 1117"/>
                <a:gd name="T44" fmla="*/ 481 w 1819"/>
                <a:gd name="T45" fmla="*/ 920 h 1117"/>
                <a:gd name="T46" fmla="*/ 435 w 1819"/>
                <a:gd name="T47" fmla="*/ 913 h 1117"/>
                <a:gd name="T48" fmla="*/ 397 w 1819"/>
                <a:gd name="T49" fmla="*/ 906 h 1117"/>
                <a:gd name="T50" fmla="*/ 397 w 1819"/>
                <a:gd name="T51" fmla="*/ 1116 h 1117"/>
                <a:gd name="T52" fmla="*/ 351 w 1819"/>
                <a:gd name="T53" fmla="*/ 1051 h 1117"/>
                <a:gd name="T54" fmla="*/ 298 w 1819"/>
                <a:gd name="T55" fmla="*/ 993 h 1117"/>
                <a:gd name="T56" fmla="*/ 229 w 1819"/>
                <a:gd name="T57" fmla="*/ 906 h 1117"/>
                <a:gd name="T58" fmla="*/ 153 w 1819"/>
                <a:gd name="T59" fmla="*/ 841 h 1117"/>
                <a:gd name="T60" fmla="*/ 84 w 1819"/>
                <a:gd name="T61" fmla="*/ 790 h 1117"/>
                <a:gd name="T62" fmla="*/ 0 w 1819"/>
                <a:gd name="T63" fmla="*/ 739 h 1117"/>
                <a:gd name="T64" fmla="*/ 84 w 1819"/>
                <a:gd name="T65" fmla="*/ 703 h 1117"/>
                <a:gd name="T66" fmla="*/ 168 w 1819"/>
                <a:gd name="T67" fmla="*/ 659 h 1117"/>
                <a:gd name="T68" fmla="*/ 252 w 1819"/>
                <a:gd name="T69" fmla="*/ 601 h 1117"/>
                <a:gd name="T70" fmla="*/ 321 w 1819"/>
                <a:gd name="T71" fmla="*/ 544 h 1117"/>
                <a:gd name="T72" fmla="*/ 359 w 1819"/>
                <a:gd name="T73" fmla="*/ 507 h 1117"/>
                <a:gd name="T74" fmla="*/ 405 w 1819"/>
                <a:gd name="T75" fmla="*/ 442 h 1117"/>
                <a:gd name="T76" fmla="*/ 405 w 1819"/>
                <a:gd name="T77" fmla="*/ 659 h 1117"/>
                <a:gd name="T78" fmla="*/ 481 w 1819"/>
                <a:gd name="T79" fmla="*/ 674 h 1117"/>
                <a:gd name="T80" fmla="*/ 558 w 1819"/>
                <a:gd name="T81" fmla="*/ 674 h 1117"/>
                <a:gd name="T82" fmla="*/ 642 w 1819"/>
                <a:gd name="T83" fmla="*/ 674 h 1117"/>
                <a:gd name="T84" fmla="*/ 733 w 1819"/>
                <a:gd name="T85" fmla="*/ 659 h 1117"/>
                <a:gd name="T86" fmla="*/ 825 w 1819"/>
                <a:gd name="T87" fmla="*/ 638 h 1117"/>
                <a:gd name="T88" fmla="*/ 917 w 1819"/>
                <a:gd name="T89" fmla="*/ 616 h 1117"/>
                <a:gd name="T90" fmla="*/ 1039 w 1819"/>
                <a:gd name="T91" fmla="*/ 580 h 1117"/>
                <a:gd name="T92" fmla="*/ 1138 w 1819"/>
                <a:gd name="T93" fmla="*/ 536 h 1117"/>
                <a:gd name="T94" fmla="*/ 1222 w 1819"/>
                <a:gd name="T95" fmla="*/ 493 h 1117"/>
                <a:gd name="T96" fmla="*/ 1321 w 1819"/>
                <a:gd name="T97" fmla="*/ 442 h 1117"/>
                <a:gd name="T98" fmla="*/ 1360 w 1819"/>
                <a:gd name="T99" fmla="*/ 413 h 1117"/>
                <a:gd name="T100" fmla="*/ 1406 w 1819"/>
                <a:gd name="T101" fmla="*/ 391 h 1117"/>
                <a:gd name="T102" fmla="*/ 1436 w 1819"/>
                <a:gd name="T103" fmla="*/ 370 h 1117"/>
                <a:gd name="T104" fmla="*/ 1474 w 1819"/>
                <a:gd name="T105" fmla="*/ 341 h 1117"/>
                <a:gd name="T106" fmla="*/ 1535 w 1819"/>
                <a:gd name="T107" fmla="*/ 297 h 1117"/>
                <a:gd name="T108" fmla="*/ 1581 w 1819"/>
                <a:gd name="T109" fmla="*/ 261 h 1117"/>
                <a:gd name="T110" fmla="*/ 1612 w 1819"/>
                <a:gd name="T111" fmla="*/ 232 h 1117"/>
                <a:gd name="T112" fmla="*/ 1642 w 1819"/>
                <a:gd name="T113" fmla="*/ 203 h 1117"/>
                <a:gd name="T114" fmla="*/ 1673 w 1819"/>
                <a:gd name="T115" fmla="*/ 174 h 1117"/>
                <a:gd name="T116" fmla="*/ 1696 w 1819"/>
                <a:gd name="T117" fmla="*/ 145 h 1117"/>
                <a:gd name="T118" fmla="*/ 1726 w 1819"/>
                <a:gd name="T119" fmla="*/ 116 h 1117"/>
                <a:gd name="T120" fmla="*/ 1757 w 1819"/>
                <a:gd name="T121" fmla="*/ 80 h 1117"/>
                <a:gd name="T122" fmla="*/ 1787 w 1819"/>
                <a:gd name="T123" fmla="*/ 43 h 1117"/>
                <a:gd name="T124" fmla="*/ 1818 w 1819"/>
                <a:gd name="T125" fmla="*/ 0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9" h="1117">
                  <a:moveTo>
                    <a:pt x="1818" y="0"/>
                  </a:moveTo>
                  <a:lnTo>
                    <a:pt x="1787" y="65"/>
                  </a:lnTo>
                  <a:lnTo>
                    <a:pt x="1772" y="116"/>
                  </a:lnTo>
                  <a:lnTo>
                    <a:pt x="1749" y="159"/>
                  </a:lnTo>
                  <a:lnTo>
                    <a:pt x="1719" y="210"/>
                  </a:lnTo>
                  <a:lnTo>
                    <a:pt x="1673" y="275"/>
                  </a:lnTo>
                  <a:lnTo>
                    <a:pt x="1635" y="333"/>
                  </a:lnTo>
                  <a:lnTo>
                    <a:pt x="1574" y="399"/>
                  </a:lnTo>
                  <a:lnTo>
                    <a:pt x="1520" y="457"/>
                  </a:lnTo>
                  <a:lnTo>
                    <a:pt x="1459" y="507"/>
                  </a:lnTo>
                  <a:lnTo>
                    <a:pt x="1390" y="572"/>
                  </a:lnTo>
                  <a:lnTo>
                    <a:pt x="1329" y="616"/>
                  </a:lnTo>
                  <a:lnTo>
                    <a:pt x="1253" y="674"/>
                  </a:lnTo>
                  <a:lnTo>
                    <a:pt x="1161" y="732"/>
                  </a:lnTo>
                  <a:lnTo>
                    <a:pt x="1069" y="783"/>
                  </a:lnTo>
                  <a:lnTo>
                    <a:pt x="1008" y="826"/>
                  </a:lnTo>
                  <a:lnTo>
                    <a:pt x="909" y="862"/>
                  </a:lnTo>
                  <a:lnTo>
                    <a:pt x="825" y="884"/>
                  </a:lnTo>
                  <a:lnTo>
                    <a:pt x="741" y="906"/>
                  </a:lnTo>
                  <a:lnTo>
                    <a:pt x="649" y="928"/>
                  </a:lnTo>
                  <a:lnTo>
                    <a:pt x="596" y="928"/>
                  </a:lnTo>
                  <a:lnTo>
                    <a:pt x="535" y="928"/>
                  </a:lnTo>
                  <a:lnTo>
                    <a:pt x="481" y="920"/>
                  </a:lnTo>
                  <a:lnTo>
                    <a:pt x="435" y="913"/>
                  </a:lnTo>
                  <a:lnTo>
                    <a:pt x="397" y="906"/>
                  </a:lnTo>
                  <a:lnTo>
                    <a:pt x="397" y="1116"/>
                  </a:lnTo>
                  <a:lnTo>
                    <a:pt x="351" y="1051"/>
                  </a:lnTo>
                  <a:lnTo>
                    <a:pt x="298" y="993"/>
                  </a:lnTo>
                  <a:lnTo>
                    <a:pt x="229" y="906"/>
                  </a:lnTo>
                  <a:lnTo>
                    <a:pt x="153" y="841"/>
                  </a:lnTo>
                  <a:lnTo>
                    <a:pt x="84" y="790"/>
                  </a:lnTo>
                  <a:lnTo>
                    <a:pt x="0" y="739"/>
                  </a:lnTo>
                  <a:lnTo>
                    <a:pt x="84" y="703"/>
                  </a:lnTo>
                  <a:lnTo>
                    <a:pt x="168" y="659"/>
                  </a:lnTo>
                  <a:lnTo>
                    <a:pt x="252" y="601"/>
                  </a:lnTo>
                  <a:lnTo>
                    <a:pt x="321" y="544"/>
                  </a:lnTo>
                  <a:lnTo>
                    <a:pt x="359" y="507"/>
                  </a:lnTo>
                  <a:lnTo>
                    <a:pt x="405" y="442"/>
                  </a:lnTo>
                  <a:lnTo>
                    <a:pt x="405" y="659"/>
                  </a:lnTo>
                  <a:lnTo>
                    <a:pt x="481" y="674"/>
                  </a:lnTo>
                  <a:lnTo>
                    <a:pt x="558" y="674"/>
                  </a:lnTo>
                  <a:lnTo>
                    <a:pt x="642" y="674"/>
                  </a:lnTo>
                  <a:lnTo>
                    <a:pt x="733" y="659"/>
                  </a:lnTo>
                  <a:lnTo>
                    <a:pt x="825" y="638"/>
                  </a:lnTo>
                  <a:lnTo>
                    <a:pt x="917" y="616"/>
                  </a:lnTo>
                  <a:lnTo>
                    <a:pt x="1039" y="580"/>
                  </a:lnTo>
                  <a:lnTo>
                    <a:pt x="1138" y="536"/>
                  </a:lnTo>
                  <a:lnTo>
                    <a:pt x="1222" y="493"/>
                  </a:lnTo>
                  <a:lnTo>
                    <a:pt x="1321" y="442"/>
                  </a:lnTo>
                  <a:lnTo>
                    <a:pt x="1360" y="413"/>
                  </a:lnTo>
                  <a:lnTo>
                    <a:pt x="1406" y="391"/>
                  </a:lnTo>
                  <a:lnTo>
                    <a:pt x="1436" y="370"/>
                  </a:lnTo>
                  <a:lnTo>
                    <a:pt x="1474" y="341"/>
                  </a:lnTo>
                  <a:lnTo>
                    <a:pt x="1535" y="297"/>
                  </a:lnTo>
                  <a:lnTo>
                    <a:pt x="1581" y="261"/>
                  </a:lnTo>
                  <a:lnTo>
                    <a:pt x="1612" y="232"/>
                  </a:lnTo>
                  <a:lnTo>
                    <a:pt x="1642" y="203"/>
                  </a:lnTo>
                  <a:lnTo>
                    <a:pt x="1673" y="174"/>
                  </a:lnTo>
                  <a:lnTo>
                    <a:pt x="1696" y="145"/>
                  </a:lnTo>
                  <a:lnTo>
                    <a:pt x="1726" y="116"/>
                  </a:lnTo>
                  <a:lnTo>
                    <a:pt x="1757" y="80"/>
                  </a:lnTo>
                  <a:lnTo>
                    <a:pt x="1787" y="43"/>
                  </a:lnTo>
                  <a:lnTo>
                    <a:pt x="1818" y="0"/>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9645" name="Group 77"/>
          <p:cNvGrpSpPr>
            <a:grpSpLocks/>
          </p:cNvGrpSpPr>
          <p:nvPr/>
        </p:nvGrpSpPr>
        <p:grpSpPr bwMode="auto">
          <a:xfrm>
            <a:off x="417513" y="4965700"/>
            <a:ext cx="8910637" cy="1312863"/>
            <a:chOff x="265" y="2781"/>
            <a:chExt cx="5613" cy="827"/>
          </a:xfrm>
        </p:grpSpPr>
        <p:sp>
          <p:nvSpPr>
            <p:cNvPr id="109646" name="Rectangle 78"/>
            <p:cNvSpPr>
              <a:spLocks noChangeArrowheads="1"/>
            </p:cNvSpPr>
            <p:nvPr/>
          </p:nvSpPr>
          <p:spPr bwMode="auto">
            <a:xfrm>
              <a:off x="4034" y="2993"/>
              <a:ext cx="1844" cy="4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Palatino" charset="0"/>
                </a:rPr>
                <a:t>Participating Objects</a:t>
              </a:r>
              <a:br>
                <a:rPr lang="en-US" altLang="en-US" sz="2000">
                  <a:latin typeface="Palatino" charset="0"/>
                </a:rPr>
              </a:br>
              <a:r>
                <a:rPr lang="en-US" altLang="en-US" sz="2000" i="1">
                  <a:latin typeface="Palatino" charset="0"/>
                </a:rPr>
                <a:t>describe domain entities</a:t>
              </a:r>
              <a:endParaRPr lang="en-US" altLang="en-US" sz="2000">
                <a:latin typeface="Palatino" charset="0"/>
              </a:endParaRPr>
            </a:p>
          </p:txBody>
        </p:sp>
        <p:sp>
          <p:nvSpPr>
            <p:cNvPr id="109647" name="Rectangle 79"/>
            <p:cNvSpPr>
              <a:spLocks noChangeArrowheads="1"/>
            </p:cNvSpPr>
            <p:nvPr/>
          </p:nvSpPr>
          <p:spPr bwMode="auto">
            <a:xfrm>
              <a:off x="265" y="2781"/>
              <a:ext cx="3689" cy="827"/>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9622"/>
                                        </p:tgtEl>
                                        <p:attrNameLst>
                                          <p:attrName>style.visibility</p:attrName>
                                        </p:attrNameLst>
                                      </p:cBhvr>
                                      <p:to>
                                        <p:strVal val="visible"/>
                                      </p:to>
                                    </p:set>
                                  </p:childTnLst>
                                  <p:subTnLst>
                                    <p:animClr clrSpc="rgb" dir="cw">
                                      <p:cBhvr override="childStyle">
                                        <p:cTn dur="1" fill="hold" display="0" masterRel="nextClick" afterEffect="1"/>
                                        <p:tgtEl>
                                          <p:spTgt spid="109622"/>
                                        </p:tgtEl>
                                        <p:attrNameLst>
                                          <p:attrName>ppt_c</p:attrName>
                                        </p:attrNameLst>
                                      </p:cBhvr>
                                      <p:to>
                                        <a:srgbClr val="80808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9619"/>
                                        </p:tgtEl>
                                        <p:attrNameLst>
                                          <p:attrName>style.visibility</p:attrName>
                                        </p:attrNameLst>
                                      </p:cBhvr>
                                      <p:to>
                                        <p:strVal val="visible"/>
                                      </p:to>
                                    </p:set>
                                  </p:childTnLst>
                                  <p:subTnLst>
                                    <p:animClr clrSpc="rgb" dir="cw">
                                      <p:cBhvr override="childStyle">
                                        <p:cTn dur="1" fill="hold" display="0" masterRel="nextClick" afterEffect="1"/>
                                        <p:tgtEl>
                                          <p:spTgt spid="109619"/>
                                        </p:tgtEl>
                                        <p:attrNameLst>
                                          <p:attrName>ppt_c</p:attrName>
                                        </p:attrNameLst>
                                      </p:cBhvr>
                                      <p:to>
                                        <a:srgbClr val="80808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9625"/>
                                        </p:tgtEl>
                                        <p:attrNameLst>
                                          <p:attrName>style.visibility</p:attrName>
                                        </p:attrNameLst>
                                      </p:cBhvr>
                                      <p:to>
                                        <p:strVal val="visible"/>
                                      </p:to>
                                    </p:set>
                                  </p:childTnLst>
                                  <p:subTnLst>
                                    <p:animClr clrSpc="rgb" dir="cw">
                                      <p:cBhvr override="childStyle">
                                        <p:cTn dur="1" fill="hold" display="0" masterRel="nextClick" afterEffect="1"/>
                                        <p:tgtEl>
                                          <p:spTgt spid="109625"/>
                                        </p:tgtEl>
                                        <p:attrNameLst>
                                          <p:attrName>ppt_c</p:attrName>
                                        </p:attrNameLst>
                                      </p:cBhvr>
                                      <p:to>
                                        <a:srgbClr val="80808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9645"/>
                                        </p:tgtEl>
                                        <p:attrNameLst>
                                          <p:attrName>style.visibility</p:attrName>
                                        </p:attrNameLst>
                                      </p:cBhvr>
                                      <p:to>
                                        <p:strVal val="visible"/>
                                      </p:to>
                                    </p:set>
                                  </p:childTnLst>
                                  <p:subTnLst>
                                    <p:animClr clrSpc="rgb" dir="cw">
                                      <p:cBhvr override="childStyle">
                                        <p:cTn dur="1" fill="hold" display="0" masterRel="nextClick" afterEffect="1"/>
                                        <p:tgtEl>
                                          <p:spTgt spid="109645"/>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26"/>
          <p:cNvSpPr>
            <a:spLocks noGrp="1" noChangeArrowheads="1"/>
          </p:cNvSpPr>
          <p:nvPr>
            <p:ph type="title"/>
          </p:nvPr>
        </p:nvSpPr>
        <p:spPr/>
        <p:txBody>
          <a:bodyPr/>
          <a:lstStyle/>
          <a:p>
            <a:r>
              <a:rPr lang="en-US" altLang="en-US"/>
              <a:t>ARENA user tasks (top level use cases)</a:t>
            </a:r>
          </a:p>
        </p:txBody>
      </p:sp>
      <p:pic>
        <p:nvPicPr>
          <p:cNvPr id="114691" name="Picture 1027"/>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55600" y="1663700"/>
            <a:ext cx="8255000" cy="418465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6"/>
          <p:cNvSpPr>
            <a:spLocks noGrp="1" noChangeArrowheads="1"/>
          </p:cNvSpPr>
          <p:nvPr>
            <p:ph type="title"/>
          </p:nvPr>
        </p:nvSpPr>
        <p:spPr>
          <a:xfrm>
            <a:off x="419100" y="222250"/>
            <a:ext cx="8420100" cy="704850"/>
          </a:xfrm>
        </p:spPr>
        <p:txBody>
          <a:bodyPr/>
          <a:lstStyle/>
          <a:p>
            <a:r>
              <a:rPr lang="en-US" altLang="en-US"/>
              <a:t>AnnounceTournament (Part of OrganizeTournament)</a:t>
            </a:r>
          </a:p>
        </p:txBody>
      </p:sp>
      <p:pic>
        <p:nvPicPr>
          <p:cNvPr id="112644" name="Picture 1028"/>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22300" y="1295400"/>
            <a:ext cx="7720013" cy="492125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altLang="en-US"/>
              <a:t>When is a model dominant?</a:t>
            </a:r>
          </a:p>
        </p:txBody>
      </p:sp>
      <p:sp>
        <p:nvSpPr>
          <p:cNvPr id="68611" name="Rectangle 3"/>
          <p:cNvSpPr>
            <a:spLocks noGrp="1" noChangeArrowheads="1"/>
          </p:cNvSpPr>
          <p:nvPr>
            <p:ph type="body" idx="1"/>
          </p:nvPr>
        </p:nvSpPr>
        <p:spPr>
          <a:xfrm>
            <a:off x="317500" y="977900"/>
            <a:ext cx="8699500" cy="4921250"/>
          </a:xfrm>
          <a:noFill/>
          <a:ln/>
        </p:spPr>
        <p:txBody>
          <a:bodyPr/>
          <a:lstStyle/>
          <a:p>
            <a:r>
              <a:rPr lang="en-US" altLang="en-US" b="1" i="1"/>
              <a:t>Object model</a:t>
            </a:r>
            <a:r>
              <a:rPr lang="en-US" altLang="en-US" b="1"/>
              <a:t>: </a:t>
            </a:r>
            <a:r>
              <a:rPr lang="en-US" altLang="en-US"/>
              <a:t>The system has objects with nontrivial state.</a:t>
            </a:r>
          </a:p>
          <a:p>
            <a:r>
              <a:rPr lang="en-US" altLang="en-US" b="1" i="1"/>
              <a:t>Dynamic model:</a:t>
            </a:r>
            <a:r>
              <a:rPr lang="en-US" altLang="en-US" b="1"/>
              <a:t> </a:t>
            </a:r>
            <a:r>
              <a:rPr lang="en-US" altLang="en-US"/>
              <a:t>The model has many different types of events: Input, output, exceptions, errors, etc.</a:t>
            </a:r>
          </a:p>
          <a:p>
            <a:r>
              <a:rPr lang="en-US" altLang="en-US" b="1" i="1"/>
              <a:t>Functional model</a:t>
            </a:r>
            <a:r>
              <a:rPr lang="en-US" altLang="en-US" b="1"/>
              <a:t>: </a:t>
            </a:r>
            <a:r>
              <a:rPr lang="en-US" altLang="en-US"/>
              <a:t>The model performs complicated transformations (e.g. computations consisting of many steps).</a:t>
            </a:r>
          </a:p>
          <a:p>
            <a:r>
              <a:rPr lang="en-US" altLang="en-US"/>
              <a:t>Which of these models is  dominant in the following three cases?</a:t>
            </a:r>
          </a:p>
          <a:p>
            <a:pPr lvl="1"/>
            <a:r>
              <a:rPr lang="en-US" altLang="en-US"/>
              <a:t>Compiler</a:t>
            </a:r>
          </a:p>
          <a:p>
            <a:pPr lvl="1"/>
            <a:r>
              <a:rPr lang="en-US" altLang="en-US"/>
              <a:t>Database system</a:t>
            </a:r>
          </a:p>
          <a:p>
            <a:pPr lvl="1"/>
            <a:r>
              <a:rPr lang="en-US" altLang="en-US"/>
              <a:t>Spreadsheet program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6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6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a:noFill/>
          <a:ln/>
        </p:spPr>
        <p:txBody>
          <a:bodyPr/>
          <a:lstStyle/>
          <a:p>
            <a:r>
              <a:rPr lang="en-US" altLang="en-US"/>
              <a:t>Dominance of models</a:t>
            </a:r>
          </a:p>
        </p:txBody>
      </p:sp>
      <p:sp>
        <p:nvSpPr>
          <p:cNvPr id="107523" name="Rectangle 1027"/>
          <p:cNvSpPr>
            <a:spLocks noGrp="1" noChangeArrowheads="1"/>
          </p:cNvSpPr>
          <p:nvPr>
            <p:ph type="body" idx="1"/>
          </p:nvPr>
        </p:nvSpPr>
        <p:spPr>
          <a:xfrm>
            <a:off x="317500" y="977900"/>
            <a:ext cx="7988300" cy="4921250"/>
          </a:xfrm>
          <a:noFill/>
          <a:ln/>
        </p:spPr>
        <p:txBody>
          <a:bodyPr/>
          <a:lstStyle/>
          <a:p>
            <a:pPr>
              <a:lnSpc>
                <a:spcPct val="80000"/>
              </a:lnSpc>
            </a:pPr>
            <a:r>
              <a:rPr lang="en-US" altLang="en-US" i="1"/>
              <a:t>Compiler:</a:t>
            </a:r>
            <a:r>
              <a:rPr lang="en-US" altLang="en-US"/>
              <a:t> </a:t>
            </a:r>
          </a:p>
          <a:p>
            <a:pPr lvl="1">
              <a:lnSpc>
                <a:spcPct val="80000"/>
              </a:lnSpc>
            </a:pPr>
            <a:r>
              <a:rPr lang="en-US" altLang="en-US"/>
              <a:t>The functional model most important. (Why?)</a:t>
            </a:r>
          </a:p>
          <a:p>
            <a:pPr lvl="1">
              <a:lnSpc>
                <a:spcPct val="80000"/>
              </a:lnSpc>
            </a:pPr>
            <a:r>
              <a:rPr lang="en-US" altLang="en-US"/>
              <a:t>The dynamic model is trivial because there is only one type input and only a few outputs.</a:t>
            </a:r>
          </a:p>
          <a:p>
            <a:pPr>
              <a:lnSpc>
                <a:spcPct val="80000"/>
              </a:lnSpc>
            </a:pPr>
            <a:r>
              <a:rPr lang="en-US" altLang="en-US" i="1"/>
              <a:t>Database systems:</a:t>
            </a:r>
            <a:r>
              <a:rPr lang="en-US" altLang="en-US"/>
              <a:t> </a:t>
            </a:r>
          </a:p>
          <a:p>
            <a:pPr lvl="1">
              <a:lnSpc>
                <a:spcPct val="80000"/>
              </a:lnSpc>
            </a:pPr>
            <a:r>
              <a:rPr lang="en-US" altLang="en-US"/>
              <a:t>The object model most important.  </a:t>
            </a:r>
          </a:p>
          <a:p>
            <a:pPr lvl="1">
              <a:lnSpc>
                <a:spcPct val="80000"/>
              </a:lnSpc>
            </a:pPr>
            <a:r>
              <a:rPr lang="en-US" altLang="en-US"/>
              <a:t>The functional model is trivial, because the purpose of the functions is usually to store, organize and retrieve data.</a:t>
            </a:r>
          </a:p>
          <a:p>
            <a:pPr>
              <a:lnSpc>
                <a:spcPct val="80000"/>
              </a:lnSpc>
            </a:pPr>
            <a:r>
              <a:rPr lang="en-US" altLang="en-US" i="1"/>
              <a:t>Spreadsheet program:</a:t>
            </a:r>
            <a:r>
              <a:rPr lang="en-US" altLang="en-US"/>
              <a:t> </a:t>
            </a:r>
          </a:p>
          <a:p>
            <a:pPr lvl="1">
              <a:lnSpc>
                <a:spcPct val="80000"/>
              </a:lnSpc>
            </a:pPr>
            <a:r>
              <a:rPr lang="en-US" altLang="en-US"/>
              <a:t>The functional model most important. </a:t>
            </a:r>
          </a:p>
          <a:p>
            <a:pPr lvl="1">
              <a:lnSpc>
                <a:spcPct val="80000"/>
              </a:lnSpc>
            </a:pPr>
            <a:r>
              <a:rPr lang="en-US" altLang="en-US"/>
              <a:t>The dynamic model is interesting if the program allows computations on a cell.</a:t>
            </a:r>
          </a:p>
          <a:p>
            <a:pPr lvl="1">
              <a:lnSpc>
                <a:spcPct val="80000"/>
              </a:lnSpc>
            </a:pPr>
            <a:r>
              <a:rPr lang="en-US" altLang="en-US"/>
              <a:t>The object model is trivial, because the spreadsheet values are trivial and cannot be structured further. The only interesting object is  the cell.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75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75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75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75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752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752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75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tLang="en-US"/>
              <a:t>Collaborative Analysis</a:t>
            </a:r>
          </a:p>
        </p:txBody>
      </p:sp>
      <p:sp>
        <p:nvSpPr>
          <p:cNvPr id="69635" name="Rectangle 3"/>
          <p:cNvSpPr>
            <a:spLocks noGrp="1" noChangeArrowheads="1"/>
          </p:cNvSpPr>
          <p:nvPr>
            <p:ph type="body" idx="1"/>
          </p:nvPr>
        </p:nvSpPr>
        <p:spPr>
          <a:noFill/>
          <a:ln/>
        </p:spPr>
        <p:txBody>
          <a:bodyPr/>
          <a:lstStyle/>
          <a:p>
            <a:r>
              <a:rPr lang="en-US" altLang="en-US"/>
              <a:t>A system is a collection of subsystems providing services</a:t>
            </a:r>
          </a:p>
          <a:p>
            <a:r>
              <a:rPr lang="en-US" altLang="en-US"/>
              <a:t>Analysis of services is  provided by a set of the teams who provide the models for their subsystems</a:t>
            </a:r>
          </a:p>
          <a:p>
            <a:r>
              <a:rPr lang="en-US" altLang="en-US"/>
              <a:t>Integration of subsystem models into the full system model by the architecture team</a:t>
            </a:r>
          </a:p>
          <a:p>
            <a:r>
              <a:rPr lang="en-US" altLang="en-US"/>
              <a:t>Analysis integration checklist:</a:t>
            </a:r>
          </a:p>
          <a:p>
            <a:pPr lvl="1"/>
            <a:r>
              <a:rPr lang="en-US" altLang="en-US" sz="2400" b="0"/>
              <a:t>Are all the classes mentioned in the data dictionary?</a:t>
            </a:r>
          </a:p>
          <a:p>
            <a:pPr lvl="1"/>
            <a:r>
              <a:rPr lang="en-US" altLang="en-US" sz="2400" b="0"/>
              <a:t>Are the names of the methods consistent with the names of actions, activities, events or processes?</a:t>
            </a:r>
          </a:p>
          <a:p>
            <a:pPr lvl="1"/>
            <a:r>
              <a:rPr lang="en-US" altLang="en-US" sz="2400" b="0"/>
              <a:t>Check for  assumptions made by each of the services</a:t>
            </a:r>
          </a:p>
          <a:p>
            <a:pPr lvl="2"/>
            <a:r>
              <a:rPr lang="en-US" altLang="en-US" sz="2000" b="0"/>
              <a:t>Missing methods, classes</a:t>
            </a:r>
          </a:p>
          <a:p>
            <a:pPr lvl="2"/>
            <a:r>
              <a:rPr lang="en-US" altLang="en-US" sz="2000" b="0"/>
              <a:t>Unmatched associations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96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963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9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9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9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p:txBody>
          <a:bodyPr/>
          <a:lstStyle/>
          <a:p>
            <a:r>
              <a:rPr lang="en-US" altLang="en-US"/>
              <a:t>Analysis: UML Activity Diagram</a:t>
            </a:r>
          </a:p>
        </p:txBody>
      </p:sp>
      <p:pic>
        <p:nvPicPr>
          <p:cNvPr id="89092"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685800"/>
            <a:ext cx="5483225" cy="586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8100" y="69850"/>
            <a:ext cx="9055100" cy="889000"/>
          </a:xfrm>
          <a:noFill/>
          <a:ln/>
        </p:spPr>
        <p:txBody>
          <a:bodyPr/>
          <a:lstStyle/>
          <a:p>
            <a:r>
              <a:rPr lang="en-US" altLang="en-US"/>
              <a:t>Object Model Integration in a large Project</a:t>
            </a:r>
          </a:p>
        </p:txBody>
      </p:sp>
      <p:grpSp>
        <p:nvGrpSpPr>
          <p:cNvPr id="70662" name="Group 6"/>
          <p:cNvGrpSpPr>
            <a:grpSpLocks/>
          </p:cNvGrpSpPr>
          <p:nvPr/>
        </p:nvGrpSpPr>
        <p:grpSpPr bwMode="auto">
          <a:xfrm>
            <a:off x="1381125" y="2811463"/>
            <a:ext cx="1358900" cy="498475"/>
            <a:chOff x="870" y="1771"/>
            <a:chExt cx="856" cy="314"/>
          </a:xfrm>
        </p:grpSpPr>
        <p:sp>
          <p:nvSpPr>
            <p:cNvPr id="70659" name="Rectangle 3"/>
            <p:cNvSpPr>
              <a:spLocks noChangeArrowheads="1"/>
            </p:cNvSpPr>
            <p:nvPr/>
          </p:nvSpPr>
          <p:spPr bwMode="auto">
            <a:xfrm>
              <a:off x="870" y="1771"/>
              <a:ext cx="856" cy="307"/>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60" name="Line 4"/>
            <p:cNvSpPr>
              <a:spLocks noChangeShapeType="1"/>
            </p:cNvSpPr>
            <p:nvPr/>
          </p:nvSpPr>
          <p:spPr bwMode="auto">
            <a:xfrm>
              <a:off x="878" y="1779"/>
              <a:ext cx="84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61" name="Line 5"/>
            <p:cNvSpPr>
              <a:spLocks noChangeShapeType="1"/>
            </p:cNvSpPr>
            <p:nvPr/>
          </p:nvSpPr>
          <p:spPr bwMode="auto">
            <a:xfrm>
              <a:off x="878" y="2085"/>
              <a:ext cx="84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663" name="Rectangle 7"/>
          <p:cNvSpPr>
            <a:spLocks noChangeArrowheads="1"/>
          </p:cNvSpPr>
          <p:nvPr/>
        </p:nvSpPr>
        <p:spPr bwMode="auto">
          <a:xfrm>
            <a:off x="1868488" y="2879725"/>
            <a:ext cx="223837"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 </a:t>
            </a:r>
          </a:p>
        </p:txBody>
      </p:sp>
      <p:sp>
        <p:nvSpPr>
          <p:cNvPr id="70664" name="Rectangle 8"/>
          <p:cNvSpPr>
            <a:spLocks noChangeArrowheads="1"/>
          </p:cNvSpPr>
          <p:nvPr/>
        </p:nvSpPr>
        <p:spPr bwMode="auto">
          <a:xfrm>
            <a:off x="1643063" y="2998788"/>
            <a:ext cx="801687"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2"/>
                </a:solidFill>
                <a:latin typeface="Geneva" charset="0"/>
              </a:rPr>
              <a:t>Module 1</a:t>
            </a:r>
          </a:p>
        </p:txBody>
      </p:sp>
      <p:sp>
        <p:nvSpPr>
          <p:cNvPr id="70665" name="Rectangle 9"/>
          <p:cNvSpPr>
            <a:spLocks noChangeArrowheads="1"/>
          </p:cNvSpPr>
          <p:nvPr/>
        </p:nvSpPr>
        <p:spPr bwMode="auto">
          <a:xfrm>
            <a:off x="1600200" y="1646238"/>
            <a:ext cx="871538" cy="361950"/>
          </a:xfrm>
          <a:prstGeom prst="rect">
            <a:avLst/>
          </a:prstGeom>
          <a:solidFill>
            <a:srgbClr val="CCCC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66" name="Rectangle 10"/>
          <p:cNvSpPr>
            <a:spLocks noChangeArrowheads="1"/>
          </p:cNvSpPr>
          <p:nvPr/>
        </p:nvSpPr>
        <p:spPr bwMode="auto">
          <a:xfrm>
            <a:off x="1606550" y="1731963"/>
            <a:ext cx="6889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 Team 1</a:t>
            </a:r>
          </a:p>
        </p:txBody>
      </p:sp>
      <p:grpSp>
        <p:nvGrpSpPr>
          <p:cNvPr id="70669" name="Group 13"/>
          <p:cNvGrpSpPr>
            <a:grpSpLocks/>
          </p:cNvGrpSpPr>
          <p:nvPr/>
        </p:nvGrpSpPr>
        <p:grpSpPr bwMode="auto">
          <a:xfrm>
            <a:off x="6845300" y="2082800"/>
            <a:ext cx="1285875" cy="466725"/>
            <a:chOff x="4312" y="1312"/>
            <a:chExt cx="810" cy="294"/>
          </a:xfrm>
        </p:grpSpPr>
        <p:sp>
          <p:nvSpPr>
            <p:cNvPr id="70667" name="Rectangle 11"/>
            <p:cNvSpPr>
              <a:spLocks noChangeArrowheads="1"/>
            </p:cNvSpPr>
            <p:nvPr/>
          </p:nvSpPr>
          <p:spPr bwMode="auto">
            <a:xfrm>
              <a:off x="4312" y="1312"/>
              <a:ext cx="810" cy="275"/>
            </a:xfrm>
            <a:prstGeom prst="rect">
              <a:avLst/>
            </a:prstGeom>
            <a:solidFill>
              <a:srgbClr val="CCCC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68" name="Rectangle 12"/>
            <p:cNvSpPr>
              <a:spLocks noChangeArrowheads="1"/>
            </p:cNvSpPr>
            <p:nvPr/>
          </p:nvSpPr>
          <p:spPr bwMode="auto">
            <a:xfrm>
              <a:off x="4405" y="1350"/>
              <a:ext cx="655" cy="2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000" b="0">
                  <a:solidFill>
                    <a:schemeClr val="bg1"/>
                  </a:solidFill>
                  <a:latin typeface="Geneva" charset="0"/>
                </a:rPr>
                <a:t>User Interface</a:t>
              </a:r>
            </a:p>
            <a:p>
              <a:pPr algn="ctr"/>
              <a:r>
                <a:rPr lang="en-US" altLang="en-US" sz="1000" b="0">
                  <a:solidFill>
                    <a:schemeClr val="bg1"/>
                  </a:solidFill>
                  <a:latin typeface="Geneva" charset="0"/>
                </a:rPr>
                <a:t>Team</a:t>
              </a:r>
            </a:p>
          </p:txBody>
        </p:sp>
      </p:grpSp>
      <p:grpSp>
        <p:nvGrpSpPr>
          <p:cNvPr id="70673" name="Group 17"/>
          <p:cNvGrpSpPr>
            <a:grpSpLocks/>
          </p:cNvGrpSpPr>
          <p:nvPr/>
        </p:nvGrpSpPr>
        <p:grpSpPr bwMode="auto">
          <a:xfrm>
            <a:off x="5357813" y="2811463"/>
            <a:ext cx="1358900" cy="498475"/>
            <a:chOff x="3375" y="1771"/>
            <a:chExt cx="856" cy="314"/>
          </a:xfrm>
        </p:grpSpPr>
        <p:sp>
          <p:nvSpPr>
            <p:cNvPr id="70670" name="Rectangle 14"/>
            <p:cNvSpPr>
              <a:spLocks noChangeArrowheads="1"/>
            </p:cNvSpPr>
            <p:nvPr/>
          </p:nvSpPr>
          <p:spPr bwMode="auto">
            <a:xfrm>
              <a:off x="3375" y="1771"/>
              <a:ext cx="856" cy="307"/>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71" name="Line 15"/>
            <p:cNvSpPr>
              <a:spLocks noChangeShapeType="1"/>
            </p:cNvSpPr>
            <p:nvPr/>
          </p:nvSpPr>
          <p:spPr bwMode="auto">
            <a:xfrm>
              <a:off x="3383" y="1779"/>
              <a:ext cx="839"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72" name="Line 16"/>
            <p:cNvSpPr>
              <a:spLocks noChangeShapeType="1"/>
            </p:cNvSpPr>
            <p:nvPr/>
          </p:nvSpPr>
          <p:spPr bwMode="auto">
            <a:xfrm>
              <a:off x="3383" y="2085"/>
              <a:ext cx="839"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674" name="Rectangle 18"/>
          <p:cNvSpPr>
            <a:spLocks noChangeArrowheads="1"/>
          </p:cNvSpPr>
          <p:nvPr/>
        </p:nvSpPr>
        <p:spPr bwMode="auto">
          <a:xfrm>
            <a:off x="5360988" y="2890838"/>
            <a:ext cx="10826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2"/>
                </a:solidFill>
                <a:latin typeface="Geneva" charset="0"/>
              </a:rPr>
              <a:t>User Interface </a:t>
            </a:r>
          </a:p>
        </p:txBody>
      </p:sp>
      <p:sp>
        <p:nvSpPr>
          <p:cNvPr id="70675" name="Rectangle 19"/>
          <p:cNvSpPr>
            <a:spLocks noChangeArrowheads="1"/>
          </p:cNvSpPr>
          <p:nvPr/>
        </p:nvSpPr>
        <p:spPr bwMode="auto">
          <a:xfrm>
            <a:off x="5686425" y="3090863"/>
            <a:ext cx="61118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2"/>
                </a:solidFill>
                <a:latin typeface="Geneva" charset="0"/>
              </a:rPr>
              <a:t>Module</a:t>
            </a:r>
          </a:p>
        </p:txBody>
      </p:sp>
      <p:sp>
        <p:nvSpPr>
          <p:cNvPr id="70676" name="AutoShape 20"/>
          <p:cNvSpPr>
            <a:spLocks noChangeArrowheads="1"/>
          </p:cNvSpPr>
          <p:nvPr/>
        </p:nvSpPr>
        <p:spPr bwMode="auto">
          <a:xfrm>
            <a:off x="3455988" y="3565525"/>
            <a:ext cx="960437" cy="360363"/>
          </a:xfrm>
          <a:prstGeom prst="roundRect">
            <a:avLst>
              <a:gd name="adj" fmla="val 32250"/>
            </a:avLst>
          </a:prstGeom>
          <a:solidFill>
            <a:srgbClr val="00CC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77" name="Rectangle 21"/>
          <p:cNvSpPr>
            <a:spLocks noChangeArrowheads="1"/>
          </p:cNvSpPr>
          <p:nvPr/>
        </p:nvSpPr>
        <p:spPr bwMode="auto">
          <a:xfrm>
            <a:off x="3435350" y="3663950"/>
            <a:ext cx="89058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 Integration</a:t>
            </a:r>
          </a:p>
        </p:txBody>
      </p:sp>
      <p:grpSp>
        <p:nvGrpSpPr>
          <p:cNvPr id="70680" name="Group 24"/>
          <p:cNvGrpSpPr>
            <a:grpSpLocks/>
          </p:cNvGrpSpPr>
          <p:nvPr/>
        </p:nvGrpSpPr>
        <p:grpSpPr bwMode="auto">
          <a:xfrm>
            <a:off x="2060575" y="3322638"/>
            <a:ext cx="1390650" cy="325437"/>
            <a:chOff x="1298" y="2093"/>
            <a:chExt cx="876" cy="205"/>
          </a:xfrm>
        </p:grpSpPr>
        <p:sp>
          <p:nvSpPr>
            <p:cNvPr id="70678" name="Line 22"/>
            <p:cNvSpPr>
              <a:spLocks noChangeShapeType="1"/>
            </p:cNvSpPr>
            <p:nvPr/>
          </p:nvSpPr>
          <p:spPr bwMode="auto">
            <a:xfrm>
              <a:off x="1298" y="2093"/>
              <a:ext cx="871" cy="173"/>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79" name="Freeform 23"/>
            <p:cNvSpPr>
              <a:spLocks/>
            </p:cNvSpPr>
            <p:nvPr/>
          </p:nvSpPr>
          <p:spPr bwMode="auto">
            <a:xfrm>
              <a:off x="2094" y="2211"/>
              <a:ext cx="80" cy="87"/>
            </a:xfrm>
            <a:custGeom>
              <a:avLst/>
              <a:gdLst>
                <a:gd name="T0" fmla="*/ 0 w 80"/>
                <a:gd name="T1" fmla="*/ 86 h 87"/>
                <a:gd name="T2" fmla="*/ 79 w 80"/>
                <a:gd name="T3" fmla="*/ 55 h 87"/>
                <a:gd name="T4" fmla="*/ 24 w 80"/>
                <a:gd name="T5" fmla="*/ 0 h 87"/>
                <a:gd name="T6" fmla="*/ 0 w 80"/>
                <a:gd name="T7" fmla="*/ 86 h 87"/>
              </a:gdLst>
              <a:ahLst/>
              <a:cxnLst>
                <a:cxn ang="0">
                  <a:pos x="T0" y="T1"/>
                </a:cxn>
                <a:cxn ang="0">
                  <a:pos x="T2" y="T3"/>
                </a:cxn>
                <a:cxn ang="0">
                  <a:pos x="T4" y="T5"/>
                </a:cxn>
                <a:cxn ang="0">
                  <a:pos x="T6" y="T7"/>
                </a:cxn>
              </a:cxnLst>
              <a:rect l="0" t="0" r="r" b="b"/>
              <a:pathLst>
                <a:path w="80" h="87">
                  <a:moveTo>
                    <a:pt x="0" y="86"/>
                  </a:moveTo>
                  <a:lnTo>
                    <a:pt x="79" y="55"/>
                  </a:lnTo>
                  <a:lnTo>
                    <a:pt x="24" y="0"/>
                  </a:lnTo>
                  <a:lnTo>
                    <a:pt x="0" y="86"/>
                  </a:lnTo>
                </a:path>
              </a:pathLst>
            </a:custGeom>
            <a:solidFill>
              <a:srgbClr val="FF3300"/>
            </a:solidFill>
            <a:ln w="12700" cap="rnd" cmpd="sng">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683" name="Group 27"/>
          <p:cNvGrpSpPr>
            <a:grpSpLocks/>
          </p:cNvGrpSpPr>
          <p:nvPr/>
        </p:nvGrpSpPr>
        <p:grpSpPr bwMode="auto">
          <a:xfrm>
            <a:off x="4346575" y="3322638"/>
            <a:ext cx="1684338" cy="288925"/>
            <a:chOff x="2738" y="2093"/>
            <a:chExt cx="1061" cy="182"/>
          </a:xfrm>
        </p:grpSpPr>
        <p:sp>
          <p:nvSpPr>
            <p:cNvPr id="70681" name="Line 25"/>
            <p:cNvSpPr>
              <a:spLocks noChangeShapeType="1"/>
            </p:cNvSpPr>
            <p:nvPr/>
          </p:nvSpPr>
          <p:spPr bwMode="auto">
            <a:xfrm flipH="1">
              <a:off x="2738" y="2093"/>
              <a:ext cx="1061" cy="149"/>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82" name="Freeform 26"/>
            <p:cNvSpPr>
              <a:spLocks/>
            </p:cNvSpPr>
            <p:nvPr/>
          </p:nvSpPr>
          <p:spPr bwMode="auto">
            <a:xfrm>
              <a:off x="2738" y="2188"/>
              <a:ext cx="73" cy="87"/>
            </a:xfrm>
            <a:custGeom>
              <a:avLst/>
              <a:gdLst>
                <a:gd name="T0" fmla="*/ 64 w 73"/>
                <a:gd name="T1" fmla="*/ 0 h 87"/>
                <a:gd name="T2" fmla="*/ 0 w 73"/>
                <a:gd name="T3" fmla="*/ 55 h 87"/>
                <a:gd name="T4" fmla="*/ 72 w 73"/>
                <a:gd name="T5" fmla="*/ 86 h 87"/>
                <a:gd name="T6" fmla="*/ 64 w 73"/>
                <a:gd name="T7" fmla="*/ 0 h 87"/>
              </a:gdLst>
              <a:ahLst/>
              <a:cxnLst>
                <a:cxn ang="0">
                  <a:pos x="T0" y="T1"/>
                </a:cxn>
                <a:cxn ang="0">
                  <a:pos x="T2" y="T3"/>
                </a:cxn>
                <a:cxn ang="0">
                  <a:pos x="T4" y="T5"/>
                </a:cxn>
                <a:cxn ang="0">
                  <a:pos x="T6" y="T7"/>
                </a:cxn>
              </a:cxnLst>
              <a:rect l="0" t="0" r="r" b="b"/>
              <a:pathLst>
                <a:path w="73" h="87">
                  <a:moveTo>
                    <a:pt x="64" y="0"/>
                  </a:moveTo>
                  <a:lnTo>
                    <a:pt x="0" y="55"/>
                  </a:lnTo>
                  <a:lnTo>
                    <a:pt x="72" y="86"/>
                  </a:lnTo>
                  <a:lnTo>
                    <a:pt x="64" y="0"/>
                  </a:lnTo>
                </a:path>
              </a:pathLst>
            </a:custGeom>
            <a:solidFill>
              <a:srgbClr val="FF3300"/>
            </a:solidFill>
            <a:ln w="12700" cap="rnd" cmpd="sng">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688" name="Group 32"/>
          <p:cNvGrpSpPr>
            <a:grpSpLocks/>
          </p:cNvGrpSpPr>
          <p:nvPr/>
        </p:nvGrpSpPr>
        <p:grpSpPr bwMode="auto">
          <a:xfrm>
            <a:off x="4346575" y="3473450"/>
            <a:ext cx="200025" cy="138113"/>
            <a:chOff x="2738" y="2188"/>
            <a:chExt cx="126" cy="87"/>
          </a:xfrm>
        </p:grpSpPr>
        <p:sp>
          <p:nvSpPr>
            <p:cNvPr id="70684" name="Line 28"/>
            <p:cNvSpPr>
              <a:spLocks noChangeShapeType="1"/>
            </p:cNvSpPr>
            <p:nvPr/>
          </p:nvSpPr>
          <p:spPr bwMode="auto">
            <a:xfrm flipH="1">
              <a:off x="2738" y="2234"/>
              <a:ext cx="111" cy="8"/>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85" name="Freeform 29"/>
            <p:cNvSpPr>
              <a:spLocks/>
            </p:cNvSpPr>
            <p:nvPr/>
          </p:nvSpPr>
          <p:spPr bwMode="auto">
            <a:xfrm>
              <a:off x="2738" y="2188"/>
              <a:ext cx="73" cy="87"/>
            </a:xfrm>
            <a:custGeom>
              <a:avLst/>
              <a:gdLst>
                <a:gd name="T0" fmla="*/ 64 w 73"/>
                <a:gd name="T1" fmla="*/ 0 h 87"/>
                <a:gd name="T2" fmla="*/ 0 w 73"/>
                <a:gd name="T3" fmla="*/ 55 h 87"/>
                <a:gd name="T4" fmla="*/ 72 w 73"/>
                <a:gd name="T5" fmla="*/ 86 h 87"/>
                <a:gd name="T6" fmla="*/ 64 w 73"/>
                <a:gd name="T7" fmla="*/ 0 h 87"/>
              </a:gdLst>
              <a:ahLst/>
              <a:cxnLst>
                <a:cxn ang="0">
                  <a:pos x="T0" y="T1"/>
                </a:cxn>
                <a:cxn ang="0">
                  <a:pos x="T2" y="T3"/>
                </a:cxn>
                <a:cxn ang="0">
                  <a:pos x="T4" y="T5"/>
                </a:cxn>
                <a:cxn ang="0">
                  <a:pos x="T6" y="T7"/>
                </a:cxn>
              </a:cxnLst>
              <a:rect l="0" t="0" r="r" b="b"/>
              <a:pathLst>
                <a:path w="73" h="87">
                  <a:moveTo>
                    <a:pt x="64" y="0"/>
                  </a:moveTo>
                  <a:lnTo>
                    <a:pt x="0" y="55"/>
                  </a:lnTo>
                  <a:lnTo>
                    <a:pt x="72" y="86"/>
                  </a:lnTo>
                  <a:lnTo>
                    <a:pt x="64" y="0"/>
                  </a:lnTo>
                </a:path>
              </a:pathLst>
            </a:custGeom>
            <a:solidFill>
              <a:srgbClr val="FF3300"/>
            </a:solidFill>
            <a:ln w="12700" cap="rnd" cmpd="sng">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86" name="Oval 30"/>
            <p:cNvSpPr>
              <a:spLocks noChangeArrowheads="1"/>
            </p:cNvSpPr>
            <p:nvPr/>
          </p:nvSpPr>
          <p:spPr bwMode="auto">
            <a:xfrm>
              <a:off x="2826" y="2204"/>
              <a:ext cx="38" cy="38"/>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87" name="Oval 31"/>
            <p:cNvSpPr>
              <a:spLocks noChangeArrowheads="1"/>
            </p:cNvSpPr>
            <p:nvPr/>
          </p:nvSpPr>
          <p:spPr bwMode="auto">
            <a:xfrm>
              <a:off x="2826" y="2204"/>
              <a:ext cx="38" cy="38"/>
            </a:xfrm>
            <a:prstGeom prst="ellipse">
              <a:avLst/>
            </a:prstGeom>
            <a:solidFill>
              <a:srgbClr val="FF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0691" name="Group 35"/>
          <p:cNvGrpSpPr>
            <a:grpSpLocks/>
          </p:cNvGrpSpPr>
          <p:nvPr/>
        </p:nvGrpSpPr>
        <p:grpSpPr bwMode="auto">
          <a:xfrm>
            <a:off x="1954213" y="1982788"/>
            <a:ext cx="138112" cy="280987"/>
            <a:chOff x="1231" y="1249"/>
            <a:chExt cx="87" cy="177"/>
          </a:xfrm>
        </p:grpSpPr>
        <p:sp>
          <p:nvSpPr>
            <p:cNvPr id="70689" name="Line 33"/>
            <p:cNvSpPr>
              <a:spLocks noChangeShapeType="1"/>
            </p:cNvSpPr>
            <p:nvPr/>
          </p:nvSpPr>
          <p:spPr bwMode="auto">
            <a:xfrm>
              <a:off x="1239" y="1249"/>
              <a:ext cx="55" cy="17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90" name="Freeform 34"/>
            <p:cNvSpPr>
              <a:spLocks/>
            </p:cNvSpPr>
            <p:nvPr/>
          </p:nvSpPr>
          <p:spPr bwMode="auto">
            <a:xfrm>
              <a:off x="1231" y="1355"/>
              <a:ext cx="87" cy="71"/>
            </a:xfrm>
            <a:custGeom>
              <a:avLst/>
              <a:gdLst>
                <a:gd name="T0" fmla="*/ 0 w 87"/>
                <a:gd name="T1" fmla="*/ 31 h 71"/>
                <a:gd name="T2" fmla="*/ 63 w 87"/>
                <a:gd name="T3" fmla="*/ 70 h 71"/>
                <a:gd name="T4" fmla="*/ 86 w 87"/>
                <a:gd name="T5" fmla="*/ 0 h 71"/>
                <a:gd name="T6" fmla="*/ 0 w 87"/>
                <a:gd name="T7" fmla="*/ 31 h 71"/>
              </a:gdLst>
              <a:ahLst/>
              <a:cxnLst>
                <a:cxn ang="0">
                  <a:pos x="T0" y="T1"/>
                </a:cxn>
                <a:cxn ang="0">
                  <a:pos x="T2" y="T3"/>
                </a:cxn>
                <a:cxn ang="0">
                  <a:pos x="T4" y="T5"/>
                </a:cxn>
                <a:cxn ang="0">
                  <a:pos x="T6" y="T7"/>
                </a:cxn>
              </a:cxnLst>
              <a:rect l="0" t="0" r="r" b="b"/>
              <a:pathLst>
                <a:path w="87" h="71">
                  <a:moveTo>
                    <a:pt x="0" y="31"/>
                  </a:moveTo>
                  <a:lnTo>
                    <a:pt x="63" y="70"/>
                  </a:lnTo>
                  <a:lnTo>
                    <a:pt x="86" y="0"/>
                  </a:lnTo>
                  <a:lnTo>
                    <a:pt x="0" y="31"/>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694" name="Group 38"/>
          <p:cNvGrpSpPr>
            <a:grpSpLocks/>
          </p:cNvGrpSpPr>
          <p:nvPr/>
        </p:nvGrpSpPr>
        <p:grpSpPr bwMode="auto">
          <a:xfrm>
            <a:off x="1930400" y="2468563"/>
            <a:ext cx="125413" cy="344487"/>
            <a:chOff x="1216" y="1555"/>
            <a:chExt cx="79" cy="217"/>
          </a:xfrm>
        </p:grpSpPr>
        <p:sp>
          <p:nvSpPr>
            <p:cNvPr id="70692" name="Line 36"/>
            <p:cNvSpPr>
              <a:spLocks noChangeShapeType="1"/>
            </p:cNvSpPr>
            <p:nvPr/>
          </p:nvSpPr>
          <p:spPr bwMode="auto">
            <a:xfrm>
              <a:off x="1259" y="1555"/>
              <a:ext cx="0" cy="2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93" name="Freeform 37"/>
            <p:cNvSpPr>
              <a:spLocks/>
            </p:cNvSpPr>
            <p:nvPr/>
          </p:nvSpPr>
          <p:spPr bwMode="auto">
            <a:xfrm>
              <a:off x="1216" y="1693"/>
              <a:ext cx="79" cy="79"/>
            </a:xfrm>
            <a:custGeom>
              <a:avLst/>
              <a:gdLst>
                <a:gd name="T0" fmla="*/ 0 w 79"/>
                <a:gd name="T1" fmla="*/ 0 h 79"/>
                <a:gd name="T2" fmla="*/ 39 w 79"/>
                <a:gd name="T3" fmla="*/ 78 h 79"/>
                <a:gd name="T4" fmla="*/ 78 w 79"/>
                <a:gd name="T5" fmla="*/ 0 h 79"/>
                <a:gd name="T6" fmla="*/ 0 w 79"/>
                <a:gd name="T7" fmla="*/ 0 h 79"/>
              </a:gdLst>
              <a:ahLst/>
              <a:cxnLst>
                <a:cxn ang="0">
                  <a:pos x="T0" y="T1"/>
                </a:cxn>
                <a:cxn ang="0">
                  <a:pos x="T2" y="T3"/>
                </a:cxn>
                <a:cxn ang="0">
                  <a:pos x="T4" y="T5"/>
                </a:cxn>
                <a:cxn ang="0">
                  <a:pos x="T6" y="T7"/>
                </a:cxn>
              </a:cxnLst>
              <a:rect l="0" t="0" r="r" b="b"/>
              <a:pathLst>
                <a:path w="79" h="79">
                  <a:moveTo>
                    <a:pt x="0" y="0"/>
                  </a:moveTo>
                  <a:lnTo>
                    <a:pt x="39" y="78"/>
                  </a:lnTo>
                  <a:lnTo>
                    <a:pt x="78" y="0"/>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697" name="Group 41"/>
          <p:cNvGrpSpPr>
            <a:grpSpLocks/>
          </p:cNvGrpSpPr>
          <p:nvPr/>
        </p:nvGrpSpPr>
        <p:grpSpPr bwMode="auto">
          <a:xfrm>
            <a:off x="5967413" y="2468563"/>
            <a:ext cx="127000" cy="344487"/>
            <a:chOff x="3759" y="1555"/>
            <a:chExt cx="80" cy="217"/>
          </a:xfrm>
        </p:grpSpPr>
        <p:sp>
          <p:nvSpPr>
            <p:cNvPr id="70695" name="Line 39"/>
            <p:cNvSpPr>
              <a:spLocks noChangeShapeType="1"/>
            </p:cNvSpPr>
            <p:nvPr/>
          </p:nvSpPr>
          <p:spPr bwMode="auto">
            <a:xfrm>
              <a:off x="3802" y="1555"/>
              <a:ext cx="0" cy="2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96" name="Freeform 40"/>
            <p:cNvSpPr>
              <a:spLocks/>
            </p:cNvSpPr>
            <p:nvPr/>
          </p:nvSpPr>
          <p:spPr bwMode="auto">
            <a:xfrm>
              <a:off x="3759" y="1693"/>
              <a:ext cx="80" cy="79"/>
            </a:xfrm>
            <a:custGeom>
              <a:avLst/>
              <a:gdLst>
                <a:gd name="T0" fmla="*/ 0 w 80"/>
                <a:gd name="T1" fmla="*/ 0 h 79"/>
                <a:gd name="T2" fmla="*/ 40 w 80"/>
                <a:gd name="T3" fmla="*/ 78 h 79"/>
                <a:gd name="T4" fmla="*/ 79 w 80"/>
                <a:gd name="T5" fmla="*/ 0 h 79"/>
                <a:gd name="T6" fmla="*/ 0 w 80"/>
                <a:gd name="T7" fmla="*/ 0 h 79"/>
              </a:gdLst>
              <a:ahLst/>
              <a:cxnLst>
                <a:cxn ang="0">
                  <a:pos x="T0" y="T1"/>
                </a:cxn>
                <a:cxn ang="0">
                  <a:pos x="T2" y="T3"/>
                </a:cxn>
                <a:cxn ang="0">
                  <a:pos x="T4" y="T5"/>
                </a:cxn>
                <a:cxn ang="0">
                  <a:pos x="T6" y="T7"/>
                </a:cxn>
              </a:cxnLst>
              <a:rect l="0" t="0" r="r" b="b"/>
              <a:pathLst>
                <a:path w="80" h="79">
                  <a:moveTo>
                    <a:pt x="0" y="0"/>
                  </a:moveTo>
                  <a:lnTo>
                    <a:pt x="40" y="78"/>
                  </a:lnTo>
                  <a:lnTo>
                    <a:pt x="79" y="0"/>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701" name="Group 45"/>
          <p:cNvGrpSpPr>
            <a:grpSpLocks/>
          </p:cNvGrpSpPr>
          <p:nvPr/>
        </p:nvGrpSpPr>
        <p:grpSpPr bwMode="auto">
          <a:xfrm>
            <a:off x="3463925" y="2362200"/>
            <a:ext cx="958850" cy="785813"/>
            <a:chOff x="2182" y="1488"/>
            <a:chExt cx="604" cy="495"/>
          </a:xfrm>
        </p:grpSpPr>
        <p:sp>
          <p:nvSpPr>
            <p:cNvPr id="70698" name="Rectangle 42"/>
            <p:cNvSpPr>
              <a:spLocks noChangeArrowheads="1"/>
            </p:cNvSpPr>
            <p:nvPr/>
          </p:nvSpPr>
          <p:spPr bwMode="auto">
            <a:xfrm>
              <a:off x="2182" y="1488"/>
              <a:ext cx="604" cy="495"/>
            </a:xfrm>
            <a:prstGeom prst="rect">
              <a:avLst/>
            </a:prstGeom>
            <a:solidFill>
              <a:srgbClr val="66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99" name="Line 43"/>
            <p:cNvSpPr>
              <a:spLocks noChangeShapeType="1"/>
            </p:cNvSpPr>
            <p:nvPr/>
          </p:nvSpPr>
          <p:spPr bwMode="auto">
            <a:xfrm>
              <a:off x="2189" y="1497"/>
              <a:ext cx="589"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00" name="Line 44"/>
            <p:cNvSpPr>
              <a:spLocks noChangeShapeType="1"/>
            </p:cNvSpPr>
            <p:nvPr/>
          </p:nvSpPr>
          <p:spPr bwMode="auto">
            <a:xfrm>
              <a:off x="2189" y="1983"/>
              <a:ext cx="589"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02" name="Rectangle 46"/>
          <p:cNvSpPr>
            <a:spLocks noChangeArrowheads="1"/>
          </p:cNvSpPr>
          <p:nvPr/>
        </p:nvSpPr>
        <p:spPr bwMode="auto">
          <a:xfrm>
            <a:off x="3409950" y="2468563"/>
            <a:ext cx="876300"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chemeClr val="bg1"/>
                </a:solidFill>
                <a:latin typeface="Geneva" charset="0"/>
              </a:rPr>
              <a:t>Integrated </a:t>
            </a:r>
          </a:p>
        </p:txBody>
      </p:sp>
      <p:sp>
        <p:nvSpPr>
          <p:cNvPr id="70703" name="Rectangle 47"/>
          <p:cNvSpPr>
            <a:spLocks noChangeArrowheads="1"/>
          </p:cNvSpPr>
          <p:nvPr/>
        </p:nvSpPr>
        <p:spPr bwMode="auto">
          <a:xfrm>
            <a:off x="3570288" y="2665413"/>
            <a:ext cx="69215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chemeClr val="bg1"/>
                </a:solidFill>
                <a:latin typeface="Geneva" charset="0"/>
              </a:rPr>
              <a:t>System </a:t>
            </a:r>
          </a:p>
          <a:p>
            <a:endParaRPr lang="en-US" altLang="en-US" sz="1000">
              <a:solidFill>
                <a:schemeClr val="bg1"/>
              </a:solidFill>
              <a:latin typeface="Geneva" charset="0"/>
            </a:endParaRPr>
          </a:p>
        </p:txBody>
      </p:sp>
      <p:sp>
        <p:nvSpPr>
          <p:cNvPr id="70704" name="Rectangle 48"/>
          <p:cNvSpPr>
            <a:spLocks noChangeArrowheads="1"/>
          </p:cNvSpPr>
          <p:nvPr/>
        </p:nvSpPr>
        <p:spPr bwMode="auto">
          <a:xfrm>
            <a:off x="3584575" y="2865438"/>
            <a:ext cx="588963"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a:solidFill>
                  <a:schemeClr val="bg1"/>
                </a:solidFill>
                <a:latin typeface="Geneva" charset="0"/>
              </a:rPr>
              <a:t> Model</a:t>
            </a:r>
          </a:p>
        </p:txBody>
      </p:sp>
      <p:grpSp>
        <p:nvGrpSpPr>
          <p:cNvPr id="70707" name="Group 51"/>
          <p:cNvGrpSpPr>
            <a:grpSpLocks/>
          </p:cNvGrpSpPr>
          <p:nvPr/>
        </p:nvGrpSpPr>
        <p:grpSpPr bwMode="auto">
          <a:xfrm>
            <a:off x="3886200" y="3160713"/>
            <a:ext cx="114300" cy="398462"/>
            <a:chOff x="2448" y="1991"/>
            <a:chExt cx="72" cy="251"/>
          </a:xfrm>
        </p:grpSpPr>
        <p:sp>
          <p:nvSpPr>
            <p:cNvPr id="70705" name="Line 49"/>
            <p:cNvSpPr>
              <a:spLocks noChangeShapeType="1"/>
            </p:cNvSpPr>
            <p:nvPr/>
          </p:nvSpPr>
          <p:spPr bwMode="auto">
            <a:xfrm flipV="1">
              <a:off x="2491" y="1991"/>
              <a:ext cx="0" cy="25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06" name="Freeform 50"/>
            <p:cNvSpPr>
              <a:spLocks/>
            </p:cNvSpPr>
            <p:nvPr/>
          </p:nvSpPr>
          <p:spPr bwMode="auto">
            <a:xfrm>
              <a:off x="2448" y="1991"/>
              <a:ext cx="72" cy="79"/>
            </a:xfrm>
            <a:custGeom>
              <a:avLst/>
              <a:gdLst>
                <a:gd name="T0" fmla="*/ 0 w 72"/>
                <a:gd name="T1" fmla="*/ 78 h 79"/>
                <a:gd name="T2" fmla="*/ 39 w 72"/>
                <a:gd name="T3" fmla="*/ 0 h 79"/>
                <a:gd name="T4" fmla="*/ 71 w 72"/>
                <a:gd name="T5" fmla="*/ 78 h 79"/>
                <a:gd name="T6" fmla="*/ 0 w 72"/>
                <a:gd name="T7" fmla="*/ 78 h 79"/>
              </a:gdLst>
              <a:ahLst/>
              <a:cxnLst>
                <a:cxn ang="0">
                  <a:pos x="T0" y="T1"/>
                </a:cxn>
                <a:cxn ang="0">
                  <a:pos x="T2" y="T3"/>
                </a:cxn>
                <a:cxn ang="0">
                  <a:pos x="T4" y="T5"/>
                </a:cxn>
                <a:cxn ang="0">
                  <a:pos x="T6" y="T7"/>
                </a:cxn>
              </a:cxnLst>
              <a:rect l="0" t="0" r="r" b="b"/>
              <a:pathLst>
                <a:path w="72" h="79">
                  <a:moveTo>
                    <a:pt x="0" y="78"/>
                  </a:moveTo>
                  <a:lnTo>
                    <a:pt x="39" y="0"/>
                  </a:lnTo>
                  <a:lnTo>
                    <a:pt x="71" y="78"/>
                  </a:lnTo>
                  <a:lnTo>
                    <a:pt x="0" y="7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710" name="Group 54"/>
          <p:cNvGrpSpPr>
            <a:grpSpLocks/>
          </p:cNvGrpSpPr>
          <p:nvPr/>
        </p:nvGrpSpPr>
        <p:grpSpPr bwMode="auto">
          <a:xfrm>
            <a:off x="3886200" y="1778000"/>
            <a:ext cx="114300" cy="584200"/>
            <a:chOff x="2448" y="1120"/>
            <a:chExt cx="72" cy="368"/>
          </a:xfrm>
        </p:grpSpPr>
        <p:sp>
          <p:nvSpPr>
            <p:cNvPr id="70708" name="Line 52"/>
            <p:cNvSpPr>
              <a:spLocks noChangeShapeType="1"/>
            </p:cNvSpPr>
            <p:nvPr/>
          </p:nvSpPr>
          <p:spPr bwMode="auto">
            <a:xfrm flipV="1">
              <a:off x="2491" y="1120"/>
              <a:ext cx="0" cy="3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09" name="Freeform 53"/>
            <p:cNvSpPr>
              <a:spLocks/>
            </p:cNvSpPr>
            <p:nvPr/>
          </p:nvSpPr>
          <p:spPr bwMode="auto">
            <a:xfrm>
              <a:off x="2448" y="1120"/>
              <a:ext cx="72" cy="79"/>
            </a:xfrm>
            <a:custGeom>
              <a:avLst/>
              <a:gdLst>
                <a:gd name="T0" fmla="*/ 0 w 72"/>
                <a:gd name="T1" fmla="*/ 78 h 79"/>
                <a:gd name="T2" fmla="*/ 39 w 72"/>
                <a:gd name="T3" fmla="*/ 0 h 79"/>
                <a:gd name="T4" fmla="*/ 71 w 72"/>
                <a:gd name="T5" fmla="*/ 78 h 79"/>
                <a:gd name="T6" fmla="*/ 0 w 72"/>
                <a:gd name="T7" fmla="*/ 78 h 79"/>
              </a:gdLst>
              <a:ahLst/>
              <a:cxnLst>
                <a:cxn ang="0">
                  <a:pos x="T0" y="T1"/>
                </a:cxn>
                <a:cxn ang="0">
                  <a:pos x="T2" y="T3"/>
                </a:cxn>
                <a:cxn ang="0">
                  <a:pos x="T4" y="T5"/>
                </a:cxn>
                <a:cxn ang="0">
                  <a:pos x="T6" y="T7"/>
                </a:cxn>
              </a:cxnLst>
              <a:rect l="0" t="0" r="r" b="b"/>
              <a:pathLst>
                <a:path w="72" h="79">
                  <a:moveTo>
                    <a:pt x="0" y="78"/>
                  </a:moveTo>
                  <a:lnTo>
                    <a:pt x="39" y="0"/>
                  </a:lnTo>
                  <a:lnTo>
                    <a:pt x="71" y="78"/>
                  </a:lnTo>
                  <a:lnTo>
                    <a:pt x="0" y="7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716" name="Group 60"/>
          <p:cNvGrpSpPr>
            <a:grpSpLocks/>
          </p:cNvGrpSpPr>
          <p:nvPr/>
        </p:nvGrpSpPr>
        <p:grpSpPr bwMode="auto">
          <a:xfrm>
            <a:off x="6616700" y="1035050"/>
            <a:ext cx="1854200" cy="496888"/>
            <a:chOff x="4168" y="652"/>
            <a:chExt cx="1168" cy="313"/>
          </a:xfrm>
        </p:grpSpPr>
        <p:grpSp>
          <p:nvGrpSpPr>
            <p:cNvPr id="70714" name="Group 58"/>
            <p:cNvGrpSpPr>
              <a:grpSpLocks/>
            </p:cNvGrpSpPr>
            <p:nvPr/>
          </p:nvGrpSpPr>
          <p:grpSpPr bwMode="auto">
            <a:xfrm>
              <a:off x="4168" y="652"/>
              <a:ext cx="1168" cy="313"/>
              <a:chOff x="4168" y="652"/>
              <a:chExt cx="1168" cy="313"/>
            </a:xfrm>
          </p:grpSpPr>
          <p:sp>
            <p:nvSpPr>
              <p:cNvPr id="70711" name="Rectangle 55"/>
              <p:cNvSpPr>
                <a:spLocks noChangeArrowheads="1"/>
              </p:cNvSpPr>
              <p:nvPr/>
            </p:nvSpPr>
            <p:spPr bwMode="auto">
              <a:xfrm>
                <a:off x="4172" y="652"/>
                <a:ext cx="1142" cy="306"/>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12" name="Line 56"/>
              <p:cNvSpPr>
                <a:spLocks noChangeShapeType="1"/>
              </p:cNvSpPr>
              <p:nvPr/>
            </p:nvSpPr>
            <p:spPr bwMode="auto">
              <a:xfrm>
                <a:off x="4168" y="659"/>
                <a:ext cx="1168"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13" name="Line 57"/>
              <p:cNvSpPr>
                <a:spLocks noChangeShapeType="1"/>
              </p:cNvSpPr>
              <p:nvPr/>
            </p:nvSpPr>
            <p:spPr bwMode="auto">
              <a:xfrm>
                <a:off x="4168" y="965"/>
                <a:ext cx="1168"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15" name="Rectangle 59"/>
            <p:cNvSpPr>
              <a:spLocks noChangeArrowheads="1"/>
            </p:cNvSpPr>
            <p:nvPr/>
          </p:nvSpPr>
          <p:spPr bwMode="auto">
            <a:xfrm>
              <a:off x="4336" y="672"/>
              <a:ext cx="749" cy="2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000" b="0">
                  <a:solidFill>
                    <a:schemeClr val="bg2"/>
                  </a:solidFill>
                  <a:latin typeface="Geneva" charset="0"/>
                </a:rPr>
                <a:t>Revised System </a:t>
              </a:r>
            </a:p>
            <a:p>
              <a:pPr algn="ctr"/>
              <a:r>
                <a:rPr lang="en-US" altLang="en-US" sz="1000" b="0">
                  <a:solidFill>
                    <a:schemeClr val="bg2"/>
                  </a:solidFill>
                  <a:latin typeface="Geneva" charset="0"/>
                </a:rPr>
                <a:t>Model</a:t>
              </a:r>
            </a:p>
          </p:txBody>
        </p:sp>
      </p:grpSp>
      <p:sp>
        <p:nvSpPr>
          <p:cNvPr id="70717" name="Line 61"/>
          <p:cNvSpPr>
            <a:spLocks noChangeShapeType="1"/>
          </p:cNvSpPr>
          <p:nvPr/>
        </p:nvSpPr>
        <p:spPr bwMode="auto">
          <a:xfrm flipH="1" flipV="1">
            <a:off x="3354388" y="1111250"/>
            <a:ext cx="365125" cy="21113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18" name="Line 62"/>
          <p:cNvSpPr>
            <a:spLocks noChangeShapeType="1"/>
          </p:cNvSpPr>
          <p:nvPr/>
        </p:nvSpPr>
        <p:spPr bwMode="auto">
          <a:xfrm flipH="1">
            <a:off x="6416675" y="2319338"/>
            <a:ext cx="411163" cy="25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0721" name="Group 65"/>
          <p:cNvGrpSpPr>
            <a:grpSpLocks/>
          </p:cNvGrpSpPr>
          <p:nvPr/>
        </p:nvGrpSpPr>
        <p:grpSpPr bwMode="auto">
          <a:xfrm>
            <a:off x="6254750" y="4930775"/>
            <a:ext cx="157163" cy="449263"/>
            <a:chOff x="3940" y="3106"/>
            <a:chExt cx="99" cy="283"/>
          </a:xfrm>
        </p:grpSpPr>
        <p:sp>
          <p:nvSpPr>
            <p:cNvPr id="70719" name="Line 63"/>
            <p:cNvSpPr>
              <a:spLocks noChangeShapeType="1"/>
            </p:cNvSpPr>
            <p:nvPr/>
          </p:nvSpPr>
          <p:spPr bwMode="auto">
            <a:xfrm flipH="1" flipV="1">
              <a:off x="3976" y="3106"/>
              <a:ext cx="63" cy="2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20" name="Freeform 64"/>
            <p:cNvSpPr>
              <a:spLocks/>
            </p:cNvSpPr>
            <p:nvPr/>
          </p:nvSpPr>
          <p:spPr bwMode="auto">
            <a:xfrm>
              <a:off x="3940" y="3106"/>
              <a:ext cx="95" cy="79"/>
            </a:xfrm>
            <a:custGeom>
              <a:avLst/>
              <a:gdLst>
                <a:gd name="T0" fmla="*/ 94 w 95"/>
                <a:gd name="T1" fmla="*/ 55 h 79"/>
                <a:gd name="T2" fmla="*/ 31 w 95"/>
                <a:gd name="T3" fmla="*/ 0 h 79"/>
                <a:gd name="T4" fmla="*/ 0 w 95"/>
                <a:gd name="T5" fmla="*/ 78 h 79"/>
                <a:gd name="T6" fmla="*/ 94 w 95"/>
                <a:gd name="T7" fmla="*/ 55 h 79"/>
              </a:gdLst>
              <a:ahLst/>
              <a:cxnLst>
                <a:cxn ang="0">
                  <a:pos x="T0" y="T1"/>
                </a:cxn>
                <a:cxn ang="0">
                  <a:pos x="T2" y="T3"/>
                </a:cxn>
                <a:cxn ang="0">
                  <a:pos x="T4" y="T5"/>
                </a:cxn>
                <a:cxn ang="0">
                  <a:pos x="T6" y="T7"/>
                </a:cxn>
              </a:cxnLst>
              <a:rect l="0" t="0" r="r" b="b"/>
              <a:pathLst>
                <a:path w="95" h="79">
                  <a:moveTo>
                    <a:pt x="94" y="55"/>
                  </a:moveTo>
                  <a:lnTo>
                    <a:pt x="31" y="0"/>
                  </a:lnTo>
                  <a:lnTo>
                    <a:pt x="0" y="78"/>
                  </a:lnTo>
                  <a:lnTo>
                    <a:pt x="94" y="55"/>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725" name="Group 69"/>
          <p:cNvGrpSpPr>
            <a:grpSpLocks/>
          </p:cNvGrpSpPr>
          <p:nvPr/>
        </p:nvGrpSpPr>
        <p:grpSpPr bwMode="auto">
          <a:xfrm>
            <a:off x="5924550" y="4432300"/>
            <a:ext cx="1152525" cy="498475"/>
            <a:chOff x="3732" y="2792"/>
            <a:chExt cx="726" cy="314"/>
          </a:xfrm>
        </p:grpSpPr>
        <p:sp>
          <p:nvSpPr>
            <p:cNvPr id="70722" name="Rectangle 66"/>
            <p:cNvSpPr>
              <a:spLocks noChangeArrowheads="1"/>
            </p:cNvSpPr>
            <p:nvPr/>
          </p:nvSpPr>
          <p:spPr bwMode="auto">
            <a:xfrm>
              <a:off x="3732" y="2792"/>
              <a:ext cx="718" cy="306"/>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23" name="Line 67"/>
            <p:cNvSpPr>
              <a:spLocks noChangeShapeType="1"/>
            </p:cNvSpPr>
            <p:nvPr/>
          </p:nvSpPr>
          <p:spPr bwMode="auto">
            <a:xfrm>
              <a:off x="3736" y="2799"/>
              <a:ext cx="722"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24" name="Line 68"/>
            <p:cNvSpPr>
              <a:spLocks noChangeShapeType="1"/>
            </p:cNvSpPr>
            <p:nvPr/>
          </p:nvSpPr>
          <p:spPr bwMode="auto">
            <a:xfrm>
              <a:off x="3736" y="3106"/>
              <a:ext cx="722"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26" name="Rectangle 70"/>
          <p:cNvSpPr>
            <a:spLocks noChangeArrowheads="1"/>
          </p:cNvSpPr>
          <p:nvPr/>
        </p:nvSpPr>
        <p:spPr bwMode="auto">
          <a:xfrm>
            <a:off x="5888038" y="4498975"/>
            <a:ext cx="1039812"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27" name="Rectangle 71"/>
          <p:cNvSpPr>
            <a:spLocks noChangeArrowheads="1"/>
          </p:cNvSpPr>
          <p:nvPr/>
        </p:nvSpPr>
        <p:spPr bwMode="auto">
          <a:xfrm>
            <a:off x="5984875" y="4595813"/>
            <a:ext cx="73818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2"/>
                </a:solidFill>
                <a:latin typeface="Geneva" charset="0"/>
              </a:rPr>
              <a:t>Module 5</a:t>
            </a:r>
          </a:p>
        </p:txBody>
      </p:sp>
      <p:grpSp>
        <p:nvGrpSpPr>
          <p:cNvPr id="70731" name="Group 75"/>
          <p:cNvGrpSpPr>
            <a:grpSpLocks/>
          </p:cNvGrpSpPr>
          <p:nvPr/>
        </p:nvGrpSpPr>
        <p:grpSpPr bwMode="auto">
          <a:xfrm>
            <a:off x="4135438" y="4383088"/>
            <a:ext cx="762000" cy="596900"/>
            <a:chOff x="2605" y="2761"/>
            <a:chExt cx="480" cy="376"/>
          </a:xfrm>
        </p:grpSpPr>
        <p:sp>
          <p:nvSpPr>
            <p:cNvPr id="70728" name="Rectangle 72"/>
            <p:cNvSpPr>
              <a:spLocks noChangeArrowheads="1"/>
            </p:cNvSpPr>
            <p:nvPr/>
          </p:nvSpPr>
          <p:spPr bwMode="auto">
            <a:xfrm>
              <a:off x="2605" y="2761"/>
              <a:ext cx="480" cy="369"/>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29" name="Line 73"/>
            <p:cNvSpPr>
              <a:spLocks noChangeShapeType="1"/>
            </p:cNvSpPr>
            <p:nvPr/>
          </p:nvSpPr>
          <p:spPr bwMode="auto">
            <a:xfrm>
              <a:off x="2613" y="2768"/>
              <a:ext cx="471"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30" name="Line 74"/>
            <p:cNvSpPr>
              <a:spLocks noChangeShapeType="1"/>
            </p:cNvSpPr>
            <p:nvPr/>
          </p:nvSpPr>
          <p:spPr bwMode="auto">
            <a:xfrm>
              <a:off x="2613" y="3137"/>
              <a:ext cx="471"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32" name="Rectangle 76"/>
          <p:cNvSpPr>
            <a:spLocks noChangeArrowheads="1"/>
          </p:cNvSpPr>
          <p:nvPr/>
        </p:nvSpPr>
        <p:spPr bwMode="auto">
          <a:xfrm>
            <a:off x="4124325" y="4462463"/>
            <a:ext cx="911225" cy="296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33" name="Rectangle 77"/>
          <p:cNvSpPr>
            <a:spLocks noChangeArrowheads="1"/>
          </p:cNvSpPr>
          <p:nvPr/>
        </p:nvSpPr>
        <p:spPr bwMode="auto">
          <a:xfrm>
            <a:off x="4195763" y="4572000"/>
            <a:ext cx="738187"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2"/>
                </a:solidFill>
                <a:latin typeface="Geneva" charset="0"/>
              </a:rPr>
              <a:t>Module 4</a:t>
            </a:r>
          </a:p>
        </p:txBody>
      </p:sp>
      <p:grpSp>
        <p:nvGrpSpPr>
          <p:cNvPr id="70736" name="Group 80"/>
          <p:cNvGrpSpPr>
            <a:grpSpLocks/>
          </p:cNvGrpSpPr>
          <p:nvPr/>
        </p:nvGrpSpPr>
        <p:grpSpPr bwMode="auto">
          <a:xfrm>
            <a:off x="4460875" y="4979988"/>
            <a:ext cx="112713" cy="400050"/>
            <a:chOff x="2810" y="3137"/>
            <a:chExt cx="71" cy="252"/>
          </a:xfrm>
        </p:grpSpPr>
        <p:sp>
          <p:nvSpPr>
            <p:cNvPr id="70734" name="Line 78"/>
            <p:cNvSpPr>
              <a:spLocks noChangeShapeType="1"/>
            </p:cNvSpPr>
            <p:nvPr/>
          </p:nvSpPr>
          <p:spPr bwMode="auto">
            <a:xfrm flipV="1">
              <a:off x="2852" y="3137"/>
              <a:ext cx="0" cy="25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35" name="Freeform 79"/>
            <p:cNvSpPr>
              <a:spLocks/>
            </p:cNvSpPr>
            <p:nvPr/>
          </p:nvSpPr>
          <p:spPr bwMode="auto">
            <a:xfrm>
              <a:off x="2810" y="3137"/>
              <a:ext cx="71" cy="80"/>
            </a:xfrm>
            <a:custGeom>
              <a:avLst/>
              <a:gdLst>
                <a:gd name="T0" fmla="*/ 0 w 71"/>
                <a:gd name="T1" fmla="*/ 79 h 80"/>
                <a:gd name="T2" fmla="*/ 39 w 71"/>
                <a:gd name="T3" fmla="*/ 0 h 80"/>
                <a:gd name="T4" fmla="*/ 70 w 71"/>
                <a:gd name="T5" fmla="*/ 79 h 80"/>
                <a:gd name="T6" fmla="*/ 0 w 71"/>
                <a:gd name="T7" fmla="*/ 79 h 80"/>
              </a:gdLst>
              <a:ahLst/>
              <a:cxnLst>
                <a:cxn ang="0">
                  <a:pos x="T0" y="T1"/>
                </a:cxn>
                <a:cxn ang="0">
                  <a:pos x="T2" y="T3"/>
                </a:cxn>
                <a:cxn ang="0">
                  <a:pos x="T4" y="T5"/>
                </a:cxn>
                <a:cxn ang="0">
                  <a:pos x="T6" y="T7"/>
                </a:cxn>
              </a:cxnLst>
              <a:rect l="0" t="0" r="r" b="b"/>
              <a:pathLst>
                <a:path w="71" h="80">
                  <a:moveTo>
                    <a:pt x="0" y="79"/>
                  </a:moveTo>
                  <a:lnTo>
                    <a:pt x="39" y="0"/>
                  </a:lnTo>
                  <a:lnTo>
                    <a:pt x="70" y="79"/>
                  </a:lnTo>
                  <a:lnTo>
                    <a:pt x="0" y="79"/>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0737" name="Rectangle 81"/>
          <p:cNvSpPr>
            <a:spLocks noChangeArrowheads="1"/>
          </p:cNvSpPr>
          <p:nvPr/>
        </p:nvSpPr>
        <p:spPr bwMode="auto">
          <a:xfrm>
            <a:off x="5999163" y="5946775"/>
            <a:ext cx="1047750" cy="400050"/>
          </a:xfrm>
          <a:prstGeom prst="rect">
            <a:avLst/>
          </a:prstGeom>
          <a:solidFill>
            <a:srgbClr val="CCCC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38" name="Rectangle 82"/>
          <p:cNvSpPr>
            <a:spLocks noChangeArrowheads="1"/>
          </p:cNvSpPr>
          <p:nvPr/>
        </p:nvSpPr>
        <p:spPr bwMode="auto">
          <a:xfrm>
            <a:off x="6188075" y="5969000"/>
            <a:ext cx="646113"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000" b="0">
                <a:solidFill>
                  <a:schemeClr val="bg1"/>
                </a:solidFill>
                <a:latin typeface="Geneva" charset="0"/>
              </a:rPr>
              <a:t>Team 5</a:t>
            </a:r>
          </a:p>
        </p:txBody>
      </p:sp>
      <p:sp>
        <p:nvSpPr>
          <p:cNvPr id="70739" name="Rectangle 83"/>
          <p:cNvSpPr>
            <a:spLocks noChangeArrowheads="1"/>
          </p:cNvSpPr>
          <p:nvPr/>
        </p:nvSpPr>
        <p:spPr bwMode="auto">
          <a:xfrm>
            <a:off x="4129088" y="5959475"/>
            <a:ext cx="909637" cy="447675"/>
          </a:xfrm>
          <a:prstGeom prst="rect">
            <a:avLst/>
          </a:prstGeom>
          <a:solidFill>
            <a:srgbClr val="CCCC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40" name="Rectangle 84"/>
          <p:cNvSpPr>
            <a:spLocks noChangeArrowheads="1"/>
          </p:cNvSpPr>
          <p:nvPr/>
        </p:nvSpPr>
        <p:spPr bwMode="auto">
          <a:xfrm>
            <a:off x="4246563" y="6005513"/>
            <a:ext cx="646112"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000" b="0">
                <a:solidFill>
                  <a:schemeClr val="bg1"/>
                </a:solidFill>
                <a:latin typeface="Geneva" charset="0"/>
              </a:rPr>
              <a:t>Team 4</a:t>
            </a:r>
          </a:p>
        </p:txBody>
      </p:sp>
      <p:grpSp>
        <p:nvGrpSpPr>
          <p:cNvPr id="70743" name="Group 87"/>
          <p:cNvGrpSpPr>
            <a:grpSpLocks/>
          </p:cNvGrpSpPr>
          <p:nvPr/>
        </p:nvGrpSpPr>
        <p:grpSpPr bwMode="auto">
          <a:xfrm>
            <a:off x="6330950" y="5441950"/>
            <a:ext cx="123825" cy="498475"/>
            <a:chOff x="3988" y="3428"/>
            <a:chExt cx="78" cy="314"/>
          </a:xfrm>
        </p:grpSpPr>
        <p:sp>
          <p:nvSpPr>
            <p:cNvPr id="70741" name="Line 85"/>
            <p:cNvSpPr>
              <a:spLocks noChangeShapeType="1"/>
            </p:cNvSpPr>
            <p:nvPr/>
          </p:nvSpPr>
          <p:spPr bwMode="auto">
            <a:xfrm flipV="1">
              <a:off x="4030" y="3428"/>
              <a:ext cx="0" cy="3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42" name="Freeform 86"/>
            <p:cNvSpPr>
              <a:spLocks/>
            </p:cNvSpPr>
            <p:nvPr/>
          </p:nvSpPr>
          <p:spPr bwMode="auto">
            <a:xfrm>
              <a:off x="3988" y="3428"/>
              <a:ext cx="78" cy="79"/>
            </a:xfrm>
            <a:custGeom>
              <a:avLst/>
              <a:gdLst>
                <a:gd name="T0" fmla="*/ 0 w 78"/>
                <a:gd name="T1" fmla="*/ 78 h 79"/>
                <a:gd name="T2" fmla="*/ 39 w 78"/>
                <a:gd name="T3" fmla="*/ 0 h 79"/>
                <a:gd name="T4" fmla="*/ 77 w 78"/>
                <a:gd name="T5" fmla="*/ 78 h 79"/>
                <a:gd name="T6" fmla="*/ 0 w 78"/>
                <a:gd name="T7" fmla="*/ 78 h 79"/>
              </a:gdLst>
              <a:ahLst/>
              <a:cxnLst>
                <a:cxn ang="0">
                  <a:pos x="T0" y="T1"/>
                </a:cxn>
                <a:cxn ang="0">
                  <a:pos x="T2" y="T3"/>
                </a:cxn>
                <a:cxn ang="0">
                  <a:pos x="T4" y="T5"/>
                </a:cxn>
                <a:cxn ang="0">
                  <a:pos x="T6" y="T7"/>
                </a:cxn>
              </a:cxnLst>
              <a:rect l="0" t="0" r="r" b="b"/>
              <a:pathLst>
                <a:path w="78" h="79">
                  <a:moveTo>
                    <a:pt x="0" y="78"/>
                  </a:moveTo>
                  <a:lnTo>
                    <a:pt x="39" y="0"/>
                  </a:lnTo>
                  <a:lnTo>
                    <a:pt x="77" y="78"/>
                  </a:lnTo>
                  <a:lnTo>
                    <a:pt x="0" y="7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746" name="Group 90"/>
          <p:cNvGrpSpPr>
            <a:grpSpLocks/>
          </p:cNvGrpSpPr>
          <p:nvPr/>
        </p:nvGrpSpPr>
        <p:grpSpPr bwMode="auto">
          <a:xfrm>
            <a:off x="4446588" y="5441950"/>
            <a:ext cx="114300" cy="498475"/>
            <a:chOff x="2801" y="3428"/>
            <a:chExt cx="72" cy="314"/>
          </a:xfrm>
        </p:grpSpPr>
        <p:sp>
          <p:nvSpPr>
            <p:cNvPr id="70744" name="Line 88"/>
            <p:cNvSpPr>
              <a:spLocks noChangeShapeType="1"/>
            </p:cNvSpPr>
            <p:nvPr/>
          </p:nvSpPr>
          <p:spPr bwMode="auto">
            <a:xfrm flipV="1">
              <a:off x="2845" y="3428"/>
              <a:ext cx="0" cy="3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45" name="Freeform 89"/>
            <p:cNvSpPr>
              <a:spLocks/>
            </p:cNvSpPr>
            <p:nvPr/>
          </p:nvSpPr>
          <p:spPr bwMode="auto">
            <a:xfrm>
              <a:off x="2801" y="3428"/>
              <a:ext cx="72" cy="79"/>
            </a:xfrm>
            <a:custGeom>
              <a:avLst/>
              <a:gdLst>
                <a:gd name="T0" fmla="*/ 0 w 72"/>
                <a:gd name="T1" fmla="*/ 78 h 79"/>
                <a:gd name="T2" fmla="*/ 39 w 72"/>
                <a:gd name="T3" fmla="*/ 0 h 79"/>
                <a:gd name="T4" fmla="*/ 71 w 72"/>
                <a:gd name="T5" fmla="*/ 78 h 79"/>
                <a:gd name="T6" fmla="*/ 0 w 72"/>
                <a:gd name="T7" fmla="*/ 78 h 79"/>
              </a:gdLst>
              <a:ahLst/>
              <a:cxnLst>
                <a:cxn ang="0">
                  <a:pos x="T0" y="T1"/>
                </a:cxn>
                <a:cxn ang="0">
                  <a:pos x="T2" y="T3"/>
                </a:cxn>
                <a:cxn ang="0">
                  <a:pos x="T4" y="T5"/>
                </a:cxn>
                <a:cxn ang="0">
                  <a:pos x="T6" y="T7"/>
                </a:cxn>
              </a:cxnLst>
              <a:rect l="0" t="0" r="r" b="b"/>
              <a:pathLst>
                <a:path w="72" h="79">
                  <a:moveTo>
                    <a:pt x="0" y="78"/>
                  </a:moveTo>
                  <a:lnTo>
                    <a:pt x="39" y="0"/>
                  </a:lnTo>
                  <a:lnTo>
                    <a:pt x="71" y="78"/>
                  </a:lnTo>
                  <a:lnTo>
                    <a:pt x="0" y="7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0747" name="Rectangle 91"/>
          <p:cNvSpPr>
            <a:spLocks noChangeArrowheads="1"/>
          </p:cNvSpPr>
          <p:nvPr/>
        </p:nvSpPr>
        <p:spPr bwMode="auto">
          <a:xfrm>
            <a:off x="2441575" y="4394200"/>
            <a:ext cx="971550" cy="560388"/>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48" name="Line 92"/>
          <p:cNvSpPr>
            <a:spLocks noChangeShapeType="1"/>
          </p:cNvSpPr>
          <p:nvPr/>
        </p:nvSpPr>
        <p:spPr bwMode="auto">
          <a:xfrm>
            <a:off x="2452688" y="4406900"/>
            <a:ext cx="94615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49" name="Line 93"/>
          <p:cNvSpPr>
            <a:spLocks noChangeShapeType="1"/>
          </p:cNvSpPr>
          <p:nvPr/>
        </p:nvSpPr>
        <p:spPr bwMode="auto">
          <a:xfrm>
            <a:off x="2452688" y="4968875"/>
            <a:ext cx="94615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50" name="Rectangle 94"/>
          <p:cNvSpPr>
            <a:spLocks noChangeArrowheads="1"/>
          </p:cNvSpPr>
          <p:nvPr/>
        </p:nvSpPr>
        <p:spPr bwMode="auto">
          <a:xfrm>
            <a:off x="2444750" y="4475163"/>
            <a:ext cx="966788" cy="29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51" name="Rectangle 95"/>
          <p:cNvSpPr>
            <a:spLocks noChangeArrowheads="1"/>
          </p:cNvSpPr>
          <p:nvPr/>
        </p:nvSpPr>
        <p:spPr bwMode="auto">
          <a:xfrm>
            <a:off x="2601913" y="4572000"/>
            <a:ext cx="738187"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2"/>
                </a:solidFill>
                <a:latin typeface="Geneva" charset="0"/>
              </a:rPr>
              <a:t>Module 3</a:t>
            </a:r>
          </a:p>
        </p:txBody>
      </p:sp>
      <p:sp>
        <p:nvSpPr>
          <p:cNvPr id="70752" name="Line 96"/>
          <p:cNvSpPr>
            <a:spLocks noChangeShapeType="1"/>
          </p:cNvSpPr>
          <p:nvPr/>
        </p:nvSpPr>
        <p:spPr bwMode="auto">
          <a:xfrm flipV="1">
            <a:off x="2838450" y="4968875"/>
            <a:ext cx="87313" cy="4111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53" name="Freeform 97"/>
          <p:cNvSpPr>
            <a:spLocks/>
          </p:cNvSpPr>
          <p:nvPr/>
        </p:nvSpPr>
        <p:spPr bwMode="auto">
          <a:xfrm>
            <a:off x="2827338" y="4968875"/>
            <a:ext cx="138112" cy="127000"/>
          </a:xfrm>
          <a:custGeom>
            <a:avLst/>
            <a:gdLst>
              <a:gd name="T0" fmla="*/ 86 w 87"/>
              <a:gd name="T1" fmla="*/ 79 h 80"/>
              <a:gd name="T2" fmla="*/ 63 w 87"/>
              <a:gd name="T3" fmla="*/ 0 h 80"/>
              <a:gd name="T4" fmla="*/ 0 w 87"/>
              <a:gd name="T5" fmla="*/ 55 h 80"/>
              <a:gd name="T6" fmla="*/ 86 w 87"/>
              <a:gd name="T7" fmla="*/ 79 h 80"/>
            </a:gdLst>
            <a:ahLst/>
            <a:cxnLst>
              <a:cxn ang="0">
                <a:pos x="T0" y="T1"/>
              </a:cxn>
              <a:cxn ang="0">
                <a:pos x="T2" y="T3"/>
              </a:cxn>
              <a:cxn ang="0">
                <a:pos x="T4" y="T5"/>
              </a:cxn>
              <a:cxn ang="0">
                <a:pos x="T6" y="T7"/>
              </a:cxn>
            </a:cxnLst>
            <a:rect l="0" t="0" r="r" b="b"/>
            <a:pathLst>
              <a:path w="87" h="80">
                <a:moveTo>
                  <a:pt x="86" y="79"/>
                </a:moveTo>
                <a:lnTo>
                  <a:pt x="63" y="0"/>
                </a:lnTo>
                <a:lnTo>
                  <a:pt x="0" y="55"/>
                </a:lnTo>
                <a:lnTo>
                  <a:pt x="86" y="79"/>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754" name="Rectangle 98"/>
          <p:cNvSpPr>
            <a:spLocks noChangeArrowheads="1"/>
          </p:cNvSpPr>
          <p:nvPr/>
        </p:nvSpPr>
        <p:spPr bwMode="auto">
          <a:xfrm>
            <a:off x="2422525" y="5946775"/>
            <a:ext cx="835025" cy="436563"/>
          </a:xfrm>
          <a:prstGeom prst="rect">
            <a:avLst/>
          </a:prstGeom>
          <a:solidFill>
            <a:srgbClr val="CCCC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55" name="Rectangle 99"/>
          <p:cNvSpPr>
            <a:spLocks noChangeArrowheads="1"/>
          </p:cNvSpPr>
          <p:nvPr/>
        </p:nvSpPr>
        <p:spPr bwMode="auto">
          <a:xfrm>
            <a:off x="2333625" y="5981700"/>
            <a:ext cx="10064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000" b="0">
                <a:solidFill>
                  <a:schemeClr val="bg1"/>
                </a:solidFill>
                <a:latin typeface="Geneva" charset="0"/>
              </a:rPr>
              <a:t>Team 3</a:t>
            </a:r>
          </a:p>
        </p:txBody>
      </p:sp>
      <p:grpSp>
        <p:nvGrpSpPr>
          <p:cNvPr id="70758" name="Group 102"/>
          <p:cNvGrpSpPr>
            <a:grpSpLocks/>
          </p:cNvGrpSpPr>
          <p:nvPr/>
        </p:nvGrpSpPr>
        <p:grpSpPr bwMode="auto">
          <a:xfrm>
            <a:off x="2752725" y="5441950"/>
            <a:ext cx="125413" cy="498475"/>
            <a:chOff x="1734" y="3428"/>
            <a:chExt cx="79" cy="314"/>
          </a:xfrm>
        </p:grpSpPr>
        <p:sp>
          <p:nvSpPr>
            <p:cNvPr id="70756" name="Line 100"/>
            <p:cNvSpPr>
              <a:spLocks noChangeShapeType="1"/>
            </p:cNvSpPr>
            <p:nvPr/>
          </p:nvSpPr>
          <p:spPr bwMode="auto">
            <a:xfrm flipV="1">
              <a:off x="1777" y="3428"/>
              <a:ext cx="0" cy="3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57" name="Freeform 101"/>
            <p:cNvSpPr>
              <a:spLocks/>
            </p:cNvSpPr>
            <p:nvPr/>
          </p:nvSpPr>
          <p:spPr bwMode="auto">
            <a:xfrm>
              <a:off x="1734" y="3428"/>
              <a:ext cx="79" cy="79"/>
            </a:xfrm>
            <a:custGeom>
              <a:avLst/>
              <a:gdLst>
                <a:gd name="T0" fmla="*/ 0 w 79"/>
                <a:gd name="T1" fmla="*/ 78 h 79"/>
                <a:gd name="T2" fmla="*/ 39 w 79"/>
                <a:gd name="T3" fmla="*/ 0 h 79"/>
                <a:gd name="T4" fmla="*/ 78 w 79"/>
                <a:gd name="T5" fmla="*/ 78 h 79"/>
                <a:gd name="T6" fmla="*/ 0 w 79"/>
                <a:gd name="T7" fmla="*/ 78 h 79"/>
              </a:gdLst>
              <a:ahLst/>
              <a:cxnLst>
                <a:cxn ang="0">
                  <a:pos x="T0" y="T1"/>
                </a:cxn>
                <a:cxn ang="0">
                  <a:pos x="T2" y="T3"/>
                </a:cxn>
                <a:cxn ang="0">
                  <a:pos x="T4" y="T5"/>
                </a:cxn>
                <a:cxn ang="0">
                  <a:pos x="T6" y="T7"/>
                </a:cxn>
              </a:cxnLst>
              <a:rect l="0" t="0" r="r" b="b"/>
              <a:pathLst>
                <a:path w="79" h="79">
                  <a:moveTo>
                    <a:pt x="0" y="78"/>
                  </a:moveTo>
                  <a:lnTo>
                    <a:pt x="39" y="0"/>
                  </a:lnTo>
                  <a:lnTo>
                    <a:pt x="78" y="78"/>
                  </a:lnTo>
                  <a:lnTo>
                    <a:pt x="0" y="78"/>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0761" name="Group 105"/>
          <p:cNvGrpSpPr>
            <a:grpSpLocks/>
          </p:cNvGrpSpPr>
          <p:nvPr/>
        </p:nvGrpSpPr>
        <p:grpSpPr bwMode="auto">
          <a:xfrm>
            <a:off x="809625" y="4406900"/>
            <a:ext cx="1068388" cy="561975"/>
            <a:chOff x="510" y="2776"/>
            <a:chExt cx="673" cy="354"/>
          </a:xfrm>
        </p:grpSpPr>
        <p:sp>
          <p:nvSpPr>
            <p:cNvPr id="70759" name="Rectangle 103"/>
            <p:cNvSpPr>
              <a:spLocks noChangeArrowheads="1"/>
            </p:cNvSpPr>
            <p:nvPr/>
          </p:nvSpPr>
          <p:spPr bwMode="auto">
            <a:xfrm>
              <a:off x="510" y="2776"/>
              <a:ext cx="673" cy="354"/>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60" name="Line 104"/>
            <p:cNvSpPr>
              <a:spLocks noChangeShapeType="1"/>
            </p:cNvSpPr>
            <p:nvPr/>
          </p:nvSpPr>
          <p:spPr bwMode="auto">
            <a:xfrm>
              <a:off x="517" y="2784"/>
              <a:ext cx="658"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762" name="Line 106"/>
          <p:cNvSpPr>
            <a:spLocks noChangeShapeType="1"/>
          </p:cNvSpPr>
          <p:nvPr/>
        </p:nvSpPr>
        <p:spPr bwMode="auto">
          <a:xfrm>
            <a:off x="808038" y="4979988"/>
            <a:ext cx="108267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63" name="Rectangle 107"/>
          <p:cNvSpPr>
            <a:spLocks noChangeArrowheads="1"/>
          </p:cNvSpPr>
          <p:nvPr/>
        </p:nvSpPr>
        <p:spPr bwMode="auto">
          <a:xfrm>
            <a:off x="736600" y="4462463"/>
            <a:ext cx="1204913" cy="296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64" name="Rectangle 108"/>
          <p:cNvSpPr>
            <a:spLocks noChangeArrowheads="1"/>
          </p:cNvSpPr>
          <p:nvPr/>
        </p:nvSpPr>
        <p:spPr bwMode="auto">
          <a:xfrm>
            <a:off x="1068388" y="4583113"/>
            <a:ext cx="738187"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2"/>
                </a:solidFill>
                <a:latin typeface="Geneva" charset="0"/>
              </a:rPr>
              <a:t>Module 2</a:t>
            </a:r>
          </a:p>
        </p:txBody>
      </p:sp>
      <p:sp>
        <p:nvSpPr>
          <p:cNvPr id="70765" name="Line 109"/>
          <p:cNvSpPr>
            <a:spLocks noChangeShapeType="1"/>
          </p:cNvSpPr>
          <p:nvPr/>
        </p:nvSpPr>
        <p:spPr bwMode="auto">
          <a:xfrm flipV="1">
            <a:off x="1304925" y="4979988"/>
            <a:ext cx="87313" cy="4111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66" name="Freeform 110"/>
          <p:cNvSpPr>
            <a:spLocks/>
          </p:cNvSpPr>
          <p:nvPr/>
        </p:nvSpPr>
        <p:spPr bwMode="auto">
          <a:xfrm>
            <a:off x="1293813" y="4979988"/>
            <a:ext cx="138112" cy="127000"/>
          </a:xfrm>
          <a:custGeom>
            <a:avLst/>
            <a:gdLst>
              <a:gd name="T0" fmla="*/ 86 w 87"/>
              <a:gd name="T1" fmla="*/ 79 h 80"/>
              <a:gd name="T2" fmla="*/ 63 w 87"/>
              <a:gd name="T3" fmla="*/ 0 h 80"/>
              <a:gd name="T4" fmla="*/ 0 w 87"/>
              <a:gd name="T5" fmla="*/ 55 h 80"/>
              <a:gd name="T6" fmla="*/ 86 w 87"/>
              <a:gd name="T7" fmla="*/ 79 h 80"/>
            </a:gdLst>
            <a:ahLst/>
            <a:cxnLst>
              <a:cxn ang="0">
                <a:pos x="T0" y="T1"/>
              </a:cxn>
              <a:cxn ang="0">
                <a:pos x="T2" y="T3"/>
              </a:cxn>
              <a:cxn ang="0">
                <a:pos x="T4" y="T5"/>
              </a:cxn>
              <a:cxn ang="0">
                <a:pos x="T6" y="T7"/>
              </a:cxn>
            </a:cxnLst>
            <a:rect l="0" t="0" r="r" b="b"/>
            <a:pathLst>
              <a:path w="87" h="80">
                <a:moveTo>
                  <a:pt x="86" y="79"/>
                </a:moveTo>
                <a:lnTo>
                  <a:pt x="63" y="0"/>
                </a:lnTo>
                <a:lnTo>
                  <a:pt x="0" y="55"/>
                </a:lnTo>
                <a:lnTo>
                  <a:pt x="86" y="79"/>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767" name="Rectangle 111"/>
          <p:cNvSpPr>
            <a:spLocks noChangeArrowheads="1"/>
          </p:cNvSpPr>
          <p:nvPr/>
        </p:nvSpPr>
        <p:spPr bwMode="auto">
          <a:xfrm>
            <a:off x="652463" y="5946775"/>
            <a:ext cx="1109662" cy="485775"/>
          </a:xfrm>
          <a:prstGeom prst="rect">
            <a:avLst/>
          </a:prstGeom>
          <a:solidFill>
            <a:srgbClr val="CCCC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68" name="Rectangle 112"/>
          <p:cNvSpPr>
            <a:spLocks noChangeArrowheads="1"/>
          </p:cNvSpPr>
          <p:nvPr/>
        </p:nvSpPr>
        <p:spPr bwMode="auto">
          <a:xfrm>
            <a:off x="561975" y="6092825"/>
            <a:ext cx="13366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1000" b="0">
                <a:solidFill>
                  <a:schemeClr val="bg1"/>
                </a:solidFill>
                <a:latin typeface="Geneva" charset="0"/>
              </a:rPr>
              <a:t>Team 2</a:t>
            </a:r>
          </a:p>
        </p:txBody>
      </p:sp>
      <p:sp>
        <p:nvSpPr>
          <p:cNvPr id="70769" name="AutoShape 113"/>
          <p:cNvSpPr>
            <a:spLocks noChangeArrowheads="1"/>
          </p:cNvSpPr>
          <p:nvPr/>
        </p:nvSpPr>
        <p:spPr bwMode="auto">
          <a:xfrm>
            <a:off x="889000" y="5272088"/>
            <a:ext cx="773113" cy="209550"/>
          </a:xfrm>
          <a:prstGeom prst="roundRect">
            <a:avLst>
              <a:gd name="adj" fmla="val 499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0" name="Rectangle 114"/>
          <p:cNvSpPr>
            <a:spLocks noChangeArrowheads="1"/>
          </p:cNvSpPr>
          <p:nvPr/>
        </p:nvSpPr>
        <p:spPr bwMode="auto">
          <a:xfrm>
            <a:off x="857250" y="5272088"/>
            <a:ext cx="68103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Analysis</a:t>
            </a:r>
          </a:p>
        </p:txBody>
      </p:sp>
      <p:grpSp>
        <p:nvGrpSpPr>
          <p:cNvPr id="70773" name="Group 117"/>
          <p:cNvGrpSpPr>
            <a:grpSpLocks/>
          </p:cNvGrpSpPr>
          <p:nvPr/>
        </p:nvGrpSpPr>
        <p:grpSpPr bwMode="auto">
          <a:xfrm>
            <a:off x="1219200" y="5454650"/>
            <a:ext cx="125413" cy="498475"/>
            <a:chOff x="768" y="3436"/>
            <a:chExt cx="79" cy="314"/>
          </a:xfrm>
        </p:grpSpPr>
        <p:sp>
          <p:nvSpPr>
            <p:cNvPr id="70771" name="Line 115"/>
            <p:cNvSpPr>
              <a:spLocks noChangeShapeType="1"/>
            </p:cNvSpPr>
            <p:nvPr/>
          </p:nvSpPr>
          <p:spPr bwMode="auto">
            <a:xfrm flipV="1">
              <a:off x="811" y="3436"/>
              <a:ext cx="0" cy="3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2" name="Freeform 116"/>
            <p:cNvSpPr>
              <a:spLocks/>
            </p:cNvSpPr>
            <p:nvPr/>
          </p:nvSpPr>
          <p:spPr bwMode="auto">
            <a:xfrm>
              <a:off x="768" y="3436"/>
              <a:ext cx="79" cy="80"/>
            </a:xfrm>
            <a:custGeom>
              <a:avLst/>
              <a:gdLst>
                <a:gd name="T0" fmla="*/ 0 w 79"/>
                <a:gd name="T1" fmla="*/ 79 h 80"/>
                <a:gd name="T2" fmla="*/ 39 w 79"/>
                <a:gd name="T3" fmla="*/ 0 h 80"/>
                <a:gd name="T4" fmla="*/ 78 w 79"/>
                <a:gd name="T5" fmla="*/ 79 h 80"/>
                <a:gd name="T6" fmla="*/ 0 w 79"/>
                <a:gd name="T7" fmla="*/ 79 h 80"/>
              </a:gdLst>
              <a:ahLst/>
              <a:cxnLst>
                <a:cxn ang="0">
                  <a:pos x="T0" y="T1"/>
                </a:cxn>
                <a:cxn ang="0">
                  <a:pos x="T2" y="T3"/>
                </a:cxn>
                <a:cxn ang="0">
                  <a:pos x="T4" y="T5"/>
                </a:cxn>
                <a:cxn ang="0">
                  <a:pos x="T6" y="T7"/>
                </a:cxn>
              </a:cxnLst>
              <a:rect l="0" t="0" r="r" b="b"/>
              <a:pathLst>
                <a:path w="79" h="80">
                  <a:moveTo>
                    <a:pt x="0" y="79"/>
                  </a:moveTo>
                  <a:lnTo>
                    <a:pt x="39" y="0"/>
                  </a:lnTo>
                  <a:lnTo>
                    <a:pt x="78" y="79"/>
                  </a:lnTo>
                  <a:lnTo>
                    <a:pt x="0" y="79"/>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0774" name="Line 118"/>
          <p:cNvSpPr>
            <a:spLocks noChangeShapeType="1"/>
          </p:cNvSpPr>
          <p:nvPr/>
        </p:nvSpPr>
        <p:spPr bwMode="auto">
          <a:xfrm flipV="1">
            <a:off x="1049338" y="3871913"/>
            <a:ext cx="2382837" cy="571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5" name="Line 119"/>
          <p:cNvSpPr>
            <a:spLocks noChangeShapeType="1"/>
          </p:cNvSpPr>
          <p:nvPr/>
        </p:nvSpPr>
        <p:spPr bwMode="auto">
          <a:xfrm flipV="1">
            <a:off x="2944813" y="3932238"/>
            <a:ext cx="809625" cy="4746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6" name="Line 120"/>
          <p:cNvSpPr>
            <a:spLocks noChangeShapeType="1"/>
          </p:cNvSpPr>
          <p:nvPr/>
        </p:nvSpPr>
        <p:spPr bwMode="auto">
          <a:xfrm flipH="1" flipV="1">
            <a:off x="3975100" y="3932238"/>
            <a:ext cx="608013" cy="425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7" name="Line 121"/>
          <p:cNvSpPr>
            <a:spLocks noChangeShapeType="1"/>
          </p:cNvSpPr>
          <p:nvPr/>
        </p:nvSpPr>
        <p:spPr bwMode="auto">
          <a:xfrm flipH="1" flipV="1">
            <a:off x="4360863" y="3921125"/>
            <a:ext cx="1944687" cy="4984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0780" name="Group 124"/>
          <p:cNvGrpSpPr>
            <a:grpSpLocks/>
          </p:cNvGrpSpPr>
          <p:nvPr/>
        </p:nvGrpSpPr>
        <p:grpSpPr bwMode="auto">
          <a:xfrm>
            <a:off x="3632200" y="1319213"/>
            <a:ext cx="808038" cy="463550"/>
            <a:chOff x="2288" y="831"/>
            <a:chExt cx="509" cy="292"/>
          </a:xfrm>
        </p:grpSpPr>
        <p:sp>
          <p:nvSpPr>
            <p:cNvPr id="70778" name="AutoShape 122"/>
            <p:cNvSpPr>
              <a:spLocks noChangeArrowheads="1"/>
            </p:cNvSpPr>
            <p:nvPr/>
          </p:nvSpPr>
          <p:spPr bwMode="auto">
            <a:xfrm>
              <a:off x="2288" y="831"/>
              <a:ext cx="509" cy="271"/>
            </a:xfrm>
            <a:prstGeom prst="roundRect">
              <a:avLst>
                <a:gd name="adj" fmla="val 499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79" name="Rectangle 123"/>
            <p:cNvSpPr>
              <a:spLocks noChangeArrowheads="1"/>
            </p:cNvSpPr>
            <p:nvPr/>
          </p:nvSpPr>
          <p:spPr bwMode="auto">
            <a:xfrm>
              <a:off x="2300" y="867"/>
              <a:ext cx="429" cy="2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000" b="0">
                  <a:solidFill>
                    <a:schemeClr val="bg1"/>
                  </a:solidFill>
                  <a:latin typeface="Geneva" charset="0"/>
                </a:rPr>
                <a:t>Analysis</a:t>
              </a:r>
            </a:p>
            <a:p>
              <a:pPr algn="ctr"/>
              <a:r>
                <a:rPr lang="en-US" altLang="en-US" sz="1000" b="0">
                  <a:solidFill>
                    <a:schemeClr val="bg1"/>
                  </a:solidFill>
                  <a:latin typeface="Geneva" charset="0"/>
                </a:rPr>
                <a:t>Review</a:t>
              </a:r>
            </a:p>
          </p:txBody>
        </p:sp>
      </p:grpSp>
      <p:grpSp>
        <p:nvGrpSpPr>
          <p:cNvPr id="70783" name="Group 127"/>
          <p:cNvGrpSpPr>
            <a:grpSpLocks/>
          </p:cNvGrpSpPr>
          <p:nvPr/>
        </p:nvGrpSpPr>
        <p:grpSpPr bwMode="auto">
          <a:xfrm>
            <a:off x="2379663" y="5256213"/>
            <a:ext cx="804862" cy="247650"/>
            <a:chOff x="1499" y="3311"/>
            <a:chExt cx="507" cy="156"/>
          </a:xfrm>
        </p:grpSpPr>
        <p:sp>
          <p:nvSpPr>
            <p:cNvPr id="70781" name="AutoShape 125"/>
            <p:cNvSpPr>
              <a:spLocks noChangeArrowheads="1"/>
            </p:cNvSpPr>
            <p:nvPr/>
          </p:nvSpPr>
          <p:spPr bwMode="auto">
            <a:xfrm>
              <a:off x="1519" y="3312"/>
              <a:ext cx="487" cy="131"/>
            </a:xfrm>
            <a:prstGeom prst="roundRect">
              <a:avLst>
                <a:gd name="adj" fmla="val 499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82" name="Rectangle 126"/>
            <p:cNvSpPr>
              <a:spLocks noChangeArrowheads="1"/>
            </p:cNvSpPr>
            <p:nvPr/>
          </p:nvSpPr>
          <p:spPr bwMode="auto">
            <a:xfrm>
              <a:off x="1499" y="3311"/>
              <a:ext cx="429"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Analysis</a:t>
              </a:r>
            </a:p>
          </p:txBody>
        </p:sp>
      </p:grpSp>
      <p:grpSp>
        <p:nvGrpSpPr>
          <p:cNvPr id="70786" name="Group 130"/>
          <p:cNvGrpSpPr>
            <a:grpSpLocks/>
          </p:cNvGrpSpPr>
          <p:nvPr/>
        </p:nvGrpSpPr>
        <p:grpSpPr bwMode="auto">
          <a:xfrm>
            <a:off x="4132263" y="5241925"/>
            <a:ext cx="804862" cy="247650"/>
            <a:chOff x="2603" y="3302"/>
            <a:chExt cx="507" cy="156"/>
          </a:xfrm>
        </p:grpSpPr>
        <p:sp>
          <p:nvSpPr>
            <p:cNvPr id="70784" name="AutoShape 128"/>
            <p:cNvSpPr>
              <a:spLocks noChangeArrowheads="1"/>
            </p:cNvSpPr>
            <p:nvPr/>
          </p:nvSpPr>
          <p:spPr bwMode="auto">
            <a:xfrm>
              <a:off x="2623" y="3302"/>
              <a:ext cx="487" cy="131"/>
            </a:xfrm>
            <a:prstGeom prst="roundRect">
              <a:avLst>
                <a:gd name="adj" fmla="val 499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85" name="Rectangle 129"/>
            <p:cNvSpPr>
              <a:spLocks noChangeArrowheads="1"/>
            </p:cNvSpPr>
            <p:nvPr/>
          </p:nvSpPr>
          <p:spPr bwMode="auto">
            <a:xfrm>
              <a:off x="2603" y="3302"/>
              <a:ext cx="429"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Analysis</a:t>
              </a:r>
            </a:p>
          </p:txBody>
        </p:sp>
      </p:grpSp>
      <p:grpSp>
        <p:nvGrpSpPr>
          <p:cNvPr id="70789" name="Group 133"/>
          <p:cNvGrpSpPr>
            <a:grpSpLocks/>
          </p:cNvGrpSpPr>
          <p:nvPr/>
        </p:nvGrpSpPr>
        <p:grpSpPr bwMode="auto">
          <a:xfrm>
            <a:off x="5884863" y="5226050"/>
            <a:ext cx="804862" cy="247650"/>
            <a:chOff x="3707" y="3292"/>
            <a:chExt cx="507" cy="156"/>
          </a:xfrm>
        </p:grpSpPr>
        <p:sp>
          <p:nvSpPr>
            <p:cNvPr id="70787" name="AutoShape 131"/>
            <p:cNvSpPr>
              <a:spLocks noChangeArrowheads="1"/>
            </p:cNvSpPr>
            <p:nvPr/>
          </p:nvSpPr>
          <p:spPr bwMode="auto">
            <a:xfrm>
              <a:off x="3727" y="3292"/>
              <a:ext cx="487" cy="132"/>
            </a:xfrm>
            <a:prstGeom prst="roundRect">
              <a:avLst>
                <a:gd name="adj" fmla="val 499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88" name="Rectangle 132"/>
            <p:cNvSpPr>
              <a:spLocks noChangeArrowheads="1"/>
            </p:cNvSpPr>
            <p:nvPr/>
          </p:nvSpPr>
          <p:spPr bwMode="auto">
            <a:xfrm>
              <a:off x="3707" y="3292"/>
              <a:ext cx="429"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Analysis</a:t>
              </a:r>
            </a:p>
          </p:txBody>
        </p:sp>
      </p:grpSp>
      <p:grpSp>
        <p:nvGrpSpPr>
          <p:cNvPr id="70792" name="Group 136"/>
          <p:cNvGrpSpPr>
            <a:grpSpLocks/>
          </p:cNvGrpSpPr>
          <p:nvPr/>
        </p:nvGrpSpPr>
        <p:grpSpPr bwMode="auto">
          <a:xfrm>
            <a:off x="5715000" y="2259013"/>
            <a:ext cx="804863" cy="247650"/>
            <a:chOff x="3600" y="1423"/>
            <a:chExt cx="507" cy="156"/>
          </a:xfrm>
        </p:grpSpPr>
        <p:sp>
          <p:nvSpPr>
            <p:cNvPr id="70790" name="AutoShape 134"/>
            <p:cNvSpPr>
              <a:spLocks noChangeArrowheads="1"/>
            </p:cNvSpPr>
            <p:nvPr/>
          </p:nvSpPr>
          <p:spPr bwMode="auto">
            <a:xfrm>
              <a:off x="3620" y="1423"/>
              <a:ext cx="487" cy="131"/>
            </a:xfrm>
            <a:prstGeom prst="roundRect">
              <a:avLst>
                <a:gd name="adj" fmla="val 499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91" name="Rectangle 135"/>
            <p:cNvSpPr>
              <a:spLocks noChangeArrowheads="1"/>
            </p:cNvSpPr>
            <p:nvPr/>
          </p:nvSpPr>
          <p:spPr bwMode="auto">
            <a:xfrm>
              <a:off x="3600" y="1423"/>
              <a:ext cx="429"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Analysis</a:t>
              </a:r>
            </a:p>
          </p:txBody>
        </p:sp>
      </p:grpSp>
      <p:grpSp>
        <p:nvGrpSpPr>
          <p:cNvPr id="70795" name="Group 139"/>
          <p:cNvGrpSpPr>
            <a:grpSpLocks/>
          </p:cNvGrpSpPr>
          <p:nvPr/>
        </p:nvGrpSpPr>
        <p:grpSpPr bwMode="auto">
          <a:xfrm>
            <a:off x="1609725" y="2273300"/>
            <a:ext cx="804863" cy="247650"/>
            <a:chOff x="1014" y="1432"/>
            <a:chExt cx="507" cy="156"/>
          </a:xfrm>
        </p:grpSpPr>
        <p:sp>
          <p:nvSpPr>
            <p:cNvPr id="70793" name="AutoShape 137"/>
            <p:cNvSpPr>
              <a:spLocks noChangeArrowheads="1"/>
            </p:cNvSpPr>
            <p:nvPr/>
          </p:nvSpPr>
          <p:spPr bwMode="auto">
            <a:xfrm>
              <a:off x="1034" y="1433"/>
              <a:ext cx="487" cy="131"/>
            </a:xfrm>
            <a:prstGeom prst="roundRect">
              <a:avLst>
                <a:gd name="adj" fmla="val 499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94" name="Rectangle 138"/>
            <p:cNvSpPr>
              <a:spLocks noChangeArrowheads="1"/>
            </p:cNvSpPr>
            <p:nvPr/>
          </p:nvSpPr>
          <p:spPr bwMode="auto">
            <a:xfrm>
              <a:off x="1014" y="1432"/>
              <a:ext cx="429"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Analysis</a:t>
              </a:r>
            </a:p>
          </p:txBody>
        </p:sp>
      </p:grpSp>
      <p:sp>
        <p:nvSpPr>
          <p:cNvPr id="70796" name="Rectangle 140"/>
          <p:cNvSpPr>
            <a:spLocks noChangeArrowheads="1"/>
          </p:cNvSpPr>
          <p:nvPr/>
        </p:nvSpPr>
        <p:spPr bwMode="auto">
          <a:xfrm>
            <a:off x="2625725" y="752475"/>
            <a:ext cx="960438" cy="360363"/>
          </a:xfrm>
          <a:prstGeom prst="rect">
            <a:avLst/>
          </a:prstGeom>
          <a:solidFill>
            <a:srgbClr val="00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97" name="Rectangle 141"/>
          <p:cNvSpPr>
            <a:spLocks noChangeArrowheads="1"/>
          </p:cNvSpPr>
          <p:nvPr/>
        </p:nvSpPr>
        <p:spPr bwMode="auto">
          <a:xfrm>
            <a:off x="2636838" y="793750"/>
            <a:ext cx="779462"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000" b="0">
                <a:solidFill>
                  <a:schemeClr val="bg1"/>
                </a:solidFill>
                <a:latin typeface="Geneva" charset="0"/>
              </a:rPr>
              <a:t>All Teams</a:t>
            </a:r>
          </a:p>
        </p:txBody>
      </p:sp>
      <p:sp>
        <p:nvSpPr>
          <p:cNvPr id="70798" name="AutoShape 142"/>
          <p:cNvSpPr>
            <a:spLocks noChangeArrowheads="1"/>
          </p:cNvSpPr>
          <p:nvPr/>
        </p:nvSpPr>
        <p:spPr bwMode="auto">
          <a:xfrm>
            <a:off x="4894263" y="1227138"/>
            <a:ext cx="806450" cy="428625"/>
          </a:xfrm>
          <a:prstGeom prst="roundRect">
            <a:avLst>
              <a:gd name="adj" fmla="val 49995"/>
            </a:avLst>
          </a:prstGeom>
          <a:solidFill>
            <a:srgbClr val="FF33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799" name="Rectangle 143"/>
          <p:cNvSpPr>
            <a:spLocks noChangeArrowheads="1"/>
          </p:cNvSpPr>
          <p:nvPr/>
        </p:nvSpPr>
        <p:spPr bwMode="auto">
          <a:xfrm>
            <a:off x="4964113" y="1222375"/>
            <a:ext cx="698500" cy="40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000" b="0">
                <a:solidFill>
                  <a:schemeClr val="bg1"/>
                </a:solidFill>
                <a:latin typeface="Geneva" charset="0"/>
              </a:rPr>
              <a:t>Model</a:t>
            </a:r>
          </a:p>
          <a:p>
            <a:pPr algn="ctr"/>
            <a:r>
              <a:rPr lang="en-US" altLang="en-US" sz="1000" b="0">
                <a:solidFill>
                  <a:schemeClr val="bg1"/>
                </a:solidFill>
                <a:latin typeface="Geneva" charset="0"/>
              </a:rPr>
              <a:t>Changes</a:t>
            </a:r>
          </a:p>
        </p:txBody>
      </p:sp>
      <p:sp>
        <p:nvSpPr>
          <p:cNvPr id="70800" name="Line 144"/>
          <p:cNvSpPr>
            <a:spLocks noChangeShapeType="1"/>
          </p:cNvSpPr>
          <p:nvPr/>
        </p:nvSpPr>
        <p:spPr bwMode="auto">
          <a:xfrm flipH="1">
            <a:off x="4260850" y="1682750"/>
            <a:ext cx="795338" cy="66833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801" name="Line 145"/>
          <p:cNvSpPr>
            <a:spLocks noChangeShapeType="1"/>
          </p:cNvSpPr>
          <p:nvPr/>
        </p:nvSpPr>
        <p:spPr bwMode="auto">
          <a:xfrm flipH="1">
            <a:off x="5705475" y="1314450"/>
            <a:ext cx="827088" cy="66675"/>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802" name="Line 146"/>
          <p:cNvSpPr>
            <a:spLocks noChangeShapeType="1"/>
          </p:cNvSpPr>
          <p:nvPr/>
        </p:nvSpPr>
        <p:spPr bwMode="auto">
          <a:xfrm flipH="1" flipV="1">
            <a:off x="3584575" y="927100"/>
            <a:ext cx="1379538" cy="333375"/>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0805" name="Group 149"/>
          <p:cNvGrpSpPr>
            <a:grpSpLocks/>
          </p:cNvGrpSpPr>
          <p:nvPr/>
        </p:nvGrpSpPr>
        <p:grpSpPr bwMode="auto">
          <a:xfrm>
            <a:off x="4405313" y="3683000"/>
            <a:ext cx="896937" cy="127000"/>
            <a:chOff x="2775" y="2320"/>
            <a:chExt cx="565" cy="80"/>
          </a:xfrm>
        </p:grpSpPr>
        <p:sp>
          <p:nvSpPr>
            <p:cNvPr id="70803" name="Line 147"/>
            <p:cNvSpPr>
              <a:spLocks noChangeShapeType="1"/>
            </p:cNvSpPr>
            <p:nvPr/>
          </p:nvSpPr>
          <p:spPr bwMode="auto">
            <a:xfrm flipH="1">
              <a:off x="2775" y="2364"/>
              <a:ext cx="56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804" name="Freeform 148"/>
            <p:cNvSpPr>
              <a:spLocks/>
            </p:cNvSpPr>
            <p:nvPr/>
          </p:nvSpPr>
          <p:spPr bwMode="auto">
            <a:xfrm>
              <a:off x="2775" y="2320"/>
              <a:ext cx="80" cy="80"/>
            </a:xfrm>
            <a:custGeom>
              <a:avLst/>
              <a:gdLst>
                <a:gd name="T0" fmla="*/ 79 w 80"/>
                <a:gd name="T1" fmla="*/ 0 h 80"/>
                <a:gd name="T2" fmla="*/ 0 w 80"/>
                <a:gd name="T3" fmla="*/ 40 h 80"/>
                <a:gd name="T4" fmla="*/ 79 w 80"/>
                <a:gd name="T5" fmla="*/ 79 h 80"/>
                <a:gd name="T6" fmla="*/ 79 w 80"/>
                <a:gd name="T7" fmla="*/ 0 h 80"/>
              </a:gdLst>
              <a:ahLst/>
              <a:cxnLst>
                <a:cxn ang="0">
                  <a:pos x="T0" y="T1"/>
                </a:cxn>
                <a:cxn ang="0">
                  <a:pos x="T2" y="T3"/>
                </a:cxn>
                <a:cxn ang="0">
                  <a:pos x="T4" y="T5"/>
                </a:cxn>
                <a:cxn ang="0">
                  <a:pos x="T6" y="T7"/>
                </a:cxn>
              </a:cxnLst>
              <a:rect l="0" t="0" r="r" b="b"/>
              <a:pathLst>
                <a:path w="80" h="80">
                  <a:moveTo>
                    <a:pt x="79" y="0"/>
                  </a:moveTo>
                  <a:lnTo>
                    <a:pt x="0" y="40"/>
                  </a:lnTo>
                  <a:lnTo>
                    <a:pt x="79" y="79"/>
                  </a:lnTo>
                  <a:lnTo>
                    <a:pt x="79"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0806" name="Rectangle 150"/>
          <p:cNvSpPr>
            <a:spLocks noChangeArrowheads="1"/>
          </p:cNvSpPr>
          <p:nvPr/>
        </p:nvSpPr>
        <p:spPr bwMode="auto">
          <a:xfrm>
            <a:off x="5319713" y="3598863"/>
            <a:ext cx="1433512" cy="3714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807" name="Rectangle 151"/>
          <p:cNvSpPr>
            <a:spLocks noChangeArrowheads="1"/>
          </p:cNvSpPr>
          <p:nvPr/>
        </p:nvSpPr>
        <p:spPr bwMode="auto">
          <a:xfrm flipH="1">
            <a:off x="5313363" y="3665538"/>
            <a:ext cx="1423987" cy="271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200">
                <a:solidFill>
                  <a:schemeClr val="bg2"/>
                </a:solidFill>
              </a:rPr>
              <a:t>Architecture Team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r>
              <a:rPr lang="en-US" altLang="en-US"/>
              <a:t>Start with Flow of Events from Use Case</a:t>
            </a:r>
          </a:p>
        </p:txBody>
      </p:sp>
      <p:sp>
        <p:nvSpPr>
          <p:cNvPr id="14341" name="Rectangle 5"/>
          <p:cNvSpPr>
            <a:spLocks noGrp="1" noChangeArrowheads="1"/>
          </p:cNvSpPr>
          <p:nvPr>
            <p:ph type="body" idx="1"/>
          </p:nvPr>
        </p:nvSpPr>
        <p:spPr/>
        <p:txBody>
          <a:bodyPr/>
          <a:lstStyle/>
          <a:p>
            <a:r>
              <a:rPr lang="en-US" altLang="en-US"/>
              <a:t>Flow of events from “Dial  a Number” Use case:</a:t>
            </a:r>
          </a:p>
          <a:p>
            <a:pPr lvl="1"/>
            <a:r>
              <a:rPr lang="en-US" altLang="en-US"/>
              <a:t>Caller  lifts receiver</a:t>
            </a:r>
          </a:p>
          <a:p>
            <a:pPr lvl="1"/>
            <a:r>
              <a:rPr lang="en-US" altLang="en-US"/>
              <a:t>Dial tone begins</a:t>
            </a:r>
          </a:p>
          <a:p>
            <a:pPr lvl="1"/>
            <a:r>
              <a:rPr lang="en-US" altLang="en-US"/>
              <a:t>Caller dials</a:t>
            </a:r>
          </a:p>
          <a:p>
            <a:pPr lvl="1"/>
            <a:r>
              <a:rPr lang="en-US" altLang="en-US"/>
              <a:t>Phone rings</a:t>
            </a:r>
          </a:p>
          <a:p>
            <a:pPr lvl="1"/>
            <a:r>
              <a:rPr lang="en-US" altLang="en-US"/>
              <a:t>Callee answers phone</a:t>
            </a:r>
          </a:p>
          <a:p>
            <a:pPr lvl="1"/>
            <a:r>
              <a:rPr lang="en-US" altLang="en-US"/>
              <a:t>Ringing stops</a:t>
            </a:r>
          </a:p>
          <a:p>
            <a:pPr lvl="1"/>
            <a:r>
              <a:rPr lang="en-US" altLang="en-US"/>
              <a:t>....</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31800" y="158750"/>
            <a:ext cx="8153400" cy="755650"/>
          </a:xfrm>
          <a:noFill/>
          <a:ln/>
        </p:spPr>
        <p:txBody>
          <a:bodyPr/>
          <a:lstStyle/>
          <a:p>
            <a:r>
              <a:rPr lang="en-US" altLang="en-US"/>
              <a:t>Requirements Analysis Document Template</a:t>
            </a:r>
          </a:p>
        </p:txBody>
      </p:sp>
      <p:sp>
        <p:nvSpPr>
          <p:cNvPr id="72707" name="Rectangle 3"/>
          <p:cNvSpPr>
            <a:spLocks noGrp="1" noChangeArrowheads="1"/>
          </p:cNvSpPr>
          <p:nvPr>
            <p:ph type="body" idx="1"/>
          </p:nvPr>
        </p:nvSpPr>
        <p:spPr>
          <a:xfrm>
            <a:off x="444500" y="844550"/>
            <a:ext cx="8255000" cy="5441950"/>
          </a:xfrm>
          <a:noFill/>
          <a:ln/>
        </p:spPr>
        <p:txBody>
          <a:bodyPr/>
          <a:lstStyle/>
          <a:p>
            <a:pPr>
              <a:lnSpc>
                <a:spcPct val="80000"/>
              </a:lnSpc>
              <a:buFont typeface="Symbol" panose="05050102010706020507" pitchFamily="18" charset="2"/>
              <a:buNone/>
            </a:pPr>
            <a:r>
              <a:rPr lang="en-US" altLang="en-US" sz="2000"/>
              <a:t>1.	Introduction</a:t>
            </a:r>
          </a:p>
          <a:p>
            <a:pPr>
              <a:lnSpc>
                <a:spcPct val="80000"/>
              </a:lnSpc>
              <a:buFont typeface="Symbol" panose="05050102010706020507" pitchFamily="18" charset="2"/>
              <a:buNone/>
            </a:pPr>
            <a:r>
              <a:rPr lang="en-US" altLang="en-US" sz="2000"/>
              <a:t>2.	Current system</a:t>
            </a:r>
          </a:p>
          <a:p>
            <a:pPr>
              <a:lnSpc>
                <a:spcPct val="80000"/>
              </a:lnSpc>
              <a:buFont typeface="Symbol" panose="05050102010706020507" pitchFamily="18" charset="2"/>
              <a:buNone/>
            </a:pPr>
            <a:r>
              <a:rPr lang="en-US" altLang="en-US" sz="2000"/>
              <a:t>3.	Proposed system</a:t>
            </a:r>
          </a:p>
          <a:p>
            <a:pPr>
              <a:lnSpc>
                <a:spcPct val="80000"/>
              </a:lnSpc>
              <a:buFont typeface="Symbol" panose="05050102010706020507" pitchFamily="18" charset="2"/>
              <a:buNone/>
            </a:pPr>
            <a:r>
              <a:rPr lang="en-US" altLang="en-US" sz="2000"/>
              <a:t>	3.1	Overview</a:t>
            </a:r>
          </a:p>
          <a:p>
            <a:pPr>
              <a:lnSpc>
                <a:spcPct val="80000"/>
              </a:lnSpc>
              <a:buFont typeface="Symbol" panose="05050102010706020507" pitchFamily="18" charset="2"/>
              <a:buNone/>
            </a:pPr>
            <a:r>
              <a:rPr lang="en-US" altLang="en-US" sz="2000"/>
              <a:t>	3.2	Functional requirements</a:t>
            </a:r>
          </a:p>
          <a:p>
            <a:pPr>
              <a:lnSpc>
                <a:spcPct val="80000"/>
              </a:lnSpc>
              <a:buFont typeface="Symbol" panose="05050102010706020507" pitchFamily="18" charset="2"/>
              <a:buNone/>
            </a:pPr>
            <a:r>
              <a:rPr lang="en-US" altLang="en-US" sz="2000"/>
              <a:t>	3.3	Nonfunctional requirements</a:t>
            </a:r>
          </a:p>
          <a:p>
            <a:pPr>
              <a:lnSpc>
                <a:spcPct val="80000"/>
              </a:lnSpc>
              <a:buFont typeface="Symbol" panose="05050102010706020507" pitchFamily="18" charset="2"/>
              <a:buNone/>
            </a:pPr>
            <a:r>
              <a:rPr lang="en-US" altLang="en-US" sz="2000"/>
              <a:t>	3.4	Constraints (“Pseudo requirements”)  </a:t>
            </a:r>
          </a:p>
          <a:p>
            <a:pPr>
              <a:lnSpc>
                <a:spcPct val="80000"/>
              </a:lnSpc>
              <a:buFont typeface="Symbol" panose="05050102010706020507" pitchFamily="18" charset="2"/>
              <a:buNone/>
            </a:pPr>
            <a:r>
              <a:rPr lang="en-US" altLang="en-US" sz="2000"/>
              <a:t>	3.5	System models</a:t>
            </a:r>
          </a:p>
          <a:p>
            <a:pPr>
              <a:lnSpc>
                <a:spcPct val="80000"/>
              </a:lnSpc>
              <a:buFont typeface="Symbol" panose="05050102010706020507" pitchFamily="18" charset="2"/>
              <a:buNone/>
            </a:pPr>
            <a:r>
              <a:rPr lang="en-US" altLang="en-US" sz="2000"/>
              <a:t>		3.5.1  Scenarios</a:t>
            </a:r>
          </a:p>
          <a:p>
            <a:pPr>
              <a:lnSpc>
                <a:spcPct val="80000"/>
              </a:lnSpc>
              <a:buFont typeface="Symbol" panose="05050102010706020507" pitchFamily="18" charset="2"/>
              <a:buNone/>
            </a:pPr>
            <a:r>
              <a:rPr lang="en-US" altLang="en-US" sz="2000"/>
              <a:t>		3.5.2  Use case model</a:t>
            </a:r>
          </a:p>
          <a:p>
            <a:pPr>
              <a:lnSpc>
                <a:spcPct val="80000"/>
              </a:lnSpc>
              <a:buFont typeface="Symbol" panose="05050102010706020507" pitchFamily="18" charset="2"/>
              <a:buNone/>
            </a:pPr>
            <a:r>
              <a:rPr lang="en-US" altLang="en-US" sz="2000"/>
              <a:t>		3.5.3  Object model</a:t>
            </a:r>
          </a:p>
          <a:p>
            <a:pPr>
              <a:lnSpc>
                <a:spcPct val="80000"/>
              </a:lnSpc>
              <a:buFont typeface="Symbol" panose="05050102010706020507" pitchFamily="18" charset="2"/>
              <a:buNone/>
            </a:pPr>
            <a:r>
              <a:rPr lang="en-US" altLang="en-US" sz="2000"/>
              <a:t>		          3.5.3.1 Data dictionary</a:t>
            </a:r>
          </a:p>
          <a:p>
            <a:pPr>
              <a:lnSpc>
                <a:spcPct val="80000"/>
              </a:lnSpc>
              <a:buFont typeface="Symbol" panose="05050102010706020507" pitchFamily="18" charset="2"/>
              <a:buNone/>
            </a:pPr>
            <a:r>
              <a:rPr lang="en-US" altLang="en-US" sz="2000"/>
              <a:t>		          3.5.3.2 Class diagrams</a:t>
            </a:r>
          </a:p>
          <a:p>
            <a:pPr>
              <a:lnSpc>
                <a:spcPct val="80000"/>
              </a:lnSpc>
              <a:buFont typeface="Symbol" panose="05050102010706020507" pitchFamily="18" charset="2"/>
              <a:buNone/>
            </a:pPr>
            <a:r>
              <a:rPr lang="en-US" altLang="en-US" sz="2000"/>
              <a:t>		3.5.4  Dynamic models</a:t>
            </a:r>
          </a:p>
          <a:p>
            <a:pPr>
              <a:lnSpc>
                <a:spcPct val="80000"/>
              </a:lnSpc>
              <a:buFont typeface="Symbol" panose="05050102010706020507" pitchFamily="18" charset="2"/>
              <a:buNone/>
            </a:pPr>
            <a:r>
              <a:rPr lang="en-US" altLang="en-US" sz="2000"/>
              <a:t>		3.5.5  User interface</a:t>
            </a:r>
          </a:p>
          <a:p>
            <a:pPr>
              <a:lnSpc>
                <a:spcPct val="80000"/>
              </a:lnSpc>
              <a:buFont typeface="Symbol" panose="05050102010706020507" pitchFamily="18" charset="2"/>
              <a:buNone/>
            </a:pPr>
            <a:r>
              <a:rPr lang="en-US" altLang="en-US" sz="2000"/>
              <a:t>4. Glossary</a:t>
            </a:r>
            <a:endParaRPr lang="en-US" altLang="en-US" sz="2000" b="1"/>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a:lstStyle/>
          <a:p>
            <a:r>
              <a:rPr lang="en-US" altLang="en-US"/>
              <a:t>Section 3.5 System Model</a:t>
            </a:r>
          </a:p>
        </p:txBody>
      </p:sp>
      <p:sp>
        <p:nvSpPr>
          <p:cNvPr id="73731" name="Rectangle 3"/>
          <p:cNvSpPr>
            <a:spLocks noGrp="1" noChangeArrowheads="1"/>
          </p:cNvSpPr>
          <p:nvPr>
            <p:ph type="body" idx="1"/>
          </p:nvPr>
        </p:nvSpPr>
        <p:spPr>
          <a:noFill/>
          <a:ln/>
        </p:spPr>
        <p:txBody>
          <a:bodyPr/>
          <a:lstStyle/>
          <a:p>
            <a:pPr>
              <a:buFont typeface="Symbol" panose="05050102010706020507" pitchFamily="18" charset="2"/>
              <a:buNone/>
            </a:pPr>
            <a:r>
              <a:rPr lang="en-US" altLang="en-US"/>
              <a:t>3.5.1 Scenarios</a:t>
            </a:r>
          </a:p>
          <a:p>
            <a:pPr>
              <a:buFont typeface="Symbol" panose="05050102010706020507" pitchFamily="18" charset="2"/>
              <a:buNone/>
            </a:pPr>
            <a:r>
              <a:rPr lang="en-US" altLang="en-US"/>
              <a:t>	  - </a:t>
            </a:r>
            <a:r>
              <a:rPr lang="en-US" altLang="en-US" sz="2000" b="1"/>
              <a:t>As-is scenarios, visionary scenarios</a:t>
            </a:r>
            <a:endParaRPr lang="en-US" altLang="en-US"/>
          </a:p>
          <a:p>
            <a:pPr>
              <a:buFont typeface="Symbol" panose="05050102010706020507" pitchFamily="18" charset="2"/>
              <a:buNone/>
            </a:pPr>
            <a:r>
              <a:rPr lang="en-US" altLang="en-US"/>
              <a:t>3.5.2 Use case model</a:t>
            </a:r>
          </a:p>
          <a:p>
            <a:pPr lvl="1">
              <a:buFont typeface="Wingdings" panose="05000000000000000000" pitchFamily="2" charset="2"/>
              <a:buNone/>
            </a:pPr>
            <a:r>
              <a:rPr lang="en-US" altLang="en-US"/>
              <a:t>- Actors and use cases</a:t>
            </a:r>
          </a:p>
          <a:p>
            <a:pPr>
              <a:buFont typeface="Symbol" panose="05050102010706020507" pitchFamily="18" charset="2"/>
              <a:buNone/>
            </a:pPr>
            <a:r>
              <a:rPr lang="en-US" altLang="en-US"/>
              <a:t>3.5.3 Object model </a:t>
            </a:r>
          </a:p>
          <a:p>
            <a:pPr lvl="1">
              <a:buFont typeface="Wingdings" panose="05000000000000000000" pitchFamily="2" charset="2"/>
              <a:buNone/>
            </a:pPr>
            <a:r>
              <a:rPr lang="en-US" altLang="en-US"/>
              <a:t>- Data dictionary</a:t>
            </a:r>
          </a:p>
          <a:p>
            <a:pPr lvl="1">
              <a:buFont typeface="Wingdings" panose="05000000000000000000" pitchFamily="2" charset="2"/>
              <a:buNone/>
            </a:pPr>
            <a:r>
              <a:rPr lang="en-US" altLang="en-US"/>
              <a:t>- Class diagrams (classes, associations, attributes and operations)</a:t>
            </a:r>
          </a:p>
          <a:p>
            <a:pPr>
              <a:buFont typeface="Symbol" panose="05050102010706020507" pitchFamily="18" charset="2"/>
              <a:buNone/>
            </a:pPr>
            <a:r>
              <a:rPr lang="en-US" altLang="en-US"/>
              <a:t>3.5.4 Dynamic model</a:t>
            </a:r>
          </a:p>
          <a:p>
            <a:pPr lvl="1">
              <a:buFont typeface="Wingdings" panose="05000000000000000000" pitchFamily="2" charset="2"/>
              <a:buNone/>
            </a:pPr>
            <a:r>
              <a:rPr lang="en-US" altLang="en-US"/>
              <a:t>- State diagrams for classes with significant dynamic behavior</a:t>
            </a:r>
          </a:p>
          <a:p>
            <a:pPr lvl="1">
              <a:buFont typeface="Wingdings" panose="05000000000000000000" pitchFamily="2" charset="2"/>
              <a:buNone/>
            </a:pPr>
            <a:r>
              <a:rPr lang="en-US" altLang="en-US"/>
              <a:t>- Sequence diagrams for collaborating objects (protocol)</a:t>
            </a:r>
          </a:p>
          <a:p>
            <a:pPr>
              <a:buFont typeface="Symbol" panose="05050102010706020507" pitchFamily="18" charset="2"/>
              <a:buNone/>
            </a:pPr>
            <a:r>
              <a:rPr lang="en-US" altLang="en-US"/>
              <a:t>3.5.5 User Interface</a:t>
            </a:r>
          </a:p>
          <a:p>
            <a:pPr lvl="1">
              <a:buFont typeface="Wingdings" panose="05000000000000000000" pitchFamily="2" charset="2"/>
              <a:buNone/>
            </a:pPr>
            <a:r>
              <a:rPr lang="en-US" altLang="en-US"/>
              <a:t>- Navigational Paths, Screen mockups</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p:spPr>
        <p:txBody>
          <a:bodyPr/>
          <a:lstStyle/>
          <a:p>
            <a:r>
              <a:rPr lang="en-US" altLang="en-US"/>
              <a:t>Section 3.3 Nonfunctional Requirements</a:t>
            </a:r>
          </a:p>
        </p:txBody>
      </p:sp>
      <p:sp>
        <p:nvSpPr>
          <p:cNvPr id="74755" name="Rectangle 3"/>
          <p:cNvSpPr>
            <a:spLocks noGrp="1" noChangeArrowheads="1"/>
          </p:cNvSpPr>
          <p:nvPr>
            <p:ph type="body" idx="1"/>
          </p:nvPr>
        </p:nvSpPr>
        <p:spPr>
          <a:noFill/>
          <a:ln/>
        </p:spPr>
        <p:txBody>
          <a:bodyPr/>
          <a:lstStyle/>
          <a:p>
            <a:pPr>
              <a:buFont typeface="Symbol" panose="05050102010706020507" pitchFamily="18" charset="2"/>
              <a:buNone/>
            </a:pPr>
            <a:r>
              <a:rPr lang="en-US" altLang="en-US" sz="2000" b="1"/>
              <a:t> 3.3.1  User interface and human factors</a:t>
            </a:r>
          </a:p>
          <a:p>
            <a:pPr>
              <a:buFont typeface="Symbol" panose="05050102010706020507" pitchFamily="18" charset="2"/>
              <a:buNone/>
            </a:pPr>
            <a:r>
              <a:rPr lang="en-US" altLang="en-US" sz="2000" b="1"/>
              <a:t> 3.3.2  Documentation</a:t>
            </a:r>
          </a:p>
          <a:p>
            <a:pPr>
              <a:buFont typeface="Symbol" panose="05050102010706020507" pitchFamily="18" charset="2"/>
              <a:buNone/>
            </a:pPr>
            <a:r>
              <a:rPr lang="en-US" altLang="en-US" sz="2000" b="1"/>
              <a:t> 3.3.3  Hardware considerations</a:t>
            </a:r>
          </a:p>
          <a:p>
            <a:pPr>
              <a:buFont typeface="Symbol" panose="05050102010706020507" pitchFamily="18" charset="2"/>
              <a:buNone/>
            </a:pPr>
            <a:r>
              <a:rPr lang="en-US" altLang="en-US" sz="2000" b="1"/>
              <a:t> 3.3.4  Performance characteristics</a:t>
            </a:r>
          </a:p>
          <a:p>
            <a:pPr>
              <a:buFont typeface="Symbol" panose="05050102010706020507" pitchFamily="18" charset="2"/>
              <a:buNone/>
            </a:pPr>
            <a:r>
              <a:rPr lang="en-US" altLang="en-US" sz="2000" b="1"/>
              <a:t> 3.3.5  Error handling and extreme conditions</a:t>
            </a:r>
          </a:p>
          <a:p>
            <a:pPr>
              <a:buFont typeface="Symbol" panose="05050102010706020507" pitchFamily="18" charset="2"/>
              <a:buNone/>
            </a:pPr>
            <a:r>
              <a:rPr lang="en-US" altLang="en-US" sz="2000" b="1"/>
              <a:t> 3.3.6  System interfacing</a:t>
            </a:r>
          </a:p>
          <a:p>
            <a:pPr>
              <a:buFont typeface="Symbol" panose="05050102010706020507" pitchFamily="18" charset="2"/>
              <a:buNone/>
            </a:pPr>
            <a:r>
              <a:rPr lang="en-US" altLang="en-US" sz="2000" b="1"/>
              <a:t> 3.3.7  Quality issues</a:t>
            </a:r>
          </a:p>
          <a:p>
            <a:pPr>
              <a:buFont typeface="Symbol" panose="05050102010706020507" pitchFamily="18" charset="2"/>
              <a:buNone/>
            </a:pPr>
            <a:r>
              <a:rPr lang="en-US" altLang="en-US" sz="2000" b="1"/>
              <a:t> 3.3.8  System modifications</a:t>
            </a:r>
          </a:p>
          <a:p>
            <a:pPr>
              <a:buFont typeface="Symbol" panose="05050102010706020507" pitchFamily="18" charset="2"/>
              <a:buNone/>
            </a:pPr>
            <a:r>
              <a:rPr lang="en-US" altLang="en-US" sz="2000" b="1"/>
              <a:t> 3.3.9  Physical environment</a:t>
            </a:r>
          </a:p>
          <a:p>
            <a:pPr>
              <a:buFont typeface="Symbol" panose="05050102010706020507" pitchFamily="18" charset="2"/>
              <a:buNone/>
            </a:pPr>
            <a:r>
              <a:rPr lang="en-US" altLang="en-US" sz="2000" b="1"/>
              <a:t>3.3.10 Security issues</a:t>
            </a:r>
          </a:p>
          <a:p>
            <a:pPr>
              <a:buFont typeface="Symbol" panose="05050102010706020507" pitchFamily="18" charset="2"/>
              <a:buNone/>
            </a:pPr>
            <a:r>
              <a:rPr lang="en-US" altLang="en-US" sz="2000" b="1"/>
              <a:t>3.3.11 Resources and management issues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p:txBody>
          <a:bodyPr/>
          <a:lstStyle/>
          <a:p>
            <a:r>
              <a:rPr lang="en-US" altLang="en-US"/>
              <a:t>Nonfunctional Requirements: Trigger Questions</a:t>
            </a:r>
          </a:p>
        </p:txBody>
      </p:sp>
      <p:sp>
        <p:nvSpPr>
          <p:cNvPr id="75781" name="Rectangle 5"/>
          <p:cNvSpPr>
            <a:spLocks noGrp="1" noChangeArrowheads="1"/>
          </p:cNvSpPr>
          <p:nvPr>
            <p:ph type="body" idx="1"/>
          </p:nvPr>
        </p:nvSpPr>
        <p:spPr>
          <a:xfrm>
            <a:off x="355600" y="946150"/>
            <a:ext cx="8255000" cy="4921250"/>
          </a:xfrm>
        </p:spPr>
        <p:txBody>
          <a:bodyPr/>
          <a:lstStyle/>
          <a:p>
            <a:pPr>
              <a:buFont typeface="Symbol" panose="05050102010706020507" pitchFamily="18" charset="2"/>
              <a:buNone/>
            </a:pPr>
            <a:r>
              <a:rPr lang="en-US" altLang="en-US" sz="2000"/>
              <a:t>3.3.1 User interface and human factors</a:t>
            </a:r>
          </a:p>
          <a:p>
            <a:pPr lvl="1"/>
            <a:r>
              <a:rPr lang="en-US" altLang="en-US" sz="1800"/>
              <a:t>What type of user will be using the system?</a:t>
            </a:r>
          </a:p>
          <a:p>
            <a:pPr lvl="1"/>
            <a:r>
              <a:rPr lang="en-US" altLang="en-US" sz="1800"/>
              <a:t>Will more than one type of user be using the system?</a:t>
            </a:r>
          </a:p>
          <a:p>
            <a:pPr lvl="1"/>
            <a:r>
              <a:rPr lang="en-US" altLang="en-US" sz="1800"/>
              <a:t>What sort of training will be required for each type of user?</a:t>
            </a:r>
          </a:p>
          <a:p>
            <a:pPr lvl="1"/>
            <a:r>
              <a:rPr lang="en-US" altLang="en-US" sz="1800"/>
              <a:t>Is it particularly important that the system be easy to learn?</a:t>
            </a:r>
          </a:p>
          <a:p>
            <a:pPr lvl="1"/>
            <a:r>
              <a:rPr lang="en-US" altLang="en-US" sz="1800"/>
              <a:t>Is it particularly important that users be protected from making errors?</a:t>
            </a:r>
          </a:p>
          <a:p>
            <a:pPr lvl="1"/>
            <a:r>
              <a:rPr lang="en-US" altLang="en-US" sz="1800"/>
              <a:t>What sort of input/output devices for the human interface are available, and what are their characteristics?</a:t>
            </a:r>
          </a:p>
          <a:p>
            <a:pPr>
              <a:buFont typeface="Symbol" panose="05050102010706020507" pitchFamily="18" charset="2"/>
              <a:buNone/>
            </a:pPr>
            <a:r>
              <a:rPr lang="en-US" altLang="en-US" sz="2000"/>
              <a:t>3.3.2 Documentation</a:t>
            </a:r>
          </a:p>
          <a:p>
            <a:pPr lvl="1"/>
            <a:r>
              <a:rPr lang="en-US" altLang="en-US" sz="1800"/>
              <a:t>What kind of documentation is required?</a:t>
            </a:r>
          </a:p>
          <a:p>
            <a:pPr lvl="1"/>
            <a:r>
              <a:rPr lang="en-US" altLang="en-US" sz="1800"/>
              <a:t>What audience is to be addressed by each document?</a:t>
            </a:r>
          </a:p>
          <a:p>
            <a:pPr>
              <a:buFont typeface="Symbol" panose="05050102010706020507" pitchFamily="18" charset="2"/>
              <a:buNone/>
            </a:pPr>
            <a:r>
              <a:rPr lang="en-US" altLang="en-US" sz="2000"/>
              <a:t>3.3.3 Hardware considerations</a:t>
            </a:r>
          </a:p>
          <a:p>
            <a:pPr lvl="1"/>
            <a:r>
              <a:rPr lang="en-US" altLang="en-US" sz="1800"/>
              <a:t>What hardware is the proposed system to be used on?</a:t>
            </a:r>
          </a:p>
          <a:p>
            <a:pPr lvl="1"/>
            <a:r>
              <a:rPr lang="en-US" altLang="en-US" sz="1800"/>
              <a:t>What are the characteristics of the target hardware, including memory size and auxiliary storage space?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578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578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578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578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578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578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8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578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578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78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578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7578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r>
              <a:rPr lang="en-US" altLang="en-US"/>
              <a:t>Nonfunctional Requirements, ctd</a:t>
            </a:r>
          </a:p>
        </p:txBody>
      </p:sp>
      <p:sp>
        <p:nvSpPr>
          <p:cNvPr id="76805" name="Rectangle 5"/>
          <p:cNvSpPr>
            <a:spLocks noGrp="1" noChangeArrowheads="1"/>
          </p:cNvSpPr>
          <p:nvPr>
            <p:ph type="body" idx="1"/>
          </p:nvPr>
        </p:nvSpPr>
        <p:spPr/>
        <p:txBody>
          <a:bodyPr/>
          <a:lstStyle/>
          <a:p>
            <a:pPr>
              <a:buFont typeface="Symbol" panose="05050102010706020507" pitchFamily="18" charset="2"/>
              <a:buNone/>
            </a:pPr>
            <a:r>
              <a:rPr lang="en-US" altLang="en-US"/>
              <a:t>3.3.4 Performance characteristics</a:t>
            </a:r>
          </a:p>
          <a:p>
            <a:pPr lvl="1"/>
            <a:r>
              <a:rPr lang="en-US" altLang="en-US"/>
              <a:t>Are there any speed, throughput, or response time constraints on the system?</a:t>
            </a:r>
          </a:p>
          <a:p>
            <a:pPr lvl="1"/>
            <a:r>
              <a:rPr lang="en-US" altLang="en-US"/>
              <a:t>Are there size or capacity constraints on the data to be processed by the system?</a:t>
            </a:r>
          </a:p>
          <a:p>
            <a:pPr>
              <a:buFont typeface="Symbol" panose="05050102010706020507" pitchFamily="18" charset="2"/>
              <a:buNone/>
            </a:pPr>
            <a:r>
              <a:rPr lang="en-US" altLang="en-US"/>
              <a:t>3.3.5 Error handling and extreme conditions</a:t>
            </a:r>
          </a:p>
          <a:p>
            <a:pPr lvl="1"/>
            <a:r>
              <a:rPr lang="en-US" altLang="en-US"/>
              <a:t>How should the system respond to input errors?</a:t>
            </a:r>
          </a:p>
          <a:p>
            <a:pPr lvl="1"/>
            <a:r>
              <a:rPr lang="en-US" altLang="en-US"/>
              <a:t>How should the system respond to extreme conditions?</a:t>
            </a:r>
          </a:p>
          <a:p>
            <a:pPr>
              <a:buFont typeface="Symbol" panose="05050102010706020507" pitchFamily="18" charset="2"/>
              <a:buNone/>
            </a:pPr>
            <a:r>
              <a:rPr lang="en-US" altLang="en-US"/>
              <a:t>3.3.6 System interfacing</a:t>
            </a:r>
          </a:p>
          <a:p>
            <a:pPr lvl="1"/>
            <a:r>
              <a:rPr lang="en-US" altLang="en-US"/>
              <a:t>Is input coming from systems outside the proposed system?</a:t>
            </a:r>
          </a:p>
          <a:p>
            <a:pPr lvl="1"/>
            <a:r>
              <a:rPr lang="en-US" altLang="en-US"/>
              <a:t>Is output going to systems outside the proposed system?</a:t>
            </a:r>
          </a:p>
          <a:p>
            <a:pPr lvl="1"/>
            <a:r>
              <a:rPr lang="en-US" altLang="en-US"/>
              <a:t>Are there restrictions on the format or medium that must be used for input or output?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680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680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680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680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680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680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68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p:txBody>
          <a:bodyPr/>
          <a:lstStyle/>
          <a:p>
            <a:r>
              <a:rPr lang="en-US" altLang="en-US"/>
              <a:t>Nonfunctional Requirements, ctd</a:t>
            </a:r>
          </a:p>
        </p:txBody>
      </p:sp>
      <p:sp>
        <p:nvSpPr>
          <p:cNvPr id="77829" name="Rectangle 5"/>
          <p:cNvSpPr>
            <a:spLocks noGrp="1" noChangeArrowheads="1"/>
          </p:cNvSpPr>
          <p:nvPr>
            <p:ph type="body" idx="1"/>
          </p:nvPr>
        </p:nvSpPr>
        <p:spPr>
          <a:xfrm>
            <a:off x="355600" y="838200"/>
            <a:ext cx="8559800" cy="4921250"/>
          </a:xfrm>
        </p:spPr>
        <p:txBody>
          <a:bodyPr/>
          <a:lstStyle/>
          <a:p>
            <a:r>
              <a:rPr lang="en-US" altLang="en-US" sz="2000"/>
              <a:t>3.3.7 Quality issues</a:t>
            </a:r>
          </a:p>
          <a:p>
            <a:pPr lvl="1"/>
            <a:r>
              <a:rPr lang="en-US" altLang="en-US" sz="1800"/>
              <a:t>What are the requirements for reliability?</a:t>
            </a:r>
          </a:p>
          <a:p>
            <a:pPr lvl="1"/>
            <a:r>
              <a:rPr lang="en-US" altLang="en-US" sz="1800"/>
              <a:t>Must the system trap faults?</a:t>
            </a:r>
          </a:p>
          <a:p>
            <a:pPr lvl="1"/>
            <a:r>
              <a:rPr lang="en-US" altLang="en-US" sz="1800"/>
              <a:t>What is the maximum time for restarting the system after a failure?</a:t>
            </a:r>
          </a:p>
          <a:p>
            <a:pPr lvl="1"/>
            <a:r>
              <a:rPr lang="en-US" altLang="en-US" sz="1800"/>
              <a:t>What is the acceptable system downtime per 24-hour period?</a:t>
            </a:r>
          </a:p>
          <a:p>
            <a:pPr lvl="1"/>
            <a:r>
              <a:rPr lang="en-US" altLang="en-US" sz="1800"/>
              <a:t>Is it important that the system be portable (able to move to different hardware or operating system environments)?</a:t>
            </a:r>
          </a:p>
          <a:p>
            <a:r>
              <a:rPr lang="en-US" altLang="en-US" sz="2000"/>
              <a:t>3.3.8 System Modifications</a:t>
            </a:r>
          </a:p>
          <a:p>
            <a:pPr lvl="1"/>
            <a:r>
              <a:rPr lang="en-US" altLang="en-US" sz="1800"/>
              <a:t>What parts of the system are likely candidates for later modification?</a:t>
            </a:r>
          </a:p>
          <a:p>
            <a:pPr lvl="1"/>
            <a:r>
              <a:rPr lang="en-US" altLang="en-US" sz="1800"/>
              <a:t>What sorts of modifications are expected?</a:t>
            </a:r>
          </a:p>
          <a:p>
            <a:r>
              <a:rPr lang="en-US" altLang="en-US" sz="2000"/>
              <a:t>3.3.9 Physical Environment</a:t>
            </a:r>
          </a:p>
          <a:p>
            <a:pPr lvl="1"/>
            <a:r>
              <a:rPr lang="en-US" altLang="en-US" sz="1800"/>
              <a:t>Where will the target equipment operate?</a:t>
            </a:r>
          </a:p>
          <a:p>
            <a:pPr lvl="1"/>
            <a:r>
              <a:rPr lang="en-US" altLang="en-US" sz="1800"/>
              <a:t>Will the target equipment be in one or several locations?</a:t>
            </a:r>
          </a:p>
          <a:p>
            <a:pPr lvl="1"/>
            <a:r>
              <a:rPr lang="en-US" altLang="en-US" sz="1800"/>
              <a:t>Will the environmental conditions in any way be out of the ordinary (for example, unusual temperatures, vibrations, magnetic fields,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78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78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78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782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782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782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782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782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782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782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7829">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7782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lstStyle/>
          <a:p>
            <a:r>
              <a:rPr lang="en-US" altLang="en-US"/>
              <a:t>Nonfunctional Requirements, ctd</a:t>
            </a:r>
          </a:p>
        </p:txBody>
      </p:sp>
      <p:sp>
        <p:nvSpPr>
          <p:cNvPr id="78853" name="Rectangle 5"/>
          <p:cNvSpPr>
            <a:spLocks noGrp="1" noChangeArrowheads="1"/>
          </p:cNvSpPr>
          <p:nvPr>
            <p:ph type="body" idx="1"/>
          </p:nvPr>
        </p:nvSpPr>
        <p:spPr/>
        <p:txBody>
          <a:bodyPr/>
          <a:lstStyle/>
          <a:p>
            <a:r>
              <a:rPr lang="en-US" altLang="en-US"/>
              <a:t>3.3.10 Security Issues</a:t>
            </a:r>
          </a:p>
          <a:p>
            <a:pPr lvl="1"/>
            <a:r>
              <a:rPr lang="en-US" altLang="en-US"/>
              <a:t>Must access to any data or the system itself be controlled?</a:t>
            </a:r>
          </a:p>
          <a:p>
            <a:pPr lvl="1"/>
            <a:r>
              <a:rPr lang="en-US" altLang="en-US"/>
              <a:t>Is physical security an issue?</a:t>
            </a:r>
          </a:p>
          <a:p>
            <a:r>
              <a:rPr lang="en-US" altLang="en-US"/>
              <a:t>3.3.11 Resources and Management Issues </a:t>
            </a:r>
          </a:p>
          <a:p>
            <a:pPr lvl="1"/>
            <a:r>
              <a:rPr lang="en-US" altLang="en-US"/>
              <a:t>How often will the system be backed up?</a:t>
            </a:r>
          </a:p>
          <a:p>
            <a:pPr lvl="1"/>
            <a:r>
              <a:rPr lang="en-US" altLang="en-US"/>
              <a:t>Who will be responsible for the back up?</a:t>
            </a:r>
          </a:p>
          <a:p>
            <a:pPr lvl="1"/>
            <a:r>
              <a:rPr lang="en-US" altLang="en-US"/>
              <a:t>Who is responsible for system installation?</a:t>
            </a:r>
          </a:p>
          <a:p>
            <a:pPr lvl="1"/>
            <a:r>
              <a:rPr lang="en-US" altLang="en-US"/>
              <a:t>Who will be responsible for system maintenance?</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Constraints (Pseudo Requirements)</a:t>
            </a:r>
          </a:p>
        </p:txBody>
      </p:sp>
      <p:sp>
        <p:nvSpPr>
          <p:cNvPr id="90115" name="Rectangle 3"/>
          <p:cNvSpPr>
            <a:spLocks noGrp="1" noChangeArrowheads="1"/>
          </p:cNvSpPr>
          <p:nvPr>
            <p:ph type="body" idx="1"/>
          </p:nvPr>
        </p:nvSpPr>
        <p:spPr/>
        <p:txBody>
          <a:bodyPr/>
          <a:lstStyle/>
          <a:p>
            <a:pPr>
              <a:lnSpc>
                <a:spcPct val="80000"/>
              </a:lnSpc>
            </a:pPr>
            <a:r>
              <a:rPr lang="en-US" altLang="en-US"/>
              <a:t>Constraint: </a:t>
            </a:r>
          </a:p>
          <a:p>
            <a:pPr lvl="1">
              <a:lnSpc>
                <a:spcPct val="80000"/>
              </a:lnSpc>
            </a:pPr>
            <a:r>
              <a:rPr lang="en-US" altLang="en-US"/>
              <a:t>Any client restriction on the solution domain</a:t>
            </a:r>
          </a:p>
          <a:p>
            <a:pPr>
              <a:lnSpc>
                <a:spcPct val="80000"/>
              </a:lnSpc>
            </a:pPr>
            <a:r>
              <a:rPr lang="en-US" altLang="en-US"/>
              <a:t>Examples:</a:t>
            </a:r>
          </a:p>
          <a:p>
            <a:pPr lvl="1">
              <a:lnSpc>
                <a:spcPct val="80000"/>
              </a:lnSpc>
            </a:pPr>
            <a:r>
              <a:rPr lang="en-US" altLang="en-US"/>
              <a:t>The target platform must be an IBM/360</a:t>
            </a:r>
          </a:p>
          <a:p>
            <a:pPr lvl="1">
              <a:lnSpc>
                <a:spcPct val="80000"/>
              </a:lnSpc>
            </a:pPr>
            <a:r>
              <a:rPr lang="en-US" altLang="en-US"/>
              <a:t>The implementation language must be COBOL</a:t>
            </a:r>
          </a:p>
          <a:p>
            <a:pPr lvl="1">
              <a:lnSpc>
                <a:spcPct val="80000"/>
              </a:lnSpc>
            </a:pPr>
            <a:r>
              <a:rPr lang="en-US" altLang="en-US"/>
              <a:t>The documentation standard X must be used</a:t>
            </a:r>
          </a:p>
          <a:p>
            <a:pPr lvl="1">
              <a:lnSpc>
                <a:spcPct val="80000"/>
              </a:lnSpc>
            </a:pPr>
            <a:r>
              <a:rPr lang="en-US" altLang="en-US"/>
              <a:t>A dataglove must be used</a:t>
            </a:r>
          </a:p>
          <a:p>
            <a:pPr lvl="1">
              <a:lnSpc>
                <a:spcPct val="80000"/>
              </a:lnSpc>
            </a:pPr>
            <a:r>
              <a:rPr lang="en-US" altLang="en-US"/>
              <a:t>ActiveX must be used</a:t>
            </a:r>
          </a:p>
          <a:p>
            <a:pPr lvl="1">
              <a:lnSpc>
                <a:spcPct val="80000"/>
              </a:lnSpc>
            </a:pPr>
            <a:r>
              <a:rPr lang="en-US" altLang="en-US"/>
              <a:t>The system must interface to a papertape reader</a:t>
            </a:r>
          </a:p>
          <a:p>
            <a:pPr>
              <a:lnSpc>
                <a:spcPct val="80000"/>
              </a:lnSpc>
            </a:pPr>
            <a:endParaRPr lang="en-US" altLang="en-US"/>
          </a:p>
          <a:p>
            <a:pPr>
              <a:lnSpc>
                <a:spcPct val="80000"/>
              </a:lnSpc>
            </a:pPr>
            <a:endParaRPr lang="en-US" altLang="en-US"/>
          </a:p>
          <a:p>
            <a:pPr lvl="1">
              <a:lnSpc>
                <a:spcPct val="80000"/>
              </a:lnSpc>
            </a:pPr>
            <a:endParaRPr lang="en-US" altLang="en-US"/>
          </a:p>
          <a:p>
            <a:pPr>
              <a:lnSpc>
                <a:spcPct val="80000"/>
              </a:lnSpc>
            </a:pPr>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1026"/>
          <p:cNvSpPr>
            <a:spLocks noGrp="1" noChangeArrowheads="1"/>
          </p:cNvSpPr>
          <p:nvPr>
            <p:ph type="title"/>
          </p:nvPr>
        </p:nvSpPr>
        <p:spPr/>
        <p:txBody>
          <a:bodyPr/>
          <a:lstStyle/>
          <a:p>
            <a:r>
              <a:rPr lang="en-US" altLang="en-US"/>
              <a:t>Outline of the Lecture</a:t>
            </a:r>
          </a:p>
        </p:txBody>
      </p:sp>
      <p:sp>
        <p:nvSpPr>
          <p:cNvPr id="145411" name="Rectangle 1027"/>
          <p:cNvSpPr>
            <a:spLocks noGrp="1" noChangeArrowheads="1"/>
          </p:cNvSpPr>
          <p:nvPr>
            <p:ph type="body" idx="1"/>
          </p:nvPr>
        </p:nvSpPr>
        <p:spPr/>
        <p:txBody>
          <a:bodyPr/>
          <a:lstStyle/>
          <a:p>
            <a:pPr>
              <a:buFont typeface="Monotype Sorts" charset="2"/>
              <a:buChar char="4"/>
            </a:pPr>
            <a:r>
              <a:rPr lang="en-US" altLang="en-US"/>
              <a:t>Dynamic modeling</a:t>
            </a:r>
          </a:p>
          <a:p>
            <a:pPr lvl="1">
              <a:buFont typeface="Monotype Sorts" charset="2"/>
              <a:buChar char="4"/>
            </a:pPr>
            <a:r>
              <a:rPr lang="en-US" altLang="en-US"/>
              <a:t>Sequence diagrams</a:t>
            </a:r>
          </a:p>
          <a:p>
            <a:pPr lvl="1">
              <a:buFont typeface="Monotype Sorts" charset="2"/>
              <a:buChar char="4"/>
            </a:pPr>
            <a:r>
              <a:rPr lang="en-US" altLang="en-US"/>
              <a:t>State diagrams</a:t>
            </a:r>
          </a:p>
          <a:p>
            <a:pPr>
              <a:buFont typeface="Monotype Sorts" charset="2"/>
              <a:buChar char="4"/>
            </a:pPr>
            <a:r>
              <a:rPr lang="en-US" altLang="en-US"/>
              <a:t>Using dynamic modeling for the design of user interfaces</a:t>
            </a:r>
          </a:p>
          <a:p>
            <a:pPr>
              <a:buFont typeface="Monotype Sorts" charset="2"/>
              <a:buChar char="4"/>
            </a:pPr>
            <a:r>
              <a:rPr lang="en-US" altLang="en-US"/>
              <a:t>Analysis example</a:t>
            </a:r>
          </a:p>
          <a:p>
            <a:pPr>
              <a:buFont typeface="Monotype Sorts" charset="2"/>
              <a:buChar char="4"/>
            </a:pPr>
            <a:r>
              <a:rPr lang="en-US" altLang="en-US"/>
              <a:t>Requirements analysis document template</a:t>
            </a:r>
          </a:p>
          <a:p>
            <a:pPr>
              <a:buFont typeface="Monotype Sorts" charset="2"/>
              <a:buChar char="Ü"/>
            </a:pPr>
            <a:r>
              <a:rPr lang="en-US" altLang="en-US"/>
              <a:t>Requirements analysis model validation</a:t>
            </a:r>
          </a:p>
          <a:p>
            <a:endParaRPr lang="en-US" altLang="en-US"/>
          </a:p>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5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54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4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09600" y="152400"/>
            <a:ext cx="7772400" cy="685800"/>
          </a:xfrm>
        </p:spPr>
        <p:txBody>
          <a:bodyPr/>
          <a:lstStyle/>
          <a:p>
            <a:r>
              <a:rPr lang="en-US" altLang="en-US"/>
              <a:t>Verification and Validation of models</a:t>
            </a:r>
            <a:endParaRPr lang="en-US" altLang="en-US" sz="2400" b="0" i="0">
              <a:solidFill>
                <a:schemeClr val="tx1"/>
              </a:solidFill>
            </a:endParaRPr>
          </a:p>
        </p:txBody>
      </p:sp>
      <p:grpSp>
        <p:nvGrpSpPr>
          <p:cNvPr id="143363" name="Group 3"/>
          <p:cNvGrpSpPr>
            <a:grpSpLocks/>
          </p:cNvGrpSpPr>
          <p:nvPr/>
        </p:nvGrpSpPr>
        <p:grpSpPr bwMode="auto">
          <a:xfrm>
            <a:off x="-152400" y="1182688"/>
            <a:ext cx="9448800" cy="5224462"/>
            <a:chOff x="-96" y="745"/>
            <a:chExt cx="5952" cy="3291"/>
          </a:xfrm>
        </p:grpSpPr>
        <p:grpSp>
          <p:nvGrpSpPr>
            <p:cNvPr id="143364" name="Group 4"/>
            <p:cNvGrpSpPr>
              <a:grpSpLocks/>
            </p:cNvGrpSpPr>
            <p:nvPr/>
          </p:nvGrpSpPr>
          <p:grpSpPr bwMode="auto">
            <a:xfrm>
              <a:off x="-96" y="864"/>
              <a:ext cx="2106" cy="1232"/>
              <a:chOff x="-96" y="864"/>
              <a:chExt cx="2106" cy="1232"/>
            </a:xfrm>
          </p:grpSpPr>
          <p:sp>
            <p:nvSpPr>
              <p:cNvPr id="143365" name="Text Box 5"/>
              <p:cNvSpPr txBox="1">
                <a:spLocks noChangeArrowheads="1"/>
              </p:cNvSpPr>
              <p:nvPr/>
            </p:nvSpPr>
            <p:spPr bwMode="auto">
              <a:xfrm>
                <a:off x="-88" y="1132"/>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R</a:t>
                </a:r>
                <a:endParaRPr lang="en-US" altLang="en-US" sz="2400" i="1">
                  <a:solidFill>
                    <a:srgbClr val="FF0000"/>
                  </a:solidFill>
                  <a:latin typeface="Helvetica" panose="020B0604020202020204" pitchFamily="34" charset="0"/>
                </a:endParaRPr>
              </a:p>
            </p:txBody>
          </p:sp>
          <p:sp>
            <p:nvSpPr>
              <p:cNvPr id="143366" name="Text Box 6"/>
              <p:cNvSpPr txBox="1">
                <a:spLocks noChangeArrowheads="1"/>
              </p:cNvSpPr>
              <p:nvPr/>
            </p:nvSpPr>
            <p:spPr bwMode="auto">
              <a:xfrm>
                <a:off x="-96" y="1808"/>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R</a:t>
                </a:r>
                <a:endParaRPr lang="en-US" altLang="en-US" sz="2400" i="1">
                  <a:solidFill>
                    <a:srgbClr val="FF0000"/>
                  </a:solidFill>
                  <a:latin typeface="Helvetica" panose="020B0604020202020204" pitchFamily="34" charset="0"/>
                </a:endParaRPr>
              </a:p>
            </p:txBody>
          </p:sp>
          <p:sp>
            <p:nvSpPr>
              <p:cNvPr id="143367" name="Text Box 7"/>
              <p:cNvSpPr txBox="1">
                <a:spLocks noChangeArrowheads="1"/>
              </p:cNvSpPr>
              <p:nvPr/>
            </p:nvSpPr>
            <p:spPr bwMode="auto">
              <a:xfrm>
                <a:off x="-66" y="1488"/>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b="0" i="1"/>
                  <a:t>f</a:t>
                </a:r>
                <a:r>
                  <a:rPr lang="en-US" altLang="en-US" sz="2400" b="0" i="1" baseline="-25000"/>
                  <a:t>R</a:t>
                </a:r>
              </a:p>
            </p:txBody>
          </p:sp>
          <p:sp>
            <p:nvSpPr>
              <p:cNvPr id="143368" name="Line 8"/>
              <p:cNvSpPr>
                <a:spLocks noChangeShapeType="1"/>
              </p:cNvSpPr>
              <p:nvPr/>
            </p:nvSpPr>
            <p:spPr bwMode="auto">
              <a:xfrm flipV="1">
                <a:off x="343" y="1436"/>
                <a:ext cx="0" cy="388"/>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69" name="Text Box 9"/>
              <p:cNvSpPr txBox="1">
                <a:spLocks noChangeArrowheads="1"/>
              </p:cNvSpPr>
              <p:nvPr/>
            </p:nvSpPr>
            <p:spPr bwMode="auto">
              <a:xfrm>
                <a:off x="1134" y="1464"/>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b="0" i="1"/>
                  <a:t>f</a:t>
                </a:r>
                <a:r>
                  <a:rPr lang="en-US" altLang="en-US" sz="2400" b="0" i="1" baseline="-25000"/>
                  <a:t>MA</a:t>
                </a:r>
              </a:p>
            </p:txBody>
          </p:sp>
          <p:sp>
            <p:nvSpPr>
              <p:cNvPr id="143370" name="Text Box 10"/>
              <p:cNvSpPr txBox="1">
                <a:spLocks noChangeArrowheads="1"/>
              </p:cNvSpPr>
              <p:nvPr/>
            </p:nvSpPr>
            <p:spPr bwMode="auto">
              <a:xfrm>
                <a:off x="1152" y="1104"/>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M</a:t>
                </a:r>
                <a:r>
                  <a:rPr lang="en-US" altLang="en-US" sz="2400" baseline="-25000">
                    <a:latin typeface="Helvetica" panose="020B0604020202020204" pitchFamily="34" charset="0"/>
                  </a:rPr>
                  <a:t>Analysis</a:t>
                </a:r>
                <a:endParaRPr lang="en-US" altLang="en-US" sz="2400" i="1">
                  <a:solidFill>
                    <a:srgbClr val="FF0000"/>
                  </a:solidFill>
                  <a:latin typeface="Helvetica" panose="020B0604020202020204" pitchFamily="34" charset="0"/>
                </a:endParaRPr>
              </a:p>
            </p:txBody>
          </p:sp>
          <p:sp>
            <p:nvSpPr>
              <p:cNvPr id="143371" name="Line 11"/>
              <p:cNvSpPr>
                <a:spLocks noChangeShapeType="1"/>
              </p:cNvSpPr>
              <p:nvPr/>
            </p:nvSpPr>
            <p:spPr bwMode="auto">
              <a:xfrm>
                <a:off x="510" y="1248"/>
                <a:ext cx="738"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2" name="Line 12"/>
              <p:cNvSpPr>
                <a:spLocks noChangeShapeType="1"/>
              </p:cNvSpPr>
              <p:nvPr/>
            </p:nvSpPr>
            <p:spPr bwMode="auto">
              <a:xfrm>
                <a:off x="462" y="1944"/>
                <a:ext cx="786"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3" name="Text Box 13"/>
              <p:cNvSpPr txBox="1">
                <a:spLocks noChangeArrowheads="1"/>
              </p:cNvSpPr>
              <p:nvPr/>
            </p:nvSpPr>
            <p:spPr bwMode="auto">
              <a:xfrm>
                <a:off x="1168" y="1780"/>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M</a:t>
                </a:r>
                <a:r>
                  <a:rPr lang="en-US" altLang="en-US" sz="2400" baseline="-25000">
                    <a:latin typeface="Helvetica" panose="020B0604020202020204" pitchFamily="34" charset="0"/>
                  </a:rPr>
                  <a:t>Analysis</a:t>
                </a:r>
              </a:p>
            </p:txBody>
          </p:sp>
          <p:sp>
            <p:nvSpPr>
              <p:cNvPr id="143374" name="Line 14"/>
              <p:cNvSpPr>
                <a:spLocks noChangeShapeType="1"/>
              </p:cNvSpPr>
              <p:nvPr/>
            </p:nvSpPr>
            <p:spPr bwMode="auto">
              <a:xfrm flipH="1" flipV="1">
                <a:off x="1582" y="1412"/>
                <a:ext cx="2" cy="412"/>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5" name="Text Box 15"/>
              <p:cNvSpPr txBox="1">
                <a:spLocks noChangeArrowheads="1"/>
              </p:cNvSpPr>
              <p:nvPr/>
            </p:nvSpPr>
            <p:spPr bwMode="auto">
              <a:xfrm>
                <a:off x="510" y="864"/>
                <a:ext cx="810"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rPr>
                  <a:t>Analysis</a:t>
                </a:r>
              </a:p>
            </p:txBody>
          </p:sp>
        </p:grpSp>
        <p:grpSp>
          <p:nvGrpSpPr>
            <p:cNvPr id="143376" name="Group 16"/>
            <p:cNvGrpSpPr>
              <a:grpSpLocks/>
            </p:cNvGrpSpPr>
            <p:nvPr/>
          </p:nvGrpSpPr>
          <p:grpSpPr bwMode="auto">
            <a:xfrm>
              <a:off x="1392" y="745"/>
              <a:ext cx="4464" cy="3291"/>
              <a:chOff x="1392" y="745"/>
              <a:chExt cx="4464" cy="3291"/>
            </a:xfrm>
          </p:grpSpPr>
          <p:grpSp>
            <p:nvGrpSpPr>
              <p:cNvPr id="143377" name="Group 17"/>
              <p:cNvGrpSpPr>
                <a:grpSpLocks/>
              </p:cNvGrpSpPr>
              <p:nvPr/>
            </p:nvGrpSpPr>
            <p:grpSpPr bwMode="auto">
              <a:xfrm>
                <a:off x="1392" y="2912"/>
                <a:ext cx="2690" cy="1124"/>
                <a:chOff x="1392" y="2912"/>
                <a:chExt cx="2690" cy="1124"/>
              </a:xfrm>
            </p:grpSpPr>
            <p:sp>
              <p:nvSpPr>
                <p:cNvPr id="143378" name="Text Box 18"/>
                <p:cNvSpPr txBox="1">
                  <a:spLocks noChangeArrowheads="1"/>
                </p:cNvSpPr>
                <p:nvPr/>
              </p:nvSpPr>
              <p:spPr bwMode="auto">
                <a:xfrm>
                  <a:off x="2496" y="3072"/>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b="0" i="1"/>
                    <a:t>f</a:t>
                  </a:r>
                  <a:r>
                    <a:rPr lang="en-US" altLang="en-US" sz="2400" b="0" i="1" baseline="-25000"/>
                    <a:t>M</a:t>
                  </a:r>
                </a:p>
              </p:txBody>
            </p:sp>
            <p:sp>
              <p:nvSpPr>
                <p:cNvPr id="143379" name="Text Box 19"/>
                <p:cNvSpPr txBox="1">
                  <a:spLocks noChangeArrowheads="1"/>
                </p:cNvSpPr>
                <p:nvPr/>
              </p:nvSpPr>
              <p:spPr bwMode="auto">
                <a:xfrm>
                  <a:off x="2503" y="3748"/>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b="0" i="1"/>
                    <a:t>f</a:t>
                  </a:r>
                  <a:r>
                    <a:rPr lang="en-US" altLang="en-US" sz="2400" b="0" i="1" baseline="-25000"/>
                    <a:t>R</a:t>
                  </a:r>
                </a:p>
              </p:txBody>
            </p:sp>
            <p:sp>
              <p:nvSpPr>
                <p:cNvPr id="143380" name="Text Box 20"/>
                <p:cNvSpPr txBox="1">
                  <a:spLocks noChangeArrowheads="1"/>
                </p:cNvSpPr>
                <p:nvPr/>
              </p:nvSpPr>
              <p:spPr bwMode="auto">
                <a:xfrm>
                  <a:off x="3224" y="2928"/>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M</a:t>
                  </a:r>
                  <a:endParaRPr lang="en-US" altLang="en-US" sz="2400" i="1">
                    <a:solidFill>
                      <a:srgbClr val="FF0000"/>
                    </a:solidFill>
                    <a:latin typeface="Helvetica" panose="020B0604020202020204" pitchFamily="34" charset="0"/>
                  </a:endParaRPr>
                </a:p>
              </p:txBody>
            </p:sp>
            <p:sp>
              <p:nvSpPr>
                <p:cNvPr id="143381" name="Text Box 21"/>
                <p:cNvSpPr txBox="1">
                  <a:spLocks noChangeArrowheads="1"/>
                </p:cNvSpPr>
                <p:nvPr/>
              </p:nvSpPr>
              <p:spPr bwMode="auto">
                <a:xfrm>
                  <a:off x="1400" y="2912"/>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M</a:t>
                  </a:r>
                  <a:endParaRPr lang="en-US" altLang="en-US" sz="2400" i="1">
                    <a:solidFill>
                      <a:srgbClr val="FF0000"/>
                    </a:solidFill>
                    <a:latin typeface="Helvetica" panose="020B0604020202020204" pitchFamily="34" charset="0"/>
                  </a:endParaRPr>
                </a:p>
              </p:txBody>
            </p:sp>
            <p:sp>
              <p:nvSpPr>
                <p:cNvPr id="143382" name="Line 22"/>
                <p:cNvSpPr>
                  <a:spLocks noChangeShapeType="1"/>
                </p:cNvSpPr>
                <p:nvPr/>
              </p:nvSpPr>
              <p:spPr bwMode="auto">
                <a:xfrm>
                  <a:off x="2023" y="3052"/>
                  <a:ext cx="1464"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3" name="Line 23"/>
                <p:cNvSpPr>
                  <a:spLocks noChangeShapeType="1"/>
                </p:cNvSpPr>
                <p:nvPr/>
              </p:nvSpPr>
              <p:spPr bwMode="auto">
                <a:xfrm>
                  <a:off x="2023" y="3748"/>
                  <a:ext cx="1464"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4" name="Text Box 24"/>
                <p:cNvSpPr txBox="1">
                  <a:spLocks noChangeArrowheads="1"/>
                </p:cNvSpPr>
                <p:nvPr/>
              </p:nvSpPr>
              <p:spPr bwMode="auto">
                <a:xfrm>
                  <a:off x="1392" y="3588"/>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R</a:t>
                  </a:r>
                  <a:endParaRPr lang="en-US" altLang="en-US" sz="2400" i="1">
                    <a:solidFill>
                      <a:srgbClr val="FF0000"/>
                    </a:solidFill>
                    <a:latin typeface="Helvetica" panose="020B0604020202020204" pitchFamily="34" charset="0"/>
                  </a:endParaRPr>
                </a:p>
              </p:txBody>
            </p:sp>
            <p:sp>
              <p:nvSpPr>
                <p:cNvPr id="143385" name="Text Box 25"/>
                <p:cNvSpPr txBox="1">
                  <a:spLocks noChangeArrowheads="1"/>
                </p:cNvSpPr>
                <p:nvPr/>
              </p:nvSpPr>
              <p:spPr bwMode="auto">
                <a:xfrm>
                  <a:off x="3240" y="3604"/>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R</a:t>
                  </a:r>
                  <a:endParaRPr lang="en-US" altLang="en-US" sz="2400" i="1">
                    <a:solidFill>
                      <a:srgbClr val="FF0000"/>
                    </a:solidFill>
                    <a:latin typeface="Helvetica" panose="020B0604020202020204" pitchFamily="34" charset="0"/>
                  </a:endParaRPr>
                </a:p>
              </p:txBody>
            </p:sp>
            <p:sp>
              <p:nvSpPr>
                <p:cNvPr id="143386" name="Line 26"/>
                <p:cNvSpPr>
                  <a:spLocks noChangeShapeType="1"/>
                </p:cNvSpPr>
                <p:nvPr/>
              </p:nvSpPr>
              <p:spPr bwMode="auto">
                <a:xfrm flipV="1">
                  <a:off x="1831" y="3216"/>
                  <a:ext cx="0" cy="3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7" name="Line 27"/>
                <p:cNvSpPr>
                  <a:spLocks noChangeShapeType="1"/>
                </p:cNvSpPr>
                <p:nvPr/>
              </p:nvSpPr>
              <p:spPr bwMode="auto">
                <a:xfrm flipV="1">
                  <a:off x="3663" y="3216"/>
                  <a:ext cx="0" cy="3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8" name="Text Box 28"/>
                <p:cNvSpPr txBox="1">
                  <a:spLocks noChangeArrowheads="1"/>
                </p:cNvSpPr>
                <p:nvPr/>
              </p:nvSpPr>
              <p:spPr bwMode="auto">
                <a:xfrm>
                  <a:off x="1448" y="3292"/>
                  <a:ext cx="19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rPr>
                    <a:t>I</a:t>
                  </a:r>
                </a:p>
              </p:txBody>
            </p:sp>
            <p:sp>
              <p:nvSpPr>
                <p:cNvPr id="143389" name="Text Box 29"/>
                <p:cNvSpPr txBox="1">
                  <a:spLocks noChangeArrowheads="1"/>
                </p:cNvSpPr>
                <p:nvPr/>
              </p:nvSpPr>
              <p:spPr bwMode="auto">
                <a:xfrm>
                  <a:off x="3792" y="3308"/>
                  <a:ext cx="19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rPr>
                    <a:t>I</a:t>
                  </a:r>
                </a:p>
              </p:txBody>
            </p:sp>
          </p:grpSp>
          <p:grpSp>
            <p:nvGrpSpPr>
              <p:cNvPr id="143390" name="Group 30"/>
              <p:cNvGrpSpPr>
                <a:grpSpLocks/>
              </p:cNvGrpSpPr>
              <p:nvPr/>
            </p:nvGrpSpPr>
            <p:grpSpPr bwMode="auto">
              <a:xfrm>
                <a:off x="1817" y="749"/>
                <a:ext cx="1495" cy="1319"/>
                <a:chOff x="1817" y="749"/>
                <a:chExt cx="1495" cy="1319"/>
              </a:xfrm>
            </p:grpSpPr>
            <p:sp>
              <p:nvSpPr>
                <p:cNvPr id="143391" name="Text Box 31"/>
                <p:cNvSpPr txBox="1">
                  <a:spLocks noChangeArrowheads="1"/>
                </p:cNvSpPr>
                <p:nvPr/>
              </p:nvSpPr>
              <p:spPr bwMode="auto">
                <a:xfrm>
                  <a:off x="2388" y="1464"/>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b="0" i="1"/>
                    <a:t>f</a:t>
                  </a:r>
                  <a:r>
                    <a:rPr lang="en-US" altLang="en-US" sz="2400" b="0" i="1" baseline="-25000"/>
                    <a:t>MS</a:t>
                  </a:r>
                </a:p>
              </p:txBody>
            </p:sp>
            <p:sp>
              <p:nvSpPr>
                <p:cNvPr id="143392" name="Text Box 32"/>
                <p:cNvSpPr txBox="1">
                  <a:spLocks noChangeArrowheads="1"/>
                </p:cNvSpPr>
                <p:nvPr/>
              </p:nvSpPr>
              <p:spPr bwMode="auto">
                <a:xfrm>
                  <a:off x="2358" y="1128"/>
                  <a:ext cx="90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M</a:t>
                  </a:r>
                  <a:r>
                    <a:rPr lang="en-US" altLang="en-US" sz="2400" baseline="-25000">
                      <a:latin typeface="Helvetica" panose="020B0604020202020204" pitchFamily="34" charset="0"/>
                    </a:rPr>
                    <a:t>System</a:t>
                  </a:r>
                </a:p>
              </p:txBody>
            </p:sp>
            <p:sp>
              <p:nvSpPr>
                <p:cNvPr id="143393" name="Line 33"/>
                <p:cNvSpPr>
                  <a:spLocks noChangeShapeType="1"/>
                </p:cNvSpPr>
                <p:nvPr/>
              </p:nvSpPr>
              <p:spPr bwMode="auto">
                <a:xfrm>
                  <a:off x="1872" y="1248"/>
                  <a:ext cx="5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94" name="Line 34"/>
                <p:cNvSpPr>
                  <a:spLocks noChangeShapeType="1"/>
                </p:cNvSpPr>
                <p:nvPr/>
              </p:nvSpPr>
              <p:spPr bwMode="auto">
                <a:xfrm>
                  <a:off x="1920" y="1944"/>
                  <a:ext cx="5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95" name="Text Box 35"/>
                <p:cNvSpPr txBox="1">
                  <a:spLocks noChangeArrowheads="1"/>
                </p:cNvSpPr>
                <p:nvPr/>
              </p:nvSpPr>
              <p:spPr bwMode="auto">
                <a:xfrm>
                  <a:off x="2448" y="1780"/>
                  <a:ext cx="86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M</a:t>
                  </a:r>
                  <a:r>
                    <a:rPr lang="en-US" altLang="en-US" sz="2400" baseline="-25000">
                      <a:latin typeface="Helvetica" panose="020B0604020202020204" pitchFamily="34" charset="0"/>
                    </a:rPr>
                    <a:t>System</a:t>
                  </a:r>
                </a:p>
              </p:txBody>
            </p:sp>
            <p:sp>
              <p:nvSpPr>
                <p:cNvPr id="143396" name="Line 36"/>
                <p:cNvSpPr>
                  <a:spLocks noChangeShapeType="1"/>
                </p:cNvSpPr>
                <p:nvPr/>
              </p:nvSpPr>
              <p:spPr bwMode="auto">
                <a:xfrm flipV="1">
                  <a:off x="2835" y="1412"/>
                  <a:ext cx="0" cy="388"/>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97" name="Text Box 37"/>
                <p:cNvSpPr txBox="1">
                  <a:spLocks noChangeArrowheads="1"/>
                </p:cNvSpPr>
                <p:nvPr/>
              </p:nvSpPr>
              <p:spPr bwMode="auto">
                <a:xfrm>
                  <a:off x="1817" y="749"/>
                  <a:ext cx="703"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rPr>
                    <a:t>System</a:t>
                  </a:r>
                </a:p>
                <a:p>
                  <a:pPr algn="ctr"/>
                  <a:r>
                    <a:rPr lang="en-US" altLang="en-US" sz="2400">
                      <a:solidFill>
                        <a:srgbClr val="FF0000"/>
                      </a:solidFill>
                    </a:rPr>
                    <a:t>Design</a:t>
                  </a:r>
                </a:p>
              </p:txBody>
            </p:sp>
          </p:grpSp>
          <p:grpSp>
            <p:nvGrpSpPr>
              <p:cNvPr id="143398" name="Group 38"/>
              <p:cNvGrpSpPr>
                <a:grpSpLocks/>
              </p:cNvGrpSpPr>
              <p:nvPr/>
            </p:nvGrpSpPr>
            <p:grpSpPr bwMode="auto">
              <a:xfrm>
                <a:off x="3060" y="745"/>
                <a:ext cx="1500" cy="1319"/>
                <a:chOff x="3060" y="745"/>
                <a:chExt cx="1500" cy="1319"/>
              </a:xfrm>
            </p:grpSpPr>
            <p:sp>
              <p:nvSpPr>
                <p:cNvPr id="143399" name="Text Box 39"/>
                <p:cNvSpPr txBox="1">
                  <a:spLocks noChangeArrowheads="1"/>
                </p:cNvSpPr>
                <p:nvPr/>
              </p:nvSpPr>
              <p:spPr bwMode="auto">
                <a:xfrm>
                  <a:off x="3684" y="1460"/>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b="0" i="1"/>
                    <a:t>f</a:t>
                  </a:r>
                  <a:r>
                    <a:rPr lang="en-US" altLang="en-US" sz="2400" b="0" i="1" baseline="-25000"/>
                    <a:t>MD</a:t>
                  </a:r>
                </a:p>
              </p:txBody>
            </p:sp>
            <p:sp>
              <p:nvSpPr>
                <p:cNvPr id="143400" name="Text Box 40"/>
                <p:cNvSpPr txBox="1">
                  <a:spLocks noChangeArrowheads="1"/>
                </p:cNvSpPr>
                <p:nvPr/>
              </p:nvSpPr>
              <p:spPr bwMode="auto">
                <a:xfrm>
                  <a:off x="3702" y="1100"/>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M</a:t>
                  </a:r>
                  <a:r>
                    <a:rPr lang="en-US" altLang="en-US" sz="2400" baseline="-25000">
                      <a:latin typeface="Helvetica" panose="020B0604020202020204" pitchFamily="34" charset="0"/>
                    </a:rPr>
                    <a:t>Object</a:t>
                  </a:r>
                </a:p>
              </p:txBody>
            </p:sp>
            <p:sp>
              <p:nvSpPr>
                <p:cNvPr id="143401" name="Line 41"/>
                <p:cNvSpPr>
                  <a:spLocks noChangeShapeType="1"/>
                </p:cNvSpPr>
                <p:nvPr/>
              </p:nvSpPr>
              <p:spPr bwMode="auto">
                <a:xfrm>
                  <a:off x="3060" y="1244"/>
                  <a:ext cx="68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02" name="Line 42"/>
                <p:cNvSpPr>
                  <a:spLocks noChangeShapeType="1"/>
                </p:cNvSpPr>
                <p:nvPr/>
              </p:nvSpPr>
              <p:spPr bwMode="auto">
                <a:xfrm>
                  <a:off x="3060" y="1940"/>
                  <a:ext cx="73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03" name="Text Box 43"/>
                <p:cNvSpPr txBox="1">
                  <a:spLocks noChangeArrowheads="1"/>
                </p:cNvSpPr>
                <p:nvPr/>
              </p:nvSpPr>
              <p:spPr bwMode="auto">
                <a:xfrm>
                  <a:off x="3718" y="1776"/>
                  <a:ext cx="84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400">
                      <a:latin typeface="Helvetica" panose="020B0604020202020204" pitchFamily="34" charset="0"/>
                    </a:rPr>
                    <a:t>M</a:t>
                  </a:r>
                  <a:r>
                    <a:rPr lang="en-US" altLang="en-US" sz="2400" baseline="-25000">
                      <a:latin typeface="Helvetica" panose="020B0604020202020204" pitchFamily="34" charset="0"/>
                    </a:rPr>
                    <a:t>Object</a:t>
                  </a:r>
                </a:p>
              </p:txBody>
            </p:sp>
            <p:sp>
              <p:nvSpPr>
                <p:cNvPr id="143404" name="Line 44"/>
                <p:cNvSpPr>
                  <a:spLocks noChangeShapeType="1"/>
                </p:cNvSpPr>
                <p:nvPr/>
              </p:nvSpPr>
              <p:spPr bwMode="auto">
                <a:xfrm flipV="1">
                  <a:off x="4131" y="1408"/>
                  <a:ext cx="0" cy="388"/>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05" name="Text Box 45"/>
                <p:cNvSpPr txBox="1">
                  <a:spLocks noChangeArrowheads="1"/>
                </p:cNvSpPr>
                <p:nvPr/>
              </p:nvSpPr>
              <p:spPr bwMode="auto">
                <a:xfrm>
                  <a:off x="3130" y="745"/>
                  <a:ext cx="671"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rPr>
                    <a:t>Object</a:t>
                  </a:r>
                </a:p>
                <a:p>
                  <a:pPr algn="ctr"/>
                  <a:r>
                    <a:rPr lang="en-US" altLang="en-US" sz="2400">
                      <a:solidFill>
                        <a:srgbClr val="FF0000"/>
                      </a:solidFill>
                    </a:rPr>
                    <a:t>Design</a:t>
                  </a:r>
                </a:p>
              </p:txBody>
            </p:sp>
          </p:grpSp>
          <p:grpSp>
            <p:nvGrpSpPr>
              <p:cNvPr id="143406" name="Group 46"/>
              <p:cNvGrpSpPr>
                <a:grpSpLocks/>
              </p:cNvGrpSpPr>
              <p:nvPr/>
            </p:nvGrpSpPr>
            <p:grpSpPr bwMode="auto">
              <a:xfrm>
                <a:off x="4257" y="745"/>
                <a:ext cx="1599" cy="1300"/>
                <a:chOff x="4257" y="745"/>
                <a:chExt cx="1599" cy="1300"/>
              </a:xfrm>
            </p:grpSpPr>
            <p:sp>
              <p:nvSpPr>
                <p:cNvPr id="143407" name="Text Box 47"/>
                <p:cNvSpPr txBox="1">
                  <a:spLocks noChangeArrowheads="1"/>
                </p:cNvSpPr>
                <p:nvPr/>
              </p:nvSpPr>
              <p:spPr bwMode="auto">
                <a:xfrm>
                  <a:off x="4998" y="1119"/>
                  <a:ext cx="84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000">
                      <a:latin typeface="Helvetica" panose="020B0604020202020204" pitchFamily="34" charset="0"/>
                    </a:rPr>
                    <a:t>M</a:t>
                  </a:r>
                  <a:r>
                    <a:rPr lang="en-US" altLang="en-US" sz="2000" baseline="-25000">
                      <a:latin typeface="Helvetica" panose="020B0604020202020204" pitchFamily="34" charset="0"/>
                    </a:rPr>
                    <a:t>Impl</a:t>
                  </a:r>
                  <a:endParaRPr lang="en-US" altLang="en-US" sz="2400" baseline="-25000">
                    <a:latin typeface="Helvetica" panose="020B0604020202020204" pitchFamily="34" charset="0"/>
                  </a:endParaRPr>
                </a:p>
              </p:txBody>
            </p:sp>
            <p:sp>
              <p:nvSpPr>
                <p:cNvPr id="143408" name="Text Box 48"/>
                <p:cNvSpPr txBox="1">
                  <a:spLocks noChangeArrowheads="1"/>
                </p:cNvSpPr>
                <p:nvPr/>
              </p:nvSpPr>
              <p:spPr bwMode="auto">
                <a:xfrm>
                  <a:off x="5014" y="1795"/>
                  <a:ext cx="84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000">
                      <a:latin typeface="Helvetica" panose="020B0604020202020204" pitchFamily="34" charset="0"/>
                    </a:rPr>
                    <a:t>M</a:t>
                  </a:r>
                  <a:r>
                    <a:rPr lang="en-US" altLang="en-US" sz="2000" baseline="-25000">
                      <a:latin typeface="Helvetica" panose="020B0604020202020204" pitchFamily="34" charset="0"/>
                    </a:rPr>
                    <a:t>Impl</a:t>
                  </a:r>
                </a:p>
              </p:txBody>
            </p:sp>
            <p:grpSp>
              <p:nvGrpSpPr>
                <p:cNvPr id="143409" name="Group 49"/>
                <p:cNvGrpSpPr>
                  <a:grpSpLocks/>
                </p:cNvGrpSpPr>
                <p:nvPr/>
              </p:nvGrpSpPr>
              <p:grpSpPr bwMode="auto">
                <a:xfrm>
                  <a:off x="4257" y="745"/>
                  <a:ext cx="1221" cy="1195"/>
                  <a:chOff x="4257" y="745"/>
                  <a:chExt cx="1221" cy="1195"/>
                </a:xfrm>
              </p:grpSpPr>
              <p:sp>
                <p:nvSpPr>
                  <p:cNvPr id="143410" name="Text Box 50"/>
                  <p:cNvSpPr txBox="1">
                    <a:spLocks noChangeArrowheads="1"/>
                  </p:cNvSpPr>
                  <p:nvPr/>
                </p:nvSpPr>
                <p:spPr bwMode="auto">
                  <a:xfrm>
                    <a:off x="4980" y="1460"/>
                    <a:ext cx="49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400" b="0" i="1"/>
                      <a:t>f</a:t>
                    </a:r>
                    <a:r>
                      <a:rPr lang="en-US" altLang="en-US" sz="2400" b="0" i="1" baseline="-25000"/>
                      <a:t>Impl</a:t>
                    </a:r>
                  </a:p>
                </p:txBody>
              </p:sp>
              <p:sp>
                <p:nvSpPr>
                  <p:cNvPr id="143411" name="Line 51"/>
                  <p:cNvSpPr>
                    <a:spLocks noChangeShapeType="1"/>
                  </p:cNvSpPr>
                  <p:nvPr/>
                </p:nvSpPr>
                <p:spPr bwMode="auto">
                  <a:xfrm>
                    <a:off x="4464" y="1244"/>
                    <a:ext cx="72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2" name="Line 52"/>
                  <p:cNvSpPr>
                    <a:spLocks noChangeShapeType="1"/>
                  </p:cNvSpPr>
                  <p:nvPr/>
                </p:nvSpPr>
                <p:spPr bwMode="auto">
                  <a:xfrm>
                    <a:off x="4464" y="1940"/>
                    <a:ext cx="7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3" name="Line 53"/>
                  <p:cNvSpPr>
                    <a:spLocks noChangeShapeType="1"/>
                  </p:cNvSpPr>
                  <p:nvPr/>
                </p:nvSpPr>
                <p:spPr bwMode="auto">
                  <a:xfrm flipV="1">
                    <a:off x="5427" y="1408"/>
                    <a:ext cx="0" cy="388"/>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4" name="Text Box 54"/>
                  <p:cNvSpPr txBox="1">
                    <a:spLocks noChangeArrowheads="1"/>
                  </p:cNvSpPr>
                  <p:nvPr/>
                </p:nvSpPr>
                <p:spPr bwMode="auto">
                  <a:xfrm>
                    <a:off x="4257" y="745"/>
                    <a:ext cx="1012"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rPr>
                      <a:t>Implemen-</a:t>
                    </a:r>
                  </a:p>
                  <a:p>
                    <a:pPr algn="ctr"/>
                    <a:r>
                      <a:rPr lang="en-US" altLang="en-US" sz="2400">
                        <a:solidFill>
                          <a:srgbClr val="FF0000"/>
                        </a:solidFill>
                      </a:rPr>
                      <a:t>tation</a:t>
                    </a:r>
                  </a:p>
                </p:txBody>
              </p:sp>
            </p:grpSp>
          </p:grpSp>
        </p:grpSp>
      </p:grpSp>
      <p:grpSp>
        <p:nvGrpSpPr>
          <p:cNvPr id="143415" name="Group 55"/>
          <p:cNvGrpSpPr>
            <a:grpSpLocks/>
          </p:cNvGrpSpPr>
          <p:nvPr/>
        </p:nvGrpSpPr>
        <p:grpSpPr bwMode="auto">
          <a:xfrm>
            <a:off x="6921500" y="3505200"/>
            <a:ext cx="1612900" cy="366713"/>
            <a:chOff x="4360" y="2208"/>
            <a:chExt cx="1016" cy="231"/>
          </a:xfrm>
        </p:grpSpPr>
        <p:sp>
          <p:nvSpPr>
            <p:cNvPr id="143416" name="Line 56"/>
            <p:cNvSpPr>
              <a:spLocks noChangeShapeType="1"/>
            </p:cNvSpPr>
            <p:nvPr/>
          </p:nvSpPr>
          <p:spPr bwMode="auto">
            <a:xfrm flipH="1">
              <a:off x="4368" y="2208"/>
              <a:ext cx="10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7" name="Text Box 57"/>
            <p:cNvSpPr txBox="1">
              <a:spLocks noChangeArrowheads="1"/>
            </p:cNvSpPr>
            <p:nvPr/>
          </p:nvSpPr>
          <p:spPr bwMode="auto">
            <a:xfrm>
              <a:off x="4360" y="2208"/>
              <a:ext cx="908"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Palatino" charset="0"/>
                </a:rPr>
                <a:t>Verification</a:t>
              </a:r>
            </a:p>
          </p:txBody>
        </p:sp>
      </p:grpSp>
      <p:grpSp>
        <p:nvGrpSpPr>
          <p:cNvPr id="143418" name="Group 58"/>
          <p:cNvGrpSpPr>
            <a:grpSpLocks/>
          </p:cNvGrpSpPr>
          <p:nvPr/>
        </p:nvGrpSpPr>
        <p:grpSpPr bwMode="auto">
          <a:xfrm>
            <a:off x="4876800" y="3505200"/>
            <a:ext cx="1536700" cy="366713"/>
            <a:chOff x="3072" y="2208"/>
            <a:chExt cx="968" cy="231"/>
          </a:xfrm>
        </p:grpSpPr>
        <p:sp>
          <p:nvSpPr>
            <p:cNvPr id="143419" name="Line 59"/>
            <p:cNvSpPr>
              <a:spLocks noChangeShapeType="1"/>
            </p:cNvSpPr>
            <p:nvPr/>
          </p:nvSpPr>
          <p:spPr bwMode="auto">
            <a:xfrm flipH="1">
              <a:off x="3072" y="2208"/>
              <a:ext cx="86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0" name="Text Box 60"/>
            <p:cNvSpPr txBox="1">
              <a:spLocks noChangeArrowheads="1"/>
            </p:cNvSpPr>
            <p:nvPr/>
          </p:nvSpPr>
          <p:spPr bwMode="auto">
            <a:xfrm>
              <a:off x="3132" y="2208"/>
              <a:ext cx="908"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Palatino" charset="0"/>
                </a:rPr>
                <a:t>Verification</a:t>
              </a:r>
            </a:p>
          </p:txBody>
        </p:sp>
      </p:grpSp>
      <p:grpSp>
        <p:nvGrpSpPr>
          <p:cNvPr id="143421" name="Group 61"/>
          <p:cNvGrpSpPr>
            <a:grpSpLocks/>
          </p:cNvGrpSpPr>
          <p:nvPr/>
        </p:nvGrpSpPr>
        <p:grpSpPr bwMode="auto">
          <a:xfrm>
            <a:off x="2743200" y="3505200"/>
            <a:ext cx="1524000" cy="366713"/>
            <a:chOff x="1728" y="2208"/>
            <a:chExt cx="960" cy="231"/>
          </a:xfrm>
        </p:grpSpPr>
        <p:sp>
          <p:nvSpPr>
            <p:cNvPr id="143422" name="Line 62"/>
            <p:cNvSpPr>
              <a:spLocks noChangeShapeType="1"/>
            </p:cNvSpPr>
            <p:nvPr/>
          </p:nvSpPr>
          <p:spPr bwMode="auto">
            <a:xfrm flipH="1">
              <a:off x="1728" y="2208"/>
              <a:ext cx="96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3" name="Text Box 63"/>
            <p:cNvSpPr txBox="1">
              <a:spLocks noChangeArrowheads="1"/>
            </p:cNvSpPr>
            <p:nvPr/>
          </p:nvSpPr>
          <p:spPr bwMode="auto">
            <a:xfrm>
              <a:off x="1768" y="2208"/>
              <a:ext cx="908"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Palatino" charset="0"/>
                </a:rPr>
                <a:t>Verification</a:t>
              </a:r>
            </a:p>
          </p:txBody>
        </p:sp>
      </p:grpSp>
      <p:grpSp>
        <p:nvGrpSpPr>
          <p:cNvPr id="143424" name="Group 64"/>
          <p:cNvGrpSpPr>
            <a:grpSpLocks/>
          </p:cNvGrpSpPr>
          <p:nvPr/>
        </p:nvGrpSpPr>
        <p:grpSpPr bwMode="auto">
          <a:xfrm>
            <a:off x="762000" y="3505200"/>
            <a:ext cx="1390650" cy="366713"/>
            <a:chOff x="480" y="2208"/>
            <a:chExt cx="876" cy="231"/>
          </a:xfrm>
        </p:grpSpPr>
        <p:sp>
          <p:nvSpPr>
            <p:cNvPr id="143425" name="Line 65"/>
            <p:cNvSpPr>
              <a:spLocks noChangeShapeType="1"/>
            </p:cNvSpPr>
            <p:nvPr/>
          </p:nvSpPr>
          <p:spPr bwMode="auto">
            <a:xfrm flipH="1">
              <a:off x="480" y="2208"/>
              <a:ext cx="86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6" name="Text Box 66"/>
            <p:cNvSpPr txBox="1">
              <a:spLocks noChangeArrowheads="1"/>
            </p:cNvSpPr>
            <p:nvPr/>
          </p:nvSpPr>
          <p:spPr bwMode="auto">
            <a:xfrm>
              <a:off x="536" y="2208"/>
              <a:ext cx="82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Palatino" charset="0"/>
                </a:rPr>
                <a:t>Validation</a:t>
              </a:r>
            </a:p>
          </p:txBody>
        </p:sp>
      </p:grpSp>
      <p:sp>
        <p:nvSpPr>
          <p:cNvPr id="143427" name="Line 67"/>
          <p:cNvSpPr>
            <a:spLocks noChangeShapeType="1"/>
          </p:cNvSpPr>
          <p:nvPr/>
        </p:nvSpPr>
        <p:spPr bwMode="auto">
          <a:xfrm>
            <a:off x="3124200" y="4876800"/>
            <a:ext cx="2362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8" name="Line 68"/>
          <p:cNvSpPr>
            <a:spLocks noChangeShapeType="1"/>
          </p:cNvSpPr>
          <p:nvPr/>
        </p:nvSpPr>
        <p:spPr bwMode="auto">
          <a:xfrm>
            <a:off x="3200400" y="5867400"/>
            <a:ext cx="2362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9" name="Line 69"/>
          <p:cNvSpPr>
            <a:spLocks noChangeShapeType="1"/>
          </p:cNvSpPr>
          <p:nvPr/>
        </p:nvSpPr>
        <p:spPr bwMode="auto">
          <a:xfrm>
            <a:off x="2133600" y="2209800"/>
            <a:ext cx="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0" name="Line 70"/>
          <p:cNvSpPr>
            <a:spLocks noChangeShapeType="1"/>
          </p:cNvSpPr>
          <p:nvPr/>
        </p:nvSpPr>
        <p:spPr bwMode="auto">
          <a:xfrm>
            <a:off x="4038600" y="2209800"/>
            <a:ext cx="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1" name="Line 71"/>
          <p:cNvSpPr>
            <a:spLocks noChangeShapeType="1"/>
          </p:cNvSpPr>
          <p:nvPr/>
        </p:nvSpPr>
        <p:spPr bwMode="auto">
          <a:xfrm>
            <a:off x="6324600" y="2133600"/>
            <a:ext cx="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2" name="Line 72"/>
          <p:cNvSpPr>
            <a:spLocks noChangeShapeType="1"/>
          </p:cNvSpPr>
          <p:nvPr/>
        </p:nvSpPr>
        <p:spPr bwMode="auto">
          <a:xfrm>
            <a:off x="8686800" y="2133600"/>
            <a:ext cx="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3" name="Line 73"/>
          <p:cNvSpPr>
            <a:spLocks noChangeShapeType="1"/>
          </p:cNvSpPr>
          <p:nvPr/>
        </p:nvSpPr>
        <p:spPr bwMode="auto">
          <a:xfrm>
            <a:off x="533400" y="2209800"/>
            <a:ext cx="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3415"/>
                                        </p:tgtEl>
                                        <p:attrNameLst>
                                          <p:attrName>style.visibility</p:attrName>
                                        </p:attrNameLst>
                                      </p:cBhvr>
                                      <p:to>
                                        <p:strVal val="visible"/>
                                      </p:to>
                                    </p:set>
                                    <p:anim calcmode="lin" valueType="num">
                                      <p:cBhvr additive="base">
                                        <p:cTn id="7" dur="500" fill="hold"/>
                                        <p:tgtEl>
                                          <p:spTgt spid="143415"/>
                                        </p:tgtEl>
                                        <p:attrNameLst>
                                          <p:attrName>ppt_x</p:attrName>
                                        </p:attrNameLst>
                                      </p:cBhvr>
                                      <p:tavLst>
                                        <p:tav tm="0">
                                          <p:val>
                                            <p:strVal val="1+#ppt_w/2"/>
                                          </p:val>
                                        </p:tav>
                                        <p:tav tm="100000">
                                          <p:val>
                                            <p:strVal val="#ppt_x"/>
                                          </p:val>
                                        </p:tav>
                                      </p:tavLst>
                                    </p:anim>
                                    <p:anim calcmode="lin" valueType="num">
                                      <p:cBhvr additive="base">
                                        <p:cTn id="8" dur="500" fill="hold"/>
                                        <p:tgtEl>
                                          <p:spTgt spid="1434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43418"/>
                                        </p:tgtEl>
                                        <p:attrNameLst>
                                          <p:attrName>style.visibility</p:attrName>
                                        </p:attrNameLst>
                                      </p:cBhvr>
                                      <p:to>
                                        <p:strVal val="visible"/>
                                      </p:to>
                                    </p:set>
                                    <p:anim calcmode="lin" valueType="num">
                                      <p:cBhvr additive="base">
                                        <p:cTn id="13" dur="500" fill="hold"/>
                                        <p:tgtEl>
                                          <p:spTgt spid="143418"/>
                                        </p:tgtEl>
                                        <p:attrNameLst>
                                          <p:attrName>ppt_x</p:attrName>
                                        </p:attrNameLst>
                                      </p:cBhvr>
                                      <p:tavLst>
                                        <p:tav tm="0">
                                          <p:val>
                                            <p:strVal val="1+#ppt_w/2"/>
                                          </p:val>
                                        </p:tav>
                                        <p:tav tm="100000">
                                          <p:val>
                                            <p:strVal val="#ppt_x"/>
                                          </p:val>
                                        </p:tav>
                                      </p:tavLst>
                                    </p:anim>
                                    <p:anim calcmode="lin" valueType="num">
                                      <p:cBhvr additive="base">
                                        <p:cTn id="14" dur="500" fill="hold"/>
                                        <p:tgtEl>
                                          <p:spTgt spid="1434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43421"/>
                                        </p:tgtEl>
                                        <p:attrNameLst>
                                          <p:attrName>style.visibility</p:attrName>
                                        </p:attrNameLst>
                                      </p:cBhvr>
                                      <p:to>
                                        <p:strVal val="visible"/>
                                      </p:to>
                                    </p:set>
                                    <p:anim calcmode="lin" valueType="num">
                                      <p:cBhvr additive="base">
                                        <p:cTn id="19" dur="500" fill="hold"/>
                                        <p:tgtEl>
                                          <p:spTgt spid="143421"/>
                                        </p:tgtEl>
                                        <p:attrNameLst>
                                          <p:attrName>ppt_x</p:attrName>
                                        </p:attrNameLst>
                                      </p:cBhvr>
                                      <p:tavLst>
                                        <p:tav tm="0">
                                          <p:val>
                                            <p:strVal val="1+#ppt_w/2"/>
                                          </p:val>
                                        </p:tav>
                                        <p:tav tm="100000">
                                          <p:val>
                                            <p:strVal val="#ppt_x"/>
                                          </p:val>
                                        </p:tav>
                                      </p:tavLst>
                                    </p:anim>
                                    <p:anim calcmode="lin" valueType="num">
                                      <p:cBhvr additive="base">
                                        <p:cTn id="20" dur="500" fill="hold"/>
                                        <p:tgtEl>
                                          <p:spTgt spid="1434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43424"/>
                                        </p:tgtEl>
                                        <p:attrNameLst>
                                          <p:attrName>style.visibility</p:attrName>
                                        </p:attrNameLst>
                                      </p:cBhvr>
                                      <p:to>
                                        <p:strVal val="visible"/>
                                      </p:to>
                                    </p:set>
                                    <p:anim calcmode="lin" valueType="num">
                                      <p:cBhvr additive="base">
                                        <p:cTn id="25" dur="500" fill="hold"/>
                                        <p:tgtEl>
                                          <p:spTgt spid="143424"/>
                                        </p:tgtEl>
                                        <p:attrNameLst>
                                          <p:attrName>ppt_x</p:attrName>
                                        </p:attrNameLst>
                                      </p:cBhvr>
                                      <p:tavLst>
                                        <p:tav tm="0">
                                          <p:val>
                                            <p:strVal val="1+#ppt_w/2"/>
                                          </p:val>
                                        </p:tav>
                                        <p:tav tm="100000">
                                          <p:val>
                                            <p:strVal val="#ppt_x"/>
                                          </p:val>
                                        </p:tav>
                                      </p:tavLst>
                                    </p:anim>
                                    <p:anim calcmode="lin" valueType="num">
                                      <p:cBhvr additive="base">
                                        <p:cTn id="26" dur="500" fill="hold"/>
                                        <p:tgtEl>
                                          <p:spTgt spid="1434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ltLang="en-US"/>
              <a:t>What is an Event?</a:t>
            </a:r>
          </a:p>
        </p:txBody>
      </p:sp>
      <p:sp>
        <p:nvSpPr>
          <p:cNvPr id="16387" name="Rectangle 3"/>
          <p:cNvSpPr>
            <a:spLocks noGrp="1" noChangeArrowheads="1"/>
          </p:cNvSpPr>
          <p:nvPr>
            <p:ph type="body" idx="1"/>
          </p:nvPr>
        </p:nvSpPr>
        <p:spPr>
          <a:xfrm>
            <a:off x="355600" y="1193800"/>
            <a:ext cx="8255000" cy="4921250"/>
          </a:xfrm>
          <a:noFill/>
          <a:ln/>
        </p:spPr>
        <p:txBody>
          <a:bodyPr/>
          <a:lstStyle/>
          <a:p>
            <a:pPr>
              <a:lnSpc>
                <a:spcPct val="80000"/>
              </a:lnSpc>
            </a:pPr>
            <a:r>
              <a:rPr lang="en-US" altLang="en-US"/>
              <a:t>Something that happens at a point in time</a:t>
            </a:r>
          </a:p>
          <a:p>
            <a:pPr>
              <a:lnSpc>
                <a:spcPct val="80000"/>
              </a:lnSpc>
            </a:pPr>
            <a:r>
              <a:rPr lang="en-US" altLang="en-US"/>
              <a:t>Relation of events to each other: </a:t>
            </a:r>
          </a:p>
          <a:p>
            <a:pPr lvl="1">
              <a:lnSpc>
                <a:spcPct val="80000"/>
              </a:lnSpc>
            </a:pPr>
            <a:r>
              <a:rPr lang="en-US" altLang="en-US"/>
              <a:t>Causally related: Before, after, </a:t>
            </a:r>
          </a:p>
          <a:p>
            <a:pPr lvl="1">
              <a:lnSpc>
                <a:spcPct val="80000"/>
              </a:lnSpc>
            </a:pPr>
            <a:r>
              <a:rPr lang="en-US" altLang="en-US"/>
              <a:t>Causally unrelated: concurrent</a:t>
            </a:r>
          </a:p>
          <a:p>
            <a:pPr>
              <a:lnSpc>
                <a:spcPct val="80000"/>
              </a:lnSpc>
            </a:pPr>
            <a:r>
              <a:rPr lang="en-US" altLang="en-US"/>
              <a:t>An event sends information from one object to another </a:t>
            </a:r>
          </a:p>
          <a:p>
            <a:pPr>
              <a:lnSpc>
                <a:spcPct val="80000"/>
              </a:lnSpc>
            </a:pPr>
            <a:r>
              <a:rPr lang="en-US" altLang="en-US"/>
              <a:t>Events can be grouped in event classes with a hierarchical structure. ‘Event’ is often used in two ways:</a:t>
            </a:r>
          </a:p>
          <a:p>
            <a:pPr lvl="1">
              <a:lnSpc>
                <a:spcPct val="80000"/>
              </a:lnSpc>
            </a:pPr>
            <a:r>
              <a:rPr lang="en-US" altLang="en-US"/>
              <a:t>Instance of an event class: “New IETM issued on Thursday September 14 at 9:30 AM”. </a:t>
            </a:r>
          </a:p>
          <a:p>
            <a:pPr lvl="2">
              <a:lnSpc>
                <a:spcPct val="80000"/>
              </a:lnSpc>
            </a:pPr>
            <a:r>
              <a:rPr lang="en-US" altLang="en-US"/>
              <a:t>Event class  “New IETM”,  Subclass “Figure Change”</a:t>
            </a:r>
          </a:p>
          <a:p>
            <a:pPr lvl="1">
              <a:lnSpc>
                <a:spcPct val="80000"/>
              </a:lnSpc>
            </a:pPr>
            <a:r>
              <a:rPr lang="en-US" altLang="en-US"/>
              <a:t>Attribute of an event class</a:t>
            </a:r>
          </a:p>
          <a:p>
            <a:pPr lvl="2">
              <a:lnSpc>
                <a:spcPct val="80000"/>
              </a:lnSpc>
            </a:pPr>
            <a:r>
              <a:rPr lang="en-US" altLang="en-US"/>
              <a:t>IETM Update (9:30 AM, 9/14/99)</a:t>
            </a:r>
          </a:p>
          <a:p>
            <a:pPr lvl="2">
              <a:lnSpc>
                <a:spcPct val="80000"/>
              </a:lnSpc>
            </a:pPr>
            <a:r>
              <a:rPr lang="en-US" altLang="en-US"/>
              <a:t>Car   starts at ( 4:45pm,  Monroeville Mall, Parking Lot 23a)</a:t>
            </a:r>
          </a:p>
          <a:p>
            <a:pPr lvl="2">
              <a:lnSpc>
                <a:spcPct val="80000"/>
              </a:lnSpc>
            </a:pPr>
            <a:r>
              <a:rPr lang="en-US" altLang="en-US"/>
              <a:t>Mouse button down(button#, tablet-location)</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p:txBody>
          <a:bodyPr/>
          <a:lstStyle/>
          <a:p>
            <a:r>
              <a:rPr lang="en-US" altLang="en-US"/>
              <a:t>Correctness, Completeness and Consistency</a:t>
            </a:r>
          </a:p>
        </p:txBody>
      </p:sp>
      <p:sp>
        <p:nvSpPr>
          <p:cNvPr id="141315" name="Rectangle 1027"/>
          <p:cNvSpPr>
            <a:spLocks noGrp="1" noChangeArrowheads="1"/>
          </p:cNvSpPr>
          <p:nvPr>
            <p:ph type="body" idx="1"/>
          </p:nvPr>
        </p:nvSpPr>
        <p:spPr>
          <a:xfrm>
            <a:off x="381000" y="990600"/>
            <a:ext cx="8255000" cy="4921250"/>
          </a:xfrm>
        </p:spPr>
        <p:txBody>
          <a:bodyPr/>
          <a:lstStyle/>
          <a:p>
            <a:r>
              <a:rPr lang="en-US" altLang="en-US" sz="2000"/>
              <a:t>Verification is an equivalence check between the transformation of two models:</a:t>
            </a:r>
          </a:p>
          <a:p>
            <a:pPr lvl="1"/>
            <a:r>
              <a:rPr lang="en-US" altLang="en-US" sz="1800"/>
              <a:t>We have two models, is the transformation between them correct?</a:t>
            </a:r>
          </a:p>
          <a:p>
            <a:r>
              <a:rPr lang="en-US" altLang="en-US" sz="2000"/>
              <a:t>Validation is different. We don’t have two models, we need to compare one model with reality</a:t>
            </a:r>
          </a:p>
          <a:p>
            <a:pPr lvl="1"/>
            <a:r>
              <a:rPr lang="en-US" altLang="en-US" sz="1800"/>
              <a:t>“Reality” can also be an artificial system, like an legacy system</a:t>
            </a:r>
          </a:p>
          <a:p>
            <a:r>
              <a:rPr lang="en-US" altLang="en-US" sz="2000"/>
              <a:t>Validation is a critical step in the development process Requirements should be validated with the client and the user. </a:t>
            </a:r>
          </a:p>
          <a:p>
            <a:pPr lvl="1"/>
            <a:r>
              <a:rPr lang="en-US" altLang="en-US" sz="1800"/>
              <a:t>Techniques: Formal and informal reviews (Meetings, requirements review)</a:t>
            </a:r>
          </a:p>
          <a:p>
            <a:r>
              <a:rPr lang="en-US" altLang="en-US" sz="2000" b="1" i="1"/>
              <a:t>Requirements validation</a:t>
            </a:r>
            <a:r>
              <a:rPr lang="en-US" altLang="en-US" sz="2000"/>
              <a:t> involves the following checks</a:t>
            </a:r>
          </a:p>
          <a:p>
            <a:pPr lvl="1"/>
            <a:r>
              <a:rPr lang="en-US" altLang="en-US" sz="1800"/>
              <a:t>Correctness  </a:t>
            </a:r>
          </a:p>
          <a:p>
            <a:pPr lvl="1"/>
            <a:r>
              <a:rPr lang="en-US" altLang="en-US" sz="1800"/>
              <a:t>Completeness</a:t>
            </a:r>
          </a:p>
          <a:p>
            <a:pPr lvl="1"/>
            <a:r>
              <a:rPr lang="en-US" altLang="en-US" sz="1800"/>
              <a:t>Ambiguity</a:t>
            </a:r>
          </a:p>
          <a:p>
            <a:pPr lvl="1"/>
            <a:r>
              <a:rPr lang="en-US" altLang="en-US" sz="1800"/>
              <a:t>Realism</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lstStyle/>
          <a:p>
            <a:r>
              <a:rPr lang="en-US" altLang="en-US"/>
              <a:t>Modeling Checklist for the Review</a:t>
            </a:r>
          </a:p>
        </p:txBody>
      </p:sp>
      <p:sp>
        <p:nvSpPr>
          <p:cNvPr id="144387" name="Rectangle 1027"/>
          <p:cNvSpPr>
            <a:spLocks noGrp="1" noChangeArrowheads="1"/>
          </p:cNvSpPr>
          <p:nvPr>
            <p:ph type="body" idx="1"/>
          </p:nvPr>
        </p:nvSpPr>
        <p:spPr>
          <a:xfrm>
            <a:off x="355600" y="869950"/>
            <a:ext cx="8255000" cy="4921250"/>
          </a:xfrm>
        </p:spPr>
        <p:txBody>
          <a:bodyPr/>
          <a:lstStyle/>
          <a:p>
            <a:r>
              <a:rPr lang="en-US" altLang="en-US" sz="2000"/>
              <a:t>Is the model correct?  </a:t>
            </a:r>
          </a:p>
          <a:p>
            <a:pPr lvl="1"/>
            <a:r>
              <a:rPr lang="en-US" altLang="en-US" sz="1800"/>
              <a:t>A model is correct if it represents the client’s view of the the system: Everything is the model represents an aspect of reality </a:t>
            </a:r>
          </a:p>
          <a:p>
            <a:pPr lvl="2"/>
            <a:endParaRPr lang="en-US" altLang="en-US" sz="1600"/>
          </a:p>
          <a:p>
            <a:r>
              <a:rPr lang="en-US" altLang="en-US" sz="2000"/>
              <a:t>Is the model complete?</a:t>
            </a:r>
          </a:p>
          <a:p>
            <a:pPr lvl="1"/>
            <a:r>
              <a:rPr lang="en-US" altLang="en-US" sz="1800"/>
              <a:t>Every scenario through the system, including exceptions, is described. </a:t>
            </a:r>
          </a:p>
          <a:p>
            <a:r>
              <a:rPr lang="en-US" altLang="en-US" sz="2000"/>
              <a:t>Is the model consistent?</a:t>
            </a:r>
          </a:p>
          <a:p>
            <a:pPr lvl="1"/>
            <a:r>
              <a:rPr lang="en-US" altLang="en-US" sz="1800"/>
              <a:t>The model does not have components that contradict themselves (for example, deliver contradicting results)</a:t>
            </a:r>
          </a:p>
          <a:p>
            <a:r>
              <a:rPr lang="en-US" altLang="en-US" sz="2000"/>
              <a:t>Is the model unambiguous?</a:t>
            </a:r>
          </a:p>
          <a:p>
            <a:pPr lvl="1"/>
            <a:r>
              <a:rPr lang="en-US" altLang="en-US" sz="1800"/>
              <a:t>The model describes one system (one reality), not many</a:t>
            </a:r>
          </a:p>
          <a:p>
            <a:r>
              <a:rPr lang="en-US" altLang="en-US" sz="2000"/>
              <a:t>Is the model realistic?</a:t>
            </a:r>
          </a:p>
          <a:p>
            <a:pPr lvl="1"/>
            <a:r>
              <a:rPr lang="en-US" altLang="en-US" sz="1800"/>
              <a:t>The model can be implemented without problems</a:t>
            </a:r>
          </a:p>
          <a:p>
            <a:endParaRPr lang="en-US" alt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US" altLang="en-US"/>
              <a:t>Diagram Checklist for the RAD</a:t>
            </a:r>
          </a:p>
        </p:txBody>
      </p:sp>
      <p:sp>
        <p:nvSpPr>
          <p:cNvPr id="71683" name="Rectangle 3"/>
          <p:cNvSpPr>
            <a:spLocks noGrp="1" noChangeArrowheads="1"/>
          </p:cNvSpPr>
          <p:nvPr>
            <p:ph type="body" idx="1"/>
          </p:nvPr>
        </p:nvSpPr>
        <p:spPr>
          <a:xfrm>
            <a:off x="330200" y="990600"/>
            <a:ext cx="8509000" cy="4921250"/>
          </a:xfrm>
          <a:noFill/>
          <a:ln/>
        </p:spPr>
        <p:txBody>
          <a:bodyPr/>
          <a:lstStyle/>
          <a:p>
            <a:r>
              <a:rPr lang="en-US" altLang="en-US" sz="2000"/>
              <a:t>One problem with modeling:</a:t>
            </a:r>
          </a:p>
          <a:p>
            <a:pPr lvl="1"/>
            <a:r>
              <a:rPr lang="en-US" altLang="en-US" sz="1800"/>
              <a:t>We describe a system model with many different views (class diagram, use cases, sequence diagrams, )state charts)</a:t>
            </a:r>
          </a:p>
          <a:p>
            <a:r>
              <a:rPr lang="en-US" altLang="en-US" sz="2000"/>
              <a:t>We need to check the equivalence of these views as well </a:t>
            </a:r>
          </a:p>
          <a:p>
            <a:r>
              <a:rPr lang="en-US" altLang="en-US" sz="2000"/>
              <a:t>Syntactical check of the models</a:t>
            </a:r>
          </a:p>
          <a:p>
            <a:pPr lvl="1"/>
            <a:r>
              <a:rPr lang="en-US" altLang="en-US" sz="1800"/>
              <a:t>Check for consistent naming of classes, attributes, methods in different subsystems</a:t>
            </a:r>
          </a:p>
          <a:p>
            <a:pPr lvl="1"/>
            <a:r>
              <a:rPr lang="en-US" altLang="en-US" sz="1800"/>
              <a:t>Identify dangling associations (associations pointing to nowhere)</a:t>
            </a:r>
          </a:p>
          <a:p>
            <a:pPr lvl="1"/>
            <a:r>
              <a:rPr lang="en-US" altLang="en-US" sz="1800"/>
              <a:t>Identify double- defined classes </a:t>
            </a:r>
          </a:p>
          <a:p>
            <a:pPr lvl="1"/>
            <a:r>
              <a:rPr lang="en-US" altLang="en-US" sz="1800"/>
              <a:t>Identify missing classes (mentioned in one model but not defined anywhere)</a:t>
            </a:r>
          </a:p>
          <a:p>
            <a:pPr lvl="1"/>
            <a:r>
              <a:rPr lang="en-US" altLang="en-US" sz="1800"/>
              <a:t>Check for classes with the same name but different meanings</a:t>
            </a:r>
          </a:p>
          <a:p>
            <a:r>
              <a:rPr lang="en-US" altLang="en-US" sz="2000"/>
              <a:t>Don’t rely on CASE  tools for these checks</a:t>
            </a:r>
          </a:p>
          <a:p>
            <a:pPr lvl="1"/>
            <a:r>
              <a:rPr lang="en-US" altLang="en-US" sz="1800"/>
              <a:t>Many of the existing tools don’t do all these checks for you.</a:t>
            </a:r>
          </a:p>
          <a:p>
            <a:r>
              <a:rPr lang="en-US" altLang="en-US" sz="2000"/>
              <a:t>Examples for syntactical problems with UML diagrams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6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16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168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1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6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16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16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168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68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1683">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16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334" name="Group 1118"/>
          <p:cNvGrpSpPr>
            <a:grpSpLocks/>
          </p:cNvGrpSpPr>
          <p:nvPr/>
        </p:nvGrpSpPr>
        <p:grpSpPr bwMode="auto">
          <a:xfrm>
            <a:off x="4148138" y="1981200"/>
            <a:ext cx="3700462" cy="4438650"/>
            <a:chOff x="1160" y="204"/>
            <a:chExt cx="3202" cy="3840"/>
          </a:xfrm>
        </p:grpSpPr>
        <p:sp>
          <p:nvSpPr>
            <p:cNvPr id="138242" name="Freeform 1026"/>
            <p:cNvSpPr>
              <a:spLocks/>
            </p:cNvSpPr>
            <p:nvPr/>
          </p:nvSpPr>
          <p:spPr bwMode="auto">
            <a:xfrm>
              <a:off x="3181" y="49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43" name="Rectangle 1027"/>
            <p:cNvSpPr>
              <a:spLocks noChangeArrowheads="1"/>
            </p:cNvSpPr>
            <p:nvPr/>
          </p:nvSpPr>
          <p:spPr bwMode="auto">
            <a:xfrm>
              <a:off x="3181" y="499"/>
              <a:ext cx="1181"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44" name="Rectangle 1028"/>
            <p:cNvSpPr>
              <a:spLocks noChangeArrowheads="1"/>
            </p:cNvSpPr>
            <p:nvPr/>
          </p:nvSpPr>
          <p:spPr bwMode="auto">
            <a:xfrm>
              <a:off x="3213" y="532"/>
              <a:ext cx="60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8245" name="Freeform 1029"/>
            <p:cNvSpPr>
              <a:spLocks/>
            </p:cNvSpPr>
            <p:nvPr/>
          </p:nvSpPr>
          <p:spPr bwMode="auto">
            <a:xfrm>
              <a:off x="3181" y="720"/>
              <a:ext cx="1181" cy="22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46" name="Rectangle 1030"/>
            <p:cNvSpPr>
              <a:spLocks noChangeArrowheads="1"/>
            </p:cNvSpPr>
            <p:nvPr/>
          </p:nvSpPr>
          <p:spPr bwMode="auto">
            <a:xfrm>
              <a:off x="3181" y="720"/>
              <a:ext cx="1181" cy="22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47" name="Rectangle 1031"/>
            <p:cNvSpPr>
              <a:spLocks noChangeArrowheads="1"/>
            </p:cNvSpPr>
            <p:nvPr/>
          </p:nvSpPr>
          <p:spPr bwMode="auto">
            <a:xfrm>
              <a:off x="3213" y="753"/>
              <a:ext cx="70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8248" name="Freeform 1032"/>
            <p:cNvSpPr>
              <a:spLocks/>
            </p:cNvSpPr>
            <p:nvPr/>
          </p:nvSpPr>
          <p:spPr bwMode="auto">
            <a:xfrm>
              <a:off x="3181" y="20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49" name="Rectangle 1033"/>
            <p:cNvSpPr>
              <a:spLocks noChangeArrowheads="1"/>
            </p:cNvSpPr>
            <p:nvPr/>
          </p:nvSpPr>
          <p:spPr bwMode="auto">
            <a:xfrm>
              <a:off x="3181" y="204"/>
              <a:ext cx="1181" cy="29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50" name="Rectangle 1034"/>
            <p:cNvSpPr>
              <a:spLocks noChangeArrowheads="1"/>
            </p:cNvSpPr>
            <p:nvPr/>
          </p:nvSpPr>
          <p:spPr bwMode="auto">
            <a:xfrm>
              <a:off x="3564" y="280"/>
              <a:ext cx="50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League</a:t>
              </a:r>
              <a:endParaRPr lang="en-US" altLang="en-US" sz="1400"/>
            </a:p>
          </p:txBody>
        </p:sp>
        <p:sp>
          <p:nvSpPr>
            <p:cNvPr id="138251" name="Freeform 1035"/>
            <p:cNvSpPr>
              <a:spLocks/>
            </p:cNvSpPr>
            <p:nvPr/>
          </p:nvSpPr>
          <p:spPr bwMode="auto">
            <a:xfrm>
              <a:off x="3181" y="2122"/>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52" name="Rectangle 1036"/>
            <p:cNvSpPr>
              <a:spLocks noChangeArrowheads="1"/>
            </p:cNvSpPr>
            <p:nvPr/>
          </p:nvSpPr>
          <p:spPr bwMode="auto">
            <a:xfrm>
              <a:off x="3181" y="2122"/>
              <a:ext cx="1181"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53" name="Rectangle 1037"/>
            <p:cNvSpPr>
              <a:spLocks noChangeArrowheads="1"/>
            </p:cNvSpPr>
            <p:nvPr/>
          </p:nvSpPr>
          <p:spPr bwMode="auto">
            <a:xfrm>
              <a:off x="3213" y="2156"/>
              <a:ext cx="60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8254" name="Freeform 1038"/>
            <p:cNvSpPr>
              <a:spLocks/>
            </p:cNvSpPr>
            <p:nvPr/>
          </p:nvSpPr>
          <p:spPr bwMode="auto">
            <a:xfrm>
              <a:off x="3181" y="2343"/>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55" name="Rectangle 1039"/>
            <p:cNvSpPr>
              <a:spLocks noChangeArrowheads="1"/>
            </p:cNvSpPr>
            <p:nvPr/>
          </p:nvSpPr>
          <p:spPr bwMode="auto">
            <a:xfrm>
              <a:off x="3181" y="2343"/>
              <a:ext cx="1181" cy="22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56" name="Rectangle 1040"/>
            <p:cNvSpPr>
              <a:spLocks noChangeArrowheads="1"/>
            </p:cNvSpPr>
            <p:nvPr/>
          </p:nvSpPr>
          <p:spPr bwMode="auto">
            <a:xfrm>
              <a:off x="3213" y="2379"/>
              <a:ext cx="70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8257" name="Freeform 1041"/>
            <p:cNvSpPr>
              <a:spLocks/>
            </p:cNvSpPr>
            <p:nvPr/>
          </p:nvSpPr>
          <p:spPr bwMode="auto">
            <a:xfrm>
              <a:off x="3181" y="1827"/>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58" name="Rectangle 1042"/>
            <p:cNvSpPr>
              <a:spLocks noChangeArrowheads="1"/>
            </p:cNvSpPr>
            <p:nvPr/>
          </p:nvSpPr>
          <p:spPr bwMode="auto">
            <a:xfrm>
              <a:off x="3181" y="1827"/>
              <a:ext cx="1181" cy="29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59" name="Rectangle 1043"/>
            <p:cNvSpPr>
              <a:spLocks noChangeArrowheads="1"/>
            </p:cNvSpPr>
            <p:nvPr/>
          </p:nvSpPr>
          <p:spPr bwMode="auto">
            <a:xfrm>
              <a:off x="3418" y="1907"/>
              <a:ext cx="8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Tournament</a:t>
              </a:r>
              <a:endParaRPr lang="en-US" altLang="en-US" sz="1400"/>
            </a:p>
          </p:txBody>
        </p:sp>
        <p:sp>
          <p:nvSpPr>
            <p:cNvPr id="138260" name="Freeform 1044"/>
            <p:cNvSpPr>
              <a:spLocks/>
            </p:cNvSpPr>
            <p:nvPr/>
          </p:nvSpPr>
          <p:spPr bwMode="auto">
            <a:xfrm>
              <a:off x="1160" y="3599"/>
              <a:ext cx="1182" cy="221"/>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61" name="Rectangle 1045"/>
            <p:cNvSpPr>
              <a:spLocks noChangeArrowheads="1"/>
            </p:cNvSpPr>
            <p:nvPr/>
          </p:nvSpPr>
          <p:spPr bwMode="auto">
            <a:xfrm>
              <a:off x="1160" y="3599"/>
              <a:ext cx="1182"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62" name="Rectangle 1046"/>
            <p:cNvSpPr>
              <a:spLocks noChangeArrowheads="1"/>
            </p:cNvSpPr>
            <p:nvPr/>
          </p:nvSpPr>
          <p:spPr bwMode="auto">
            <a:xfrm>
              <a:off x="1193" y="3632"/>
              <a:ext cx="60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8263" name="Freeform 1047"/>
            <p:cNvSpPr>
              <a:spLocks/>
            </p:cNvSpPr>
            <p:nvPr/>
          </p:nvSpPr>
          <p:spPr bwMode="auto">
            <a:xfrm>
              <a:off x="1160" y="3820"/>
              <a:ext cx="1182" cy="224"/>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64" name="Rectangle 1048"/>
            <p:cNvSpPr>
              <a:spLocks noChangeArrowheads="1"/>
            </p:cNvSpPr>
            <p:nvPr/>
          </p:nvSpPr>
          <p:spPr bwMode="auto">
            <a:xfrm>
              <a:off x="1160" y="3820"/>
              <a:ext cx="1182" cy="22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65" name="Rectangle 1049"/>
            <p:cNvSpPr>
              <a:spLocks noChangeArrowheads="1"/>
            </p:cNvSpPr>
            <p:nvPr/>
          </p:nvSpPr>
          <p:spPr bwMode="auto">
            <a:xfrm>
              <a:off x="1193" y="3857"/>
              <a:ext cx="70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8266" name="Freeform 1050"/>
            <p:cNvSpPr>
              <a:spLocks/>
            </p:cNvSpPr>
            <p:nvPr/>
          </p:nvSpPr>
          <p:spPr bwMode="auto">
            <a:xfrm>
              <a:off x="1160" y="3304"/>
              <a:ext cx="1182" cy="295"/>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67" name="Rectangle 1051"/>
            <p:cNvSpPr>
              <a:spLocks noChangeArrowheads="1"/>
            </p:cNvSpPr>
            <p:nvPr/>
          </p:nvSpPr>
          <p:spPr bwMode="auto">
            <a:xfrm>
              <a:off x="1160" y="3304"/>
              <a:ext cx="1182" cy="29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68" name="Rectangle 1052"/>
            <p:cNvSpPr>
              <a:spLocks noChangeArrowheads="1"/>
            </p:cNvSpPr>
            <p:nvPr/>
          </p:nvSpPr>
          <p:spPr bwMode="auto">
            <a:xfrm>
              <a:off x="1583" y="3383"/>
              <a:ext cx="42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Player</a:t>
              </a:r>
              <a:endParaRPr lang="en-US" altLang="en-US" sz="1400"/>
            </a:p>
          </p:txBody>
        </p:sp>
        <p:sp>
          <p:nvSpPr>
            <p:cNvPr id="138269" name="Freeform 1053"/>
            <p:cNvSpPr>
              <a:spLocks/>
            </p:cNvSpPr>
            <p:nvPr/>
          </p:nvSpPr>
          <p:spPr bwMode="auto">
            <a:xfrm>
              <a:off x="3716" y="940"/>
              <a:ext cx="107" cy="209"/>
            </a:xfrm>
            <a:custGeom>
              <a:avLst/>
              <a:gdLst>
                <a:gd name="T0" fmla="*/ 55 w 107"/>
                <a:gd name="T1" fmla="*/ 0 h 209"/>
                <a:gd name="T2" fmla="*/ 0 w 107"/>
                <a:gd name="T3" fmla="*/ 107 h 209"/>
                <a:gd name="T4" fmla="*/ 55 w 107"/>
                <a:gd name="T5" fmla="*/ 209 h 209"/>
                <a:gd name="T6" fmla="*/ 107 w 107"/>
                <a:gd name="T7" fmla="*/ 107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7"/>
                  </a:lnTo>
                  <a:lnTo>
                    <a:pt x="55" y="209"/>
                  </a:lnTo>
                  <a:lnTo>
                    <a:pt x="107" y="107"/>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70" name="Rectangle 1054"/>
            <p:cNvSpPr>
              <a:spLocks noChangeArrowheads="1"/>
            </p:cNvSpPr>
            <p:nvPr/>
          </p:nvSpPr>
          <p:spPr bwMode="auto">
            <a:xfrm>
              <a:off x="3437" y="1315"/>
              <a:ext cx="665" cy="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8271" name="Line 1055"/>
            <p:cNvSpPr>
              <a:spLocks noChangeShapeType="1"/>
            </p:cNvSpPr>
            <p:nvPr/>
          </p:nvSpPr>
          <p:spPr bwMode="auto">
            <a:xfrm flipV="1">
              <a:off x="3771" y="1149"/>
              <a:ext cx="1" cy="67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8272" name="Freeform 1056"/>
            <p:cNvSpPr>
              <a:spLocks/>
            </p:cNvSpPr>
            <p:nvPr/>
          </p:nvSpPr>
          <p:spPr bwMode="auto">
            <a:xfrm>
              <a:off x="3181" y="359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73" name="Rectangle 1057"/>
            <p:cNvSpPr>
              <a:spLocks noChangeArrowheads="1"/>
            </p:cNvSpPr>
            <p:nvPr/>
          </p:nvSpPr>
          <p:spPr bwMode="auto">
            <a:xfrm>
              <a:off x="3181" y="3599"/>
              <a:ext cx="1181"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74" name="Rectangle 1058"/>
            <p:cNvSpPr>
              <a:spLocks noChangeArrowheads="1"/>
            </p:cNvSpPr>
            <p:nvPr/>
          </p:nvSpPr>
          <p:spPr bwMode="auto">
            <a:xfrm>
              <a:off x="3214" y="3632"/>
              <a:ext cx="60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8275" name="Freeform 1059"/>
            <p:cNvSpPr>
              <a:spLocks/>
            </p:cNvSpPr>
            <p:nvPr/>
          </p:nvSpPr>
          <p:spPr bwMode="auto">
            <a:xfrm>
              <a:off x="3181" y="382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76" name="Rectangle 1060"/>
            <p:cNvSpPr>
              <a:spLocks noChangeArrowheads="1"/>
            </p:cNvSpPr>
            <p:nvPr/>
          </p:nvSpPr>
          <p:spPr bwMode="auto">
            <a:xfrm>
              <a:off x="3181" y="3820"/>
              <a:ext cx="1181" cy="22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77" name="Rectangle 1061"/>
            <p:cNvSpPr>
              <a:spLocks noChangeArrowheads="1"/>
            </p:cNvSpPr>
            <p:nvPr/>
          </p:nvSpPr>
          <p:spPr bwMode="auto">
            <a:xfrm>
              <a:off x="3214" y="3857"/>
              <a:ext cx="7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8278" name="Freeform 1062"/>
            <p:cNvSpPr>
              <a:spLocks/>
            </p:cNvSpPr>
            <p:nvPr/>
          </p:nvSpPr>
          <p:spPr bwMode="auto">
            <a:xfrm>
              <a:off x="3181" y="330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79" name="Rectangle 1063"/>
            <p:cNvSpPr>
              <a:spLocks noChangeArrowheads="1"/>
            </p:cNvSpPr>
            <p:nvPr/>
          </p:nvSpPr>
          <p:spPr bwMode="auto">
            <a:xfrm>
              <a:off x="3181" y="3304"/>
              <a:ext cx="1181" cy="29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80" name="Rectangle 1064"/>
            <p:cNvSpPr>
              <a:spLocks noChangeArrowheads="1"/>
            </p:cNvSpPr>
            <p:nvPr/>
          </p:nvSpPr>
          <p:spPr bwMode="auto">
            <a:xfrm>
              <a:off x="3595" y="3383"/>
              <a:ext cx="41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Match</a:t>
              </a:r>
              <a:endParaRPr lang="en-US" altLang="en-US" sz="1400"/>
            </a:p>
          </p:txBody>
        </p:sp>
        <p:sp>
          <p:nvSpPr>
            <p:cNvPr id="138281" name="Freeform 1065"/>
            <p:cNvSpPr>
              <a:spLocks/>
            </p:cNvSpPr>
            <p:nvPr/>
          </p:nvSpPr>
          <p:spPr bwMode="auto">
            <a:xfrm>
              <a:off x="3716" y="2567"/>
              <a:ext cx="107" cy="209"/>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82" name="Line 1066"/>
            <p:cNvSpPr>
              <a:spLocks noChangeShapeType="1"/>
            </p:cNvSpPr>
            <p:nvPr/>
          </p:nvSpPr>
          <p:spPr bwMode="auto">
            <a:xfrm flipV="1">
              <a:off x="3771" y="2776"/>
              <a:ext cx="1" cy="5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8283" name="Freeform 1067"/>
            <p:cNvSpPr>
              <a:spLocks/>
            </p:cNvSpPr>
            <p:nvPr/>
          </p:nvSpPr>
          <p:spPr bwMode="auto">
            <a:xfrm>
              <a:off x="1160" y="499"/>
              <a:ext cx="1182" cy="221"/>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84" name="Rectangle 1068"/>
            <p:cNvSpPr>
              <a:spLocks noChangeArrowheads="1"/>
            </p:cNvSpPr>
            <p:nvPr/>
          </p:nvSpPr>
          <p:spPr bwMode="auto">
            <a:xfrm>
              <a:off x="1160" y="499"/>
              <a:ext cx="1182"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85" name="Rectangle 1069"/>
            <p:cNvSpPr>
              <a:spLocks noChangeArrowheads="1"/>
            </p:cNvSpPr>
            <p:nvPr/>
          </p:nvSpPr>
          <p:spPr bwMode="auto">
            <a:xfrm>
              <a:off x="1193" y="532"/>
              <a:ext cx="60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8286" name="Freeform 1070"/>
            <p:cNvSpPr>
              <a:spLocks/>
            </p:cNvSpPr>
            <p:nvPr/>
          </p:nvSpPr>
          <p:spPr bwMode="auto">
            <a:xfrm>
              <a:off x="1160" y="720"/>
              <a:ext cx="1182" cy="22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87" name="Rectangle 1071"/>
            <p:cNvSpPr>
              <a:spLocks noChangeArrowheads="1"/>
            </p:cNvSpPr>
            <p:nvPr/>
          </p:nvSpPr>
          <p:spPr bwMode="auto">
            <a:xfrm>
              <a:off x="1160" y="720"/>
              <a:ext cx="1182" cy="22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88" name="Rectangle 1072"/>
            <p:cNvSpPr>
              <a:spLocks noChangeArrowheads="1"/>
            </p:cNvSpPr>
            <p:nvPr/>
          </p:nvSpPr>
          <p:spPr bwMode="auto">
            <a:xfrm>
              <a:off x="1193" y="753"/>
              <a:ext cx="70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8289" name="Freeform 1073"/>
            <p:cNvSpPr>
              <a:spLocks/>
            </p:cNvSpPr>
            <p:nvPr/>
          </p:nvSpPr>
          <p:spPr bwMode="auto">
            <a:xfrm>
              <a:off x="1160" y="204"/>
              <a:ext cx="1182" cy="295"/>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290" name="Rectangle 1074"/>
            <p:cNvSpPr>
              <a:spLocks noChangeArrowheads="1"/>
            </p:cNvSpPr>
            <p:nvPr/>
          </p:nvSpPr>
          <p:spPr bwMode="auto">
            <a:xfrm>
              <a:off x="1160" y="204"/>
              <a:ext cx="1182" cy="29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291" name="Rectangle 1075"/>
            <p:cNvSpPr>
              <a:spLocks noChangeArrowheads="1"/>
            </p:cNvSpPr>
            <p:nvPr/>
          </p:nvSpPr>
          <p:spPr bwMode="auto">
            <a:xfrm>
              <a:off x="1296" y="280"/>
              <a:ext cx="50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League</a:t>
              </a:r>
              <a:endParaRPr lang="en-US" altLang="en-US" sz="1400"/>
            </a:p>
          </p:txBody>
        </p:sp>
        <p:sp>
          <p:nvSpPr>
            <p:cNvPr id="138292" name="Rectangle 1076"/>
            <p:cNvSpPr>
              <a:spLocks noChangeArrowheads="1"/>
            </p:cNvSpPr>
            <p:nvPr/>
          </p:nvSpPr>
          <p:spPr bwMode="auto">
            <a:xfrm>
              <a:off x="1760" y="280"/>
              <a:ext cx="4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 </a:t>
              </a:r>
              <a:endParaRPr lang="en-US" altLang="en-US" sz="1400"/>
            </a:p>
          </p:txBody>
        </p:sp>
        <p:sp>
          <p:nvSpPr>
            <p:cNvPr id="138293" name="Rectangle 1077"/>
            <p:cNvSpPr>
              <a:spLocks noChangeArrowheads="1"/>
            </p:cNvSpPr>
            <p:nvPr/>
          </p:nvSpPr>
          <p:spPr bwMode="auto">
            <a:xfrm>
              <a:off x="1792" y="280"/>
              <a:ext cx="44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Owner</a:t>
              </a:r>
              <a:endParaRPr lang="en-US" altLang="en-US" sz="1400"/>
            </a:p>
          </p:txBody>
        </p:sp>
        <p:sp>
          <p:nvSpPr>
            <p:cNvPr id="138294" name="Line 1078"/>
            <p:cNvSpPr>
              <a:spLocks noChangeShapeType="1"/>
            </p:cNvSpPr>
            <p:nvPr/>
          </p:nvSpPr>
          <p:spPr bwMode="auto">
            <a:xfrm>
              <a:off x="2342" y="570"/>
              <a:ext cx="8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8295" name="Rectangle 1079"/>
            <p:cNvSpPr>
              <a:spLocks noChangeArrowheads="1"/>
            </p:cNvSpPr>
            <p:nvPr/>
          </p:nvSpPr>
          <p:spPr bwMode="auto">
            <a:xfrm>
              <a:off x="2416" y="353"/>
              <a:ext cx="63" cy="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8296" name="Rectangle 1080"/>
            <p:cNvSpPr>
              <a:spLocks noChangeArrowheads="1"/>
            </p:cNvSpPr>
            <p:nvPr/>
          </p:nvSpPr>
          <p:spPr bwMode="auto">
            <a:xfrm>
              <a:off x="2418" y="355"/>
              <a:ext cx="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1</a:t>
              </a:r>
              <a:endParaRPr lang="en-US" altLang="en-US" sz="1400"/>
            </a:p>
          </p:txBody>
        </p:sp>
        <p:sp>
          <p:nvSpPr>
            <p:cNvPr id="138297" name="Rectangle 1081"/>
            <p:cNvSpPr>
              <a:spLocks noChangeArrowheads="1"/>
            </p:cNvSpPr>
            <p:nvPr/>
          </p:nvSpPr>
          <p:spPr bwMode="auto">
            <a:xfrm>
              <a:off x="3055" y="353"/>
              <a:ext cx="43" cy="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8298" name="Rectangle 1082"/>
            <p:cNvSpPr>
              <a:spLocks noChangeArrowheads="1"/>
            </p:cNvSpPr>
            <p:nvPr/>
          </p:nvSpPr>
          <p:spPr bwMode="auto">
            <a:xfrm>
              <a:off x="3056" y="355"/>
              <a:ext cx="5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
              </a:r>
              <a:endParaRPr lang="en-US" altLang="en-US" sz="1400"/>
            </a:p>
          </p:txBody>
        </p:sp>
        <p:sp>
          <p:nvSpPr>
            <p:cNvPr id="138299" name="Line 1083"/>
            <p:cNvSpPr>
              <a:spLocks noChangeShapeType="1"/>
            </p:cNvSpPr>
            <p:nvPr/>
          </p:nvSpPr>
          <p:spPr bwMode="auto">
            <a:xfrm>
              <a:off x="2342" y="3670"/>
              <a:ext cx="83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8300" name="Rectangle 1084"/>
            <p:cNvSpPr>
              <a:spLocks noChangeArrowheads="1"/>
            </p:cNvSpPr>
            <p:nvPr/>
          </p:nvSpPr>
          <p:spPr bwMode="auto">
            <a:xfrm>
              <a:off x="2424" y="3453"/>
              <a:ext cx="48" cy="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8301" name="Rectangle 1085"/>
            <p:cNvSpPr>
              <a:spLocks noChangeArrowheads="1"/>
            </p:cNvSpPr>
            <p:nvPr/>
          </p:nvSpPr>
          <p:spPr bwMode="auto">
            <a:xfrm>
              <a:off x="2427" y="3455"/>
              <a:ext cx="5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
              </a:r>
              <a:endParaRPr lang="en-US" altLang="en-US" sz="1400"/>
            </a:p>
          </p:txBody>
        </p:sp>
        <p:sp>
          <p:nvSpPr>
            <p:cNvPr id="138302" name="Rectangle 1086"/>
            <p:cNvSpPr>
              <a:spLocks noChangeArrowheads="1"/>
            </p:cNvSpPr>
            <p:nvPr/>
          </p:nvSpPr>
          <p:spPr bwMode="auto">
            <a:xfrm>
              <a:off x="3055" y="3453"/>
              <a:ext cx="43" cy="1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8303" name="Rectangle 1087"/>
            <p:cNvSpPr>
              <a:spLocks noChangeArrowheads="1"/>
            </p:cNvSpPr>
            <p:nvPr/>
          </p:nvSpPr>
          <p:spPr bwMode="auto">
            <a:xfrm>
              <a:off x="3056" y="3459"/>
              <a:ext cx="5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
              </a:r>
              <a:endParaRPr lang="en-US" altLang="en-US" sz="1400"/>
            </a:p>
          </p:txBody>
        </p:sp>
        <p:grpSp>
          <p:nvGrpSpPr>
            <p:cNvPr id="138304" name="Group 1088"/>
            <p:cNvGrpSpPr>
              <a:grpSpLocks/>
            </p:cNvGrpSpPr>
            <p:nvPr/>
          </p:nvGrpSpPr>
          <p:grpSpPr bwMode="auto">
            <a:xfrm>
              <a:off x="1363" y="1084"/>
              <a:ext cx="1181" cy="740"/>
              <a:chOff x="1200" y="1824"/>
              <a:chExt cx="1181" cy="740"/>
            </a:xfrm>
          </p:grpSpPr>
          <p:sp>
            <p:nvSpPr>
              <p:cNvPr id="138305" name="Freeform 1089"/>
              <p:cNvSpPr>
                <a:spLocks/>
              </p:cNvSpPr>
              <p:nvPr/>
            </p:nvSpPr>
            <p:spPr bwMode="auto">
              <a:xfrm>
                <a:off x="1200" y="211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306" name="Rectangle 1090"/>
              <p:cNvSpPr>
                <a:spLocks noChangeArrowheads="1"/>
              </p:cNvSpPr>
              <p:nvPr/>
            </p:nvSpPr>
            <p:spPr bwMode="auto">
              <a:xfrm>
                <a:off x="1200" y="2119"/>
                <a:ext cx="1181"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307" name="Rectangle 1091"/>
              <p:cNvSpPr>
                <a:spLocks noChangeArrowheads="1"/>
              </p:cNvSpPr>
              <p:nvPr/>
            </p:nvSpPr>
            <p:spPr bwMode="auto">
              <a:xfrm>
                <a:off x="1233" y="2154"/>
                <a:ext cx="60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8308" name="Freeform 1092"/>
              <p:cNvSpPr>
                <a:spLocks/>
              </p:cNvSpPr>
              <p:nvPr/>
            </p:nvSpPr>
            <p:spPr bwMode="auto">
              <a:xfrm>
                <a:off x="1200" y="234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309" name="Rectangle 1093"/>
              <p:cNvSpPr>
                <a:spLocks noChangeArrowheads="1"/>
              </p:cNvSpPr>
              <p:nvPr/>
            </p:nvSpPr>
            <p:spPr bwMode="auto">
              <a:xfrm>
                <a:off x="1200" y="2340"/>
                <a:ext cx="1181" cy="22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310" name="Rectangle 1094"/>
              <p:cNvSpPr>
                <a:spLocks noChangeArrowheads="1"/>
              </p:cNvSpPr>
              <p:nvPr/>
            </p:nvSpPr>
            <p:spPr bwMode="auto">
              <a:xfrm>
                <a:off x="1233" y="2379"/>
                <a:ext cx="70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8311" name="Freeform 1095"/>
              <p:cNvSpPr>
                <a:spLocks/>
              </p:cNvSpPr>
              <p:nvPr/>
            </p:nvSpPr>
            <p:spPr bwMode="auto">
              <a:xfrm>
                <a:off x="1200" y="182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312" name="Rectangle 1096"/>
              <p:cNvSpPr>
                <a:spLocks noChangeArrowheads="1"/>
              </p:cNvSpPr>
              <p:nvPr/>
            </p:nvSpPr>
            <p:spPr bwMode="auto">
              <a:xfrm>
                <a:off x="1200" y="1824"/>
                <a:ext cx="1181" cy="29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313" name="Rectangle 1097"/>
              <p:cNvSpPr>
                <a:spLocks noChangeArrowheads="1"/>
              </p:cNvSpPr>
              <p:nvPr/>
            </p:nvSpPr>
            <p:spPr bwMode="auto">
              <a:xfrm>
                <a:off x="1321" y="1824"/>
                <a:ext cx="90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00">
                    <a:solidFill>
                      <a:srgbClr val="000000"/>
                    </a:solidFill>
                    <a:latin typeface="Arial" panose="020B0604020202020204" pitchFamily="34" charset="0"/>
                  </a:rPr>
                  <a:t>Tournament_</a:t>
                </a:r>
              </a:p>
              <a:p>
                <a:pPr algn="ctr"/>
                <a:r>
                  <a:rPr lang="en-US" altLang="en-US" sz="1300">
                    <a:solidFill>
                      <a:srgbClr val="000000"/>
                    </a:solidFill>
                    <a:latin typeface="Arial" panose="020B0604020202020204" pitchFamily="34" charset="0"/>
                  </a:rPr>
                  <a:t>Boundary</a:t>
                </a:r>
                <a:endParaRPr lang="en-US" altLang="en-US" sz="1400"/>
              </a:p>
            </p:txBody>
          </p:sp>
        </p:grpSp>
        <p:sp>
          <p:nvSpPr>
            <p:cNvPr id="138314" name="Freeform 1098"/>
            <p:cNvSpPr>
              <a:spLocks/>
            </p:cNvSpPr>
            <p:nvPr/>
          </p:nvSpPr>
          <p:spPr bwMode="auto">
            <a:xfrm>
              <a:off x="1363" y="2627"/>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315" name="Rectangle 1099"/>
            <p:cNvSpPr>
              <a:spLocks noChangeArrowheads="1"/>
            </p:cNvSpPr>
            <p:nvPr/>
          </p:nvSpPr>
          <p:spPr bwMode="auto">
            <a:xfrm>
              <a:off x="1363" y="2497"/>
              <a:ext cx="1181"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316" name="Rectangle 1100"/>
            <p:cNvSpPr>
              <a:spLocks noChangeArrowheads="1"/>
            </p:cNvSpPr>
            <p:nvPr/>
          </p:nvSpPr>
          <p:spPr bwMode="auto">
            <a:xfrm>
              <a:off x="1396" y="2544"/>
              <a:ext cx="60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8317" name="Freeform 1101"/>
            <p:cNvSpPr>
              <a:spLocks/>
            </p:cNvSpPr>
            <p:nvPr/>
          </p:nvSpPr>
          <p:spPr bwMode="auto">
            <a:xfrm>
              <a:off x="1363" y="2848"/>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318" name="Rectangle 1102"/>
            <p:cNvSpPr>
              <a:spLocks noChangeArrowheads="1"/>
            </p:cNvSpPr>
            <p:nvPr/>
          </p:nvSpPr>
          <p:spPr bwMode="auto">
            <a:xfrm>
              <a:off x="1363" y="2715"/>
              <a:ext cx="1181" cy="38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319" name="Rectangle 1103"/>
            <p:cNvSpPr>
              <a:spLocks noChangeArrowheads="1"/>
            </p:cNvSpPr>
            <p:nvPr/>
          </p:nvSpPr>
          <p:spPr bwMode="auto">
            <a:xfrm>
              <a:off x="1421" y="2785"/>
              <a:ext cx="10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a:solidFill>
                    <a:srgbClr val="FF0000"/>
                  </a:solidFill>
                  <a:latin typeface="Arial" panose="020B0604020202020204" pitchFamily="34" charset="0"/>
                </a:rPr>
                <a:t>makeTournament</a:t>
              </a:r>
            </a:p>
            <a:p>
              <a:pPr algn="ctr"/>
              <a:r>
                <a:rPr lang="en-US" altLang="en-US" sz="1100">
                  <a:solidFill>
                    <a:srgbClr val="FF0000"/>
                  </a:solidFill>
                  <a:latin typeface="Arial" panose="020B0604020202020204" pitchFamily="34" charset="0"/>
                </a:rPr>
                <a:t>(name, maxp)</a:t>
              </a:r>
            </a:p>
          </p:txBody>
        </p:sp>
        <p:sp>
          <p:nvSpPr>
            <p:cNvPr id="138320" name="Rectangle 1104"/>
            <p:cNvSpPr>
              <a:spLocks noChangeArrowheads="1"/>
            </p:cNvSpPr>
            <p:nvPr/>
          </p:nvSpPr>
          <p:spPr bwMode="auto">
            <a:xfrm>
              <a:off x="1363" y="1968"/>
              <a:ext cx="1181" cy="52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321" name="Rectangle 1105"/>
            <p:cNvSpPr>
              <a:spLocks noChangeArrowheads="1"/>
            </p:cNvSpPr>
            <p:nvPr/>
          </p:nvSpPr>
          <p:spPr bwMode="auto">
            <a:xfrm>
              <a:off x="1487" y="2016"/>
              <a:ext cx="908"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00">
                  <a:solidFill>
                    <a:srgbClr val="000000"/>
                  </a:solidFill>
                  <a:latin typeface="Arial" panose="020B0604020202020204" pitchFamily="34" charset="0"/>
                </a:rPr>
                <a:t>Announce_</a:t>
              </a:r>
            </a:p>
            <a:p>
              <a:pPr algn="ctr"/>
              <a:r>
                <a:rPr lang="en-US" altLang="en-US" sz="1300">
                  <a:solidFill>
                    <a:srgbClr val="000000"/>
                  </a:solidFill>
                  <a:latin typeface="Arial" panose="020B0604020202020204" pitchFamily="34" charset="0"/>
                </a:rPr>
                <a:t>Tournament_</a:t>
              </a:r>
            </a:p>
            <a:p>
              <a:pPr algn="ctr"/>
              <a:r>
                <a:rPr lang="en-US" altLang="en-US" sz="1300">
                  <a:solidFill>
                    <a:srgbClr val="000000"/>
                  </a:solidFill>
                  <a:latin typeface="Arial" panose="020B0604020202020204" pitchFamily="34" charset="0"/>
                </a:rPr>
                <a:t>Control</a:t>
              </a:r>
              <a:endParaRPr lang="en-US" altLang="en-US" sz="1400"/>
            </a:p>
          </p:txBody>
        </p:sp>
      </p:grpSp>
      <p:sp>
        <p:nvSpPr>
          <p:cNvPr id="138325" name="Rectangle 1109"/>
          <p:cNvSpPr>
            <a:spLocks noGrp="1" noChangeArrowheads="1"/>
          </p:cNvSpPr>
          <p:nvPr>
            <p:ph type="title"/>
          </p:nvPr>
        </p:nvSpPr>
        <p:spPr/>
        <p:txBody>
          <a:bodyPr/>
          <a:lstStyle/>
          <a:p>
            <a:r>
              <a:rPr lang="en-US" altLang="en-US"/>
              <a:t>Different spellings in different diagrams</a:t>
            </a:r>
          </a:p>
        </p:txBody>
      </p:sp>
      <p:sp>
        <p:nvSpPr>
          <p:cNvPr id="138335" name="Text Box 1119"/>
          <p:cNvSpPr txBox="1">
            <a:spLocks noChangeArrowheads="1"/>
          </p:cNvSpPr>
          <p:nvPr/>
        </p:nvSpPr>
        <p:spPr bwMode="auto">
          <a:xfrm>
            <a:off x="392113" y="1006475"/>
            <a:ext cx="3417887"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t>(from)</a:t>
            </a:r>
          </a:p>
          <a:p>
            <a:pPr algn="ctr"/>
            <a:r>
              <a:rPr lang="en-US" altLang="en-US" sz="2400"/>
              <a:t>UML Sequence Diagram</a:t>
            </a:r>
          </a:p>
        </p:txBody>
      </p:sp>
      <p:sp>
        <p:nvSpPr>
          <p:cNvPr id="138336" name="Text Box 1120"/>
          <p:cNvSpPr txBox="1">
            <a:spLocks noChangeArrowheads="1"/>
          </p:cNvSpPr>
          <p:nvPr/>
        </p:nvSpPr>
        <p:spPr bwMode="auto">
          <a:xfrm>
            <a:off x="4352925" y="1295400"/>
            <a:ext cx="28940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t>UML Class Diagram</a:t>
            </a:r>
          </a:p>
        </p:txBody>
      </p:sp>
      <p:grpSp>
        <p:nvGrpSpPr>
          <p:cNvPr id="138338" name="Group 1122"/>
          <p:cNvGrpSpPr>
            <a:grpSpLocks/>
          </p:cNvGrpSpPr>
          <p:nvPr/>
        </p:nvGrpSpPr>
        <p:grpSpPr bwMode="auto">
          <a:xfrm>
            <a:off x="2584450" y="4281488"/>
            <a:ext cx="1779588" cy="985837"/>
            <a:chOff x="861" y="2541"/>
            <a:chExt cx="1121" cy="621"/>
          </a:xfrm>
        </p:grpSpPr>
        <p:sp>
          <p:nvSpPr>
            <p:cNvPr id="138339" name="Freeform 1123"/>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8340" name="Freeform 1124"/>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8341" name="Text Box 1125"/>
          <p:cNvSpPr txBox="1">
            <a:spLocks noChangeArrowheads="1"/>
          </p:cNvSpPr>
          <p:nvPr/>
        </p:nvSpPr>
        <p:spPr bwMode="auto">
          <a:xfrm>
            <a:off x="762000" y="4953000"/>
            <a:ext cx="2501900"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Different spellings</a:t>
            </a:r>
          </a:p>
          <a:p>
            <a:pPr algn="ctr"/>
            <a:r>
              <a:rPr lang="en-US" altLang="en-US"/>
              <a:t>In different models</a:t>
            </a:r>
          </a:p>
          <a:p>
            <a:pPr algn="ctr"/>
            <a:r>
              <a:rPr lang="en-US" altLang="en-US"/>
              <a:t>for the same operation?</a:t>
            </a:r>
          </a:p>
        </p:txBody>
      </p:sp>
      <p:grpSp>
        <p:nvGrpSpPr>
          <p:cNvPr id="138360" name="Group 1144"/>
          <p:cNvGrpSpPr>
            <a:grpSpLocks/>
          </p:cNvGrpSpPr>
          <p:nvPr/>
        </p:nvGrpSpPr>
        <p:grpSpPr bwMode="auto">
          <a:xfrm>
            <a:off x="914400" y="2057400"/>
            <a:ext cx="1944688" cy="1546225"/>
            <a:chOff x="624" y="1411"/>
            <a:chExt cx="1225" cy="974"/>
          </a:xfrm>
        </p:grpSpPr>
        <p:sp>
          <p:nvSpPr>
            <p:cNvPr id="138333" name="Rectangle 1117"/>
            <p:cNvSpPr>
              <a:spLocks noChangeArrowheads="1"/>
            </p:cNvSpPr>
            <p:nvPr/>
          </p:nvSpPr>
          <p:spPr bwMode="auto">
            <a:xfrm>
              <a:off x="934" y="204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grpSp>
          <p:nvGrpSpPr>
            <p:cNvPr id="138342" name="Group 1126"/>
            <p:cNvGrpSpPr>
              <a:grpSpLocks/>
            </p:cNvGrpSpPr>
            <p:nvPr/>
          </p:nvGrpSpPr>
          <p:grpSpPr bwMode="auto">
            <a:xfrm>
              <a:off x="624" y="1616"/>
              <a:ext cx="96" cy="625"/>
              <a:chOff x="1415" y="3455"/>
              <a:chExt cx="96" cy="625"/>
            </a:xfrm>
          </p:grpSpPr>
          <p:grpSp>
            <p:nvGrpSpPr>
              <p:cNvPr id="138343" name="Group 1127"/>
              <p:cNvGrpSpPr>
                <a:grpSpLocks/>
              </p:cNvGrpSpPr>
              <p:nvPr/>
            </p:nvGrpSpPr>
            <p:grpSpPr bwMode="auto">
              <a:xfrm>
                <a:off x="1415" y="3455"/>
                <a:ext cx="96" cy="529"/>
                <a:chOff x="1415" y="3455"/>
                <a:chExt cx="96" cy="529"/>
              </a:xfrm>
            </p:grpSpPr>
            <p:sp>
              <p:nvSpPr>
                <p:cNvPr id="138344" name="Freeform 1128"/>
                <p:cNvSpPr>
                  <a:spLocks/>
                </p:cNvSpPr>
                <p:nvPr/>
              </p:nvSpPr>
              <p:spPr bwMode="auto">
                <a:xfrm>
                  <a:off x="1415" y="3455"/>
                  <a:ext cx="96" cy="281"/>
                </a:xfrm>
                <a:custGeom>
                  <a:avLst/>
                  <a:gdLst>
                    <a:gd name="T0" fmla="*/ 0 w 96"/>
                    <a:gd name="T1" fmla="*/ 0 h 281"/>
                    <a:gd name="T2" fmla="*/ 0 w 96"/>
                    <a:gd name="T3" fmla="*/ 281 h 281"/>
                    <a:gd name="T4" fmla="*/ 96 w 96"/>
                    <a:gd name="T5" fmla="*/ 281 h 281"/>
                    <a:gd name="T6" fmla="*/ 96 w 96"/>
                    <a:gd name="T7" fmla="*/ 0 h 281"/>
                    <a:gd name="T8" fmla="*/ 0 w 96"/>
                    <a:gd name="T9" fmla="*/ 0 h 281"/>
                    <a:gd name="T10" fmla="*/ 0 w 96"/>
                    <a:gd name="T11" fmla="*/ 0 h 281"/>
                  </a:gdLst>
                  <a:ahLst/>
                  <a:cxnLst>
                    <a:cxn ang="0">
                      <a:pos x="T0" y="T1"/>
                    </a:cxn>
                    <a:cxn ang="0">
                      <a:pos x="T2" y="T3"/>
                    </a:cxn>
                    <a:cxn ang="0">
                      <a:pos x="T4" y="T5"/>
                    </a:cxn>
                    <a:cxn ang="0">
                      <a:pos x="T6" y="T7"/>
                    </a:cxn>
                    <a:cxn ang="0">
                      <a:pos x="T8" y="T9"/>
                    </a:cxn>
                    <a:cxn ang="0">
                      <a:pos x="T10" y="T11"/>
                    </a:cxn>
                  </a:cxnLst>
                  <a:rect l="0" t="0" r="r" b="b"/>
                  <a:pathLst>
                    <a:path w="96" h="281">
                      <a:moveTo>
                        <a:pt x="0" y="0"/>
                      </a:moveTo>
                      <a:lnTo>
                        <a:pt x="0" y="281"/>
                      </a:lnTo>
                      <a:lnTo>
                        <a:pt x="96" y="281"/>
                      </a:lnTo>
                      <a:lnTo>
                        <a:pt x="9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345" name="Rectangle 1129"/>
                <p:cNvSpPr>
                  <a:spLocks noChangeArrowheads="1"/>
                </p:cNvSpPr>
                <p:nvPr/>
              </p:nvSpPr>
              <p:spPr bwMode="auto">
                <a:xfrm>
                  <a:off x="1415" y="3455"/>
                  <a:ext cx="96" cy="281"/>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346" name="Line 1130"/>
                <p:cNvSpPr>
                  <a:spLocks noChangeShapeType="1"/>
                </p:cNvSpPr>
                <p:nvPr/>
              </p:nvSpPr>
              <p:spPr bwMode="auto">
                <a:xfrm>
                  <a:off x="1466" y="3743"/>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38347" name="Line 1131"/>
              <p:cNvSpPr>
                <a:spLocks noChangeShapeType="1"/>
              </p:cNvSpPr>
              <p:nvPr/>
            </p:nvSpPr>
            <p:spPr bwMode="auto">
              <a:xfrm>
                <a:off x="1466" y="3839"/>
                <a:ext cx="1" cy="2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38350" name="Line 1134"/>
            <p:cNvSpPr>
              <a:spLocks noChangeShapeType="1"/>
            </p:cNvSpPr>
            <p:nvPr/>
          </p:nvSpPr>
          <p:spPr bwMode="auto">
            <a:xfrm>
              <a:off x="1804" y="1411"/>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8351" name="Line 1135"/>
            <p:cNvSpPr>
              <a:spLocks noChangeShapeType="1"/>
            </p:cNvSpPr>
            <p:nvPr/>
          </p:nvSpPr>
          <p:spPr bwMode="auto">
            <a:xfrm>
              <a:off x="1804" y="1742"/>
              <a:ext cx="1" cy="23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8352" name="Rectangle 1136"/>
            <p:cNvSpPr>
              <a:spLocks noChangeArrowheads="1"/>
            </p:cNvSpPr>
            <p:nvPr/>
          </p:nvSpPr>
          <p:spPr bwMode="auto">
            <a:xfrm>
              <a:off x="748" y="1569"/>
              <a:ext cx="10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Arial" panose="020B0604020202020204" pitchFamily="34" charset="0"/>
                </a:rPr>
                <a:t>createTournament</a:t>
              </a:r>
            </a:p>
            <a:p>
              <a:r>
                <a:rPr lang="en-US" altLang="en-US" sz="1500">
                  <a:solidFill>
                    <a:srgbClr val="000000"/>
                  </a:solidFill>
                  <a:latin typeface="Arial" panose="020B0604020202020204" pitchFamily="34" charset="0"/>
                </a:rPr>
                <a:t>(name, maxp)</a:t>
              </a:r>
              <a:endParaRPr lang="en-US" altLang="en-US" sz="2400"/>
            </a:p>
          </p:txBody>
        </p:sp>
        <p:sp>
          <p:nvSpPr>
            <p:cNvPr id="138353" name="Freeform 1137"/>
            <p:cNvSpPr>
              <a:spLocks/>
            </p:cNvSpPr>
            <p:nvPr/>
          </p:nvSpPr>
          <p:spPr bwMode="auto">
            <a:xfrm>
              <a:off x="1688" y="1805"/>
              <a:ext cx="91" cy="90"/>
            </a:xfrm>
            <a:custGeom>
              <a:avLst/>
              <a:gdLst>
                <a:gd name="T0" fmla="*/ 91 w 91"/>
                <a:gd name="T1" fmla="*/ 45 h 90"/>
                <a:gd name="T2" fmla="*/ 0 w 91"/>
                <a:gd name="T3" fmla="*/ 0 h 90"/>
                <a:gd name="T4" fmla="*/ 0 w 91"/>
                <a:gd name="T5" fmla="*/ 90 h 90"/>
                <a:gd name="T6" fmla="*/ 91 w 91"/>
                <a:gd name="T7" fmla="*/ 45 h 90"/>
              </a:gdLst>
              <a:ahLst/>
              <a:cxnLst>
                <a:cxn ang="0">
                  <a:pos x="T0" y="T1"/>
                </a:cxn>
                <a:cxn ang="0">
                  <a:pos x="T2" y="T3"/>
                </a:cxn>
                <a:cxn ang="0">
                  <a:pos x="T4" y="T5"/>
                </a:cxn>
                <a:cxn ang="0">
                  <a:pos x="T6" y="T7"/>
                </a:cxn>
              </a:cxnLst>
              <a:rect l="0" t="0" r="r" b="b"/>
              <a:pathLst>
                <a:path w="91" h="90">
                  <a:moveTo>
                    <a:pt x="91" y="45"/>
                  </a:moveTo>
                  <a:lnTo>
                    <a:pt x="0" y="0"/>
                  </a:lnTo>
                  <a:lnTo>
                    <a:pt x="0" y="90"/>
                  </a:lnTo>
                  <a:lnTo>
                    <a:pt x="91"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8354" name="Line 1138"/>
            <p:cNvSpPr>
              <a:spLocks noChangeShapeType="1"/>
            </p:cNvSpPr>
            <p:nvPr/>
          </p:nvSpPr>
          <p:spPr bwMode="auto">
            <a:xfrm flipV="1">
              <a:off x="738" y="1849"/>
              <a:ext cx="96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8355" name="Rectangle 1139"/>
            <p:cNvSpPr>
              <a:spLocks noChangeArrowheads="1"/>
            </p:cNvSpPr>
            <p:nvPr/>
          </p:nvSpPr>
          <p:spPr bwMode="auto">
            <a:xfrm>
              <a:off x="1576" y="1713"/>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grpSp>
          <p:nvGrpSpPr>
            <p:cNvPr id="138356" name="Group 1140"/>
            <p:cNvGrpSpPr>
              <a:grpSpLocks/>
            </p:cNvGrpSpPr>
            <p:nvPr/>
          </p:nvGrpSpPr>
          <p:grpSpPr bwMode="auto">
            <a:xfrm>
              <a:off x="1759" y="1866"/>
              <a:ext cx="90" cy="519"/>
              <a:chOff x="2502" y="3705"/>
              <a:chExt cx="90" cy="519"/>
            </a:xfrm>
          </p:grpSpPr>
          <p:sp>
            <p:nvSpPr>
              <p:cNvPr id="138357" name="Line 1141"/>
              <p:cNvSpPr>
                <a:spLocks noChangeShapeType="1"/>
              </p:cNvSpPr>
              <p:nvPr/>
            </p:nvSpPr>
            <p:spPr bwMode="auto">
              <a:xfrm>
                <a:off x="2552" y="3986"/>
                <a:ext cx="1" cy="2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8358" name="Rectangle 1142"/>
              <p:cNvSpPr>
                <a:spLocks noChangeArrowheads="1"/>
              </p:cNvSpPr>
              <p:nvPr/>
            </p:nvSpPr>
            <p:spPr bwMode="auto">
              <a:xfrm>
                <a:off x="2502" y="3705"/>
                <a:ext cx="90" cy="276"/>
              </a:xfrm>
              <a:prstGeom prst="rect">
                <a:avLst/>
              </a:prstGeom>
              <a:solidFill>
                <a:schemeClr val="accent1"/>
              </a:solidFill>
              <a:ln w="4763">
                <a:solidFill>
                  <a:srgbClr val="000000"/>
                </a:solidFill>
                <a:miter lim="800000"/>
                <a:headEnd/>
                <a:tailEnd/>
              </a:ln>
            </p:spPr>
            <p:txBody>
              <a:bodyPr/>
              <a:lstStyle/>
              <a:p>
                <a:endParaRPr lang="en-IN"/>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8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44" name="Rectangle 1104"/>
          <p:cNvSpPr>
            <a:spLocks noChangeArrowheads="1"/>
          </p:cNvSpPr>
          <p:nvPr/>
        </p:nvSpPr>
        <p:spPr bwMode="auto">
          <a:xfrm>
            <a:off x="4108450" y="4964113"/>
            <a:ext cx="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endParaRPr lang="en-US" altLang="en-US" sz="1100">
              <a:solidFill>
                <a:srgbClr val="FF0000"/>
              </a:solidFill>
              <a:latin typeface="Arial" panose="020B0604020202020204" pitchFamily="34" charset="0"/>
            </a:endParaRPr>
          </a:p>
        </p:txBody>
      </p:sp>
      <p:sp>
        <p:nvSpPr>
          <p:cNvPr id="139350" name="Rectangle 1110"/>
          <p:cNvSpPr>
            <a:spLocks noGrp="1" noChangeArrowheads="1"/>
          </p:cNvSpPr>
          <p:nvPr>
            <p:ph type="title"/>
          </p:nvPr>
        </p:nvSpPr>
        <p:spPr/>
        <p:txBody>
          <a:bodyPr/>
          <a:lstStyle/>
          <a:p>
            <a:r>
              <a:rPr lang="en-US" altLang="en-US"/>
              <a:t>Omissions in some diagrams</a:t>
            </a:r>
          </a:p>
        </p:txBody>
      </p:sp>
      <p:sp>
        <p:nvSpPr>
          <p:cNvPr id="139352" name="Rectangle 1112"/>
          <p:cNvSpPr>
            <a:spLocks noChangeArrowheads="1"/>
          </p:cNvSpPr>
          <p:nvPr/>
        </p:nvSpPr>
        <p:spPr bwMode="auto">
          <a:xfrm>
            <a:off x="1482725" y="3252788"/>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b="0">
                <a:solidFill>
                  <a:srgbClr val="000000"/>
                </a:solidFill>
                <a:latin typeface="Arial" panose="020B0604020202020204" pitchFamily="34" charset="0"/>
              </a:rPr>
              <a:t> </a:t>
            </a:r>
            <a:endParaRPr lang="en-US" altLang="en-US"/>
          </a:p>
        </p:txBody>
      </p:sp>
      <p:grpSp>
        <p:nvGrpSpPr>
          <p:cNvPr id="139366" name="Group 1126"/>
          <p:cNvGrpSpPr>
            <a:grpSpLocks/>
          </p:cNvGrpSpPr>
          <p:nvPr/>
        </p:nvGrpSpPr>
        <p:grpSpPr bwMode="auto">
          <a:xfrm>
            <a:off x="3224213" y="1371600"/>
            <a:ext cx="3700462" cy="5048250"/>
            <a:chOff x="2031" y="864"/>
            <a:chExt cx="2331" cy="3180"/>
          </a:xfrm>
        </p:grpSpPr>
        <p:sp>
          <p:nvSpPr>
            <p:cNvPr id="139267" name="Freeform 1027"/>
            <p:cNvSpPr>
              <a:spLocks/>
            </p:cNvSpPr>
            <p:nvPr/>
          </p:nvSpPr>
          <p:spPr bwMode="auto">
            <a:xfrm>
              <a:off x="3502" y="1463"/>
              <a:ext cx="860" cy="16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68" name="Rectangle 1028"/>
            <p:cNvSpPr>
              <a:spLocks noChangeArrowheads="1"/>
            </p:cNvSpPr>
            <p:nvPr/>
          </p:nvSpPr>
          <p:spPr bwMode="auto">
            <a:xfrm>
              <a:off x="3502" y="1463"/>
              <a:ext cx="860" cy="16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69" name="Rectangle 1029"/>
            <p:cNvSpPr>
              <a:spLocks noChangeArrowheads="1"/>
            </p:cNvSpPr>
            <p:nvPr/>
          </p:nvSpPr>
          <p:spPr bwMode="auto">
            <a:xfrm>
              <a:off x="3526" y="1487"/>
              <a:ext cx="4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9270" name="Freeform 1030"/>
            <p:cNvSpPr>
              <a:spLocks/>
            </p:cNvSpPr>
            <p:nvPr/>
          </p:nvSpPr>
          <p:spPr bwMode="auto">
            <a:xfrm>
              <a:off x="3502" y="1624"/>
              <a:ext cx="860" cy="160"/>
            </a:xfrm>
            <a:custGeom>
              <a:avLst/>
              <a:gdLst>
                <a:gd name="T0" fmla="*/ 0 w 1181"/>
                <a:gd name="T1" fmla="*/ 0 h 220"/>
                <a:gd name="T2" fmla="*/ 0 w 1181"/>
                <a:gd name="T3" fmla="*/ 220 h 220"/>
                <a:gd name="T4" fmla="*/ 1181 w 1181"/>
                <a:gd name="T5" fmla="*/ 220 h 220"/>
                <a:gd name="T6" fmla="*/ 1181 w 1181"/>
                <a:gd name="T7" fmla="*/ 0 h 220"/>
                <a:gd name="T8" fmla="*/ 0 w 1181"/>
                <a:gd name="T9" fmla="*/ 0 h 220"/>
                <a:gd name="T10" fmla="*/ 0 w 1181"/>
                <a:gd name="T11" fmla="*/ 0 h 220"/>
              </a:gdLst>
              <a:ahLst/>
              <a:cxnLst>
                <a:cxn ang="0">
                  <a:pos x="T0" y="T1"/>
                </a:cxn>
                <a:cxn ang="0">
                  <a:pos x="T2" y="T3"/>
                </a:cxn>
                <a:cxn ang="0">
                  <a:pos x="T4" y="T5"/>
                </a:cxn>
                <a:cxn ang="0">
                  <a:pos x="T6" y="T7"/>
                </a:cxn>
                <a:cxn ang="0">
                  <a:pos x="T8" y="T9"/>
                </a:cxn>
                <a:cxn ang="0">
                  <a:pos x="T10" y="T11"/>
                </a:cxn>
              </a:cxnLst>
              <a:rect l="0" t="0" r="r" b="b"/>
              <a:pathLst>
                <a:path w="1181" h="220">
                  <a:moveTo>
                    <a:pt x="0" y="0"/>
                  </a:moveTo>
                  <a:lnTo>
                    <a:pt x="0" y="220"/>
                  </a:lnTo>
                  <a:lnTo>
                    <a:pt x="1181" y="220"/>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71" name="Rectangle 1031"/>
            <p:cNvSpPr>
              <a:spLocks noChangeArrowheads="1"/>
            </p:cNvSpPr>
            <p:nvPr/>
          </p:nvSpPr>
          <p:spPr bwMode="auto">
            <a:xfrm>
              <a:off x="3502" y="1624"/>
              <a:ext cx="860" cy="16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72" name="Rectangle 1032"/>
            <p:cNvSpPr>
              <a:spLocks noChangeArrowheads="1"/>
            </p:cNvSpPr>
            <p:nvPr/>
          </p:nvSpPr>
          <p:spPr bwMode="auto">
            <a:xfrm>
              <a:off x="3526" y="1648"/>
              <a:ext cx="5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9273" name="Freeform 1033"/>
            <p:cNvSpPr>
              <a:spLocks/>
            </p:cNvSpPr>
            <p:nvPr/>
          </p:nvSpPr>
          <p:spPr bwMode="auto">
            <a:xfrm>
              <a:off x="3502" y="1248"/>
              <a:ext cx="860" cy="21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74" name="Rectangle 1034"/>
            <p:cNvSpPr>
              <a:spLocks noChangeArrowheads="1"/>
            </p:cNvSpPr>
            <p:nvPr/>
          </p:nvSpPr>
          <p:spPr bwMode="auto">
            <a:xfrm>
              <a:off x="3502" y="1248"/>
              <a:ext cx="860" cy="21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75" name="Rectangle 1035"/>
            <p:cNvSpPr>
              <a:spLocks noChangeArrowheads="1"/>
            </p:cNvSpPr>
            <p:nvPr/>
          </p:nvSpPr>
          <p:spPr bwMode="auto">
            <a:xfrm>
              <a:off x="3781" y="1303"/>
              <a:ext cx="36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League</a:t>
              </a:r>
              <a:endParaRPr lang="en-US" altLang="en-US" sz="1400"/>
            </a:p>
          </p:txBody>
        </p:sp>
        <p:sp>
          <p:nvSpPr>
            <p:cNvPr id="139276" name="Freeform 1036"/>
            <p:cNvSpPr>
              <a:spLocks/>
            </p:cNvSpPr>
            <p:nvPr/>
          </p:nvSpPr>
          <p:spPr bwMode="auto">
            <a:xfrm>
              <a:off x="3502" y="2645"/>
              <a:ext cx="860" cy="160"/>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77" name="Rectangle 1037"/>
            <p:cNvSpPr>
              <a:spLocks noChangeArrowheads="1"/>
            </p:cNvSpPr>
            <p:nvPr/>
          </p:nvSpPr>
          <p:spPr bwMode="auto">
            <a:xfrm>
              <a:off x="3502" y="2645"/>
              <a:ext cx="860" cy="16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78" name="Rectangle 1038"/>
            <p:cNvSpPr>
              <a:spLocks noChangeArrowheads="1"/>
            </p:cNvSpPr>
            <p:nvPr/>
          </p:nvSpPr>
          <p:spPr bwMode="auto">
            <a:xfrm>
              <a:off x="3526" y="2669"/>
              <a:ext cx="4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9279" name="Freeform 1039"/>
            <p:cNvSpPr>
              <a:spLocks/>
            </p:cNvSpPr>
            <p:nvPr/>
          </p:nvSpPr>
          <p:spPr bwMode="auto">
            <a:xfrm>
              <a:off x="3502" y="2805"/>
              <a:ext cx="860" cy="16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80" name="Rectangle 1040"/>
            <p:cNvSpPr>
              <a:spLocks noChangeArrowheads="1"/>
            </p:cNvSpPr>
            <p:nvPr/>
          </p:nvSpPr>
          <p:spPr bwMode="auto">
            <a:xfrm>
              <a:off x="3502" y="2805"/>
              <a:ext cx="860" cy="16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81" name="Rectangle 1041"/>
            <p:cNvSpPr>
              <a:spLocks noChangeArrowheads="1"/>
            </p:cNvSpPr>
            <p:nvPr/>
          </p:nvSpPr>
          <p:spPr bwMode="auto">
            <a:xfrm>
              <a:off x="3526" y="2832"/>
              <a:ext cx="5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9282" name="Freeform 1042"/>
            <p:cNvSpPr>
              <a:spLocks/>
            </p:cNvSpPr>
            <p:nvPr/>
          </p:nvSpPr>
          <p:spPr bwMode="auto">
            <a:xfrm>
              <a:off x="3502" y="2430"/>
              <a:ext cx="860" cy="21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83" name="Rectangle 1043"/>
            <p:cNvSpPr>
              <a:spLocks noChangeArrowheads="1"/>
            </p:cNvSpPr>
            <p:nvPr/>
          </p:nvSpPr>
          <p:spPr bwMode="auto">
            <a:xfrm>
              <a:off x="3502" y="2430"/>
              <a:ext cx="860" cy="21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84" name="Rectangle 1044"/>
            <p:cNvSpPr>
              <a:spLocks noChangeArrowheads="1"/>
            </p:cNvSpPr>
            <p:nvPr/>
          </p:nvSpPr>
          <p:spPr bwMode="auto">
            <a:xfrm>
              <a:off x="3675" y="2488"/>
              <a:ext cx="60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Tournament</a:t>
              </a:r>
              <a:endParaRPr lang="en-US" altLang="en-US" sz="1400"/>
            </a:p>
          </p:txBody>
        </p:sp>
        <p:sp>
          <p:nvSpPr>
            <p:cNvPr id="139285" name="Freeform 1045"/>
            <p:cNvSpPr>
              <a:spLocks/>
            </p:cNvSpPr>
            <p:nvPr/>
          </p:nvSpPr>
          <p:spPr bwMode="auto">
            <a:xfrm>
              <a:off x="2031" y="3720"/>
              <a:ext cx="860" cy="161"/>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86" name="Rectangle 1046"/>
            <p:cNvSpPr>
              <a:spLocks noChangeArrowheads="1"/>
            </p:cNvSpPr>
            <p:nvPr/>
          </p:nvSpPr>
          <p:spPr bwMode="auto">
            <a:xfrm>
              <a:off x="2031" y="3720"/>
              <a:ext cx="860" cy="16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87" name="Rectangle 1047"/>
            <p:cNvSpPr>
              <a:spLocks noChangeArrowheads="1"/>
            </p:cNvSpPr>
            <p:nvPr/>
          </p:nvSpPr>
          <p:spPr bwMode="auto">
            <a:xfrm>
              <a:off x="2055" y="3744"/>
              <a:ext cx="4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9288" name="Freeform 1048"/>
            <p:cNvSpPr>
              <a:spLocks/>
            </p:cNvSpPr>
            <p:nvPr/>
          </p:nvSpPr>
          <p:spPr bwMode="auto">
            <a:xfrm>
              <a:off x="2031" y="3881"/>
              <a:ext cx="860" cy="163"/>
            </a:xfrm>
            <a:custGeom>
              <a:avLst/>
              <a:gdLst>
                <a:gd name="T0" fmla="*/ 0 w 1182"/>
                <a:gd name="T1" fmla="*/ 0 h 224"/>
                <a:gd name="T2" fmla="*/ 0 w 1182"/>
                <a:gd name="T3" fmla="*/ 224 h 224"/>
                <a:gd name="T4" fmla="*/ 1182 w 1182"/>
                <a:gd name="T5" fmla="*/ 224 h 224"/>
                <a:gd name="T6" fmla="*/ 1182 w 1182"/>
                <a:gd name="T7" fmla="*/ 0 h 224"/>
                <a:gd name="T8" fmla="*/ 0 w 1182"/>
                <a:gd name="T9" fmla="*/ 0 h 224"/>
                <a:gd name="T10" fmla="*/ 0 w 1182"/>
                <a:gd name="T11" fmla="*/ 0 h 224"/>
              </a:gdLst>
              <a:ahLst/>
              <a:cxnLst>
                <a:cxn ang="0">
                  <a:pos x="T0" y="T1"/>
                </a:cxn>
                <a:cxn ang="0">
                  <a:pos x="T2" y="T3"/>
                </a:cxn>
                <a:cxn ang="0">
                  <a:pos x="T4" y="T5"/>
                </a:cxn>
                <a:cxn ang="0">
                  <a:pos x="T6" y="T7"/>
                </a:cxn>
                <a:cxn ang="0">
                  <a:pos x="T8" y="T9"/>
                </a:cxn>
                <a:cxn ang="0">
                  <a:pos x="T10" y="T11"/>
                </a:cxn>
              </a:cxnLst>
              <a:rect l="0" t="0" r="r" b="b"/>
              <a:pathLst>
                <a:path w="1182" h="224">
                  <a:moveTo>
                    <a:pt x="0" y="0"/>
                  </a:moveTo>
                  <a:lnTo>
                    <a:pt x="0" y="224"/>
                  </a:lnTo>
                  <a:lnTo>
                    <a:pt x="1182" y="224"/>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89" name="Rectangle 1049"/>
            <p:cNvSpPr>
              <a:spLocks noChangeArrowheads="1"/>
            </p:cNvSpPr>
            <p:nvPr/>
          </p:nvSpPr>
          <p:spPr bwMode="auto">
            <a:xfrm>
              <a:off x="2031" y="3881"/>
              <a:ext cx="860" cy="16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90" name="Rectangle 1050"/>
            <p:cNvSpPr>
              <a:spLocks noChangeArrowheads="1"/>
            </p:cNvSpPr>
            <p:nvPr/>
          </p:nvSpPr>
          <p:spPr bwMode="auto">
            <a:xfrm>
              <a:off x="2055" y="3908"/>
              <a:ext cx="5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9291" name="Freeform 1051"/>
            <p:cNvSpPr>
              <a:spLocks/>
            </p:cNvSpPr>
            <p:nvPr/>
          </p:nvSpPr>
          <p:spPr bwMode="auto">
            <a:xfrm>
              <a:off x="2031" y="3505"/>
              <a:ext cx="860" cy="215"/>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92" name="Rectangle 1052"/>
            <p:cNvSpPr>
              <a:spLocks noChangeArrowheads="1"/>
            </p:cNvSpPr>
            <p:nvPr/>
          </p:nvSpPr>
          <p:spPr bwMode="auto">
            <a:xfrm>
              <a:off x="2031" y="3505"/>
              <a:ext cx="860" cy="21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93" name="Rectangle 1053"/>
            <p:cNvSpPr>
              <a:spLocks noChangeArrowheads="1"/>
            </p:cNvSpPr>
            <p:nvPr/>
          </p:nvSpPr>
          <p:spPr bwMode="auto">
            <a:xfrm>
              <a:off x="2339" y="3563"/>
              <a:ext cx="3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Player</a:t>
              </a:r>
              <a:endParaRPr lang="en-US" altLang="en-US" sz="1400"/>
            </a:p>
          </p:txBody>
        </p:sp>
        <p:sp>
          <p:nvSpPr>
            <p:cNvPr id="139295" name="Rectangle 1055"/>
            <p:cNvSpPr>
              <a:spLocks noChangeArrowheads="1"/>
            </p:cNvSpPr>
            <p:nvPr/>
          </p:nvSpPr>
          <p:spPr bwMode="auto">
            <a:xfrm>
              <a:off x="3689" y="2057"/>
              <a:ext cx="48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9297" name="Freeform 1057"/>
            <p:cNvSpPr>
              <a:spLocks/>
            </p:cNvSpPr>
            <p:nvPr/>
          </p:nvSpPr>
          <p:spPr bwMode="auto">
            <a:xfrm>
              <a:off x="3502" y="3720"/>
              <a:ext cx="860" cy="16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298" name="Rectangle 1058"/>
            <p:cNvSpPr>
              <a:spLocks noChangeArrowheads="1"/>
            </p:cNvSpPr>
            <p:nvPr/>
          </p:nvSpPr>
          <p:spPr bwMode="auto">
            <a:xfrm>
              <a:off x="3502" y="3720"/>
              <a:ext cx="860" cy="16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299" name="Rectangle 1059"/>
            <p:cNvSpPr>
              <a:spLocks noChangeArrowheads="1"/>
            </p:cNvSpPr>
            <p:nvPr/>
          </p:nvSpPr>
          <p:spPr bwMode="auto">
            <a:xfrm>
              <a:off x="3526" y="3744"/>
              <a:ext cx="4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9300" name="Freeform 1060"/>
            <p:cNvSpPr>
              <a:spLocks/>
            </p:cNvSpPr>
            <p:nvPr/>
          </p:nvSpPr>
          <p:spPr bwMode="auto">
            <a:xfrm>
              <a:off x="3502" y="3881"/>
              <a:ext cx="860" cy="163"/>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301" name="Rectangle 1061"/>
            <p:cNvSpPr>
              <a:spLocks noChangeArrowheads="1"/>
            </p:cNvSpPr>
            <p:nvPr/>
          </p:nvSpPr>
          <p:spPr bwMode="auto">
            <a:xfrm>
              <a:off x="3502" y="3881"/>
              <a:ext cx="860" cy="16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302" name="Rectangle 1062"/>
            <p:cNvSpPr>
              <a:spLocks noChangeArrowheads="1"/>
            </p:cNvSpPr>
            <p:nvPr/>
          </p:nvSpPr>
          <p:spPr bwMode="auto">
            <a:xfrm>
              <a:off x="3526" y="3908"/>
              <a:ext cx="5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9303" name="Freeform 1063"/>
            <p:cNvSpPr>
              <a:spLocks/>
            </p:cNvSpPr>
            <p:nvPr/>
          </p:nvSpPr>
          <p:spPr bwMode="auto">
            <a:xfrm>
              <a:off x="3502" y="3505"/>
              <a:ext cx="860" cy="21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304" name="Rectangle 1064"/>
            <p:cNvSpPr>
              <a:spLocks noChangeArrowheads="1"/>
            </p:cNvSpPr>
            <p:nvPr/>
          </p:nvSpPr>
          <p:spPr bwMode="auto">
            <a:xfrm>
              <a:off x="3502" y="3505"/>
              <a:ext cx="860" cy="21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305" name="Rectangle 1065"/>
            <p:cNvSpPr>
              <a:spLocks noChangeArrowheads="1"/>
            </p:cNvSpPr>
            <p:nvPr/>
          </p:nvSpPr>
          <p:spPr bwMode="auto">
            <a:xfrm>
              <a:off x="3804" y="3563"/>
              <a:ext cx="30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Match</a:t>
              </a:r>
              <a:endParaRPr lang="en-US" altLang="en-US" sz="1400"/>
            </a:p>
          </p:txBody>
        </p:sp>
        <p:sp>
          <p:nvSpPr>
            <p:cNvPr id="139306" name="Freeform 1066"/>
            <p:cNvSpPr>
              <a:spLocks/>
            </p:cNvSpPr>
            <p:nvPr/>
          </p:nvSpPr>
          <p:spPr bwMode="auto">
            <a:xfrm>
              <a:off x="3892" y="2969"/>
              <a:ext cx="78" cy="152"/>
            </a:xfrm>
            <a:custGeom>
              <a:avLst/>
              <a:gdLst>
                <a:gd name="T0" fmla="*/ 55 w 107"/>
                <a:gd name="T1" fmla="*/ 0 h 209"/>
                <a:gd name="T2" fmla="*/ 0 w 107"/>
                <a:gd name="T3" fmla="*/ 103 h 209"/>
                <a:gd name="T4" fmla="*/ 55 w 107"/>
                <a:gd name="T5" fmla="*/ 209 h 209"/>
                <a:gd name="T6" fmla="*/ 107 w 107"/>
                <a:gd name="T7" fmla="*/ 103 h 209"/>
                <a:gd name="T8" fmla="*/ 55 w 107"/>
                <a:gd name="T9" fmla="*/ 0 h 209"/>
              </a:gdLst>
              <a:ahLst/>
              <a:cxnLst>
                <a:cxn ang="0">
                  <a:pos x="T0" y="T1"/>
                </a:cxn>
                <a:cxn ang="0">
                  <a:pos x="T2" y="T3"/>
                </a:cxn>
                <a:cxn ang="0">
                  <a:pos x="T4" y="T5"/>
                </a:cxn>
                <a:cxn ang="0">
                  <a:pos x="T6" y="T7"/>
                </a:cxn>
                <a:cxn ang="0">
                  <a:pos x="T8" y="T9"/>
                </a:cxn>
              </a:cxnLst>
              <a:rect l="0" t="0" r="r" b="b"/>
              <a:pathLst>
                <a:path w="107" h="209">
                  <a:moveTo>
                    <a:pt x="55" y="0"/>
                  </a:moveTo>
                  <a:lnTo>
                    <a:pt x="0" y="103"/>
                  </a:lnTo>
                  <a:lnTo>
                    <a:pt x="55" y="209"/>
                  </a:lnTo>
                  <a:lnTo>
                    <a:pt x="107" y="103"/>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307" name="Line 1067"/>
            <p:cNvSpPr>
              <a:spLocks noChangeShapeType="1"/>
            </p:cNvSpPr>
            <p:nvPr/>
          </p:nvSpPr>
          <p:spPr bwMode="auto">
            <a:xfrm flipV="1">
              <a:off x="3932" y="3121"/>
              <a:ext cx="0" cy="3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9308" name="Freeform 1068"/>
            <p:cNvSpPr>
              <a:spLocks/>
            </p:cNvSpPr>
            <p:nvPr/>
          </p:nvSpPr>
          <p:spPr bwMode="auto">
            <a:xfrm>
              <a:off x="2031" y="1463"/>
              <a:ext cx="860" cy="161"/>
            </a:xfrm>
            <a:custGeom>
              <a:avLst/>
              <a:gdLst>
                <a:gd name="T0" fmla="*/ 0 w 1182"/>
                <a:gd name="T1" fmla="*/ 0 h 221"/>
                <a:gd name="T2" fmla="*/ 0 w 1182"/>
                <a:gd name="T3" fmla="*/ 221 h 221"/>
                <a:gd name="T4" fmla="*/ 1182 w 1182"/>
                <a:gd name="T5" fmla="*/ 221 h 221"/>
                <a:gd name="T6" fmla="*/ 1182 w 1182"/>
                <a:gd name="T7" fmla="*/ 0 h 221"/>
                <a:gd name="T8" fmla="*/ 0 w 1182"/>
                <a:gd name="T9" fmla="*/ 0 h 221"/>
                <a:gd name="T10" fmla="*/ 0 w 1182"/>
                <a:gd name="T11" fmla="*/ 0 h 221"/>
              </a:gdLst>
              <a:ahLst/>
              <a:cxnLst>
                <a:cxn ang="0">
                  <a:pos x="T0" y="T1"/>
                </a:cxn>
                <a:cxn ang="0">
                  <a:pos x="T2" y="T3"/>
                </a:cxn>
                <a:cxn ang="0">
                  <a:pos x="T4" y="T5"/>
                </a:cxn>
                <a:cxn ang="0">
                  <a:pos x="T6" y="T7"/>
                </a:cxn>
                <a:cxn ang="0">
                  <a:pos x="T8" y="T9"/>
                </a:cxn>
                <a:cxn ang="0">
                  <a:pos x="T10" y="T11"/>
                </a:cxn>
              </a:cxnLst>
              <a:rect l="0" t="0" r="r" b="b"/>
              <a:pathLst>
                <a:path w="1182" h="221">
                  <a:moveTo>
                    <a:pt x="0" y="0"/>
                  </a:moveTo>
                  <a:lnTo>
                    <a:pt x="0" y="221"/>
                  </a:lnTo>
                  <a:lnTo>
                    <a:pt x="1182" y="221"/>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309" name="Rectangle 1069"/>
            <p:cNvSpPr>
              <a:spLocks noChangeArrowheads="1"/>
            </p:cNvSpPr>
            <p:nvPr/>
          </p:nvSpPr>
          <p:spPr bwMode="auto">
            <a:xfrm>
              <a:off x="2031" y="1463"/>
              <a:ext cx="860" cy="16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310" name="Rectangle 1070"/>
            <p:cNvSpPr>
              <a:spLocks noChangeArrowheads="1"/>
            </p:cNvSpPr>
            <p:nvPr/>
          </p:nvSpPr>
          <p:spPr bwMode="auto">
            <a:xfrm>
              <a:off x="2055" y="1487"/>
              <a:ext cx="4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9311" name="Freeform 1071"/>
            <p:cNvSpPr>
              <a:spLocks/>
            </p:cNvSpPr>
            <p:nvPr/>
          </p:nvSpPr>
          <p:spPr bwMode="auto">
            <a:xfrm>
              <a:off x="2031" y="1624"/>
              <a:ext cx="860" cy="160"/>
            </a:xfrm>
            <a:custGeom>
              <a:avLst/>
              <a:gdLst>
                <a:gd name="T0" fmla="*/ 0 w 1182"/>
                <a:gd name="T1" fmla="*/ 0 h 220"/>
                <a:gd name="T2" fmla="*/ 0 w 1182"/>
                <a:gd name="T3" fmla="*/ 220 h 220"/>
                <a:gd name="T4" fmla="*/ 1182 w 1182"/>
                <a:gd name="T5" fmla="*/ 220 h 220"/>
                <a:gd name="T6" fmla="*/ 1182 w 1182"/>
                <a:gd name="T7" fmla="*/ 0 h 220"/>
                <a:gd name="T8" fmla="*/ 0 w 1182"/>
                <a:gd name="T9" fmla="*/ 0 h 220"/>
                <a:gd name="T10" fmla="*/ 0 w 1182"/>
                <a:gd name="T11" fmla="*/ 0 h 220"/>
              </a:gdLst>
              <a:ahLst/>
              <a:cxnLst>
                <a:cxn ang="0">
                  <a:pos x="T0" y="T1"/>
                </a:cxn>
                <a:cxn ang="0">
                  <a:pos x="T2" y="T3"/>
                </a:cxn>
                <a:cxn ang="0">
                  <a:pos x="T4" y="T5"/>
                </a:cxn>
                <a:cxn ang="0">
                  <a:pos x="T6" y="T7"/>
                </a:cxn>
                <a:cxn ang="0">
                  <a:pos x="T8" y="T9"/>
                </a:cxn>
                <a:cxn ang="0">
                  <a:pos x="T10" y="T11"/>
                </a:cxn>
              </a:cxnLst>
              <a:rect l="0" t="0" r="r" b="b"/>
              <a:pathLst>
                <a:path w="1182" h="220">
                  <a:moveTo>
                    <a:pt x="0" y="0"/>
                  </a:moveTo>
                  <a:lnTo>
                    <a:pt x="0" y="220"/>
                  </a:lnTo>
                  <a:lnTo>
                    <a:pt x="1182" y="220"/>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312" name="Rectangle 1072"/>
            <p:cNvSpPr>
              <a:spLocks noChangeArrowheads="1"/>
            </p:cNvSpPr>
            <p:nvPr/>
          </p:nvSpPr>
          <p:spPr bwMode="auto">
            <a:xfrm>
              <a:off x="2031" y="1624"/>
              <a:ext cx="860" cy="16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313" name="Rectangle 1073"/>
            <p:cNvSpPr>
              <a:spLocks noChangeArrowheads="1"/>
            </p:cNvSpPr>
            <p:nvPr/>
          </p:nvSpPr>
          <p:spPr bwMode="auto">
            <a:xfrm>
              <a:off x="2055" y="1648"/>
              <a:ext cx="5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9314" name="Freeform 1074"/>
            <p:cNvSpPr>
              <a:spLocks/>
            </p:cNvSpPr>
            <p:nvPr/>
          </p:nvSpPr>
          <p:spPr bwMode="auto">
            <a:xfrm>
              <a:off x="2031" y="1248"/>
              <a:ext cx="860" cy="215"/>
            </a:xfrm>
            <a:custGeom>
              <a:avLst/>
              <a:gdLst>
                <a:gd name="T0" fmla="*/ 0 w 1182"/>
                <a:gd name="T1" fmla="*/ 0 h 295"/>
                <a:gd name="T2" fmla="*/ 0 w 1182"/>
                <a:gd name="T3" fmla="*/ 295 h 295"/>
                <a:gd name="T4" fmla="*/ 1182 w 1182"/>
                <a:gd name="T5" fmla="*/ 295 h 295"/>
                <a:gd name="T6" fmla="*/ 1182 w 1182"/>
                <a:gd name="T7" fmla="*/ 0 h 295"/>
                <a:gd name="T8" fmla="*/ 0 w 1182"/>
                <a:gd name="T9" fmla="*/ 0 h 295"/>
                <a:gd name="T10" fmla="*/ 0 w 1182"/>
                <a:gd name="T11" fmla="*/ 0 h 295"/>
              </a:gdLst>
              <a:ahLst/>
              <a:cxnLst>
                <a:cxn ang="0">
                  <a:pos x="T0" y="T1"/>
                </a:cxn>
                <a:cxn ang="0">
                  <a:pos x="T2" y="T3"/>
                </a:cxn>
                <a:cxn ang="0">
                  <a:pos x="T4" y="T5"/>
                </a:cxn>
                <a:cxn ang="0">
                  <a:pos x="T6" y="T7"/>
                </a:cxn>
                <a:cxn ang="0">
                  <a:pos x="T8" y="T9"/>
                </a:cxn>
                <a:cxn ang="0">
                  <a:pos x="T10" y="T11"/>
                </a:cxn>
              </a:cxnLst>
              <a:rect l="0" t="0" r="r" b="b"/>
              <a:pathLst>
                <a:path w="1182" h="295">
                  <a:moveTo>
                    <a:pt x="0" y="0"/>
                  </a:moveTo>
                  <a:lnTo>
                    <a:pt x="0" y="295"/>
                  </a:lnTo>
                  <a:lnTo>
                    <a:pt x="1182" y="295"/>
                  </a:lnTo>
                  <a:lnTo>
                    <a:pt x="1182"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315" name="Rectangle 1075"/>
            <p:cNvSpPr>
              <a:spLocks noChangeArrowheads="1"/>
            </p:cNvSpPr>
            <p:nvPr/>
          </p:nvSpPr>
          <p:spPr bwMode="auto">
            <a:xfrm>
              <a:off x="2031" y="1248"/>
              <a:ext cx="860" cy="21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316" name="Rectangle 1076"/>
            <p:cNvSpPr>
              <a:spLocks noChangeArrowheads="1"/>
            </p:cNvSpPr>
            <p:nvPr/>
          </p:nvSpPr>
          <p:spPr bwMode="auto">
            <a:xfrm>
              <a:off x="2130" y="1303"/>
              <a:ext cx="36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League</a:t>
              </a:r>
              <a:endParaRPr lang="en-US" altLang="en-US" sz="1400"/>
            </a:p>
          </p:txBody>
        </p:sp>
        <p:sp>
          <p:nvSpPr>
            <p:cNvPr id="139317" name="Rectangle 1077"/>
            <p:cNvSpPr>
              <a:spLocks noChangeArrowheads="1"/>
            </p:cNvSpPr>
            <p:nvPr/>
          </p:nvSpPr>
          <p:spPr bwMode="auto">
            <a:xfrm>
              <a:off x="2468" y="1303"/>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 </a:t>
              </a:r>
              <a:endParaRPr lang="en-US" altLang="en-US" sz="1400"/>
            </a:p>
          </p:txBody>
        </p:sp>
        <p:sp>
          <p:nvSpPr>
            <p:cNvPr id="139318" name="Rectangle 1078"/>
            <p:cNvSpPr>
              <a:spLocks noChangeArrowheads="1"/>
            </p:cNvSpPr>
            <p:nvPr/>
          </p:nvSpPr>
          <p:spPr bwMode="auto">
            <a:xfrm>
              <a:off x="2491" y="1303"/>
              <a:ext cx="32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Arial" panose="020B0604020202020204" pitchFamily="34" charset="0"/>
                </a:rPr>
                <a:t>Owner</a:t>
              </a:r>
              <a:endParaRPr lang="en-US" altLang="en-US" sz="1400"/>
            </a:p>
          </p:txBody>
        </p:sp>
        <p:sp>
          <p:nvSpPr>
            <p:cNvPr id="139319" name="Line 1079"/>
            <p:cNvSpPr>
              <a:spLocks noChangeShapeType="1"/>
            </p:cNvSpPr>
            <p:nvPr/>
          </p:nvSpPr>
          <p:spPr bwMode="auto">
            <a:xfrm>
              <a:off x="2891" y="1514"/>
              <a:ext cx="611"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9320" name="Rectangle 1080"/>
            <p:cNvSpPr>
              <a:spLocks noChangeArrowheads="1"/>
            </p:cNvSpPr>
            <p:nvPr/>
          </p:nvSpPr>
          <p:spPr bwMode="auto">
            <a:xfrm>
              <a:off x="2945" y="1356"/>
              <a:ext cx="46"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9321" name="Rectangle 1081"/>
            <p:cNvSpPr>
              <a:spLocks noChangeArrowheads="1"/>
            </p:cNvSpPr>
            <p:nvPr/>
          </p:nvSpPr>
          <p:spPr bwMode="auto">
            <a:xfrm>
              <a:off x="2947" y="135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1</a:t>
              </a:r>
              <a:endParaRPr lang="en-US" altLang="en-US" sz="1400"/>
            </a:p>
          </p:txBody>
        </p:sp>
        <p:sp>
          <p:nvSpPr>
            <p:cNvPr id="139322" name="Rectangle 1082"/>
            <p:cNvSpPr>
              <a:spLocks noChangeArrowheads="1"/>
            </p:cNvSpPr>
            <p:nvPr/>
          </p:nvSpPr>
          <p:spPr bwMode="auto">
            <a:xfrm>
              <a:off x="3411" y="1356"/>
              <a:ext cx="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9323" name="Rectangle 1083"/>
            <p:cNvSpPr>
              <a:spLocks noChangeArrowheads="1"/>
            </p:cNvSpPr>
            <p:nvPr/>
          </p:nvSpPr>
          <p:spPr bwMode="auto">
            <a:xfrm>
              <a:off x="3411" y="1358"/>
              <a:ext cx="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
              </a:r>
              <a:endParaRPr lang="en-US" altLang="en-US" sz="1400"/>
            </a:p>
          </p:txBody>
        </p:sp>
        <p:sp>
          <p:nvSpPr>
            <p:cNvPr id="139324" name="Line 1084"/>
            <p:cNvSpPr>
              <a:spLocks noChangeShapeType="1"/>
            </p:cNvSpPr>
            <p:nvPr/>
          </p:nvSpPr>
          <p:spPr bwMode="auto">
            <a:xfrm>
              <a:off x="2891" y="3772"/>
              <a:ext cx="611"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9325" name="Rectangle 1085"/>
            <p:cNvSpPr>
              <a:spLocks noChangeArrowheads="1"/>
            </p:cNvSpPr>
            <p:nvPr/>
          </p:nvSpPr>
          <p:spPr bwMode="auto">
            <a:xfrm>
              <a:off x="2951" y="3614"/>
              <a:ext cx="35"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9326" name="Rectangle 1086"/>
            <p:cNvSpPr>
              <a:spLocks noChangeArrowheads="1"/>
            </p:cNvSpPr>
            <p:nvPr/>
          </p:nvSpPr>
          <p:spPr bwMode="auto">
            <a:xfrm>
              <a:off x="2953" y="3615"/>
              <a:ext cx="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
              </a:r>
              <a:endParaRPr lang="en-US" altLang="en-US" sz="1400"/>
            </a:p>
          </p:txBody>
        </p:sp>
        <p:sp>
          <p:nvSpPr>
            <p:cNvPr id="139327" name="Rectangle 1087"/>
            <p:cNvSpPr>
              <a:spLocks noChangeArrowheads="1"/>
            </p:cNvSpPr>
            <p:nvPr/>
          </p:nvSpPr>
          <p:spPr bwMode="auto">
            <a:xfrm>
              <a:off x="3411" y="3614"/>
              <a:ext cx="31"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9328" name="Rectangle 1088"/>
            <p:cNvSpPr>
              <a:spLocks noChangeArrowheads="1"/>
            </p:cNvSpPr>
            <p:nvPr/>
          </p:nvSpPr>
          <p:spPr bwMode="auto">
            <a:xfrm>
              <a:off x="3411" y="3618"/>
              <a:ext cx="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
              </a:r>
              <a:endParaRPr lang="en-US" altLang="en-US" sz="1400"/>
            </a:p>
          </p:txBody>
        </p:sp>
        <p:grpSp>
          <p:nvGrpSpPr>
            <p:cNvPr id="139329" name="Group 1089"/>
            <p:cNvGrpSpPr>
              <a:grpSpLocks/>
            </p:cNvGrpSpPr>
            <p:nvPr/>
          </p:nvGrpSpPr>
          <p:grpSpPr bwMode="auto">
            <a:xfrm>
              <a:off x="2179" y="1889"/>
              <a:ext cx="860" cy="539"/>
              <a:chOff x="1200" y="1824"/>
              <a:chExt cx="1181" cy="740"/>
            </a:xfrm>
          </p:grpSpPr>
          <p:sp>
            <p:nvSpPr>
              <p:cNvPr id="139330" name="Freeform 1090"/>
              <p:cNvSpPr>
                <a:spLocks/>
              </p:cNvSpPr>
              <p:nvPr/>
            </p:nvSpPr>
            <p:spPr bwMode="auto">
              <a:xfrm>
                <a:off x="1200" y="2119"/>
                <a:ext cx="1181" cy="221"/>
              </a:xfrm>
              <a:custGeom>
                <a:avLst/>
                <a:gdLst>
                  <a:gd name="T0" fmla="*/ 0 w 1181"/>
                  <a:gd name="T1" fmla="*/ 0 h 221"/>
                  <a:gd name="T2" fmla="*/ 0 w 1181"/>
                  <a:gd name="T3" fmla="*/ 221 h 221"/>
                  <a:gd name="T4" fmla="*/ 1181 w 1181"/>
                  <a:gd name="T5" fmla="*/ 221 h 221"/>
                  <a:gd name="T6" fmla="*/ 1181 w 1181"/>
                  <a:gd name="T7" fmla="*/ 0 h 221"/>
                  <a:gd name="T8" fmla="*/ 0 w 1181"/>
                  <a:gd name="T9" fmla="*/ 0 h 221"/>
                  <a:gd name="T10" fmla="*/ 0 w 1181"/>
                  <a:gd name="T11" fmla="*/ 0 h 221"/>
                </a:gdLst>
                <a:ahLst/>
                <a:cxnLst>
                  <a:cxn ang="0">
                    <a:pos x="T0" y="T1"/>
                  </a:cxn>
                  <a:cxn ang="0">
                    <a:pos x="T2" y="T3"/>
                  </a:cxn>
                  <a:cxn ang="0">
                    <a:pos x="T4" y="T5"/>
                  </a:cxn>
                  <a:cxn ang="0">
                    <a:pos x="T6" y="T7"/>
                  </a:cxn>
                  <a:cxn ang="0">
                    <a:pos x="T8" y="T9"/>
                  </a:cxn>
                  <a:cxn ang="0">
                    <a:pos x="T10" y="T11"/>
                  </a:cxn>
                </a:cxnLst>
                <a:rect l="0" t="0" r="r" b="b"/>
                <a:pathLst>
                  <a:path w="1181" h="221">
                    <a:moveTo>
                      <a:pt x="0" y="0"/>
                    </a:moveTo>
                    <a:lnTo>
                      <a:pt x="0" y="221"/>
                    </a:lnTo>
                    <a:lnTo>
                      <a:pt x="1181" y="221"/>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331" name="Rectangle 1091"/>
              <p:cNvSpPr>
                <a:spLocks noChangeArrowheads="1"/>
              </p:cNvSpPr>
              <p:nvPr/>
            </p:nvSpPr>
            <p:spPr bwMode="auto">
              <a:xfrm>
                <a:off x="1200" y="2119"/>
                <a:ext cx="1181" cy="22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332" name="Rectangle 1092"/>
              <p:cNvSpPr>
                <a:spLocks noChangeArrowheads="1"/>
              </p:cNvSpPr>
              <p:nvPr/>
            </p:nvSpPr>
            <p:spPr bwMode="auto">
              <a:xfrm>
                <a:off x="1233" y="2153"/>
                <a:ext cx="60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Attributes</a:t>
                </a:r>
                <a:endParaRPr lang="en-US" altLang="en-US" sz="1400"/>
              </a:p>
            </p:txBody>
          </p:sp>
          <p:sp>
            <p:nvSpPr>
              <p:cNvPr id="139333" name="Freeform 1093"/>
              <p:cNvSpPr>
                <a:spLocks/>
              </p:cNvSpPr>
              <p:nvPr/>
            </p:nvSpPr>
            <p:spPr bwMode="auto">
              <a:xfrm>
                <a:off x="1200" y="2340"/>
                <a:ext cx="1181" cy="224"/>
              </a:xfrm>
              <a:custGeom>
                <a:avLst/>
                <a:gdLst>
                  <a:gd name="T0" fmla="*/ 0 w 1181"/>
                  <a:gd name="T1" fmla="*/ 0 h 224"/>
                  <a:gd name="T2" fmla="*/ 0 w 1181"/>
                  <a:gd name="T3" fmla="*/ 224 h 224"/>
                  <a:gd name="T4" fmla="*/ 1181 w 1181"/>
                  <a:gd name="T5" fmla="*/ 224 h 224"/>
                  <a:gd name="T6" fmla="*/ 1181 w 1181"/>
                  <a:gd name="T7" fmla="*/ 0 h 224"/>
                  <a:gd name="T8" fmla="*/ 0 w 1181"/>
                  <a:gd name="T9" fmla="*/ 0 h 224"/>
                  <a:gd name="T10" fmla="*/ 0 w 1181"/>
                  <a:gd name="T11" fmla="*/ 0 h 224"/>
                </a:gdLst>
                <a:ahLst/>
                <a:cxnLst>
                  <a:cxn ang="0">
                    <a:pos x="T0" y="T1"/>
                  </a:cxn>
                  <a:cxn ang="0">
                    <a:pos x="T2" y="T3"/>
                  </a:cxn>
                  <a:cxn ang="0">
                    <a:pos x="T4" y="T5"/>
                  </a:cxn>
                  <a:cxn ang="0">
                    <a:pos x="T6" y="T7"/>
                  </a:cxn>
                  <a:cxn ang="0">
                    <a:pos x="T8" y="T9"/>
                  </a:cxn>
                  <a:cxn ang="0">
                    <a:pos x="T10" y="T11"/>
                  </a:cxn>
                </a:cxnLst>
                <a:rect l="0" t="0" r="r" b="b"/>
                <a:pathLst>
                  <a:path w="1181" h="224">
                    <a:moveTo>
                      <a:pt x="0" y="0"/>
                    </a:moveTo>
                    <a:lnTo>
                      <a:pt x="0" y="224"/>
                    </a:lnTo>
                    <a:lnTo>
                      <a:pt x="1181" y="224"/>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334" name="Rectangle 1094"/>
              <p:cNvSpPr>
                <a:spLocks noChangeArrowheads="1"/>
              </p:cNvSpPr>
              <p:nvPr/>
            </p:nvSpPr>
            <p:spPr bwMode="auto">
              <a:xfrm>
                <a:off x="1200" y="2340"/>
                <a:ext cx="1181" cy="22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335" name="Rectangle 1095"/>
              <p:cNvSpPr>
                <a:spLocks noChangeArrowheads="1"/>
              </p:cNvSpPr>
              <p:nvPr/>
            </p:nvSpPr>
            <p:spPr bwMode="auto">
              <a:xfrm>
                <a:off x="1233" y="2379"/>
                <a:ext cx="70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0">
                    <a:solidFill>
                      <a:srgbClr val="000000"/>
                    </a:solidFill>
                    <a:latin typeface="Arial" panose="020B0604020202020204" pitchFamily="34" charset="0"/>
                  </a:rPr>
                  <a:t>Operations</a:t>
                </a:r>
                <a:endParaRPr lang="en-US" altLang="en-US" sz="1400"/>
              </a:p>
            </p:txBody>
          </p:sp>
          <p:sp>
            <p:nvSpPr>
              <p:cNvPr id="139336" name="Freeform 1096"/>
              <p:cNvSpPr>
                <a:spLocks/>
              </p:cNvSpPr>
              <p:nvPr/>
            </p:nvSpPr>
            <p:spPr bwMode="auto">
              <a:xfrm>
                <a:off x="1200" y="1824"/>
                <a:ext cx="1181" cy="295"/>
              </a:xfrm>
              <a:custGeom>
                <a:avLst/>
                <a:gdLst>
                  <a:gd name="T0" fmla="*/ 0 w 1181"/>
                  <a:gd name="T1" fmla="*/ 0 h 295"/>
                  <a:gd name="T2" fmla="*/ 0 w 1181"/>
                  <a:gd name="T3" fmla="*/ 295 h 295"/>
                  <a:gd name="T4" fmla="*/ 1181 w 1181"/>
                  <a:gd name="T5" fmla="*/ 295 h 295"/>
                  <a:gd name="T6" fmla="*/ 1181 w 1181"/>
                  <a:gd name="T7" fmla="*/ 0 h 295"/>
                  <a:gd name="T8" fmla="*/ 0 w 1181"/>
                  <a:gd name="T9" fmla="*/ 0 h 295"/>
                  <a:gd name="T10" fmla="*/ 0 w 1181"/>
                  <a:gd name="T11" fmla="*/ 0 h 295"/>
                </a:gdLst>
                <a:ahLst/>
                <a:cxnLst>
                  <a:cxn ang="0">
                    <a:pos x="T0" y="T1"/>
                  </a:cxn>
                  <a:cxn ang="0">
                    <a:pos x="T2" y="T3"/>
                  </a:cxn>
                  <a:cxn ang="0">
                    <a:pos x="T4" y="T5"/>
                  </a:cxn>
                  <a:cxn ang="0">
                    <a:pos x="T6" y="T7"/>
                  </a:cxn>
                  <a:cxn ang="0">
                    <a:pos x="T8" y="T9"/>
                  </a:cxn>
                  <a:cxn ang="0">
                    <a:pos x="T10" y="T11"/>
                  </a:cxn>
                </a:cxnLst>
                <a:rect l="0" t="0" r="r" b="b"/>
                <a:pathLst>
                  <a:path w="1181" h="295">
                    <a:moveTo>
                      <a:pt x="0" y="0"/>
                    </a:moveTo>
                    <a:lnTo>
                      <a:pt x="0" y="295"/>
                    </a:lnTo>
                    <a:lnTo>
                      <a:pt x="1181" y="295"/>
                    </a:lnTo>
                    <a:lnTo>
                      <a:pt x="1181"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9337" name="Rectangle 1097"/>
              <p:cNvSpPr>
                <a:spLocks noChangeArrowheads="1"/>
              </p:cNvSpPr>
              <p:nvPr/>
            </p:nvSpPr>
            <p:spPr bwMode="auto">
              <a:xfrm>
                <a:off x="1200" y="1824"/>
                <a:ext cx="1181" cy="29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338" name="Rectangle 1098"/>
              <p:cNvSpPr>
                <a:spLocks noChangeArrowheads="1"/>
              </p:cNvSpPr>
              <p:nvPr/>
            </p:nvSpPr>
            <p:spPr bwMode="auto">
              <a:xfrm>
                <a:off x="1321" y="1824"/>
                <a:ext cx="90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00">
                    <a:solidFill>
                      <a:srgbClr val="000000"/>
                    </a:solidFill>
                    <a:latin typeface="Arial" panose="020B0604020202020204" pitchFamily="34" charset="0"/>
                  </a:rPr>
                  <a:t>Tournament_</a:t>
                </a:r>
              </a:p>
              <a:p>
                <a:pPr algn="ctr"/>
                <a:r>
                  <a:rPr lang="en-US" altLang="en-US" sz="1300">
                    <a:solidFill>
                      <a:srgbClr val="000000"/>
                    </a:solidFill>
                    <a:latin typeface="Arial" panose="020B0604020202020204" pitchFamily="34" charset="0"/>
                  </a:rPr>
                  <a:t>Boundary</a:t>
                </a:r>
                <a:endParaRPr lang="en-US" altLang="en-US" sz="1400"/>
              </a:p>
            </p:txBody>
          </p:sp>
        </p:grpSp>
        <p:sp>
          <p:nvSpPr>
            <p:cNvPr id="139354" name="Text Box 1114"/>
            <p:cNvSpPr txBox="1">
              <a:spLocks noChangeArrowheads="1"/>
            </p:cNvSpPr>
            <p:nvPr/>
          </p:nvSpPr>
          <p:spPr bwMode="auto">
            <a:xfrm>
              <a:off x="2284" y="864"/>
              <a:ext cx="102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Class Diagram</a:t>
              </a:r>
            </a:p>
          </p:txBody>
        </p:sp>
      </p:grpSp>
      <p:grpSp>
        <p:nvGrpSpPr>
          <p:cNvPr id="139368" name="Group 1128"/>
          <p:cNvGrpSpPr>
            <a:grpSpLocks/>
          </p:cNvGrpSpPr>
          <p:nvPr/>
        </p:nvGrpSpPr>
        <p:grpSpPr bwMode="auto">
          <a:xfrm>
            <a:off x="6553200" y="2514600"/>
            <a:ext cx="1924050" cy="1589088"/>
            <a:chOff x="4128" y="1680"/>
            <a:chExt cx="1212" cy="1001"/>
          </a:xfrm>
        </p:grpSpPr>
        <p:sp>
          <p:nvSpPr>
            <p:cNvPr id="139358" name="Text Box 1118"/>
            <p:cNvSpPr txBox="1">
              <a:spLocks noChangeArrowheads="1"/>
            </p:cNvSpPr>
            <p:nvPr/>
          </p:nvSpPr>
          <p:spPr bwMode="auto">
            <a:xfrm>
              <a:off x="4452" y="1931"/>
              <a:ext cx="888" cy="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Missing</a:t>
              </a:r>
            </a:p>
            <a:p>
              <a:pPr algn="ctr"/>
              <a:r>
                <a:rPr lang="en-US" altLang="en-US"/>
                <a:t>Association</a:t>
              </a:r>
            </a:p>
            <a:p>
              <a:pPr algn="ctr"/>
              <a:r>
                <a:rPr lang="en-US" altLang="en-US"/>
                <a:t>(Incomplete </a:t>
              </a:r>
            </a:p>
            <a:p>
              <a:pPr algn="ctr"/>
              <a:r>
                <a:rPr lang="en-US" altLang="en-US"/>
                <a:t>Analysis?)</a:t>
              </a:r>
            </a:p>
          </p:txBody>
        </p:sp>
        <p:grpSp>
          <p:nvGrpSpPr>
            <p:cNvPr id="139359" name="Group 1119"/>
            <p:cNvGrpSpPr>
              <a:grpSpLocks/>
            </p:cNvGrpSpPr>
            <p:nvPr/>
          </p:nvGrpSpPr>
          <p:grpSpPr bwMode="auto">
            <a:xfrm flipH="1">
              <a:off x="4128" y="1680"/>
              <a:ext cx="1121" cy="621"/>
              <a:chOff x="861" y="2541"/>
              <a:chExt cx="1121" cy="621"/>
            </a:xfrm>
          </p:grpSpPr>
          <p:sp>
            <p:nvSpPr>
              <p:cNvPr id="139360" name="Freeform 1120"/>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9361" name="Freeform 1121"/>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39367" name="Group 1127"/>
          <p:cNvGrpSpPr>
            <a:grpSpLocks/>
          </p:cNvGrpSpPr>
          <p:nvPr/>
        </p:nvGrpSpPr>
        <p:grpSpPr bwMode="auto">
          <a:xfrm>
            <a:off x="3175" y="2454275"/>
            <a:ext cx="3376613" cy="2189163"/>
            <a:chOff x="2" y="1546"/>
            <a:chExt cx="2127" cy="1379"/>
          </a:xfrm>
        </p:grpSpPr>
        <p:grpSp>
          <p:nvGrpSpPr>
            <p:cNvPr id="139362" name="Group 1122"/>
            <p:cNvGrpSpPr>
              <a:grpSpLocks/>
            </p:cNvGrpSpPr>
            <p:nvPr/>
          </p:nvGrpSpPr>
          <p:grpSpPr bwMode="auto">
            <a:xfrm>
              <a:off x="1008" y="2304"/>
              <a:ext cx="1121" cy="621"/>
              <a:chOff x="861" y="2541"/>
              <a:chExt cx="1121" cy="621"/>
            </a:xfrm>
          </p:grpSpPr>
          <p:sp>
            <p:nvSpPr>
              <p:cNvPr id="139363" name="Freeform 1123"/>
              <p:cNvSpPr>
                <a:spLocks/>
              </p:cNvSpPr>
              <p:nvPr/>
            </p:nvSpPr>
            <p:spPr bwMode="auto">
              <a:xfrm>
                <a:off x="861" y="2559"/>
                <a:ext cx="1121" cy="603"/>
              </a:xfrm>
              <a:custGeom>
                <a:avLst/>
                <a:gdLst>
                  <a:gd name="T0" fmla="*/ 5 w 1121"/>
                  <a:gd name="T1" fmla="*/ 78 h 603"/>
                  <a:gd name="T2" fmla="*/ 78 w 1121"/>
                  <a:gd name="T3" fmla="*/ 41 h 603"/>
                  <a:gd name="T4" fmla="*/ 133 w 1121"/>
                  <a:gd name="T5" fmla="*/ 23 h 603"/>
                  <a:gd name="T6" fmla="*/ 187 w 1121"/>
                  <a:gd name="T7" fmla="*/ 9 h 603"/>
                  <a:gd name="T8" fmla="*/ 251 w 1121"/>
                  <a:gd name="T9" fmla="*/ 5 h 603"/>
                  <a:gd name="T10" fmla="*/ 315 w 1121"/>
                  <a:gd name="T11" fmla="*/ 0 h 603"/>
                  <a:gd name="T12" fmla="*/ 393 w 1121"/>
                  <a:gd name="T13" fmla="*/ 0 h 603"/>
                  <a:gd name="T14" fmla="*/ 498 w 1121"/>
                  <a:gd name="T15" fmla="*/ 9 h 603"/>
                  <a:gd name="T16" fmla="*/ 590 w 1121"/>
                  <a:gd name="T17" fmla="*/ 27 h 603"/>
                  <a:gd name="T18" fmla="*/ 667 w 1121"/>
                  <a:gd name="T19" fmla="*/ 50 h 603"/>
                  <a:gd name="T20" fmla="*/ 750 w 1121"/>
                  <a:gd name="T21" fmla="*/ 82 h 603"/>
                  <a:gd name="T22" fmla="*/ 823 w 1121"/>
                  <a:gd name="T23" fmla="*/ 119 h 603"/>
                  <a:gd name="T24" fmla="*/ 882 w 1121"/>
                  <a:gd name="T25" fmla="*/ 164 h 603"/>
                  <a:gd name="T26" fmla="*/ 942 w 1121"/>
                  <a:gd name="T27" fmla="*/ 223 h 603"/>
                  <a:gd name="T28" fmla="*/ 987 w 1121"/>
                  <a:gd name="T29" fmla="*/ 283 h 603"/>
                  <a:gd name="T30" fmla="*/ 1006 w 1121"/>
                  <a:gd name="T31" fmla="*/ 319 h 603"/>
                  <a:gd name="T32" fmla="*/ 1120 w 1121"/>
                  <a:gd name="T33" fmla="*/ 246 h 603"/>
                  <a:gd name="T34" fmla="*/ 1102 w 1121"/>
                  <a:gd name="T35" fmla="*/ 301 h 603"/>
                  <a:gd name="T36" fmla="*/ 1093 w 1121"/>
                  <a:gd name="T37" fmla="*/ 360 h 603"/>
                  <a:gd name="T38" fmla="*/ 1088 w 1121"/>
                  <a:gd name="T39" fmla="*/ 420 h 603"/>
                  <a:gd name="T40" fmla="*/ 1088 w 1121"/>
                  <a:gd name="T41" fmla="*/ 479 h 603"/>
                  <a:gd name="T42" fmla="*/ 1106 w 1121"/>
                  <a:gd name="T43" fmla="*/ 561 h 603"/>
                  <a:gd name="T44" fmla="*/ 1083 w 1121"/>
                  <a:gd name="T45" fmla="*/ 588 h 603"/>
                  <a:gd name="T46" fmla="*/ 1029 w 1121"/>
                  <a:gd name="T47" fmla="*/ 561 h 603"/>
                  <a:gd name="T48" fmla="*/ 983 w 1121"/>
                  <a:gd name="T49" fmla="*/ 543 h 603"/>
                  <a:gd name="T50" fmla="*/ 942 w 1121"/>
                  <a:gd name="T51" fmla="*/ 534 h 603"/>
                  <a:gd name="T52" fmla="*/ 891 w 1121"/>
                  <a:gd name="T53" fmla="*/ 534 h 603"/>
                  <a:gd name="T54" fmla="*/ 837 w 1121"/>
                  <a:gd name="T55" fmla="*/ 534 h 603"/>
                  <a:gd name="T56" fmla="*/ 795 w 1121"/>
                  <a:gd name="T57" fmla="*/ 502 h 603"/>
                  <a:gd name="T58" fmla="*/ 887 w 1121"/>
                  <a:gd name="T59" fmla="*/ 406 h 603"/>
                  <a:gd name="T60" fmla="*/ 832 w 1121"/>
                  <a:gd name="T61" fmla="*/ 337 h 603"/>
                  <a:gd name="T62" fmla="*/ 773 w 1121"/>
                  <a:gd name="T63" fmla="*/ 278 h 603"/>
                  <a:gd name="T64" fmla="*/ 718 w 1121"/>
                  <a:gd name="T65" fmla="*/ 233 h 603"/>
                  <a:gd name="T66" fmla="*/ 645 w 1121"/>
                  <a:gd name="T67" fmla="*/ 182 h 603"/>
                  <a:gd name="T68" fmla="*/ 576 w 1121"/>
                  <a:gd name="T69" fmla="*/ 146 h 603"/>
                  <a:gd name="T70" fmla="*/ 507 w 1121"/>
                  <a:gd name="T71" fmla="*/ 119 h 603"/>
                  <a:gd name="T72" fmla="*/ 430 w 1121"/>
                  <a:gd name="T73" fmla="*/ 96 h 603"/>
                  <a:gd name="T74" fmla="*/ 347 w 1121"/>
                  <a:gd name="T75" fmla="*/ 78 h 603"/>
                  <a:gd name="T76" fmla="*/ 251 w 1121"/>
                  <a:gd name="T77" fmla="*/ 64 h 603"/>
                  <a:gd name="T78" fmla="*/ 178 w 1121"/>
                  <a:gd name="T79" fmla="*/ 59 h 603"/>
                  <a:gd name="T80" fmla="*/ 123 w 1121"/>
                  <a:gd name="T81" fmla="*/ 64 h 603"/>
                  <a:gd name="T82" fmla="*/ 78 w 1121"/>
                  <a:gd name="T83" fmla="*/ 78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1" h="603">
                    <a:moveTo>
                      <a:pt x="0" y="100"/>
                    </a:moveTo>
                    <a:lnTo>
                      <a:pt x="5" y="78"/>
                    </a:lnTo>
                    <a:lnTo>
                      <a:pt x="50" y="55"/>
                    </a:lnTo>
                    <a:lnTo>
                      <a:pt x="78" y="41"/>
                    </a:lnTo>
                    <a:lnTo>
                      <a:pt x="105" y="32"/>
                    </a:lnTo>
                    <a:lnTo>
                      <a:pt x="133" y="23"/>
                    </a:lnTo>
                    <a:lnTo>
                      <a:pt x="160" y="14"/>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41"/>
                    </a:lnTo>
                    <a:lnTo>
                      <a:pt x="667" y="50"/>
                    </a:lnTo>
                    <a:lnTo>
                      <a:pt x="709" y="64"/>
                    </a:lnTo>
                    <a:lnTo>
                      <a:pt x="750" y="82"/>
                    </a:lnTo>
                    <a:lnTo>
                      <a:pt x="786" y="100"/>
                    </a:lnTo>
                    <a:lnTo>
                      <a:pt x="823" y="119"/>
                    </a:lnTo>
                    <a:lnTo>
                      <a:pt x="850" y="141"/>
                    </a:lnTo>
                    <a:lnTo>
                      <a:pt x="882" y="164"/>
                    </a:lnTo>
                    <a:lnTo>
                      <a:pt x="914" y="192"/>
                    </a:lnTo>
                    <a:lnTo>
                      <a:pt x="942" y="223"/>
                    </a:lnTo>
                    <a:lnTo>
                      <a:pt x="965" y="251"/>
                    </a:lnTo>
                    <a:lnTo>
                      <a:pt x="987" y="283"/>
                    </a:lnTo>
                    <a:lnTo>
                      <a:pt x="1001" y="306"/>
                    </a:lnTo>
                    <a:lnTo>
                      <a:pt x="1006" y="319"/>
                    </a:lnTo>
                    <a:lnTo>
                      <a:pt x="1120" y="214"/>
                    </a:lnTo>
                    <a:lnTo>
                      <a:pt x="1120" y="246"/>
                    </a:lnTo>
                    <a:lnTo>
                      <a:pt x="1111" y="274"/>
                    </a:lnTo>
                    <a:lnTo>
                      <a:pt x="1102" y="301"/>
                    </a:lnTo>
                    <a:lnTo>
                      <a:pt x="1097" y="328"/>
                    </a:lnTo>
                    <a:lnTo>
                      <a:pt x="1093" y="360"/>
                    </a:lnTo>
                    <a:lnTo>
                      <a:pt x="1093" y="392"/>
                    </a:lnTo>
                    <a:lnTo>
                      <a:pt x="1088" y="420"/>
                    </a:lnTo>
                    <a:lnTo>
                      <a:pt x="1088" y="447"/>
                    </a:lnTo>
                    <a:lnTo>
                      <a:pt x="1088" y="479"/>
                    </a:lnTo>
                    <a:lnTo>
                      <a:pt x="1093" y="515"/>
                    </a:lnTo>
                    <a:lnTo>
                      <a:pt x="1106" y="561"/>
                    </a:lnTo>
                    <a:lnTo>
                      <a:pt x="1106" y="602"/>
                    </a:lnTo>
                    <a:lnTo>
                      <a:pt x="1083" y="588"/>
                    </a:lnTo>
                    <a:lnTo>
                      <a:pt x="1056" y="575"/>
                    </a:lnTo>
                    <a:lnTo>
                      <a:pt x="1029" y="561"/>
                    </a:lnTo>
                    <a:lnTo>
                      <a:pt x="1001" y="547"/>
                    </a:lnTo>
                    <a:lnTo>
                      <a:pt x="983" y="543"/>
                    </a:lnTo>
                    <a:lnTo>
                      <a:pt x="965" y="538"/>
                    </a:lnTo>
                    <a:lnTo>
                      <a:pt x="942" y="534"/>
                    </a:lnTo>
                    <a:lnTo>
                      <a:pt x="914" y="534"/>
                    </a:lnTo>
                    <a:lnTo>
                      <a:pt x="891" y="534"/>
                    </a:lnTo>
                    <a:lnTo>
                      <a:pt x="864" y="534"/>
                    </a:lnTo>
                    <a:lnTo>
                      <a:pt x="837" y="534"/>
                    </a:lnTo>
                    <a:lnTo>
                      <a:pt x="795" y="543"/>
                    </a:lnTo>
                    <a:lnTo>
                      <a:pt x="795" y="502"/>
                    </a:lnTo>
                    <a:lnTo>
                      <a:pt x="896" y="420"/>
                    </a:lnTo>
                    <a:lnTo>
                      <a:pt x="887" y="406"/>
                    </a:lnTo>
                    <a:lnTo>
                      <a:pt x="859" y="369"/>
                    </a:lnTo>
                    <a:lnTo>
                      <a:pt x="832" y="337"/>
                    </a:lnTo>
                    <a:lnTo>
                      <a:pt x="795" y="301"/>
                    </a:lnTo>
                    <a:lnTo>
                      <a:pt x="773" y="278"/>
                    </a:lnTo>
                    <a:lnTo>
                      <a:pt x="750" y="255"/>
                    </a:lnTo>
                    <a:lnTo>
                      <a:pt x="718" y="233"/>
                    </a:lnTo>
                    <a:lnTo>
                      <a:pt x="686" y="205"/>
                    </a:lnTo>
                    <a:lnTo>
                      <a:pt x="645" y="182"/>
                    </a:lnTo>
                    <a:lnTo>
                      <a:pt x="613" y="164"/>
                    </a:lnTo>
                    <a:lnTo>
                      <a:pt x="576" y="146"/>
                    </a:lnTo>
                    <a:lnTo>
                      <a:pt x="539" y="128"/>
                    </a:lnTo>
                    <a:lnTo>
                      <a:pt x="507" y="119"/>
                    </a:lnTo>
                    <a:lnTo>
                      <a:pt x="471" y="105"/>
                    </a:lnTo>
                    <a:lnTo>
                      <a:pt x="430" y="96"/>
                    </a:lnTo>
                    <a:lnTo>
                      <a:pt x="389" y="87"/>
                    </a:lnTo>
                    <a:lnTo>
                      <a:pt x="347" y="78"/>
                    </a:lnTo>
                    <a:lnTo>
                      <a:pt x="297" y="73"/>
                    </a:lnTo>
                    <a:lnTo>
                      <a:pt x="251" y="64"/>
                    </a:lnTo>
                    <a:lnTo>
                      <a:pt x="210" y="64"/>
                    </a:lnTo>
                    <a:lnTo>
                      <a:pt x="178" y="59"/>
                    </a:lnTo>
                    <a:lnTo>
                      <a:pt x="146" y="59"/>
                    </a:lnTo>
                    <a:lnTo>
                      <a:pt x="123" y="64"/>
                    </a:lnTo>
                    <a:lnTo>
                      <a:pt x="101" y="68"/>
                    </a:lnTo>
                    <a:lnTo>
                      <a:pt x="78" y="78"/>
                    </a:lnTo>
                    <a:lnTo>
                      <a:pt x="0" y="10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9364" name="Freeform 1124"/>
              <p:cNvSpPr>
                <a:spLocks/>
              </p:cNvSpPr>
              <p:nvPr/>
            </p:nvSpPr>
            <p:spPr bwMode="auto">
              <a:xfrm>
                <a:off x="861" y="2541"/>
                <a:ext cx="1121" cy="575"/>
              </a:xfrm>
              <a:custGeom>
                <a:avLst/>
                <a:gdLst>
                  <a:gd name="T0" fmla="*/ 55 w 1121"/>
                  <a:gd name="T1" fmla="*/ 55 h 575"/>
                  <a:gd name="T2" fmla="*/ 105 w 1121"/>
                  <a:gd name="T3" fmla="*/ 36 h 575"/>
                  <a:gd name="T4" fmla="*/ 160 w 1121"/>
                  <a:gd name="T5" fmla="*/ 18 h 575"/>
                  <a:gd name="T6" fmla="*/ 224 w 1121"/>
                  <a:gd name="T7" fmla="*/ 5 h 575"/>
                  <a:gd name="T8" fmla="*/ 279 w 1121"/>
                  <a:gd name="T9" fmla="*/ 0 h 575"/>
                  <a:gd name="T10" fmla="*/ 352 w 1121"/>
                  <a:gd name="T11" fmla="*/ 0 h 575"/>
                  <a:gd name="T12" fmla="*/ 453 w 1121"/>
                  <a:gd name="T13" fmla="*/ 5 h 575"/>
                  <a:gd name="T14" fmla="*/ 535 w 1121"/>
                  <a:gd name="T15" fmla="*/ 18 h 575"/>
                  <a:gd name="T16" fmla="*/ 631 w 1121"/>
                  <a:gd name="T17" fmla="*/ 36 h 575"/>
                  <a:gd name="T18" fmla="*/ 709 w 1121"/>
                  <a:gd name="T19" fmla="*/ 64 h 575"/>
                  <a:gd name="T20" fmla="*/ 786 w 1121"/>
                  <a:gd name="T21" fmla="*/ 96 h 575"/>
                  <a:gd name="T22" fmla="*/ 850 w 1121"/>
                  <a:gd name="T23" fmla="*/ 137 h 575"/>
                  <a:gd name="T24" fmla="*/ 914 w 1121"/>
                  <a:gd name="T25" fmla="*/ 182 h 575"/>
                  <a:gd name="T26" fmla="*/ 965 w 1121"/>
                  <a:gd name="T27" fmla="*/ 237 h 575"/>
                  <a:gd name="T28" fmla="*/ 1001 w 1121"/>
                  <a:gd name="T29" fmla="*/ 292 h 575"/>
                  <a:gd name="T30" fmla="*/ 1120 w 1121"/>
                  <a:gd name="T31" fmla="*/ 232 h 575"/>
                  <a:gd name="T32" fmla="*/ 1102 w 1121"/>
                  <a:gd name="T33" fmla="*/ 287 h 575"/>
                  <a:gd name="T34" fmla="*/ 1093 w 1121"/>
                  <a:gd name="T35" fmla="*/ 342 h 575"/>
                  <a:gd name="T36" fmla="*/ 1088 w 1121"/>
                  <a:gd name="T37" fmla="*/ 396 h 575"/>
                  <a:gd name="T38" fmla="*/ 1088 w 1121"/>
                  <a:gd name="T39" fmla="*/ 456 h 575"/>
                  <a:gd name="T40" fmla="*/ 1097 w 1121"/>
                  <a:gd name="T41" fmla="*/ 524 h 575"/>
                  <a:gd name="T42" fmla="*/ 1106 w 1121"/>
                  <a:gd name="T43" fmla="*/ 574 h 575"/>
                  <a:gd name="T44" fmla="*/ 1056 w 1121"/>
                  <a:gd name="T45" fmla="*/ 547 h 575"/>
                  <a:gd name="T46" fmla="*/ 1001 w 1121"/>
                  <a:gd name="T47" fmla="*/ 524 h 575"/>
                  <a:gd name="T48" fmla="*/ 965 w 1121"/>
                  <a:gd name="T49" fmla="*/ 515 h 575"/>
                  <a:gd name="T50" fmla="*/ 914 w 1121"/>
                  <a:gd name="T51" fmla="*/ 506 h 575"/>
                  <a:gd name="T52" fmla="*/ 864 w 1121"/>
                  <a:gd name="T53" fmla="*/ 510 h 575"/>
                  <a:gd name="T54" fmla="*/ 795 w 1121"/>
                  <a:gd name="T55" fmla="*/ 515 h 575"/>
                  <a:gd name="T56" fmla="*/ 887 w 1121"/>
                  <a:gd name="T57" fmla="*/ 387 h 575"/>
                  <a:gd name="T58" fmla="*/ 832 w 1121"/>
                  <a:gd name="T59" fmla="*/ 319 h 575"/>
                  <a:gd name="T60" fmla="*/ 773 w 1121"/>
                  <a:gd name="T61" fmla="*/ 264 h 575"/>
                  <a:gd name="T62" fmla="*/ 718 w 1121"/>
                  <a:gd name="T63" fmla="*/ 219 h 575"/>
                  <a:gd name="T64" fmla="*/ 645 w 1121"/>
                  <a:gd name="T65" fmla="*/ 173 h 575"/>
                  <a:gd name="T66" fmla="*/ 576 w 1121"/>
                  <a:gd name="T67" fmla="*/ 141 h 575"/>
                  <a:gd name="T68" fmla="*/ 507 w 1121"/>
                  <a:gd name="T69" fmla="*/ 114 h 575"/>
                  <a:gd name="T70" fmla="*/ 430 w 1121"/>
                  <a:gd name="T71" fmla="*/ 91 h 575"/>
                  <a:gd name="T72" fmla="*/ 347 w 1121"/>
                  <a:gd name="T73" fmla="*/ 73 h 575"/>
                  <a:gd name="T74" fmla="*/ 251 w 1121"/>
                  <a:gd name="T75" fmla="*/ 59 h 575"/>
                  <a:gd name="T76" fmla="*/ 178 w 1121"/>
                  <a:gd name="T77" fmla="*/ 55 h 575"/>
                  <a:gd name="T78" fmla="*/ 123 w 1121"/>
                  <a:gd name="T79" fmla="*/ 59 h 575"/>
                  <a:gd name="T80" fmla="*/ 78 w 1121"/>
                  <a:gd name="T81" fmla="*/ 7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575">
                    <a:moveTo>
                      <a:pt x="0" y="96"/>
                    </a:moveTo>
                    <a:lnTo>
                      <a:pt x="55" y="55"/>
                    </a:lnTo>
                    <a:lnTo>
                      <a:pt x="78" y="46"/>
                    </a:lnTo>
                    <a:lnTo>
                      <a:pt x="105" y="36"/>
                    </a:lnTo>
                    <a:lnTo>
                      <a:pt x="128" y="27"/>
                    </a:lnTo>
                    <a:lnTo>
                      <a:pt x="160" y="18"/>
                    </a:lnTo>
                    <a:lnTo>
                      <a:pt x="187" y="9"/>
                    </a:lnTo>
                    <a:lnTo>
                      <a:pt x="224" y="5"/>
                    </a:lnTo>
                    <a:lnTo>
                      <a:pt x="251" y="5"/>
                    </a:lnTo>
                    <a:lnTo>
                      <a:pt x="279" y="0"/>
                    </a:lnTo>
                    <a:lnTo>
                      <a:pt x="315" y="0"/>
                    </a:lnTo>
                    <a:lnTo>
                      <a:pt x="352" y="0"/>
                    </a:lnTo>
                    <a:lnTo>
                      <a:pt x="393" y="0"/>
                    </a:lnTo>
                    <a:lnTo>
                      <a:pt x="453" y="5"/>
                    </a:lnTo>
                    <a:lnTo>
                      <a:pt x="498" y="9"/>
                    </a:lnTo>
                    <a:lnTo>
                      <a:pt x="535" y="18"/>
                    </a:lnTo>
                    <a:lnTo>
                      <a:pt x="590" y="27"/>
                    </a:lnTo>
                    <a:lnTo>
                      <a:pt x="631" y="36"/>
                    </a:lnTo>
                    <a:lnTo>
                      <a:pt x="667" y="50"/>
                    </a:lnTo>
                    <a:lnTo>
                      <a:pt x="709" y="64"/>
                    </a:lnTo>
                    <a:lnTo>
                      <a:pt x="750" y="77"/>
                    </a:lnTo>
                    <a:lnTo>
                      <a:pt x="786" y="96"/>
                    </a:lnTo>
                    <a:lnTo>
                      <a:pt x="823" y="114"/>
                    </a:lnTo>
                    <a:lnTo>
                      <a:pt x="850" y="137"/>
                    </a:lnTo>
                    <a:lnTo>
                      <a:pt x="882" y="155"/>
                    </a:lnTo>
                    <a:lnTo>
                      <a:pt x="914" y="182"/>
                    </a:lnTo>
                    <a:lnTo>
                      <a:pt x="942" y="210"/>
                    </a:lnTo>
                    <a:lnTo>
                      <a:pt x="965" y="237"/>
                    </a:lnTo>
                    <a:lnTo>
                      <a:pt x="987" y="269"/>
                    </a:lnTo>
                    <a:lnTo>
                      <a:pt x="1001" y="292"/>
                    </a:lnTo>
                    <a:lnTo>
                      <a:pt x="1024" y="323"/>
                    </a:lnTo>
                    <a:lnTo>
                      <a:pt x="1120" y="232"/>
                    </a:lnTo>
                    <a:lnTo>
                      <a:pt x="1111" y="260"/>
                    </a:lnTo>
                    <a:lnTo>
                      <a:pt x="1102" y="287"/>
                    </a:lnTo>
                    <a:lnTo>
                      <a:pt x="1097" y="314"/>
                    </a:lnTo>
                    <a:lnTo>
                      <a:pt x="1093" y="342"/>
                    </a:lnTo>
                    <a:lnTo>
                      <a:pt x="1093" y="374"/>
                    </a:lnTo>
                    <a:lnTo>
                      <a:pt x="1088" y="396"/>
                    </a:lnTo>
                    <a:lnTo>
                      <a:pt x="1088" y="428"/>
                    </a:lnTo>
                    <a:lnTo>
                      <a:pt x="1088" y="456"/>
                    </a:lnTo>
                    <a:lnTo>
                      <a:pt x="1093" y="492"/>
                    </a:lnTo>
                    <a:lnTo>
                      <a:pt x="1097" y="524"/>
                    </a:lnTo>
                    <a:lnTo>
                      <a:pt x="1102" y="547"/>
                    </a:lnTo>
                    <a:lnTo>
                      <a:pt x="1106" y="574"/>
                    </a:lnTo>
                    <a:lnTo>
                      <a:pt x="1083" y="560"/>
                    </a:lnTo>
                    <a:lnTo>
                      <a:pt x="1056" y="547"/>
                    </a:lnTo>
                    <a:lnTo>
                      <a:pt x="1029" y="533"/>
                    </a:lnTo>
                    <a:lnTo>
                      <a:pt x="1001" y="524"/>
                    </a:lnTo>
                    <a:lnTo>
                      <a:pt x="983" y="519"/>
                    </a:lnTo>
                    <a:lnTo>
                      <a:pt x="965" y="515"/>
                    </a:lnTo>
                    <a:lnTo>
                      <a:pt x="942" y="510"/>
                    </a:lnTo>
                    <a:lnTo>
                      <a:pt x="914" y="506"/>
                    </a:lnTo>
                    <a:lnTo>
                      <a:pt x="891" y="506"/>
                    </a:lnTo>
                    <a:lnTo>
                      <a:pt x="864" y="510"/>
                    </a:lnTo>
                    <a:lnTo>
                      <a:pt x="837" y="510"/>
                    </a:lnTo>
                    <a:lnTo>
                      <a:pt x="795" y="515"/>
                    </a:lnTo>
                    <a:lnTo>
                      <a:pt x="914" y="419"/>
                    </a:lnTo>
                    <a:lnTo>
                      <a:pt x="887" y="387"/>
                    </a:lnTo>
                    <a:lnTo>
                      <a:pt x="859" y="351"/>
                    </a:lnTo>
                    <a:lnTo>
                      <a:pt x="832" y="319"/>
                    </a:lnTo>
                    <a:lnTo>
                      <a:pt x="795" y="282"/>
                    </a:lnTo>
                    <a:lnTo>
                      <a:pt x="773" y="264"/>
                    </a:lnTo>
                    <a:lnTo>
                      <a:pt x="750" y="246"/>
                    </a:lnTo>
                    <a:lnTo>
                      <a:pt x="718" y="219"/>
                    </a:lnTo>
                    <a:lnTo>
                      <a:pt x="686" y="196"/>
                    </a:lnTo>
                    <a:lnTo>
                      <a:pt x="645" y="173"/>
                    </a:lnTo>
                    <a:lnTo>
                      <a:pt x="613" y="155"/>
                    </a:lnTo>
                    <a:lnTo>
                      <a:pt x="576" y="141"/>
                    </a:lnTo>
                    <a:lnTo>
                      <a:pt x="539" y="123"/>
                    </a:lnTo>
                    <a:lnTo>
                      <a:pt x="507" y="114"/>
                    </a:lnTo>
                    <a:lnTo>
                      <a:pt x="471" y="100"/>
                    </a:lnTo>
                    <a:lnTo>
                      <a:pt x="430" y="91"/>
                    </a:lnTo>
                    <a:lnTo>
                      <a:pt x="389" y="82"/>
                    </a:lnTo>
                    <a:lnTo>
                      <a:pt x="347" y="73"/>
                    </a:lnTo>
                    <a:lnTo>
                      <a:pt x="297" y="68"/>
                    </a:lnTo>
                    <a:lnTo>
                      <a:pt x="251" y="59"/>
                    </a:lnTo>
                    <a:lnTo>
                      <a:pt x="210" y="59"/>
                    </a:lnTo>
                    <a:lnTo>
                      <a:pt x="178" y="55"/>
                    </a:lnTo>
                    <a:lnTo>
                      <a:pt x="146" y="59"/>
                    </a:lnTo>
                    <a:lnTo>
                      <a:pt x="123" y="59"/>
                    </a:lnTo>
                    <a:lnTo>
                      <a:pt x="96" y="64"/>
                    </a:lnTo>
                    <a:lnTo>
                      <a:pt x="78" y="73"/>
                    </a:lnTo>
                    <a:lnTo>
                      <a:pt x="0" y="96"/>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39365" name="Text Box 1125"/>
            <p:cNvSpPr txBox="1">
              <a:spLocks noChangeArrowheads="1"/>
            </p:cNvSpPr>
            <p:nvPr/>
          </p:nvSpPr>
          <p:spPr bwMode="auto">
            <a:xfrm>
              <a:off x="2" y="1546"/>
              <a:ext cx="1676" cy="9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Missing class</a:t>
              </a:r>
            </a:p>
            <a:p>
              <a:pPr algn="ctr"/>
              <a:r>
                <a:rPr lang="en-US" altLang="en-US"/>
                <a:t>(associated control object</a:t>
              </a:r>
            </a:p>
            <a:p>
              <a:pPr algn="ctr"/>
              <a:r>
                <a:rPr lang="en-US" altLang="en-US"/>
                <a:t>Announce_Tournament</a:t>
              </a:r>
            </a:p>
            <a:p>
              <a:pPr algn="ctr"/>
              <a:r>
                <a:rPr lang="en-US" altLang="en-US"/>
                <a:t>is mentioned in </a:t>
              </a:r>
            </a:p>
            <a:p>
              <a:pPr algn="ctr"/>
              <a:r>
                <a:rPr lang="en-US" altLang="en-US"/>
                <a:t>Sequence diagram)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393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9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4"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Project Agreement</a:t>
            </a:r>
          </a:p>
        </p:txBody>
      </p:sp>
      <p:sp>
        <p:nvSpPr>
          <p:cNvPr id="91139" name="Rectangle 3"/>
          <p:cNvSpPr>
            <a:spLocks noGrp="1" noChangeArrowheads="1"/>
          </p:cNvSpPr>
          <p:nvPr>
            <p:ph type="body" idx="1"/>
          </p:nvPr>
        </p:nvSpPr>
        <p:spPr/>
        <p:txBody>
          <a:bodyPr/>
          <a:lstStyle/>
          <a:p>
            <a:r>
              <a:rPr lang="en-US" altLang="en-US"/>
              <a:t>The project agreement  represents the acceptance of (parts of) the analysis model (as documented by the requirements analysis document) by the client. </a:t>
            </a:r>
          </a:p>
          <a:p>
            <a:r>
              <a:rPr lang="en-US" altLang="en-US"/>
              <a:t>The client and the developers converge on a single idea and agree about the functions and features that the system will have. In addition, they agree on:</a:t>
            </a:r>
          </a:p>
          <a:p>
            <a:pPr lvl="1"/>
            <a:r>
              <a:rPr lang="en-US" altLang="en-US"/>
              <a:t>a list of prioritized requirements</a:t>
            </a:r>
          </a:p>
          <a:p>
            <a:pPr lvl="1"/>
            <a:r>
              <a:rPr lang="en-US" altLang="en-US"/>
              <a:t>a revision process</a:t>
            </a:r>
          </a:p>
          <a:p>
            <a:pPr lvl="1"/>
            <a:r>
              <a:rPr lang="en-US" altLang="en-US"/>
              <a:t>a list of criteria that will be used to accept or reject the system</a:t>
            </a:r>
          </a:p>
          <a:p>
            <a:pPr lvl="1"/>
            <a:r>
              <a:rPr lang="en-US" altLang="en-US"/>
              <a:t>a schedule, and a budget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r>
              <a:rPr lang="en-US" altLang="en-US"/>
              <a:t>Prioritizing requirements</a:t>
            </a:r>
          </a:p>
        </p:txBody>
      </p:sp>
      <p:sp>
        <p:nvSpPr>
          <p:cNvPr id="92165" name="Rectangle 5"/>
          <p:cNvSpPr>
            <a:spLocks noGrp="1" noChangeArrowheads="1"/>
          </p:cNvSpPr>
          <p:nvPr>
            <p:ph type="body" idx="1"/>
          </p:nvPr>
        </p:nvSpPr>
        <p:spPr/>
        <p:txBody>
          <a:bodyPr/>
          <a:lstStyle/>
          <a:p>
            <a:r>
              <a:rPr lang="en-US" altLang="en-US"/>
              <a:t>High priority (“Core requirements”)</a:t>
            </a:r>
          </a:p>
          <a:p>
            <a:pPr lvl="1"/>
            <a:r>
              <a:rPr lang="en-US" altLang="en-US"/>
              <a:t>Must be addressed during </a:t>
            </a:r>
            <a:r>
              <a:rPr lang="en-US" altLang="en-US" i="1"/>
              <a:t>analysis, design, and implementation</a:t>
            </a:r>
            <a:r>
              <a:rPr lang="en-US" altLang="en-US"/>
              <a:t>.</a:t>
            </a:r>
          </a:p>
          <a:p>
            <a:pPr lvl="1"/>
            <a:r>
              <a:rPr lang="en-US" altLang="en-US"/>
              <a:t>A high-priority feature must be demonstrated successfully during client acceptance.</a:t>
            </a:r>
          </a:p>
          <a:p>
            <a:r>
              <a:rPr lang="en-US" altLang="en-US"/>
              <a:t>Medium priority (“Optional requirements”)</a:t>
            </a:r>
          </a:p>
          <a:p>
            <a:pPr lvl="1"/>
            <a:r>
              <a:rPr lang="en-US" altLang="en-US"/>
              <a:t>Must be addressed during </a:t>
            </a:r>
            <a:r>
              <a:rPr lang="en-US" altLang="en-US" i="1"/>
              <a:t>analysis and design</a:t>
            </a:r>
            <a:r>
              <a:rPr lang="en-US" altLang="en-US"/>
              <a:t>.</a:t>
            </a:r>
          </a:p>
          <a:p>
            <a:pPr lvl="1"/>
            <a:r>
              <a:rPr lang="en-US" altLang="en-US"/>
              <a:t>Usually implemented and demonstrated in the second iteration of the system development.</a:t>
            </a:r>
          </a:p>
          <a:p>
            <a:r>
              <a:rPr lang="en-US" altLang="en-US"/>
              <a:t>Low priority   (“Fancy requirements”)</a:t>
            </a:r>
          </a:p>
          <a:p>
            <a:pPr lvl="1"/>
            <a:r>
              <a:rPr lang="en-US" altLang="en-US"/>
              <a:t>Must be addressed during</a:t>
            </a:r>
            <a:r>
              <a:rPr lang="en-US" altLang="en-US" i="1"/>
              <a:t> analysis</a:t>
            </a:r>
            <a:r>
              <a:rPr lang="en-US" altLang="en-US"/>
              <a:t> (“very visionary scenarios”).</a:t>
            </a:r>
          </a:p>
          <a:p>
            <a:pPr lvl="1"/>
            <a:r>
              <a:rPr lang="en-US" altLang="en-US"/>
              <a:t>Illustrates how the system is going to be used in the future if not yet available technology enablers are available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Summary</a:t>
            </a:r>
          </a:p>
        </p:txBody>
      </p:sp>
      <p:sp>
        <p:nvSpPr>
          <p:cNvPr id="96259" name="Rectangle 3"/>
          <p:cNvSpPr>
            <a:spLocks noGrp="1" noChangeArrowheads="1"/>
          </p:cNvSpPr>
          <p:nvPr>
            <p:ph type="body" idx="1"/>
          </p:nvPr>
        </p:nvSpPr>
        <p:spPr/>
        <p:txBody>
          <a:bodyPr/>
          <a:lstStyle/>
          <a:p>
            <a:pPr>
              <a:buFont typeface="Symbol" panose="05050102010706020507" pitchFamily="18" charset="2"/>
              <a:buNone/>
            </a:pPr>
            <a:r>
              <a:rPr lang="en-US" altLang="en-US"/>
              <a:t>In this lecture, we reviewed the construction of the dynamic model from use case and object models. In particular, we described: In particular, we described:</a:t>
            </a:r>
          </a:p>
          <a:p>
            <a:r>
              <a:rPr lang="en-US" altLang="en-US"/>
              <a:t>Sequence and statechart diagrams for identifying new classes and operations.</a:t>
            </a:r>
          </a:p>
          <a:p>
            <a:endParaRPr lang="en-US" altLang="en-US"/>
          </a:p>
          <a:p>
            <a:pPr>
              <a:buFont typeface="Symbol" panose="05050102010706020507" pitchFamily="18" charset="2"/>
              <a:buNone/>
            </a:pPr>
            <a:r>
              <a:rPr lang="en-US" altLang="en-US"/>
              <a:t>In addition, we described the requirements analysis document and its components</a:t>
            </a:r>
          </a:p>
          <a:p>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ltLang="en-US"/>
              <a:t>Sequence Diagram</a:t>
            </a:r>
          </a:p>
        </p:txBody>
      </p:sp>
      <p:sp>
        <p:nvSpPr>
          <p:cNvPr id="17411" name="Rectangle 3"/>
          <p:cNvSpPr>
            <a:spLocks noGrp="1" noChangeArrowheads="1"/>
          </p:cNvSpPr>
          <p:nvPr>
            <p:ph type="body" idx="1"/>
          </p:nvPr>
        </p:nvSpPr>
        <p:spPr>
          <a:noFill/>
          <a:ln/>
        </p:spPr>
        <p:txBody>
          <a:bodyPr/>
          <a:lstStyle/>
          <a:p>
            <a:r>
              <a:rPr lang="en-US" altLang="en-US"/>
              <a:t>From the flow of events in the use case or scenario proceed to the sequence diagram </a:t>
            </a:r>
          </a:p>
          <a:p>
            <a:r>
              <a:rPr lang="en-US" altLang="en-US"/>
              <a:t>A sequence diagram is a graphical description of objects participating in a use case or scenario using a DAG (direct acyclic graph) notation</a:t>
            </a:r>
          </a:p>
          <a:p>
            <a:r>
              <a:rPr lang="en-US" altLang="en-US"/>
              <a:t>Relation to object identification:</a:t>
            </a:r>
          </a:p>
          <a:p>
            <a:pPr lvl="1"/>
            <a:r>
              <a:rPr lang="en-US" altLang="en-US"/>
              <a:t>Objects/classes have already been  identified during object modeling</a:t>
            </a:r>
          </a:p>
          <a:p>
            <a:pPr lvl="1"/>
            <a:r>
              <a:rPr lang="en-US" altLang="en-US"/>
              <a:t>Objects are  identified as a result of dynamic modeling</a:t>
            </a:r>
          </a:p>
          <a:p>
            <a:r>
              <a:rPr lang="en-US" altLang="en-US"/>
              <a:t>Heuristic:</a:t>
            </a:r>
          </a:p>
          <a:p>
            <a:pPr lvl="1"/>
            <a:r>
              <a:rPr lang="en-US" altLang="en-US"/>
              <a:t>A event always has a sender and a receiver. </a:t>
            </a:r>
          </a:p>
          <a:p>
            <a:pPr lvl="1"/>
            <a:r>
              <a:rPr lang="en-US" altLang="en-US"/>
              <a:t>The representation of the event is sometimes called a message</a:t>
            </a:r>
          </a:p>
          <a:p>
            <a:pPr lvl="1"/>
            <a:r>
              <a:rPr lang="en-US" altLang="en-US"/>
              <a:t>Find them for each event =&gt; These are the objects participating in the use case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tLang="en-US"/>
              <a:t>An Example</a:t>
            </a:r>
          </a:p>
        </p:txBody>
      </p:sp>
      <p:sp>
        <p:nvSpPr>
          <p:cNvPr id="20483" name="Rectangle 3"/>
          <p:cNvSpPr>
            <a:spLocks noGrp="1" noChangeArrowheads="1"/>
          </p:cNvSpPr>
          <p:nvPr>
            <p:ph type="body" idx="1"/>
          </p:nvPr>
        </p:nvSpPr>
        <p:spPr>
          <a:noFill/>
          <a:ln/>
        </p:spPr>
        <p:txBody>
          <a:bodyPr/>
          <a:lstStyle/>
          <a:p>
            <a:r>
              <a:rPr lang="en-US" altLang="en-US"/>
              <a:t>Flow of events in a “Get SeatPosition” use case : </a:t>
            </a:r>
            <a:br>
              <a:rPr lang="en-US" altLang="en-US"/>
            </a:br>
            <a:endParaRPr lang="en-US" altLang="en-US" u="sng"/>
          </a:p>
          <a:p>
            <a:pPr lvl="1">
              <a:buFont typeface="Wingdings" panose="05000000000000000000" pitchFamily="2" charset="2"/>
              <a:buNone/>
            </a:pPr>
            <a:r>
              <a:rPr lang="en-US" altLang="en-US" sz="2400"/>
              <a:t>1. Establish  connection between smart card and onboard computer</a:t>
            </a:r>
            <a:br>
              <a:rPr lang="en-US" altLang="en-US" sz="2400"/>
            </a:br>
            <a:endParaRPr lang="en-US" altLang="en-US" sz="2400"/>
          </a:p>
          <a:p>
            <a:pPr lvl="1">
              <a:buFont typeface="Wingdings" panose="05000000000000000000" pitchFamily="2" charset="2"/>
              <a:buNone/>
            </a:pPr>
            <a:r>
              <a:rPr lang="en-US" altLang="en-US" sz="2400"/>
              <a:t>2. Establish connection between onboard computer and  sensor for seat</a:t>
            </a:r>
            <a:br>
              <a:rPr lang="en-US" altLang="en-US" sz="2400"/>
            </a:br>
            <a:endParaRPr lang="en-US" altLang="en-US" sz="2400"/>
          </a:p>
          <a:p>
            <a:pPr lvl="1">
              <a:buFont typeface="Wingdings" panose="05000000000000000000" pitchFamily="2" charset="2"/>
              <a:buNone/>
            </a:pPr>
            <a:r>
              <a:rPr lang="en-US" altLang="en-US" sz="2400"/>
              <a:t>3. Get current seat position and store on smart card</a:t>
            </a:r>
            <a:br>
              <a:rPr lang="en-US" altLang="en-US" sz="2400"/>
            </a:br>
            <a:endParaRPr lang="en-US" altLang="en-US" sz="2400"/>
          </a:p>
          <a:p>
            <a:r>
              <a:rPr lang="en-US" altLang="en-US"/>
              <a:t>Which are the objects?</a:t>
            </a:r>
          </a:p>
        </p:txBody>
      </p:sp>
    </p:spTree>
  </p:cSld>
  <p:clrMapOvr>
    <a:masterClrMapping/>
  </p:clrMapOvr>
  <p:transition/>
</p:sld>
</file>

<file path=ppt/theme/theme1.xml><?xml version="1.0" encoding="utf-8"?>
<a:theme xmlns:a="http://schemas.openxmlformats.org/drawingml/2006/main" name="ch5lect1">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5lect1">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ch5lect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5lect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5lect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5lect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5lect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5lect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5lect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edition:IM:lectures:ch5analysis:ch5lect1.ppt</Template>
  <TotalTime>8</TotalTime>
  <Pages>48</Pages>
  <Words>8389</Words>
  <Application>Microsoft Office PowerPoint</Application>
  <PresentationFormat>Letter Paper (8.5x11 in)</PresentationFormat>
  <Paragraphs>1169</Paragraphs>
  <Slides>77</Slides>
  <Notes>25</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Times</vt:lpstr>
      <vt:lpstr>Symbol</vt:lpstr>
      <vt:lpstr>Wingdings</vt:lpstr>
      <vt:lpstr>Book Antiqua</vt:lpstr>
      <vt:lpstr>Arial</vt:lpstr>
      <vt:lpstr>Times New Roman</vt:lpstr>
      <vt:lpstr>Palatino</vt:lpstr>
      <vt:lpstr>Geneva</vt:lpstr>
      <vt:lpstr>Monotype Sorts</vt:lpstr>
      <vt:lpstr>Helvetica</vt:lpstr>
      <vt:lpstr>ch5lect1</vt:lpstr>
      <vt:lpstr>Chapter 5,  Analysis:  Dynamic Modeling</vt:lpstr>
      <vt:lpstr>Outline of the Lecture</vt:lpstr>
      <vt:lpstr>How do you find classes?</vt:lpstr>
      <vt:lpstr>Dynamic Modeling with UML</vt:lpstr>
      <vt:lpstr>Dynamic Modeling</vt:lpstr>
      <vt:lpstr>Start with Flow of Events from Use Case</vt:lpstr>
      <vt:lpstr>What is an Event?</vt:lpstr>
      <vt:lpstr>Sequence Diagram</vt:lpstr>
      <vt:lpstr>An Example</vt:lpstr>
      <vt:lpstr>Sequence Diagram for “Get SeatPosition”</vt:lpstr>
      <vt:lpstr>Heuristics for Sequence Diagrams</vt:lpstr>
      <vt:lpstr>Is this a good Sequence Diagram?</vt:lpstr>
      <vt:lpstr>An ARENA Sequence Diagram : Create Tournament</vt:lpstr>
      <vt:lpstr>Impact on  ARENA’s Object Model</vt:lpstr>
      <vt:lpstr>PowerPoint Presentation</vt:lpstr>
      <vt:lpstr>PowerPoint Presentation</vt:lpstr>
      <vt:lpstr>Impact on  ARENA’s Object Model (ctd)</vt:lpstr>
      <vt:lpstr>Example from the Sequence Diagram</vt:lpstr>
      <vt:lpstr>PowerPoint Presentation</vt:lpstr>
      <vt:lpstr>What else can we get out of sequence diagrams?</vt:lpstr>
      <vt:lpstr>Fork Diagram</vt:lpstr>
      <vt:lpstr>Stair Diagram</vt:lpstr>
      <vt:lpstr>Fork or Stair?</vt:lpstr>
      <vt:lpstr>UML Statechart Diagram Notation</vt:lpstr>
      <vt:lpstr>Statechart Diagrams</vt:lpstr>
      <vt:lpstr>State</vt:lpstr>
      <vt:lpstr>Example of a StateChart Diagram</vt:lpstr>
      <vt:lpstr>Nested State Diagram</vt:lpstr>
      <vt:lpstr>Example of a Nested Statechart Diagram</vt:lpstr>
      <vt:lpstr>Example of a Nested Statechart Diagram</vt:lpstr>
      <vt:lpstr>Example of a Nested Statechart Diagram</vt:lpstr>
      <vt:lpstr>Expanding  activity “do:dispense item”</vt:lpstr>
      <vt:lpstr>Superstates</vt:lpstr>
      <vt:lpstr>Modeling Concurrency</vt:lpstr>
      <vt:lpstr>Example of Concurrency within an Object</vt:lpstr>
      <vt:lpstr>State Chart Diagram vs Sequence Diagram</vt:lpstr>
      <vt:lpstr>Dynamic Modeling of User Interfaces</vt:lpstr>
      <vt:lpstr>Navigation Path Example</vt:lpstr>
      <vt:lpstr>Practical Tips for Dynamic Modeling</vt:lpstr>
      <vt:lpstr>Summary: Requirements Analysis</vt:lpstr>
      <vt:lpstr>Let’s Do Analysis</vt:lpstr>
      <vt:lpstr>Problem Statement:  Direction Control for  a Toy Car</vt:lpstr>
      <vt:lpstr>Find the Functional Model: Do Use Case Modeling</vt:lpstr>
      <vt:lpstr>Use Cases continued</vt:lpstr>
      <vt:lpstr>Use Case Pruning</vt:lpstr>
      <vt:lpstr>Find the Dynamic Model: Create sequence diagram</vt:lpstr>
      <vt:lpstr>Sequence Diagram for Drive Car Scenario</vt:lpstr>
      <vt:lpstr>Toy Car: Dynamic Model</vt:lpstr>
      <vt:lpstr>Toy Car: Object Model</vt:lpstr>
      <vt:lpstr>Additional constraints in ARENA Project </vt:lpstr>
      <vt:lpstr>Impact on ARENA Object Model</vt:lpstr>
      <vt:lpstr>Clarification: Terminology in REQuest</vt:lpstr>
      <vt:lpstr>ARENA user tasks (top level use cases)</vt:lpstr>
      <vt:lpstr>AnnounceTournament (Part of OrganizeTournament)</vt:lpstr>
      <vt:lpstr>When is a model dominant?</vt:lpstr>
      <vt:lpstr>Dominance of models</vt:lpstr>
      <vt:lpstr>Collaborative Analysis</vt:lpstr>
      <vt:lpstr>Analysis: UML Activity Diagram</vt:lpstr>
      <vt:lpstr>Object Model Integration in a large Project</vt:lpstr>
      <vt:lpstr>Requirements Analysis Document Template</vt:lpstr>
      <vt:lpstr>Section 3.5 System Model</vt:lpstr>
      <vt:lpstr>Section 3.3 Nonfunctional Requirements</vt:lpstr>
      <vt:lpstr>Nonfunctional Requirements: Trigger Questions</vt:lpstr>
      <vt:lpstr>Nonfunctional Requirements, ctd</vt:lpstr>
      <vt:lpstr>Nonfunctional Requirements, ctd</vt:lpstr>
      <vt:lpstr>Nonfunctional Requirements, ctd</vt:lpstr>
      <vt:lpstr>Constraints (Pseudo Requirements)</vt:lpstr>
      <vt:lpstr>Outline of the Lecture</vt:lpstr>
      <vt:lpstr>Verification and Validation of models</vt:lpstr>
      <vt:lpstr>Correctness, Completeness and Consistency</vt:lpstr>
      <vt:lpstr>Modeling Checklist for the Review</vt:lpstr>
      <vt:lpstr>Diagram Checklist for the RAD</vt:lpstr>
      <vt:lpstr>Different spellings in different diagrams</vt:lpstr>
      <vt:lpstr>Omissions in some diagrams</vt:lpstr>
      <vt:lpstr>Project Agreement</vt:lpstr>
      <vt:lpstr>Prioritizing requirements</vt:lpstr>
      <vt:lpstr>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for Chapter 5, Analysis</dc:title>
  <dc:subject>Object-Oriented Software Engineering</dc:subject>
  <dc:creator>Bernd Bruegge &amp; Allen Dutoit</dc:creator>
  <cp:keywords/>
  <dc:description/>
  <cp:lastModifiedBy>Ahsan Nabi Khan</cp:lastModifiedBy>
  <cp:revision>166</cp:revision>
  <cp:lastPrinted>1999-09-14T12:29:06Z</cp:lastPrinted>
  <dcterms:created xsi:type="dcterms:W3CDTF">1995-09-21T12:49:34Z</dcterms:created>
  <dcterms:modified xsi:type="dcterms:W3CDTF">2018-01-30T08:28:38Z</dcterms:modified>
  <cp:category/>
</cp:coreProperties>
</file>