
<file path=[Content_Types].xml><?xml version="1.0" encoding="utf-8"?>
<Types xmlns="http://schemas.openxmlformats.org/package/2006/content-types">
  <Default Extension="png" ContentType="image/png"/>
  <Default Extension="bin" ContentType="audio/unknown"/>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4" r:id="rId2"/>
  </p:sldMasterIdLst>
  <p:notesMasterIdLst>
    <p:notesMasterId r:id="rId57"/>
  </p:notesMasterIdLst>
  <p:handoutMasterIdLst>
    <p:handoutMasterId r:id="rId58"/>
  </p:handoutMasterIdLst>
  <p:sldIdLst>
    <p:sldId id="363" r:id="rId3"/>
    <p:sldId id="268" r:id="rId4"/>
    <p:sldId id="269" r:id="rId5"/>
    <p:sldId id="276" r:id="rId6"/>
    <p:sldId id="271" r:id="rId7"/>
    <p:sldId id="270" r:id="rId8"/>
    <p:sldId id="272" r:id="rId9"/>
    <p:sldId id="377" r:id="rId10"/>
    <p:sldId id="375" r:id="rId11"/>
    <p:sldId id="376" r:id="rId12"/>
    <p:sldId id="379" r:id="rId13"/>
    <p:sldId id="378" r:id="rId14"/>
    <p:sldId id="381" r:id="rId15"/>
    <p:sldId id="380" r:id="rId16"/>
    <p:sldId id="273" r:id="rId17"/>
    <p:sldId id="274" r:id="rId18"/>
    <p:sldId id="275" r:id="rId19"/>
    <p:sldId id="330" r:id="rId20"/>
    <p:sldId id="331" r:id="rId21"/>
    <p:sldId id="289" r:id="rId22"/>
    <p:sldId id="346" r:id="rId23"/>
    <p:sldId id="290" r:id="rId24"/>
    <p:sldId id="334" r:id="rId25"/>
    <p:sldId id="293" r:id="rId26"/>
    <p:sldId id="336" r:id="rId27"/>
    <p:sldId id="360" r:id="rId28"/>
    <p:sldId id="366" r:id="rId29"/>
    <p:sldId id="367" r:id="rId30"/>
    <p:sldId id="347" r:id="rId31"/>
    <p:sldId id="277" r:id="rId32"/>
    <p:sldId id="348" r:id="rId33"/>
    <p:sldId id="278" r:id="rId34"/>
    <p:sldId id="279" r:id="rId35"/>
    <p:sldId id="280" r:id="rId36"/>
    <p:sldId id="281" r:id="rId37"/>
    <p:sldId id="282" r:id="rId38"/>
    <p:sldId id="283" r:id="rId39"/>
    <p:sldId id="351" r:id="rId40"/>
    <p:sldId id="354" r:id="rId41"/>
    <p:sldId id="287" r:id="rId42"/>
    <p:sldId id="288" r:id="rId43"/>
    <p:sldId id="285" r:id="rId44"/>
    <p:sldId id="356" r:id="rId45"/>
    <p:sldId id="382" r:id="rId46"/>
    <p:sldId id="286" r:id="rId47"/>
    <p:sldId id="371" r:id="rId48"/>
    <p:sldId id="372" r:id="rId49"/>
    <p:sldId id="350" r:id="rId50"/>
    <p:sldId id="357" r:id="rId51"/>
    <p:sldId id="358" r:id="rId52"/>
    <p:sldId id="359" r:id="rId53"/>
    <p:sldId id="352" r:id="rId54"/>
    <p:sldId id="353" r:id="rId55"/>
    <p:sldId id="364" r:id="rId5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66"/>
    <a:srgbClr val="0000CC"/>
    <a:srgbClr val="FF0000"/>
    <a:srgbClr val="FF9999"/>
    <a:srgbClr val="00FF00"/>
    <a:srgbClr val="2B0122"/>
    <a:srgbClr val="000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inimized" preferSingleView="1">
    <p:restoredLeft sz="30978" autoAdjust="0"/>
    <p:restoredTop sz="83725" autoAdjust="0"/>
  </p:normalViewPr>
  <p:slideViewPr>
    <p:cSldViewPr snapToGrid="0" snapToObjects="1">
      <p:cViewPr varScale="1">
        <p:scale>
          <a:sx n="75" d="100"/>
          <a:sy n="75" d="100"/>
        </p:scale>
        <p:origin x="18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p:scale>
          <a:sx n="100" d="100"/>
          <a:sy n="100" d="100"/>
        </p:scale>
        <p:origin x="-1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10613"/>
            <a:ext cx="731837" cy="25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4B684F31-F5A8-4447-A3D6-9DE1A691A0B0}"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3058883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62288" y="8710613"/>
            <a:ext cx="731837" cy="25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D71ED354-F460-4DB6-9617-57BF966F52BA}"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292225" y="31750"/>
            <a:ext cx="4162425"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60607271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r>
              <a:rPr lang="en-US" altLang="en-US"/>
              <a:t>Compared with Requirements Analysis System design is messy.</a:t>
            </a:r>
          </a:p>
          <a:p>
            <a:r>
              <a:rPr lang="en-US" altLang="en-US"/>
              <a:t>One of the reasons is that the analysis depends on the application domain. When entering design, we add the implementation domain. We worry about how to map the application domain expressed in the system model (object model, dynamic model, functional model) into the existing hardware. </a:t>
            </a:r>
          </a:p>
          <a:p>
            <a:r>
              <a:rPr lang="en-US" altLang="en-US"/>
              <a:t>Unfortunately this is not a well known science. Again only heuristics are known. Unfortunately even these heuristics have a half-life of 2-5 years. One of the problems is that we are still making incredible progress in computer science which is driven by technology</a:t>
            </a:r>
          </a:p>
          <a:p>
            <a:r>
              <a:rPr lang="en-US" altLang="en-US"/>
              <a:t>20 years ago we every analysis was mapped on a main frame. It was too expensive to waste cycles.</a:t>
            </a:r>
          </a:p>
          <a:p>
            <a:r>
              <a:rPr lang="en-US" altLang="en-US"/>
              <a:t>With the advence of minis and LAN networks, people started talking about client/server architectures and mapped their analysis onto distributed networks of computers</a:t>
            </a:r>
          </a:p>
          <a:p>
            <a:r>
              <a:rPr lang="en-US" altLang="en-US"/>
              <a:t>One of the questions a designer faces is performance vs reliability. If a certain design needs to be optimized because the response time is too slow, what should the designer do? Pick a Cray or a network of Sun workstations?</a:t>
            </a:r>
          </a:p>
        </p:txBody>
      </p:sp>
      <p:sp>
        <p:nvSpPr>
          <p:cNvPr id="18435" name="Rectangle 3"/>
          <p:cNvSpPr>
            <a:spLocks noChangeArrowheads="1" noTextEdit="1"/>
          </p:cNvSpPr>
          <p:nvPr>
            <p:ph type="sldImg"/>
          </p:nvPr>
        </p:nvSpPr>
        <p:spPr>
          <a:ln cap="flat"/>
        </p:spPr>
      </p:sp>
    </p:spTree>
    <p:extLst>
      <p:ext uri="{BB962C8B-B14F-4D97-AF65-F5344CB8AC3E}">
        <p14:creationId xmlns:p14="http://schemas.microsoft.com/office/powerpoint/2010/main" val="194728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de-DE" altLang="en-US"/>
          </a:p>
        </p:txBody>
      </p:sp>
      <p:sp>
        <p:nvSpPr>
          <p:cNvPr id="31747" name="Rectangle 3"/>
          <p:cNvSpPr>
            <a:spLocks noChangeArrowheads="1" noTextEdit="1"/>
          </p:cNvSpPr>
          <p:nvPr>
            <p:ph type="sldImg"/>
          </p:nvPr>
        </p:nvSpPr>
        <p:spPr>
          <a:ln cap="flat"/>
        </p:spPr>
      </p:sp>
    </p:spTree>
    <p:extLst>
      <p:ext uri="{BB962C8B-B14F-4D97-AF65-F5344CB8AC3E}">
        <p14:creationId xmlns:p14="http://schemas.microsoft.com/office/powerpoint/2010/main" val="74459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en-US"/>
              <a:t>Relation of subsystems to each other is similar to object model</a:t>
            </a:r>
          </a:p>
          <a:p>
            <a:r>
              <a:rPr lang="en-US" altLang="en-US"/>
              <a:t>System topology is similar functional model!</a:t>
            </a:r>
          </a:p>
          <a:p>
            <a:endParaRPr lang="en-US" altLang="en-US"/>
          </a:p>
        </p:txBody>
      </p:sp>
      <p:sp>
        <p:nvSpPr>
          <p:cNvPr id="50179" name="Rectangle 3"/>
          <p:cNvSpPr>
            <a:spLocks noChangeArrowheads="1" noTextEdit="1"/>
          </p:cNvSpPr>
          <p:nvPr>
            <p:ph type="sldImg"/>
          </p:nvPr>
        </p:nvSpPr>
        <p:spPr>
          <a:ln cap="flat"/>
        </p:spPr>
      </p:sp>
    </p:spTree>
    <p:extLst>
      <p:ext uri="{BB962C8B-B14F-4D97-AF65-F5344CB8AC3E}">
        <p14:creationId xmlns:p14="http://schemas.microsoft.com/office/powerpoint/2010/main" val="297496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p:spPr>
        <p:txBody>
          <a:bodyPr/>
          <a:lstStyle/>
          <a:p>
            <a:r>
              <a:rPr lang="en-US" altLang="en-US"/>
              <a:t>In an object-oriented design such as JEWEL, each subsystem  makes its layer a subclass of the generic layer class provided by the UI subsystem. Each individual subsystem must provide for its own zoom and refresh methods. Ideally the refresh method will be called for every draw operation. The UI subsystem is responsible for knowing when to call for a refresh (but  the UI group will not have to implement it itself: it is a callback method implemented by the visualization and GIS group). All the interfaces with UI (such as how UI will provide the other groups with selection information) should be well documented and agreed on by all groups.</a:t>
            </a:r>
          </a:p>
        </p:txBody>
      </p:sp>
      <p:sp>
        <p:nvSpPr>
          <p:cNvPr id="34819" name="Rectangle 3"/>
          <p:cNvSpPr>
            <a:spLocks noChangeArrowheads="1" noTextEdit="1"/>
          </p:cNvSpPr>
          <p:nvPr>
            <p:ph type="sldImg"/>
          </p:nvPr>
        </p:nvSpPr>
        <p:spPr>
          <a:ln cap="flat"/>
        </p:spPr>
      </p:sp>
    </p:spTree>
    <p:extLst>
      <p:ext uri="{BB962C8B-B14F-4D97-AF65-F5344CB8AC3E}">
        <p14:creationId xmlns:p14="http://schemas.microsoft.com/office/powerpoint/2010/main" val="3935783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r>
              <a:rPr lang="en-US" altLang="en-US"/>
              <a:t>A virtual machine can be seen  a collection of classes instead of a single class. This module uses services provided by lower level virtual machines and provides a service to higher level machines</a:t>
            </a:r>
          </a:p>
          <a:p>
            <a:r>
              <a:rPr lang="en-US" altLang="en-US"/>
              <a:t>Key concept in structuring and providing abstraction, but slightly out of out of date, cannot deal with distributed architectures. Works still well for single processor architectures (tasks)</a:t>
            </a:r>
          </a:p>
          <a:p>
            <a:endParaRPr lang="en-US" altLang="en-US"/>
          </a:p>
        </p:txBody>
      </p:sp>
      <p:sp>
        <p:nvSpPr>
          <p:cNvPr id="38915" name="Rectangle 3"/>
          <p:cNvSpPr>
            <a:spLocks noChangeArrowheads="1" noTextEdit="1"/>
          </p:cNvSpPr>
          <p:nvPr>
            <p:ph type="sldImg"/>
          </p:nvPr>
        </p:nvSpPr>
        <p:spPr>
          <a:ln cap="flat"/>
        </p:spPr>
      </p:sp>
    </p:spTree>
    <p:extLst>
      <p:ext uri="{BB962C8B-B14F-4D97-AF65-F5344CB8AC3E}">
        <p14:creationId xmlns:p14="http://schemas.microsoft.com/office/powerpoint/2010/main" val="58314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de-DE" altLang="en-US"/>
          </a:p>
        </p:txBody>
      </p:sp>
      <p:sp>
        <p:nvSpPr>
          <p:cNvPr id="47107" name="Rectangle 3"/>
          <p:cNvSpPr>
            <a:spLocks noChangeArrowheads="1" noTextEdit="1"/>
          </p:cNvSpPr>
          <p:nvPr>
            <p:ph type="sldImg"/>
          </p:nvPr>
        </p:nvSpPr>
        <p:spPr>
          <a:ln cap="flat"/>
        </p:spPr>
      </p:sp>
    </p:spTree>
    <p:extLst>
      <p:ext uri="{BB962C8B-B14F-4D97-AF65-F5344CB8AC3E}">
        <p14:creationId xmlns:p14="http://schemas.microsoft.com/office/powerpoint/2010/main" val="290087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9391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p:txBody>
          <a:bodyPr/>
          <a:lstStyle/>
          <a:p>
            <a:r>
              <a:rPr lang="en-US" altLang="en-US"/>
              <a:t>An example of a closed architecture is the Reference Model of Open Systems Interconnection (in short, the OSI model) is composed of seven layers [Tanenbaum, 1996]. Each layer is responsible for performing a well defined function. In addition, each layer provides its services by using services by the layer below. The Physical layer represents the hardware interface to the network. It is responsible for transmitting bits over a communication channels. The DataLink layer is responsible for transmitting data frames without error using the services of the Physical layer. The Network layer is responsible for transmitting and routing packets within a network. The Transport layer is responsible for ensuring that the data is reliably transmitted from end to end. The Transport layer is the interface Unix programmers see when transmitting information over TCP/IP sockets between two processes. The Session layer is responsible for the initialization of a connection, including authentication. The Presentation layer performs data transformation services, such as byte swapping or encryption. The Application layer is the system you are designing (unless you are building an operating system or protocol stack). The application layer can and should, of course, also consist of layered subsystems.</a:t>
            </a:r>
          </a:p>
          <a:p>
            <a:endParaRPr lang="en-US" altLang="en-US"/>
          </a:p>
          <a:p>
            <a:r>
              <a:rPr lang="en-US" altLang="en-US"/>
              <a:t>An example of closed architecture: the OSI model (UML class diagram). The OSI model decomposes network services into seven layers, each responsible for a different level of abstraction.</a:t>
            </a:r>
          </a:p>
          <a:p>
            <a:endParaRPr lang="en-US" altLang="en-US"/>
          </a:p>
        </p:txBody>
      </p:sp>
    </p:spTree>
    <p:extLst>
      <p:ext uri="{BB962C8B-B14F-4D97-AF65-F5344CB8AC3E}">
        <p14:creationId xmlns:p14="http://schemas.microsoft.com/office/powerpoint/2010/main" val="88429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838200" y="3810000"/>
            <a:ext cx="5105400" cy="4724400"/>
          </a:xfrm>
          <a:noFill/>
          <a:ln/>
        </p:spPr>
        <p:txBody>
          <a:bodyPr/>
          <a:lstStyle/>
          <a:p>
            <a:r>
              <a:rPr lang="en-US" altLang="en-US"/>
              <a:t>1. Design goals</a:t>
            </a:r>
          </a:p>
          <a:p>
            <a:r>
              <a:rPr lang="en-US" altLang="en-US"/>
              <a:t>2. System decomposition</a:t>
            </a:r>
          </a:p>
          <a:p>
            <a:r>
              <a:rPr lang="en-US" altLang="en-US"/>
              <a:t>      Breaking the system into subsystems, Layers and partitions, System information flow (topology)</a:t>
            </a:r>
          </a:p>
          <a:p>
            <a:r>
              <a:rPr lang="en-US" altLang="en-US"/>
              <a:t>3. Identification of concurrency</a:t>
            </a:r>
          </a:p>
          <a:p>
            <a:r>
              <a:rPr lang="en-US" altLang="en-US"/>
              <a:t>    Threads of control</a:t>
            </a:r>
          </a:p>
          <a:p>
            <a:r>
              <a:rPr lang="en-US" altLang="en-US"/>
              <a:t>4. Hardware/software allocation</a:t>
            </a:r>
          </a:p>
          <a:p>
            <a:r>
              <a:rPr lang="en-US" altLang="en-US"/>
              <a:t>  Estimate hardware requirements,  Hardware/software trade-offs,   Describe processor allocation, Physical connectivity (existing hardware)</a:t>
            </a:r>
          </a:p>
          <a:p>
            <a:r>
              <a:rPr lang="en-US" altLang="en-US"/>
              <a:t>5. Data management</a:t>
            </a:r>
          </a:p>
          <a:p>
            <a:r>
              <a:rPr lang="en-US" altLang="en-US"/>
              <a:t>   Data structures implemented in memory or secondary storage</a:t>
            </a:r>
          </a:p>
          <a:p>
            <a:r>
              <a:rPr lang="en-US" altLang="en-US"/>
              <a:t>6. Global resource handling</a:t>
            </a:r>
          </a:p>
          <a:p>
            <a:r>
              <a:rPr lang="en-US" altLang="en-US"/>
              <a:t>     Choose access control</a:t>
            </a:r>
          </a:p>
          <a:p>
            <a:r>
              <a:rPr lang="en-US" altLang="en-US"/>
              <a:t>7. Software control implementation</a:t>
            </a:r>
          </a:p>
          <a:p>
            <a:r>
              <a:rPr lang="en-US" altLang="en-US"/>
              <a:t>    Procedure-based, event-based, concurrent systems</a:t>
            </a:r>
          </a:p>
          <a:p>
            <a:r>
              <a:rPr lang="en-US" altLang="en-US"/>
              <a:t>8. Boundary conditions</a:t>
            </a:r>
          </a:p>
          <a:p>
            <a:r>
              <a:rPr lang="en-US" altLang="en-US"/>
              <a:t>   Describe behavior at initialization, termination and failure</a:t>
            </a:r>
          </a:p>
          <a:p>
            <a:r>
              <a:rPr lang="en-US" altLang="en-US"/>
              <a:t>9. Feasibility </a:t>
            </a:r>
          </a:p>
          <a:p>
            <a:r>
              <a:rPr lang="en-US" altLang="en-US"/>
              <a:t> Discuss design alternatives, Technological constraints that drive the design, What if the constraints change?</a:t>
            </a:r>
          </a:p>
        </p:txBody>
      </p:sp>
      <p:sp>
        <p:nvSpPr>
          <p:cNvPr id="23555" name="Rectangle 3"/>
          <p:cNvSpPr>
            <a:spLocks noChangeArrowheads="1" noTextEdit="1"/>
          </p:cNvSpPr>
          <p:nvPr>
            <p:ph type="sldImg"/>
          </p:nvPr>
        </p:nvSpPr>
        <p:spPr>
          <a:xfrm>
            <a:off x="1227138" y="158750"/>
            <a:ext cx="4098925" cy="3073400"/>
          </a:xfrm>
          <a:ln cap="flat"/>
        </p:spPr>
      </p:sp>
    </p:spTree>
    <p:extLst>
      <p:ext uri="{BB962C8B-B14F-4D97-AF65-F5344CB8AC3E}">
        <p14:creationId xmlns:p14="http://schemas.microsoft.com/office/powerpoint/2010/main" val="242772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en-US"/>
              <a:t>Rumbaugh distinguishes two kinds of design: System design and Object design. System design, the topic of this and the next lecture is concerned with the overall aspects of the system.  What are the goals it tries to achieve. The main goals are: Low cost, good response time, high reliability.  Types (Often listed under Global requirements in Problem Statement). </a:t>
            </a:r>
            <a:r>
              <a:rPr lang="en-US" altLang="en-US">
                <a:effectLst>
                  <a:outerShdw blurRad="38100" dist="38100" dir="2700000" algn="tl">
                    <a:srgbClr val="C0C0C0"/>
                  </a:outerShdw>
                </a:effectLst>
              </a:rPr>
              <a:t>Trade-off priorities</a:t>
            </a:r>
            <a:endParaRPr lang="en-US" altLang="en-US"/>
          </a:p>
          <a:p>
            <a:r>
              <a:rPr lang="en-US" altLang="en-US"/>
              <a:t>System design is also concerned about the overall structure of the system. How is it broken into pieces? How do these pieces fit together? Must they know about each other? The best system design is one where the interaction between the subsystems is minimal.</a:t>
            </a:r>
          </a:p>
          <a:p>
            <a:r>
              <a:rPr lang="en-US" altLang="en-US"/>
              <a:t>Concurrency is another important design issue. The more concurrency we can identify in a system, the better it can perform. </a:t>
            </a:r>
          </a:p>
          <a:p>
            <a:r>
              <a:rPr lang="en-US" altLang="en-US"/>
              <a:t>Mapping the subsystem to processors is the moment of truth, and the hardest. While decomposotion and concurrency identification are still independent of technology, subsystem allocation is not. Shall we map them to hardware or can we get by with software (Example: Floating point package).</a:t>
            </a:r>
          </a:p>
          <a:p>
            <a:r>
              <a:rPr lang="en-US" altLang="en-US"/>
              <a:t>The management of data is also a design issue.  The FRIEN database group is an example: Most of its problems are design specific.</a:t>
            </a:r>
          </a:p>
          <a:p>
            <a:r>
              <a:rPr lang="en-US" altLang="en-US"/>
              <a:t>Access methods specify the security of the design. Can a random user or a program gone hay-wire create havoc to the rest of the system?</a:t>
            </a:r>
          </a:p>
          <a:p>
            <a:r>
              <a:rPr lang="en-US" altLang="en-US"/>
              <a:t>Control is another important design issue. Who is in control? A main program or a set of harmoniously cooperating processes?</a:t>
            </a:r>
          </a:p>
          <a:p>
            <a:r>
              <a:rPr lang="en-US" altLang="en-US"/>
              <a:t>Boundary conditions specify the non-steady state behavior of the system.  Usually the designer worries about the steady state (average number of transactions/sec). However, initialization and termination behavior, in particular failure conditions are important design issues. How does the system behave when an error occurs? Does it simply type "Illegal address  at PC 0. Abort!" (Famous last words on a screen cockpit filmed by a video camera before the plane, an F-15 fighter, crashed).</a:t>
            </a:r>
          </a:p>
          <a:p>
            <a:r>
              <a:rPr lang="en-US" altLang="en-US"/>
              <a:t>For the FRIEND system, database design issues are very important. We will discuss several design goals that are very important for the design of distributed databases</a:t>
            </a:r>
          </a:p>
          <a:p>
            <a:endParaRPr lang="en-US" altLang="en-US"/>
          </a:p>
        </p:txBody>
      </p:sp>
      <p:sp>
        <p:nvSpPr>
          <p:cNvPr id="21507" name="Rectangle 3"/>
          <p:cNvSpPr>
            <a:spLocks noChangeArrowheads="1" noTextEdit="1"/>
          </p:cNvSpPr>
          <p:nvPr>
            <p:ph type="sldImg"/>
          </p:nvPr>
        </p:nvSpPr>
        <p:spPr>
          <a:ln cap="flat"/>
        </p:spPr>
      </p:sp>
    </p:spTree>
    <p:extLst>
      <p:ext uri="{BB962C8B-B14F-4D97-AF65-F5344CB8AC3E}">
        <p14:creationId xmlns:p14="http://schemas.microsoft.com/office/powerpoint/2010/main" val="14099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en-US"/>
              <a:t>In Requirements analysis we have beautifully built 3 descriptions of the problem, the models. Where do the models go in system design?</a:t>
            </a:r>
          </a:p>
          <a:p>
            <a:r>
              <a:rPr lang="en-US" altLang="en-US"/>
              <a:t>If you read Rumbaugh, the above list of system design issues looks a little bit random. But there is a reason behind it:</a:t>
            </a:r>
          </a:p>
          <a:p>
            <a:endParaRPr lang="en-US" altLang="en-US"/>
          </a:p>
        </p:txBody>
      </p:sp>
      <p:sp>
        <p:nvSpPr>
          <p:cNvPr id="25603" name="Rectangle 3"/>
          <p:cNvSpPr>
            <a:spLocks noChangeArrowheads="1" noTextEdit="1"/>
          </p:cNvSpPr>
          <p:nvPr>
            <p:ph type="sldImg"/>
          </p:nvPr>
        </p:nvSpPr>
        <p:spPr>
          <a:ln cap="flat"/>
        </p:spPr>
      </p:sp>
    </p:spTree>
    <p:extLst>
      <p:ext uri="{BB962C8B-B14F-4D97-AF65-F5344CB8AC3E}">
        <p14:creationId xmlns:p14="http://schemas.microsoft.com/office/powerpoint/2010/main" val="2224675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68963"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277962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71011"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82978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78179"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2791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de-DE" altLang="en-US"/>
          </a:p>
        </p:txBody>
      </p:sp>
      <p:sp>
        <p:nvSpPr>
          <p:cNvPr id="27651" name="Rectangle 3"/>
          <p:cNvSpPr>
            <a:spLocks noChangeArrowheads="1" noTextEdit="1"/>
          </p:cNvSpPr>
          <p:nvPr>
            <p:ph type="sldImg"/>
          </p:nvPr>
        </p:nvSpPr>
        <p:spPr>
          <a:ln cap="flat"/>
        </p:spPr>
      </p:sp>
    </p:spTree>
    <p:extLst>
      <p:ext uri="{BB962C8B-B14F-4D97-AF65-F5344CB8AC3E}">
        <p14:creationId xmlns:p14="http://schemas.microsoft.com/office/powerpoint/2010/main" val="85500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de-DE" altLang="en-US"/>
          </a:p>
        </p:txBody>
      </p:sp>
      <p:sp>
        <p:nvSpPr>
          <p:cNvPr id="29699" name="Rectangle 3"/>
          <p:cNvSpPr>
            <a:spLocks noChangeArrowheads="1" noTextEdit="1"/>
          </p:cNvSpPr>
          <p:nvPr>
            <p:ph type="sldImg"/>
          </p:nvPr>
        </p:nvSpPr>
        <p:spPr>
          <a:ln cap="flat"/>
        </p:spPr>
      </p:sp>
    </p:spTree>
    <p:extLst>
      <p:ext uri="{BB962C8B-B14F-4D97-AF65-F5344CB8AC3E}">
        <p14:creationId xmlns:p14="http://schemas.microsoft.com/office/powerpoint/2010/main" val="233385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3843" name="Rectangle 3"/>
          <p:cNvSpPr>
            <a:spLocks noGrp="1" noChangeArrowheads="1"/>
          </p:cNvSpPr>
          <p:nvPr>
            <p:ph type="ctrTitle"/>
          </p:nvPr>
        </p:nvSpPr>
        <p:spPr>
          <a:xfrm>
            <a:off x="1485900" y="320675"/>
            <a:ext cx="5638800" cy="2143125"/>
          </a:xfrm>
        </p:spPr>
        <p:txBody>
          <a:bodyPr/>
          <a:lstStyle>
            <a:lvl1pPr algn="ctr">
              <a:defRPr sz="2400" i="0"/>
            </a:lvl1pPr>
          </a:lstStyle>
          <a:p>
            <a:pPr lvl="0"/>
            <a:r>
              <a:rPr lang="de-DE" altLang="en-US" noProof="0" smtClean="0"/>
              <a:t>Click to edit Master title style</a:t>
            </a:r>
          </a:p>
        </p:txBody>
      </p:sp>
      <p:sp>
        <p:nvSpPr>
          <p:cNvPr id="163844"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163845" name="Text Box 5"/>
          <p:cNvSpPr txBox="1">
            <a:spLocks noChangeArrowheads="1"/>
          </p:cNvSpPr>
          <p:nvPr/>
        </p:nvSpPr>
        <p:spPr bwMode="auto">
          <a:xfrm rot="16200000">
            <a:off x="-2644774" y="3160712"/>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29018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94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2342987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2912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416201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24067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07472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147207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352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938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87255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78649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94308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66369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7287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74661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12825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36993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51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49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350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2819"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C1EBCF50-C174-4A5C-BC30-DA0F6698632D}" type="slidenum">
              <a:rPr lang="en-US" altLang="en-US" sz="800"/>
              <a:pPr algn="ctr"/>
              <a:t>‹#›</a:t>
            </a:fld>
            <a:endParaRPr lang="en-US" altLang="en-US" sz="800"/>
          </a:p>
        </p:txBody>
      </p:sp>
      <p:sp>
        <p:nvSpPr>
          <p:cNvPr id="162820"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8" name="Rectangle 6"/>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6919" name="Rectangle 7"/>
          <p:cNvSpPr>
            <a:spLocks noChangeArrowheads="1"/>
          </p:cNvSpPr>
          <p:nvPr userDrawn="1"/>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416043D8-0C58-4937-8CA4-151445FA74B5}" type="slidenum">
              <a:rPr lang="en-US" altLang="en-US" sz="800"/>
              <a:pPr algn="ctr"/>
              <a:t>‹#›</a:t>
            </a:fld>
            <a:endParaRPr lang="en-US" altLang="en-US" sz="800"/>
          </a:p>
        </p:txBody>
      </p:sp>
      <p:sp>
        <p:nvSpPr>
          <p:cNvPr id="166920" name="Rectangle 8"/>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0" fontAlgn="base" hangingPunct="0">
        <a:lnSpc>
          <a:spcPct val="90000"/>
        </a:lnSpc>
        <a:spcBef>
          <a:spcPct val="0"/>
        </a:spcBef>
        <a:spcAft>
          <a:spcPct val="0"/>
        </a:spcAft>
        <a:defRPr sz="30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3000" b="1" i="1">
          <a:solidFill>
            <a:schemeClr val="tx2"/>
          </a:solidFill>
          <a:latin typeface="Palatino" charset="0"/>
        </a:defRPr>
      </a:lvl2pPr>
      <a:lvl3pPr algn="l" rtl="0" eaLnBrk="0" fontAlgn="base" hangingPunct="0">
        <a:lnSpc>
          <a:spcPct val="90000"/>
        </a:lnSpc>
        <a:spcBef>
          <a:spcPct val="0"/>
        </a:spcBef>
        <a:spcAft>
          <a:spcPct val="0"/>
        </a:spcAft>
        <a:defRPr sz="3000" b="1" i="1">
          <a:solidFill>
            <a:schemeClr val="tx2"/>
          </a:solidFill>
          <a:latin typeface="Palatino" charset="0"/>
        </a:defRPr>
      </a:lvl3pPr>
      <a:lvl4pPr algn="l" rtl="0" eaLnBrk="0" fontAlgn="base" hangingPunct="0">
        <a:lnSpc>
          <a:spcPct val="90000"/>
        </a:lnSpc>
        <a:spcBef>
          <a:spcPct val="0"/>
        </a:spcBef>
        <a:spcAft>
          <a:spcPct val="0"/>
        </a:spcAft>
        <a:defRPr sz="3000" b="1" i="1">
          <a:solidFill>
            <a:schemeClr val="tx2"/>
          </a:solidFill>
          <a:latin typeface="Palatino" charset="0"/>
        </a:defRPr>
      </a:lvl4pPr>
      <a:lvl5pPr algn="l" rtl="0" eaLnBrk="0" fontAlgn="base" hangingPunct="0">
        <a:lnSpc>
          <a:spcPct val="90000"/>
        </a:lnSpc>
        <a:spcBef>
          <a:spcPct val="0"/>
        </a:spcBef>
        <a:spcAft>
          <a:spcPct val="0"/>
        </a:spcAft>
        <a:defRPr sz="3000" b="1" i="1">
          <a:solidFill>
            <a:schemeClr val="tx2"/>
          </a:solidFill>
          <a:latin typeface="Palatino" charset="0"/>
        </a:defRPr>
      </a:lvl5pPr>
      <a:lvl6pPr marL="457200" algn="l" rtl="0" eaLnBrk="0" fontAlgn="base" hangingPunct="0">
        <a:lnSpc>
          <a:spcPct val="90000"/>
        </a:lnSpc>
        <a:spcBef>
          <a:spcPct val="0"/>
        </a:spcBef>
        <a:spcAft>
          <a:spcPct val="0"/>
        </a:spcAft>
        <a:defRPr sz="3000" b="1" i="1">
          <a:solidFill>
            <a:schemeClr val="tx2"/>
          </a:solidFill>
          <a:latin typeface="Palatino" charset="0"/>
        </a:defRPr>
      </a:lvl6pPr>
      <a:lvl7pPr marL="914400" algn="l" rtl="0" eaLnBrk="0" fontAlgn="base" hangingPunct="0">
        <a:lnSpc>
          <a:spcPct val="90000"/>
        </a:lnSpc>
        <a:spcBef>
          <a:spcPct val="0"/>
        </a:spcBef>
        <a:spcAft>
          <a:spcPct val="0"/>
        </a:spcAft>
        <a:defRPr sz="3000" b="1" i="1">
          <a:solidFill>
            <a:schemeClr val="tx2"/>
          </a:solidFill>
          <a:latin typeface="Palatino" charset="0"/>
        </a:defRPr>
      </a:lvl7pPr>
      <a:lvl8pPr marL="1371600" algn="l" rtl="0" eaLnBrk="0" fontAlgn="base" hangingPunct="0">
        <a:lnSpc>
          <a:spcPct val="90000"/>
        </a:lnSpc>
        <a:spcBef>
          <a:spcPct val="0"/>
        </a:spcBef>
        <a:spcAft>
          <a:spcPct val="0"/>
        </a:spcAft>
        <a:defRPr sz="3000" b="1" i="1">
          <a:solidFill>
            <a:schemeClr val="tx2"/>
          </a:solidFill>
          <a:latin typeface="Palatino" charset="0"/>
        </a:defRPr>
      </a:lvl8pPr>
      <a:lvl9pPr marL="1828800" algn="l" rtl="0" eaLnBrk="0" fontAlgn="base" hangingPunct="0">
        <a:lnSpc>
          <a:spcPct val="90000"/>
        </a:lnSpc>
        <a:spcBef>
          <a:spcPct val="0"/>
        </a:spcBef>
        <a:spcAft>
          <a:spcPct val="0"/>
        </a:spcAft>
        <a:defRPr sz="3000" b="1" i="1">
          <a:solidFill>
            <a:schemeClr val="tx2"/>
          </a:solidFill>
          <a:latin typeface="Palatino"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4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sz="2400"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2400"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Layout" Target="../slideLayouts/slideLayout17.xml"/><Relationship Id="rId1" Type="http://schemas.openxmlformats.org/officeDocument/2006/relationships/video" Target="NUL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video" Target="NULL" TargetMode="Externa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440" name="Picture 104" descr="CO.6.LookingOutOfTent.tif                                      0012C2BC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b="15819"/>
          <a:stretch>
            <a:fillRect/>
          </a:stretch>
        </p:blipFill>
        <p:spPr bwMode="auto">
          <a:xfrm>
            <a:off x="1485900" y="366713"/>
            <a:ext cx="7489825" cy="6303962"/>
          </a:xfrm>
          <a:prstGeom prst="rect">
            <a:avLst/>
          </a:prstGeom>
          <a:noFill/>
          <a:extLst>
            <a:ext uri="{909E8E84-426E-40DD-AFC4-6F175D3DCCD1}">
              <a14:hiddenFill xmlns:a14="http://schemas.microsoft.com/office/drawing/2010/main">
                <a:solidFill>
                  <a:srgbClr val="FFFFFF"/>
                </a:solidFill>
              </a14:hiddenFill>
            </a:ext>
          </a:extLst>
        </p:spPr>
      </p:pic>
      <p:sp>
        <p:nvSpPr>
          <p:cNvPr id="142438" name="Rectangle 102"/>
          <p:cNvSpPr>
            <a:spLocks noGrp="1" noChangeArrowheads="1"/>
          </p:cNvSpPr>
          <p:nvPr>
            <p:ph type="ctrTitle"/>
          </p:nvPr>
        </p:nvSpPr>
        <p:spPr>
          <a:xfrm>
            <a:off x="1485900" y="2674938"/>
            <a:ext cx="7308850" cy="1068387"/>
          </a:xfrm>
        </p:spPr>
        <p:txBody>
          <a:bodyPr/>
          <a:lstStyle/>
          <a:p>
            <a:r>
              <a:rPr lang="en-US" altLang="en-US" sz="4800">
                <a:solidFill>
                  <a:schemeClr val="tx1"/>
                </a:solidFill>
              </a:rPr>
              <a:t>Chapter 6 </a:t>
            </a:r>
            <a:br>
              <a:rPr lang="en-US" altLang="en-US" sz="4800">
                <a:solidFill>
                  <a:schemeClr val="tx1"/>
                </a:solidFill>
              </a:rPr>
            </a:br>
            <a:r>
              <a:rPr lang="en-US" altLang="en-US" sz="4800">
                <a:solidFill>
                  <a:schemeClr val="tx1"/>
                </a:solidFill>
              </a:rPr>
              <a:t>System Design:</a:t>
            </a:r>
            <a:br>
              <a:rPr lang="en-US" altLang="en-US" sz="4800">
                <a:solidFill>
                  <a:schemeClr val="tx1"/>
                </a:solidFill>
              </a:rPr>
            </a:br>
            <a:r>
              <a:rPr lang="en-US" altLang="en-US" sz="4800">
                <a:solidFill>
                  <a:schemeClr val="tx1"/>
                </a:solidFill>
              </a:rPr>
              <a:t>Decomposing the System</a:t>
            </a:r>
            <a:endParaRPr lang="en-US" altLang="en-US">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39825"/>
            <a:ext cx="5629275" cy="464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7" name="AutoShape 3"/>
          <p:cNvSpPr>
            <a:spLocks/>
          </p:cNvSpPr>
          <p:nvPr/>
        </p:nvSpPr>
        <p:spPr bwMode="auto">
          <a:xfrm>
            <a:off x="492125" y="2576513"/>
            <a:ext cx="2252663" cy="669925"/>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Single Output Device</a:t>
            </a:r>
          </a:p>
        </p:txBody>
      </p:sp>
      <p:sp>
        <p:nvSpPr>
          <p:cNvPr id="169988" name="AutoShape 4"/>
          <p:cNvSpPr>
            <a:spLocks/>
          </p:cNvSpPr>
          <p:nvPr/>
        </p:nvSpPr>
        <p:spPr bwMode="auto">
          <a:xfrm>
            <a:off x="2181225" y="5719763"/>
            <a:ext cx="1946275" cy="395287"/>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en-US"/>
              <a:t>Precise Input</a:t>
            </a:r>
          </a:p>
        </p:txBody>
      </p:sp>
      <p:sp>
        <p:nvSpPr>
          <p:cNvPr id="169989" name="AutoShape 5"/>
          <p:cNvSpPr>
            <a:spLocks/>
          </p:cNvSpPr>
          <p:nvPr/>
        </p:nvSpPr>
        <p:spPr bwMode="auto">
          <a:xfrm>
            <a:off x="6191250" y="2057400"/>
            <a:ext cx="2181225" cy="944563"/>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Direction where the user looks is irrelevant</a:t>
            </a:r>
            <a:endParaRPr lang="de-DE" altLang="en-US" sz="2400"/>
          </a:p>
        </p:txBody>
      </p:sp>
      <p:sp>
        <p:nvSpPr>
          <p:cNvPr id="169990" name="AutoShape 6"/>
          <p:cNvSpPr>
            <a:spLocks/>
          </p:cNvSpPr>
          <p:nvPr/>
        </p:nvSpPr>
        <p:spPr bwMode="auto">
          <a:xfrm>
            <a:off x="-69850" y="3660775"/>
            <a:ext cx="2251075" cy="669925"/>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Fixed Network</a:t>
            </a:r>
          </a:p>
          <a:p>
            <a:pPr algn="ctr"/>
            <a:r>
              <a:rPr lang="de-DE" altLang="en-US"/>
              <a:t>Connection</a:t>
            </a:r>
          </a:p>
        </p:txBody>
      </p:sp>
      <p:sp>
        <p:nvSpPr>
          <p:cNvPr id="169991" name="AutoShape 7"/>
          <p:cNvSpPr>
            <a:spLocks/>
          </p:cNvSpPr>
          <p:nvPr/>
        </p:nvSpPr>
        <p:spPr bwMode="auto">
          <a:xfrm>
            <a:off x="7246938" y="4206875"/>
            <a:ext cx="1758950" cy="944563"/>
          </a:xfrm>
          <a:prstGeom prst="borderCallout1">
            <a:avLst>
              <a:gd name="adj1" fmla="val 17060"/>
              <a:gd name="adj2" fmla="val -4000"/>
              <a:gd name="adj3" fmla="val 175829"/>
              <a:gd name="adj4" fmla="val -16000"/>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Location of user  does not matter</a:t>
            </a:r>
          </a:p>
        </p:txBody>
      </p:sp>
      <p:sp>
        <p:nvSpPr>
          <p:cNvPr id="169993" name="Rectangle 9"/>
          <p:cNvSpPr>
            <a:spLocks noGrp="1" noChangeArrowheads="1"/>
          </p:cNvSpPr>
          <p:nvPr>
            <p:ph type="title"/>
          </p:nvPr>
        </p:nvSpPr>
        <p:spPr>
          <a:xfrm>
            <a:off x="685800" y="165100"/>
            <a:ext cx="7772400" cy="11430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lstStyle/>
          <a:p>
            <a:r>
              <a:rPr lang="en-US" altLang="en-US"/>
              <a:t>Identify Current Technology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animBg="1" autoUpdateAnimBg="0"/>
      <p:bldP spid="169988" grpId="0" animBg="1" autoUpdateAnimBg="0"/>
      <p:bldP spid="169989" grpId="0" animBg="1" autoUpdateAnimBg="0"/>
      <p:bldP spid="169990" grpId="0" animBg="1" autoUpdateAnimBg="0"/>
      <p:bldP spid="16999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39825"/>
            <a:ext cx="5629275" cy="464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7166" name="Group 14"/>
          <p:cNvGrpSpPr>
            <a:grpSpLocks/>
          </p:cNvGrpSpPr>
          <p:nvPr/>
        </p:nvGrpSpPr>
        <p:grpSpPr bwMode="auto">
          <a:xfrm>
            <a:off x="-58738" y="2043113"/>
            <a:ext cx="9075738" cy="4057650"/>
            <a:chOff x="40" y="1392"/>
            <a:chExt cx="5717" cy="2556"/>
          </a:xfrm>
        </p:grpSpPr>
        <p:sp>
          <p:nvSpPr>
            <p:cNvPr id="177161" name="AutoShape 9"/>
            <p:cNvSpPr>
              <a:spLocks/>
            </p:cNvSpPr>
            <p:nvPr/>
          </p:nvSpPr>
          <p:spPr bwMode="auto">
            <a:xfrm>
              <a:off x="394" y="1719"/>
              <a:ext cx="1419" cy="422"/>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Single Output Device</a:t>
              </a:r>
            </a:p>
          </p:txBody>
        </p:sp>
        <p:sp>
          <p:nvSpPr>
            <p:cNvPr id="177162" name="AutoShape 10"/>
            <p:cNvSpPr>
              <a:spLocks/>
            </p:cNvSpPr>
            <p:nvPr/>
          </p:nvSpPr>
          <p:spPr bwMode="auto">
            <a:xfrm>
              <a:off x="1458" y="3699"/>
              <a:ext cx="1226" cy="249"/>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en-US"/>
                <a:t>Precise Input</a:t>
              </a:r>
            </a:p>
          </p:txBody>
        </p:sp>
        <p:sp>
          <p:nvSpPr>
            <p:cNvPr id="177163" name="AutoShape 11"/>
            <p:cNvSpPr>
              <a:spLocks/>
            </p:cNvSpPr>
            <p:nvPr/>
          </p:nvSpPr>
          <p:spPr bwMode="auto">
            <a:xfrm>
              <a:off x="3984" y="1392"/>
              <a:ext cx="1374" cy="595"/>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Direction where the user looks is irrelevant</a:t>
              </a:r>
              <a:endParaRPr lang="de-DE" altLang="en-US" sz="2400"/>
            </a:p>
          </p:txBody>
        </p:sp>
        <p:sp>
          <p:nvSpPr>
            <p:cNvPr id="177164" name="AutoShape 12"/>
            <p:cNvSpPr>
              <a:spLocks/>
            </p:cNvSpPr>
            <p:nvPr/>
          </p:nvSpPr>
          <p:spPr bwMode="auto">
            <a:xfrm>
              <a:off x="40" y="2402"/>
              <a:ext cx="1418" cy="422"/>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Fixed Network</a:t>
              </a:r>
            </a:p>
            <a:p>
              <a:pPr algn="ctr"/>
              <a:r>
                <a:rPr lang="de-DE" altLang="en-US"/>
                <a:t>Connection</a:t>
              </a:r>
            </a:p>
          </p:txBody>
        </p:sp>
        <p:sp>
          <p:nvSpPr>
            <p:cNvPr id="177165" name="AutoShape 13"/>
            <p:cNvSpPr>
              <a:spLocks/>
            </p:cNvSpPr>
            <p:nvPr/>
          </p:nvSpPr>
          <p:spPr bwMode="auto">
            <a:xfrm>
              <a:off x="4649" y="2746"/>
              <a:ext cx="1108" cy="595"/>
            </a:xfrm>
            <a:prstGeom prst="borderCallout1">
              <a:avLst>
                <a:gd name="adj1" fmla="val 17060"/>
                <a:gd name="adj2" fmla="val -4000"/>
                <a:gd name="adj3" fmla="val 175829"/>
                <a:gd name="adj4" fmla="val -16000"/>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Location of user  does not matter</a:t>
              </a:r>
            </a:p>
          </p:txBody>
        </p:sp>
      </p:grpSp>
      <p:sp>
        <p:nvSpPr>
          <p:cNvPr id="177155" name="AutoShape 3"/>
          <p:cNvSpPr>
            <a:spLocks/>
          </p:cNvSpPr>
          <p:nvPr/>
        </p:nvSpPr>
        <p:spPr bwMode="auto">
          <a:xfrm>
            <a:off x="492125" y="2576513"/>
            <a:ext cx="2252663" cy="669925"/>
          </a:xfrm>
          <a:prstGeom prst="borderCallout1">
            <a:avLst>
              <a:gd name="adj1" fmla="val 17060"/>
              <a:gd name="adj2" fmla="val 103125"/>
              <a:gd name="adj3" fmla="val 266588"/>
              <a:gd name="adj4" fmla="val 157815"/>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Multiple Output Devices</a:t>
            </a:r>
          </a:p>
        </p:txBody>
      </p:sp>
      <p:sp>
        <p:nvSpPr>
          <p:cNvPr id="177156" name="AutoShape 4"/>
          <p:cNvSpPr>
            <a:spLocks/>
          </p:cNvSpPr>
          <p:nvPr/>
        </p:nvSpPr>
        <p:spPr bwMode="auto">
          <a:xfrm>
            <a:off x="2181225" y="5719763"/>
            <a:ext cx="1946275" cy="395287"/>
          </a:xfrm>
          <a:prstGeom prst="borderCallout1">
            <a:avLst>
              <a:gd name="adj1" fmla="val 28917"/>
              <a:gd name="adj2" fmla="val 103616"/>
              <a:gd name="adj3" fmla="val -200801"/>
              <a:gd name="adj4" fmla="val 16144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altLang="en-US"/>
              <a:t>Vague Input</a:t>
            </a:r>
          </a:p>
        </p:txBody>
      </p:sp>
      <p:sp>
        <p:nvSpPr>
          <p:cNvPr id="177157" name="AutoShape 5"/>
          <p:cNvSpPr>
            <a:spLocks/>
          </p:cNvSpPr>
          <p:nvPr/>
        </p:nvSpPr>
        <p:spPr bwMode="auto">
          <a:xfrm>
            <a:off x="6191250" y="2057400"/>
            <a:ext cx="2181225" cy="944563"/>
          </a:xfrm>
          <a:prstGeom prst="borderCallout1">
            <a:avLst>
              <a:gd name="adj1" fmla="val 12102"/>
              <a:gd name="adj2" fmla="val -3227"/>
              <a:gd name="adj3" fmla="val 231431"/>
              <a:gd name="adj4" fmla="val -19894"/>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Direction where the user looks is relevant</a:t>
            </a:r>
            <a:endParaRPr lang="de-DE" altLang="en-US" sz="2400"/>
          </a:p>
        </p:txBody>
      </p:sp>
      <p:sp>
        <p:nvSpPr>
          <p:cNvPr id="177158" name="AutoShape 6"/>
          <p:cNvSpPr>
            <a:spLocks/>
          </p:cNvSpPr>
          <p:nvPr/>
        </p:nvSpPr>
        <p:spPr bwMode="auto">
          <a:xfrm>
            <a:off x="-69850" y="3660775"/>
            <a:ext cx="2251075" cy="669925"/>
          </a:xfrm>
          <a:prstGeom prst="borderCallout1">
            <a:avLst>
              <a:gd name="adj1" fmla="val 17060"/>
              <a:gd name="adj2" fmla="val 103125"/>
              <a:gd name="adj3" fmla="val 158532"/>
              <a:gd name="adj4" fmla="val 163023"/>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de-DE" altLang="en-US"/>
              <a:t>Dynamic Network</a:t>
            </a:r>
          </a:p>
          <a:p>
            <a:pPr algn="ctr"/>
            <a:r>
              <a:rPr lang="de-DE" altLang="en-US"/>
              <a:t>Connection</a:t>
            </a:r>
          </a:p>
        </p:txBody>
      </p:sp>
      <p:sp>
        <p:nvSpPr>
          <p:cNvPr id="177167" name="AutoShape 15"/>
          <p:cNvSpPr>
            <a:spLocks/>
          </p:cNvSpPr>
          <p:nvPr/>
        </p:nvSpPr>
        <p:spPr bwMode="auto">
          <a:xfrm>
            <a:off x="7299325" y="4211638"/>
            <a:ext cx="1758950" cy="944562"/>
          </a:xfrm>
          <a:prstGeom prst="borderCallout1">
            <a:avLst>
              <a:gd name="adj1" fmla="val 12102"/>
              <a:gd name="adj2" fmla="val -4333"/>
              <a:gd name="adj3" fmla="val 167565"/>
              <a:gd name="adj4" fmla="val -16157"/>
            </a:avLst>
          </a:prstGeom>
          <a:solidFill>
            <a:schemeClr val="bg1"/>
          </a:solidFill>
          <a:ln w="2857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de-DE" altLang="en-US"/>
          </a:p>
          <a:p>
            <a:pPr algn="ctr"/>
            <a:r>
              <a:rPr lang="de-DE" altLang="en-US"/>
              <a:t>Location-based</a:t>
            </a:r>
          </a:p>
          <a:p>
            <a:pPr algn="ctr"/>
            <a:endParaRPr lang="de-DE" altLang="en-US"/>
          </a:p>
        </p:txBody>
      </p:sp>
      <p:sp>
        <p:nvSpPr>
          <p:cNvPr id="177168" name="Rectangle 16"/>
          <p:cNvSpPr>
            <a:spLocks noGrp="1" noChangeArrowheads="1"/>
          </p:cNvSpPr>
          <p:nvPr>
            <p:ph type="title"/>
          </p:nvPr>
        </p:nvSpPr>
        <p:spPr>
          <a:xfrm>
            <a:off x="173038" y="255588"/>
            <a:ext cx="8513762" cy="11430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lstStyle/>
          <a:p>
            <a:r>
              <a:rPr lang="en-US" altLang="en-US"/>
              <a:t>Generalize Constraints using Technology Enablers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p:cTn id="7" dur="1000" fill="hold"/>
                                        <p:tgtEl>
                                          <p:spTgt spid="177156"/>
                                        </p:tgtEl>
                                        <p:attrNameLst>
                                          <p:attrName>ppt_w</p:attrName>
                                        </p:attrNameLst>
                                      </p:cBhvr>
                                      <p:tavLst>
                                        <p:tav tm="0">
                                          <p:val>
                                            <p:fltVal val="0"/>
                                          </p:val>
                                        </p:tav>
                                        <p:tav tm="100000">
                                          <p:val>
                                            <p:strVal val="#ppt_w"/>
                                          </p:val>
                                        </p:tav>
                                      </p:tavLst>
                                    </p:anim>
                                    <p:anim calcmode="lin" valueType="num">
                                      <p:cBhvr>
                                        <p:cTn id="8" dur="1000" fill="hold"/>
                                        <p:tgtEl>
                                          <p:spTgt spid="177156"/>
                                        </p:tgtEl>
                                        <p:attrNameLst>
                                          <p:attrName>ppt_h</p:attrName>
                                        </p:attrNameLst>
                                      </p:cBhvr>
                                      <p:tavLst>
                                        <p:tav tm="0">
                                          <p:val>
                                            <p:fltVal val="0"/>
                                          </p:val>
                                        </p:tav>
                                        <p:tav tm="100000">
                                          <p:val>
                                            <p:strVal val="#ppt_h"/>
                                          </p:val>
                                        </p:tav>
                                      </p:tavLst>
                                    </p:anim>
                                    <p:anim calcmode="lin" valueType="num">
                                      <p:cBhvr>
                                        <p:cTn id="9" dur="1000" fill="hold"/>
                                        <p:tgtEl>
                                          <p:spTgt spid="17715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71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77155"/>
                                        </p:tgtEl>
                                        <p:attrNameLst>
                                          <p:attrName>style.visibility</p:attrName>
                                        </p:attrNameLst>
                                      </p:cBhvr>
                                      <p:to>
                                        <p:strVal val="visible"/>
                                      </p:to>
                                    </p:set>
                                    <p:anim calcmode="lin" valueType="num">
                                      <p:cBhvr>
                                        <p:cTn id="15" dur="1000" fill="hold"/>
                                        <p:tgtEl>
                                          <p:spTgt spid="177155"/>
                                        </p:tgtEl>
                                        <p:attrNameLst>
                                          <p:attrName>ppt_w</p:attrName>
                                        </p:attrNameLst>
                                      </p:cBhvr>
                                      <p:tavLst>
                                        <p:tav tm="0">
                                          <p:val>
                                            <p:fltVal val="0"/>
                                          </p:val>
                                        </p:tav>
                                        <p:tav tm="100000">
                                          <p:val>
                                            <p:strVal val="#ppt_w"/>
                                          </p:val>
                                        </p:tav>
                                      </p:tavLst>
                                    </p:anim>
                                    <p:anim calcmode="lin" valueType="num">
                                      <p:cBhvr>
                                        <p:cTn id="16" dur="1000" fill="hold"/>
                                        <p:tgtEl>
                                          <p:spTgt spid="177155"/>
                                        </p:tgtEl>
                                        <p:attrNameLst>
                                          <p:attrName>ppt_h</p:attrName>
                                        </p:attrNameLst>
                                      </p:cBhvr>
                                      <p:tavLst>
                                        <p:tav tm="0">
                                          <p:val>
                                            <p:fltVal val="0"/>
                                          </p:val>
                                        </p:tav>
                                        <p:tav tm="100000">
                                          <p:val>
                                            <p:strVal val="#ppt_h"/>
                                          </p:val>
                                        </p:tav>
                                      </p:tavLst>
                                    </p:anim>
                                    <p:anim calcmode="lin" valueType="num">
                                      <p:cBhvr>
                                        <p:cTn id="17" dur="1000" fill="hold"/>
                                        <p:tgtEl>
                                          <p:spTgt spid="17715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771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77158"/>
                                        </p:tgtEl>
                                        <p:attrNameLst>
                                          <p:attrName>style.visibility</p:attrName>
                                        </p:attrNameLst>
                                      </p:cBhvr>
                                      <p:to>
                                        <p:strVal val="visible"/>
                                      </p:to>
                                    </p:set>
                                    <p:anim calcmode="lin" valueType="num">
                                      <p:cBhvr>
                                        <p:cTn id="23" dur="1000" fill="hold"/>
                                        <p:tgtEl>
                                          <p:spTgt spid="177158"/>
                                        </p:tgtEl>
                                        <p:attrNameLst>
                                          <p:attrName>ppt_w</p:attrName>
                                        </p:attrNameLst>
                                      </p:cBhvr>
                                      <p:tavLst>
                                        <p:tav tm="0">
                                          <p:val>
                                            <p:fltVal val="0"/>
                                          </p:val>
                                        </p:tav>
                                        <p:tav tm="100000">
                                          <p:val>
                                            <p:strVal val="#ppt_w"/>
                                          </p:val>
                                        </p:tav>
                                      </p:tavLst>
                                    </p:anim>
                                    <p:anim calcmode="lin" valueType="num">
                                      <p:cBhvr>
                                        <p:cTn id="24" dur="1000" fill="hold"/>
                                        <p:tgtEl>
                                          <p:spTgt spid="177158"/>
                                        </p:tgtEl>
                                        <p:attrNameLst>
                                          <p:attrName>ppt_h</p:attrName>
                                        </p:attrNameLst>
                                      </p:cBhvr>
                                      <p:tavLst>
                                        <p:tav tm="0">
                                          <p:val>
                                            <p:fltVal val="0"/>
                                          </p:val>
                                        </p:tav>
                                        <p:tav tm="100000">
                                          <p:val>
                                            <p:strVal val="#ppt_h"/>
                                          </p:val>
                                        </p:tav>
                                      </p:tavLst>
                                    </p:anim>
                                    <p:anim calcmode="lin" valueType="num">
                                      <p:cBhvr>
                                        <p:cTn id="25" dur="1000" fill="hold"/>
                                        <p:tgtEl>
                                          <p:spTgt spid="17715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771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71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77167"/>
                                        </p:tgtEl>
                                        <p:attrNameLst>
                                          <p:attrName>style.visibility</p:attrName>
                                        </p:attrNameLst>
                                      </p:cBhvr>
                                      <p:to>
                                        <p:strVal val="visible"/>
                                      </p:to>
                                    </p:set>
                                    <p:anim calcmode="lin" valueType="num">
                                      <p:cBhvr>
                                        <p:cTn id="35" dur="1000" fill="hold"/>
                                        <p:tgtEl>
                                          <p:spTgt spid="177167"/>
                                        </p:tgtEl>
                                        <p:attrNameLst>
                                          <p:attrName>ppt_w</p:attrName>
                                        </p:attrNameLst>
                                      </p:cBhvr>
                                      <p:tavLst>
                                        <p:tav tm="0">
                                          <p:val>
                                            <p:fltVal val="0"/>
                                          </p:val>
                                        </p:tav>
                                        <p:tav tm="100000">
                                          <p:val>
                                            <p:strVal val="#ppt_w"/>
                                          </p:val>
                                        </p:tav>
                                      </p:tavLst>
                                    </p:anim>
                                    <p:anim calcmode="lin" valueType="num">
                                      <p:cBhvr>
                                        <p:cTn id="36" dur="1000" fill="hold"/>
                                        <p:tgtEl>
                                          <p:spTgt spid="177167"/>
                                        </p:tgtEl>
                                        <p:attrNameLst>
                                          <p:attrName>ppt_h</p:attrName>
                                        </p:attrNameLst>
                                      </p:cBhvr>
                                      <p:tavLst>
                                        <p:tav tm="0">
                                          <p:val>
                                            <p:fltVal val="0"/>
                                          </p:val>
                                        </p:tav>
                                        <p:tav tm="100000">
                                          <p:val>
                                            <p:strVal val="#ppt_h"/>
                                          </p:val>
                                        </p:tav>
                                      </p:tavLst>
                                    </p:anim>
                                    <p:anim calcmode="lin" valueType="num">
                                      <p:cBhvr>
                                        <p:cTn id="37" dur="1000" fill="hold"/>
                                        <p:tgtEl>
                                          <p:spTgt spid="1771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771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autoUpdateAnimBg="0"/>
      <p:bldP spid="177156" grpId="0" animBg="1" autoUpdateAnimBg="0"/>
      <p:bldP spid="177157" grpId="0" animBg="1" autoUpdateAnimBg="0"/>
      <p:bldP spid="177158" grpId="0" animBg="1" autoUpdateAnimBg="0"/>
      <p:bldP spid="17716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a:xfrm>
            <a:off x="685800" y="609600"/>
            <a:ext cx="7772400" cy="11430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lstStyle/>
          <a:p>
            <a:r>
              <a:rPr lang="en-US" altLang="en-US"/>
              <a:t>Establish New Design Goals</a:t>
            </a:r>
          </a:p>
        </p:txBody>
      </p:sp>
      <p:sp>
        <p:nvSpPr>
          <p:cNvPr id="175110" name="Rectangle 6"/>
          <p:cNvSpPr>
            <a:spLocks noGrp="1" noChangeArrowheads="1"/>
          </p:cNvSpPr>
          <p:nvPr>
            <p:ph type="body" idx="1"/>
          </p:nvPr>
        </p:nvSpPr>
        <p:spPr>
          <a:xfrm>
            <a:off x="685800" y="1981200"/>
            <a:ext cx="7772400" cy="41148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nchor="ctr"/>
          <a:lstStyle/>
          <a:p>
            <a:r>
              <a:rPr lang="en-US" altLang="en-US"/>
              <a:t>Mobile Network Connection</a:t>
            </a:r>
          </a:p>
          <a:p>
            <a:r>
              <a:rPr lang="en-US" altLang="en-US"/>
              <a:t>Multiple Output Devices</a:t>
            </a:r>
          </a:p>
          <a:p>
            <a:r>
              <a:rPr lang="en-US" altLang="en-US"/>
              <a:t>Location-Based</a:t>
            </a:r>
          </a:p>
          <a:p>
            <a:r>
              <a:rPr lang="en-US" altLang="en-US"/>
              <a:t>Multimodal Input (Users Gaze, Users Location, …)</a:t>
            </a:r>
          </a:p>
          <a:p>
            <a:r>
              <a:rPr lang="en-US" altLang="en-US"/>
              <a:t>Vague input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3" name="Rectangle 9"/>
          <p:cNvSpPr>
            <a:spLocks noGrp="1" noChangeArrowheads="1"/>
          </p:cNvSpPr>
          <p:nvPr>
            <p:ph type="title"/>
          </p:nvPr>
        </p:nvSpPr>
        <p:spPr/>
        <p:txBody>
          <a:bodyPr/>
          <a:lstStyle/>
          <a:p>
            <a:r>
              <a:rPr lang="en-US" altLang="en-US"/>
              <a:t>Sharpen the Design Goals</a:t>
            </a:r>
          </a:p>
        </p:txBody>
      </p:sp>
      <p:sp>
        <p:nvSpPr>
          <p:cNvPr id="180234" name="Rectangle 10"/>
          <p:cNvSpPr>
            <a:spLocks noGrp="1" noChangeArrowheads="1"/>
          </p:cNvSpPr>
          <p:nvPr>
            <p:ph type="body" idx="1"/>
          </p:nvPr>
        </p:nvSpPr>
        <p:spPr/>
        <p:txBody>
          <a:bodyPr/>
          <a:lstStyle/>
          <a:p>
            <a:r>
              <a:rPr lang="en-US" altLang="en-US"/>
              <a:t>Location-based input </a:t>
            </a:r>
          </a:p>
          <a:p>
            <a:pPr lvl="1"/>
            <a:r>
              <a:rPr lang="en-US" altLang="en-US"/>
              <a:t>Input depends on user location</a:t>
            </a:r>
          </a:p>
          <a:p>
            <a:pPr lvl="1"/>
            <a:r>
              <a:rPr lang="en-US" altLang="en-US"/>
              <a:t>Input depends on the direction where the user </a:t>
            </a:r>
            <a:br>
              <a:rPr lang="en-US" altLang="en-US"/>
            </a:br>
            <a:r>
              <a:rPr lang="en-US" altLang="en-US"/>
              <a:t>looks (“egocentric systems”)</a:t>
            </a:r>
          </a:p>
          <a:p>
            <a:r>
              <a:rPr lang="en-US" altLang="en-US"/>
              <a:t>Multi-modal input</a:t>
            </a:r>
          </a:p>
          <a:p>
            <a:pPr lvl="1"/>
            <a:r>
              <a:rPr lang="en-US" altLang="en-US"/>
              <a:t>The input comes from more than one input device</a:t>
            </a:r>
          </a:p>
          <a:p>
            <a:r>
              <a:rPr lang="en-US" altLang="en-US"/>
              <a:t>Dynamic connection</a:t>
            </a:r>
          </a:p>
          <a:p>
            <a:pPr lvl="1"/>
            <a:r>
              <a:rPr lang="en-US" altLang="en-US"/>
              <a:t>Contracts are only valid for a limited time </a:t>
            </a:r>
          </a:p>
          <a:p>
            <a:r>
              <a:rPr lang="en-US" altLang="en-US"/>
              <a:t>Is there a possibility of further generalizations?</a:t>
            </a:r>
          </a:p>
          <a:p>
            <a:r>
              <a:rPr lang="en-US" altLang="en-US"/>
              <a:t>Example: location can be seen as a special case of context </a:t>
            </a:r>
          </a:p>
          <a:p>
            <a:pPr lvl="1"/>
            <a:r>
              <a:rPr lang="en-US" altLang="en-US"/>
              <a:t>User preference is part of the context</a:t>
            </a:r>
          </a:p>
          <a:p>
            <a:pPr lvl="1"/>
            <a:r>
              <a:rPr lang="en-US" altLang="en-US"/>
              <a:t>Interpretation of commands depends on context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81000" y="127000"/>
            <a:ext cx="8153400" cy="863600"/>
          </a:xfrm>
        </p:spPr>
        <p:txBody>
          <a:bodyPr/>
          <a:lstStyle/>
          <a:p>
            <a:r>
              <a:rPr lang="en-US" altLang="en-US"/>
              <a:t>Prototype the Desired System</a:t>
            </a:r>
          </a:p>
        </p:txBody>
      </p:sp>
      <p:pic>
        <p:nvPicPr>
          <p:cNvPr id="179203" name="Picture 3">
            <a:hlinkClick r:id="" action="ppaction://media"/>
          </p:cNvPr>
          <p:cNvPicPr>
            <a:picLocks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1749425" y="1435100"/>
            <a:ext cx="6022975" cy="4449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17920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79203"/>
                </p:tgtEl>
              </p:cMediaNode>
            </p:video>
            <p:seq concurrent="1" nextAc="seek">
              <p:cTn id="8" restart="whenNotActive" fill="hold" evtFilter="cancelBubble" nodeType="interactiveSeq">
                <p:stCondLst>
                  <p:cond evt="onClick" delay="0">
                    <p:tgtEl>
                      <p:spTgt spid="179203"/>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79203"/>
                                        </p:tgtEl>
                                      </p:cBhvr>
                                    </p:cmd>
                                  </p:childTnLst>
                                </p:cTn>
                              </p:par>
                            </p:childTnLst>
                          </p:cTn>
                        </p:par>
                      </p:childTnLst>
                    </p:cTn>
                  </p:par>
                </p:childTnLst>
              </p:cTn>
              <p:nextCondLst>
                <p:cond evt="onClick" delay="0">
                  <p:tgtEl>
                    <p:spTgt spid="17920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en-US"/>
              <a:t>List of Design Goals</a:t>
            </a:r>
          </a:p>
        </p:txBody>
      </p:sp>
      <p:sp>
        <p:nvSpPr>
          <p:cNvPr id="26627" name="Rectangle 3"/>
          <p:cNvSpPr>
            <a:spLocks noGrp="1" noChangeArrowheads="1"/>
          </p:cNvSpPr>
          <p:nvPr>
            <p:ph type="body" idx="1"/>
          </p:nvPr>
        </p:nvSpPr>
        <p:spPr>
          <a:xfrm>
            <a:off x="596900" y="1009650"/>
            <a:ext cx="4051300" cy="4800600"/>
          </a:xfrm>
          <a:noFill/>
          <a:ln/>
        </p:spPr>
        <p:txBody>
          <a:bodyPr/>
          <a:lstStyle/>
          <a:p>
            <a:pPr>
              <a:lnSpc>
                <a:spcPct val="80000"/>
              </a:lnSpc>
            </a:pPr>
            <a:r>
              <a:rPr lang="en-US" altLang="en-US" sz="2000"/>
              <a:t>Reliability</a:t>
            </a:r>
          </a:p>
          <a:p>
            <a:pPr>
              <a:lnSpc>
                <a:spcPct val="80000"/>
              </a:lnSpc>
            </a:pPr>
            <a:r>
              <a:rPr lang="en-US" altLang="en-US" sz="2000"/>
              <a:t>Modifiability</a:t>
            </a:r>
          </a:p>
          <a:p>
            <a:pPr>
              <a:lnSpc>
                <a:spcPct val="80000"/>
              </a:lnSpc>
            </a:pPr>
            <a:r>
              <a:rPr lang="en-US" altLang="en-US" sz="2000"/>
              <a:t>Maintainability</a:t>
            </a:r>
          </a:p>
          <a:p>
            <a:pPr>
              <a:lnSpc>
                <a:spcPct val="80000"/>
              </a:lnSpc>
            </a:pPr>
            <a:r>
              <a:rPr lang="en-US" altLang="en-US" sz="2000"/>
              <a:t>Understandability</a:t>
            </a:r>
          </a:p>
          <a:p>
            <a:pPr>
              <a:lnSpc>
                <a:spcPct val="80000"/>
              </a:lnSpc>
            </a:pPr>
            <a:r>
              <a:rPr lang="en-US" altLang="en-US" sz="2000"/>
              <a:t>Adaptability</a:t>
            </a:r>
          </a:p>
          <a:p>
            <a:pPr>
              <a:lnSpc>
                <a:spcPct val="80000"/>
              </a:lnSpc>
            </a:pPr>
            <a:r>
              <a:rPr lang="en-US" altLang="en-US" sz="2000"/>
              <a:t>Reusability</a:t>
            </a:r>
          </a:p>
          <a:p>
            <a:pPr>
              <a:lnSpc>
                <a:spcPct val="80000"/>
              </a:lnSpc>
            </a:pPr>
            <a:r>
              <a:rPr lang="en-US" altLang="en-US" sz="2000"/>
              <a:t>Efficiency</a:t>
            </a:r>
          </a:p>
          <a:p>
            <a:pPr>
              <a:lnSpc>
                <a:spcPct val="80000"/>
              </a:lnSpc>
            </a:pPr>
            <a:r>
              <a:rPr lang="en-US" altLang="en-US" sz="2000"/>
              <a:t>Portability</a:t>
            </a:r>
          </a:p>
          <a:p>
            <a:pPr>
              <a:lnSpc>
                <a:spcPct val="80000"/>
              </a:lnSpc>
            </a:pPr>
            <a:r>
              <a:rPr lang="en-US" altLang="en-US" sz="2000"/>
              <a:t>Traceability of requirements</a:t>
            </a:r>
          </a:p>
          <a:p>
            <a:pPr>
              <a:lnSpc>
                <a:spcPct val="80000"/>
              </a:lnSpc>
            </a:pPr>
            <a:r>
              <a:rPr lang="en-US" altLang="en-US" sz="2000"/>
              <a:t>Fault tolerance</a:t>
            </a:r>
          </a:p>
          <a:p>
            <a:pPr>
              <a:lnSpc>
                <a:spcPct val="80000"/>
              </a:lnSpc>
            </a:pPr>
            <a:r>
              <a:rPr lang="en-US" altLang="en-US" sz="2000"/>
              <a:t>Backward-compatibility</a:t>
            </a:r>
          </a:p>
          <a:p>
            <a:pPr>
              <a:lnSpc>
                <a:spcPct val="80000"/>
              </a:lnSpc>
            </a:pPr>
            <a:r>
              <a:rPr lang="en-US" altLang="en-US" sz="2000"/>
              <a:t>Cost-effectiveness</a:t>
            </a:r>
          </a:p>
          <a:p>
            <a:pPr>
              <a:lnSpc>
                <a:spcPct val="80000"/>
              </a:lnSpc>
            </a:pPr>
            <a:r>
              <a:rPr lang="en-US" altLang="en-US" sz="2000"/>
              <a:t>Robustness</a:t>
            </a:r>
          </a:p>
          <a:p>
            <a:pPr>
              <a:lnSpc>
                <a:spcPct val="80000"/>
              </a:lnSpc>
            </a:pPr>
            <a:r>
              <a:rPr lang="en-US" altLang="en-US" sz="2000"/>
              <a:t>High-performance</a:t>
            </a:r>
          </a:p>
        </p:txBody>
      </p:sp>
      <p:sp>
        <p:nvSpPr>
          <p:cNvPr id="26628" name="Rectangle 4"/>
          <p:cNvSpPr>
            <a:spLocks noChangeArrowheads="1"/>
          </p:cNvSpPr>
          <p:nvPr/>
        </p:nvSpPr>
        <p:spPr bwMode="auto">
          <a:xfrm>
            <a:off x="4584700" y="1022350"/>
            <a:ext cx="40513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defRPr sz="2400">
                <a:solidFill>
                  <a:schemeClr val="tx1"/>
                </a:solidFill>
                <a:latin typeface="Times" panose="02020603050405020304" pitchFamily="18" charset="0"/>
              </a:defRPr>
            </a:lvl1pPr>
            <a:lvl2pPr marL="685800" indent="-22860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543050" indent="-171450">
              <a:defRPr sz="2400">
                <a:solidFill>
                  <a:schemeClr val="tx1"/>
                </a:solidFill>
                <a:latin typeface="Times" panose="02020603050405020304" pitchFamily="18" charset="0"/>
              </a:defRPr>
            </a:lvl4pPr>
            <a:lvl5pPr marL="2000250" indent="-171450">
              <a:defRPr sz="2400">
                <a:solidFill>
                  <a:schemeClr val="tx1"/>
                </a:solidFill>
                <a:latin typeface="Times" panose="02020603050405020304" pitchFamily="18" charset="0"/>
              </a:defRPr>
            </a:lvl5pPr>
            <a:lvl6pPr marL="2457450" indent="-171450" eaLnBrk="0" fontAlgn="base" hangingPunct="0">
              <a:spcBef>
                <a:spcPct val="0"/>
              </a:spcBef>
              <a:spcAft>
                <a:spcPct val="0"/>
              </a:spcAft>
              <a:defRPr sz="2400">
                <a:solidFill>
                  <a:schemeClr val="tx1"/>
                </a:solidFill>
                <a:latin typeface="Times" panose="02020603050405020304" pitchFamily="18" charset="0"/>
              </a:defRPr>
            </a:lvl6pPr>
            <a:lvl7pPr marL="2914650" indent="-171450" eaLnBrk="0" fontAlgn="base" hangingPunct="0">
              <a:spcBef>
                <a:spcPct val="0"/>
              </a:spcBef>
              <a:spcAft>
                <a:spcPct val="0"/>
              </a:spcAft>
              <a:defRPr sz="2400">
                <a:solidFill>
                  <a:schemeClr val="tx1"/>
                </a:solidFill>
                <a:latin typeface="Times" panose="02020603050405020304" pitchFamily="18" charset="0"/>
              </a:defRPr>
            </a:lvl7pPr>
            <a:lvl8pPr marL="3371850" indent="-171450" eaLnBrk="0" fontAlgn="base" hangingPunct="0">
              <a:spcBef>
                <a:spcPct val="0"/>
              </a:spcBef>
              <a:spcAft>
                <a:spcPct val="0"/>
              </a:spcAft>
              <a:defRPr sz="2400">
                <a:solidFill>
                  <a:schemeClr val="tx1"/>
                </a:solidFill>
                <a:latin typeface="Times" panose="02020603050405020304" pitchFamily="18" charset="0"/>
              </a:defRPr>
            </a:lvl8pPr>
            <a:lvl9pPr marL="3829050" indent="-171450" eaLnBrk="0" fontAlgn="base" hangingPunct="0">
              <a:spcBef>
                <a:spcPct val="0"/>
              </a:spcBef>
              <a:spcAft>
                <a:spcPct val="0"/>
              </a:spcAft>
              <a:defRPr sz="2400">
                <a:solidFill>
                  <a:schemeClr val="tx1"/>
                </a:solidFill>
                <a:latin typeface="Times" panose="02020603050405020304" pitchFamily="18" charset="0"/>
              </a:defRPr>
            </a:lvl9pPr>
          </a:lstStyle>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Good documentation</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Well-defined interfaces</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User-friendliness</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Reuse of components</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Rapid development</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Minimum # of errors</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Readability</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Ease of learning</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Ease of remembering</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Ease of use</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Increased productivity</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Low-cost</a:t>
            </a:r>
          </a:p>
          <a:p>
            <a:pPr>
              <a:lnSpc>
                <a:spcPct val="90000"/>
              </a:lnSpc>
              <a:spcBef>
                <a:spcPct val="30000"/>
              </a:spcBef>
              <a:buClr>
                <a:schemeClr val="tx2"/>
              </a:buClr>
              <a:buSzPct val="75000"/>
              <a:buFont typeface="Monotype Sorts" charset="2"/>
              <a:buChar char=""/>
            </a:pPr>
            <a:r>
              <a:rPr lang="en-US" altLang="en-US" sz="2000" b="0">
                <a:latin typeface="Times New Roman" panose="02020603050405020304" pitchFamily="18" charset="0"/>
              </a:rPr>
              <a:t>Flexibility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927350" y="3028950"/>
            <a:ext cx="4483100" cy="3492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5" name="Rectangle 3"/>
          <p:cNvSpPr>
            <a:spLocks noGrp="1" noChangeArrowheads="1"/>
          </p:cNvSpPr>
          <p:nvPr>
            <p:ph type="title"/>
          </p:nvPr>
        </p:nvSpPr>
        <p:spPr>
          <a:noFill/>
          <a:ln/>
        </p:spPr>
        <p:txBody>
          <a:bodyPr/>
          <a:lstStyle/>
          <a:p>
            <a:r>
              <a:rPr lang="en-US" altLang="en-US"/>
              <a:t>Relationship Between Design Goals</a:t>
            </a:r>
          </a:p>
        </p:txBody>
      </p:sp>
      <p:sp>
        <p:nvSpPr>
          <p:cNvPr id="28676" name="Oval 4"/>
          <p:cNvSpPr>
            <a:spLocks noChangeArrowheads="1"/>
          </p:cNvSpPr>
          <p:nvPr/>
        </p:nvSpPr>
        <p:spPr bwMode="auto">
          <a:xfrm>
            <a:off x="298450" y="819150"/>
            <a:ext cx="5473700" cy="33655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7" name="Oval 5"/>
          <p:cNvSpPr>
            <a:spLocks noChangeArrowheads="1"/>
          </p:cNvSpPr>
          <p:nvPr/>
        </p:nvSpPr>
        <p:spPr bwMode="auto">
          <a:xfrm>
            <a:off x="4032250" y="1212850"/>
            <a:ext cx="4775200" cy="3517900"/>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79" name="Rectangle 7"/>
          <p:cNvSpPr>
            <a:spLocks noChangeArrowheads="1"/>
          </p:cNvSpPr>
          <p:nvPr/>
        </p:nvSpPr>
        <p:spPr bwMode="auto">
          <a:xfrm>
            <a:off x="4056063" y="3276600"/>
            <a:ext cx="1309687"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a:solidFill>
                  <a:srgbClr val="000000"/>
                </a:solidFill>
              </a:rPr>
              <a:t>Reliability</a:t>
            </a:r>
          </a:p>
        </p:txBody>
      </p:sp>
      <p:sp>
        <p:nvSpPr>
          <p:cNvPr id="28680" name="Rectangle 8"/>
          <p:cNvSpPr>
            <a:spLocks noChangeArrowheads="1"/>
          </p:cNvSpPr>
          <p:nvPr/>
        </p:nvSpPr>
        <p:spPr bwMode="auto">
          <a:xfrm>
            <a:off x="779463" y="1460500"/>
            <a:ext cx="3071812" cy="191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Low cost </a:t>
            </a:r>
          </a:p>
          <a:p>
            <a:r>
              <a:rPr lang="en-US" altLang="en-US" sz="2000" b="0">
                <a:solidFill>
                  <a:srgbClr val="000000"/>
                </a:solidFill>
              </a:rPr>
              <a:t>Increased Productivity</a:t>
            </a:r>
          </a:p>
          <a:p>
            <a:r>
              <a:rPr lang="en-US" altLang="en-US" sz="2000" b="0">
                <a:solidFill>
                  <a:srgbClr val="000000"/>
                </a:solidFill>
              </a:rPr>
              <a:t>Backward-Compatibility</a:t>
            </a:r>
          </a:p>
          <a:p>
            <a:r>
              <a:rPr lang="en-US" altLang="en-US" sz="2000" b="0">
                <a:solidFill>
                  <a:srgbClr val="000000"/>
                </a:solidFill>
              </a:rPr>
              <a:t>Traceability of requirements</a:t>
            </a:r>
          </a:p>
          <a:p>
            <a:r>
              <a:rPr lang="en-US" altLang="en-US" sz="2000" b="0">
                <a:solidFill>
                  <a:srgbClr val="000000"/>
                </a:solidFill>
              </a:rPr>
              <a:t>Rapid development</a:t>
            </a:r>
          </a:p>
          <a:p>
            <a:r>
              <a:rPr lang="en-US" altLang="en-US" sz="2000" b="0">
                <a:solidFill>
                  <a:srgbClr val="000000"/>
                </a:solidFill>
              </a:rPr>
              <a:t>Flexibility</a:t>
            </a:r>
          </a:p>
        </p:txBody>
      </p:sp>
      <p:sp>
        <p:nvSpPr>
          <p:cNvPr id="28682" name="Rectangle 10"/>
          <p:cNvSpPr>
            <a:spLocks noChangeArrowheads="1"/>
          </p:cNvSpPr>
          <p:nvPr/>
        </p:nvSpPr>
        <p:spPr bwMode="auto">
          <a:xfrm>
            <a:off x="284163" y="4094163"/>
            <a:ext cx="97631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Client</a:t>
            </a:r>
          </a:p>
        </p:txBody>
      </p:sp>
      <p:sp>
        <p:nvSpPr>
          <p:cNvPr id="28683" name="Rectangle 11"/>
          <p:cNvSpPr>
            <a:spLocks noChangeArrowheads="1"/>
          </p:cNvSpPr>
          <p:nvPr/>
        </p:nvSpPr>
        <p:spPr bwMode="auto">
          <a:xfrm>
            <a:off x="6926263" y="868363"/>
            <a:ext cx="1408112"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End User</a:t>
            </a:r>
          </a:p>
        </p:txBody>
      </p:sp>
      <p:sp>
        <p:nvSpPr>
          <p:cNvPr id="28684" name="Rectangle 12"/>
          <p:cNvSpPr>
            <a:spLocks noChangeArrowheads="1"/>
          </p:cNvSpPr>
          <p:nvPr/>
        </p:nvSpPr>
        <p:spPr bwMode="auto">
          <a:xfrm>
            <a:off x="284163" y="4360863"/>
            <a:ext cx="164465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(Customer,</a:t>
            </a:r>
          </a:p>
        </p:txBody>
      </p:sp>
      <p:sp>
        <p:nvSpPr>
          <p:cNvPr id="28685" name="Rectangle 13"/>
          <p:cNvSpPr>
            <a:spLocks noChangeArrowheads="1"/>
          </p:cNvSpPr>
          <p:nvPr/>
        </p:nvSpPr>
        <p:spPr bwMode="auto">
          <a:xfrm>
            <a:off x="4768850" y="3581400"/>
            <a:ext cx="2374900"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2000" b="0">
                <a:solidFill>
                  <a:srgbClr val="000000"/>
                </a:solidFill>
              </a:rPr>
              <a:t>Portability</a:t>
            </a:r>
          </a:p>
          <a:p>
            <a:pPr algn="ctr"/>
            <a:r>
              <a:rPr lang="en-US" altLang="en-US" sz="2000" b="0">
                <a:solidFill>
                  <a:srgbClr val="000000"/>
                </a:solidFill>
              </a:rPr>
              <a:t>Good Documentation</a:t>
            </a:r>
          </a:p>
        </p:txBody>
      </p:sp>
      <p:sp>
        <p:nvSpPr>
          <p:cNvPr id="28686" name="Rectangle 14"/>
          <p:cNvSpPr>
            <a:spLocks noChangeArrowheads="1"/>
          </p:cNvSpPr>
          <p:nvPr/>
        </p:nvSpPr>
        <p:spPr bwMode="auto">
          <a:xfrm>
            <a:off x="4284663" y="2273300"/>
            <a:ext cx="1238250" cy="698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2000" b="0">
                <a:solidFill>
                  <a:srgbClr val="000000"/>
                </a:solidFill>
              </a:rPr>
              <a:t>Runtime</a:t>
            </a:r>
          </a:p>
          <a:p>
            <a:pPr algn="ctr"/>
            <a:r>
              <a:rPr lang="en-US" altLang="en-US" sz="2000" b="0">
                <a:solidFill>
                  <a:srgbClr val="000000"/>
                </a:solidFill>
              </a:rPr>
              <a:t>Efficiency</a:t>
            </a:r>
          </a:p>
        </p:txBody>
      </p:sp>
      <p:sp>
        <p:nvSpPr>
          <p:cNvPr id="28687" name="Rectangle 15"/>
          <p:cNvSpPr>
            <a:spLocks noChangeArrowheads="1"/>
          </p:cNvSpPr>
          <p:nvPr/>
        </p:nvSpPr>
        <p:spPr bwMode="auto">
          <a:xfrm>
            <a:off x="284163" y="4627563"/>
            <a:ext cx="13493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Sponsor)</a:t>
            </a:r>
          </a:p>
        </p:txBody>
      </p:sp>
      <p:grpSp>
        <p:nvGrpSpPr>
          <p:cNvPr id="28690" name="Group 18"/>
          <p:cNvGrpSpPr>
            <a:grpSpLocks/>
          </p:cNvGrpSpPr>
          <p:nvPr/>
        </p:nvGrpSpPr>
        <p:grpSpPr bwMode="auto">
          <a:xfrm>
            <a:off x="7345363" y="5529263"/>
            <a:ext cx="1654175" cy="809625"/>
            <a:chOff x="4627" y="3483"/>
            <a:chExt cx="1042" cy="510"/>
          </a:xfrm>
        </p:grpSpPr>
        <p:sp>
          <p:nvSpPr>
            <p:cNvPr id="28688" name="Rectangle 16"/>
            <p:cNvSpPr>
              <a:spLocks noChangeArrowheads="1"/>
            </p:cNvSpPr>
            <p:nvPr/>
          </p:nvSpPr>
          <p:spPr bwMode="auto">
            <a:xfrm>
              <a:off x="4627" y="3483"/>
              <a:ext cx="999"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Developer/</a:t>
              </a:r>
            </a:p>
          </p:txBody>
        </p:sp>
        <p:sp>
          <p:nvSpPr>
            <p:cNvPr id="28689" name="Rectangle 17"/>
            <p:cNvSpPr>
              <a:spLocks noChangeArrowheads="1"/>
            </p:cNvSpPr>
            <p:nvPr/>
          </p:nvSpPr>
          <p:spPr bwMode="auto">
            <a:xfrm>
              <a:off x="4627" y="3707"/>
              <a:ext cx="1042" cy="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400">
                  <a:solidFill>
                    <a:srgbClr val="000000"/>
                  </a:solidFill>
                </a:rPr>
                <a:t>Maintainer</a:t>
              </a:r>
            </a:p>
          </p:txBody>
        </p:sp>
      </p:grpSp>
      <p:sp>
        <p:nvSpPr>
          <p:cNvPr id="28693" name="Rectangle 21"/>
          <p:cNvSpPr>
            <a:spLocks noChangeArrowheads="1"/>
          </p:cNvSpPr>
          <p:nvPr/>
        </p:nvSpPr>
        <p:spPr bwMode="auto">
          <a:xfrm>
            <a:off x="3689350" y="4808538"/>
            <a:ext cx="2833688" cy="1308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Minimum # of errors</a:t>
            </a:r>
          </a:p>
          <a:p>
            <a:r>
              <a:rPr lang="en-US" altLang="en-US" sz="2000" b="0">
                <a:solidFill>
                  <a:srgbClr val="000000"/>
                </a:solidFill>
              </a:rPr>
              <a:t>Modifiability, Readability</a:t>
            </a:r>
          </a:p>
          <a:p>
            <a:r>
              <a:rPr lang="en-US" altLang="en-US" sz="2000" b="0">
                <a:solidFill>
                  <a:srgbClr val="000000"/>
                </a:solidFill>
              </a:rPr>
              <a:t>Reusability, Adaptability</a:t>
            </a:r>
          </a:p>
          <a:p>
            <a:r>
              <a:rPr lang="en-US" altLang="en-US" sz="2000" b="0">
                <a:solidFill>
                  <a:srgbClr val="000000"/>
                </a:solidFill>
              </a:rPr>
              <a:t>Well-defined interfaces</a:t>
            </a:r>
          </a:p>
        </p:txBody>
      </p:sp>
      <p:sp>
        <p:nvSpPr>
          <p:cNvPr id="28701" name="Rectangle 29"/>
          <p:cNvSpPr>
            <a:spLocks noChangeArrowheads="1"/>
          </p:cNvSpPr>
          <p:nvPr/>
        </p:nvSpPr>
        <p:spPr bwMode="auto">
          <a:xfrm>
            <a:off x="6172200" y="1447800"/>
            <a:ext cx="1930400" cy="191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000" b="0">
                <a:solidFill>
                  <a:srgbClr val="000000"/>
                </a:solidFill>
              </a:rPr>
              <a:t>Functionality</a:t>
            </a:r>
          </a:p>
          <a:p>
            <a:r>
              <a:rPr lang="en-US" altLang="en-US" sz="2000" b="0">
                <a:solidFill>
                  <a:srgbClr val="000000"/>
                </a:solidFill>
              </a:rPr>
              <a:t>User-friendliness</a:t>
            </a:r>
          </a:p>
          <a:p>
            <a:r>
              <a:rPr lang="en-US" altLang="en-US" sz="2000" b="0">
                <a:solidFill>
                  <a:srgbClr val="000000"/>
                </a:solidFill>
              </a:rPr>
              <a:t>Ease of Use</a:t>
            </a:r>
          </a:p>
          <a:p>
            <a:r>
              <a:rPr lang="en-US" altLang="en-US" sz="2000" b="0">
                <a:solidFill>
                  <a:srgbClr val="000000"/>
                </a:solidFill>
              </a:rPr>
              <a:t>Ease of learning</a:t>
            </a:r>
          </a:p>
          <a:p>
            <a:r>
              <a:rPr lang="en-US" altLang="en-US" sz="2000" b="0">
                <a:solidFill>
                  <a:srgbClr val="000000"/>
                </a:solidFill>
              </a:rPr>
              <a:t>Fault tolerant</a:t>
            </a:r>
          </a:p>
          <a:p>
            <a:r>
              <a:rPr lang="en-US" altLang="en-US" sz="2000" b="0">
                <a:solidFill>
                  <a:srgbClr val="000000"/>
                </a:solidFill>
              </a:rPr>
              <a:t>Robustness</a:t>
            </a:r>
          </a:p>
        </p:txBody>
      </p:sp>
      <p:sp>
        <p:nvSpPr>
          <p:cNvPr id="28713" name="Text Box 41"/>
          <p:cNvSpPr txBox="1">
            <a:spLocks noChangeArrowheads="1"/>
          </p:cNvSpPr>
          <p:nvPr/>
        </p:nvSpPr>
        <p:spPr bwMode="auto">
          <a:xfrm>
            <a:off x="419100" y="4927600"/>
            <a:ext cx="2311400" cy="1465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t>Nielson</a:t>
            </a:r>
          </a:p>
          <a:p>
            <a:pPr algn="ctr"/>
            <a:r>
              <a:rPr lang="en-US" altLang="en-US"/>
              <a:t>Usability Engineering</a:t>
            </a:r>
          </a:p>
          <a:p>
            <a:pPr algn="ctr"/>
            <a:r>
              <a:rPr lang="en-US" altLang="en-US"/>
              <a:t>MMK, HCI</a:t>
            </a:r>
          </a:p>
          <a:p>
            <a:pPr algn="ctr"/>
            <a:r>
              <a:rPr lang="en-US" altLang="en-US"/>
              <a:t>Rubin</a:t>
            </a:r>
          </a:p>
          <a:p>
            <a:pPr algn="ctr"/>
            <a:r>
              <a:rPr lang="en-US" altLang="en-US"/>
              <a:t>Task Analysis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en-US"/>
              <a:t>Typical Design Trade-offs</a:t>
            </a:r>
          </a:p>
        </p:txBody>
      </p:sp>
      <p:sp>
        <p:nvSpPr>
          <p:cNvPr id="30723" name="Rectangle 3"/>
          <p:cNvSpPr>
            <a:spLocks noGrp="1" noChangeArrowheads="1"/>
          </p:cNvSpPr>
          <p:nvPr>
            <p:ph type="body" idx="1"/>
          </p:nvPr>
        </p:nvSpPr>
        <p:spPr>
          <a:noFill/>
          <a:ln/>
        </p:spPr>
        <p:txBody>
          <a:bodyPr/>
          <a:lstStyle/>
          <a:p>
            <a:r>
              <a:rPr lang="en-US" altLang="en-US"/>
              <a:t>Functionality vs. Usability</a:t>
            </a:r>
          </a:p>
          <a:p>
            <a:r>
              <a:rPr lang="en-US" altLang="en-US"/>
              <a:t>Cost vs. Robustness</a:t>
            </a:r>
          </a:p>
          <a:p>
            <a:r>
              <a:rPr lang="en-US" altLang="en-US"/>
              <a:t>Efficiency vs. Portability</a:t>
            </a:r>
          </a:p>
          <a:p>
            <a:r>
              <a:rPr lang="en-US" altLang="en-US"/>
              <a:t>Rapid development vs. Functionality</a:t>
            </a:r>
          </a:p>
          <a:p>
            <a:r>
              <a:rPr lang="en-US" altLang="en-US"/>
              <a:t>Cost vs. Reusability</a:t>
            </a:r>
          </a:p>
          <a:p>
            <a:r>
              <a:rPr lang="en-US" altLang="en-US"/>
              <a:t>Backward Compatibility vs. Readability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1" name="Rectangle 7"/>
          <p:cNvSpPr>
            <a:spLocks noGrp="1" noChangeArrowheads="1"/>
          </p:cNvSpPr>
          <p:nvPr>
            <p:ph type="title"/>
          </p:nvPr>
        </p:nvSpPr>
        <p:spPr/>
        <p:txBody>
          <a:bodyPr/>
          <a:lstStyle/>
          <a:p>
            <a:r>
              <a:rPr lang="en-US" altLang="en-US"/>
              <a:t>Nonfunctional Requirements may give a clue for the use of Design Patterns</a:t>
            </a:r>
          </a:p>
        </p:txBody>
      </p:sp>
      <p:sp>
        <p:nvSpPr>
          <p:cNvPr id="98313" name="Rectangle 9"/>
          <p:cNvSpPr>
            <a:spLocks noGrp="1" noChangeArrowheads="1"/>
          </p:cNvSpPr>
          <p:nvPr>
            <p:ph type="body" idx="1"/>
          </p:nvPr>
        </p:nvSpPr>
        <p:spPr/>
        <p:txBody>
          <a:bodyPr/>
          <a:lstStyle/>
          <a:p>
            <a:pPr>
              <a:lnSpc>
                <a:spcPct val="80000"/>
              </a:lnSpc>
            </a:pPr>
            <a:r>
              <a:rPr lang="en-US" altLang="en-US"/>
              <a:t>Read the problem statement again</a:t>
            </a:r>
          </a:p>
          <a:p>
            <a:pPr>
              <a:lnSpc>
                <a:spcPct val="80000"/>
              </a:lnSpc>
            </a:pPr>
            <a:r>
              <a:rPr lang="en-US" altLang="en-US"/>
              <a:t>Use textual clues (similar to Abbot’s technique in Analysis) to identify design patterns </a:t>
            </a:r>
          </a:p>
          <a:p>
            <a:pPr>
              <a:lnSpc>
                <a:spcPct val="80000"/>
              </a:lnSpc>
            </a:pPr>
            <a:endParaRPr lang="en-US" altLang="en-US"/>
          </a:p>
          <a:p>
            <a:pPr>
              <a:lnSpc>
                <a:spcPct val="80000"/>
              </a:lnSpc>
            </a:pPr>
            <a:r>
              <a:rPr lang="en-US" altLang="en-US" i="1"/>
              <a:t>Text:</a:t>
            </a:r>
            <a:r>
              <a:rPr lang="en-US" altLang="en-US"/>
              <a:t> “manufacturer independent”, “device independent”, “must support a family of products”</a:t>
            </a:r>
          </a:p>
          <a:p>
            <a:pPr lvl="1">
              <a:lnSpc>
                <a:spcPct val="80000"/>
              </a:lnSpc>
            </a:pPr>
            <a:r>
              <a:rPr lang="en-US" altLang="en-US"/>
              <a:t>Abstract Factory Pattern</a:t>
            </a:r>
          </a:p>
          <a:p>
            <a:pPr>
              <a:lnSpc>
                <a:spcPct val="80000"/>
              </a:lnSpc>
            </a:pPr>
            <a:r>
              <a:rPr lang="en-US" altLang="en-US" i="1"/>
              <a:t>Text:</a:t>
            </a:r>
            <a:r>
              <a:rPr lang="en-US" altLang="en-US"/>
              <a:t> “must interface with an existing object”</a:t>
            </a:r>
          </a:p>
          <a:p>
            <a:pPr lvl="1">
              <a:lnSpc>
                <a:spcPct val="80000"/>
              </a:lnSpc>
            </a:pPr>
            <a:r>
              <a:rPr lang="en-US" altLang="en-US"/>
              <a:t>Adapter Pattern</a:t>
            </a:r>
          </a:p>
          <a:p>
            <a:pPr>
              <a:lnSpc>
                <a:spcPct val="80000"/>
              </a:lnSpc>
            </a:pPr>
            <a:r>
              <a:rPr lang="en-US" altLang="en-US" i="1"/>
              <a:t>Text:</a:t>
            </a:r>
            <a:r>
              <a:rPr lang="en-US" altLang="en-US"/>
              <a:t> “must deal with the interface to several systems, some of them to be developed in the future”, “ an early prototype must be demonstrated”</a:t>
            </a:r>
          </a:p>
          <a:p>
            <a:pPr lvl="1">
              <a:lnSpc>
                <a:spcPct val="80000"/>
              </a:lnSpc>
            </a:pPr>
            <a:r>
              <a:rPr lang="en-US" altLang="en-US"/>
              <a:t>Bridge  Pattern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Grp="1" noChangeArrowheads="1"/>
          </p:cNvSpPr>
          <p:nvPr>
            <p:ph type="title"/>
          </p:nvPr>
        </p:nvSpPr>
        <p:spPr/>
        <p:txBody>
          <a:bodyPr/>
          <a:lstStyle/>
          <a:p>
            <a:r>
              <a:rPr lang="en-US" altLang="en-US"/>
              <a:t>Textual Clues in Nonfunctional Requirements</a:t>
            </a:r>
          </a:p>
        </p:txBody>
      </p:sp>
      <p:sp>
        <p:nvSpPr>
          <p:cNvPr id="101381" name="Rectangle 5"/>
          <p:cNvSpPr>
            <a:spLocks noGrp="1" noChangeArrowheads="1"/>
          </p:cNvSpPr>
          <p:nvPr>
            <p:ph type="body" idx="1"/>
          </p:nvPr>
        </p:nvSpPr>
        <p:spPr/>
        <p:txBody>
          <a:bodyPr/>
          <a:lstStyle/>
          <a:p>
            <a:r>
              <a:rPr lang="en-US" altLang="en-US" i="1"/>
              <a:t>Text:</a:t>
            </a:r>
            <a:r>
              <a:rPr lang="en-US" altLang="en-US"/>
              <a:t> “complex structure”, “must have variable depth and width” </a:t>
            </a:r>
          </a:p>
          <a:p>
            <a:pPr lvl="1"/>
            <a:r>
              <a:rPr lang="en-US" altLang="en-US"/>
              <a:t>Composite Pattern</a:t>
            </a:r>
          </a:p>
          <a:p>
            <a:r>
              <a:rPr lang="en-US" altLang="en-US" i="1"/>
              <a:t>Text:</a:t>
            </a:r>
            <a:r>
              <a:rPr lang="en-US" altLang="en-US"/>
              <a:t>  “must interface to an set of existing objects”</a:t>
            </a:r>
          </a:p>
          <a:p>
            <a:pPr lvl="1"/>
            <a:r>
              <a:rPr lang="en-US" altLang="en-US"/>
              <a:t>Façade Pattern</a:t>
            </a:r>
          </a:p>
          <a:p>
            <a:r>
              <a:rPr lang="en-US" altLang="en-US" i="1"/>
              <a:t>Text:</a:t>
            </a:r>
            <a:r>
              <a:rPr lang="en-US" altLang="en-US"/>
              <a:t>  “must be location transparent”</a:t>
            </a:r>
          </a:p>
          <a:p>
            <a:pPr lvl="1"/>
            <a:r>
              <a:rPr lang="en-US" altLang="en-US"/>
              <a:t>Proxy  Pattern</a:t>
            </a:r>
          </a:p>
          <a:p>
            <a:r>
              <a:rPr lang="en-US" altLang="en-US" i="1"/>
              <a:t>Text:</a:t>
            </a:r>
            <a:r>
              <a:rPr lang="en-US" altLang="en-US"/>
              <a:t> “must be extensible”, “must be scalable” </a:t>
            </a:r>
          </a:p>
          <a:p>
            <a:pPr lvl="1"/>
            <a:r>
              <a:rPr lang="en-US" altLang="en-US"/>
              <a:t>Observer Pattern</a:t>
            </a:r>
          </a:p>
          <a:p>
            <a:r>
              <a:rPr lang="en-US" altLang="en-US" i="1"/>
              <a:t>Text:</a:t>
            </a:r>
            <a:r>
              <a:rPr lang="en-US" altLang="en-US"/>
              <a:t> “must provide a policy independent from the mechanism”</a:t>
            </a:r>
          </a:p>
          <a:p>
            <a:pPr lvl="1"/>
            <a:r>
              <a:rPr lang="en-US" altLang="en-US"/>
              <a:t>Strategy Pattern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altLang="en-US"/>
              <a:t>Design</a:t>
            </a:r>
          </a:p>
        </p:txBody>
      </p:sp>
      <p:sp>
        <p:nvSpPr>
          <p:cNvPr id="17411" name="Rectangle 3"/>
          <p:cNvSpPr>
            <a:spLocks noGrp="1" noChangeArrowheads="1"/>
          </p:cNvSpPr>
          <p:nvPr>
            <p:ph type="body" idx="1"/>
          </p:nvPr>
        </p:nvSpPr>
        <p:spPr>
          <a:noFill/>
          <a:ln/>
        </p:spPr>
        <p:txBody>
          <a:bodyPr/>
          <a:lstStyle/>
          <a:p>
            <a:pPr indent="6350">
              <a:buFont typeface="Symbol" panose="05050102010706020507" pitchFamily="18" charset="2"/>
              <a:buNone/>
            </a:pPr>
            <a:r>
              <a:rPr lang="en-US" altLang="en-US" sz="2800"/>
              <a:t>“There are two ways of constructing a software design: One way is to make it so simple that there are obviously no deficiencies, and the other way is to make it so complicated that there are no obvious deficiencies.”</a:t>
            </a:r>
          </a:p>
          <a:p>
            <a:pPr indent="6350">
              <a:buFont typeface="Symbol" panose="05050102010706020507" pitchFamily="18" charset="2"/>
              <a:buNone/>
            </a:pPr>
            <a:endParaRPr lang="en-US" altLang="en-US" sz="2800"/>
          </a:p>
          <a:p>
            <a:pPr lvl="4">
              <a:buFontTx/>
              <a:buNone/>
            </a:pPr>
            <a:r>
              <a:rPr lang="en-US" altLang="en-US" sz="2400"/>
              <a:t>- C.A.R. Hoare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ltLang="en-US"/>
              <a:t>Section 2. System Decomposition</a:t>
            </a:r>
          </a:p>
        </p:txBody>
      </p:sp>
      <p:sp>
        <p:nvSpPr>
          <p:cNvPr id="49157" name="Rectangle 5"/>
          <p:cNvSpPr>
            <a:spLocks noGrp="1" noChangeArrowheads="1"/>
          </p:cNvSpPr>
          <p:nvPr>
            <p:ph type="body" idx="1"/>
          </p:nvPr>
        </p:nvSpPr>
        <p:spPr/>
        <p:txBody>
          <a:bodyPr/>
          <a:lstStyle/>
          <a:p>
            <a:pPr>
              <a:lnSpc>
                <a:spcPct val="80000"/>
              </a:lnSpc>
            </a:pPr>
            <a:r>
              <a:rPr lang="en-US" altLang="en-US"/>
              <a:t>Subsystem (UML: Package)</a:t>
            </a:r>
          </a:p>
          <a:p>
            <a:pPr lvl="1">
              <a:lnSpc>
                <a:spcPct val="80000"/>
              </a:lnSpc>
            </a:pPr>
            <a:r>
              <a:rPr lang="en-US" altLang="en-US"/>
              <a:t>Collection of classes, associations, operations, events and constraints that are interrelated</a:t>
            </a:r>
          </a:p>
          <a:p>
            <a:pPr lvl="1">
              <a:lnSpc>
                <a:spcPct val="80000"/>
              </a:lnSpc>
            </a:pPr>
            <a:r>
              <a:rPr lang="en-US" altLang="en-US"/>
              <a:t>Seed for subsystems: UML Objects and Classes. </a:t>
            </a:r>
          </a:p>
          <a:p>
            <a:pPr>
              <a:lnSpc>
                <a:spcPct val="80000"/>
              </a:lnSpc>
            </a:pPr>
            <a:r>
              <a:rPr lang="en-US" altLang="en-US"/>
              <a:t>(Subsystem) Service: </a:t>
            </a:r>
          </a:p>
          <a:p>
            <a:pPr lvl="1">
              <a:lnSpc>
                <a:spcPct val="80000"/>
              </a:lnSpc>
            </a:pPr>
            <a:r>
              <a:rPr lang="en-US" altLang="en-US"/>
              <a:t>Group of operations  provided by the subsystem </a:t>
            </a:r>
          </a:p>
          <a:p>
            <a:pPr lvl="1">
              <a:lnSpc>
                <a:spcPct val="80000"/>
              </a:lnSpc>
            </a:pPr>
            <a:r>
              <a:rPr lang="en-US" altLang="en-US"/>
              <a:t>Seed for services: Subsystem use cases</a:t>
            </a:r>
          </a:p>
          <a:p>
            <a:pPr>
              <a:lnSpc>
                <a:spcPct val="80000"/>
              </a:lnSpc>
            </a:pPr>
            <a:r>
              <a:rPr lang="en-US" altLang="en-US"/>
              <a:t>Service is specified by Subsystem interface:</a:t>
            </a:r>
          </a:p>
          <a:p>
            <a:pPr lvl="1">
              <a:lnSpc>
                <a:spcPct val="80000"/>
              </a:lnSpc>
            </a:pPr>
            <a:r>
              <a:rPr lang="en-US" altLang="en-US"/>
              <a:t>Specifies interaction and information flow from/to subsystem boundaries, but not inside the subsystem. </a:t>
            </a:r>
          </a:p>
          <a:p>
            <a:pPr lvl="1">
              <a:lnSpc>
                <a:spcPct val="80000"/>
              </a:lnSpc>
            </a:pPr>
            <a:r>
              <a:rPr lang="en-US" altLang="en-US"/>
              <a:t>Should be well-defined and small. </a:t>
            </a:r>
          </a:p>
          <a:p>
            <a:pPr lvl="1">
              <a:lnSpc>
                <a:spcPct val="80000"/>
              </a:lnSpc>
            </a:pPr>
            <a:r>
              <a:rPr lang="en-US" altLang="en-US"/>
              <a:t>Often called API: Application programmer’s interface, but this term should used during implementation,  not during System Design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t>Services and Subsystem Interfaces</a:t>
            </a:r>
          </a:p>
        </p:txBody>
      </p:sp>
      <p:sp>
        <p:nvSpPr>
          <p:cNvPr id="120835" name="Rectangle 3"/>
          <p:cNvSpPr>
            <a:spLocks noGrp="1" noChangeArrowheads="1"/>
          </p:cNvSpPr>
          <p:nvPr>
            <p:ph type="body" idx="1"/>
          </p:nvPr>
        </p:nvSpPr>
        <p:spPr/>
        <p:txBody>
          <a:bodyPr/>
          <a:lstStyle/>
          <a:p>
            <a:r>
              <a:rPr lang="en-US" altLang="en-US">
                <a:solidFill>
                  <a:srgbClr val="FF0000"/>
                </a:solidFill>
              </a:rPr>
              <a:t>Service:</a:t>
            </a:r>
            <a:r>
              <a:rPr lang="en-US" altLang="en-US"/>
              <a:t> A set of related operations that share a common purpose</a:t>
            </a:r>
          </a:p>
          <a:p>
            <a:pPr lvl="1"/>
            <a:r>
              <a:rPr lang="en-US" altLang="en-US"/>
              <a:t>Notification subsystem service:</a:t>
            </a:r>
          </a:p>
          <a:p>
            <a:pPr lvl="2"/>
            <a:r>
              <a:rPr lang="en-US" altLang="en-US"/>
              <a:t>LookupChannel()</a:t>
            </a:r>
          </a:p>
          <a:p>
            <a:pPr lvl="2"/>
            <a:r>
              <a:rPr lang="en-US" altLang="en-US"/>
              <a:t>SubscribeToChannel()</a:t>
            </a:r>
          </a:p>
          <a:p>
            <a:pPr lvl="2"/>
            <a:r>
              <a:rPr lang="en-US" altLang="en-US"/>
              <a:t>SendNotice()</a:t>
            </a:r>
          </a:p>
          <a:p>
            <a:pPr lvl="2"/>
            <a:r>
              <a:rPr lang="en-US" altLang="en-US"/>
              <a:t>UnscubscribeFromChannel()</a:t>
            </a:r>
          </a:p>
          <a:p>
            <a:pPr lvl="1"/>
            <a:r>
              <a:rPr lang="en-US" altLang="en-US"/>
              <a:t>Services are defined in System Design</a:t>
            </a:r>
          </a:p>
          <a:p>
            <a:r>
              <a:rPr lang="en-US" altLang="en-US">
                <a:solidFill>
                  <a:srgbClr val="FF0000"/>
                </a:solidFill>
              </a:rPr>
              <a:t>Subsystem Interface:</a:t>
            </a:r>
            <a:r>
              <a:rPr lang="en-US" altLang="en-US"/>
              <a:t> Set of fully typed related operations.</a:t>
            </a:r>
          </a:p>
          <a:p>
            <a:pPr lvl="1"/>
            <a:r>
              <a:rPr lang="en-US" altLang="en-US"/>
              <a:t>Subsystem Interfaces are defined in Object Design</a:t>
            </a:r>
          </a:p>
          <a:p>
            <a:pPr lvl="1"/>
            <a:r>
              <a:rPr lang="en-US" altLang="en-US"/>
              <a:t>Also  called application programmer interface (API)</a:t>
            </a:r>
          </a:p>
          <a:p>
            <a:pPr lvl="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en-US"/>
              <a:t>Choosing Subsystems</a:t>
            </a:r>
          </a:p>
        </p:txBody>
      </p:sp>
      <p:sp>
        <p:nvSpPr>
          <p:cNvPr id="51203" name="Rectangle 3"/>
          <p:cNvSpPr>
            <a:spLocks noGrp="1" noChangeArrowheads="1"/>
          </p:cNvSpPr>
          <p:nvPr>
            <p:ph type="body" idx="1"/>
          </p:nvPr>
        </p:nvSpPr>
        <p:spPr>
          <a:noFill/>
          <a:ln/>
        </p:spPr>
        <p:txBody>
          <a:bodyPr/>
          <a:lstStyle/>
          <a:p>
            <a:r>
              <a:rPr lang="en-US" altLang="en-US"/>
              <a:t>Criteria for subsystem selection: Most of the interaction should be within subsystems, rather than across subsystem boundaries (High cohesion).</a:t>
            </a:r>
          </a:p>
          <a:p>
            <a:pPr lvl="1"/>
            <a:r>
              <a:rPr lang="en-US" altLang="en-US"/>
              <a:t>Does one subsystem always call the other for the service?</a:t>
            </a:r>
          </a:p>
          <a:p>
            <a:pPr lvl="1"/>
            <a:r>
              <a:rPr lang="en-US" altLang="en-US"/>
              <a:t>Which of the subsystems call each other for service?</a:t>
            </a:r>
          </a:p>
          <a:p>
            <a:r>
              <a:rPr lang="en-US" altLang="en-US"/>
              <a:t>Primary Question: </a:t>
            </a:r>
          </a:p>
          <a:p>
            <a:pPr lvl="1"/>
            <a:r>
              <a:rPr lang="en-US" altLang="en-US"/>
              <a:t>What kind of service is provided by the subsystems (subsystem interface)?</a:t>
            </a:r>
          </a:p>
          <a:p>
            <a:r>
              <a:rPr lang="en-US" altLang="en-US"/>
              <a:t>Secondary Question:</a:t>
            </a:r>
          </a:p>
          <a:p>
            <a:pPr lvl="1"/>
            <a:r>
              <a:rPr lang="en-US" altLang="en-US"/>
              <a:t> Can the subsystems be hierarchically ordered (layers)?</a:t>
            </a:r>
          </a:p>
          <a:p>
            <a:r>
              <a:rPr lang="en-US" altLang="en-US"/>
              <a:t>What kind of model is good for describing layers and partitions?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19100" y="438150"/>
            <a:ext cx="8420100" cy="704850"/>
          </a:xfrm>
          <a:noFill/>
          <a:ln/>
        </p:spPr>
        <p:txBody>
          <a:bodyPr/>
          <a:lstStyle/>
          <a:p>
            <a:r>
              <a:rPr lang="en-US" altLang="en-US" sz="3200"/>
              <a:t>Subsystem Decomposition Example</a:t>
            </a:r>
          </a:p>
        </p:txBody>
      </p:sp>
      <p:cxnSp>
        <p:nvCxnSpPr>
          <p:cNvPr id="105492" name="AutoShape 20"/>
          <p:cNvCxnSpPr>
            <a:cxnSpLocks noChangeShapeType="1"/>
            <a:stCxn id="105521" idx="3"/>
            <a:endCxn id="105533" idx="1"/>
          </p:cNvCxnSpPr>
          <p:nvPr/>
        </p:nvCxnSpPr>
        <p:spPr bwMode="auto">
          <a:xfrm>
            <a:off x="5192713" y="1779588"/>
            <a:ext cx="968375" cy="4572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3" name="AutoShape 21"/>
          <p:cNvCxnSpPr>
            <a:cxnSpLocks noChangeShapeType="1"/>
            <a:stCxn id="105521" idx="2"/>
            <a:endCxn id="105524" idx="0"/>
          </p:cNvCxnSpPr>
          <p:nvPr/>
        </p:nvCxnSpPr>
        <p:spPr bwMode="auto">
          <a:xfrm>
            <a:off x="4152900" y="2147888"/>
            <a:ext cx="457200" cy="30718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4" name="AutoShape 22"/>
          <p:cNvCxnSpPr>
            <a:cxnSpLocks noChangeShapeType="1"/>
            <a:stCxn id="105536" idx="3"/>
            <a:endCxn id="105530" idx="1"/>
          </p:cNvCxnSpPr>
          <p:nvPr/>
        </p:nvCxnSpPr>
        <p:spPr bwMode="auto">
          <a:xfrm>
            <a:off x="5802313" y="3455988"/>
            <a:ext cx="968375" cy="606425"/>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5" name="AutoShape 23"/>
          <p:cNvCxnSpPr>
            <a:cxnSpLocks noChangeShapeType="1"/>
            <a:stCxn id="105536" idx="2"/>
            <a:endCxn id="105524" idx="0"/>
          </p:cNvCxnSpPr>
          <p:nvPr/>
        </p:nvCxnSpPr>
        <p:spPr bwMode="auto">
          <a:xfrm flipH="1">
            <a:off x="4610100" y="3824288"/>
            <a:ext cx="152400" cy="13954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6" name="AutoShape 24"/>
          <p:cNvCxnSpPr>
            <a:cxnSpLocks noChangeShapeType="1"/>
            <a:stCxn id="105521" idx="2"/>
            <a:endCxn id="105536" idx="0"/>
          </p:cNvCxnSpPr>
          <p:nvPr/>
        </p:nvCxnSpPr>
        <p:spPr bwMode="auto">
          <a:xfrm>
            <a:off x="4152900" y="2147888"/>
            <a:ext cx="609600" cy="9382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7" name="AutoShape 25"/>
          <p:cNvCxnSpPr>
            <a:cxnSpLocks noChangeShapeType="1"/>
            <a:stCxn id="105511" idx="3"/>
            <a:endCxn id="105536" idx="1"/>
          </p:cNvCxnSpPr>
          <p:nvPr/>
        </p:nvCxnSpPr>
        <p:spPr bwMode="auto">
          <a:xfrm>
            <a:off x="2678113" y="3455988"/>
            <a:ext cx="1044575" cy="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498" name="AutoShape 26"/>
          <p:cNvCxnSpPr>
            <a:cxnSpLocks noChangeShapeType="1"/>
            <a:endCxn id="105524" idx="0"/>
          </p:cNvCxnSpPr>
          <p:nvPr/>
        </p:nvCxnSpPr>
        <p:spPr bwMode="auto">
          <a:xfrm>
            <a:off x="2679700" y="3460750"/>
            <a:ext cx="1930400" cy="175895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01" name="AutoShape 29"/>
          <p:cNvCxnSpPr>
            <a:cxnSpLocks noChangeShapeType="1"/>
            <a:stCxn id="105533" idx="2"/>
            <a:endCxn id="105530" idx="0"/>
          </p:cNvCxnSpPr>
          <p:nvPr/>
        </p:nvCxnSpPr>
        <p:spPr bwMode="auto">
          <a:xfrm>
            <a:off x="7200900" y="2605088"/>
            <a:ext cx="609600" cy="1087437"/>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06" name="AutoShape 34"/>
          <p:cNvCxnSpPr>
            <a:cxnSpLocks noChangeShapeType="1"/>
            <a:stCxn id="105530" idx="2"/>
            <a:endCxn id="105527" idx="0"/>
          </p:cNvCxnSpPr>
          <p:nvPr/>
        </p:nvCxnSpPr>
        <p:spPr bwMode="auto">
          <a:xfrm flipH="1">
            <a:off x="7734300" y="4430713"/>
            <a:ext cx="76200" cy="712787"/>
          </a:xfrm>
          <a:prstGeom prst="straightConnector1">
            <a:avLst/>
          </a:prstGeom>
          <a:noFill/>
          <a:ln w="28575">
            <a:solidFill>
              <a:schemeClr val="tx1"/>
            </a:solidFill>
            <a:prstDash val="dash"/>
            <a:round/>
            <a:headEnd type="arrow"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507" name="AutoShape 35"/>
          <p:cNvCxnSpPr>
            <a:cxnSpLocks noChangeShapeType="1"/>
            <a:stCxn id="105530" idx="2"/>
            <a:endCxn id="105524" idx="0"/>
          </p:cNvCxnSpPr>
          <p:nvPr/>
        </p:nvCxnSpPr>
        <p:spPr bwMode="auto">
          <a:xfrm flipH="1">
            <a:off x="4610100" y="4430713"/>
            <a:ext cx="3200400" cy="788987"/>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509" name="Text Box 37"/>
          <p:cNvSpPr txBox="1">
            <a:spLocks noChangeArrowheads="1"/>
          </p:cNvSpPr>
          <p:nvPr/>
        </p:nvSpPr>
        <p:spPr bwMode="auto">
          <a:xfrm>
            <a:off x="441325" y="1654175"/>
            <a:ext cx="252095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Is this the right </a:t>
            </a:r>
          </a:p>
          <a:p>
            <a:r>
              <a:rPr lang="en-US" altLang="en-US"/>
              <a:t>decomposition or </a:t>
            </a:r>
          </a:p>
          <a:p>
            <a:r>
              <a:rPr lang="en-US" altLang="en-US"/>
              <a:t>is this too much ravioli?</a:t>
            </a:r>
          </a:p>
        </p:txBody>
      </p:sp>
      <p:grpSp>
        <p:nvGrpSpPr>
          <p:cNvPr id="105519" name="Group 47"/>
          <p:cNvGrpSpPr>
            <a:grpSpLocks/>
          </p:cNvGrpSpPr>
          <p:nvPr/>
        </p:nvGrpSpPr>
        <p:grpSpPr bwMode="auto">
          <a:xfrm>
            <a:off x="609600" y="2819400"/>
            <a:ext cx="2057400" cy="993775"/>
            <a:chOff x="336" y="2208"/>
            <a:chExt cx="1296" cy="626"/>
          </a:xfrm>
        </p:grpSpPr>
        <p:sp>
          <p:nvSpPr>
            <p:cNvPr id="105511" name="Rectangle 3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Modeling</a:t>
              </a:r>
              <a:endParaRPr lang="en-US" altLang="en-US"/>
            </a:p>
          </p:txBody>
        </p:sp>
        <p:sp>
          <p:nvSpPr>
            <p:cNvPr id="105513" name="Freeform 41"/>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20" name="Group 48"/>
          <p:cNvGrpSpPr>
            <a:grpSpLocks/>
          </p:cNvGrpSpPr>
          <p:nvPr/>
        </p:nvGrpSpPr>
        <p:grpSpPr bwMode="auto">
          <a:xfrm>
            <a:off x="3124200" y="1143000"/>
            <a:ext cx="2057400" cy="993775"/>
            <a:chOff x="336" y="2208"/>
            <a:chExt cx="1296" cy="626"/>
          </a:xfrm>
        </p:grpSpPr>
        <p:sp>
          <p:nvSpPr>
            <p:cNvPr id="105521" name="Rectangle 4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Authoring</a:t>
              </a:r>
              <a:endParaRPr lang="en-US" altLang="en-US"/>
            </a:p>
          </p:txBody>
        </p:sp>
        <p:sp>
          <p:nvSpPr>
            <p:cNvPr id="105522" name="Freeform 5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23" name="Group 51"/>
          <p:cNvGrpSpPr>
            <a:grpSpLocks/>
          </p:cNvGrpSpPr>
          <p:nvPr/>
        </p:nvGrpSpPr>
        <p:grpSpPr bwMode="auto">
          <a:xfrm>
            <a:off x="3581400" y="4953000"/>
            <a:ext cx="2057400" cy="993775"/>
            <a:chOff x="336" y="2208"/>
            <a:chExt cx="1296" cy="626"/>
          </a:xfrm>
        </p:grpSpPr>
        <p:sp>
          <p:nvSpPr>
            <p:cNvPr id="105524" name="Rectangle 5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Workorder</a:t>
              </a:r>
              <a:endParaRPr lang="en-US" altLang="en-US"/>
            </a:p>
          </p:txBody>
        </p:sp>
        <p:sp>
          <p:nvSpPr>
            <p:cNvPr id="105525" name="Freeform 5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26" name="Group 54"/>
          <p:cNvGrpSpPr>
            <a:grpSpLocks/>
          </p:cNvGrpSpPr>
          <p:nvPr/>
        </p:nvGrpSpPr>
        <p:grpSpPr bwMode="auto">
          <a:xfrm>
            <a:off x="6705600" y="4876800"/>
            <a:ext cx="2057400" cy="993775"/>
            <a:chOff x="336" y="2208"/>
            <a:chExt cx="1296" cy="626"/>
          </a:xfrm>
        </p:grpSpPr>
        <p:sp>
          <p:nvSpPr>
            <p:cNvPr id="105527" name="Rectangle 5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Repair</a:t>
              </a:r>
              <a:endParaRPr lang="en-US" altLang="en-US"/>
            </a:p>
          </p:txBody>
        </p:sp>
        <p:sp>
          <p:nvSpPr>
            <p:cNvPr id="105528" name="Freeform 5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29" name="Group 57"/>
          <p:cNvGrpSpPr>
            <a:grpSpLocks/>
          </p:cNvGrpSpPr>
          <p:nvPr/>
        </p:nvGrpSpPr>
        <p:grpSpPr bwMode="auto">
          <a:xfrm>
            <a:off x="6781800" y="3425825"/>
            <a:ext cx="2057400" cy="993775"/>
            <a:chOff x="336" y="2208"/>
            <a:chExt cx="1296" cy="626"/>
          </a:xfrm>
        </p:grpSpPr>
        <p:sp>
          <p:nvSpPr>
            <p:cNvPr id="105530" name="Rectangle 5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Inspection</a:t>
              </a:r>
              <a:endParaRPr lang="en-US" altLang="en-US"/>
            </a:p>
          </p:txBody>
        </p:sp>
        <p:sp>
          <p:nvSpPr>
            <p:cNvPr id="105531" name="Freeform 5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32" name="Group 60"/>
          <p:cNvGrpSpPr>
            <a:grpSpLocks/>
          </p:cNvGrpSpPr>
          <p:nvPr/>
        </p:nvGrpSpPr>
        <p:grpSpPr bwMode="auto">
          <a:xfrm>
            <a:off x="6172200" y="1600200"/>
            <a:ext cx="2057400" cy="993775"/>
            <a:chOff x="336" y="2208"/>
            <a:chExt cx="1296" cy="626"/>
          </a:xfrm>
        </p:grpSpPr>
        <p:sp>
          <p:nvSpPr>
            <p:cNvPr id="105533" name="Rectangle 61"/>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Augmented</a:t>
              </a:r>
            </a:p>
            <a:p>
              <a:pPr algn="ctr"/>
              <a:r>
                <a:rPr lang="en-US" altLang="en-US" sz="1600">
                  <a:latin typeface="Courier New" panose="02070309020205020404" pitchFamily="49" charset="0"/>
                </a:rPr>
                <a:t>Reality</a:t>
              </a:r>
              <a:endParaRPr lang="en-US" altLang="en-US"/>
            </a:p>
          </p:txBody>
        </p:sp>
        <p:sp>
          <p:nvSpPr>
            <p:cNvPr id="105534" name="Freeform 62"/>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05535" name="Group 63"/>
          <p:cNvGrpSpPr>
            <a:grpSpLocks/>
          </p:cNvGrpSpPr>
          <p:nvPr/>
        </p:nvGrpSpPr>
        <p:grpSpPr bwMode="auto">
          <a:xfrm>
            <a:off x="3733800" y="2819400"/>
            <a:ext cx="2057400" cy="993775"/>
            <a:chOff x="336" y="2208"/>
            <a:chExt cx="1296" cy="626"/>
          </a:xfrm>
        </p:grpSpPr>
        <p:sp>
          <p:nvSpPr>
            <p:cNvPr id="105536" name="Rectangle 64"/>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altLang="en-US" sz="1600">
                  <a:latin typeface="Courier New" panose="02070309020205020404" pitchFamily="49" charset="0"/>
                </a:rPr>
                <a:t>Workflow</a:t>
              </a:r>
              <a:endParaRPr lang="en-US" altLang="en-US"/>
            </a:p>
          </p:txBody>
        </p:sp>
        <p:sp>
          <p:nvSpPr>
            <p:cNvPr id="105537" name="Freeform 65"/>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IN"/>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p:spPr>
        <p:txBody>
          <a:bodyPr/>
          <a:lstStyle/>
          <a:p>
            <a:r>
              <a:rPr lang="en-US" altLang="en-US"/>
              <a:t>Definition: Subsystem Interface Object</a:t>
            </a:r>
          </a:p>
        </p:txBody>
      </p:sp>
      <p:sp>
        <p:nvSpPr>
          <p:cNvPr id="54275" name="Rectangle 3"/>
          <p:cNvSpPr>
            <a:spLocks noGrp="1" noChangeArrowheads="1"/>
          </p:cNvSpPr>
          <p:nvPr>
            <p:ph type="body" idx="1"/>
          </p:nvPr>
        </p:nvSpPr>
        <p:spPr>
          <a:noFill/>
          <a:ln/>
        </p:spPr>
        <p:txBody>
          <a:bodyPr/>
          <a:lstStyle/>
          <a:p>
            <a:r>
              <a:rPr lang="en-US" altLang="en-US" sz="2800"/>
              <a:t>A </a:t>
            </a:r>
            <a:r>
              <a:rPr lang="en-US" altLang="en-US" sz="2800" i="1"/>
              <a:t>Subsystem Interface Object</a:t>
            </a:r>
            <a:r>
              <a:rPr lang="en-US" altLang="en-US" sz="2800"/>
              <a:t>  provides a service  </a:t>
            </a:r>
            <a:endParaRPr lang="en-US" altLang="en-US" sz="1600"/>
          </a:p>
          <a:p>
            <a:pPr lvl="1"/>
            <a:r>
              <a:rPr lang="en-US" altLang="en-US" sz="2400"/>
              <a:t>This is the set of public methods provided by the subsystem</a:t>
            </a:r>
          </a:p>
          <a:p>
            <a:pPr lvl="1"/>
            <a:r>
              <a:rPr lang="en-US" altLang="en-US" sz="2400"/>
              <a:t>The Subsystem interface describes all the methods of the subsystem interface object</a:t>
            </a:r>
          </a:p>
          <a:p>
            <a:r>
              <a:rPr lang="en-US" altLang="en-US" sz="2800"/>
              <a:t>Use a Facade pattern for the subsystem interface object</a:t>
            </a:r>
          </a:p>
        </p:txBody>
      </p:sp>
      <p:sp>
        <p:nvSpPr>
          <p:cNvPr id="54276" name="Rectangle 4"/>
          <p:cNvSpPr>
            <a:spLocks noChangeArrowheads="1"/>
          </p:cNvSpPr>
          <p:nvPr/>
        </p:nvSpPr>
        <p:spPr bwMode="auto">
          <a:xfrm>
            <a:off x="1889125" y="1838325"/>
            <a:ext cx="4122738"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System as a set of subsystems communicating via a software bus</a:t>
            </a:r>
          </a:p>
        </p:txBody>
      </p:sp>
      <p:sp>
        <p:nvSpPr>
          <p:cNvPr id="108548" name="Rectangle 4"/>
          <p:cNvSpPr>
            <a:spLocks noChangeArrowheads="1"/>
          </p:cNvSpPr>
          <p:nvPr/>
        </p:nvSpPr>
        <p:spPr bwMode="auto">
          <a:xfrm>
            <a:off x="1066800" y="1295400"/>
            <a:ext cx="184150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endParaRPr lang="en-US" altLang="en-US">
              <a:latin typeface="Book Antiqua" panose="02040602050305030304" pitchFamily="18" charset="0"/>
            </a:endParaRPr>
          </a:p>
          <a:p>
            <a:pPr algn="ctr"/>
            <a:r>
              <a:rPr lang="en-US" altLang="en-US">
                <a:latin typeface="Book Antiqua" panose="02040602050305030304" pitchFamily="18" charset="0"/>
              </a:rPr>
              <a:t>Authoring</a:t>
            </a:r>
          </a:p>
          <a:p>
            <a:pPr algn="ctr"/>
            <a:endParaRPr lang="en-US" altLang="en-US">
              <a:latin typeface="Book Antiqua" panose="02040602050305030304" pitchFamily="18" charset="0"/>
            </a:endParaRPr>
          </a:p>
        </p:txBody>
      </p:sp>
      <p:sp>
        <p:nvSpPr>
          <p:cNvPr id="108549" name="Rectangle 5"/>
          <p:cNvSpPr>
            <a:spLocks noChangeArrowheads="1"/>
          </p:cNvSpPr>
          <p:nvPr/>
        </p:nvSpPr>
        <p:spPr bwMode="auto">
          <a:xfrm>
            <a:off x="6096000" y="1447800"/>
            <a:ext cx="1600200" cy="901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Book Antiqua" panose="02040602050305030304" pitchFamily="18" charset="0"/>
              </a:rPr>
              <a:t>  Modeling</a:t>
            </a:r>
          </a:p>
        </p:txBody>
      </p:sp>
      <p:sp>
        <p:nvSpPr>
          <p:cNvPr id="108550" name="Rectangle 6"/>
          <p:cNvSpPr>
            <a:spLocks noChangeArrowheads="1"/>
          </p:cNvSpPr>
          <p:nvPr/>
        </p:nvSpPr>
        <p:spPr bwMode="auto">
          <a:xfrm>
            <a:off x="6096000" y="3048000"/>
            <a:ext cx="1663700" cy="901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r>
              <a:rPr lang="en-US" altLang="en-US">
                <a:latin typeface="Book Antiqua" panose="02040602050305030304" pitchFamily="18" charset="0"/>
              </a:rPr>
              <a:t>     Augmented</a:t>
            </a:r>
          </a:p>
          <a:p>
            <a:r>
              <a:rPr lang="en-US" altLang="en-US">
                <a:latin typeface="Book Antiqua" panose="02040602050305030304" pitchFamily="18" charset="0"/>
              </a:rPr>
              <a:t>     Reality</a:t>
            </a:r>
          </a:p>
        </p:txBody>
      </p:sp>
      <p:sp>
        <p:nvSpPr>
          <p:cNvPr id="108551" name="Rectangle 7"/>
          <p:cNvSpPr>
            <a:spLocks noChangeArrowheads="1"/>
          </p:cNvSpPr>
          <p:nvPr/>
        </p:nvSpPr>
        <p:spPr bwMode="auto">
          <a:xfrm>
            <a:off x="6096000" y="4572000"/>
            <a:ext cx="16764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Book Antiqua" panose="02040602050305030304" pitchFamily="18" charset="0"/>
              </a:rPr>
              <a:t>Workorder</a:t>
            </a:r>
          </a:p>
        </p:txBody>
      </p:sp>
      <p:sp>
        <p:nvSpPr>
          <p:cNvPr id="108552" name="Rectangle 8"/>
          <p:cNvSpPr>
            <a:spLocks noChangeArrowheads="1"/>
          </p:cNvSpPr>
          <p:nvPr/>
        </p:nvSpPr>
        <p:spPr bwMode="auto">
          <a:xfrm>
            <a:off x="876300" y="4495800"/>
            <a:ext cx="201930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r>
              <a:rPr lang="en-US" altLang="en-US">
                <a:latin typeface="Book Antiqua" panose="02040602050305030304" pitchFamily="18" charset="0"/>
              </a:rPr>
              <a:t>          Repair</a:t>
            </a:r>
          </a:p>
        </p:txBody>
      </p:sp>
      <p:sp>
        <p:nvSpPr>
          <p:cNvPr id="108553" name="Rectangle 9"/>
          <p:cNvSpPr>
            <a:spLocks noChangeArrowheads="1"/>
          </p:cNvSpPr>
          <p:nvPr/>
        </p:nvSpPr>
        <p:spPr bwMode="auto">
          <a:xfrm>
            <a:off x="990600" y="3352800"/>
            <a:ext cx="190500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latin typeface="Book Antiqua" panose="02040602050305030304" pitchFamily="18" charset="0"/>
              </a:rPr>
              <a:t>Inspection</a:t>
            </a:r>
          </a:p>
        </p:txBody>
      </p:sp>
      <p:sp>
        <p:nvSpPr>
          <p:cNvPr id="108563" name="Rectangle 19"/>
          <p:cNvSpPr>
            <a:spLocks noChangeArrowheads="1"/>
          </p:cNvSpPr>
          <p:nvPr/>
        </p:nvSpPr>
        <p:spPr bwMode="auto">
          <a:xfrm>
            <a:off x="1092200" y="2286000"/>
            <a:ext cx="1816100" cy="749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endParaRPr lang="en-US" altLang="en-US">
              <a:latin typeface="Book Antiqua" panose="02040602050305030304" pitchFamily="18" charset="0"/>
            </a:endParaRPr>
          </a:p>
          <a:p>
            <a:pPr algn="ctr"/>
            <a:r>
              <a:rPr lang="en-US" altLang="en-US">
                <a:latin typeface="Book Antiqua" panose="02040602050305030304" pitchFamily="18" charset="0"/>
              </a:rPr>
              <a:t>Workflow</a:t>
            </a:r>
          </a:p>
        </p:txBody>
      </p:sp>
      <p:sp>
        <p:nvSpPr>
          <p:cNvPr id="108566" name="Line 22"/>
          <p:cNvSpPr>
            <a:spLocks noChangeShapeType="1"/>
          </p:cNvSpPr>
          <p:nvPr/>
        </p:nvSpPr>
        <p:spPr bwMode="auto">
          <a:xfrm>
            <a:off x="4343400" y="1219200"/>
            <a:ext cx="0" cy="434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67" name="Line 23"/>
          <p:cNvSpPr>
            <a:spLocks noChangeShapeType="1"/>
          </p:cNvSpPr>
          <p:nvPr/>
        </p:nvSpPr>
        <p:spPr bwMode="auto">
          <a:xfrm>
            <a:off x="2895600" y="1676400"/>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68" name="Line 24"/>
          <p:cNvSpPr>
            <a:spLocks noChangeShapeType="1"/>
          </p:cNvSpPr>
          <p:nvPr/>
        </p:nvSpPr>
        <p:spPr bwMode="auto">
          <a:xfrm>
            <a:off x="2908300" y="2590800"/>
            <a:ext cx="1435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69" name="Line 25"/>
          <p:cNvSpPr>
            <a:spLocks noChangeShapeType="1"/>
          </p:cNvSpPr>
          <p:nvPr/>
        </p:nvSpPr>
        <p:spPr bwMode="auto">
          <a:xfrm>
            <a:off x="2895600" y="3733800"/>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0" name="Line 26"/>
          <p:cNvSpPr>
            <a:spLocks noChangeShapeType="1"/>
          </p:cNvSpPr>
          <p:nvPr/>
        </p:nvSpPr>
        <p:spPr bwMode="auto">
          <a:xfrm>
            <a:off x="2895600" y="4800600"/>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1" name="Line 27"/>
          <p:cNvSpPr>
            <a:spLocks noChangeShapeType="1"/>
          </p:cNvSpPr>
          <p:nvPr/>
        </p:nvSpPr>
        <p:spPr bwMode="auto">
          <a:xfrm flipH="1">
            <a:off x="4343400" y="1905000"/>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2" name="Line 28"/>
          <p:cNvSpPr>
            <a:spLocks noChangeShapeType="1"/>
          </p:cNvSpPr>
          <p:nvPr/>
        </p:nvSpPr>
        <p:spPr bwMode="auto">
          <a:xfrm flipH="1">
            <a:off x="4343400" y="3581400"/>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3" name="Line 29"/>
          <p:cNvSpPr>
            <a:spLocks noChangeShapeType="1"/>
          </p:cNvSpPr>
          <p:nvPr/>
        </p:nvSpPr>
        <p:spPr bwMode="auto">
          <a:xfrm flipH="1">
            <a:off x="4343400" y="5105400"/>
            <a:ext cx="175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4" name="Rectangle 30"/>
          <p:cNvSpPr>
            <a:spLocks noChangeArrowheads="1"/>
          </p:cNvSpPr>
          <p:nvPr/>
        </p:nvSpPr>
        <p:spPr bwMode="auto">
          <a:xfrm>
            <a:off x="2755900" y="12954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5" name="Rectangle 31"/>
          <p:cNvSpPr>
            <a:spLocks noChangeArrowheads="1"/>
          </p:cNvSpPr>
          <p:nvPr/>
        </p:nvSpPr>
        <p:spPr bwMode="auto">
          <a:xfrm>
            <a:off x="2755900" y="22860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6" name="Rectangle 32"/>
          <p:cNvSpPr>
            <a:spLocks noChangeArrowheads="1"/>
          </p:cNvSpPr>
          <p:nvPr/>
        </p:nvSpPr>
        <p:spPr bwMode="auto">
          <a:xfrm>
            <a:off x="2755900" y="33528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7" name="Rectangle 33"/>
          <p:cNvSpPr>
            <a:spLocks noChangeArrowheads="1"/>
          </p:cNvSpPr>
          <p:nvPr/>
        </p:nvSpPr>
        <p:spPr bwMode="auto">
          <a:xfrm>
            <a:off x="2743200" y="4495800"/>
            <a:ext cx="152400" cy="7493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8" name="Rectangle 34"/>
          <p:cNvSpPr>
            <a:spLocks noChangeArrowheads="1"/>
          </p:cNvSpPr>
          <p:nvPr/>
        </p:nvSpPr>
        <p:spPr bwMode="auto">
          <a:xfrm>
            <a:off x="6096000" y="1447800"/>
            <a:ext cx="152400" cy="9017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79" name="Rectangle 35"/>
          <p:cNvSpPr>
            <a:spLocks noChangeArrowheads="1"/>
          </p:cNvSpPr>
          <p:nvPr/>
        </p:nvSpPr>
        <p:spPr bwMode="auto">
          <a:xfrm>
            <a:off x="6096000" y="3048000"/>
            <a:ext cx="152400" cy="9017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0" name="Rectangle 36"/>
          <p:cNvSpPr>
            <a:spLocks noChangeArrowheads="1"/>
          </p:cNvSpPr>
          <p:nvPr/>
        </p:nvSpPr>
        <p:spPr bwMode="auto">
          <a:xfrm>
            <a:off x="6096000" y="4572000"/>
            <a:ext cx="152400" cy="7620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2" name="Rectangle 38"/>
          <p:cNvSpPr>
            <a:spLocks noChangeArrowheads="1"/>
          </p:cNvSpPr>
          <p:nvPr/>
        </p:nvSpPr>
        <p:spPr bwMode="auto">
          <a:xfrm>
            <a:off x="620713" y="5943600"/>
            <a:ext cx="66325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latin typeface="Book Antiqua" panose="02040602050305030304" pitchFamily="18" charset="0"/>
              </a:rPr>
              <a:t>A Subsystem Interface Object  publishes the service  (= Set of public methods)  </a:t>
            </a:r>
          </a:p>
          <a:p>
            <a:r>
              <a:rPr lang="en-US" altLang="en-US" sz="1400">
                <a:latin typeface="Book Antiqua" panose="02040602050305030304" pitchFamily="18" charset="0"/>
              </a:rPr>
              <a:t>provided by the subsystem</a:t>
            </a:r>
          </a:p>
        </p:txBody>
      </p:sp>
      <p:sp>
        <p:nvSpPr>
          <p:cNvPr id="108583" name="Rectangle 39"/>
          <p:cNvSpPr>
            <a:spLocks noChangeArrowheads="1"/>
          </p:cNvSpPr>
          <p:nvPr/>
        </p:nvSpPr>
        <p:spPr bwMode="auto">
          <a:xfrm>
            <a:off x="381000" y="5715000"/>
            <a:ext cx="152400" cy="762000"/>
          </a:xfrm>
          <a:prstGeom prst="rect">
            <a:avLst/>
          </a:prstGeom>
          <a:solidFill>
            <a:srgbClr val="FF99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4" name="Rectangle 40"/>
          <p:cNvSpPr>
            <a:spLocks noChangeArrowheads="1"/>
          </p:cNvSpPr>
          <p:nvPr/>
        </p:nvSpPr>
        <p:spPr bwMode="auto">
          <a:xfrm>
            <a:off x="1066800" y="11430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5" name="Rectangle 41"/>
          <p:cNvSpPr>
            <a:spLocks noChangeArrowheads="1"/>
          </p:cNvSpPr>
          <p:nvPr/>
        </p:nvSpPr>
        <p:spPr bwMode="auto">
          <a:xfrm>
            <a:off x="6096000" y="1295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6" name="Rectangle 42"/>
          <p:cNvSpPr>
            <a:spLocks noChangeArrowheads="1"/>
          </p:cNvSpPr>
          <p:nvPr/>
        </p:nvSpPr>
        <p:spPr bwMode="auto">
          <a:xfrm>
            <a:off x="1092200" y="2133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7" name="Rectangle 43"/>
          <p:cNvSpPr>
            <a:spLocks noChangeArrowheads="1"/>
          </p:cNvSpPr>
          <p:nvPr/>
        </p:nvSpPr>
        <p:spPr bwMode="auto">
          <a:xfrm>
            <a:off x="6096000" y="2895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8" name="Rectangle 44"/>
          <p:cNvSpPr>
            <a:spLocks noChangeArrowheads="1"/>
          </p:cNvSpPr>
          <p:nvPr/>
        </p:nvSpPr>
        <p:spPr bwMode="auto">
          <a:xfrm>
            <a:off x="990600" y="3200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89" name="Rectangle 45"/>
          <p:cNvSpPr>
            <a:spLocks noChangeArrowheads="1"/>
          </p:cNvSpPr>
          <p:nvPr/>
        </p:nvSpPr>
        <p:spPr bwMode="auto">
          <a:xfrm>
            <a:off x="6096000" y="44196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8590" name="Rectangle 46"/>
          <p:cNvSpPr>
            <a:spLocks noChangeArrowheads="1"/>
          </p:cNvSpPr>
          <p:nvPr/>
        </p:nvSpPr>
        <p:spPr bwMode="auto">
          <a:xfrm>
            <a:off x="876300" y="4343400"/>
            <a:ext cx="381000" cy="152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A 3-layered Architecture</a:t>
            </a:r>
          </a:p>
        </p:txBody>
      </p:sp>
      <p:sp>
        <p:nvSpPr>
          <p:cNvPr id="138245" name="Rectangle 5"/>
          <p:cNvSpPr>
            <a:spLocks noChangeArrowheads="1"/>
          </p:cNvSpPr>
          <p:nvPr/>
        </p:nvSpPr>
        <p:spPr bwMode="auto">
          <a:xfrm>
            <a:off x="304800" y="4927600"/>
            <a:ext cx="8255000" cy="1371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p>
            <a:r>
              <a:rPr lang="en-US" altLang="en-US" sz="2400" b="0"/>
              <a:t>What is the relationship between Modeling and Authoring?</a:t>
            </a:r>
          </a:p>
          <a:p>
            <a:r>
              <a:rPr lang="en-US" altLang="en-US" sz="2400" b="0"/>
              <a:t>Are other subsystems needed?</a:t>
            </a:r>
          </a:p>
        </p:txBody>
      </p:sp>
      <p:grpSp>
        <p:nvGrpSpPr>
          <p:cNvPr id="138247" name="Group 7"/>
          <p:cNvGrpSpPr>
            <a:grpSpLocks/>
          </p:cNvGrpSpPr>
          <p:nvPr/>
        </p:nvGrpSpPr>
        <p:grpSpPr bwMode="auto">
          <a:xfrm>
            <a:off x="419100" y="893763"/>
            <a:ext cx="2057400" cy="993775"/>
            <a:chOff x="336" y="2208"/>
            <a:chExt cx="1296" cy="626"/>
          </a:xfrm>
        </p:grpSpPr>
        <p:sp>
          <p:nvSpPr>
            <p:cNvPr id="138248" name="Rectangle 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Repair</a:t>
              </a:r>
              <a:endParaRPr lang="en-US" altLang="en-US"/>
            </a:p>
          </p:txBody>
        </p:sp>
        <p:sp>
          <p:nvSpPr>
            <p:cNvPr id="138249" name="Freeform 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38250" name="Group 10"/>
          <p:cNvGrpSpPr>
            <a:grpSpLocks/>
          </p:cNvGrpSpPr>
          <p:nvPr/>
        </p:nvGrpSpPr>
        <p:grpSpPr bwMode="auto">
          <a:xfrm>
            <a:off x="3352800" y="893763"/>
            <a:ext cx="2057400" cy="993775"/>
            <a:chOff x="336" y="2208"/>
            <a:chExt cx="1296" cy="626"/>
          </a:xfrm>
        </p:grpSpPr>
        <p:sp>
          <p:nvSpPr>
            <p:cNvPr id="138251" name="Rectangle 11"/>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Inspection</a:t>
              </a:r>
              <a:endParaRPr lang="en-US" altLang="en-US"/>
            </a:p>
          </p:txBody>
        </p:sp>
        <p:sp>
          <p:nvSpPr>
            <p:cNvPr id="138252" name="Freeform 12"/>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38253" name="Group 13"/>
          <p:cNvGrpSpPr>
            <a:grpSpLocks/>
          </p:cNvGrpSpPr>
          <p:nvPr/>
        </p:nvGrpSpPr>
        <p:grpSpPr bwMode="auto">
          <a:xfrm>
            <a:off x="6286500" y="893763"/>
            <a:ext cx="2057400" cy="993775"/>
            <a:chOff x="336" y="2208"/>
            <a:chExt cx="1296" cy="626"/>
          </a:xfrm>
        </p:grpSpPr>
        <p:sp>
          <p:nvSpPr>
            <p:cNvPr id="138254" name="Rectangle 14"/>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Authoring</a:t>
              </a:r>
              <a:endParaRPr lang="en-US" altLang="en-US"/>
            </a:p>
          </p:txBody>
        </p:sp>
        <p:sp>
          <p:nvSpPr>
            <p:cNvPr id="138255" name="Freeform 15"/>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38256" name="Group 16"/>
          <p:cNvGrpSpPr>
            <a:grpSpLocks/>
          </p:cNvGrpSpPr>
          <p:nvPr/>
        </p:nvGrpSpPr>
        <p:grpSpPr bwMode="auto">
          <a:xfrm>
            <a:off x="2171700" y="2425700"/>
            <a:ext cx="2057400" cy="993775"/>
            <a:chOff x="336" y="2208"/>
            <a:chExt cx="1296" cy="626"/>
          </a:xfrm>
        </p:grpSpPr>
        <p:sp>
          <p:nvSpPr>
            <p:cNvPr id="138257" name="Rectangle 17"/>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Augmented</a:t>
              </a:r>
            </a:p>
            <a:p>
              <a:pPr algn="ctr"/>
              <a:r>
                <a:rPr lang="en-US" altLang="en-US" sz="1600">
                  <a:latin typeface="Courier New" panose="02070309020205020404" pitchFamily="49" charset="0"/>
                </a:rPr>
                <a:t>Reality</a:t>
              </a:r>
              <a:endParaRPr lang="en-US" altLang="en-US"/>
            </a:p>
          </p:txBody>
        </p:sp>
        <p:sp>
          <p:nvSpPr>
            <p:cNvPr id="138258" name="Freeform 18"/>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38259" name="Group 19"/>
          <p:cNvGrpSpPr>
            <a:grpSpLocks/>
          </p:cNvGrpSpPr>
          <p:nvPr/>
        </p:nvGrpSpPr>
        <p:grpSpPr bwMode="auto">
          <a:xfrm>
            <a:off x="5372100" y="3416300"/>
            <a:ext cx="2057400" cy="993775"/>
            <a:chOff x="336" y="2208"/>
            <a:chExt cx="1296" cy="626"/>
          </a:xfrm>
        </p:grpSpPr>
        <p:sp>
          <p:nvSpPr>
            <p:cNvPr id="138260" name="Rectangle 20"/>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Workflow</a:t>
              </a:r>
              <a:endParaRPr lang="en-US" altLang="en-US"/>
            </a:p>
          </p:txBody>
        </p:sp>
        <p:sp>
          <p:nvSpPr>
            <p:cNvPr id="138261" name="Freeform 21"/>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38262" name="Group 22"/>
          <p:cNvGrpSpPr>
            <a:grpSpLocks/>
          </p:cNvGrpSpPr>
          <p:nvPr/>
        </p:nvGrpSpPr>
        <p:grpSpPr bwMode="auto">
          <a:xfrm>
            <a:off x="2171700" y="3806825"/>
            <a:ext cx="2057400" cy="993775"/>
            <a:chOff x="336" y="2208"/>
            <a:chExt cx="1296" cy="626"/>
          </a:xfrm>
        </p:grpSpPr>
        <p:sp>
          <p:nvSpPr>
            <p:cNvPr id="138263" name="Rectangle 2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Modeling</a:t>
              </a:r>
              <a:endParaRPr lang="en-US" altLang="en-US"/>
            </a:p>
          </p:txBody>
        </p:sp>
        <p:sp>
          <p:nvSpPr>
            <p:cNvPr id="138264" name="Freeform 2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cxnSp>
        <p:nvCxnSpPr>
          <p:cNvPr id="138266" name="AutoShape 26"/>
          <p:cNvCxnSpPr>
            <a:cxnSpLocks noChangeShapeType="1"/>
            <a:stCxn id="138248" idx="2"/>
            <a:endCxn id="138257" idx="1"/>
          </p:cNvCxnSpPr>
          <p:nvPr/>
        </p:nvCxnSpPr>
        <p:spPr bwMode="auto">
          <a:xfrm>
            <a:off x="1447800" y="1898650"/>
            <a:ext cx="712788" cy="1163638"/>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67" name="AutoShape 27"/>
          <p:cNvCxnSpPr>
            <a:cxnSpLocks noChangeShapeType="1"/>
            <a:stCxn id="138251" idx="2"/>
            <a:endCxn id="138257" idx="0"/>
          </p:cNvCxnSpPr>
          <p:nvPr/>
        </p:nvCxnSpPr>
        <p:spPr bwMode="auto">
          <a:xfrm flipH="1">
            <a:off x="3200400" y="1898650"/>
            <a:ext cx="1181100" cy="79375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68" name="AutoShape 28"/>
          <p:cNvCxnSpPr>
            <a:cxnSpLocks noChangeShapeType="1"/>
            <a:stCxn id="138257" idx="2"/>
            <a:endCxn id="138263" idx="0"/>
          </p:cNvCxnSpPr>
          <p:nvPr/>
        </p:nvCxnSpPr>
        <p:spPr bwMode="auto">
          <a:xfrm>
            <a:off x="3200400" y="3430588"/>
            <a:ext cx="0" cy="642937"/>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69" name="AutoShape 29"/>
          <p:cNvCxnSpPr>
            <a:cxnSpLocks noChangeShapeType="1"/>
            <a:stCxn id="138254" idx="2"/>
            <a:endCxn id="138260" idx="0"/>
          </p:cNvCxnSpPr>
          <p:nvPr/>
        </p:nvCxnSpPr>
        <p:spPr bwMode="auto">
          <a:xfrm flipH="1">
            <a:off x="6400800" y="1898650"/>
            <a:ext cx="914400" cy="178435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70" name="AutoShape 30"/>
          <p:cNvCxnSpPr>
            <a:cxnSpLocks noChangeShapeType="1"/>
            <a:stCxn id="138251" idx="2"/>
            <a:endCxn id="138260" idx="0"/>
          </p:cNvCxnSpPr>
          <p:nvPr/>
        </p:nvCxnSpPr>
        <p:spPr bwMode="auto">
          <a:xfrm>
            <a:off x="4381500" y="1898650"/>
            <a:ext cx="2019300" cy="178435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71" name="AutoShape 31"/>
          <p:cNvCxnSpPr>
            <a:cxnSpLocks noChangeShapeType="1"/>
            <a:stCxn id="138248" idx="3"/>
            <a:endCxn id="138260" idx="0"/>
          </p:cNvCxnSpPr>
          <p:nvPr/>
        </p:nvCxnSpPr>
        <p:spPr bwMode="auto">
          <a:xfrm>
            <a:off x="2487613" y="1530350"/>
            <a:ext cx="3913187" cy="215265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02" name="Group 2"/>
          <p:cNvGrpSpPr>
            <a:grpSpLocks/>
          </p:cNvGrpSpPr>
          <p:nvPr/>
        </p:nvGrpSpPr>
        <p:grpSpPr bwMode="auto">
          <a:xfrm>
            <a:off x="3048000" y="2209800"/>
            <a:ext cx="2057400" cy="993775"/>
            <a:chOff x="336" y="2208"/>
            <a:chExt cx="1296" cy="626"/>
          </a:xfrm>
        </p:grpSpPr>
        <p:sp>
          <p:nvSpPr>
            <p:cNvPr id="153603" name="Rectangle 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Tournament</a:t>
              </a:r>
              <a:endParaRPr lang="en-US" altLang="en-US"/>
            </a:p>
          </p:txBody>
        </p:sp>
        <p:sp>
          <p:nvSpPr>
            <p:cNvPr id="153604" name="Freeform 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3605" name="Group 5"/>
          <p:cNvGrpSpPr>
            <a:grpSpLocks/>
          </p:cNvGrpSpPr>
          <p:nvPr/>
        </p:nvGrpSpPr>
        <p:grpSpPr bwMode="auto">
          <a:xfrm>
            <a:off x="228600" y="3810000"/>
            <a:ext cx="2057400" cy="993775"/>
            <a:chOff x="336" y="2208"/>
            <a:chExt cx="1296" cy="626"/>
          </a:xfrm>
        </p:grpSpPr>
        <p:sp>
          <p:nvSpPr>
            <p:cNvPr id="153606" name="Rectangle 6"/>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Component Management</a:t>
              </a:r>
              <a:endParaRPr lang="en-US" altLang="en-US"/>
            </a:p>
          </p:txBody>
        </p:sp>
        <p:sp>
          <p:nvSpPr>
            <p:cNvPr id="153607" name="Freeform 7"/>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3608" name="Group 8"/>
          <p:cNvGrpSpPr>
            <a:grpSpLocks/>
          </p:cNvGrpSpPr>
          <p:nvPr/>
        </p:nvGrpSpPr>
        <p:grpSpPr bwMode="auto">
          <a:xfrm>
            <a:off x="6705600" y="2362200"/>
            <a:ext cx="2057400" cy="993775"/>
            <a:chOff x="336" y="2208"/>
            <a:chExt cx="1296" cy="626"/>
          </a:xfrm>
        </p:grpSpPr>
        <p:sp>
          <p:nvSpPr>
            <p:cNvPr id="153609" name="Rectangle 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Management</a:t>
              </a:r>
              <a:endParaRPr lang="en-US" altLang="en-US"/>
            </a:p>
          </p:txBody>
        </p:sp>
        <p:sp>
          <p:nvSpPr>
            <p:cNvPr id="153610" name="Freeform 1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3611" name="Group 11"/>
          <p:cNvGrpSpPr>
            <a:grpSpLocks/>
          </p:cNvGrpSpPr>
          <p:nvPr/>
        </p:nvGrpSpPr>
        <p:grpSpPr bwMode="auto">
          <a:xfrm>
            <a:off x="4495800" y="4724400"/>
            <a:ext cx="2057400" cy="993775"/>
            <a:chOff x="336" y="2208"/>
            <a:chExt cx="1296" cy="626"/>
          </a:xfrm>
        </p:grpSpPr>
        <p:sp>
          <p:nvSpPr>
            <p:cNvPr id="153612" name="Rectangle 1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Tournament Statistics</a:t>
              </a:r>
              <a:endParaRPr lang="en-US" altLang="en-US"/>
            </a:p>
          </p:txBody>
        </p:sp>
        <p:sp>
          <p:nvSpPr>
            <p:cNvPr id="153613" name="Freeform 1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3614" name="Group 14"/>
          <p:cNvGrpSpPr>
            <a:grpSpLocks/>
          </p:cNvGrpSpPr>
          <p:nvPr/>
        </p:nvGrpSpPr>
        <p:grpSpPr bwMode="auto">
          <a:xfrm>
            <a:off x="6705600" y="4038600"/>
            <a:ext cx="2057400" cy="993775"/>
            <a:chOff x="336" y="2208"/>
            <a:chExt cx="1296" cy="626"/>
          </a:xfrm>
        </p:grpSpPr>
        <p:sp>
          <p:nvSpPr>
            <p:cNvPr id="153615" name="Rectangle 1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Directory</a:t>
              </a:r>
              <a:endParaRPr lang="en-US" altLang="en-US"/>
            </a:p>
          </p:txBody>
        </p:sp>
        <p:sp>
          <p:nvSpPr>
            <p:cNvPr id="153616" name="Freeform 1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3617" name="Group 17"/>
          <p:cNvGrpSpPr>
            <a:grpSpLocks/>
          </p:cNvGrpSpPr>
          <p:nvPr/>
        </p:nvGrpSpPr>
        <p:grpSpPr bwMode="auto">
          <a:xfrm>
            <a:off x="1600200" y="533400"/>
            <a:ext cx="2057400" cy="993775"/>
            <a:chOff x="336" y="2208"/>
            <a:chExt cx="1296" cy="626"/>
          </a:xfrm>
        </p:grpSpPr>
        <p:sp>
          <p:nvSpPr>
            <p:cNvPr id="153618" name="Rectangle 1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Interface</a:t>
              </a:r>
              <a:endParaRPr lang="en-US" altLang="en-US"/>
            </a:p>
          </p:txBody>
        </p:sp>
        <p:sp>
          <p:nvSpPr>
            <p:cNvPr id="153619" name="Freeform 1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cxnSp>
        <p:nvCxnSpPr>
          <p:cNvPr id="153620" name="AutoShape 20"/>
          <p:cNvCxnSpPr>
            <a:cxnSpLocks noChangeShapeType="1"/>
            <a:stCxn id="153603" idx="2"/>
            <a:endCxn id="153612"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1" name="AutoShape 21"/>
          <p:cNvCxnSpPr>
            <a:cxnSpLocks noChangeShapeType="1"/>
            <a:stCxn id="153609" idx="2"/>
            <a:endCxn id="153615"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2" name="AutoShape 22"/>
          <p:cNvCxnSpPr>
            <a:cxnSpLocks noChangeShapeType="1"/>
            <a:stCxn id="153603" idx="2"/>
            <a:endCxn id="153615"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3" name="AutoShape 23"/>
          <p:cNvCxnSpPr>
            <a:cxnSpLocks noChangeShapeType="1"/>
            <a:stCxn id="153618" idx="2"/>
            <a:endCxn id="153603" idx="0"/>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3624" name="Group 24"/>
          <p:cNvGrpSpPr>
            <a:grpSpLocks/>
          </p:cNvGrpSpPr>
          <p:nvPr/>
        </p:nvGrpSpPr>
        <p:grpSpPr bwMode="auto">
          <a:xfrm>
            <a:off x="2057400" y="4876800"/>
            <a:ext cx="2057400" cy="993775"/>
            <a:chOff x="336" y="2208"/>
            <a:chExt cx="1296" cy="626"/>
          </a:xfrm>
        </p:grpSpPr>
        <p:sp>
          <p:nvSpPr>
            <p:cNvPr id="153625" name="Rectangle 2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Session Management</a:t>
              </a:r>
              <a:endParaRPr lang="en-US" altLang="en-US"/>
            </a:p>
          </p:txBody>
        </p:sp>
        <p:sp>
          <p:nvSpPr>
            <p:cNvPr id="153626" name="Freeform 2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cxnSp>
        <p:nvCxnSpPr>
          <p:cNvPr id="153627" name="AutoShape 27"/>
          <p:cNvCxnSpPr>
            <a:cxnSpLocks noChangeShapeType="1"/>
            <a:stCxn id="153603" idx="2"/>
            <a:endCxn id="153606"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8" name="AutoShape 28"/>
          <p:cNvCxnSpPr>
            <a:cxnSpLocks noChangeShapeType="1"/>
            <a:stCxn id="153603" idx="2"/>
            <a:endCxn id="153625"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29" name="AutoShape 29"/>
          <p:cNvCxnSpPr>
            <a:cxnSpLocks noChangeShapeType="1"/>
            <a:stCxn id="153618" idx="2"/>
            <a:endCxn id="153609" idx="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30" name="AutoShape 30"/>
          <p:cNvCxnSpPr>
            <a:cxnSpLocks noChangeShapeType="1"/>
            <a:stCxn id="153618" idx="2"/>
            <a:endCxn id="153606"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31" name="Text Box 31"/>
          <p:cNvSpPr txBox="1">
            <a:spLocks noChangeArrowheads="1"/>
          </p:cNvSpPr>
          <p:nvPr/>
        </p:nvSpPr>
        <p:spPr bwMode="auto">
          <a:xfrm>
            <a:off x="4346575" y="290513"/>
            <a:ext cx="34464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b="0"/>
              <a:t>Another Example: </a:t>
            </a:r>
          </a:p>
          <a:p>
            <a:pPr algn="ctr"/>
            <a:r>
              <a:rPr lang="en-US" altLang="en-US" sz="3200" b="0"/>
              <a:t>ARENA Subsystem</a:t>
            </a:r>
            <a:br>
              <a:rPr lang="en-US" altLang="en-US" sz="3200" b="0"/>
            </a:br>
            <a:r>
              <a:rPr lang="en-US" altLang="en-US" sz="3200" b="0"/>
              <a:t>decomposition</a:t>
            </a:r>
          </a:p>
        </p:txBody>
      </p:sp>
      <p:cxnSp>
        <p:nvCxnSpPr>
          <p:cNvPr id="153637" name="AutoShape 37"/>
          <p:cNvCxnSpPr>
            <a:cxnSpLocks noChangeShapeType="1"/>
            <a:stCxn id="153618" idx="2"/>
            <a:endCxn id="153639"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3638" name="Group 38"/>
          <p:cNvGrpSpPr>
            <a:grpSpLocks/>
          </p:cNvGrpSpPr>
          <p:nvPr/>
        </p:nvGrpSpPr>
        <p:grpSpPr bwMode="auto">
          <a:xfrm>
            <a:off x="152400" y="2362200"/>
            <a:ext cx="2057400" cy="993775"/>
            <a:chOff x="336" y="2208"/>
            <a:chExt cx="1296" cy="626"/>
          </a:xfrm>
        </p:grpSpPr>
        <p:sp>
          <p:nvSpPr>
            <p:cNvPr id="153639" name="Rectangle 39"/>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altLang="en-US" sz="1600">
                  <a:latin typeface="Courier New" panose="02070309020205020404" pitchFamily="49" charset="0"/>
                </a:rPr>
                <a:t>Advertisement</a:t>
              </a:r>
              <a:endParaRPr lang="en-US" altLang="en-US"/>
            </a:p>
          </p:txBody>
        </p:sp>
        <p:sp>
          <p:nvSpPr>
            <p:cNvPr id="153640" name="Freeform 4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IN"/>
            </a:p>
          </p:txBody>
        </p:sp>
      </p:grpSp>
      <p:cxnSp>
        <p:nvCxnSpPr>
          <p:cNvPr id="153643" name="AutoShape 43"/>
          <p:cNvCxnSpPr>
            <a:cxnSpLocks noChangeShapeType="1"/>
            <a:stCxn id="153603" idx="1"/>
            <a:endCxn id="153639" idx="3"/>
          </p:cNvCxnSpPr>
          <p:nvPr/>
        </p:nvCxnSpPr>
        <p:spPr bwMode="auto">
          <a:xfrm flipH="1">
            <a:off x="2220913" y="2846388"/>
            <a:ext cx="815975" cy="1524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2"/>
          <p:cNvGrpSpPr>
            <a:grpSpLocks/>
          </p:cNvGrpSpPr>
          <p:nvPr/>
        </p:nvGrpSpPr>
        <p:grpSpPr bwMode="auto">
          <a:xfrm>
            <a:off x="3048000" y="2209800"/>
            <a:ext cx="2057400" cy="993775"/>
            <a:chOff x="336" y="2208"/>
            <a:chExt cx="1296" cy="626"/>
          </a:xfrm>
        </p:grpSpPr>
        <p:sp>
          <p:nvSpPr>
            <p:cNvPr id="154627" name="Rectangle 3"/>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Tournament</a:t>
              </a:r>
              <a:endParaRPr lang="en-US" altLang="en-US"/>
            </a:p>
          </p:txBody>
        </p:sp>
        <p:sp>
          <p:nvSpPr>
            <p:cNvPr id="154628" name="Freeform 4"/>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4629" name="Group 5"/>
          <p:cNvGrpSpPr>
            <a:grpSpLocks/>
          </p:cNvGrpSpPr>
          <p:nvPr/>
        </p:nvGrpSpPr>
        <p:grpSpPr bwMode="auto">
          <a:xfrm>
            <a:off x="228600" y="3810000"/>
            <a:ext cx="2057400" cy="993775"/>
            <a:chOff x="336" y="2208"/>
            <a:chExt cx="1296" cy="626"/>
          </a:xfrm>
        </p:grpSpPr>
        <p:sp>
          <p:nvSpPr>
            <p:cNvPr id="154630" name="Rectangle 6"/>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Component Management</a:t>
              </a:r>
              <a:endParaRPr lang="en-US" altLang="en-US"/>
            </a:p>
          </p:txBody>
        </p:sp>
        <p:sp>
          <p:nvSpPr>
            <p:cNvPr id="154631" name="Freeform 7"/>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4632" name="Group 8"/>
          <p:cNvGrpSpPr>
            <a:grpSpLocks/>
          </p:cNvGrpSpPr>
          <p:nvPr/>
        </p:nvGrpSpPr>
        <p:grpSpPr bwMode="auto">
          <a:xfrm>
            <a:off x="6705600" y="2362200"/>
            <a:ext cx="2057400" cy="993775"/>
            <a:chOff x="336" y="2208"/>
            <a:chExt cx="1296" cy="626"/>
          </a:xfrm>
        </p:grpSpPr>
        <p:sp>
          <p:nvSpPr>
            <p:cNvPr id="154633" name="Rectangle 9"/>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Management</a:t>
              </a:r>
              <a:endParaRPr lang="en-US" altLang="en-US"/>
            </a:p>
          </p:txBody>
        </p:sp>
        <p:sp>
          <p:nvSpPr>
            <p:cNvPr id="154634" name="Freeform 1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4635" name="Group 11"/>
          <p:cNvGrpSpPr>
            <a:grpSpLocks/>
          </p:cNvGrpSpPr>
          <p:nvPr/>
        </p:nvGrpSpPr>
        <p:grpSpPr bwMode="auto">
          <a:xfrm>
            <a:off x="4495800" y="4724400"/>
            <a:ext cx="2057400" cy="993775"/>
            <a:chOff x="336" y="2208"/>
            <a:chExt cx="1296" cy="626"/>
          </a:xfrm>
        </p:grpSpPr>
        <p:sp>
          <p:nvSpPr>
            <p:cNvPr id="154636" name="Rectangle 12"/>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Tournament Statistics</a:t>
              </a:r>
              <a:endParaRPr lang="en-US" altLang="en-US"/>
            </a:p>
          </p:txBody>
        </p:sp>
        <p:sp>
          <p:nvSpPr>
            <p:cNvPr id="154637" name="Freeform 13"/>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4638" name="Group 14"/>
          <p:cNvGrpSpPr>
            <a:grpSpLocks/>
          </p:cNvGrpSpPr>
          <p:nvPr/>
        </p:nvGrpSpPr>
        <p:grpSpPr bwMode="auto">
          <a:xfrm>
            <a:off x="6705600" y="4038600"/>
            <a:ext cx="2057400" cy="993775"/>
            <a:chOff x="336" y="2208"/>
            <a:chExt cx="1296" cy="626"/>
          </a:xfrm>
        </p:grpSpPr>
        <p:sp>
          <p:nvSpPr>
            <p:cNvPr id="154639" name="Rectangle 1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Directory</a:t>
              </a:r>
              <a:endParaRPr lang="en-US" altLang="en-US"/>
            </a:p>
          </p:txBody>
        </p:sp>
        <p:sp>
          <p:nvSpPr>
            <p:cNvPr id="154640" name="Freeform 1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154641" name="Group 17"/>
          <p:cNvGrpSpPr>
            <a:grpSpLocks/>
          </p:cNvGrpSpPr>
          <p:nvPr/>
        </p:nvGrpSpPr>
        <p:grpSpPr bwMode="auto">
          <a:xfrm>
            <a:off x="1600200" y="533400"/>
            <a:ext cx="2057400" cy="993775"/>
            <a:chOff x="336" y="2208"/>
            <a:chExt cx="1296" cy="626"/>
          </a:xfrm>
        </p:grpSpPr>
        <p:sp>
          <p:nvSpPr>
            <p:cNvPr id="154642" name="Rectangle 18"/>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User Interface</a:t>
              </a:r>
              <a:endParaRPr lang="en-US" altLang="en-US"/>
            </a:p>
          </p:txBody>
        </p:sp>
        <p:sp>
          <p:nvSpPr>
            <p:cNvPr id="154643" name="Freeform 19"/>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cxnSp>
        <p:nvCxnSpPr>
          <p:cNvPr id="154644" name="AutoShape 20"/>
          <p:cNvCxnSpPr>
            <a:cxnSpLocks noChangeShapeType="1"/>
            <a:stCxn id="154627" idx="2"/>
            <a:endCxn id="154636" idx="0"/>
          </p:cNvCxnSpPr>
          <p:nvPr/>
        </p:nvCxnSpPr>
        <p:spPr bwMode="auto">
          <a:xfrm>
            <a:off x="4076700" y="3214688"/>
            <a:ext cx="1447800" cy="17764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5" name="AutoShape 21"/>
          <p:cNvCxnSpPr>
            <a:cxnSpLocks noChangeShapeType="1"/>
            <a:stCxn id="154633" idx="2"/>
            <a:endCxn id="154639" idx="0"/>
          </p:cNvCxnSpPr>
          <p:nvPr/>
        </p:nvCxnSpPr>
        <p:spPr bwMode="auto">
          <a:xfrm>
            <a:off x="7734300" y="3367088"/>
            <a:ext cx="0" cy="9382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6" name="AutoShape 22"/>
          <p:cNvCxnSpPr>
            <a:cxnSpLocks noChangeShapeType="1"/>
            <a:stCxn id="154627" idx="2"/>
            <a:endCxn id="154639" idx="1"/>
          </p:cNvCxnSpPr>
          <p:nvPr/>
        </p:nvCxnSpPr>
        <p:spPr bwMode="auto">
          <a:xfrm>
            <a:off x="4076700" y="3214688"/>
            <a:ext cx="2617788" cy="14605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47" name="AutoShape 23"/>
          <p:cNvCxnSpPr>
            <a:cxnSpLocks noChangeShapeType="1"/>
            <a:stCxn id="154642" idx="2"/>
            <a:endCxn id="154627" idx="0"/>
          </p:cNvCxnSpPr>
          <p:nvPr/>
        </p:nvCxnSpPr>
        <p:spPr bwMode="auto">
          <a:xfrm>
            <a:off x="2628900" y="1538288"/>
            <a:ext cx="1447800" cy="9382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4648" name="Group 24"/>
          <p:cNvGrpSpPr>
            <a:grpSpLocks/>
          </p:cNvGrpSpPr>
          <p:nvPr/>
        </p:nvGrpSpPr>
        <p:grpSpPr bwMode="auto">
          <a:xfrm>
            <a:off x="2057400" y="4876800"/>
            <a:ext cx="2057400" cy="993775"/>
            <a:chOff x="336" y="2208"/>
            <a:chExt cx="1296" cy="626"/>
          </a:xfrm>
        </p:grpSpPr>
        <p:sp>
          <p:nvSpPr>
            <p:cNvPr id="154649" name="Rectangle 25"/>
            <p:cNvSpPr>
              <a:spLocks noChangeArrowheads="1"/>
            </p:cNvSpPr>
            <p:nvPr/>
          </p:nvSpPr>
          <p:spPr bwMode="auto">
            <a:xfrm>
              <a:off x="336" y="2383"/>
              <a:ext cx="1296" cy="45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r>
                <a:rPr lang="en-US" altLang="en-US" sz="1600">
                  <a:latin typeface="Courier New" panose="02070309020205020404" pitchFamily="49" charset="0"/>
                </a:rPr>
                <a:t>Session Management</a:t>
              </a:r>
              <a:endParaRPr lang="en-US" altLang="en-US"/>
            </a:p>
          </p:txBody>
        </p:sp>
        <p:sp>
          <p:nvSpPr>
            <p:cNvPr id="154650" name="Freeform 26"/>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cxnSp>
        <p:nvCxnSpPr>
          <p:cNvPr id="154651" name="AutoShape 27"/>
          <p:cNvCxnSpPr>
            <a:cxnSpLocks noChangeShapeType="1"/>
            <a:stCxn id="154627" idx="2"/>
            <a:endCxn id="154630" idx="0"/>
          </p:cNvCxnSpPr>
          <p:nvPr/>
        </p:nvCxnSpPr>
        <p:spPr bwMode="auto">
          <a:xfrm flipH="1">
            <a:off x="1257300" y="3214688"/>
            <a:ext cx="2819400" cy="8620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52" name="AutoShape 28"/>
          <p:cNvCxnSpPr>
            <a:cxnSpLocks noChangeShapeType="1"/>
            <a:stCxn id="154627" idx="2"/>
            <a:endCxn id="154649" idx="0"/>
          </p:cNvCxnSpPr>
          <p:nvPr/>
        </p:nvCxnSpPr>
        <p:spPr bwMode="auto">
          <a:xfrm flipH="1">
            <a:off x="3086100" y="3214688"/>
            <a:ext cx="990600" cy="19288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53" name="AutoShape 29"/>
          <p:cNvCxnSpPr>
            <a:cxnSpLocks noChangeShapeType="1"/>
            <a:stCxn id="154642" idx="2"/>
            <a:endCxn id="154633" idx="1"/>
          </p:cNvCxnSpPr>
          <p:nvPr/>
        </p:nvCxnSpPr>
        <p:spPr bwMode="auto">
          <a:xfrm>
            <a:off x="2628900" y="1538288"/>
            <a:ext cx="4065588" cy="14605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654" name="AutoShape 30"/>
          <p:cNvCxnSpPr>
            <a:cxnSpLocks noChangeShapeType="1"/>
            <a:stCxn id="154642" idx="2"/>
            <a:endCxn id="154630" idx="0"/>
          </p:cNvCxnSpPr>
          <p:nvPr/>
        </p:nvCxnSpPr>
        <p:spPr bwMode="auto">
          <a:xfrm flipH="1">
            <a:off x="1257300" y="1538288"/>
            <a:ext cx="1371600" cy="25384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55" name="Text Box 31"/>
          <p:cNvSpPr txBox="1">
            <a:spLocks noChangeArrowheads="1"/>
          </p:cNvSpPr>
          <p:nvPr/>
        </p:nvSpPr>
        <p:spPr bwMode="auto">
          <a:xfrm>
            <a:off x="3810000" y="228600"/>
            <a:ext cx="3717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0"/>
              <a:t>Services provided by </a:t>
            </a:r>
          </a:p>
          <a:p>
            <a:pPr algn="ctr"/>
            <a:r>
              <a:rPr lang="en-US" altLang="en-US" sz="3200" b="0"/>
              <a:t>ARENA  Subsystems</a:t>
            </a:r>
          </a:p>
        </p:txBody>
      </p:sp>
      <p:sp>
        <p:nvSpPr>
          <p:cNvPr id="154656" name="AutoShape 32"/>
          <p:cNvSpPr>
            <a:spLocks noChangeArrowheads="1"/>
          </p:cNvSpPr>
          <p:nvPr/>
        </p:nvSpPr>
        <p:spPr bwMode="auto">
          <a:xfrm>
            <a:off x="1981200" y="3200400"/>
            <a:ext cx="2438400" cy="990600"/>
          </a:xfrm>
          <a:prstGeom prst="wedgeRoundRectCallout">
            <a:avLst>
              <a:gd name="adj1" fmla="val -44921"/>
              <a:gd name="adj2" fmla="val 700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For adding games, styles, and expert rating formulas</a:t>
            </a:r>
          </a:p>
        </p:txBody>
      </p:sp>
      <p:sp>
        <p:nvSpPr>
          <p:cNvPr id="154657" name="AutoShape 33"/>
          <p:cNvSpPr>
            <a:spLocks noChangeArrowheads="1"/>
          </p:cNvSpPr>
          <p:nvPr/>
        </p:nvSpPr>
        <p:spPr bwMode="auto">
          <a:xfrm>
            <a:off x="6553200" y="5486400"/>
            <a:ext cx="2438400" cy="990600"/>
          </a:xfrm>
          <a:prstGeom prst="wedgeRoundRectCallout">
            <a:avLst>
              <a:gd name="adj1" fmla="val 14324"/>
              <a:gd name="adj2" fmla="val -11025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Stores user profiles (contact &amp; subscriptions)</a:t>
            </a:r>
          </a:p>
        </p:txBody>
      </p:sp>
      <p:sp>
        <p:nvSpPr>
          <p:cNvPr id="154658" name="AutoShape 34"/>
          <p:cNvSpPr>
            <a:spLocks noChangeArrowheads="1"/>
          </p:cNvSpPr>
          <p:nvPr/>
        </p:nvSpPr>
        <p:spPr bwMode="auto">
          <a:xfrm>
            <a:off x="4038600" y="5638800"/>
            <a:ext cx="2438400" cy="990600"/>
          </a:xfrm>
          <a:prstGeom prst="wedgeRoundRectCallout">
            <a:avLst>
              <a:gd name="adj1" fmla="val -25519"/>
              <a:gd name="adj2" fmla="val -6634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Stores results of archived tournaments</a:t>
            </a:r>
          </a:p>
        </p:txBody>
      </p:sp>
      <p:sp>
        <p:nvSpPr>
          <p:cNvPr id="154659" name="AutoShape 35"/>
          <p:cNvSpPr>
            <a:spLocks noChangeArrowheads="1"/>
          </p:cNvSpPr>
          <p:nvPr/>
        </p:nvSpPr>
        <p:spPr bwMode="auto">
          <a:xfrm>
            <a:off x="533400" y="5715000"/>
            <a:ext cx="2438400" cy="990600"/>
          </a:xfrm>
          <a:prstGeom prst="wedgeRoundRectCallout">
            <a:avLst>
              <a:gd name="adj1" fmla="val 67120"/>
              <a:gd name="adj2" fmla="val -4134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Maintains state during matches.</a:t>
            </a:r>
          </a:p>
        </p:txBody>
      </p:sp>
      <p:sp>
        <p:nvSpPr>
          <p:cNvPr id="154660" name="AutoShape 36"/>
          <p:cNvSpPr>
            <a:spLocks noChangeArrowheads="1"/>
          </p:cNvSpPr>
          <p:nvPr/>
        </p:nvSpPr>
        <p:spPr bwMode="auto">
          <a:xfrm>
            <a:off x="6400800" y="1295400"/>
            <a:ext cx="2438400" cy="990600"/>
          </a:xfrm>
          <a:prstGeom prst="wedgeRoundRectCallout">
            <a:avLst>
              <a:gd name="adj1" fmla="val 13995"/>
              <a:gd name="adj2" fmla="val 8830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Administers user accounts</a:t>
            </a:r>
          </a:p>
        </p:txBody>
      </p:sp>
      <p:cxnSp>
        <p:nvCxnSpPr>
          <p:cNvPr id="154661" name="AutoShape 37"/>
          <p:cNvCxnSpPr>
            <a:cxnSpLocks noChangeShapeType="1"/>
            <a:stCxn id="154642" idx="2"/>
            <a:endCxn id="154663" idx="0"/>
          </p:cNvCxnSpPr>
          <p:nvPr/>
        </p:nvCxnSpPr>
        <p:spPr bwMode="auto">
          <a:xfrm flipH="1">
            <a:off x="1181100" y="1538288"/>
            <a:ext cx="1447800" cy="1090612"/>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4662" name="Group 38"/>
          <p:cNvGrpSpPr>
            <a:grpSpLocks/>
          </p:cNvGrpSpPr>
          <p:nvPr/>
        </p:nvGrpSpPr>
        <p:grpSpPr bwMode="auto">
          <a:xfrm>
            <a:off x="152400" y="2362200"/>
            <a:ext cx="2057400" cy="993775"/>
            <a:chOff x="336" y="2208"/>
            <a:chExt cx="1296" cy="626"/>
          </a:xfrm>
        </p:grpSpPr>
        <p:sp>
          <p:nvSpPr>
            <p:cNvPr id="154663" name="Rectangle 39"/>
            <p:cNvSpPr>
              <a:spLocks noChangeArrowheads="1"/>
            </p:cNvSpPr>
            <p:nvPr/>
          </p:nvSpPr>
          <p:spPr bwMode="auto">
            <a:xfrm>
              <a:off x="336" y="2383"/>
              <a:ext cx="1296" cy="451"/>
            </a:xfrm>
            <a:prstGeom prst="rect">
              <a:avLst/>
            </a:prstGeom>
            <a:solidFill>
              <a:schemeClr val="bg1"/>
            </a:solidFill>
            <a:ln w="22225">
              <a:solidFill>
                <a:srgbClr val="000000"/>
              </a:solidFill>
              <a:miter lim="800000"/>
              <a:headEnd/>
              <a:tailEnd/>
            </a:ln>
          </p:spPr>
          <p:txBody>
            <a:bodyPr anchor="ctr" anchorCtr="1"/>
            <a:lstStyle/>
            <a:p>
              <a:pPr algn="ctr"/>
              <a:r>
                <a:rPr lang="en-US" altLang="en-US" sz="1600">
                  <a:latin typeface="Courier New" panose="02070309020205020404" pitchFamily="49" charset="0"/>
                </a:rPr>
                <a:t>Advertisement</a:t>
              </a:r>
              <a:endParaRPr lang="en-US" altLang="en-US"/>
            </a:p>
          </p:txBody>
        </p:sp>
        <p:sp>
          <p:nvSpPr>
            <p:cNvPr id="154664" name="Freeform 40"/>
            <p:cNvSpPr>
              <a:spLocks/>
            </p:cNvSpPr>
            <p:nvPr/>
          </p:nvSpPr>
          <p:spPr bwMode="auto">
            <a:xfrm>
              <a:off x="336" y="2208"/>
              <a:ext cx="429" cy="175"/>
            </a:xfrm>
            <a:custGeom>
              <a:avLst/>
              <a:gdLst>
                <a:gd name="T0" fmla="*/ 0 w 547"/>
                <a:gd name="T1" fmla="*/ 224 h 224"/>
                <a:gd name="T2" fmla="*/ 98 w 547"/>
                <a:gd name="T3" fmla="*/ 0 h 224"/>
                <a:gd name="T4" fmla="*/ 449 w 547"/>
                <a:gd name="T5" fmla="*/ 0 h 224"/>
                <a:gd name="T6" fmla="*/ 547 w 547"/>
                <a:gd name="T7" fmla="*/ 224 h 224"/>
                <a:gd name="T8" fmla="*/ 0 w 547"/>
                <a:gd name="T9" fmla="*/ 224 h 224"/>
              </a:gdLst>
              <a:ahLst/>
              <a:cxnLst>
                <a:cxn ang="0">
                  <a:pos x="T0" y="T1"/>
                </a:cxn>
                <a:cxn ang="0">
                  <a:pos x="T2" y="T3"/>
                </a:cxn>
                <a:cxn ang="0">
                  <a:pos x="T4" y="T5"/>
                </a:cxn>
                <a:cxn ang="0">
                  <a:pos x="T6" y="T7"/>
                </a:cxn>
                <a:cxn ang="0">
                  <a:pos x="T8" y="T9"/>
                </a:cxn>
              </a:cxnLst>
              <a:rect l="0" t="0" r="r" b="b"/>
              <a:pathLst>
                <a:path w="547" h="224">
                  <a:moveTo>
                    <a:pt x="0" y="224"/>
                  </a:moveTo>
                  <a:lnTo>
                    <a:pt x="98" y="0"/>
                  </a:lnTo>
                  <a:lnTo>
                    <a:pt x="449" y="0"/>
                  </a:lnTo>
                  <a:lnTo>
                    <a:pt x="547" y="224"/>
                  </a:lnTo>
                  <a:lnTo>
                    <a:pt x="0" y="224"/>
                  </a:lnTo>
                  <a:close/>
                </a:path>
              </a:pathLst>
            </a:custGeom>
            <a:solidFill>
              <a:schemeClr val="bg1"/>
            </a:solidFill>
            <a:ln w="22225">
              <a:solidFill>
                <a:srgbClr val="000000"/>
              </a:solidFill>
              <a:prstDash val="solid"/>
              <a:round/>
              <a:headEnd/>
              <a:tailEnd/>
            </a:ln>
          </p:spPr>
          <p:txBody>
            <a:bodyPr/>
            <a:lstStyle/>
            <a:p>
              <a:endParaRPr lang="en-IN"/>
            </a:p>
          </p:txBody>
        </p:sp>
      </p:grpSp>
      <p:sp>
        <p:nvSpPr>
          <p:cNvPr id="154665" name="AutoShape 41"/>
          <p:cNvSpPr>
            <a:spLocks noChangeArrowheads="1"/>
          </p:cNvSpPr>
          <p:nvPr/>
        </p:nvSpPr>
        <p:spPr bwMode="auto">
          <a:xfrm>
            <a:off x="3505200" y="1447800"/>
            <a:ext cx="2743200" cy="990600"/>
          </a:xfrm>
          <a:prstGeom prst="wedgeRoundRectCallout">
            <a:avLst>
              <a:gd name="adj1" fmla="val -34375"/>
              <a:gd name="adj2" fmla="val 70032"/>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Manages tournaments, applications, promotions.</a:t>
            </a:r>
          </a:p>
        </p:txBody>
      </p:sp>
      <p:sp>
        <p:nvSpPr>
          <p:cNvPr id="154666" name="AutoShape 42"/>
          <p:cNvSpPr>
            <a:spLocks noChangeArrowheads="1"/>
          </p:cNvSpPr>
          <p:nvPr/>
        </p:nvSpPr>
        <p:spPr bwMode="auto">
          <a:xfrm>
            <a:off x="0" y="1066800"/>
            <a:ext cx="2743200" cy="990600"/>
          </a:xfrm>
          <a:prstGeom prst="wedgeRoundRectCallout">
            <a:avLst>
              <a:gd name="adj1" fmla="val -23667"/>
              <a:gd name="adj2" fmla="val 9743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en-US" b="0">
                <a:solidFill>
                  <a:srgbClr val="FF0000"/>
                </a:solidFill>
                <a:latin typeface="Helvetica" panose="020B0604020202020204" pitchFamily="34" charset="0"/>
              </a:rPr>
              <a:t>Manages advertisement banners and sponsorships.</a:t>
            </a:r>
          </a:p>
        </p:txBody>
      </p:sp>
      <p:cxnSp>
        <p:nvCxnSpPr>
          <p:cNvPr id="154667" name="AutoShape 43"/>
          <p:cNvCxnSpPr>
            <a:cxnSpLocks noChangeShapeType="1"/>
            <a:stCxn id="154627" idx="1"/>
            <a:endCxn id="154663" idx="3"/>
          </p:cNvCxnSpPr>
          <p:nvPr/>
        </p:nvCxnSpPr>
        <p:spPr bwMode="auto">
          <a:xfrm flipH="1">
            <a:off x="2220913" y="2846388"/>
            <a:ext cx="815975" cy="152400"/>
          </a:xfrm>
          <a:prstGeom prst="straightConnector1">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668" name="Rectangle 44"/>
          <p:cNvSpPr>
            <a:spLocks noGrp="1" noChangeArrowheads="1"/>
          </p:cNvSpPr>
          <p:nvPr>
            <p:ph type="title"/>
          </p:nvPr>
        </p:nvSpPr>
        <p:spPr/>
        <p:txBody>
          <a:bodyPr/>
          <a:lstStyle/>
          <a:p>
            <a:endParaRPr lang="de-DE"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46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4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56" grpId="0" animBg="1" autoUpdateAnimBg="0"/>
      <p:bldP spid="154657" grpId="0" animBg="1" autoUpdateAnimBg="0"/>
      <p:bldP spid="154658" grpId="0" animBg="1" autoUpdateAnimBg="0"/>
      <p:bldP spid="154659" grpId="0" animBg="1" autoUpdateAnimBg="0"/>
      <p:bldP spid="154660" grpId="0" animBg="1" autoUpdateAnimBg="0"/>
      <p:bldP spid="154665" grpId="0" animBg="1" autoUpdateAnimBg="0"/>
      <p:bldP spid="15466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Coupling and Cohesion</a:t>
            </a:r>
          </a:p>
        </p:txBody>
      </p:sp>
      <p:sp>
        <p:nvSpPr>
          <p:cNvPr id="121859" name="Rectangle 3"/>
          <p:cNvSpPr>
            <a:spLocks noGrp="1" noChangeArrowheads="1"/>
          </p:cNvSpPr>
          <p:nvPr>
            <p:ph type="body" idx="1"/>
          </p:nvPr>
        </p:nvSpPr>
        <p:spPr>
          <a:xfrm>
            <a:off x="355600" y="1162050"/>
            <a:ext cx="8594725" cy="4921250"/>
          </a:xfrm>
        </p:spPr>
        <p:txBody>
          <a:bodyPr/>
          <a:lstStyle/>
          <a:p>
            <a:pPr>
              <a:lnSpc>
                <a:spcPct val="80000"/>
              </a:lnSpc>
            </a:pPr>
            <a:r>
              <a:rPr lang="en-US" altLang="en-US"/>
              <a:t>Goal: Reduction of </a:t>
            </a:r>
            <a:r>
              <a:rPr lang="en-US" altLang="en-US" b="1" i="1"/>
              <a:t>complexity while change occurs</a:t>
            </a:r>
            <a:endParaRPr lang="en-US" altLang="en-US"/>
          </a:p>
          <a:p>
            <a:pPr>
              <a:lnSpc>
                <a:spcPct val="80000"/>
              </a:lnSpc>
            </a:pPr>
            <a:r>
              <a:rPr lang="en-US" altLang="en-US"/>
              <a:t>Cohesion measures the dependence among classes</a:t>
            </a:r>
          </a:p>
          <a:p>
            <a:pPr lvl="1">
              <a:lnSpc>
                <a:spcPct val="80000"/>
              </a:lnSpc>
            </a:pPr>
            <a:r>
              <a:rPr lang="en-US" altLang="en-US"/>
              <a:t>High cohesion: The classes in the subsystem perform similar tasks and are related to each other (via associations)</a:t>
            </a:r>
          </a:p>
          <a:p>
            <a:pPr lvl="1">
              <a:lnSpc>
                <a:spcPct val="80000"/>
              </a:lnSpc>
            </a:pPr>
            <a:r>
              <a:rPr lang="en-US" altLang="en-US"/>
              <a:t>Low cohesion: Lots of miscellaneous and auxiliary classes, no associations</a:t>
            </a:r>
          </a:p>
          <a:p>
            <a:pPr>
              <a:lnSpc>
                <a:spcPct val="80000"/>
              </a:lnSpc>
            </a:pPr>
            <a:r>
              <a:rPr lang="en-US" altLang="en-US"/>
              <a:t>Coupling measures dependencies between subsystems</a:t>
            </a:r>
          </a:p>
          <a:p>
            <a:pPr lvl="1">
              <a:lnSpc>
                <a:spcPct val="80000"/>
              </a:lnSpc>
            </a:pPr>
            <a:r>
              <a:rPr lang="en-US" altLang="en-US"/>
              <a:t>High coupling: Changes to one subsystem will have high impact on the other subsystem (change of model, massive recompilation, etc.)</a:t>
            </a:r>
          </a:p>
          <a:p>
            <a:pPr lvl="1">
              <a:lnSpc>
                <a:spcPct val="80000"/>
              </a:lnSpc>
            </a:pPr>
            <a:r>
              <a:rPr lang="en-US" altLang="en-US"/>
              <a:t>Low coupling: A change in one subsystem does not affect any other subsystem</a:t>
            </a:r>
          </a:p>
          <a:p>
            <a:pPr>
              <a:lnSpc>
                <a:spcPct val="80000"/>
              </a:lnSpc>
            </a:pPr>
            <a:r>
              <a:rPr lang="en-US" altLang="en-US"/>
              <a:t>Subsystems should have as maximum cohesion and minimum coupling as possible:</a:t>
            </a:r>
          </a:p>
          <a:p>
            <a:pPr lvl="1">
              <a:lnSpc>
                <a:spcPct val="80000"/>
              </a:lnSpc>
            </a:pPr>
            <a:r>
              <a:rPr lang="en-US" altLang="en-US"/>
              <a:t>How can we achieve high cohesion?</a:t>
            </a:r>
          </a:p>
          <a:p>
            <a:pPr lvl="1">
              <a:lnSpc>
                <a:spcPct val="80000"/>
              </a:lnSpc>
            </a:pPr>
            <a:r>
              <a:rPr lang="en-US" altLang="en-US"/>
              <a:t>How can we achieve loose coupling?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ltLang="en-US"/>
              <a:t>Why is Design so Difficult?</a:t>
            </a:r>
          </a:p>
        </p:txBody>
      </p:sp>
      <p:sp>
        <p:nvSpPr>
          <p:cNvPr id="19461" name="Rectangle 5"/>
          <p:cNvSpPr>
            <a:spLocks noGrp="1" noChangeArrowheads="1"/>
          </p:cNvSpPr>
          <p:nvPr>
            <p:ph type="body" idx="1"/>
          </p:nvPr>
        </p:nvSpPr>
        <p:spPr/>
        <p:txBody>
          <a:bodyPr/>
          <a:lstStyle/>
          <a:p>
            <a:r>
              <a:rPr lang="en-US" altLang="en-US" i="1"/>
              <a:t>Analysis:</a:t>
            </a:r>
            <a:r>
              <a:rPr lang="en-US" altLang="en-US"/>
              <a:t> Focuses on the application domain</a:t>
            </a:r>
          </a:p>
          <a:p>
            <a:r>
              <a:rPr lang="en-US" altLang="en-US" i="1"/>
              <a:t>Design:</a:t>
            </a:r>
            <a:r>
              <a:rPr lang="en-US" altLang="en-US"/>
              <a:t> Focuses on the solution domain</a:t>
            </a:r>
          </a:p>
          <a:p>
            <a:pPr lvl="1"/>
            <a:r>
              <a:rPr lang="en-US" altLang="en-US"/>
              <a:t>Design knowledge is a moving target</a:t>
            </a:r>
          </a:p>
          <a:p>
            <a:pPr lvl="1"/>
            <a:r>
              <a:rPr lang="en-US" altLang="en-US"/>
              <a:t>The reasons for design decisions are changing very rapidly </a:t>
            </a:r>
          </a:p>
          <a:p>
            <a:pPr lvl="2"/>
            <a:r>
              <a:rPr lang="en-US" altLang="en-US"/>
              <a:t>Halftime knowledge in software engineering: About 3-5 years</a:t>
            </a:r>
          </a:p>
          <a:p>
            <a:pPr lvl="2"/>
            <a:r>
              <a:rPr lang="en-US" altLang="en-US"/>
              <a:t>What I teach today will be out of date in 3 years</a:t>
            </a:r>
          </a:p>
          <a:p>
            <a:pPr lvl="2"/>
            <a:r>
              <a:rPr lang="en-US" altLang="en-US"/>
              <a:t>Cost of hardware rapidly sinking</a:t>
            </a:r>
          </a:p>
          <a:p>
            <a:r>
              <a:rPr lang="en-US" altLang="en-US"/>
              <a:t>“Design window”: </a:t>
            </a:r>
          </a:p>
          <a:p>
            <a:pPr lvl="1"/>
            <a:r>
              <a:rPr lang="en-US" altLang="en-US"/>
              <a:t>Time in which design decisions have to be made</a:t>
            </a:r>
          </a:p>
          <a:p>
            <a:r>
              <a:rPr lang="en-US" altLang="en-US"/>
              <a:t>Technique</a:t>
            </a:r>
          </a:p>
          <a:p>
            <a:pPr lvl="1"/>
            <a:r>
              <a:rPr lang="en-US" altLang="en-US"/>
              <a:t>Time-boxed prototyping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US" altLang="en-US"/>
              <a:t>Partitions and Layers</a:t>
            </a:r>
          </a:p>
        </p:txBody>
      </p:sp>
      <p:sp>
        <p:nvSpPr>
          <p:cNvPr id="33795" name="Rectangle 3"/>
          <p:cNvSpPr>
            <a:spLocks noGrp="1" noChangeArrowheads="1"/>
          </p:cNvSpPr>
          <p:nvPr>
            <p:ph type="body" idx="1"/>
          </p:nvPr>
        </p:nvSpPr>
        <p:spPr>
          <a:noFill/>
          <a:ln/>
        </p:spPr>
        <p:txBody>
          <a:bodyPr/>
          <a:lstStyle/>
          <a:p>
            <a:pPr>
              <a:buFont typeface="Symbol" panose="05050102010706020507" pitchFamily="18" charset="2"/>
              <a:buNone/>
            </a:pPr>
            <a:r>
              <a:rPr lang="en-US" altLang="en-US"/>
              <a:t/>
            </a:r>
            <a:br>
              <a:rPr lang="en-US" altLang="en-US"/>
            </a:br>
            <a:r>
              <a:rPr lang="en-US" altLang="en-US"/>
              <a:t>Partitioning and layering are techniques to achieve low coupling.</a:t>
            </a:r>
          </a:p>
          <a:p>
            <a:pPr>
              <a:buFont typeface="Symbol" panose="05050102010706020507" pitchFamily="18" charset="2"/>
              <a:buNone/>
            </a:pPr>
            <a:r>
              <a:rPr lang="en-US" altLang="en-US"/>
              <a:t>A large system is usually decomposed into subsystems using both, layers and partitions.</a:t>
            </a:r>
          </a:p>
          <a:p>
            <a:r>
              <a:rPr lang="en-US" altLang="en-US" b="1"/>
              <a:t>Partitions</a:t>
            </a:r>
            <a:r>
              <a:rPr lang="en-US" altLang="en-US"/>
              <a:t> vertically divide a system into several independent (or weakly-coupled) subsystems that provide services on the same level of abstraction.</a:t>
            </a:r>
          </a:p>
          <a:p>
            <a:r>
              <a:rPr lang="en-US" altLang="en-US"/>
              <a:t>A </a:t>
            </a:r>
            <a:r>
              <a:rPr lang="en-US" altLang="en-US" b="1"/>
              <a:t>layer </a:t>
            </a:r>
            <a:r>
              <a:rPr lang="en-US" altLang="en-US"/>
              <a:t>is a subsystem that provides subsystem services to a higher layers (level of abstraction)</a:t>
            </a:r>
          </a:p>
          <a:p>
            <a:pPr lvl="1"/>
            <a:r>
              <a:rPr lang="en-US" altLang="en-US"/>
              <a:t>A layer can only depend on lower layers</a:t>
            </a:r>
          </a:p>
          <a:p>
            <a:pPr lvl="1"/>
            <a:r>
              <a:rPr lang="en-US" altLang="en-US"/>
              <a:t>A layer has no knowledge of higher layers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22" name="Group 18"/>
          <p:cNvGrpSpPr>
            <a:grpSpLocks/>
          </p:cNvGrpSpPr>
          <p:nvPr/>
        </p:nvGrpSpPr>
        <p:grpSpPr bwMode="auto">
          <a:xfrm>
            <a:off x="-34925" y="1160463"/>
            <a:ext cx="9009063" cy="2206625"/>
            <a:chOff x="-22" y="1107"/>
            <a:chExt cx="5675" cy="1390"/>
          </a:xfrm>
        </p:grpSpPr>
        <p:pic>
          <p:nvPicPr>
            <p:cNvPr id="1239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1107"/>
              <a:ext cx="5062" cy="13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12" name="Text Box 8"/>
            <p:cNvSpPr txBox="1">
              <a:spLocks noChangeArrowheads="1"/>
            </p:cNvSpPr>
            <p:nvPr/>
          </p:nvSpPr>
          <p:spPr bwMode="auto">
            <a:xfrm>
              <a:off x="5030" y="1330"/>
              <a:ext cx="5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Layer 1</a:t>
              </a:r>
            </a:p>
          </p:txBody>
        </p:sp>
        <p:sp>
          <p:nvSpPr>
            <p:cNvPr id="123913" name="Text Box 9"/>
            <p:cNvSpPr txBox="1">
              <a:spLocks noChangeArrowheads="1"/>
            </p:cNvSpPr>
            <p:nvPr/>
          </p:nvSpPr>
          <p:spPr bwMode="auto">
            <a:xfrm>
              <a:off x="5042" y="1785"/>
              <a:ext cx="5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Layer 2</a:t>
              </a:r>
            </a:p>
          </p:txBody>
        </p:sp>
        <p:sp>
          <p:nvSpPr>
            <p:cNvPr id="123914" name="Text Box 10"/>
            <p:cNvSpPr txBox="1">
              <a:spLocks noChangeArrowheads="1"/>
            </p:cNvSpPr>
            <p:nvPr/>
          </p:nvSpPr>
          <p:spPr bwMode="auto">
            <a:xfrm>
              <a:off x="5061" y="2217"/>
              <a:ext cx="59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Layer 3</a:t>
              </a:r>
            </a:p>
          </p:txBody>
        </p:sp>
      </p:grpSp>
      <p:sp>
        <p:nvSpPr>
          <p:cNvPr id="123918" name="Rectangle 14"/>
          <p:cNvSpPr>
            <a:spLocks noGrp="1" noChangeArrowheads="1"/>
          </p:cNvSpPr>
          <p:nvPr>
            <p:ph type="title"/>
          </p:nvPr>
        </p:nvSpPr>
        <p:spPr/>
        <p:txBody>
          <a:bodyPr/>
          <a:lstStyle/>
          <a:p>
            <a:r>
              <a:rPr lang="en-US" altLang="en-US"/>
              <a:t>Subsystem Decomposition into Layers</a:t>
            </a:r>
          </a:p>
        </p:txBody>
      </p:sp>
      <p:sp>
        <p:nvSpPr>
          <p:cNvPr id="123920" name="Rectangle 16"/>
          <p:cNvSpPr>
            <a:spLocks noGrp="1" noChangeArrowheads="1"/>
          </p:cNvSpPr>
          <p:nvPr>
            <p:ph type="body" idx="1"/>
          </p:nvPr>
        </p:nvSpPr>
        <p:spPr>
          <a:xfrm>
            <a:off x="355600" y="3746500"/>
            <a:ext cx="8255000" cy="2470150"/>
          </a:xfrm>
        </p:spPr>
        <p:txBody>
          <a:bodyPr/>
          <a:lstStyle/>
          <a:p>
            <a:r>
              <a:rPr lang="en-US" altLang="en-US"/>
              <a:t>Subsystem Decomposition Heuristics:</a:t>
            </a:r>
          </a:p>
          <a:p>
            <a:r>
              <a:rPr lang="en-US" altLang="en-US"/>
              <a:t>No more than 7+/-2 subsystems</a:t>
            </a:r>
          </a:p>
          <a:p>
            <a:pPr lvl="1"/>
            <a:r>
              <a:rPr lang="en-US" altLang="en-US"/>
              <a:t>More subsystems increase cohesion but also complexity (more services)</a:t>
            </a:r>
          </a:p>
          <a:p>
            <a:r>
              <a:rPr lang="en-US" altLang="en-US"/>
              <a:t>No more than 4+/-2 layers, use 3 layers (good)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en-US"/>
              <a:t>Relationships between Subsystems</a:t>
            </a:r>
          </a:p>
        </p:txBody>
      </p:sp>
      <p:sp>
        <p:nvSpPr>
          <p:cNvPr id="35845" name="Rectangle 5"/>
          <p:cNvSpPr>
            <a:spLocks noGrp="1" noChangeArrowheads="1"/>
          </p:cNvSpPr>
          <p:nvPr>
            <p:ph type="body" idx="1"/>
          </p:nvPr>
        </p:nvSpPr>
        <p:spPr/>
        <p:txBody>
          <a:bodyPr/>
          <a:lstStyle/>
          <a:p>
            <a:r>
              <a:rPr lang="en-US" altLang="en-US"/>
              <a:t>Layer relationship</a:t>
            </a:r>
          </a:p>
          <a:p>
            <a:pPr lvl="1"/>
            <a:r>
              <a:rPr lang="en-US" altLang="en-US"/>
              <a:t>Layer A “Calls” Layer B  (runtime)</a:t>
            </a:r>
          </a:p>
          <a:p>
            <a:pPr lvl="1"/>
            <a:r>
              <a:rPr lang="en-US" altLang="en-US"/>
              <a:t>Layer A “Depends on”  Layer B (“make” dependency, compile time)</a:t>
            </a:r>
          </a:p>
          <a:p>
            <a:r>
              <a:rPr lang="en-US" altLang="en-US"/>
              <a:t>Partition relationship</a:t>
            </a:r>
          </a:p>
          <a:p>
            <a:pPr lvl="1"/>
            <a:r>
              <a:rPr lang="en-US" altLang="en-US"/>
              <a:t>The subsystem have mutual but  not deep knowledge about each other</a:t>
            </a:r>
          </a:p>
          <a:p>
            <a:pPr lvl="1"/>
            <a:r>
              <a:rPr lang="en-US" altLang="en-US"/>
              <a:t>Partition A “Calls” partition B and partition B “Calls” partition A</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en-US"/>
              <a:t>Virtual Machine</a:t>
            </a:r>
          </a:p>
        </p:txBody>
      </p:sp>
      <p:sp>
        <p:nvSpPr>
          <p:cNvPr id="36867" name="Rectangle 3"/>
          <p:cNvSpPr>
            <a:spLocks noGrp="1" noChangeArrowheads="1"/>
          </p:cNvSpPr>
          <p:nvPr>
            <p:ph type="body" idx="1"/>
          </p:nvPr>
        </p:nvSpPr>
        <p:spPr>
          <a:xfrm>
            <a:off x="355600" y="1035050"/>
            <a:ext cx="8178800" cy="717550"/>
          </a:xfrm>
          <a:noFill/>
          <a:ln/>
        </p:spPr>
        <p:txBody>
          <a:bodyPr/>
          <a:lstStyle/>
          <a:p>
            <a:pPr>
              <a:lnSpc>
                <a:spcPct val="80000"/>
              </a:lnSpc>
            </a:pPr>
            <a:r>
              <a:rPr lang="en-US" altLang="en-US"/>
              <a:t>Dijkstra: T.H.E. operating system (1965)</a:t>
            </a:r>
          </a:p>
          <a:p>
            <a:pPr lvl="1">
              <a:lnSpc>
                <a:spcPct val="80000"/>
              </a:lnSpc>
            </a:pPr>
            <a:r>
              <a:rPr lang="en-US" altLang="en-US"/>
              <a:t>A system should be developed by an ordered set of virtual machines, each built in terms of the ones below it.</a:t>
            </a:r>
          </a:p>
        </p:txBody>
      </p:sp>
      <p:sp>
        <p:nvSpPr>
          <p:cNvPr id="36869" name="Rectangle 5"/>
          <p:cNvSpPr>
            <a:spLocks noChangeArrowheads="1"/>
          </p:cNvSpPr>
          <p:nvPr/>
        </p:nvSpPr>
        <p:spPr bwMode="auto">
          <a:xfrm>
            <a:off x="1581150" y="5054600"/>
            <a:ext cx="5130800" cy="8636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1" name="Rectangle 7"/>
          <p:cNvSpPr>
            <a:spLocks noChangeArrowheads="1"/>
          </p:cNvSpPr>
          <p:nvPr/>
        </p:nvSpPr>
        <p:spPr bwMode="auto">
          <a:xfrm>
            <a:off x="1581150" y="4165600"/>
            <a:ext cx="5130800" cy="8890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3" name="Rectangle 9"/>
          <p:cNvSpPr>
            <a:spLocks noChangeArrowheads="1"/>
          </p:cNvSpPr>
          <p:nvPr/>
        </p:nvSpPr>
        <p:spPr bwMode="auto">
          <a:xfrm>
            <a:off x="1581150" y="3302000"/>
            <a:ext cx="5130800" cy="8636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4" name="Rectangle 10"/>
          <p:cNvSpPr>
            <a:spLocks noChangeArrowheads="1"/>
          </p:cNvSpPr>
          <p:nvPr/>
        </p:nvSpPr>
        <p:spPr bwMode="auto">
          <a:xfrm>
            <a:off x="1574800" y="2451100"/>
            <a:ext cx="5130800" cy="8763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5" name="Rectangle 11"/>
          <p:cNvSpPr>
            <a:spLocks noChangeArrowheads="1"/>
          </p:cNvSpPr>
          <p:nvPr/>
        </p:nvSpPr>
        <p:spPr bwMode="auto">
          <a:xfrm>
            <a:off x="1581150" y="2457450"/>
            <a:ext cx="5130800" cy="876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76" name="Rectangle 12"/>
          <p:cNvSpPr>
            <a:spLocks noChangeArrowheads="1"/>
          </p:cNvSpPr>
          <p:nvPr/>
        </p:nvSpPr>
        <p:spPr bwMode="auto">
          <a:xfrm>
            <a:off x="6854825" y="5299075"/>
            <a:ext cx="796925"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b="0">
                <a:solidFill>
                  <a:srgbClr val="000000"/>
                </a:solidFill>
              </a:rPr>
              <a:t>VM4</a:t>
            </a:r>
          </a:p>
        </p:txBody>
      </p:sp>
      <p:sp>
        <p:nvSpPr>
          <p:cNvPr id="36877" name="Rectangle 13"/>
          <p:cNvSpPr>
            <a:spLocks noChangeArrowheads="1"/>
          </p:cNvSpPr>
          <p:nvPr/>
        </p:nvSpPr>
        <p:spPr bwMode="auto">
          <a:xfrm>
            <a:off x="6854825" y="4397375"/>
            <a:ext cx="796925"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b="0">
                <a:solidFill>
                  <a:srgbClr val="000000"/>
                </a:solidFill>
              </a:rPr>
              <a:t>VM3</a:t>
            </a:r>
          </a:p>
        </p:txBody>
      </p:sp>
      <p:sp>
        <p:nvSpPr>
          <p:cNvPr id="36878" name="Rectangle 14"/>
          <p:cNvSpPr>
            <a:spLocks noChangeArrowheads="1"/>
          </p:cNvSpPr>
          <p:nvPr/>
        </p:nvSpPr>
        <p:spPr bwMode="auto">
          <a:xfrm>
            <a:off x="6854825" y="3571875"/>
            <a:ext cx="796925"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b="0">
                <a:solidFill>
                  <a:srgbClr val="000000"/>
                </a:solidFill>
              </a:rPr>
              <a:t>VM2</a:t>
            </a:r>
          </a:p>
        </p:txBody>
      </p:sp>
      <p:sp>
        <p:nvSpPr>
          <p:cNvPr id="36879" name="Rectangle 15"/>
          <p:cNvSpPr>
            <a:spLocks noChangeArrowheads="1"/>
          </p:cNvSpPr>
          <p:nvPr/>
        </p:nvSpPr>
        <p:spPr bwMode="auto">
          <a:xfrm>
            <a:off x="6862763" y="2670175"/>
            <a:ext cx="796925"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b="0">
                <a:solidFill>
                  <a:srgbClr val="000000"/>
                </a:solidFill>
              </a:rPr>
              <a:t>VM1</a:t>
            </a:r>
          </a:p>
        </p:txBody>
      </p:sp>
      <p:sp>
        <p:nvSpPr>
          <p:cNvPr id="36880" name="Rectangle 16"/>
          <p:cNvSpPr>
            <a:spLocks noChangeArrowheads="1"/>
          </p:cNvSpPr>
          <p:nvPr/>
        </p:nvSpPr>
        <p:spPr bwMode="auto">
          <a:xfrm>
            <a:off x="2540000" y="2667000"/>
            <a:ext cx="520700" cy="5842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1" name="Rectangle 17"/>
          <p:cNvSpPr>
            <a:spLocks noChangeArrowheads="1"/>
          </p:cNvSpPr>
          <p:nvPr/>
        </p:nvSpPr>
        <p:spPr bwMode="auto">
          <a:xfrm>
            <a:off x="2546350" y="26733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2" name="Line 18"/>
          <p:cNvSpPr>
            <a:spLocks noChangeShapeType="1"/>
          </p:cNvSpPr>
          <p:nvPr/>
        </p:nvSpPr>
        <p:spPr bwMode="auto">
          <a:xfrm>
            <a:off x="2546350" y="30797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3" name="Line 19"/>
          <p:cNvSpPr>
            <a:spLocks noChangeShapeType="1"/>
          </p:cNvSpPr>
          <p:nvPr/>
        </p:nvSpPr>
        <p:spPr bwMode="auto">
          <a:xfrm>
            <a:off x="2546350" y="29146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4" name="Rectangle 20"/>
          <p:cNvSpPr>
            <a:spLocks noChangeArrowheads="1"/>
          </p:cNvSpPr>
          <p:nvPr/>
        </p:nvSpPr>
        <p:spPr bwMode="auto">
          <a:xfrm>
            <a:off x="2671763" y="2743200"/>
            <a:ext cx="344487"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885" name="Rectangle 21"/>
          <p:cNvSpPr>
            <a:spLocks noChangeArrowheads="1"/>
          </p:cNvSpPr>
          <p:nvPr/>
        </p:nvSpPr>
        <p:spPr bwMode="auto">
          <a:xfrm>
            <a:off x="2552700" y="29083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886" name="Rectangle 22"/>
          <p:cNvSpPr>
            <a:spLocks noChangeArrowheads="1"/>
          </p:cNvSpPr>
          <p:nvPr/>
        </p:nvSpPr>
        <p:spPr bwMode="auto">
          <a:xfrm>
            <a:off x="2552700" y="30988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887" name="Rectangle 23"/>
          <p:cNvSpPr>
            <a:spLocks noChangeArrowheads="1"/>
          </p:cNvSpPr>
          <p:nvPr/>
        </p:nvSpPr>
        <p:spPr bwMode="auto">
          <a:xfrm>
            <a:off x="3505200" y="2641600"/>
            <a:ext cx="5207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8" name="Rectangle 24"/>
          <p:cNvSpPr>
            <a:spLocks noChangeArrowheads="1"/>
          </p:cNvSpPr>
          <p:nvPr/>
        </p:nvSpPr>
        <p:spPr bwMode="auto">
          <a:xfrm>
            <a:off x="3511550" y="2647950"/>
            <a:ext cx="520700" cy="571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89" name="Line 25"/>
          <p:cNvSpPr>
            <a:spLocks noChangeShapeType="1"/>
          </p:cNvSpPr>
          <p:nvPr/>
        </p:nvSpPr>
        <p:spPr bwMode="auto">
          <a:xfrm>
            <a:off x="3511550" y="30543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0" name="Line 26"/>
          <p:cNvSpPr>
            <a:spLocks noChangeShapeType="1"/>
          </p:cNvSpPr>
          <p:nvPr/>
        </p:nvSpPr>
        <p:spPr bwMode="auto">
          <a:xfrm>
            <a:off x="3511550" y="28638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1" name="Rectangle 27"/>
          <p:cNvSpPr>
            <a:spLocks noChangeArrowheads="1"/>
          </p:cNvSpPr>
          <p:nvPr/>
        </p:nvSpPr>
        <p:spPr bwMode="auto">
          <a:xfrm>
            <a:off x="3636963" y="2692400"/>
            <a:ext cx="344487"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892" name="Rectangle 28"/>
          <p:cNvSpPr>
            <a:spLocks noChangeArrowheads="1"/>
          </p:cNvSpPr>
          <p:nvPr/>
        </p:nvSpPr>
        <p:spPr bwMode="auto">
          <a:xfrm>
            <a:off x="3517900" y="28702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893" name="Rectangle 29"/>
          <p:cNvSpPr>
            <a:spLocks noChangeArrowheads="1"/>
          </p:cNvSpPr>
          <p:nvPr/>
        </p:nvSpPr>
        <p:spPr bwMode="auto">
          <a:xfrm>
            <a:off x="3517900" y="30607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894" name="Rectangle 30"/>
          <p:cNvSpPr>
            <a:spLocks noChangeArrowheads="1"/>
          </p:cNvSpPr>
          <p:nvPr/>
        </p:nvSpPr>
        <p:spPr bwMode="auto">
          <a:xfrm>
            <a:off x="4686300" y="2667000"/>
            <a:ext cx="5207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5" name="Rectangle 31"/>
          <p:cNvSpPr>
            <a:spLocks noChangeArrowheads="1"/>
          </p:cNvSpPr>
          <p:nvPr/>
        </p:nvSpPr>
        <p:spPr bwMode="auto">
          <a:xfrm>
            <a:off x="4692650" y="26733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6" name="Line 32"/>
          <p:cNvSpPr>
            <a:spLocks noChangeShapeType="1"/>
          </p:cNvSpPr>
          <p:nvPr/>
        </p:nvSpPr>
        <p:spPr bwMode="auto">
          <a:xfrm>
            <a:off x="4692650" y="30797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7" name="Line 33"/>
          <p:cNvSpPr>
            <a:spLocks noChangeShapeType="1"/>
          </p:cNvSpPr>
          <p:nvPr/>
        </p:nvSpPr>
        <p:spPr bwMode="auto">
          <a:xfrm>
            <a:off x="4692650" y="29146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898" name="Rectangle 34"/>
          <p:cNvSpPr>
            <a:spLocks noChangeArrowheads="1"/>
          </p:cNvSpPr>
          <p:nvPr/>
        </p:nvSpPr>
        <p:spPr bwMode="auto">
          <a:xfrm>
            <a:off x="4816475" y="2743200"/>
            <a:ext cx="344488"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899" name="Rectangle 35"/>
          <p:cNvSpPr>
            <a:spLocks noChangeArrowheads="1"/>
          </p:cNvSpPr>
          <p:nvPr/>
        </p:nvSpPr>
        <p:spPr bwMode="auto">
          <a:xfrm>
            <a:off x="4697413" y="29083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00" name="Rectangle 36"/>
          <p:cNvSpPr>
            <a:spLocks noChangeArrowheads="1"/>
          </p:cNvSpPr>
          <p:nvPr/>
        </p:nvSpPr>
        <p:spPr bwMode="auto">
          <a:xfrm>
            <a:off x="4697413" y="30988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01" name="Rectangle 37"/>
          <p:cNvSpPr>
            <a:spLocks noChangeArrowheads="1"/>
          </p:cNvSpPr>
          <p:nvPr/>
        </p:nvSpPr>
        <p:spPr bwMode="auto">
          <a:xfrm>
            <a:off x="3073400" y="3492500"/>
            <a:ext cx="5207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2" name="Rectangle 38"/>
          <p:cNvSpPr>
            <a:spLocks noChangeArrowheads="1"/>
          </p:cNvSpPr>
          <p:nvPr/>
        </p:nvSpPr>
        <p:spPr bwMode="auto">
          <a:xfrm>
            <a:off x="3079750" y="34988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3" name="Line 39"/>
          <p:cNvSpPr>
            <a:spLocks noChangeShapeType="1"/>
          </p:cNvSpPr>
          <p:nvPr/>
        </p:nvSpPr>
        <p:spPr bwMode="auto">
          <a:xfrm>
            <a:off x="3079750" y="39052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4" name="Line 40"/>
          <p:cNvSpPr>
            <a:spLocks noChangeShapeType="1"/>
          </p:cNvSpPr>
          <p:nvPr/>
        </p:nvSpPr>
        <p:spPr bwMode="auto">
          <a:xfrm>
            <a:off x="3079750" y="37274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5" name="Rectangle 41"/>
          <p:cNvSpPr>
            <a:spLocks noChangeArrowheads="1"/>
          </p:cNvSpPr>
          <p:nvPr/>
        </p:nvSpPr>
        <p:spPr bwMode="auto">
          <a:xfrm>
            <a:off x="3208338" y="3556000"/>
            <a:ext cx="344487"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906" name="Rectangle 42"/>
          <p:cNvSpPr>
            <a:spLocks noChangeArrowheads="1"/>
          </p:cNvSpPr>
          <p:nvPr/>
        </p:nvSpPr>
        <p:spPr bwMode="auto">
          <a:xfrm>
            <a:off x="3089275" y="37338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07" name="Rectangle 43"/>
          <p:cNvSpPr>
            <a:spLocks noChangeArrowheads="1"/>
          </p:cNvSpPr>
          <p:nvPr/>
        </p:nvSpPr>
        <p:spPr bwMode="auto">
          <a:xfrm>
            <a:off x="3089275" y="39116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08" name="Rectangle 44"/>
          <p:cNvSpPr>
            <a:spLocks noChangeArrowheads="1"/>
          </p:cNvSpPr>
          <p:nvPr/>
        </p:nvSpPr>
        <p:spPr bwMode="auto">
          <a:xfrm>
            <a:off x="4368800" y="3441700"/>
            <a:ext cx="5207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09" name="Rectangle 45"/>
          <p:cNvSpPr>
            <a:spLocks noChangeArrowheads="1"/>
          </p:cNvSpPr>
          <p:nvPr/>
        </p:nvSpPr>
        <p:spPr bwMode="auto">
          <a:xfrm>
            <a:off x="4375150" y="34480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0" name="Line 46"/>
          <p:cNvSpPr>
            <a:spLocks noChangeShapeType="1"/>
          </p:cNvSpPr>
          <p:nvPr/>
        </p:nvSpPr>
        <p:spPr bwMode="auto">
          <a:xfrm>
            <a:off x="4375150" y="38544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1" name="Line 47"/>
          <p:cNvSpPr>
            <a:spLocks noChangeShapeType="1"/>
          </p:cNvSpPr>
          <p:nvPr/>
        </p:nvSpPr>
        <p:spPr bwMode="auto">
          <a:xfrm>
            <a:off x="4375150" y="36893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2" name="Rectangle 48"/>
          <p:cNvSpPr>
            <a:spLocks noChangeArrowheads="1"/>
          </p:cNvSpPr>
          <p:nvPr/>
        </p:nvSpPr>
        <p:spPr bwMode="auto">
          <a:xfrm>
            <a:off x="4495800" y="3517900"/>
            <a:ext cx="344488"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913" name="Rectangle 49"/>
          <p:cNvSpPr>
            <a:spLocks noChangeArrowheads="1"/>
          </p:cNvSpPr>
          <p:nvPr/>
        </p:nvSpPr>
        <p:spPr bwMode="auto">
          <a:xfrm>
            <a:off x="4376738" y="36957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14" name="Rectangle 50"/>
          <p:cNvSpPr>
            <a:spLocks noChangeArrowheads="1"/>
          </p:cNvSpPr>
          <p:nvPr/>
        </p:nvSpPr>
        <p:spPr bwMode="auto">
          <a:xfrm>
            <a:off x="4376738" y="38735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15" name="Rectangle 51"/>
          <p:cNvSpPr>
            <a:spLocks noChangeArrowheads="1"/>
          </p:cNvSpPr>
          <p:nvPr/>
        </p:nvSpPr>
        <p:spPr bwMode="auto">
          <a:xfrm>
            <a:off x="4787900" y="4305300"/>
            <a:ext cx="533400" cy="5969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6" name="Rectangle 52"/>
          <p:cNvSpPr>
            <a:spLocks noChangeArrowheads="1"/>
          </p:cNvSpPr>
          <p:nvPr/>
        </p:nvSpPr>
        <p:spPr bwMode="auto">
          <a:xfrm>
            <a:off x="4794250" y="4311650"/>
            <a:ext cx="520700" cy="596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7" name="Line 53"/>
          <p:cNvSpPr>
            <a:spLocks noChangeShapeType="1"/>
          </p:cNvSpPr>
          <p:nvPr/>
        </p:nvSpPr>
        <p:spPr bwMode="auto">
          <a:xfrm>
            <a:off x="4794250" y="4730750"/>
            <a:ext cx="533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8" name="Line 54"/>
          <p:cNvSpPr>
            <a:spLocks noChangeShapeType="1"/>
          </p:cNvSpPr>
          <p:nvPr/>
        </p:nvSpPr>
        <p:spPr bwMode="auto">
          <a:xfrm>
            <a:off x="4794250" y="4552950"/>
            <a:ext cx="533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19" name="Rectangle 55"/>
          <p:cNvSpPr>
            <a:spLocks noChangeArrowheads="1"/>
          </p:cNvSpPr>
          <p:nvPr/>
        </p:nvSpPr>
        <p:spPr bwMode="auto">
          <a:xfrm>
            <a:off x="4924425" y="4381500"/>
            <a:ext cx="344488"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920" name="Rectangle 56"/>
          <p:cNvSpPr>
            <a:spLocks noChangeArrowheads="1"/>
          </p:cNvSpPr>
          <p:nvPr/>
        </p:nvSpPr>
        <p:spPr bwMode="auto">
          <a:xfrm>
            <a:off x="4805363" y="45593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21" name="Rectangle 57"/>
          <p:cNvSpPr>
            <a:spLocks noChangeArrowheads="1"/>
          </p:cNvSpPr>
          <p:nvPr/>
        </p:nvSpPr>
        <p:spPr bwMode="auto">
          <a:xfrm>
            <a:off x="4805363" y="47371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22" name="Rectangle 58"/>
          <p:cNvSpPr>
            <a:spLocks noChangeArrowheads="1"/>
          </p:cNvSpPr>
          <p:nvPr/>
        </p:nvSpPr>
        <p:spPr bwMode="auto">
          <a:xfrm>
            <a:off x="2857500" y="4394200"/>
            <a:ext cx="5334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23" name="Rectangle 59"/>
          <p:cNvSpPr>
            <a:spLocks noChangeArrowheads="1"/>
          </p:cNvSpPr>
          <p:nvPr/>
        </p:nvSpPr>
        <p:spPr bwMode="auto">
          <a:xfrm>
            <a:off x="2863850" y="44005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24" name="Line 60"/>
          <p:cNvSpPr>
            <a:spLocks noChangeShapeType="1"/>
          </p:cNvSpPr>
          <p:nvPr/>
        </p:nvSpPr>
        <p:spPr bwMode="auto">
          <a:xfrm>
            <a:off x="2863850" y="4806950"/>
            <a:ext cx="533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25" name="Line 61"/>
          <p:cNvSpPr>
            <a:spLocks noChangeShapeType="1"/>
          </p:cNvSpPr>
          <p:nvPr/>
        </p:nvSpPr>
        <p:spPr bwMode="auto">
          <a:xfrm>
            <a:off x="2863850" y="4641850"/>
            <a:ext cx="5334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26" name="Rectangle 62"/>
          <p:cNvSpPr>
            <a:spLocks noChangeArrowheads="1"/>
          </p:cNvSpPr>
          <p:nvPr/>
        </p:nvSpPr>
        <p:spPr bwMode="auto">
          <a:xfrm>
            <a:off x="2994025" y="4470400"/>
            <a:ext cx="344488"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927" name="Rectangle 63"/>
          <p:cNvSpPr>
            <a:spLocks noChangeArrowheads="1"/>
          </p:cNvSpPr>
          <p:nvPr/>
        </p:nvSpPr>
        <p:spPr bwMode="auto">
          <a:xfrm>
            <a:off x="2874963" y="46355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28" name="Rectangle 64"/>
          <p:cNvSpPr>
            <a:spLocks noChangeArrowheads="1"/>
          </p:cNvSpPr>
          <p:nvPr/>
        </p:nvSpPr>
        <p:spPr bwMode="auto">
          <a:xfrm>
            <a:off x="2874963" y="4826000"/>
            <a:ext cx="366712"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29" name="Rectangle 65"/>
          <p:cNvSpPr>
            <a:spLocks noChangeArrowheads="1"/>
          </p:cNvSpPr>
          <p:nvPr/>
        </p:nvSpPr>
        <p:spPr bwMode="auto">
          <a:xfrm>
            <a:off x="4038600" y="5219700"/>
            <a:ext cx="520700" cy="584200"/>
          </a:xfrm>
          <a:prstGeom prst="rect">
            <a:avLst/>
          </a:prstGeom>
          <a:solidFill>
            <a:srgbClr val="FFFFFF"/>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0" name="Rectangle 66"/>
          <p:cNvSpPr>
            <a:spLocks noChangeArrowheads="1"/>
          </p:cNvSpPr>
          <p:nvPr/>
        </p:nvSpPr>
        <p:spPr bwMode="auto">
          <a:xfrm>
            <a:off x="4044950" y="5226050"/>
            <a:ext cx="520700" cy="5842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1" name="Line 67"/>
          <p:cNvSpPr>
            <a:spLocks noChangeShapeType="1"/>
          </p:cNvSpPr>
          <p:nvPr/>
        </p:nvSpPr>
        <p:spPr bwMode="auto">
          <a:xfrm>
            <a:off x="4044950" y="56324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2" name="Line 68"/>
          <p:cNvSpPr>
            <a:spLocks noChangeShapeType="1"/>
          </p:cNvSpPr>
          <p:nvPr/>
        </p:nvSpPr>
        <p:spPr bwMode="auto">
          <a:xfrm>
            <a:off x="4044950" y="5454650"/>
            <a:ext cx="5207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933" name="Rectangle 69"/>
          <p:cNvSpPr>
            <a:spLocks noChangeArrowheads="1"/>
          </p:cNvSpPr>
          <p:nvPr/>
        </p:nvSpPr>
        <p:spPr bwMode="auto">
          <a:xfrm>
            <a:off x="4173538" y="5283200"/>
            <a:ext cx="344487"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C1</a:t>
            </a:r>
          </a:p>
        </p:txBody>
      </p:sp>
      <p:sp>
        <p:nvSpPr>
          <p:cNvPr id="36934" name="Rectangle 70"/>
          <p:cNvSpPr>
            <a:spLocks noChangeArrowheads="1"/>
          </p:cNvSpPr>
          <p:nvPr/>
        </p:nvSpPr>
        <p:spPr bwMode="auto">
          <a:xfrm>
            <a:off x="4054475" y="54610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attr</a:t>
            </a:r>
          </a:p>
        </p:txBody>
      </p:sp>
      <p:sp>
        <p:nvSpPr>
          <p:cNvPr id="36935" name="Rectangle 71"/>
          <p:cNvSpPr>
            <a:spLocks noChangeArrowheads="1"/>
          </p:cNvSpPr>
          <p:nvPr/>
        </p:nvSpPr>
        <p:spPr bwMode="auto">
          <a:xfrm>
            <a:off x="4054475" y="5638800"/>
            <a:ext cx="366713"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100" b="0">
                <a:solidFill>
                  <a:srgbClr val="000000"/>
                </a:solidFill>
              </a:rPr>
              <a:t>opr</a:t>
            </a:r>
          </a:p>
        </p:txBody>
      </p:sp>
      <p:sp>
        <p:nvSpPr>
          <p:cNvPr id="36936" name="Rectangle 72"/>
          <p:cNvSpPr>
            <a:spLocks noChangeArrowheads="1"/>
          </p:cNvSpPr>
          <p:nvPr/>
        </p:nvSpPr>
        <p:spPr bwMode="auto">
          <a:xfrm>
            <a:off x="3709988" y="1882775"/>
            <a:ext cx="1250950"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a:solidFill>
                  <a:srgbClr val="000000"/>
                </a:solidFill>
              </a:rPr>
              <a:t>Problem</a:t>
            </a:r>
          </a:p>
        </p:txBody>
      </p:sp>
      <p:sp>
        <p:nvSpPr>
          <p:cNvPr id="36937" name="Rectangle 73"/>
          <p:cNvSpPr>
            <a:spLocks noChangeArrowheads="1"/>
          </p:cNvSpPr>
          <p:nvPr/>
        </p:nvSpPr>
        <p:spPr bwMode="auto">
          <a:xfrm>
            <a:off x="3109913" y="6048375"/>
            <a:ext cx="2241550" cy="43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300">
                <a:solidFill>
                  <a:srgbClr val="000000"/>
                </a:solidFill>
              </a:rPr>
              <a:t> Existing System</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ltLang="en-US"/>
              <a:t>Virtual Machine</a:t>
            </a:r>
          </a:p>
        </p:txBody>
      </p:sp>
      <p:sp>
        <p:nvSpPr>
          <p:cNvPr id="37891" name="Rectangle 3"/>
          <p:cNvSpPr>
            <a:spLocks noGrp="1" noChangeArrowheads="1"/>
          </p:cNvSpPr>
          <p:nvPr>
            <p:ph type="body" idx="1"/>
          </p:nvPr>
        </p:nvSpPr>
        <p:spPr>
          <a:xfrm>
            <a:off x="373063" y="1041400"/>
            <a:ext cx="8255000" cy="5351463"/>
          </a:xfrm>
          <a:noFill/>
          <a:ln/>
        </p:spPr>
        <p:txBody>
          <a:bodyPr/>
          <a:lstStyle/>
          <a:p>
            <a:r>
              <a:rPr lang="en-US" altLang="en-US"/>
              <a:t>A virtual machine is an abstraction </a:t>
            </a:r>
          </a:p>
          <a:p>
            <a:pPr lvl="1"/>
            <a:r>
              <a:rPr lang="en-US" altLang="en-US"/>
              <a:t>It provides a set of attributes and operations.</a:t>
            </a:r>
          </a:p>
          <a:p>
            <a:r>
              <a:rPr lang="en-US" altLang="en-US"/>
              <a:t>A virtual machine is a subsystem </a:t>
            </a:r>
          </a:p>
          <a:p>
            <a:pPr lvl="1"/>
            <a:r>
              <a:rPr lang="en-US" altLang="en-US"/>
              <a:t>It is connected to higher and lower level virtual machines by </a:t>
            </a:r>
            <a:r>
              <a:rPr lang="en-US" altLang="en-US">
                <a:solidFill>
                  <a:srgbClr val="FF0000"/>
                </a:solidFill>
              </a:rPr>
              <a:t>"provides services for"</a:t>
            </a:r>
            <a:r>
              <a:rPr lang="en-US" altLang="en-US"/>
              <a:t> associations.</a:t>
            </a:r>
          </a:p>
          <a:p>
            <a:r>
              <a:rPr lang="en-US" altLang="en-US"/>
              <a:t>Virtual machines can implement two types of software architecture</a:t>
            </a:r>
          </a:p>
          <a:p>
            <a:pPr lvl="1"/>
            <a:r>
              <a:rPr lang="en-US" altLang="en-US"/>
              <a:t>Open and closed architectures.</a:t>
            </a:r>
            <a:br>
              <a:rPr lang="en-US" altLang="en-US"/>
            </a:br>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ltLang="en-US"/>
              <a:t>Closed Architecture (Opaque Layering)</a:t>
            </a:r>
          </a:p>
        </p:txBody>
      </p:sp>
      <p:sp>
        <p:nvSpPr>
          <p:cNvPr id="39939" name="Rectangle 3"/>
          <p:cNvSpPr>
            <a:spLocks noGrp="1" noChangeArrowheads="1"/>
          </p:cNvSpPr>
          <p:nvPr>
            <p:ph type="body" idx="1"/>
          </p:nvPr>
        </p:nvSpPr>
        <p:spPr>
          <a:xfrm>
            <a:off x="355600" y="2554288"/>
            <a:ext cx="4064000" cy="1898650"/>
          </a:xfrm>
          <a:noFill/>
          <a:ln/>
        </p:spPr>
        <p:txBody>
          <a:bodyPr/>
          <a:lstStyle/>
          <a:p>
            <a:r>
              <a:rPr lang="en-US" altLang="en-US"/>
              <a:t>Any layer can only invoke operations from the immediate layer below </a:t>
            </a:r>
          </a:p>
          <a:p>
            <a:r>
              <a:rPr lang="en-US" altLang="en-US"/>
              <a:t>Design goal: </a:t>
            </a:r>
            <a:r>
              <a:rPr lang="en-US" altLang="en-US" b="1"/>
              <a:t>High maintainability, flexibility</a:t>
            </a:r>
          </a:p>
        </p:txBody>
      </p:sp>
      <p:grpSp>
        <p:nvGrpSpPr>
          <p:cNvPr id="40176" name="Group 240"/>
          <p:cNvGrpSpPr>
            <a:grpSpLocks/>
          </p:cNvGrpSpPr>
          <p:nvPr/>
        </p:nvGrpSpPr>
        <p:grpSpPr bwMode="auto">
          <a:xfrm>
            <a:off x="4591050" y="2438400"/>
            <a:ext cx="3973513" cy="2814638"/>
            <a:chOff x="2892" y="1536"/>
            <a:chExt cx="2503" cy="1773"/>
          </a:xfrm>
        </p:grpSpPr>
        <p:sp>
          <p:nvSpPr>
            <p:cNvPr id="40027" name="Rectangle 91"/>
            <p:cNvSpPr>
              <a:spLocks noChangeArrowheads="1"/>
            </p:cNvSpPr>
            <p:nvPr/>
          </p:nvSpPr>
          <p:spPr bwMode="auto">
            <a:xfrm>
              <a:off x="2892" y="2866"/>
              <a:ext cx="2160" cy="44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029" name="Rectangle 93"/>
            <p:cNvSpPr>
              <a:spLocks noChangeArrowheads="1"/>
            </p:cNvSpPr>
            <p:nvPr/>
          </p:nvSpPr>
          <p:spPr bwMode="auto">
            <a:xfrm>
              <a:off x="2892" y="2423"/>
              <a:ext cx="2160" cy="44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031" name="Rectangle 95"/>
            <p:cNvSpPr>
              <a:spLocks noChangeArrowheads="1"/>
            </p:cNvSpPr>
            <p:nvPr/>
          </p:nvSpPr>
          <p:spPr bwMode="auto">
            <a:xfrm>
              <a:off x="2892" y="1978"/>
              <a:ext cx="2160" cy="444"/>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033" name="Rectangle 97"/>
            <p:cNvSpPr>
              <a:spLocks noChangeArrowheads="1"/>
            </p:cNvSpPr>
            <p:nvPr/>
          </p:nvSpPr>
          <p:spPr bwMode="auto">
            <a:xfrm>
              <a:off x="2892" y="1536"/>
              <a:ext cx="2160" cy="44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034" name="Rectangle 98"/>
            <p:cNvSpPr>
              <a:spLocks noChangeArrowheads="1"/>
            </p:cNvSpPr>
            <p:nvPr/>
          </p:nvSpPr>
          <p:spPr bwMode="auto">
            <a:xfrm>
              <a:off x="5139" y="3027"/>
              <a:ext cx="2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VM4</a:t>
              </a:r>
              <a:endParaRPr lang="en-US" altLang="en-US"/>
            </a:p>
          </p:txBody>
        </p:sp>
        <p:sp>
          <p:nvSpPr>
            <p:cNvPr id="40035" name="Rectangle 99"/>
            <p:cNvSpPr>
              <a:spLocks noChangeArrowheads="1"/>
            </p:cNvSpPr>
            <p:nvPr/>
          </p:nvSpPr>
          <p:spPr bwMode="auto">
            <a:xfrm>
              <a:off x="5139" y="2585"/>
              <a:ext cx="2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VM3</a:t>
              </a:r>
              <a:endParaRPr lang="en-US" altLang="en-US"/>
            </a:p>
          </p:txBody>
        </p:sp>
        <p:sp>
          <p:nvSpPr>
            <p:cNvPr id="40036" name="Rectangle 100"/>
            <p:cNvSpPr>
              <a:spLocks noChangeArrowheads="1"/>
            </p:cNvSpPr>
            <p:nvPr/>
          </p:nvSpPr>
          <p:spPr bwMode="auto">
            <a:xfrm>
              <a:off x="5139" y="2140"/>
              <a:ext cx="2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VM2</a:t>
              </a:r>
              <a:endParaRPr lang="en-US" altLang="en-US"/>
            </a:p>
          </p:txBody>
        </p:sp>
        <p:sp>
          <p:nvSpPr>
            <p:cNvPr id="40037" name="Rectangle 101"/>
            <p:cNvSpPr>
              <a:spLocks noChangeArrowheads="1"/>
            </p:cNvSpPr>
            <p:nvPr/>
          </p:nvSpPr>
          <p:spPr bwMode="auto">
            <a:xfrm>
              <a:off x="5142" y="1697"/>
              <a:ext cx="2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VM1</a:t>
              </a:r>
              <a:endParaRPr lang="en-US" altLang="en-US"/>
            </a:p>
          </p:txBody>
        </p:sp>
        <p:grpSp>
          <p:nvGrpSpPr>
            <p:cNvPr id="40111" name="Group 175"/>
            <p:cNvGrpSpPr>
              <a:grpSpLocks/>
            </p:cNvGrpSpPr>
            <p:nvPr/>
          </p:nvGrpSpPr>
          <p:grpSpPr bwMode="auto">
            <a:xfrm>
              <a:off x="3296" y="1609"/>
              <a:ext cx="229" cy="298"/>
              <a:chOff x="3296" y="1646"/>
              <a:chExt cx="229" cy="298"/>
            </a:xfrm>
          </p:grpSpPr>
          <p:sp>
            <p:nvSpPr>
              <p:cNvPr id="40038" name="Rectangle 10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039" name="Rectangle 10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040" name="Line 10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1" name="Line 10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42" name="Rectangle 106"/>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043" name="Rectangle 107"/>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044" name="Rectangle 108"/>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sp>
          <p:nvSpPr>
            <p:cNvPr id="40096" name="Line 160"/>
            <p:cNvSpPr>
              <a:spLocks noChangeShapeType="1"/>
            </p:cNvSpPr>
            <p:nvPr/>
          </p:nvSpPr>
          <p:spPr bwMode="auto">
            <a:xfrm>
              <a:off x="4119" y="2145"/>
              <a:ext cx="122" cy="40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97" name="Line 161"/>
            <p:cNvSpPr>
              <a:spLocks noChangeShapeType="1"/>
            </p:cNvSpPr>
            <p:nvPr/>
          </p:nvSpPr>
          <p:spPr bwMode="auto">
            <a:xfrm>
              <a:off x="4336" y="1907"/>
              <a:ext cx="151" cy="1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099" name="Line 163"/>
            <p:cNvSpPr>
              <a:spLocks noChangeShapeType="1"/>
            </p:cNvSpPr>
            <p:nvPr/>
          </p:nvSpPr>
          <p:spPr bwMode="auto">
            <a:xfrm>
              <a:off x="3429" y="1907"/>
              <a:ext cx="461" cy="2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09" name="Line 173"/>
            <p:cNvSpPr>
              <a:spLocks noChangeShapeType="1"/>
            </p:cNvSpPr>
            <p:nvPr/>
          </p:nvSpPr>
          <p:spPr bwMode="auto">
            <a:xfrm flipH="1">
              <a:off x="3658" y="2162"/>
              <a:ext cx="237" cy="38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0" name="Line 174"/>
            <p:cNvSpPr>
              <a:spLocks noChangeShapeType="1"/>
            </p:cNvSpPr>
            <p:nvPr/>
          </p:nvSpPr>
          <p:spPr bwMode="auto">
            <a:xfrm flipH="1">
              <a:off x="3451" y="2740"/>
              <a:ext cx="803" cy="4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0112" name="Group 176"/>
            <p:cNvGrpSpPr>
              <a:grpSpLocks/>
            </p:cNvGrpSpPr>
            <p:nvPr/>
          </p:nvGrpSpPr>
          <p:grpSpPr bwMode="auto">
            <a:xfrm>
              <a:off x="4221" y="1609"/>
              <a:ext cx="229" cy="298"/>
              <a:chOff x="3296" y="1646"/>
              <a:chExt cx="229" cy="298"/>
            </a:xfrm>
          </p:grpSpPr>
          <p:sp>
            <p:nvSpPr>
              <p:cNvPr id="40113" name="Rectangle 177"/>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14" name="Rectangle 178"/>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15" name="Line 179"/>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6" name="Line 180"/>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17" name="Rectangle 181"/>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18" name="Rectangle 182"/>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19" name="Rectangle 183"/>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20" name="Group 184"/>
            <p:cNvGrpSpPr>
              <a:grpSpLocks/>
            </p:cNvGrpSpPr>
            <p:nvPr/>
          </p:nvGrpSpPr>
          <p:grpSpPr bwMode="auto">
            <a:xfrm>
              <a:off x="3708" y="1609"/>
              <a:ext cx="229" cy="298"/>
              <a:chOff x="3296" y="1646"/>
              <a:chExt cx="229" cy="298"/>
            </a:xfrm>
          </p:grpSpPr>
          <p:sp>
            <p:nvSpPr>
              <p:cNvPr id="40121" name="Rectangle 185"/>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22" name="Rectangle 186"/>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23" name="Line 187"/>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4" name="Line 188"/>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25" name="Rectangle 189"/>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26" name="Rectangle 190"/>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27" name="Rectangle 191"/>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28" name="Group 192"/>
            <p:cNvGrpSpPr>
              <a:grpSpLocks/>
            </p:cNvGrpSpPr>
            <p:nvPr/>
          </p:nvGrpSpPr>
          <p:grpSpPr bwMode="auto">
            <a:xfrm>
              <a:off x="3890" y="2051"/>
              <a:ext cx="229" cy="298"/>
              <a:chOff x="3296" y="1646"/>
              <a:chExt cx="229" cy="298"/>
            </a:xfrm>
          </p:grpSpPr>
          <p:sp>
            <p:nvSpPr>
              <p:cNvPr id="40129" name="Rectangle 19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30" name="Rectangle 19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31" name="Line 19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32" name="Line 19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33" name="Rectangle 197"/>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34" name="Rectangle 198"/>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35" name="Rectangle 199"/>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36" name="Group 200"/>
            <p:cNvGrpSpPr>
              <a:grpSpLocks/>
            </p:cNvGrpSpPr>
            <p:nvPr/>
          </p:nvGrpSpPr>
          <p:grpSpPr bwMode="auto">
            <a:xfrm>
              <a:off x="4393" y="2051"/>
              <a:ext cx="229" cy="298"/>
              <a:chOff x="3296" y="1646"/>
              <a:chExt cx="229" cy="298"/>
            </a:xfrm>
          </p:grpSpPr>
          <p:sp>
            <p:nvSpPr>
              <p:cNvPr id="40137" name="Rectangle 201"/>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38" name="Rectangle 202"/>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39" name="Line 203"/>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0" name="Line 204"/>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1" name="Rectangle 205"/>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42" name="Rectangle 206"/>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43" name="Rectangle 207"/>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44" name="Group 208"/>
            <p:cNvGrpSpPr>
              <a:grpSpLocks/>
            </p:cNvGrpSpPr>
            <p:nvPr/>
          </p:nvGrpSpPr>
          <p:grpSpPr bwMode="auto">
            <a:xfrm>
              <a:off x="3429" y="2496"/>
              <a:ext cx="229" cy="298"/>
              <a:chOff x="3296" y="1646"/>
              <a:chExt cx="229" cy="298"/>
            </a:xfrm>
          </p:grpSpPr>
          <p:sp>
            <p:nvSpPr>
              <p:cNvPr id="40145" name="Rectangle 209"/>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46" name="Rectangle 210"/>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47" name="Line 211"/>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8" name="Line 212"/>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49" name="Rectangle 213"/>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50" name="Rectangle 214"/>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51" name="Rectangle 215"/>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52" name="Group 216"/>
            <p:cNvGrpSpPr>
              <a:grpSpLocks/>
            </p:cNvGrpSpPr>
            <p:nvPr/>
          </p:nvGrpSpPr>
          <p:grpSpPr bwMode="auto">
            <a:xfrm>
              <a:off x="4241" y="2496"/>
              <a:ext cx="229" cy="298"/>
              <a:chOff x="3296" y="1646"/>
              <a:chExt cx="229" cy="298"/>
            </a:xfrm>
          </p:grpSpPr>
          <p:sp>
            <p:nvSpPr>
              <p:cNvPr id="40153" name="Rectangle 217"/>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54" name="Rectangle 218"/>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55" name="Line 219"/>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6" name="Line 220"/>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57" name="Rectangle 221"/>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58" name="Rectangle 222"/>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59" name="Rectangle 223"/>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60" name="Group 224"/>
            <p:cNvGrpSpPr>
              <a:grpSpLocks/>
            </p:cNvGrpSpPr>
            <p:nvPr/>
          </p:nvGrpSpPr>
          <p:grpSpPr bwMode="auto">
            <a:xfrm>
              <a:off x="3219" y="2939"/>
              <a:ext cx="229" cy="298"/>
              <a:chOff x="3296" y="1646"/>
              <a:chExt cx="229" cy="298"/>
            </a:xfrm>
          </p:grpSpPr>
          <p:sp>
            <p:nvSpPr>
              <p:cNvPr id="40161" name="Rectangle 225"/>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62" name="Rectangle 226"/>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63" name="Line 227"/>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64" name="Line 228"/>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65" name="Rectangle 229"/>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66" name="Rectangle 230"/>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67" name="Rectangle 231"/>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0168" name="Group 232"/>
            <p:cNvGrpSpPr>
              <a:grpSpLocks/>
            </p:cNvGrpSpPr>
            <p:nvPr/>
          </p:nvGrpSpPr>
          <p:grpSpPr bwMode="auto">
            <a:xfrm>
              <a:off x="4241" y="2938"/>
              <a:ext cx="229" cy="298"/>
              <a:chOff x="3296" y="1646"/>
              <a:chExt cx="229" cy="298"/>
            </a:xfrm>
          </p:grpSpPr>
          <p:sp>
            <p:nvSpPr>
              <p:cNvPr id="40169" name="Rectangle 23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170" name="Rectangle 23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171" name="Line 23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2" name="Line 23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173" name="Rectangle 237"/>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174" name="Rectangle 238"/>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175" name="Rectangle 239"/>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en-US"/>
              <a:t>Open Architecture (Transparent Layering)</a:t>
            </a:r>
          </a:p>
        </p:txBody>
      </p:sp>
      <p:sp>
        <p:nvSpPr>
          <p:cNvPr id="40964" name="Rectangle 4"/>
          <p:cNvSpPr>
            <a:spLocks noGrp="1" noChangeArrowheads="1"/>
          </p:cNvSpPr>
          <p:nvPr>
            <p:ph type="body" idx="1"/>
          </p:nvPr>
        </p:nvSpPr>
        <p:spPr>
          <a:xfrm>
            <a:off x="371475" y="2586038"/>
            <a:ext cx="4064000" cy="1595437"/>
          </a:xfrm>
          <a:noFill/>
          <a:ln/>
        </p:spPr>
        <p:txBody>
          <a:bodyPr/>
          <a:lstStyle/>
          <a:p>
            <a:r>
              <a:rPr lang="en-US" altLang="en-US"/>
              <a:t>Any layer can invoke operations from any layers below</a:t>
            </a:r>
          </a:p>
          <a:p>
            <a:r>
              <a:rPr lang="en-US" altLang="en-US"/>
              <a:t>Design goal: </a:t>
            </a:r>
            <a:r>
              <a:rPr lang="en-US" altLang="en-US" b="1"/>
              <a:t>Runtime efficiency</a:t>
            </a:r>
          </a:p>
        </p:txBody>
      </p:sp>
      <p:sp>
        <p:nvSpPr>
          <p:cNvPr id="40974" name="Rectangle 14"/>
          <p:cNvSpPr>
            <a:spLocks noChangeArrowheads="1"/>
          </p:cNvSpPr>
          <p:nvPr/>
        </p:nvSpPr>
        <p:spPr bwMode="auto">
          <a:xfrm>
            <a:off x="4591050" y="4549775"/>
            <a:ext cx="3429000" cy="70326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75" name="Rectangle 15"/>
          <p:cNvSpPr>
            <a:spLocks noChangeArrowheads="1"/>
          </p:cNvSpPr>
          <p:nvPr/>
        </p:nvSpPr>
        <p:spPr bwMode="auto">
          <a:xfrm>
            <a:off x="4591050" y="3846513"/>
            <a:ext cx="3429000" cy="7048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76" name="Rectangle 16"/>
          <p:cNvSpPr>
            <a:spLocks noChangeArrowheads="1"/>
          </p:cNvSpPr>
          <p:nvPr/>
        </p:nvSpPr>
        <p:spPr bwMode="auto">
          <a:xfrm>
            <a:off x="4591050" y="3140075"/>
            <a:ext cx="3429000" cy="70485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77" name="Rectangle 17"/>
          <p:cNvSpPr>
            <a:spLocks noChangeArrowheads="1"/>
          </p:cNvSpPr>
          <p:nvPr/>
        </p:nvSpPr>
        <p:spPr bwMode="auto">
          <a:xfrm>
            <a:off x="4591050" y="2438400"/>
            <a:ext cx="3429000" cy="703263"/>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78" name="Rectangle 18"/>
          <p:cNvSpPr>
            <a:spLocks noChangeArrowheads="1"/>
          </p:cNvSpPr>
          <p:nvPr/>
        </p:nvSpPr>
        <p:spPr bwMode="auto">
          <a:xfrm>
            <a:off x="8158163" y="4805363"/>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VM4</a:t>
            </a:r>
            <a:endParaRPr lang="en-US" altLang="en-US"/>
          </a:p>
        </p:txBody>
      </p:sp>
      <p:sp>
        <p:nvSpPr>
          <p:cNvPr id="40979" name="Rectangle 19"/>
          <p:cNvSpPr>
            <a:spLocks noChangeArrowheads="1"/>
          </p:cNvSpPr>
          <p:nvPr/>
        </p:nvSpPr>
        <p:spPr bwMode="auto">
          <a:xfrm>
            <a:off x="8158163" y="4103688"/>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VM3</a:t>
            </a:r>
            <a:endParaRPr lang="en-US" altLang="en-US"/>
          </a:p>
        </p:txBody>
      </p:sp>
      <p:sp>
        <p:nvSpPr>
          <p:cNvPr id="40980" name="Rectangle 20"/>
          <p:cNvSpPr>
            <a:spLocks noChangeArrowheads="1"/>
          </p:cNvSpPr>
          <p:nvPr/>
        </p:nvSpPr>
        <p:spPr bwMode="auto">
          <a:xfrm>
            <a:off x="8158163" y="3397250"/>
            <a:ext cx="401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VM2</a:t>
            </a:r>
            <a:endParaRPr lang="en-US" altLang="en-US"/>
          </a:p>
        </p:txBody>
      </p:sp>
      <p:sp>
        <p:nvSpPr>
          <p:cNvPr id="40981" name="Rectangle 21"/>
          <p:cNvSpPr>
            <a:spLocks noChangeArrowheads="1"/>
          </p:cNvSpPr>
          <p:nvPr/>
        </p:nvSpPr>
        <p:spPr bwMode="auto">
          <a:xfrm>
            <a:off x="8162925" y="2693988"/>
            <a:ext cx="401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0">
                <a:solidFill>
                  <a:srgbClr val="000000"/>
                </a:solidFill>
              </a:rPr>
              <a:t>VM1</a:t>
            </a:r>
            <a:endParaRPr lang="en-US" altLang="en-US"/>
          </a:p>
        </p:txBody>
      </p:sp>
      <p:grpSp>
        <p:nvGrpSpPr>
          <p:cNvPr id="40982" name="Group 22"/>
          <p:cNvGrpSpPr>
            <a:grpSpLocks/>
          </p:cNvGrpSpPr>
          <p:nvPr/>
        </p:nvGrpSpPr>
        <p:grpSpPr bwMode="auto">
          <a:xfrm>
            <a:off x="5232400" y="2554288"/>
            <a:ext cx="363538" cy="473075"/>
            <a:chOff x="3296" y="1646"/>
            <a:chExt cx="229" cy="298"/>
          </a:xfrm>
        </p:grpSpPr>
        <p:sp>
          <p:nvSpPr>
            <p:cNvPr id="40983" name="Rectangle 23"/>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984" name="Rectangle 24"/>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85" name="Line 25"/>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6" name="Line 26"/>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87" name="Rectangle 27"/>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0988" name="Rectangle 28"/>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0989" name="Rectangle 29"/>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sp>
        <p:nvSpPr>
          <p:cNvPr id="40991" name="Line 31"/>
          <p:cNvSpPr>
            <a:spLocks noChangeShapeType="1"/>
          </p:cNvSpPr>
          <p:nvPr/>
        </p:nvSpPr>
        <p:spPr bwMode="auto">
          <a:xfrm flipH="1">
            <a:off x="6854825" y="3027363"/>
            <a:ext cx="28575" cy="9350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2" name="Line 32"/>
          <p:cNvSpPr>
            <a:spLocks noChangeShapeType="1"/>
          </p:cNvSpPr>
          <p:nvPr/>
        </p:nvSpPr>
        <p:spPr bwMode="auto">
          <a:xfrm>
            <a:off x="5443538" y="3027363"/>
            <a:ext cx="241300" cy="93503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3" name="Line 33"/>
          <p:cNvSpPr>
            <a:spLocks noChangeShapeType="1"/>
          </p:cNvSpPr>
          <p:nvPr/>
        </p:nvSpPr>
        <p:spPr bwMode="auto">
          <a:xfrm flipH="1">
            <a:off x="5259388" y="3027363"/>
            <a:ext cx="184150" cy="16383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4" name="Line 34"/>
          <p:cNvSpPr>
            <a:spLocks noChangeShapeType="1"/>
          </p:cNvSpPr>
          <p:nvPr/>
        </p:nvSpPr>
        <p:spPr bwMode="auto">
          <a:xfrm flipH="1">
            <a:off x="5478463" y="3729038"/>
            <a:ext cx="879475" cy="1355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0995" name="Group 35"/>
          <p:cNvGrpSpPr>
            <a:grpSpLocks/>
          </p:cNvGrpSpPr>
          <p:nvPr/>
        </p:nvGrpSpPr>
        <p:grpSpPr bwMode="auto">
          <a:xfrm>
            <a:off x="6700838" y="2554288"/>
            <a:ext cx="363537" cy="473075"/>
            <a:chOff x="3296" y="1646"/>
            <a:chExt cx="229" cy="298"/>
          </a:xfrm>
        </p:grpSpPr>
        <p:sp>
          <p:nvSpPr>
            <p:cNvPr id="40996" name="Rectangle 36"/>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0997" name="Rectangle 37"/>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998" name="Line 38"/>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9" name="Line 39"/>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0" name="Rectangle 40"/>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01" name="Rectangle 41"/>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02" name="Rectangle 42"/>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03" name="Group 43"/>
          <p:cNvGrpSpPr>
            <a:grpSpLocks/>
          </p:cNvGrpSpPr>
          <p:nvPr/>
        </p:nvGrpSpPr>
        <p:grpSpPr bwMode="auto">
          <a:xfrm>
            <a:off x="5886450" y="2554288"/>
            <a:ext cx="363538" cy="473075"/>
            <a:chOff x="3296" y="1646"/>
            <a:chExt cx="229" cy="298"/>
          </a:xfrm>
        </p:grpSpPr>
        <p:sp>
          <p:nvSpPr>
            <p:cNvPr id="41004" name="Rectangle 44"/>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05" name="Rectangle 45"/>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06" name="Line 46"/>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7" name="Line 47"/>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08" name="Rectangle 48"/>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09" name="Rectangle 49"/>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10" name="Rectangle 50"/>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11" name="Group 51"/>
          <p:cNvGrpSpPr>
            <a:grpSpLocks/>
          </p:cNvGrpSpPr>
          <p:nvPr/>
        </p:nvGrpSpPr>
        <p:grpSpPr bwMode="auto">
          <a:xfrm>
            <a:off x="6175375" y="3255963"/>
            <a:ext cx="363538" cy="473075"/>
            <a:chOff x="3296" y="1646"/>
            <a:chExt cx="229" cy="298"/>
          </a:xfrm>
        </p:grpSpPr>
        <p:sp>
          <p:nvSpPr>
            <p:cNvPr id="41012" name="Rectangle 5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13" name="Rectangle 5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14" name="Line 5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5" name="Line 5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16" name="Rectangle 56"/>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17" name="Rectangle 57"/>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18" name="Rectangle 58"/>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19" name="Group 59"/>
          <p:cNvGrpSpPr>
            <a:grpSpLocks/>
          </p:cNvGrpSpPr>
          <p:nvPr/>
        </p:nvGrpSpPr>
        <p:grpSpPr bwMode="auto">
          <a:xfrm>
            <a:off x="6973888" y="3255963"/>
            <a:ext cx="363537" cy="473075"/>
            <a:chOff x="3296" y="1646"/>
            <a:chExt cx="229" cy="298"/>
          </a:xfrm>
        </p:grpSpPr>
        <p:sp>
          <p:nvSpPr>
            <p:cNvPr id="41020" name="Rectangle 60"/>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21" name="Rectangle 61"/>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22" name="Line 62"/>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3" name="Line 63"/>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24" name="Rectangle 64"/>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25" name="Rectangle 65"/>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26" name="Rectangle 66"/>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27" name="Group 67"/>
          <p:cNvGrpSpPr>
            <a:grpSpLocks/>
          </p:cNvGrpSpPr>
          <p:nvPr/>
        </p:nvGrpSpPr>
        <p:grpSpPr bwMode="auto">
          <a:xfrm>
            <a:off x="5443538" y="3962400"/>
            <a:ext cx="363537" cy="473075"/>
            <a:chOff x="3296" y="1646"/>
            <a:chExt cx="229" cy="298"/>
          </a:xfrm>
        </p:grpSpPr>
        <p:sp>
          <p:nvSpPr>
            <p:cNvPr id="41028" name="Rectangle 68"/>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29" name="Rectangle 69"/>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30" name="Line 70"/>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1" name="Line 71"/>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2" name="Rectangle 72"/>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33" name="Rectangle 73"/>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34" name="Rectangle 74"/>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35" name="Group 75"/>
          <p:cNvGrpSpPr>
            <a:grpSpLocks/>
          </p:cNvGrpSpPr>
          <p:nvPr/>
        </p:nvGrpSpPr>
        <p:grpSpPr bwMode="auto">
          <a:xfrm>
            <a:off x="6732588" y="3962400"/>
            <a:ext cx="363537" cy="473075"/>
            <a:chOff x="3296" y="1646"/>
            <a:chExt cx="229" cy="298"/>
          </a:xfrm>
        </p:grpSpPr>
        <p:sp>
          <p:nvSpPr>
            <p:cNvPr id="41036" name="Rectangle 76"/>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37" name="Rectangle 77"/>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38" name="Line 78"/>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39" name="Line 79"/>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40" name="Rectangle 80"/>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41" name="Rectangle 81"/>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42" name="Rectangle 82"/>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43" name="Group 83"/>
          <p:cNvGrpSpPr>
            <a:grpSpLocks/>
          </p:cNvGrpSpPr>
          <p:nvPr/>
        </p:nvGrpSpPr>
        <p:grpSpPr bwMode="auto">
          <a:xfrm>
            <a:off x="5110163" y="4665663"/>
            <a:ext cx="363537" cy="473075"/>
            <a:chOff x="3296" y="1646"/>
            <a:chExt cx="229" cy="298"/>
          </a:xfrm>
        </p:grpSpPr>
        <p:sp>
          <p:nvSpPr>
            <p:cNvPr id="41044" name="Rectangle 84"/>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45" name="Rectangle 85"/>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46" name="Line 86"/>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47" name="Line 87"/>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48" name="Rectangle 88"/>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49" name="Rectangle 89"/>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50" name="Rectangle 90"/>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grpSp>
        <p:nvGrpSpPr>
          <p:cNvPr id="41051" name="Group 91"/>
          <p:cNvGrpSpPr>
            <a:grpSpLocks/>
          </p:cNvGrpSpPr>
          <p:nvPr/>
        </p:nvGrpSpPr>
        <p:grpSpPr bwMode="auto">
          <a:xfrm>
            <a:off x="6732588" y="4664075"/>
            <a:ext cx="363537" cy="473075"/>
            <a:chOff x="3296" y="1646"/>
            <a:chExt cx="229" cy="298"/>
          </a:xfrm>
        </p:grpSpPr>
        <p:sp>
          <p:nvSpPr>
            <p:cNvPr id="41052" name="Rectangle 92"/>
            <p:cNvSpPr>
              <a:spLocks noChangeArrowheads="1"/>
            </p:cNvSpPr>
            <p:nvPr/>
          </p:nvSpPr>
          <p:spPr bwMode="auto">
            <a:xfrm>
              <a:off x="3296" y="1646"/>
              <a:ext cx="224" cy="2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41053" name="Rectangle 93"/>
            <p:cNvSpPr>
              <a:spLocks noChangeArrowheads="1"/>
            </p:cNvSpPr>
            <p:nvPr/>
          </p:nvSpPr>
          <p:spPr bwMode="auto">
            <a:xfrm>
              <a:off x="3296" y="1646"/>
              <a:ext cx="229" cy="298"/>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1054" name="Line 94"/>
            <p:cNvSpPr>
              <a:spLocks noChangeShapeType="1"/>
            </p:cNvSpPr>
            <p:nvPr/>
          </p:nvSpPr>
          <p:spPr bwMode="auto">
            <a:xfrm>
              <a:off x="3296" y="1845"/>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55" name="Line 95"/>
            <p:cNvSpPr>
              <a:spLocks noChangeShapeType="1"/>
            </p:cNvSpPr>
            <p:nvPr/>
          </p:nvSpPr>
          <p:spPr bwMode="auto">
            <a:xfrm>
              <a:off x="3296" y="1760"/>
              <a:ext cx="224"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056" name="Rectangle 96"/>
            <p:cNvSpPr>
              <a:spLocks noChangeArrowheads="1"/>
            </p:cNvSpPr>
            <p:nvPr/>
          </p:nvSpPr>
          <p:spPr bwMode="auto">
            <a:xfrm>
              <a:off x="3373" y="1680"/>
              <a:ext cx="7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800" b="0">
                  <a:solidFill>
                    <a:srgbClr val="000000"/>
                  </a:solidFill>
                </a:rPr>
                <a:t>C1</a:t>
              </a:r>
              <a:endParaRPr lang="en-US" altLang="en-US"/>
            </a:p>
          </p:txBody>
        </p:sp>
        <p:sp>
          <p:nvSpPr>
            <p:cNvPr id="41057" name="Rectangle 97"/>
            <p:cNvSpPr>
              <a:spLocks noChangeArrowheads="1"/>
            </p:cNvSpPr>
            <p:nvPr/>
          </p:nvSpPr>
          <p:spPr bwMode="auto">
            <a:xfrm>
              <a:off x="3326" y="1770"/>
              <a:ext cx="85"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attr</a:t>
              </a:r>
              <a:endParaRPr lang="en-US" altLang="en-US"/>
            </a:p>
          </p:txBody>
        </p:sp>
        <p:sp>
          <p:nvSpPr>
            <p:cNvPr id="41058" name="Rectangle 98"/>
            <p:cNvSpPr>
              <a:spLocks noChangeArrowheads="1"/>
            </p:cNvSpPr>
            <p:nvPr/>
          </p:nvSpPr>
          <p:spPr bwMode="auto">
            <a:xfrm>
              <a:off x="3326" y="1867"/>
              <a:ext cx="6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800" b="0">
                  <a:solidFill>
                    <a:srgbClr val="000000"/>
                  </a:solidFill>
                </a:rPr>
                <a:t>op</a:t>
              </a:r>
              <a:endParaRPr lang="en-US" altLang="en-US"/>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r>
              <a:rPr lang="en-US" altLang="en-US"/>
              <a:t>Properties of Layered Systems</a:t>
            </a:r>
          </a:p>
        </p:txBody>
      </p:sp>
      <p:sp>
        <p:nvSpPr>
          <p:cNvPr id="41987" name="Rectangle 3"/>
          <p:cNvSpPr>
            <a:spLocks noGrp="1" noChangeArrowheads="1"/>
          </p:cNvSpPr>
          <p:nvPr>
            <p:ph type="body" idx="1"/>
          </p:nvPr>
        </p:nvSpPr>
        <p:spPr>
          <a:xfrm>
            <a:off x="355600" y="914400"/>
            <a:ext cx="8661400" cy="4921250"/>
          </a:xfrm>
          <a:noFill/>
          <a:ln/>
        </p:spPr>
        <p:txBody>
          <a:bodyPr/>
          <a:lstStyle/>
          <a:p>
            <a:r>
              <a:rPr lang="en-US" altLang="en-US"/>
              <a:t>Layered systems are </a:t>
            </a:r>
            <a:r>
              <a:rPr lang="en-US" altLang="en-US" b="1" i="1"/>
              <a:t>hierarchical</a:t>
            </a:r>
            <a:r>
              <a:rPr lang="en-US" altLang="en-US"/>
              <a:t>. They are desirable because hierarchy reduces complexity (by low coupling).</a:t>
            </a:r>
          </a:p>
          <a:p>
            <a:r>
              <a:rPr lang="en-US" altLang="en-US"/>
              <a:t>Closed architectures are more portable.</a:t>
            </a:r>
          </a:p>
          <a:p>
            <a:r>
              <a:rPr lang="en-US" altLang="en-US"/>
              <a:t>Open architectures are more efficient.</a:t>
            </a:r>
          </a:p>
          <a:p>
            <a:r>
              <a:rPr lang="en-US" altLang="en-US"/>
              <a:t>If a subsystem is a layer, it is often called a virtual machine.</a:t>
            </a:r>
          </a:p>
          <a:p>
            <a:r>
              <a:rPr lang="en-US" altLang="en-US"/>
              <a:t>Layered systems often have a chicken-and egg problem</a:t>
            </a:r>
          </a:p>
          <a:p>
            <a:pPr lvl="1"/>
            <a:r>
              <a:rPr lang="en-US" altLang="en-US"/>
              <a:t>Example: Debugger opening the symbol table when the file system needs to be debugged</a:t>
            </a:r>
          </a:p>
          <a:p>
            <a:endParaRPr lang="en-US" altLang="en-US"/>
          </a:p>
        </p:txBody>
      </p:sp>
      <p:pic>
        <p:nvPicPr>
          <p:cNvPr id="41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957638"/>
            <a:ext cx="4251325" cy="2138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Software Architectural Styles</a:t>
            </a:r>
          </a:p>
        </p:txBody>
      </p:sp>
      <p:sp>
        <p:nvSpPr>
          <p:cNvPr id="128003" name="Rectangle 3"/>
          <p:cNvSpPr>
            <a:spLocks noGrp="1" noChangeArrowheads="1"/>
          </p:cNvSpPr>
          <p:nvPr>
            <p:ph type="body" idx="1"/>
          </p:nvPr>
        </p:nvSpPr>
        <p:spPr/>
        <p:txBody>
          <a:bodyPr/>
          <a:lstStyle/>
          <a:p>
            <a:r>
              <a:rPr lang="en-US" altLang="en-US"/>
              <a:t>Subsystem decomposition</a:t>
            </a:r>
          </a:p>
          <a:p>
            <a:pPr lvl="1"/>
            <a:r>
              <a:rPr lang="en-US" altLang="en-US"/>
              <a:t>Identification of subsystems, services, and their relationship to each other.</a:t>
            </a:r>
          </a:p>
          <a:p>
            <a:r>
              <a:rPr lang="en-US" altLang="en-US"/>
              <a:t>Specification of the system decomposition is critical.</a:t>
            </a:r>
          </a:p>
          <a:p>
            <a:r>
              <a:rPr lang="en-US" altLang="en-US"/>
              <a:t>Patterns for software architecture</a:t>
            </a:r>
          </a:p>
          <a:p>
            <a:pPr lvl="1"/>
            <a:r>
              <a:rPr lang="en-US" altLang="en-US"/>
              <a:t>Client/Server</a:t>
            </a:r>
          </a:p>
          <a:p>
            <a:pPr lvl="1"/>
            <a:r>
              <a:rPr lang="en-US" altLang="en-US"/>
              <a:t>Peer-To-Peer</a:t>
            </a:r>
          </a:p>
          <a:p>
            <a:pPr lvl="1"/>
            <a:r>
              <a:rPr lang="en-US" altLang="en-US"/>
              <a:t>Repository</a:t>
            </a:r>
          </a:p>
          <a:p>
            <a:pPr lvl="1"/>
            <a:r>
              <a:rPr lang="en-US" altLang="en-US"/>
              <a:t>Model/View/Controller </a:t>
            </a:r>
          </a:p>
          <a:p>
            <a:pPr lvl="1"/>
            <a:r>
              <a:rPr lang="en-US" altLang="en-US"/>
              <a:t>Pipes and Filters</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a:t>Client/Server Architectural Style</a:t>
            </a:r>
          </a:p>
        </p:txBody>
      </p:sp>
      <p:sp>
        <p:nvSpPr>
          <p:cNvPr id="131075" name="Rectangle 3"/>
          <p:cNvSpPr>
            <a:spLocks noGrp="1" noChangeArrowheads="1"/>
          </p:cNvSpPr>
          <p:nvPr>
            <p:ph type="body" idx="1"/>
          </p:nvPr>
        </p:nvSpPr>
        <p:spPr/>
        <p:txBody>
          <a:bodyPr/>
          <a:lstStyle/>
          <a:p>
            <a:r>
              <a:rPr lang="en-US" altLang="en-US"/>
              <a:t>One or many servers provides services to instances of subsystems, called clients. </a:t>
            </a:r>
          </a:p>
          <a:p>
            <a:r>
              <a:rPr lang="en-US" altLang="en-US"/>
              <a:t>Client calls on the server, which performs some service and returns the result </a:t>
            </a:r>
          </a:p>
          <a:p>
            <a:pPr lvl="1"/>
            <a:r>
              <a:rPr lang="en-US" altLang="en-US"/>
              <a:t>Client knows the </a:t>
            </a:r>
            <a:r>
              <a:rPr lang="en-US" altLang="en-US" i="1"/>
              <a:t>interface </a:t>
            </a:r>
            <a:r>
              <a:rPr lang="en-US" altLang="en-US"/>
              <a:t>of the server </a:t>
            </a:r>
            <a:r>
              <a:rPr lang="en-US" altLang="en-US" i="1"/>
              <a:t>(its service)</a:t>
            </a:r>
            <a:endParaRPr lang="en-US" altLang="en-US"/>
          </a:p>
          <a:p>
            <a:pPr lvl="1"/>
            <a:r>
              <a:rPr lang="en-US" altLang="en-US"/>
              <a:t>Server does not need to know the interface of the client</a:t>
            </a:r>
          </a:p>
          <a:p>
            <a:r>
              <a:rPr lang="en-US" altLang="en-US"/>
              <a:t>Response in general immediately </a:t>
            </a:r>
          </a:p>
          <a:p>
            <a:r>
              <a:rPr lang="en-US" altLang="en-US"/>
              <a:t>Users interact only with the client</a:t>
            </a:r>
          </a:p>
          <a:p>
            <a:endParaRPr lang="en-US" altLang="en-US"/>
          </a:p>
        </p:txBody>
      </p:sp>
      <p:pic>
        <p:nvPicPr>
          <p:cNvPr id="131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18000"/>
            <a:ext cx="8153400" cy="162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ltLang="en-US"/>
              <a:t>The Purpose of System Design</a:t>
            </a:r>
          </a:p>
        </p:txBody>
      </p:sp>
      <p:sp>
        <p:nvSpPr>
          <p:cNvPr id="32771" name="Rectangle 3"/>
          <p:cNvSpPr>
            <a:spLocks noGrp="1" noChangeArrowheads="1"/>
          </p:cNvSpPr>
          <p:nvPr>
            <p:ph type="body" idx="1"/>
          </p:nvPr>
        </p:nvSpPr>
        <p:spPr>
          <a:xfrm>
            <a:off x="431800" y="2624138"/>
            <a:ext cx="4064000" cy="1516062"/>
          </a:xfrm>
          <a:noFill/>
          <a:ln/>
        </p:spPr>
        <p:txBody>
          <a:bodyPr/>
          <a:lstStyle/>
          <a:p>
            <a:pPr>
              <a:lnSpc>
                <a:spcPct val="80000"/>
              </a:lnSpc>
            </a:pPr>
            <a:r>
              <a:rPr lang="en-US" altLang="en-US" sz="2000"/>
              <a:t>Bridging  the gap between desired and existing system in a manageable way</a:t>
            </a:r>
          </a:p>
          <a:p>
            <a:pPr>
              <a:lnSpc>
                <a:spcPct val="80000"/>
              </a:lnSpc>
            </a:pPr>
            <a:r>
              <a:rPr lang="en-US" altLang="en-US" sz="2000"/>
              <a:t>Use Divide and Conquer</a:t>
            </a:r>
          </a:p>
          <a:p>
            <a:pPr lvl="1">
              <a:lnSpc>
                <a:spcPct val="80000"/>
              </a:lnSpc>
            </a:pPr>
            <a:r>
              <a:rPr lang="en-US" altLang="en-US" sz="1800"/>
              <a:t>We model the new system  to be developed as a set of subsystems</a:t>
            </a:r>
          </a:p>
        </p:txBody>
      </p:sp>
      <p:sp>
        <p:nvSpPr>
          <p:cNvPr id="32772" name="Rectangle 4"/>
          <p:cNvSpPr>
            <a:spLocks noChangeArrowheads="1"/>
          </p:cNvSpPr>
          <p:nvPr/>
        </p:nvSpPr>
        <p:spPr bwMode="auto">
          <a:xfrm>
            <a:off x="5791200" y="1276350"/>
            <a:ext cx="1771650" cy="576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3200">
                <a:solidFill>
                  <a:srgbClr val="000000"/>
                </a:solidFill>
              </a:rPr>
              <a:t>Problem </a:t>
            </a:r>
          </a:p>
        </p:txBody>
      </p:sp>
      <p:sp>
        <p:nvSpPr>
          <p:cNvPr id="32773" name="Rectangle 5"/>
          <p:cNvSpPr>
            <a:spLocks noChangeArrowheads="1"/>
          </p:cNvSpPr>
          <p:nvPr/>
        </p:nvSpPr>
        <p:spPr bwMode="auto">
          <a:xfrm>
            <a:off x="4040188" y="5746750"/>
            <a:ext cx="4797425" cy="515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lgn="ctr"/>
            <a:r>
              <a:rPr lang="en-US" altLang="en-US" sz="2800">
                <a:solidFill>
                  <a:srgbClr val="000000"/>
                </a:solidFill>
              </a:rPr>
              <a:t>Existing System</a:t>
            </a:r>
          </a:p>
        </p:txBody>
      </p:sp>
      <p:sp>
        <p:nvSpPr>
          <p:cNvPr id="32774" name="Freeform 6"/>
          <p:cNvSpPr>
            <a:spLocks/>
          </p:cNvSpPr>
          <p:nvPr/>
        </p:nvSpPr>
        <p:spPr bwMode="auto">
          <a:xfrm>
            <a:off x="5384800" y="2705100"/>
            <a:ext cx="2693988" cy="1411288"/>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5" name="Rectangle 7"/>
          <p:cNvSpPr>
            <a:spLocks noChangeArrowheads="1"/>
          </p:cNvSpPr>
          <p:nvPr/>
        </p:nvSpPr>
        <p:spPr bwMode="auto">
          <a:xfrm>
            <a:off x="6248400" y="2895600"/>
            <a:ext cx="1190625" cy="911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2700" b="0">
                <a:solidFill>
                  <a:srgbClr val="000000"/>
                </a:solidFill>
              </a:rPr>
              <a:t>New</a:t>
            </a:r>
          </a:p>
          <a:p>
            <a:r>
              <a:rPr lang="en-US" altLang="en-US" sz="2700" b="0">
                <a:solidFill>
                  <a:srgbClr val="000000"/>
                </a:solidFill>
              </a:rPr>
              <a:t>System</a:t>
            </a:r>
            <a:endParaRPr lang="en-US" altLang="en-US" sz="12000" b="0">
              <a:solidFill>
                <a:srgbClr val="000000"/>
              </a:solidFill>
            </a:endParaRPr>
          </a:p>
        </p:txBody>
      </p:sp>
      <p:sp>
        <p:nvSpPr>
          <p:cNvPr id="32776" name="Line 8"/>
          <p:cNvSpPr>
            <a:spLocks noChangeShapeType="1"/>
          </p:cNvSpPr>
          <p:nvPr/>
        </p:nvSpPr>
        <p:spPr bwMode="auto">
          <a:xfrm>
            <a:off x="6629400" y="1758950"/>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7" name="Line 9"/>
          <p:cNvSpPr>
            <a:spLocks noChangeShapeType="1"/>
          </p:cNvSpPr>
          <p:nvPr/>
        </p:nvSpPr>
        <p:spPr bwMode="auto">
          <a:xfrm>
            <a:off x="6705600" y="4197350"/>
            <a:ext cx="0" cy="1511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altLang="en-US"/>
              <a:t>Client/Server Architectural Style</a:t>
            </a:r>
          </a:p>
        </p:txBody>
      </p:sp>
      <p:sp>
        <p:nvSpPr>
          <p:cNvPr id="46083" name="Rectangle 3"/>
          <p:cNvSpPr>
            <a:spLocks noGrp="1" noChangeArrowheads="1"/>
          </p:cNvSpPr>
          <p:nvPr>
            <p:ph type="body" idx="1"/>
          </p:nvPr>
        </p:nvSpPr>
        <p:spPr>
          <a:xfrm>
            <a:off x="368300" y="990600"/>
            <a:ext cx="8255000" cy="4921250"/>
          </a:xfrm>
          <a:noFill/>
          <a:ln/>
        </p:spPr>
        <p:txBody>
          <a:bodyPr/>
          <a:lstStyle/>
          <a:p>
            <a:pPr>
              <a:lnSpc>
                <a:spcPct val="80000"/>
              </a:lnSpc>
            </a:pPr>
            <a:r>
              <a:rPr lang="en-US" altLang="en-US"/>
              <a:t>Often used in database systems:</a:t>
            </a:r>
          </a:p>
          <a:p>
            <a:pPr marL="628650" lvl="1">
              <a:lnSpc>
                <a:spcPct val="80000"/>
              </a:lnSpc>
            </a:pPr>
            <a:r>
              <a:rPr lang="en-US" altLang="en-US"/>
              <a:t>Front-end: User application (client)</a:t>
            </a:r>
          </a:p>
          <a:p>
            <a:pPr marL="628650" lvl="1">
              <a:lnSpc>
                <a:spcPct val="80000"/>
              </a:lnSpc>
            </a:pPr>
            <a:r>
              <a:rPr lang="en-US" altLang="en-US"/>
              <a:t>Back end: Database access and manipulation (server)</a:t>
            </a:r>
          </a:p>
          <a:p>
            <a:pPr>
              <a:lnSpc>
                <a:spcPct val="80000"/>
              </a:lnSpc>
            </a:pPr>
            <a:r>
              <a:rPr lang="en-US" altLang="en-US"/>
              <a:t>Functions performed by client:</a:t>
            </a:r>
          </a:p>
          <a:p>
            <a:pPr marL="628650" lvl="1">
              <a:lnSpc>
                <a:spcPct val="80000"/>
              </a:lnSpc>
            </a:pPr>
            <a:r>
              <a:rPr lang="en-US" altLang="en-US"/>
              <a:t>Customized user interface</a:t>
            </a:r>
          </a:p>
          <a:p>
            <a:pPr marL="628650" lvl="1">
              <a:lnSpc>
                <a:spcPct val="80000"/>
              </a:lnSpc>
            </a:pPr>
            <a:r>
              <a:rPr lang="en-US" altLang="en-US"/>
              <a:t>Front-end processing of data</a:t>
            </a:r>
          </a:p>
          <a:p>
            <a:pPr marL="628650" lvl="1">
              <a:lnSpc>
                <a:spcPct val="80000"/>
              </a:lnSpc>
            </a:pPr>
            <a:r>
              <a:rPr lang="en-US" altLang="en-US"/>
              <a:t>Initiation of server remote procedure calls</a:t>
            </a:r>
          </a:p>
          <a:p>
            <a:pPr marL="628650" lvl="1">
              <a:lnSpc>
                <a:spcPct val="80000"/>
              </a:lnSpc>
            </a:pPr>
            <a:r>
              <a:rPr lang="en-US" altLang="en-US"/>
              <a:t>Access to database server across the network</a:t>
            </a:r>
          </a:p>
          <a:p>
            <a:pPr>
              <a:lnSpc>
                <a:spcPct val="80000"/>
              </a:lnSpc>
            </a:pPr>
            <a:r>
              <a:rPr lang="en-US" altLang="en-US"/>
              <a:t>Functions performed by the database server:</a:t>
            </a:r>
          </a:p>
          <a:p>
            <a:pPr marL="628650" lvl="1">
              <a:lnSpc>
                <a:spcPct val="80000"/>
              </a:lnSpc>
            </a:pPr>
            <a:r>
              <a:rPr lang="en-US" altLang="en-US"/>
              <a:t>Centralized data management</a:t>
            </a:r>
          </a:p>
          <a:p>
            <a:pPr marL="628650" lvl="1">
              <a:lnSpc>
                <a:spcPct val="80000"/>
              </a:lnSpc>
            </a:pPr>
            <a:r>
              <a:rPr lang="en-US" altLang="en-US"/>
              <a:t>Data integrity and database consistency</a:t>
            </a:r>
          </a:p>
          <a:p>
            <a:pPr marL="628650" lvl="1">
              <a:lnSpc>
                <a:spcPct val="80000"/>
              </a:lnSpc>
            </a:pPr>
            <a:r>
              <a:rPr lang="en-US" altLang="en-US"/>
              <a:t>Database security</a:t>
            </a:r>
          </a:p>
          <a:p>
            <a:pPr marL="628650" lvl="1">
              <a:lnSpc>
                <a:spcPct val="80000"/>
              </a:lnSpc>
            </a:pPr>
            <a:r>
              <a:rPr lang="en-US" altLang="en-US"/>
              <a:t>Concurrent operations (multiple user access)</a:t>
            </a:r>
          </a:p>
          <a:p>
            <a:pPr marL="628650" lvl="1">
              <a:lnSpc>
                <a:spcPct val="80000"/>
              </a:lnSpc>
            </a:pPr>
            <a:r>
              <a:rPr lang="en-US" altLang="en-US"/>
              <a:t>Centralized processing (for example archiving)</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a:lstStyle/>
          <a:p>
            <a:r>
              <a:rPr lang="en-US" altLang="en-US"/>
              <a:t>Design Goals for Client/Server Systems</a:t>
            </a:r>
          </a:p>
        </p:txBody>
      </p:sp>
      <p:sp>
        <p:nvSpPr>
          <p:cNvPr id="48131" name="Rectangle 3"/>
          <p:cNvSpPr>
            <a:spLocks noGrp="1" noChangeArrowheads="1"/>
          </p:cNvSpPr>
          <p:nvPr>
            <p:ph type="body" idx="1"/>
          </p:nvPr>
        </p:nvSpPr>
        <p:spPr>
          <a:xfrm>
            <a:off x="455613" y="998538"/>
            <a:ext cx="8278812" cy="4921250"/>
          </a:xfrm>
          <a:noFill/>
          <a:ln/>
        </p:spPr>
        <p:txBody>
          <a:bodyPr/>
          <a:lstStyle/>
          <a:p>
            <a:pPr>
              <a:lnSpc>
                <a:spcPct val="80000"/>
              </a:lnSpc>
            </a:pPr>
            <a:r>
              <a:rPr lang="en-US" altLang="en-US" sz="2000" i="1"/>
              <a:t>Service Portability</a:t>
            </a:r>
            <a:endParaRPr lang="en-US" altLang="en-US" sz="2000"/>
          </a:p>
          <a:p>
            <a:pPr lvl="1">
              <a:lnSpc>
                <a:spcPct val="80000"/>
              </a:lnSpc>
            </a:pPr>
            <a:r>
              <a:rPr lang="en-US" altLang="en-US"/>
              <a:t>Server can be installed on a variety of machines and operating systems and functions in a variety of networking environments</a:t>
            </a:r>
          </a:p>
          <a:p>
            <a:pPr>
              <a:lnSpc>
                <a:spcPct val="80000"/>
              </a:lnSpc>
            </a:pPr>
            <a:r>
              <a:rPr lang="en-US" altLang="en-US" sz="2000" i="1"/>
              <a:t>Transparency, Location-Transparency</a:t>
            </a:r>
            <a:endParaRPr lang="en-US" altLang="en-US" sz="2000"/>
          </a:p>
          <a:p>
            <a:pPr lvl="1">
              <a:lnSpc>
                <a:spcPct val="80000"/>
              </a:lnSpc>
            </a:pPr>
            <a:r>
              <a:rPr lang="en-US" altLang="en-US"/>
              <a:t>The server might itself be distributed (why?), but should provide a single "logical" service to the user</a:t>
            </a:r>
          </a:p>
          <a:p>
            <a:pPr>
              <a:lnSpc>
                <a:spcPct val="80000"/>
              </a:lnSpc>
            </a:pPr>
            <a:r>
              <a:rPr lang="en-US" altLang="en-US" sz="2000" i="1"/>
              <a:t>Performance</a:t>
            </a:r>
            <a:endParaRPr lang="en-US" altLang="en-US" sz="2000"/>
          </a:p>
          <a:p>
            <a:pPr lvl="1">
              <a:lnSpc>
                <a:spcPct val="80000"/>
              </a:lnSpc>
            </a:pPr>
            <a:r>
              <a:rPr lang="en-US" altLang="en-US"/>
              <a:t>Client should be customized for interactive display-intensive tasks</a:t>
            </a:r>
          </a:p>
          <a:p>
            <a:pPr lvl="1">
              <a:lnSpc>
                <a:spcPct val="80000"/>
              </a:lnSpc>
            </a:pPr>
            <a:r>
              <a:rPr lang="en-US" altLang="en-US"/>
              <a:t>Server should provide CPU-intensive operations</a:t>
            </a:r>
          </a:p>
          <a:p>
            <a:pPr>
              <a:lnSpc>
                <a:spcPct val="80000"/>
              </a:lnSpc>
            </a:pPr>
            <a:r>
              <a:rPr lang="en-US" altLang="en-US" sz="2000" i="1"/>
              <a:t>Scalability</a:t>
            </a:r>
          </a:p>
          <a:p>
            <a:pPr lvl="1">
              <a:lnSpc>
                <a:spcPct val="80000"/>
              </a:lnSpc>
            </a:pPr>
            <a:r>
              <a:rPr lang="en-US" altLang="en-US"/>
              <a:t>Server should have spare capacity to handle larger number of clients</a:t>
            </a:r>
          </a:p>
          <a:p>
            <a:pPr>
              <a:lnSpc>
                <a:spcPct val="80000"/>
              </a:lnSpc>
            </a:pPr>
            <a:r>
              <a:rPr lang="en-US" altLang="en-US" sz="2000" i="1"/>
              <a:t>Flexibility</a:t>
            </a:r>
            <a:endParaRPr lang="en-US" altLang="en-US" sz="2000"/>
          </a:p>
          <a:p>
            <a:pPr lvl="1">
              <a:lnSpc>
                <a:spcPct val="80000"/>
              </a:lnSpc>
            </a:pPr>
            <a:r>
              <a:rPr lang="en-US" altLang="en-US"/>
              <a:t>The system should be usable for a variety of user interfaces and end devices (eg. WAP Handy, wearable computer, desktop)</a:t>
            </a:r>
          </a:p>
          <a:p>
            <a:pPr>
              <a:lnSpc>
                <a:spcPct val="80000"/>
              </a:lnSpc>
            </a:pPr>
            <a:r>
              <a:rPr lang="en-US" altLang="en-US" sz="2000" i="1"/>
              <a:t>Reliability</a:t>
            </a:r>
            <a:endParaRPr lang="en-US" altLang="en-US" sz="2000"/>
          </a:p>
          <a:p>
            <a:pPr lvl="1">
              <a:lnSpc>
                <a:spcPct val="80000"/>
              </a:lnSpc>
            </a:pPr>
            <a:r>
              <a:rPr lang="en-US" altLang="en-US"/>
              <a:t>System should survive node or communication link problems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81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8131">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13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8131">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813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481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altLang="en-US"/>
              <a:t>Problems with Client/Server Architectural Styles</a:t>
            </a:r>
          </a:p>
        </p:txBody>
      </p:sp>
      <p:sp>
        <p:nvSpPr>
          <p:cNvPr id="44035" name="Rectangle 3"/>
          <p:cNvSpPr>
            <a:spLocks noGrp="1" noChangeArrowheads="1"/>
          </p:cNvSpPr>
          <p:nvPr>
            <p:ph type="body" idx="1"/>
          </p:nvPr>
        </p:nvSpPr>
        <p:spPr>
          <a:xfrm>
            <a:off x="355600" y="1295400"/>
            <a:ext cx="7883525" cy="4921250"/>
          </a:xfrm>
          <a:noFill/>
          <a:ln/>
        </p:spPr>
        <p:txBody>
          <a:bodyPr/>
          <a:lstStyle/>
          <a:p>
            <a:r>
              <a:rPr lang="en-US" altLang="en-US"/>
              <a:t>Layered systems do not provide peer-to-peer communication</a:t>
            </a:r>
          </a:p>
          <a:p>
            <a:r>
              <a:rPr lang="en-US" altLang="en-US"/>
              <a:t>Peer-to-peer communication is often needed</a:t>
            </a:r>
          </a:p>
          <a:p>
            <a:r>
              <a:rPr lang="en-US" altLang="en-US"/>
              <a:t>Example: Database receives queries  from application but also sends notifications to application when data have changed</a:t>
            </a:r>
          </a:p>
          <a:p>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en-US"/>
              <a:t>Peer-to-Peer Architectural Style</a:t>
            </a:r>
          </a:p>
        </p:txBody>
      </p:sp>
      <p:sp>
        <p:nvSpPr>
          <p:cNvPr id="133123" name="Rectangle 3"/>
          <p:cNvSpPr>
            <a:spLocks noGrp="1" noChangeArrowheads="1"/>
          </p:cNvSpPr>
          <p:nvPr>
            <p:ph type="body" idx="1"/>
          </p:nvPr>
        </p:nvSpPr>
        <p:spPr>
          <a:xfrm>
            <a:off x="355600" y="914400"/>
            <a:ext cx="8255000" cy="5302250"/>
          </a:xfrm>
        </p:spPr>
        <p:txBody>
          <a:bodyPr/>
          <a:lstStyle/>
          <a:p>
            <a:r>
              <a:rPr lang="en-US" altLang="en-US"/>
              <a:t>Generalization of Client/Server Architecture</a:t>
            </a:r>
          </a:p>
          <a:p>
            <a:r>
              <a:rPr lang="en-US" altLang="en-US"/>
              <a:t>Clients can be servers and servers can be clients</a:t>
            </a:r>
          </a:p>
          <a:p>
            <a:r>
              <a:rPr lang="en-US" altLang="en-US"/>
              <a:t>More difficult because of possibility of deadlocks</a:t>
            </a:r>
          </a:p>
        </p:txBody>
      </p:sp>
      <p:pic>
        <p:nvPicPr>
          <p:cNvPr id="13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363788"/>
            <a:ext cx="4086225" cy="1751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4508500"/>
            <a:ext cx="7775575" cy="1362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endParaRPr lang="en-US" altLang="en-US"/>
          </a:p>
        </p:txBody>
      </p:sp>
      <p:grpSp>
        <p:nvGrpSpPr>
          <p:cNvPr id="192522" name="Group 10"/>
          <p:cNvGrpSpPr>
            <a:grpSpLocks/>
          </p:cNvGrpSpPr>
          <p:nvPr/>
        </p:nvGrpSpPr>
        <p:grpSpPr bwMode="auto">
          <a:xfrm>
            <a:off x="3370263" y="1674813"/>
            <a:ext cx="2501900" cy="2905125"/>
            <a:chOff x="4168" y="140"/>
            <a:chExt cx="1576" cy="1830"/>
          </a:xfrm>
        </p:grpSpPr>
        <p:sp>
          <p:nvSpPr>
            <p:cNvPr id="192516" name="Rectangle 4"/>
            <p:cNvSpPr>
              <a:spLocks noChangeArrowheads="1"/>
            </p:cNvSpPr>
            <p:nvPr/>
          </p:nvSpPr>
          <p:spPr bwMode="auto">
            <a:xfrm>
              <a:off x="4695" y="140"/>
              <a:ext cx="705" cy="6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Peer</a:t>
              </a:r>
            </a:p>
          </p:txBody>
        </p:sp>
        <p:sp>
          <p:nvSpPr>
            <p:cNvPr id="192517" name="Rectangle 5"/>
            <p:cNvSpPr>
              <a:spLocks noChangeArrowheads="1"/>
            </p:cNvSpPr>
            <p:nvPr/>
          </p:nvSpPr>
          <p:spPr bwMode="auto">
            <a:xfrm>
              <a:off x="4168" y="1332"/>
              <a:ext cx="705" cy="6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Client</a:t>
              </a:r>
            </a:p>
          </p:txBody>
        </p:sp>
        <p:sp>
          <p:nvSpPr>
            <p:cNvPr id="192518" name="Rectangle 6"/>
            <p:cNvSpPr>
              <a:spLocks noChangeArrowheads="1"/>
            </p:cNvSpPr>
            <p:nvPr/>
          </p:nvSpPr>
          <p:spPr bwMode="auto">
            <a:xfrm>
              <a:off x="5039" y="1332"/>
              <a:ext cx="705" cy="6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a:t>Server</a:t>
              </a:r>
            </a:p>
          </p:txBody>
        </p:sp>
        <p:sp>
          <p:nvSpPr>
            <p:cNvPr id="192519" name="AutoShape 7"/>
            <p:cNvSpPr>
              <a:spLocks noChangeArrowheads="1"/>
            </p:cNvSpPr>
            <p:nvPr/>
          </p:nvSpPr>
          <p:spPr bwMode="auto">
            <a:xfrm>
              <a:off x="4873" y="778"/>
              <a:ext cx="303" cy="235"/>
            </a:xfrm>
            <a:prstGeom prst="triangle">
              <a:avLst>
                <a:gd name="adj"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92520" name="AutoShape 8"/>
            <p:cNvCxnSpPr>
              <a:cxnSpLocks noChangeShapeType="1"/>
              <a:stCxn id="192519" idx="3"/>
              <a:endCxn id="192517" idx="0"/>
            </p:cNvCxnSpPr>
            <p:nvPr/>
          </p:nvCxnSpPr>
          <p:spPr bwMode="auto">
            <a:xfrm flipH="1">
              <a:off x="4521" y="1013"/>
              <a:ext cx="504" cy="31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21" name="AutoShape 9"/>
            <p:cNvCxnSpPr>
              <a:cxnSpLocks noChangeShapeType="1"/>
              <a:stCxn id="192519" idx="3"/>
              <a:endCxn id="192518" idx="0"/>
            </p:cNvCxnSpPr>
            <p:nvPr/>
          </p:nvCxnSpPr>
          <p:spPr bwMode="auto">
            <a:xfrm>
              <a:off x="5025" y="1013"/>
              <a:ext cx="367" cy="319"/>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26" name="Rectangle 70"/>
          <p:cNvSpPr>
            <a:spLocks noChangeArrowheads="1"/>
          </p:cNvSpPr>
          <p:nvPr/>
        </p:nvSpPr>
        <p:spPr bwMode="auto">
          <a:xfrm>
            <a:off x="4524375" y="5170488"/>
            <a:ext cx="2206625" cy="427037"/>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27" name="Rectangle 71"/>
          <p:cNvSpPr>
            <a:spLocks noChangeArrowheads="1"/>
          </p:cNvSpPr>
          <p:nvPr/>
        </p:nvSpPr>
        <p:spPr bwMode="auto">
          <a:xfrm>
            <a:off x="4524375" y="5969000"/>
            <a:ext cx="2206625" cy="44450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28" name="Rectangle 72"/>
          <p:cNvSpPr>
            <a:spLocks noChangeArrowheads="1"/>
          </p:cNvSpPr>
          <p:nvPr/>
        </p:nvSpPr>
        <p:spPr bwMode="auto">
          <a:xfrm>
            <a:off x="4524375" y="4356100"/>
            <a:ext cx="2206625" cy="44450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29" name="Rectangle 73"/>
          <p:cNvSpPr>
            <a:spLocks noChangeArrowheads="1"/>
          </p:cNvSpPr>
          <p:nvPr/>
        </p:nvSpPr>
        <p:spPr bwMode="auto">
          <a:xfrm>
            <a:off x="4524375" y="3559175"/>
            <a:ext cx="2206625" cy="44450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30" name="Rectangle 74"/>
          <p:cNvSpPr>
            <a:spLocks noChangeArrowheads="1"/>
          </p:cNvSpPr>
          <p:nvPr/>
        </p:nvSpPr>
        <p:spPr bwMode="auto">
          <a:xfrm>
            <a:off x="4524375" y="2762250"/>
            <a:ext cx="2206625" cy="427038"/>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31" name="Rectangle 75"/>
          <p:cNvSpPr>
            <a:spLocks noChangeArrowheads="1"/>
          </p:cNvSpPr>
          <p:nvPr/>
        </p:nvSpPr>
        <p:spPr bwMode="auto">
          <a:xfrm>
            <a:off x="4524375" y="1187450"/>
            <a:ext cx="2206625" cy="425450"/>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45132" name="Group 76"/>
          <p:cNvGrpSpPr>
            <a:grpSpLocks/>
          </p:cNvGrpSpPr>
          <p:nvPr/>
        </p:nvGrpSpPr>
        <p:grpSpPr bwMode="auto">
          <a:xfrm>
            <a:off x="4505325" y="882650"/>
            <a:ext cx="796925" cy="334963"/>
            <a:chOff x="2522" y="160"/>
            <a:chExt cx="555" cy="233"/>
          </a:xfrm>
        </p:grpSpPr>
        <p:sp>
          <p:nvSpPr>
            <p:cNvPr id="45133" name="Freeform 77"/>
            <p:cNvSpPr>
              <a:spLocks/>
            </p:cNvSpPr>
            <p:nvPr/>
          </p:nvSpPr>
          <p:spPr bwMode="auto">
            <a:xfrm>
              <a:off x="2522" y="160"/>
              <a:ext cx="129" cy="233"/>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Lst>
              <a:ahLst/>
              <a:cxnLst>
                <a:cxn ang="0">
                  <a:pos x="T0" y="T1"/>
                </a:cxn>
                <a:cxn ang="0">
                  <a:pos x="T2" y="T3"/>
                </a:cxn>
                <a:cxn ang="0">
                  <a:pos x="T4" y="T5"/>
                </a:cxn>
                <a:cxn ang="0">
                  <a:pos x="T6" y="T7"/>
                </a:cxn>
                <a:cxn ang="0">
                  <a:pos x="T8" y="T9"/>
                </a:cxn>
                <a:cxn ang="0">
                  <a:pos x="T10" y="T11"/>
                </a:cxn>
                <a:cxn ang="0">
                  <a:pos x="T12" y="T13"/>
                </a:cxn>
              </a:cxnLst>
              <a:rect l="0" t="0" r="r" b="b"/>
              <a:pathLst>
                <a:path w="129" h="233">
                  <a:moveTo>
                    <a:pt x="0" y="220"/>
                  </a:moveTo>
                  <a:lnTo>
                    <a:pt x="26" y="233"/>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34" name="Freeform 78"/>
            <p:cNvSpPr>
              <a:spLocks/>
            </p:cNvSpPr>
            <p:nvPr/>
          </p:nvSpPr>
          <p:spPr bwMode="auto">
            <a:xfrm>
              <a:off x="2638" y="16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35" name="Freeform 79"/>
            <p:cNvSpPr>
              <a:spLocks/>
            </p:cNvSpPr>
            <p:nvPr/>
          </p:nvSpPr>
          <p:spPr bwMode="auto">
            <a:xfrm>
              <a:off x="2935" y="173"/>
              <a:ext cx="142" cy="220"/>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36" name="Freeform 80"/>
            <p:cNvSpPr>
              <a:spLocks/>
            </p:cNvSpPr>
            <p:nvPr/>
          </p:nvSpPr>
          <p:spPr bwMode="auto">
            <a:xfrm>
              <a:off x="2522" y="367"/>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5137" name="Freeform 81"/>
          <p:cNvSpPr>
            <a:spLocks/>
          </p:cNvSpPr>
          <p:nvPr/>
        </p:nvSpPr>
        <p:spPr bwMode="auto">
          <a:xfrm>
            <a:off x="4505325" y="1649413"/>
            <a:ext cx="185738" cy="334962"/>
          </a:xfrm>
          <a:custGeom>
            <a:avLst/>
            <a:gdLst>
              <a:gd name="T0" fmla="*/ 0 w 129"/>
              <a:gd name="T1" fmla="*/ 220 h 233"/>
              <a:gd name="T2" fmla="*/ 26 w 129"/>
              <a:gd name="T3" fmla="*/ 233 h 233"/>
              <a:gd name="T4" fmla="*/ 129 w 129"/>
              <a:gd name="T5" fmla="*/ 26 h 233"/>
              <a:gd name="T6" fmla="*/ 116 w 129"/>
              <a:gd name="T7" fmla="*/ 0 h 233"/>
              <a:gd name="T8" fmla="*/ 116 w 129"/>
              <a:gd name="T9" fmla="*/ 0 h 233"/>
              <a:gd name="T10" fmla="*/ 103 w 129"/>
              <a:gd name="T11" fmla="*/ 13 h 233"/>
              <a:gd name="T12" fmla="*/ 0 w 129"/>
              <a:gd name="T13" fmla="*/ 220 h 233"/>
            </a:gdLst>
            <a:ahLst/>
            <a:cxnLst>
              <a:cxn ang="0">
                <a:pos x="T0" y="T1"/>
              </a:cxn>
              <a:cxn ang="0">
                <a:pos x="T2" y="T3"/>
              </a:cxn>
              <a:cxn ang="0">
                <a:pos x="T4" y="T5"/>
              </a:cxn>
              <a:cxn ang="0">
                <a:pos x="T6" y="T7"/>
              </a:cxn>
              <a:cxn ang="0">
                <a:pos x="T8" y="T9"/>
              </a:cxn>
              <a:cxn ang="0">
                <a:pos x="T10" y="T11"/>
              </a:cxn>
              <a:cxn ang="0">
                <a:pos x="T12" y="T13"/>
              </a:cxn>
            </a:cxnLst>
            <a:rect l="0" t="0" r="r" b="b"/>
            <a:pathLst>
              <a:path w="129" h="233">
                <a:moveTo>
                  <a:pt x="0" y="220"/>
                </a:moveTo>
                <a:lnTo>
                  <a:pt x="26" y="233"/>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38" name="Freeform 82"/>
          <p:cNvSpPr>
            <a:spLocks/>
          </p:cNvSpPr>
          <p:nvPr/>
        </p:nvSpPr>
        <p:spPr bwMode="auto">
          <a:xfrm>
            <a:off x="4672013" y="1649413"/>
            <a:ext cx="463550" cy="38100"/>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39" name="Freeform 83"/>
          <p:cNvSpPr>
            <a:spLocks/>
          </p:cNvSpPr>
          <p:nvPr/>
        </p:nvSpPr>
        <p:spPr bwMode="auto">
          <a:xfrm>
            <a:off x="5099050" y="1668463"/>
            <a:ext cx="203200" cy="315912"/>
          </a:xfrm>
          <a:custGeom>
            <a:avLst/>
            <a:gdLst>
              <a:gd name="T0" fmla="*/ 26 w 142"/>
              <a:gd name="T1" fmla="*/ 0 h 220"/>
              <a:gd name="T2" fmla="*/ 0 w 142"/>
              <a:gd name="T3" fmla="*/ 13 h 220"/>
              <a:gd name="T4" fmla="*/ 103 w 142"/>
              <a:gd name="T5" fmla="*/ 220 h 220"/>
              <a:gd name="T6" fmla="*/ 116 w 142"/>
              <a:gd name="T7" fmla="*/ 220 h 220"/>
              <a:gd name="T8" fmla="*/ 142 w 142"/>
              <a:gd name="T9" fmla="*/ 220 h 220"/>
              <a:gd name="T10" fmla="*/ 129 w 142"/>
              <a:gd name="T11" fmla="*/ 207 h 220"/>
              <a:gd name="T12" fmla="*/ 26 w 142"/>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142" h="220">
                <a:moveTo>
                  <a:pt x="26" y="0"/>
                </a:moveTo>
                <a:lnTo>
                  <a:pt x="0" y="13"/>
                </a:lnTo>
                <a:lnTo>
                  <a:pt x="103" y="220"/>
                </a:lnTo>
                <a:lnTo>
                  <a:pt x="116" y="220"/>
                </a:lnTo>
                <a:lnTo>
                  <a:pt x="142" y="220"/>
                </a:lnTo>
                <a:lnTo>
                  <a:pt x="129" y="207"/>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0" name="Freeform 84"/>
          <p:cNvSpPr>
            <a:spLocks/>
          </p:cNvSpPr>
          <p:nvPr/>
        </p:nvSpPr>
        <p:spPr bwMode="auto">
          <a:xfrm>
            <a:off x="4505325" y="1946275"/>
            <a:ext cx="760413" cy="38100"/>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1" name="Rectangle 85"/>
          <p:cNvSpPr>
            <a:spLocks noChangeArrowheads="1"/>
          </p:cNvSpPr>
          <p:nvPr/>
        </p:nvSpPr>
        <p:spPr bwMode="auto">
          <a:xfrm>
            <a:off x="4524375" y="1965325"/>
            <a:ext cx="2206625" cy="427038"/>
          </a:xfrm>
          <a:prstGeom prst="rect">
            <a:avLst/>
          </a:prstGeom>
          <a:noFill/>
          <a:ln w="412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45142" name="Group 86"/>
          <p:cNvGrpSpPr>
            <a:grpSpLocks/>
          </p:cNvGrpSpPr>
          <p:nvPr/>
        </p:nvGrpSpPr>
        <p:grpSpPr bwMode="auto">
          <a:xfrm>
            <a:off x="4505325" y="2454275"/>
            <a:ext cx="796925" cy="333375"/>
            <a:chOff x="2522" y="1270"/>
            <a:chExt cx="555" cy="232"/>
          </a:xfrm>
        </p:grpSpPr>
        <p:sp>
          <p:nvSpPr>
            <p:cNvPr id="45143" name="Freeform 87"/>
            <p:cNvSpPr>
              <a:spLocks/>
            </p:cNvSpPr>
            <p:nvPr/>
          </p:nvSpPr>
          <p:spPr bwMode="auto">
            <a:xfrm>
              <a:off x="2522" y="1270"/>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20"/>
                  </a:moveTo>
                  <a:lnTo>
                    <a:pt x="26" y="232"/>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4" name="Freeform 88"/>
            <p:cNvSpPr>
              <a:spLocks/>
            </p:cNvSpPr>
            <p:nvPr/>
          </p:nvSpPr>
          <p:spPr bwMode="auto">
            <a:xfrm>
              <a:off x="2638" y="127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5" name="Freeform 89"/>
            <p:cNvSpPr>
              <a:spLocks/>
            </p:cNvSpPr>
            <p:nvPr/>
          </p:nvSpPr>
          <p:spPr bwMode="auto">
            <a:xfrm>
              <a:off x="2935" y="128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6" name="Freeform 90"/>
            <p:cNvSpPr>
              <a:spLocks/>
            </p:cNvSpPr>
            <p:nvPr/>
          </p:nvSpPr>
          <p:spPr bwMode="auto">
            <a:xfrm>
              <a:off x="2522" y="1477"/>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3"/>
                  </a:lnTo>
                  <a:lnTo>
                    <a:pt x="0" y="25"/>
                  </a:lnTo>
                  <a:lnTo>
                    <a:pt x="13" y="25"/>
                  </a:lnTo>
                  <a:lnTo>
                    <a:pt x="52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5147" name="Group 91"/>
          <p:cNvGrpSpPr>
            <a:grpSpLocks/>
          </p:cNvGrpSpPr>
          <p:nvPr/>
        </p:nvGrpSpPr>
        <p:grpSpPr bwMode="auto">
          <a:xfrm>
            <a:off x="4505325" y="3251200"/>
            <a:ext cx="796925" cy="333375"/>
            <a:chOff x="2522" y="1825"/>
            <a:chExt cx="555" cy="232"/>
          </a:xfrm>
        </p:grpSpPr>
        <p:sp>
          <p:nvSpPr>
            <p:cNvPr id="45148" name="Freeform 92"/>
            <p:cNvSpPr>
              <a:spLocks/>
            </p:cNvSpPr>
            <p:nvPr/>
          </p:nvSpPr>
          <p:spPr bwMode="auto">
            <a:xfrm>
              <a:off x="2522" y="1825"/>
              <a:ext cx="129" cy="232"/>
            </a:xfrm>
            <a:custGeom>
              <a:avLst/>
              <a:gdLst>
                <a:gd name="T0" fmla="*/ 0 w 129"/>
                <a:gd name="T1" fmla="*/ 220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20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20"/>
                  </a:moveTo>
                  <a:lnTo>
                    <a:pt x="26" y="232"/>
                  </a:lnTo>
                  <a:lnTo>
                    <a:pt x="129" y="26"/>
                  </a:lnTo>
                  <a:lnTo>
                    <a:pt x="116" y="0"/>
                  </a:lnTo>
                  <a:lnTo>
                    <a:pt x="116" y="0"/>
                  </a:lnTo>
                  <a:lnTo>
                    <a:pt x="103" y="13"/>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49" name="Freeform 93"/>
            <p:cNvSpPr>
              <a:spLocks/>
            </p:cNvSpPr>
            <p:nvPr/>
          </p:nvSpPr>
          <p:spPr bwMode="auto">
            <a:xfrm>
              <a:off x="2638" y="1825"/>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0" name="Freeform 94"/>
            <p:cNvSpPr>
              <a:spLocks/>
            </p:cNvSpPr>
            <p:nvPr/>
          </p:nvSpPr>
          <p:spPr bwMode="auto">
            <a:xfrm>
              <a:off x="2935" y="1838"/>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7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7"/>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1" name="Freeform 95"/>
            <p:cNvSpPr>
              <a:spLocks/>
            </p:cNvSpPr>
            <p:nvPr/>
          </p:nvSpPr>
          <p:spPr bwMode="auto">
            <a:xfrm>
              <a:off x="2522" y="2032"/>
              <a:ext cx="529" cy="25"/>
            </a:xfrm>
            <a:custGeom>
              <a:avLst/>
              <a:gdLst>
                <a:gd name="T0" fmla="*/ 529 w 529"/>
                <a:gd name="T1" fmla="*/ 25 h 25"/>
                <a:gd name="T2" fmla="*/ 529 w 529"/>
                <a:gd name="T3" fmla="*/ 0 h 25"/>
                <a:gd name="T4" fmla="*/ 13 w 529"/>
                <a:gd name="T5" fmla="*/ 0 h 25"/>
                <a:gd name="T6" fmla="*/ 0 w 529"/>
                <a:gd name="T7" fmla="*/ 13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3"/>
                  </a:lnTo>
                  <a:lnTo>
                    <a:pt x="0" y="25"/>
                  </a:lnTo>
                  <a:lnTo>
                    <a:pt x="13" y="25"/>
                  </a:lnTo>
                  <a:lnTo>
                    <a:pt x="52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5152" name="Group 96"/>
          <p:cNvGrpSpPr>
            <a:grpSpLocks/>
          </p:cNvGrpSpPr>
          <p:nvPr/>
        </p:nvGrpSpPr>
        <p:grpSpPr bwMode="auto">
          <a:xfrm>
            <a:off x="4505325" y="4048125"/>
            <a:ext cx="796925" cy="333375"/>
            <a:chOff x="2522" y="2380"/>
            <a:chExt cx="555" cy="232"/>
          </a:xfrm>
        </p:grpSpPr>
        <p:sp>
          <p:nvSpPr>
            <p:cNvPr id="45153" name="Freeform 97"/>
            <p:cNvSpPr>
              <a:spLocks/>
            </p:cNvSpPr>
            <p:nvPr/>
          </p:nvSpPr>
          <p:spPr bwMode="auto">
            <a:xfrm>
              <a:off x="2522" y="2380"/>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4" name="Freeform 98"/>
            <p:cNvSpPr>
              <a:spLocks/>
            </p:cNvSpPr>
            <p:nvPr/>
          </p:nvSpPr>
          <p:spPr bwMode="auto">
            <a:xfrm>
              <a:off x="2638" y="2380"/>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5" name="Freeform 99"/>
            <p:cNvSpPr>
              <a:spLocks/>
            </p:cNvSpPr>
            <p:nvPr/>
          </p:nvSpPr>
          <p:spPr bwMode="auto">
            <a:xfrm>
              <a:off x="2935" y="2393"/>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6" name="Freeform 100"/>
            <p:cNvSpPr>
              <a:spLocks/>
            </p:cNvSpPr>
            <p:nvPr/>
          </p:nvSpPr>
          <p:spPr bwMode="auto">
            <a:xfrm>
              <a:off x="2522" y="2587"/>
              <a:ext cx="529" cy="25"/>
            </a:xfrm>
            <a:custGeom>
              <a:avLst/>
              <a:gdLst>
                <a:gd name="T0" fmla="*/ 529 w 529"/>
                <a:gd name="T1" fmla="*/ 25 h 25"/>
                <a:gd name="T2" fmla="*/ 529 w 529"/>
                <a:gd name="T3" fmla="*/ 0 h 25"/>
                <a:gd name="T4" fmla="*/ 13 w 529"/>
                <a:gd name="T5" fmla="*/ 0 h 25"/>
                <a:gd name="T6" fmla="*/ 0 w 529"/>
                <a:gd name="T7" fmla="*/ 12 h 25"/>
                <a:gd name="T8" fmla="*/ 0 w 529"/>
                <a:gd name="T9" fmla="*/ 25 h 25"/>
                <a:gd name="T10" fmla="*/ 13 w 529"/>
                <a:gd name="T11" fmla="*/ 25 h 25"/>
                <a:gd name="T12" fmla="*/ 529 w 52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29" h="25">
                  <a:moveTo>
                    <a:pt x="529" y="25"/>
                  </a:moveTo>
                  <a:lnTo>
                    <a:pt x="529" y="0"/>
                  </a:lnTo>
                  <a:lnTo>
                    <a:pt x="13" y="0"/>
                  </a:lnTo>
                  <a:lnTo>
                    <a:pt x="0" y="12"/>
                  </a:lnTo>
                  <a:lnTo>
                    <a:pt x="0" y="25"/>
                  </a:lnTo>
                  <a:lnTo>
                    <a:pt x="13" y="25"/>
                  </a:lnTo>
                  <a:lnTo>
                    <a:pt x="52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5157" name="Group 101"/>
          <p:cNvGrpSpPr>
            <a:grpSpLocks/>
          </p:cNvGrpSpPr>
          <p:nvPr/>
        </p:nvGrpSpPr>
        <p:grpSpPr bwMode="auto">
          <a:xfrm>
            <a:off x="4505325" y="4864100"/>
            <a:ext cx="796925" cy="333375"/>
            <a:chOff x="2522" y="2948"/>
            <a:chExt cx="555" cy="232"/>
          </a:xfrm>
        </p:grpSpPr>
        <p:sp>
          <p:nvSpPr>
            <p:cNvPr id="45158" name="Freeform 102"/>
            <p:cNvSpPr>
              <a:spLocks/>
            </p:cNvSpPr>
            <p:nvPr/>
          </p:nvSpPr>
          <p:spPr bwMode="auto">
            <a:xfrm>
              <a:off x="2522" y="2948"/>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59" name="Freeform 103"/>
            <p:cNvSpPr>
              <a:spLocks/>
            </p:cNvSpPr>
            <p:nvPr/>
          </p:nvSpPr>
          <p:spPr bwMode="auto">
            <a:xfrm>
              <a:off x="2638" y="2948"/>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60" name="Freeform 104"/>
            <p:cNvSpPr>
              <a:spLocks/>
            </p:cNvSpPr>
            <p:nvPr/>
          </p:nvSpPr>
          <p:spPr bwMode="auto">
            <a:xfrm>
              <a:off x="2935" y="2961"/>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61" name="Freeform 105"/>
            <p:cNvSpPr>
              <a:spLocks/>
            </p:cNvSpPr>
            <p:nvPr/>
          </p:nvSpPr>
          <p:spPr bwMode="auto">
            <a:xfrm>
              <a:off x="2522" y="3154"/>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5162" name="Group 106"/>
          <p:cNvGrpSpPr>
            <a:grpSpLocks/>
          </p:cNvGrpSpPr>
          <p:nvPr/>
        </p:nvGrpSpPr>
        <p:grpSpPr bwMode="auto">
          <a:xfrm>
            <a:off x="4505325" y="5661025"/>
            <a:ext cx="796925" cy="333375"/>
            <a:chOff x="2522" y="3503"/>
            <a:chExt cx="555" cy="232"/>
          </a:xfrm>
        </p:grpSpPr>
        <p:sp>
          <p:nvSpPr>
            <p:cNvPr id="45163" name="Freeform 107"/>
            <p:cNvSpPr>
              <a:spLocks/>
            </p:cNvSpPr>
            <p:nvPr/>
          </p:nvSpPr>
          <p:spPr bwMode="auto">
            <a:xfrm>
              <a:off x="2522" y="3503"/>
              <a:ext cx="129" cy="232"/>
            </a:xfrm>
            <a:custGeom>
              <a:avLst/>
              <a:gdLst>
                <a:gd name="T0" fmla="*/ 0 w 129"/>
                <a:gd name="T1" fmla="*/ 219 h 232"/>
                <a:gd name="T2" fmla="*/ 26 w 129"/>
                <a:gd name="T3" fmla="*/ 232 h 232"/>
                <a:gd name="T4" fmla="*/ 129 w 129"/>
                <a:gd name="T5" fmla="*/ 26 h 232"/>
                <a:gd name="T6" fmla="*/ 116 w 129"/>
                <a:gd name="T7" fmla="*/ 0 h 232"/>
                <a:gd name="T8" fmla="*/ 116 w 129"/>
                <a:gd name="T9" fmla="*/ 0 h 232"/>
                <a:gd name="T10" fmla="*/ 103 w 129"/>
                <a:gd name="T11" fmla="*/ 13 h 232"/>
                <a:gd name="T12" fmla="*/ 0 w 129"/>
                <a:gd name="T13" fmla="*/ 219 h 232"/>
              </a:gdLst>
              <a:ahLst/>
              <a:cxnLst>
                <a:cxn ang="0">
                  <a:pos x="T0" y="T1"/>
                </a:cxn>
                <a:cxn ang="0">
                  <a:pos x="T2" y="T3"/>
                </a:cxn>
                <a:cxn ang="0">
                  <a:pos x="T4" y="T5"/>
                </a:cxn>
                <a:cxn ang="0">
                  <a:pos x="T6" y="T7"/>
                </a:cxn>
                <a:cxn ang="0">
                  <a:pos x="T8" y="T9"/>
                </a:cxn>
                <a:cxn ang="0">
                  <a:pos x="T10" y="T11"/>
                </a:cxn>
                <a:cxn ang="0">
                  <a:pos x="T12" y="T13"/>
                </a:cxn>
              </a:cxnLst>
              <a:rect l="0" t="0" r="r" b="b"/>
              <a:pathLst>
                <a:path w="129" h="232">
                  <a:moveTo>
                    <a:pt x="0" y="219"/>
                  </a:moveTo>
                  <a:lnTo>
                    <a:pt x="26" y="232"/>
                  </a:lnTo>
                  <a:lnTo>
                    <a:pt x="129" y="26"/>
                  </a:lnTo>
                  <a:lnTo>
                    <a:pt x="116" y="0"/>
                  </a:lnTo>
                  <a:lnTo>
                    <a:pt x="116" y="0"/>
                  </a:lnTo>
                  <a:lnTo>
                    <a:pt x="103" y="13"/>
                  </a:lnTo>
                  <a:lnTo>
                    <a:pt x="0"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64" name="Freeform 108"/>
            <p:cNvSpPr>
              <a:spLocks/>
            </p:cNvSpPr>
            <p:nvPr/>
          </p:nvSpPr>
          <p:spPr bwMode="auto">
            <a:xfrm>
              <a:off x="2638" y="3503"/>
              <a:ext cx="323" cy="26"/>
            </a:xfrm>
            <a:custGeom>
              <a:avLst/>
              <a:gdLst>
                <a:gd name="T0" fmla="*/ 0 w 323"/>
                <a:gd name="T1" fmla="*/ 0 h 26"/>
                <a:gd name="T2" fmla="*/ 0 w 323"/>
                <a:gd name="T3" fmla="*/ 26 h 26"/>
                <a:gd name="T4" fmla="*/ 310 w 323"/>
                <a:gd name="T5" fmla="*/ 26 h 26"/>
                <a:gd name="T6" fmla="*/ 323 w 323"/>
                <a:gd name="T7" fmla="*/ 13 h 26"/>
                <a:gd name="T8" fmla="*/ 323 w 323"/>
                <a:gd name="T9" fmla="*/ 0 h 26"/>
                <a:gd name="T10" fmla="*/ 310 w 323"/>
                <a:gd name="T11" fmla="*/ 0 h 26"/>
                <a:gd name="T12" fmla="*/ 0 w 32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3" h="26">
                  <a:moveTo>
                    <a:pt x="0" y="0"/>
                  </a:moveTo>
                  <a:lnTo>
                    <a:pt x="0" y="26"/>
                  </a:lnTo>
                  <a:lnTo>
                    <a:pt x="310" y="26"/>
                  </a:lnTo>
                  <a:lnTo>
                    <a:pt x="323" y="13"/>
                  </a:lnTo>
                  <a:lnTo>
                    <a:pt x="323" y="0"/>
                  </a:lnTo>
                  <a:lnTo>
                    <a:pt x="3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65" name="Freeform 109"/>
            <p:cNvSpPr>
              <a:spLocks/>
            </p:cNvSpPr>
            <p:nvPr/>
          </p:nvSpPr>
          <p:spPr bwMode="auto">
            <a:xfrm>
              <a:off x="2935" y="3516"/>
              <a:ext cx="142" cy="219"/>
            </a:xfrm>
            <a:custGeom>
              <a:avLst/>
              <a:gdLst>
                <a:gd name="T0" fmla="*/ 26 w 142"/>
                <a:gd name="T1" fmla="*/ 0 h 219"/>
                <a:gd name="T2" fmla="*/ 0 w 142"/>
                <a:gd name="T3" fmla="*/ 13 h 219"/>
                <a:gd name="T4" fmla="*/ 103 w 142"/>
                <a:gd name="T5" fmla="*/ 219 h 219"/>
                <a:gd name="T6" fmla="*/ 116 w 142"/>
                <a:gd name="T7" fmla="*/ 219 h 219"/>
                <a:gd name="T8" fmla="*/ 142 w 142"/>
                <a:gd name="T9" fmla="*/ 219 h 219"/>
                <a:gd name="T10" fmla="*/ 129 w 142"/>
                <a:gd name="T11" fmla="*/ 206 h 219"/>
                <a:gd name="T12" fmla="*/ 26 w 142"/>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142" h="219">
                  <a:moveTo>
                    <a:pt x="26" y="0"/>
                  </a:moveTo>
                  <a:lnTo>
                    <a:pt x="0" y="13"/>
                  </a:lnTo>
                  <a:lnTo>
                    <a:pt x="103" y="219"/>
                  </a:lnTo>
                  <a:lnTo>
                    <a:pt x="116" y="219"/>
                  </a:lnTo>
                  <a:lnTo>
                    <a:pt x="142" y="219"/>
                  </a:lnTo>
                  <a:lnTo>
                    <a:pt x="129" y="20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5166" name="Freeform 110"/>
            <p:cNvSpPr>
              <a:spLocks/>
            </p:cNvSpPr>
            <p:nvPr/>
          </p:nvSpPr>
          <p:spPr bwMode="auto">
            <a:xfrm>
              <a:off x="2522" y="3709"/>
              <a:ext cx="529" cy="26"/>
            </a:xfrm>
            <a:custGeom>
              <a:avLst/>
              <a:gdLst>
                <a:gd name="T0" fmla="*/ 529 w 529"/>
                <a:gd name="T1" fmla="*/ 26 h 26"/>
                <a:gd name="T2" fmla="*/ 529 w 529"/>
                <a:gd name="T3" fmla="*/ 0 h 26"/>
                <a:gd name="T4" fmla="*/ 13 w 529"/>
                <a:gd name="T5" fmla="*/ 0 h 26"/>
                <a:gd name="T6" fmla="*/ 0 w 529"/>
                <a:gd name="T7" fmla="*/ 13 h 26"/>
                <a:gd name="T8" fmla="*/ 0 w 529"/>
                <a:gd name="T9" fmla="*/ 26 h 26"/>
                <a:gd name="T10" fmla="*/ 13 w 529"/>
                <a:gd name="T11" fmla="*/ 26 h 26"/>
                <a:gd name="T12" fmla="*/ 529 w 52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529" h="26">
                  <a:moveTo>
                    <a:pt x="529" y="26"/>
                  </a:moveTo>
                  <a:lnTo>
                    <a:pt x="529" y="0"/>
                  </a:lnTo>
                  <a:lnTo>
                    <a:pt x="13" y="0"/>
                  </a:lnTo>
                  <a:lnTo>
                    <a:pt x="0" y="13"/>
                  </a:lnTo>
                  <a:lnTo>
                    <a:pt x="0" y="26"/>
                  </a:lnTo>
                  <a:lnTo>
                    <a:pt x="13" y="26"/>
                  </a:lnTo>
                  <a:lnTo>
                    <a:pt x="52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5167" name="Rectangle 111"/>
          <p:cNvSpPr>
            <a:spLocks noChangeArrowheads="1"/>
          </p:cNvSpPr>
          <p:nvPr/>
        </p:nvSpPr>
        <p:spPr bwMode="auto">
          <a:xfrm>
            <a:off x="5019675" y="1290638"/>
            <a:ext cx="1341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Application</a:t>
            </a:r>
            <a:endParaRPr lang="en-US" altLang="en-US" sz="1600" b="0">
              <a:latin typeface="Courier New" panose="02070309020205020404" pitchFamily="49" charset="0"/>
            </a:endParaRPr>
          </a:p>
        </p:txBody>
      </p:sp>
      <p:sp>
        <p:nvSpPr>
          <p:cNvPr id="45168" name="Rectangle 112"/>
          <p:cNvSpPr>
            <a:spLocks noChangeArrowheads="1"/>
          </p:cNvSpPr>
          <p:nvPr/>
        </p:nvSpPr>
        <p:spPr bwMode="auto">
          <a:xfrm>
            <a:off x="4964113" y="2068513"/>
            <a:ext cx="1463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Presentation</a:t>
            </a:r>
            <a:endParaRPr lang="en-US" altLang="en-US" sz="1600" b="0">
              <a:latin typeface="Courier New" panose="02070309020205020404" pitchFamily="49" charset="0"/>
            </a:endParaRPr>
          </a:p>
        </p:txBody>
      </p:sp>
      <p:sp>
        <p:nvSpPr>
          <p:cNvPr id="45169" name="Rectangle 113"/>
          <p:cNvSpPr>
            <a:spLocks noChangeArrowheads="1"/>
          </p:cNvSpPr>
          <p:nvPr/>
        </p:nvSpPr>
        <p:spPr bwMode="auto">
          <a:xfrm>
            <a:off x="5241925" y="2865438"/>
            <a:ext cx="854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Session</a:t>
            </a:r>
            <a:endParaRPr lang="en-US" altLang="en-US" sz="1600" b="0">
              <a:latin typeface="Courier New" panose="02070309020205020404" pitchFamily="49" charset="0"/>
            </a:endParaRPr>
          </a:p>
        </p:txBody>
      </p:sp>
      <p:sp>
        <p:nvSpPr>
          <p:cNvPr id="45170" name="Rectangle 114"/>
          <p:cNvSpPr>
            <a:spLocks noChangeArrowheads="1"/>
          </p:cNvSpPr>
          <p:nvPr/>
        </p:nvSpPr>
        <p:spPr bwMode="auto">
          <a:xfrm>
            <a:off x="5130800" y="3671888"/>
            <a:ext cx="1096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Transport</a:t>
            </a:r>
            <a:endParaRPr lang="en-US" altLang="en-US" sz="1600" b="0">
              <a:latin typeface="Courier New" panose="02070309020205020404" pitchFamily="49" charset="0"/>
            </a:endParaRPr>
          </a:p>
        </p:txBody>
      </p:sp>
      <p:sp>
        <p:nvSpPr>
          <p:cNvPr id="45171" name="Rectangle 115"/>
          <p:cNvSpPr>
            <a:spLocks noChangeArrowheads="1"/>
          </p:cNvSpPr>
          <p:nvPr/>
        </p:nvSpPr>
        <p:spPr bwMode="auto">
          <a:xfrm>
            <a:off x="5241925" y="4468813"/>
            <a:ext cx="854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Network</a:t>
            </a:r>
            <a:endParaRPr lang="en-US" altLang="en-US" sz="1600" b="0">
              <a:latin typeface="Courier New" panose="02070309020205020404" pitchFamily="49" charset="0"/>
            </a:endParaRPr>
          </a:p>
        </p:txBody>
      </p:sp>
      <p:sp>
        <p:nvSpPr>
          <p:cNvPr id="45172" name="Rectangle 116"/>
          <p:cNvSpPr>
            <a:spLocks noChangeArrowheads="1"/>
          </p:cNvSpPr>
          <p:nvPr/>
        </p:nvSpPr>
        <p:spPr bwMode="auto">
          <a:xfrm>
            <a:off x="5184775" y="5275263"/>
            <a:ext cx="9763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DataLink</a:t>
            </a:r>
            <a:endParaRPr lang="en-US" altLang="en-US" sz="1600" b="0">
              <a:latin typeface="Courier New" panose="02070309020205020404" pitchFamily="49" charset="0"/>
            </a:endParaRPr>
          </a:p>
        </p:txBody>
      </p:sp>
      <p:sp>
        <p:nvSpPr>
          <p:cNvPr id="45173" name="Rectangle 117"/>
          <p:cNvSpPr>
            <a:spLocks noChangeArrowheads="1"/>
          </p:cNvSpPr>
          <p:nvPr/>
        </p:nvSpPr>
        <p:spPr bwMode="auto">
          <a:xfrm>
            <a:off x="5184775" y="6080125"/>
            <a:ext cx="9763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Physical</a:t>
            </a:r>
            <a:endParaRPr lang="en-US" altLang="en-US" sz="1600" b="0">
              <a:latin typeface="Courier New" panose="02070309020205020404" pitchFamily="49" charset="0"/>
            </a:endParaRPr>
          </a:p>
        </p:txBody>
      </p:sp>
      <p:sp>
        <p:nvSpPr>
          <p:cNvPr id="45174" name="Line 118"/>
          <p:cNvSpPr>
            <a:spLocks noChangeShapeType="1"/>
          </p:cNvSpPr>
          <p:nvPr/>
        </p:nvSpPr>
        <p:spPr bwMode="auto">
          <a:xfrm flipV="1">
            <a:off x="4089400" y="1131888"/>
            <a:ext cx="1588" cy="2032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75" name="Freeform 119"/>
          <p:cNvSpPr>
            <a:spLocks/>
          </p:cNvSpPr>
          <p:nvPr/>
        </p:nvSpPr>
        <p:spPr bwMode="auto">
          <a:xfrm>
            <a:off x="4033838" y="1131888"/>
            <a:ext cx="92075" cy="203200"/>
          </a:xfrm>
          <a:custGeom>
            <a:avLst/>
            <a:gdLst>
              <a:gd name="T0" fmla="*/ 0 w 65"/>
              <a:gd name="T1" fmla="*/ 142 h 142"/>
              <a:gd name="T2" fmla="*/ 39 w 65"/>
              <a:gd name="T3" fmla="*/ 0 h 142"/>
              <a:gd name="T4" fmla="*/ 65 w 65"/>
              <a:gd name="T5" fmla="*/ 142 h 142"/>
            </a:gdLst>
            <a:ahLst/>
            <a:cxnLst>
              <a:cxn ang="0">
                <a:pos x="T0" y="T1"/>
              </a:cxn>
              <a:cxn ang="0">
                <a:pos x="T2" y="T3"/>
              </a:cxn>
              <a:cxn ang="0">
                <a:pos x="T4" y="T5"/>
              </a:cxn>
            </a:cxnLst>
            <a:rect l="0" t="0" r="r" b="b"/>
            <a:pathLst>
              <a:path w="65" h="142">
                <a:moveTo>
                  <a:pt x="0" y="142"/>
                </a:moveTo>
                <a:lnTo>
                  <a:pt x="39" y="0"/>
                </a:lnTo>
                <a:lnTo>
                  <a:pt x="65" y="142"/>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5176" name="Line 120"/>
          <p:cNvSpPr>
            <a:spLocks noChangeShapeType="1"/>
          </p:cNvSpPr>
          <p:nvPr/>
        </p:nvSpPr>
        <p:spPr bwMode="auto">
          <a:xfrm>
            <a:off x="4089400" y="1335088"/>
            <a:ext cx="1588" cy="7461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77" name="Line 121"/>
          <p:cNvSpPr>
            <a:spLocks noChangeShapeType="1"/>
          </p:cNvSpPr>
          <p:nvPr/>
        </p:nvSpPr>
        <p:spPr bwMode="auto">
          <a:xfrm>
            <a:off x="4089400" y="1538288"/>
            <a:ext cx="1588" cy="13017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78" name="Line 122"/>
          <p:cNvSpPr>
            <a:spLocks noChangeShapeType="1"/>
          </p:cNvSpPr>
          <p:nvPr/>
        </p:nvSpPr>
        <p:spPr bwMode="auto">
          <a:xfrm>
            <a:off x="4089400" y="1798638"/>
            <a:ext cx="1588" cy="1476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79" name="Line 123"/>
          <p:cNvSpPr>
            <a:spLocks noChangeShapeType="1"/>
          </p:cNvSpPr>
          <p:nvPr/>
        </p:nvSpPr>
        <p:spPr bwMode="auto">
          <a:xfrm>
            <a:off x="4089400" y="2057400"/>
            <a:ext cx="1588" cy="1476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0" name="Line 124"/>
          <p:cNvSpPr>
            <a:spLocks noChangeShapeType="1"/>
          </p:cNvSpPr>
          <p:nvPr/>
        </p:nvSpPr>
        <p:spPr bwMode="auto">
          <a:xfrm>
            <a:off x="4089400" y="2336800"/>
            <a:ext cx="1588" cy="128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1" name="Line 125"/>
          <p:cNvSpPr>
            <a:spLocks noChangeShapeType="1"/>
          </p:cNvSpPr>
          <p:nvPr/>
        </p:nvSpPr>
        <p:spPr bwMode="auto">
          <a:xfrm>
            <a:off x="4089400" y="2595563"/>
            <a:ext cx="1588" cy="14763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2" name="Line 126"/>
          <p:cNvSpPr>
            <a:spLocks noChangeShapeType="1"/>
          </p:cNvSpPr>
          <p:nvPr/>
        </p:nvSpPr>
        <p:spPr bwMode="auto">
          <a:xfrm>
            <a:off x="4089400" y="2854325"/>
            <a:ext cx="1588" cy="1476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3" name="Line 127"/>
          <p:cNvSpPr>
            <a:spLocks noChangeShapeType="1"/>
          </p:cNvSpPr>
          <p:nvPr/>
        </p:nvSpPr>
        <p:spPr bwMode="auto">
          <a:xfrm>
            <a:off x="4089400" y="3133725"/>
            <a:ext cx="1588" cy="128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4" name="Line 128"/>
          <p:cNvSpPr>
            <a:spLocks noChangeShapeType="1"/>
          </p:cNvSpPr>
          <p:nvPr/>
        </p:nvSpPr>
        <p:spPr bwMode="auto">
          <a:xfrm>
            <a:off x="4089400" y="3392488"/>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5" name="Line 129"/>
          <p:cNvSpPr>
            <a:spLocks noChangeShapeType="1"/>
          </p:cNvSpPr>
          <p:nvPr/>
        </p:nvSpPr>
        <p:spPr bwMode="auto">
          <a:xfrm>
            <a:off x="4089400" y="3651250"/>
            <a:ext cx="1588" cy="14763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6" name="Line 130"/>
          <p:cNvSpPr>
            <a:spLocks noChangeShapeType="1"/>
          </p:cNvSpPr>
          <p:nvPr/>
        </p:nvSpPr>
        <p:spPr bwMode="auto">
          <a:xfrm>
            <a:off x="4089400" y="3930650"/>
            <a:ext cx="1588" cy="128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7" name="Line 131"/>
          <p:cNvSpPr>
            <a:spLocks noChangeShapeType="1"/>
          </p:cNvSpPr>
          <p:nvPr/>
        </p:nvSpPr>
        <p:spPr bwMode="auto">
          <a:xfrm>
            <a:off x="4089400" y="4189413"/>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8" name="Line 132"/>
          <p:cNvSpPr>
            <a:spLocks noChangeShapeType="1"/>
          </p:cNvSpPr>
          <p:nvPr/>
        </p:nvSpPr>
        <p:spPr bwMode="auto">
          <a:xfrm>
            <a:off x="4089400" y="4448175"/>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89" name="Line 133"/>
          <p:cNvSpPr>
            <a:spLocks noChangeShapeType="1"/>
          </p:cNvSpPr>
          <p:nvPr/>
        </p:nvSpPr>
        <p:spPr bwMode="auto">
          <a:xfrm>
            <a:off x="4089400" y="4727575"/>
            <a:ext cx="1588" cy="128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90" name="Line 134"/>
          <p:cNvSpPr>
            <a:spLocks noChangeShapeType="1"/>
          </p:cNvSpPr>
          <p:nvPr/>
        </p:nvSpPr>
        <p:spPr bwMode="auto">
          <a:xfrm>
            <a:off x="4089400" y="4986338"/>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91" name="Line 135"/>
          <p:cNvSpPr>
            <a:spLocks noChangeShapeType="1"/>
          </p:cNvSpPr>
          <p:nvPr/>
        </p:nvSpPr>
        <p:spPr bwMode="auto">
          <a:xfrm>
            <a:off x="4089400" y="5245100"/>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92" name="Line 136"/>
          <p:cNvSpPr>
            <a:spLocks noChangeShapeType="1"/>
          </p:cNvSpPr>
          <p:nvPr/>
        </p:nvSpPr>
        <p:spPr bwMode="auto">
          <a:xfrm>
            <a:off x="4089400" y="5524500"/>
            <a:ext cx="1588" cy="128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93" name="Line 137"/>
          <p:cNvSpPr>
            <a:spLocks noChangeShapeType="1"/>
          </p:cNvSpPr>
          <p:nvPr/>
        </p:nvSpPr>
        <p:spPr bwMode="auto">
          <a:xfrm>
            <a:off x="4089400" y="5783263"/>
            <a:ext cx="1588" cy="1492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194" name="Line 138"/>
          <p:cNvSpPr>
            <a:spLocks noChangeShapeType="1"/>
          </p:cNvSpPr>
          <p:nvPr/>
        </p:nvSpPr>
        <p:spPr bwMode="auto">
          <a:xfrm>
            <a:off x="4089400" y="6043613"/>
            <a:ext cx="1588" cy="7461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207" name="Rectangle 151"/>
          <p:cNvSpPr>
            <a:spLocks noChangeArrowheads="1"/>
          </p:cNvSpPr>
          <p:nvPr/>
        </p:nvSpPr>
        <p:spPr bwMode="auto">
          <a:xfrm rot="-5400000">
            <a:off x="3257551" y="3503612"/>
            <a:ext cx="1422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b="0">
                <a:solidFill>
                  <a:srgbClr val="000000"/>
                </a:solidFill>
                <a:latin typeface="Times New Roman" panose="02020603050405020304" pitchFamily="18" charset="0"/>
              </a:rPr>
              <a:t>Level of abstraction</a:t>
            </a:r>
            <a:endParaRPr lang="en-US" altLang="en-US" sz="2400" b="0"/>
          </a:p>
        </p:txBody>
      </p:sp>
      <p:sp>
        <p:nvSpPr>
          <p:cNvPr id="45208" name="Line 152"/>
          <p:cNvSpPr>
            <a:spLocks noChangeShapeType="1"/>
          </p:cNvSpPr>
          <p:nvPr/>
        </p:nvSpPr>
        <p:spPr bwMode="auto">
          <a:xfrm>
            <a:off x="5627688" y="1606550"/>
            <a:ext cx="0" cy="344488"/>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09" name="Line 153"/>
          <p:cNvSpPr>
            <a:spLocks noChangeShapeType="1"/>
          </p:cNvSpPr>
          <p:nvPr/>
        </p:nvSpPr>
        <p:spPr bwMode="auto">
          <a:xfrm>
            <a:off x="5627688" y="2414588"/>
            <a:ext cx="0" cy="344487"/>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10" name="Line 154"/>
          <p:cNvSpPr>
            <a:spLocks noChangeShapeType="1"/>
          </p:cNvSpPr>
          <p:nvPr/>
        </p:nvSpPr>
        <p:spPr bwMode="auto">
          <a:xfrm>
            <a:off x="5627688" y="3192463"/>
            <a:ext cx="0" cy="344487"/>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11" name="Line 155"/>
          <p:cNvSpPr>
            <a:spLocks noChangeShapeType="1"/>
          </p:cNvSpPr>
          <p:nvPr/>
        </p:nvSpPr>
        <p:spPr bwMode="auto">
          <a:xfrm>
            <a:off x="5627688" y="4019550"/>
            <a:ext cx="0" cy="344488"/>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12" name="Line 156"/>
          <p:cNvSpPr>
            <a:spLocks noChangeShapeType="1"/>
          </p:cNvSpPr>
          <p:nvPr/>
        </p:nvSpPr>
        <p:spPr bwMode="auto">
          <a:xfrm>
            <a:off x="5627688" y="4818063"/>
            <a:ext cx="0" cy="344487"/>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13" name="Line 157"/>
          <p:cNvSpPr>
            <a:spLocks noChangeShapeType="1"/>
          </p:cNvSpPr>
          <p:nvPr/>
        </p:nvSpPr>
        <p:spPr bwMode="auto">
          <a:xfrm>
            <a:off x="5627688" y="5614988"/>
            <a:ext cx="0" cy="344487"/>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214" name="Rectangle 158"/>
          <p:cNvSpPr>
            <a:spLocks noGrp="1" noChangeArrowheads="1"/>
          </p:cNvSpPr>
          <p:nvPr>
            <p:ph type="title"/>
          </p:nvPr>
        </p:nvSpPr>
        <p:spPr/>
        <p:txBody>
          <a:bodyPr/>
          <a:lstStyle/>
          <a:p>
            <a:r>
              <a:rPr lang="en-US" altLang="en-US"/>
              <a:t>Example of a Peer-to-Peer </a:t>
            </a:r>
            <a:br>
              <a:rPr lang="en-US" altLang="en-US"/>
            </a:br>
            <a:r>
              <a:rPr lang="en-US" altLang="en-US"/>
              <a:t>Architectural Style</a:t>
            </a:r>
          </a:p>
        </p:txBody>
      </p:sp>
      <p:sp>
        <p:nvSpPr>
          <p:cNvPr id="45215" name="Rectangle 159"/>
          <p:cNvSpPr>
            <a:spLocks noGrp="1" noChangeArrowheads="1"/>
          </p:cNvSpPr>
          <p:nvPr>
            <p:ph type="body" idx="1"/>
          </p:nvPr>
        </p:nvSpPr>
        <p:spPr>
          <a:xfrm>
            <a:off x="355600" y="1295400"/>
            <a:ext cx="3295650" cy="4921250"/>
          </a:xfrm>
        </p:spPr>
        <p:txBody>
          <a:bodyPr/>
          <a:lstStyle/>
          <a:p>
            <a:pPr>
              <a:lnSpc>
                <a:spcPct val="80000"/>
              </a:lnSpc>
            </a:pPr>
            <a:r>
              <a:rPr lang="en-US" altLang="en-US"/>
              <a:t>ISO’s OSI Reference Model </a:t>
            </a:r>
          </a:p>
          <a:p>
            <a:pPr lvl="1">
              <a:lnSpc>
                <a:spcPct val="80000"/>
              </a:lnSpc>
            </a:pPr>
            <a:r>
              <a:rPr lang="en-US" altLang="en-US"/>
              <a:t>ISO = International Standard Organization</a:t>
            </a:r>
          </a:p>
          <a:p>
            <a:pPr lvl="1">
              <a:lnSpc>
                <a:spcPct val="80000"/>
              </a:lnSpc>
            </a:pPr>
            <a:r>
              <a:rPr lang="en-US" altLang="en-US"/>
              <a:t>OSI = Open System Interconnection</a:t>
            </a:r>
          </a:p>
          <a:p>
            <a:pPr>
              <a:lnSpc>
                <a:spcPct val="80000"/>
              </a:lnSpc>
            </a:pPr>
            <a:r>
              <a:rPr lang="en-US" altLang="en-US"/>
              <a:t>Reference model defines 7 layers of network protocols and strict methods of communication between the layers.</a:t>
            </a:r>
          </a:p>
          <a:p>
            <a:pPr>
              <a:lnSpc>
                <a:spcPct val="80000"/>
              </a:lnSpc>
            </a:pPr>
            <a:r>
              <a:rPr lang="en-US" altLang="en-US"/>
              <a:t>Closed software architecture</a:t>
            </a:r>
          </a:p>
        </p:txBody>
      </p:sp>
      <p:sp>
        <p:nvSpPr>
          <p:cNvPr id="45216" name="Text Box 160"/>
          <p:cNvSpPr txBox="1">
            <a:spLocks noChangeArrowheads="1"/>
          </p:cNvSpPr>
          <p:nvPr/>
        </p:nvSpPr>
        <p:spPr bwMode="auto">
          <a:xfrm>
            <a:off x="5099050" y="369888"/>
            <a:ext cx="7683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a:t>Layer</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de-DE" altLang="en-US"/>
              <a:t>OSI model Packages and their Responsibility</a:t>
            </a:r>
          </a:p>
        </p:txBody>
      </p:sp>
      <p:sp>
        <p:nvSpPr>
          <p:cNvPr id="159747" name="Rectangle 3"/>
          <p:cNvSpPr>
            <a:spLocks noGrp="1" noChangeArrowheads="1"/>
          </p:cNvSpPr>
          <p:nvPr>
            <p:ph type="body" idx="1"/>
          </p:nvPr>
        </p:nvSpPr>
        <p:spPr>
          <a:xfrm>
            <a:off x="317500" y="1165225"/>
            <a:ext cx="8255000" cy="4921250"/>
          </a:xfrm>
        </p:spPr>
        <p:txBody>
          <a:bodyPr/>
          <a:lstStyle/>
          <a:p>
            <a:pPr>
              <a:lnSpc>
                <a:spcPct val="80000"/>
              </a:lnSpc>
            </a:pPr>
            <a:r>
              <a:rPr lang="de-DE" altLang="en-US" sz="2000"/>
              <a:t>The </a:t>
            </a:r>
            <a:r>
              <a:rPr lang="de-DE" altLang="en-US" sz="2000" b="1"/>
              <a:t>Physical </a:t>
            </a:r>
            <a:r>
              <a:rPr lang="de-DE" altLang="en-US" sz="2000"/>
              <a:t>layer represents the hardware interface to the net-work. It allows to </a:t>
            </a:r>
            <a:r>
              <a:rPr lang="de-DE" altLang="en-US" sz="2000" b="1"/>
              <a:t>send()</a:t>
            </a:r>
            <a:r>
              <a:rPr lang="de-DE" altLang="en-US" sz="2000"/>
              <a:t> and </a:t>
            </a:r>
            <a:r>
              <a:rPr lang="de-DE" altLang="en-US" sz="2000" b="1"/>
              <a:t>receive</a:t>
            </a:r>
            <a:r>
              <a:rPr lang="de-DE" altLang="en-US" sz="2000"/>
              <a:t> </a:t>
            </a:r>
            <a:r>
              <a:rPr lang="de-DE" altLang="en-US" sz="2000" b="1"/>
              <a:t>bits</a:t>
            </a:r>
            <a:r>
              <a:rPr lang="de-DE" altLang="en-US" sz="2000"/>
              <a:t> over a </a:t>
            </a:r>
            <a:r>
              <a:rPr lang="de-DE" altLang="en-US" sz="2000" b="1"/>
              <a:t>channel</a:t>
            </a:r>
            <a:r>
              <a:rPr lang="de-DE" altLang="en-US" sz="2000"/>
              <a:t>.</a:t>
            </a:r>
          </a:p>
          <a:p>
            <a:pPr>
              <a:lnSpc>
                <a:spcPct val="80000"/>
              </a:lnSpc>
            </a:pPr>
            <a:r>
              <a:rPr lang="de-DE" altLang="en-US" sz="2000"/>
              <a:t>The </a:t>
            </a:r>
            <a:r>
              <a:rPr lang="de-DE" altLang="en-US" sz="2000" b="1"/>
              <a:t>Datalink </a:t>
            </a:r>
            <a:r>
              <a:rPr lang="de-DE" altLang="en-US" sz="2000"/>
              <a:t>layer</a:t>
            </a:r>
            <a:r>
              <a:rPr lang="de-DE" altLang="en-US" sz="2000" b="1"/>
              <a:t> </a:t>
            </a:r>
            <a:r>
              <a:rPr lang="de-DE" altLang="en-US" sz="2000"/>
              <a:t>allows to send and receive </a:t>
            </a:r>
            <a:r>
              <a:rPr lang="de-DE" altLang="en-US" sz="2000" b="1"/>
              <a:t>frames</a:t>
            </a:r>
            <a:r>
              <a:rPr lang="de-DE" altLang="en-US" sz="2000"/>
              <a:t> without error using the services from the Physical layer.</a:t>
            </a:r>
          </a:p>
          <a:p>
            <a:pPr>
              <a:lnSpc>
                <a:spcPct val="80000"/>
              </a:lnSpc>
            </a:pPr>
            <a:r>
              <a:rPr lang="de-DE" altLang="en-US" sz="2000"/>
              <a:t>The </a:t>
            </a:r>
            <a:r>
              <a:rPr lang="de-DE" altLang="en-US" sz="2000" b="1"/>
              <a:t>Network </a:t>
            </a:r>
            <a:r>
              <a:rPr lang="de-DE" altLang="en-US" sz="2000"/>
              <a:t>layer is responsible for that the data are reliably </a:t>
            </a:r>
            <a:r>
              <a:rPr lang="de-DE" altLang="en-US" sz="2000" b="1"/>
              <a:t>transmitted</a:t>
            </a:r>
            <a:r>
              <a:rPr lang="de-DE" altLang="en-US" sz="2000"/>
              <a:t> and </a:t>
            </a:r>
            <a:r>
              <a:rPr lang="de-DE" altLang="en-US" sz="2000" b="1"/>
              <a:t>routed</a:t>
            </a:r>
            <a:r>
              <a:rPr lang="de-DE" altLang="en-US" sz="2000"/>
              <a:t> within a network. </a:t>
            </a:r>
          </a:p>
          <a:p>
            <a:pPr>
              <a:lnSpc>
                <a:spcPct val="80000"/>
              </a:lnSpc>
            </a:pPr>
            <a:r>
              <a:rPr lang="de-DE" altLang="en-US" sz="2000"/>
              <a:t>The </a:t>
            </a:r>
            <a:r>
              <a:rPr lang="de-DE" altLang="en-US" sz="2000" b="1"/>
              <a:t>Transport </a:t>
            </a:r>
            <a:r>
              <a:rPr lang="de-DE" altLang="en-US" sz="2000"/>
              <a:t>layer</a:t>
            </a:r>
            <a:r>
              <a:rPr lang="de-DE" altLang="en-US" sz="2000" b="1"/>
              <a:t> </a:t>
            </a:r>
            <a:r>
              <a:rPr lang="de-DE" altLang="en-US" sz="2000"/>
              <a:t>is responsible for reliably transmitting from end to end. (This is the interface seen by Unix programmers when transmitting over TCP/IP sockets)</a:t>
            </a:r>
          </a:p>
          <a:p>
            <a:pPr>
              <a:lnSpc>
                <a:spcPct val="80000"/>
              </a:lnSpc>
            </a:pPr>
            <a:r>
              <a:rPr lang="de-DE" altLang="en-US" sz="2000"/>
              <a:t>The </a:t>
            </a:r>
            <a:r>
              <a:rPr lang="de-DE" altLang="en-US" sz="2000" b="1"/>
              <a:t>Session</a:t>
            </a:r>
            <a:r>
              <a:rPr lang="de-DE" altLang="en-US" sz="2000"/>
              <a:t> layer is responsible for initializing a connection, including authentication. </a:t>
            </a:r>
          </a:p>
          <a:p>
            <a:pPr>
              <a:lnSpc>
                <a:spcPct val="80000"/>
              </a:lnSpc>
            </a:pPr>
            <a:r>
              <a:rPr lang="de-DE" altLang="en-US" sz="2000"/>
              <a:t>The </a:t>
            </a:r>
            <a:r>
              <a:rPr lang="de-DE" altLang="en-US" sz="2000" b="1"/>
              <a:t>Presentation </a:t>
            </a:r>
            <a:r>
              <a:rPr lang="de-DE" altLang="en-US" sz="2000"/>
              <a:t>layer performs data transformation services, such as byte swapping and encryption</a:t>
            </a:r>
          </a:p>
          <a:p>
            <a:pPr>
              <a:lnSpc>
                <a:spcPct val="100000"/>
              </a:lnSpc>
            </a:pPr>
            <a:r>
              <a:rPr lang="de-DE" altLang="en-US" sz="2000"/>
              <a:t>The </a:t>
            </a:r>
            <a:r>
              <a:rPr lang="de-DE" altLang="en-US" sz="2000" b="1"/>
              <a:t>Application </a:t>
            </a:r>
            <a:r>
              <a:rPr lang="de-DE" altLang="en-US" sz="2000"/>
              <a:t>layer is the system you are designing (unless you build a protocol stack). The application layer is often layered itself.</a:t>
            </a:r>
          </a:p>
          <a:p>
            <a:pPr>
              <a:lnSpc>
                <a:spcPct val="100000"/>
              </a:lnSpc>
            </a:pPr>
            <a:endParaRPr lang="de-DE"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974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1" name="Group 3"/>
          <p:cNvGrpSpPr>
            <a:grpSpLocks/>
          </p:cNvGrpSpPr>
          <p:nvPr/>
        </p:nvGrpSpPr>
        <p:grpSpPr bwMode="auto">
          <a:xfrm>
            <a:off x="1054100" y="546100"/>
            <a:ext cx="7772400" cy="5562600"/>
            <a:chOff x="240" y="576"/>
            <a:chExt cx="4896" cy="3504"/>
          </a:xfrm>
        </p:grpSpPr>
        <p:pic>
          <p:nvPicPr>
            <p:cNvPr id="160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 y="968"/>
              <a:ext cx="1328" cy="3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73" name="Text Box 5"/>
            <p:cNvSpPr txBox="1">
              <a:spLocks noChangeArrowheads="1"/>
            </p:cNvSpPr>
            <p:nvPr/>
          </p:nvSpPr>
          <p:spPr bwMode="auto">
            <a:xfrm>
              <a:off x="240" y="576"/>
              <a:ext cx="489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2400" b="0"/>
            </a:p>
          </p:txBody>
        </p:sp>
      </p:grpSp>
      <p:grpSp>
        <p:nvGrpSpPr>
          <p:cNvPr id="160774" name="Group 6"/>
          <p:cNvGrpSpPr>
            <a:grpSpLocks/>
          </p:cNvGrpSpPr>
          <p:nvPr/>
        </p:nvGrpSpPr>
        <p:grpSpPr bwMode="auto">
          <a:xfrm>
            <a:off x="5689600" y="2374900"/>
            <a:ext cx="228600" cy="3581400"/>
            <a:chOff x="3024" y="1440"/>
            <a:chExt cx="144" cy="2256"/>
          </a:xfrm>
        </p:grpSpPr>
        <p:sp>
          <p:nvSpPr>
            <p:cNvPr id="160775" name="Rectangle 7"/>
            <p:cNvSpPr>
              <a:spLocks noChangeArrowheads="1"/>
            </p:cNvSpPr>
            <p:nvPr/>
          </p:nvSpPr>
          <p:spPr bwMode="auto">
            <a:xfrm>
              <a:off x="3024" y="1440"/>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6" name="Rectangle 8"/>
            <p:cNvSpPr>
              <a:spLocks noChangeArrowheads="1"/>
            </p:cNvSpPr>
            <p:nvPr/>
          </p:nvSpPr>
          <p:spPr bwMode="auto">
            <a:xfrm>
              <a:off x="3024" y="1872"/>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7" name="Rectangle 9"/>
            <p:cNvSpPr>
              <a:spLocks noChangeArrowheads="1"/>
            </p:cNvSpPr>
            <p:nvPr/>
          </p:nvSpPr>
          <p:spPr bwMode="auto">
            <a:xfrm>
              <a:off x="3024" y="2304"/>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8" name="Rectangle 10"/>
            <p:cNvSpPr>
              <a:spLocks noChangeArrowheads="1"/>
            </p:cNvSpPr>
            <p:nvPr/>
          </p:nvSpPr>
          <p:spPr bwMode="auto">
            <a:xfrm>
              <a:off x="3024" y="2736"/>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9" name="Rectangle 11"/>
            <p:cNvSpPr>
              <a:spLocks noChangeArrowheads="1"/>
            </p:cNvSpPr>
            <p:nvPr/>
          </p:nvSpPr>
          <p:spPr bwMode="auto">
            <a:xfrm>
              <a:off x="3024" y="3168"/>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0" name="Rectangle 12"/>
            <p:cNvSpPr>
              <a:spLocks noChangeArrowheads="1"/>
            </p:cNvSpPr>
            <p:nvPr/>
          </p:nvSpPr>
          <p:spPr bwMode="auto">
            <a:xfrm>
              <a:off x="3024" y="3600"/>
              <a:ext cx="144" cy="96"/>
            </a:xfrm>
            <a:prstGeom prst="rect">
              <a:avLst/>
            </a:prstGeom>
            <a:solidFill>
              <a:srgbClr val="FF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0781" name="Group 13"/>
          <p:cNvGrpSpPr>
            <a:grpSpLocks/>
          </p:cNvGrpSpPr>
          <p:nvPr/>
        </p:nvGrpSpPr>
        <p:grpSpPr bwMode="auto">
          <a:xfrm>
            <a:off x="5689600" y="2298700"/>
            <a:ext cx="2006600" cy="3810000"/>
            <a:chOff x="3024" y="1392"/>
            <a:chExt cx="1264" cy="2400"/>
          </a:xfrm>
        </p:grpSpPr>
        <p:pic>
          <p:nvPicPr>
            <p:cNvPr id="16078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1392"/>
              <a:ext cx="880" cy="2400"/>
            </a:xfrm>
            <a:prstGeom prst="rect">
              <a:avLst/>
            </a:prstGeom>
            <a:gradFill rotWithShape="0">
              <a:gsLst>
                <a:gs pos="0">
                  <a:schemeClr val="bg1"/>
                </a:gs>
                <a:gs pos="100000">
                  <a:schemeClr val="bg1">
                    <a:gamma/>
                    <a:shade val="80000"/>
                    <a:invGamma/>
                  </a:schemeClr>
                </a:gs>
              </a:gsLst>
              <a:path path="shape">
                <a:fillToRect l="50000" t="50000" r="50000" b="50000"/>
              </a:path>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83" name="Line 15"/>
            <p:cNvSpPr>
              <a:spLocks noChangeShapeType="1"/>
            </p:cNvSpPr>
            <p:nvPr/>
          </p:nvSpPr>
          <p:spPr bwMode="auto">
            <a:xfrm flipV="1">
              <a:off x="3024" y="1392"/>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4" name="Line 16"/>
            <p:cNvSpPr>
              <a:spLocks noChangeShapeType="1"/>
            </p:cNvSpPr>
            <p:nvPr/>
          </p:nvSpPr>
          <p:spPr bwMode="auto">
            <a:xfrm>
              <a:off x="3024" y="1536"/>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5" name="Line 17"/>
            <p:cNvSpPr>
              <a:spLocks noChangeShapeType="1"/>
            </p:cNvSpPr>
            <p:nvPr/>
          </p:nvSpPr>
          <p:spPr bwMode="auto">
            <a:xfrm flipV="1">
              <a:off x="3168" y="1392"/>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6" name="Line 18"/>
            <p:cNvSpPr>
              <a:spLocks noChangeShapeType="1"/>
            </p:cNvSpPr>
            <p:nvPr/>
          </p:nvSpPr>
          <p:spPr bwMode="auto">
            <a:xfrm>
              <a:off x="3168" y="1536"/>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7" name="Line 19"/>
            <p:cNvSpPr>
              <a:spLocks noChangeShapeType="1"/>
            </p:cNvSpPr>
            <p:nvPr/>
          </p:nvSpPr>
          <p:spPr bwMode="auto">
            <a:xfrm flipV="1">
              <a:off x="3024" y="1824"/>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8" name="Line 20"/>
            <p:cNvSpPr>
              <a:spLocks noChangeShapeType="1"/>
            </p:cNvSpPr>
            <p:nvPr/>
          </p:nvSpPr>
          <p:spPr bwMode="auto">
            <a:xfrm>
              <a:off x="3024" y="1968"/>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9" name="Line 21"/>
            <p:cNvSpPr>
              <a:spLocks noChangeShapeType="1"/>
            </p:cNvSpPr>
            <p:nvPr/>
          </p:nvSpPr>
          <p:spPr bwMode="auto">
            <a:xfrm flipV="1">
              <a:off x="3168" y="1824"/>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0" name="Line 22"/>
            <p:cNvSpPr>
              <a:spLocks noChangeShapeType="1"/>
            </p:cNvSpPr>
            <p:nvPr/>
          </p:nvSpPr>
          <p:spPr bwMode="auto">
            <a:xfrm>
              <a:off x="3168" y="1968"/>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1" name="Line 23"/>
            <p:cNvSpPr>
              <a:spLocks noChangeShapeType="1"/>
            </p:cNvSpPr>
            <p:nvPr/>
          </p:nvSpPr>
          <p:spPr bwMode="auto">
            <a:xfrm flipV="1">
              <a:off x="3024" y="2256"/>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2" name="Line 24"/>
            <p:cNvSpPr>
              <a:spLocks noChangeShapeType="1"/>
            </p:cNvSpPr>
            <p:nvPr/>
          </p:nvSpPr>
          <p:spPr bwMode="auto">
            <a:xfrm>
              <a:off x="3024" y="2400"/>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3" name="Line 25"/>
            <p:cNvSpPr>
              <a:spLocks noChangeShapeType="1"/>
            </p:cNvSpPr>
            <p:nvPr/>
          </p:nvSpPr>
          <p:spPr bwMode="auto">
            <a:xfrm flipV="1">
              <a:off x="3168" y="2256"/>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4" name="Line 26"/>
            <p:cNvSpPr>
              <a:spLocks noChangeShapeType="1"/>
            </p:cNvSpPr>
            <p:nvPr/>
          </p:nvSpPr>
          <p:spPr bwMode="auto">
            <a:xfrm>
              <a:off x="3168" y="2400"/>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5" name="Line 27"/>
            <p:cNvSpPr>
              <a:spLocks noChangeShapeType="1"/>
            </p:cNvSpPr>
            <p:nvPr/>
          </p:nvSpPr>
          <p:spPr bwMode="auto">
            <a:xfrm flipV="1">
              <a:off x="3024" y="2688"/>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6" name="Line 28"/>
            <p:cNvSpPr>
              <a:spLocks noChangeShapeType="1"/>
            </p:cNvSpPr>
            <p:nvPr/>
          </p:nvSpPr>
          <p:spPr bwMode="auto">
            <a:xfrm>
              <a:off x="3024" y="2832"/>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7" name="Line 29"/>
            <p:cNvSpPr>
              <a:spLocks noChangeShapeType="1"/>
            </p:cNvSpPr>
            <p:nvPr/>
          </p:nvSpPr>
          <p:spPr bwMode="auto">
            <a:xfrm flipV="1">
              <a:off x="3168" y="2688"/>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8" name="Line 30"/>
            <p:cNvSpPr>
              <a:spLocks noChangeShapeType="1"/>
            </p:cNvSpPr>
            <p:nvPr/>
          </p:nvSpPr>
          <p:spPr bwMode="auto">
            <a:xfrm>
              <a:off x="3168" y="2832"/>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9" name="Line 31"/>
            <p:cNvSpPr>
              <a:spLocks noChangeShapeType="1"/>
            </p:cNvSpPr>
            <p:nvPr/>
          </p:nvSpPr>
          <p:spPr bwMode="auto">
            <a:xfrm flipV="1">
              <a:off x="3024" y="3120"/>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0" name="Line 32"/>
            <p:cNvSpPr>
              <a:spLocks noChangeShapeType="1"/>
            </p:cNvSpPr>
            <p:nvPr/>
          </p:nvSpPr>
          <p:spPr bwMode="auto">
            <a:xfrm>
              <a:off x="3024" y="3264"/>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1" name="Line 33"/>
            <p:cNvSpPr>
              <a:spLocks noChangeShapeType="1"/>
            </p:cNvSpPr>
            <p:nvPr/>
          </p:nvSpPr>
          <p:spPr bwMode="auto">
            <a:xfrm flipV="1">
              <a:off x="3168" y="3120"/>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2" name="Line 34"/>
            <p:cNvSpPr>
              <a:spLocks noChangeShapeType="1"/>
            </p:cNvSpPr>
            <p:nvPr/>
          </p:nvSpPr>
          <p:spPr bwMode="auto">
            <a:xfrm>
              <a:off x="3168" y="3264"/>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3" name="Line 35"/>
            <p:cNvSpPr>
              <a:spLocks noChangeShapeType="1"/>
            </p:cNvSpPr>
            <p:nvPr/>
          </p:nvSpPr>
          <p:spPr bwMode="auto">
            <a:xfrm flipV="1">
              <a:off x="3024" y="3552"/>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4" name="Line 36"/>
            <p:cNvSpPr>
              <a:spLocks noChangeShapeType="1"/>
            </p:cNvSpPr>
            <p:nvPr/>
          </p:nvSpPr>
          <p:spPr bwMode="auto">
            <a:xfrm>
              <a:off x="3024" y="3696"/>
              <a:ext cx="38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5" name="Line 37"/>
            <p:cNvSpPr>
              <a:spLocks noChangeShapeType="1"/>
            </p:cNvSpPr>
            <p:nvPr/>
          </p:nvSpPr>
          <p:spPr bwMode="auto">
            <a:xfrm flipV="1">
              <a:off x="3168" y="3552"/>
              <a:ext cx="1104"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806" name="Line 38"/>
            <p:cNvSpPr>
              <a:spLocks noChangeShapeType="1"/>
            </p:cNvSpPr>
            <p:nvPr/>
          </p:nvSpPr>
          <p:spPr bwMode="auto">
            <a:xfrm>
              <a:off x="3168" y="3696"/>
              <a:ext cx="110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60807" name="Rectangle 39"/>
          <p:cNvSpPr>
            <a:spLocks noGrp="1" noChangeArrowheads="1"/>
          </p:cNvSpPr>
          <p:nvPr>
            <p:ph type="title"/>
          </p:nvPr>
        </p:nvSpPr>
        <p:spPr/>
        <p:txBody>
          <a:bodyPr/>
          <a:lstStyle/>
          <a:p>
            <a:r>
              <a:rPr lang="en-US" altLang="en-US"/>
              <a:t>Another View at the ISO Model</a:t>
            </a:r>
          </a:p>
        </p:txBody>
      </p:sp>
      <p:sp>
        <p:nvSpPr>
          <p:cNvPr id="160808" name="Rectangle 40"/>
          <p:cNvSpPr>
            <a:spLocks noGrp="1" noChangeArrowheads="1"/>
          </p:cNvSpPr>
          <p:nvPr>
            <p:ph type="body" idx="1"/>
          </p:nvPr>
        </p:nvSpPr>
        <p:spPr>
          <a:xfrm>
            <a:off x="355600" y="1295400"/>
            <a:ext cx="2857500" cy="4921250"/>
          </a:xfrm>
        </p:spPr>
        <p:txBody>
          <a:bodyPr/>
          <a:lstStyle/>
          <a:p>
            <a:pPr>
              <a:lnSpc>
                <a:spcPct val="100000"/>
              </a:lnSpc>
              <a:spcBef>
                <a:spcPct val="0"/>
              </a:spcBef>
              <a:buClrTx/>
              <a:buSzTx/>
              <a:buFontTx/>
              <a:buChar char="•"/>
            </a:pPr>
            <a:r>
              <a:rPr lang="en-US" altLang="en-US"/>
              <a:t>A closed software architecture</a:t>
            </a:r>
          </a:p>
          <a:p>
            <a:pPr>
              <a:lnSpc>
                <a:spcPct val="100000"/>
              </a:lnSpc>
              <a:spcBef>
                <a:spcPct val="0"/>
              </a:spcBef>
              <a:buClrTx/>
              <a:buSzTx/>
              <a:buFontTx/>
              <a:buChar char="•"/>
            </a:pPr>
            <a:r>
              <a:rPr lang="en-US" altLang="en-US"/>
              <a:t>Each layer is a UML package containing a set of objects</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160774"/>
                                        </p:tgtEl>
                                        <p:attrNameLst>
                                          <p:attrName>style.visibility</p:attrName>
                                        </p:attrNameLst>
                                      </p:cBhvr>
                                      <p:to>
                                        <p:strVal val="visible"/>
                                      </p:to>
                                    </p:set>
                                    <p:animEffect transition="in" filter="barn(outVertical)">
                                      <p:cBhvr>
                                        <p:cTn id="11" dur="500"/>
                                        <p:tgtEl>
                                          <p:spTgt spid="1607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nodeType="clickEffect">
                                  <p:stCondLst>
                                    <p:cond delay="0"/>
                                  </p:stCondLst>
                                  <p:childTnLst>
                                    <p:set>
                                      <p:cBhvr>
                                        <p:cTn id="15" dur="1" fill="hold">
                                          <p:stCondLst>
                                            <p:cond delay="0"/>
                                          </p:stCondLst>
                                        </p:cTn>
                                        <p:tgtEl>
                                          <p:spTgt spid="160781"/>
                                        </p:tgtEl>
                                        <p:attrNameLst>
                                          <p:attrName>style.visibility</p:attrName>
                                        </p:attrNameLst>
                                      </p:cBhvr>
                                      <p:to>
                                        <p:strVal val="visible"/>
                                      </p:to>
                                    </p:set>
                                    <p:animEffect transition="in" filter="barn(outVertical)">
                                      <p:cBhvr>
                                        <p:cTn id="16" dur="500"/>
                                        <p:tgtEl>
                                          <p:spTgt spid="160781"/>
                                        </p:tgtEl>
                                      </p:cBhvr>
                                    </p:animEffect>
                                  </p:childTnLst>
                                  <p:subTnLst>
                                    <p:audio>
                                      <p:cMediaNode>
                                        <p:cTn display="0" masterRel="sameClick">
                                          <p:stCondLst>
                                            <p:cond evt="begin" delay="0">
                                              <p:tn val="1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Middleware Allows  Focus On The Application Layer</a:t>
            </a:r>
          </a:p>
        </p:txBody>
      </p:sp>
      <p:grpSp>
        <p:nvGrpSpPr>
          <p:cNvPr id="127109" name="Group 133"/>
          <p:cNvGrpSpPr>
            <a:grpSpLocks/>
          </p:cNvGrpSpPr>
          <p:nvPr/>
        </p:nvGrpSpPr>
        <p:grpSpPr bwMode="auto">
          <a:xfrm>
            <a:off x="1371600" y="990600"/>
            <a:ext cx="6740525" cy="5238750"/>
            <a:chOff x="879" y="99"/>
            <a:chExt cx="4246" cy="3300"/>
          </a:xfrm>
        </p:grpSpPr>
        <p:sp>
          <p:nvSpPr>
            <p:cNvPr id="127110" name="Line 134"/>
            <p:cNvSpPr>
              <a:spLocks noChangeShapeType="1"/>
            </p:cNvSpPr>
            <p:nvPr/>
          </p:nvSpPr>
          <p:spPr bwMode="auto">
            <a:xfrm flipH="1" flipV="1">
              <a:off x="2491" y="1084"/>
              <a:ext cx="33" cy="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1" name="Line 135"/>
            <p:cNvSpPr>
              <a:spLocks noChangeShapeType="1"/>
            </p:cNvSpPr>
            <p:nvPr/>
          </p:nvSpPr>
          <p:spPr bwMode="auto">
            <a:xfrm flipH="1" flipV="1">
              <a:off x="2391" y="1007"/>
              <a:ext cx="56"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2" name="Line 136"/>
            <p:cNvSpPr>
              <a:spLocks noChangeShapeType="1"/>
            </p:cNvSpPr>
            <p:nvPr/>
          </p:nvSpPr>
          <p:spPr bwMode="auto">
            <a:xfrm flipH="1" flipV="1">
              <a:off x="2491" y="2047"/>
              <a:ext cx="33"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3" name="Line 137"/>
            <p:cNvSpPr>
              <a:spLocks noChangeShapeType="1"/>
            </p:cNvSpPr>
            <p:nvPr/>
          </p:nvSpPr>
          <p:spPr bwMode="auto">
            <a:xfrm flipH="1" flipV="1">
              <a:off x="2391" y="1969"/>
              <a:ext cx="56" cy="3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4" name="Line 138"/>
            <p:cNvSpPr>
              <a:spLocks noChangeShapeType="1"/>
            </p:cNvSpPr>
            <p:nvPr/>
          </p:nvSpPr>
          <p:spPr bwMode="auto">
            <a:xfrm flipH="1">
              <a:off x="2480" y="2202"/>
              <a:ext cx="44"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5" name="Line 139"/>
            <p:cNvSpPr>
              <a:spLocks noChangeShapeType="1"/>
            </p:cNvSpPr>
            <p:nvPr/>
          </p:nvSpPr>
          <p:spPr bwMode="auto">
            <a:xfrm flipH="1">
              <a:off x="2502" y="2301"/>
              <a:ext cx="22" cy="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6" name="Line 140"/>
            <p:cNvSpPr>
              <a:spLocks noChangeShapeType="1"/>
            </p:cNvSpPr>
            <p:nvPr/>
          </p:nvSpPr>
          <p:spPr bwMode="auto">
            <a:xfrm flipH="1">
              <a:off x="2413" y="2401"/>
              <a:ext cx="45" cy="5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7" name="Line 141"/>
            <p:cNvSpPr>
              <a:spLocks noChangeShapeType="1"/>
            </p:cNvSpPr>
            <p:nvPr/>
          </p:nvSpPr>
          <p:spPr bwMode="auto">
            <a:xfrm flipH="1">
              <a:off x="2480" y="1261"/>
              <a:ext cx="44" cy="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18" name="Line 142"/>
            <p:cNvSpPr>
              <a:spLocks noChangeShapeType="1"/>
            </p:cNvSpPr>
            <p:nvPr/>
          </p:nvSpPr>
          <p:spPr bwMode="auto">
            <a:xfrm flipH="1">
              <a:off x="2480" y="3264"/>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27119" name="Group 143"/>
            <p:cNvGrpSpPr>
              <a:grpSpLocks/>
            </p:cNvGrpSpPr>
            <p:nvPr/>
          </p:nvGrpSpPr>
          <p:grpSpPr bwMode="auto">
            <a:xfrm>
              <a:off x="879" y="99"/>
              <a:ext cx="465" cy="199"/>
              <a:chOff x="897" y="99"/>
              <a:chExt cx="465" cy="199"/>
            </a:xfrm>
          </p:grpSpPr>
          <p:sp>
            <p:nvSpPr>
              <p:cNvPr id="127120" name="Freeform 144"/>
              <p:cNvSpPr>
                <a:spLocks/>
              </p:cNvSpPr>
              <p:nvPr/>
            </p:nvSpPr>
            <p:spPr bwMode="auto">
              <a:xfrm>
                <a:off x="897" y="99"/>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1" name="Freeform 145"/>
              <p:cNvSpPr>
                <a:spLocks/>
              </p:cNvSpPr>
              <p:nvPr/>
            </p:nvSpPr>
            <p:spPr bwMode="auto">
              <a:xfrm>
                <a:off x="986" y="99"/>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2" name="Freeform 146"/>
              <p:cNvSpPr>
                <a:spLocks/>
              </p:cNvSpPr>
              <p:nvPr/>
            </p:nvSpPr>
            <p:spPr bwMode="auto">
              <a:xfrm>
                <a:off x="1251" y="110"/>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3" name="Freeform 147"/>
              <p:cNvSpPr>
                <a:spLocks/>
              </p:cNvSpPr>
              <p:nvPr/>
            </p:nvSpPr>
            <p:spPr bwMode="auto">
              <a:xfrm>
                <a:off x="897" y="276"/>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24" name="Rectangle 148"/>
            <p:cNvSpPr>
              <a:spLocks noChangeArrowheads="1"/>
            </p:cNvSpPr>
            <p:nvPr/>
          </p:nvSpPr>
          <p:spPr bwMode="auto">
            <a:xfrm>
              <a:off x="908" y="287"/>
              <a:ext cx="1306"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25" name="Rectangle 149"/>
            <p:cNvSpPr>
              <a:spLocks noChangeArrowheads="1"/>
            </p:cNvSpPr>
            <p:nvPr/>
          </p:nvSpPr>
          <p:spPr bwMode="auto">
            <a:xfrm>
              <a:off x="897" y="276"/>
              <a:ext cx="1328" cy="266"/>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26" name="Group 150"/>
            <p:cNvGrpSpPr>
              <a:grpSpLocks/>
            </p:cNvGrpSpPr>
            <p:nvPr/>
          </p:nvGrpSpPr>
          <p:grpSpPr bwMode="auto">
            <a:xfrm>
              <a:off x="879" y="564"/>
              <a:ext cx="465" cy="199"/>
              <a:chOff x="897" y="564"/>
              <a:chExt cx="465" cy="199"/>
            </a:xfrm>
          </p:grpSpPr>
          <p:sp>
            <p:nvSpPr>
              <p:cNvPr id="127127" name="Freeform 151"/>
              <p:cNvSpPr>
                <a:spLocks/>
              </p:cNvSpPr>
              <p:nvPr/>
            </p:nvSpPr>
            <p:spPr bwMode="auto">
              <a:xfrm>
                <a:off x="897" y="56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8" name="Freeform 152"/>
              <p:cNvSpPr>
                <a:spLocks/>
              </p:cNvSpPr>
              <p:nvPr/>
            </p:nvSpPr>
            <p:spPr bwMode="auto">
              <a:xfrm>
                <a:off x="986" y="56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29" name="Freeform 153"/>
              <p:cNvSpPr>
                <a:spLocks/>
              </p:cNvSpPr>
              <p:nvPr/>
            </p:nvSpPr>
            <p:spPr bwMode="auto">
              <a:xfrm>
                <a:off x="1251" y="57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30" name="Freeform 154"/>
              <p:cNvSpPr>
                <a:spLocks/>
              </p:cNvSpPr>
              <p:nvPr/>
            </p:nvSpPr>
            <p:spPr bwMode="auto">
              <a:xfrm>
                <a:off x="897" y="74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31" name="Rectangle 155"/>
            <p:cNvSpPr>
              <a:spLocks noChangeArrowheads="1"/>
            </p:cNvSpPr>
            <p:nvPr/>
          </p:nvSpPr>
          <p:spPr bwMode="auto">
            <a:xfrm>
              <a:off x="908" y="752"/>
              <a:ext cx="1306"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32" name="Rectangle 156"/>
            <p:cNvSpPr>
              <a:spLocks noChangeArrowheads="1"/>
            </p:cNvSpPr>
            <p:nvPr/>
          </p:nvSpPr>
          <p:spPr bwMode="auto">
            <a:xfrm>
              <a:off x="897" y="743"/>
              <a:ext cx="1328" cy="25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33" name="Group 157"/>
            <p:cNvGrpSpPr>
              <a:grpSpLocks/>
            </p:cNvGrpSpPr>
            <p:nvPr/>
          </p:nvGrpSpPr>
          <p:grpSpPr bwMode="auto">
            <a:xfrm>
              <a:off x="879" y="1040"/>
              <a:ext cx="465" cy="199"/>
              <a:chOff x="897" y="1040"/>
              <a:chExt cx="465" cy="199"/>
            </a:xfrm>
          </p:grpSpPr>
          <p:sp>
            <p:nvSpPr>
              <p:cNvPr id="127134" name="Freeform 158"/>
              <p:cNvSpPr>
                <a:spLocks/>
              </p:cNvSpPr>
              <p:nvPr/>
            </p:nvSpPr>
            <p:spPr bwMode="auto">
              <a:xfrm>
                <a:off x="897" y="1040"/>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35" name="Freeform 159"/>
              <p:cNvSpPr>
                <a:spLocks/>
              </p:cNvSpPr>
              <p:nvPr/>
            </p:nvSpPr>
            <p:spPr bwMode="auto">
              <a:xfrm>
                <a:off x="986" y="1040"/>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36" name="Freeform 160"/>
              <p:cNvSpPr>
                <a:spLocks/>
              </p:cNvSpPr>
              <p:nvPr/>
            </p:nvSpPr>
            <p:spPr bwMode="auto">
              <a:xfrm>
                <a:off x="1251" y="1051"/>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37" name="Freeform 161"/>
              <p:cNvSpPr>
                <a:spLocks/>
              </p:cNvSpPr>
              <p:nvPr/>
            </p:nvSpPr>
            <p:spPr bwMode="auto">
              <a:xfrm>
                <a:off x="897" y="1217"/>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38" name="Rectangle 162"/>
            <p:cNvSpPr>
              <a:spLocks noChangeArrowheads="1"/>
            </p:cNvSpPr>
            <p:nvPr/>
          </p:nvSpPr>
          <p:spPr bwMode="auto">
            <a:xfrm>
              <a:off x="908" y="1228"/>
              <a:ext cx="1306"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39" name="Rectangle 163"/>
            <p:cNvSpPr>
              <a:spLocks noChangeArrowheads="1"/>
            </p:cNvSpPr>
            <p:nvPr/>
          </p:nvSpPr>
          <p:spPr bwMode="auto">
            <a:xfrm>
              <a:off x="897" y="1217"/>
              <a:ext cx="1328" cy="265"/>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40" name="Group 164"/>
            <p:cNvGrpSpPr>
              <a:grpSpLocks/>
            </p:cNvGrpSpPr>
            <p:nvPr/>
          </p:nvGrpSpPr>
          <p:grpSpPr bwMode="auto">
            <a:xfrm>
              <a:off x="879" y="1516"/>
              <a:ext cx="465" cy="199"/>
              <a:chOff x="897" y="1516"/>
              <a:chExt cx="465" cy="199"/>
            </a:xfrm>
          </p:grpSpPr>
          <p:sp>
            <p:nvSpPr>
              <p:cNvPr id="127141" name="Freeform 165"/>
              <p:cNvSpPr>
                <a:spLocks/>
              </p:cNvSpPr>
              <p:nvPr/>
            </p:nvSpPr>
            <p:spPr bwMode="auto">
              <a:xfrm>
                <a:off x="897" y="1516"/>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42" name="Freeform 166"/>
              <p:cNvSpPr>
                <a:spLocks/>
              </p:cNvSpPr>
              <p:nvPr/>
            </p:nvSpPr>
            <p:spPr bwMode="auto">
              <a:xfrm>
                <a:off x="986" y="1516"/>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43" name="Freeform 167"/>
              <p:cNvSpPr>
                <a:spLocks/>
              </p:cNvSpPr>
              <p:nvPr/>
            </p:nvSpPr>
            <p:spPr bwMode="auto">
              <a:xfrm>
                <a:off x="1251" y="1527"/>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44" name="Freeform 168"/>
              <p:cNvSpPr>
                <a:spLocks/>
              </p:cNvSpPr>
              <p:nvPr/>
            </p:nvSpPr>
            <p:spPr bwMode="auto">
              <a:xfrm>
                <a:off x="897" y="1693"/>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45" name="Rectangle 169"/>
            <p:cNvSpPr>
              <a:spLocks noChangeArrowheads="1"/>
            </p:cNvSpPr>
            <p:nvPr/>
          </p:nvSpPr>
          <p:spPr bwMode="auto">
            <a:xfrm>
              <a:off x="908" y="1704"/>
              <a:ext cx="1306"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46" name="Rectangle 170"/>
            <p:cNvSpPr>
              <a:spLocks noChangeArrowheads="1"/>
            </p:cNvSpPr>
            <p:nvPr/>
          </p:nvSpPr>
          <p:spPr bwMode="auto">
            <a:xfrm>
              <a:off x="897" y="1693"/>
              <a:ext cx="1328" cy="265"/>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47" name="Group 171"/>
            <p:cNvGrpSpPr>
              <a:grpSpLocks/>
            </p:cNvGrpSpPr>
            <p:nvPr/>
          </p:nvGrpSpPr>
          <p:grpSpPr bwMode="auto">
            <a:xfrm>
              <a:off x="879" y="2003"/>
              <a:ext cx="465" cy="199"/>
              <a:chOff x="897" y="2003"/>
              <a:chExt cx="465" cy="199"/>
            </a:xfrm>
          </p:grpSpPr>
          <p:sp>
            <p:nvSpPr>
              <p:cNvPr id="127148" name="Freeform 172"/>
              <p:cNvSpPr>
                <a:spLocks/>
              </p:cNvSpPr>
              <p:nvPr/>
            </p:nvSpPr>
            <p:spPr bwMode="auto">
              <a:xfrm>
                <a:off x="897" y="2003"/>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49" name="Freeform 173"/>
              <p:cNvSpPr>
                <a:spLocks/>
              </p:cNvSpPr>
              <p:nvPr/>
            </p:nvSpPr>
            <p:spPr bwMode="auto">
              <a:xfrm>
                <a:off x="986" y="2003"/>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50" name="Freeform 174"/>
              <p:cNvSpPr>
                <a:spLocks/>
              </p:cNvSpPr>
              <p:nvPr/>
            </p:nvSpPr>
            <p:spPr bwMode="auto">
              <a:xfrm>
                <a:off x="1251" y="2014"/>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51" name="Freeform 175"/>
              <p:cNvSpPr>
                <a:spLocks/>
              </p:cNvSpPr>
              <p:nvPr/>
            </p:nvSpPr>
            <p:spPr bwMode="auto">
              <a:xfrm>
                <a:off x="897" y="2180"/>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52" name="Rectangle 176"/>
            <p:cNvSpPr>
              <a:spLocks noChangeArrowheads="1"/>
            </p:cNvSpPr>
            <p:nvPr/>
          </p:nvSpPr>
          <p:spPr bwMode="auto">
            <a:xfrm>
              <a:off x="908" y="2191"/>
              <a:ext cx="1306" cy="2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53" name="Rectangle 177"/>
            <p:cNvSpPr>
              <a:spLocks noChangeArrowheads="1"/>
            </p:cNvSpPr>
            <p:nvPr/>
          </p:nvSpPr>
          <p:spPr bwMode="auto">
            <a:xfrm>
              <a:off x="897" y="2182"/>
              <a:ext cx="1328" cy="254"/>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54" name="Group 178"/>
            <p:cNvGrpSpPr>
              <a:grpSpLocks/>
            </p:cNvGrpSpPr>
            <p:nvPr/>
          </p:nvGrpSpPr>
          <p:grpSpPr bwMode="auto">
            <a:xfrm>
              <a:off x="879" y="2478"/>
              <a:ext cx="465" cy="200"/>
              <a:chOff x="897" y="2478"/>
              <a:chExt cx="465" cy="200"/>
            </a:xfrm>
          </p:grpSpPr>
          <p:sp>
            <p:nvSpPr>
              <p:cNvPr id="127155" name="Freeform 179"/>
              <p:cNvSpPr>
                <a:spLocks/>
              </p:cNvSpPr>
              <p:nvPr/>
            </p:nvSpPr>
            <p:spPr bwMode="auto">
              <a:xfrm>
                <a:off x="897" y="2478"/>
                <a:ext cx="100" cy="200"/>
              </a:xfrm>
              <a:custGeom>
                <a:avLst/>
                <a:gdLst>
                  <a:gd name="T0" fmla="*/ 0 w 100"/>
                  <a:gd name="T1" fmla="*/ 189 h 200"/>
                  <a:gd name="T2" fmla="*/ 22 w 100"/>
                  <a:gd name="T3" fmla="*/ 200 h 200"/>
                  <a:gd name="T4" fmla="*/ 100 w 100"/>
                  <a:gd name="T5" fmla="*/ 23 h 200"/>
                  <a:gd name="T6" fmla="*/ 89 w 100"/>
                  <a:gd name="T7" fmla="*/ 0 h 200"/>
                  <a:gd name="T8" fmla="*/ 89 w 100"/>
                  <a:gd name="T9" fmla="*/ 0 h 200"/>
                  <a:gd name="T10" fmla="*/ 78 w 100"/>
                  <a:gd name="T11" fmla="*/ 11 h 200"/>
                  <a:gd name="T12" fmla="*/ 0 w 100"/>
                  <a:gd name="T13" fmla="*/ 189 h 200"/>
                </a:gdLst>
                <a:ahLst/>
                <a:cxnLst>
                  <a:cxn ang="0">
                    <a:pos x="T0" y="T1"/>
                  </a:cxn>
                  <a:cxn ang="0">
                    <a:pos x="T2" y="T3"/>
                  </a:cxn>
                  <a:cxn ang="0">
                    <a:pos x="T4" y="T5"/>
                  </a:cxn>
                  <a:cxn ang="0">
                    <a:pos x="T6" y="T7"/>
                  </a:cxn>
                  <a:cxn ang="0">
                    <a:pos x="T8" y="T9"/>
                  </a:cxn>
                  <a:cxn ang="0">
                    <a:pos x="T10" y="T11"/>
                  </a:cxn>
                  <a:cxn ang="0">
                    <a:pos x="T12" y="T13"/>
                  </a:cxn>
                </a:cxnLst>
                <a:rect l="0" t="0" r="r" b="b"/>
                <a:pathLst>
                  <a:path w="100" h="200">
                    <a:moveTo>
                      <a:pt x="0" y="189"/>
                    </a:moveTo>
                    <a:lnTo>
                      <a:pt x="22" y="200"/>
                    </a:lnTo>
                    <a:lnTo>
                      <a:pt x="100" y="23"/>
                    </a:lnTo>
                    <a:lnTo>
                      <a:pt x="89" y="0"/>
                    </a:lnTo>
                    <a:lnTo>
                      <a:pt x="89" y="0"/>
                    </a:lnTo>
                    <a:lnTo>
                      <a:pt x="78" y="11"/>
                    </a:lnTo>
                    <a:lnTo>
                      <a:pt x="0"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56" name="Freeform 180"/>
              <p:cNvSpPr>
                <a:spLocks/>
              </p:cNvSpPr>
              <p:nvPr/>
            </p:nvSpPr>
            <p:spPr bwMode="auto">
              <a:xfrm>
                <a:off x="986" y="2478"/>
                <a:ext cx="287" cy="23"/>
              </a:xfrm>
              <a:custGeom>
                <a:avLst/>
                <a:gdLst>
                  <a:gd name="T0" fmla="*/ 0 w 287"/>
                  <a:gd name="T1" fmla="*/ 0 h 23"/>
                  <a:gd name="T2" fmla="*/ 0 w 287"/>
                  <a:gd name="T3" fmla="*/ 23 h 23"/>
                  <a:gd name="T4" fmla="*/ 276 w 287"/>
                  <a:gd name="T5" fmla="*/ 23 h 23"/>
                  <a:gd name="T6" fmla="*/ 287 w 287"/>
                  <a:gd name="T7" fmla="*/ 11 h 23"/>
                  <a:gd name="T8" fmla="*/ 287 w 287"/>
                  <a:gd name="T9" fmla="*/ 0 h 23"/>
                  <a:gd name="T10" fmla="*/ 276 w 287"/>
                  <a:gd name="T11" fmla="*/ 0 h 23"/>
                  <a:gd name="T12" fmla="*/ 0 w 28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87" h="23">
                    <a:moveTo>
                      <a:pt x="0" y="0"/>
                    </a:moveTo>
                    <a:lnTo>
                      <a:pt x="0" y="23"/>
                    </a:lnTo>
                    <a:lnTo>
                      <a:pt x="276" y="23"/>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57" name="Freeform 181"/>
              <p:cNvSpPr>
                <a:spLocks/>
              </p:cNvSpPr>
              <p:nvPr/>
            </p:nvSpPr>
            <p:spPr bwMode="auto">
              <a:xfrm>
                <a:off x="1251" y="2489"/>
                <a:ext cx="111" cy="189"/>
              </a:xfrm>
              <a:custGeom>
                <a:avLst/>
                <a:gdLst>
                  <a:gd name="T0" fmla="*/ 22 w 111"/>
                  <a:gd name="T1" fmla="*/ 0 h 189"/>
                  <a:gd name="T2" fmla="*/ 0 w 111"/>
                  <a:gd name="T3" fmla="*/ 12 h 189"/>
                  <a:gd name="T4" fmla="*/ 78 w 111"/>
                  <a:gd name="T5" fmla="*/ 189 h 189"/>
                  <a:gd name="T6" fmla="*/ 89 w 111"/>
                  <a:gd name="T7" fmla="*/ 189 h 189"/>
                  <a:gd name="T8" fmla="*/ 111 w 111"/>
                  <a:gd name="T9" fmla="*/ 189 h 189"/>
                  <a:gd name="T10" fmla="*/ 100 w 111"/>
                  <a:gd name="T11" fmla="*/ 178 h 189"/>
                  <a:gd name="T12" fmla="*/ 22 w 111"/>
                  <a:gd name="T13" fmla="*/ 0 h 189"/>
                </a:gdLst>
                <a:ahLst/>
                <a:cxnLst>
                  <a:cxn ang="0">
                    <a:pos x="T0" y="T1"/>
                  </a:cxn>
                  <a:cxn ang="0">
                    <a:pos x="T2" y="T3"/>
                  </a:cxn>
                  <a:cxn ang="0">
                    <a:pos x="T4" y="T5"/>
                  </a:cxn>
                  <a:cxn ang="0">
                    <a:pos x="T6" y="T7"/>
                  </a:cxn>
                  <a:cxn ang="0">
                    <a:pos x="T8" y="T9"/>
                  </a:cxn>
                  <a:cxn ang="0">
                    <a:pos x="T10" y="T11"/>
                  </a:cxn>
                  <a:cxn ang="0">
                    <a:pos x="T12" y="T13"/>
                  </a:cxn>
                </a:cxnLst>
                <a:rect l="0" t="0" r="r" b="b"/>
                <a:pathLst>
                  <a:path w="111" h="189">
                    <a:moveTo>
                      <a:pt x="22" y="0"/>
                    </a:moveTo>
                    <a:lnTo>
                      <a:pt x="0" y="12"/>
                    </a:lnTo>
                    <a:lnTo>
                      <a:pt x="78" y="189"/>
                    </a:lnTo>
                    <a:lnTo>
                      <a:pt x="89" y="189"/>
                    </a:lnTo>
                    <a:lnTo>
                      <a:pt x="111" y="189"/>
                    </a:lnTo>
                    <a:lnTo>
                      <a:pt x="100" y="178"/>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58" name="Freeform 182"/>
              <p:cNvSpPr>
                <a:spLocks/>
              </p:cNvSpPr>
              <p:nvPr/>
            </p:nvSpPr>
            <p:spPr bwMode="auto">
              <a:xfrm>
                <a:off x="897" y="2655"/>
                <a:ext cx="443" cy="23"/>
              </a:xfrm>
              <a:custGeom>
                <a:avLst/>
                <a:gdLst>
                  <a:gd name="T0" fmla="*/ 443 w 443"/>
                  <a:gd name="T1" fmla="*/ 23 h 23"/>
                  <a:gd name="T2" fmla="*/ 443 w 443"/>
                  <a:gd name="T3" fmla="*/ 0 h 23"/>
                  <a:gd name="T4" fmla="*/ 11 w 443"/>
                  <a:gd name="T5" fmla="*/ 0 h 23"/>
                  <a:gd name="T6" fmla="*/ 0 w 443"/>
                  <a:gd name="T7" fmla="*/ 12 h 23"/>
                  <a:gd name="T8" fmla="*/ 0 w 443"/>
                  <a:gd name="T9" fmla="*/ 23 h 23"/>
                  <a:gd name="T10" fmla="*/ 11 w 443"/>
                  <a:gd name="T11" fmla="*/ 23 h 23"/>
                  <a:gd name="T12" fmla="*/ 443 w 4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43" h="23">
                    <a:moveTo>
                      <a:pt x="443" y="23"/>
                    </a:moveTo>
                    <a:lnTo>
                      <a:pt x="443" y="0"/>
                    </a:lnTo>
                    <a:lnTo>
                      <a:pt x="11" y="0"/>
                    </a:lnTo>
                    <a:lnTo>
                      <a:pt x="0" y="12"/>
                    </a:lnTo>
                    <a:lnTo>
                      <a:pt x="0" y="23"/>
                    </a:lnTo>
                    <a:lnTo>
                      <a:pt x="11" y="23"/>
                    </a:lnTo>
                    <a:lnTo>
                      <a:pt x="44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59" name="Rectangle 183"/>
            <p:cNvSpPr>
              <a:spLocks noChangeArrowheads="1"/>
            </p:cNvSpPr>
            <p:nvPr/>
          </p:nvSpPr>
          <p:spPr bwMode="auto">
            <a:xfrm>
              <a:off x="908" y="2669"/>
              <a:ext cx="1306" cy="2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60" name="Rectangle 184"/>
            <p:cNvSpPr>
              <a:spLocks noChangeArrowheads="1"/>
            </p:cNvSpPr>
            <p:nvPr/>
          </p:nvSpPr>
          <p:spPr bwMode="auto">
            <a:xfrm>
              <a:off x="897" y="2655"/>
              <a:ext cx="1328" cy="266"/>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7161" name="Group 185"/>
            <p:cNvGrpSpPr>
              <a:grpSpLocks/>
            </p:cNvGrpSpPr>
            <p:nvPr/>
          </p:nvGrpSpPr>
          <p:grpSpPr bwMode="auto">
            <a:xfrm>
              <a:off x="879" y="2954"/>
              <a:ext cx="465" cy="199"/>
              <a:chOff x="897" y="2954"/>
              <a:chExt cx="465" cy="199"/>
            </a:xfrm>
          </p:grpSpPr>
          <p:sp>
            <p:nvSpPr>
              <p:cNvPr id="127162" name="Freeform 186"/>
              <p:cNvSpPr>
                <a:spLocks/>
              </p:cNvSpPr>
              <p:nvPr/>
            </p:nvSpPr>
            <p:spPr bwMode="auto">
              <a:xfrm>
                <a:off x="897" y="2954"/>
                <a:ext cx="100" cy="199"/>
              </a:xfrm>
              <a:custGeom>
                <a:avLst/>
                <a:gdLst>
                  <a:gd name="T0" fmla="*/ 0 w 100"/>
                  <a:gd name="T1" fmla="*/ 188 h 199"/>
                  <a:gd name="T2" fmla="*/ 22 w 100"/>
                  <a:gd name="T3" fmla="*/ 199 h 199"/>
                  <a:gd name="T4" fmla="*/ 100 w 100"/>
                  <a:gd name="T5" fmla="*/ 22 h 199"/>
                  <a:gd name="T6" fmla="*/ 89 w 100"/>
                  <a:gd name="T7" fmla="*/ 0 h 199"/>
                  <a:gd name="T8" fmla="*/ 89 w 100"/>
                  <a:gd name="T9" fmla="*/ 0 h 199"/>
                  <a:gd name="T10" fmla="*/ 78 w 100"/>
                  <a:gd name="T11" fmla="*/ 11 h 199"/>
                  <a:gd name="T12" fmla="*/ 0 w 100"/>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00" h="199">
                    <a:moveTo>
                      <a:pt x="0" y="188"/>
                    </a:moveTo>
                    <a:lnTo>
                      <a:pt x="22" y="199"/>
                    </a:lnTo>
                    <a:lnTo>
                      <a:pt x="100" y="22"/>
                    </a:lnTo>
                    <a:lnTo>
                      <a:pt x="89" y="0"/>
                    </a:lnTo>
                    <a:lnTo>
                      <a:pt x="89" y="0"/>
                    </a:lnTo>
                    <a:lnTo>
                      <a:pt x="7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63" name="Freeform 187"/>
              <p:cNvSpPr>
                <a:spLocks/>
              </p:cNvSpPr>
              <p:nvPr/>
            </p:nvSpPr>
            <p:spPr bwMode="auto">
              <a:xfrm>
                <a:off x="986" y="2954"/>
                <a:ext cx="287" cy="22"/>
              </a:xfrm>
              <a:custGeom>
                <a:avLst/>
                <a:gdLst>
                  <a:gd name="T0" fmla="*/ 0 w 287"/>
                  <a:gd name="T1" fmla="*/ 0 h 22"/>
                  <a:gd name="T2" fmla="*/ 0 w 287"/>
                  <a:gd name="T3" fmla="*/ 22 h 22"/>
                  <a:gd name="T4" fmla="*/ 276 w 287"/>
                  <a:gd name="T5" fmla="*/ 22 h 22"/>
                  <a:gd name="T6" fmla="*/ 287 w 287"/>
                  <a:gd name="T7" fmla="*/ 11 h 22"/>
                  <a:gd name="T8" fmla="*/ 287 w 287"/>
                  <a:gd name="T9" fmla="*/ 0 h 22"/>
                  <a:gd name="T10" fmla="*/ 276 w 287"/>
                  <a:gd name="T11" fmla="*/ 0 h 22"/>
                  <a:gd name="T12" fmla="*/ 0 w 287"/>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7" h="22">
                    <a:moveTo>
                      <a:pt x="0" y="0"/>
                    </a:moveTo>
                    <a:lnTo>
                      <a:pt x="0" y="22"/>
                    </a:lnTo>
                    <a:lnTo>
                      <a:pt x="276" y="22"/>
                    </a:lnTo>
                    <a:lnTo>
                      <a:pt x="287" y="11"/>
                    </a:lnTo>
                    <a:lnTo>
                      <a:pt x="287" y="0"/>
                    </a:lnTo>
                    <a:lnTo>
                      <a:pt x="2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64" name="Freeform 188"/>
              <p:cNvSpPr>
                <a:spLocks/>
              </p:cNvSpPr>
              <p:nvPr/>
            </p:nvSpPr>
            <p:spPr bwMode="auto">
              <a:xfrm>
                <a:off x="1251" y="2965"/>
                <a:ext cx="111" cy="188"/>
              </a:xfrm>
              <a:custGeom>
                <a:avLst/>
                <a:gdLst>
                  <a:gd name="T0" fmla="*/ 22 w 111"/>
                  <a:gd name="T1" fmla="*/ 0 h 188"/>
                  <a:gd name="T2" fmla="*/ 0 w 111"/>
                  <a:gd name="T3" fmla="*/ 11 h 188"/>
                  <a:gd name="T4" fmla="*/ 78 w 111"/>
                  <a:gd name="T5" fmla="*/ 188 h 188"/>
                  <a:gd name="T6" fmla="*/ 89 w 111"/>
                  <a:gd name="T7" fmla="*/ 188 h 188"/>
                  <a:gd name="T8" fmla="*/ 111 w 111"/>
                  <a:gd name="T9" fmla="*/ 188 h 188"/>
                  <a:gd name="T10" fmla="*/ 100 w 111"/>
                  <a:gd name="T11" fmla="*/ 177 h 188"/>
                  <a:gd name="T12" fmla="*/ 22 w 111"/>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1" h="188">
                    <a:moveTo>
                      <a:pt x="22" y="0"/>
                    </a:moveTo>
                    <a:lnTo>
                      <a:pt x="0" y="11"/>
                    </a:lnTo>
                    <a:lnTo>
                      <a:pt x="78" y="188"/>
                    </a:lnTo>
                    <a:lnTo>
                      <a:pt x="89" y="188"/>
                    </a:lnTo>
                    <a:lnTo>
                      <a:pt x="111" y="188"/>
                    </a:lnTo>
                    <a:lnTo>
                      <a:pt x="100"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165" name="Freeform 189"/>
              <p:cNvSpPr>
                <a:spLocks/>
              </p:cNvSpPr>
              <p:nvPr/>
            </p:nvSpPr>
            <p:spPr bwMode="auto">
              <a:xfrm>
                <a:off x="897" y="3131"/>
                <a:ext cx="443" cy="22"/>
              </a:xfrm>
              <a:custGeom>
                <a:avLst/>
                <a:gdLst>
                  <a:gd name="T0" fmla="*/ 443 w 443"/>
                  <a:gd name="T1" fmla="*/ 22 h 22"/>
                  <a:gd name="T2" fmla="*/ 443 w 443"/>
                  <a:gd name="T3" fmla="*/ 0 h 22"/>
                  <a:gd name="T4" fmla="*/ 11 w 443"/>
                  <a:gd name="T5" fmla="*/ 0 h 22"/>
                  <a:gd name="T6" fmla="*/ 0 w 443"/>
                  <a:gd name="T7" fmla="*/ 11 h 22"/>
                  <a:gd name="T8" fmla="*/ 0 w 443"/>
                  <a:gd name="T9" fmla="*/ 22 h 22"/>
                  <a:gd name="T10" fmla="*/ 11 w 443"/>
                  <a:gd name="T11" fmla="*/ 22 h 22"/>
                  <a:gd name="T12" fmla="*/ 443 w 443"/>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43" h="22">
                    <a:moveTo>
                      <a:pt x="443" y="22"/>
                    </a:moveTo>
                    <a:lnTo>
                      <a:pt x="443" y="0"/>
                    </a:lnTo>
                    <a:lnTo>
                      <a:pt x="11" y="0"/>
                    </a:lnTo>
                    <a:lnTo>
                      <a:pt x="0" y="11"/>
                    </a:lnTo>
                    <a:lnTo>
                      <a:pt x="0" y="22"/>
                    </a:lnTo>
                    <a:lnTo>
                      <a:pt x="11" y="22"/>
                    </a:lnTo>
                    <a:lnTo>
                      <a:pt x="44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166" name="Rectangle 190"/>
            <p:cNvSpPr>
              <a:spLocks noChangeArrowheads="1"/>
            </p:cNvSpPr>
            <p:nvPr/>
          </p:nvSpPr>
          <p:spPr bwMode="auto">
            <a:xfrm>
              <a:off x="1138" y="332"/>
              <a:ext cx="8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Application</a:t>
              </a:r>
              <a:endParaRPr lang="en-US" altLang="en-US" sz="1600" b="0">
                <a:latin typeface="Courier New" panose="02070309020205020404" pitchFamily="49" charset="0"/>
              </a:endParaRPr>
            </a:p>
          </p:txBody>
        </p:sp>
        <p:sp>
          <p:nvSpPr>
            <p:cNvPr id="127167" name="Rectangle 191"/>
            <p:cNvSpPr>
              <a:spLocks noChangeArrowheads="1"/>
            </p:cNvSpPr>
            <p:nvPr/>
          </p:nvSpPr>
          <p:spPr bwMode="auto">
            <a:xfrm>
              <a:off x="1099" y="794"/>
              <a:ext cx="9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Presentation</a:t>
              </a:r>
              <a:endParaRPr lang="en-US" altLang="en-US" sz="1600" b="0">
                <a:latin typeface="Courier New" panose="02070309020205020404" pitchFamily="49" charset="0"/>
              </a:endParaRPr>
            </a:p>
          </p:txBody>
        </p:sp>
        <p:sp>
          <p:nvSpPr>
            <p:cNvPr id="127168" name="Rectangle 192"/>
            <p:cNvSpPr>
              <a:spLocks noChangeArrowheads="1"/>
            </p:cNvSpPr>
            <p:nvPr/>
          </p:nvSpPr>
          <p:spPr bwMode="auto">
            <a:xfrm>
              <a:off x="1292" y="1273"/>
              <a:ext cx="5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Session</a:t>
              </a:r>
              <a:endParaRPr lang="en-US" altLang="en-US" sz="1600" b="0">
                <a:latin typeface="Courier New" panose="02070309020205020404" pitchFamily="49" charset="0"/>
              </a:endParaRPr>
            </a:p>
          </p:txBody>
        </p:sp>
        <p:sp>
          <p:nvSpPr>
            <p:cNvPr id="127169" name="Rectangle 193"/>
            <p:cNvSpPr>
              <a:spLocks noChangeArrowheads="1"/>
            </p:cNvSpPr>
            <p:nvPr/>
          </p:nvSpPr>
          <p:spPr bwMode="auto">
            <a:xfrm>
              <a:off x="1215" y="1749"/>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Transport</a:t>
              </a:r>
              <a:endParaRPr lang="en-US" altLang="en-US" sz="1600" b="0">
                <a:latin typeface="Courier New" panose="02070309020205020404" pitchFamily="49" charset="0"/>
              </a:endParaRPr>
            </a:p>
          </p:txBody>
        </p:sp>
        <p:sp>
          <p:nvSpPr>
            <p:cNvPr id="127170" name="Rectangle 194"/>
            <p:cNvSpPr>
              <a:spLocks noChangeArrowheads="1"/>
            </p:cNvSpPr>
            <p:nvPr/>
          </p:nvSpPr>
          <p:spPr bwMode="auto">
            <a:xfrm>
              <a:off x="1292" y="2233"/>
              <a:ext cx="53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Network</a:t>
              </a:r>
              <a:endParaRPr lang="en-US" altLang="en-US" sz="1600" b="0">
                <a:latin typeface="Courier New" panose="02070309020205020404" pitchFamily="49" charset="0"/>
              </a:endParaRPr>
            </a:p>
          </p:txBody>
        </p:sp>
        <p:sp>
          <p:nvSpPr>
            <p:cNvPr id="127171" name="Rectangle 195"/>
            <p:cNvSpPr>
              <a:spLocks noChangeArrowheads="1"/>
            </p:cNvSpPr>
            <p:nvPr/>
          </p:nvSpPr>
          <p:spPr bwMode="auto">
            <a:xfrm>
              <a:off x="1253" y="2714"/>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DataLink</a:t>
              </a:r>
              <a:endParaRPr lang="en-US" altLang="en-US" sz="1600" b="0">
                <a:latin typeface="Courier New" panose="02070309020205020404" pitchFamily="49" charset="0"/>
              </a:endParaRPr>
            </a:p>
          </p:txBody>
        </p:sp>
        <p:sp>
          <p:nvSpPr>
            <p:cNvPr id="127172" name="Rectangle 196"/>
            <p:cNvSpPr>
              <a:spLocks noChangeArrowheads="1"/>
            </p:cNvSpPr>
            <p:nvPr/>
          </p:nvSpPr>
          <p:spPr bwMode="auto">
            <a:xfrm>
              <a:off x="908" y="3142"/>
              <a:ext cx="1306"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173" name="Rectangle 197"/>
            <p:cNvSpPr>
              <a:spLocks noChangeArrowheads="1"/>
            </p:cNvSpPr>
            <p:nvPr/>
          </p:nvSpPr>
          <p:spPr bwMode="auto">
            <a:xfrm>
              <a:off x="897" y="3131"/>
              <a:ext cx="1328" cy="266"/>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74" name="Rectangle 198"/>
            <p:cNvSpPr>
              <a:spLocks noChangeArrowheads="1"/>
            </p:cNvSpPr>
            <p:nvPr/>
          </p:nvSpPr>
          <p:spPr bwMode="auto">
            <a:xfrm>
              <a:off x="1253" y="3187"/>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Physical</a:t>
              </a:r>
              <a:endParaRPr lang="en-US" altLang="en-US" sz="1600" b="0">
                <a:latin typeface="Courier New" panose="02070309020205020404" pitchFamily="49" charset="0"/>
              </a:endParaRPr>
            </a:p>
          </p:txBody>
        </p:sp>
        <p:sp>
          <p:nvSpPr>
            <p:cNvPr id="127175" name="Line 199"/>
            <p:cNvSpPr>
              <a:spLocks noChangeShapeType="1"/>
            </p:cNvSpPr>
            <p:nvPr/>
          </p:nvSpPr>
          <p:spPr bwMode="auto">
            <a:xfrm>
              <a:off x="1561" y="619"/>
              <a:ext cx="1" cy="1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76" name="Freeform 200"/>
            <p:cNvSpPr>
              <a:spLocks/>
            </p:cNvSpPr>
            <p:nvPr/>
          </p:nvSpPr>
          <p:spPr bwMode="auto">
            <a:xfrm>
              <a:off x="1528" y="619"/>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77" name="Line 201"/>
            <p:cNvSpPr>
              <a:spLocks noChangeShapeType="1"/>
            </p:cNvSpPr>
            <p:nvPr/>
          </p:nvSpPr>
          <p:spPr bwMode="auto">
            <a:xfrm>
              <a:off x="1561" y="531"/>
              <a:ext cx="1" cy="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78" name="Line 202"/>
            <p:cNvSpPr>
              <a:spLocks noChangeShapeType="1"/>
            </p:cNvSpPr>
            <p:nvPr/>
          </p:nvSpPr>
          <p:spPr bwMode="auto">
            <a:xfrm>
              <a:off x="1561" y="575"/>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79" name="Line 203"/>
            <p:cNvSpPr>
              <a:spLocks noChangeShapeType="1"/>
            </p:cNvSpPr>
            <p:nvPr/>
          </p:nvSpPr>
          <p:spPr bwMode="auto">
            <a:xfrm>
              <a:off x="1561" y="1095"/>
              <a:ext cx="1" cy="1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0" name="Freeform 204"/>
            <p:cNvSpPr>
              <a:spLocks/>
            </p:cNvSpPr>
            <p:nvPr/>
          </p:nvSpPr>
          <p:spPr bwMode="auto">
            <a:xfrm>
              <a:off x="1528" y="1095"/>
              <a:ext cx="66" cy="122"/>
            </a:xfrm>
            <a:custGeom>
              <a:avLst/>
              <a:gdLst>
                <a:gd name="T0" fmla="*/ 66 w 66"/>
                <a:gd name="T1" fmla="*/ 0 h 122"/>
                <a:gd name="T2" fmla="*/ 33 w 66"/>
                <a:gd name="T3" fmla="*/ 122 h 122"/>
                <a:gd name="T4" fmla="*/ 0 w 66"/>
                <a:gd name="T5" fmla="*/ 0 h 122"/>
              </a:gdLst>
              <a:ahLst/>
              <a:cxnLst>
                <a:cxn ang="0">
                  <a:pos x="T0" y="T1"/>
                </a:cxn>
                <a:cxn ang="0">
                  <a:pos x="T2" y="T3"/>
                </a:cxn>
                <a:cxn ang="0">
                  <a:pos x="T4" y="T5"/>
                </a:cxn>
              </a:cxnLst>
              <a:rect l="0" t="0" r="r" b="b"/>
              <a:pathLst>
                <a:path w="66" h="122">
                  <a:moveTo>
                    <a:pt x="66" y="0"/>
                  </a:moveTo>
                  <a:lnTo>
                    <a:pt x="33" y="122"/>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81" name="Line 205"/>
            <p:cNvSpPr>
              <a:spLocks noChangeShapeType="1"/>
            </p:cNvSpPr>
            <p:nvPr/>
          </p:nvSpPr>
          <p:spPr bwMode="auto">
            <a:xfrm>
              <a:off x="1561" y="984"/>
              <a:ext cx="1" cy="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2" name="Line 206"/>
            <p:cNvSpPr>
              <a:spLocks noChangeShapeType="1"/>
            </p:cNvSpPr>
            <p:nvPr/>
          </p:nvSpPr>
          <p:spPr bwMode="auto">
            <a:xfrm>
              <a:off x="1561" y="1051"/>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3" name="Line 207"/>
            <p:cNvSpPr>
              <a:spLocks noChangeShapeType="1"/>
            </p:cNvSpPr>
            <p:nvPr/>
          </p:nvSpPr>
          <p:spPr bwMode="auto">
            <a:xfrm>
              <a:off x="1561" y="1571"/>
              <a:ext cx="1" cy="1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4" name="Freeform 208"/>
            <p:cNvSpPr>
              <a:spLocks/>
            </p:cNvSpPr>
            <p:nvPr/>
          </p:nvSpPr>
          <p:spPr bwMode="auto">
            <a:xfrm>
              <a:off x="1528" y="1582"/>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85" name="Line 209"/>
            <p:cNvSpPr>
              <a:spLocks noChangeShapeType="1"/>
            </p:cNvSpPr>
            <p:nvPr/>
          </p:nvSpPr>
          <p:spPr bwMode="auto">
            <a:xfrm>
              <a:off x="1561" y="1460"/>
              <a:ext cx="1" cy="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6" name="Line 210"/>
            <p:cNvSpPr>
              <a:spLocks noChangeShapeType="1"/>
            </p:cNvSpPr>
            <p:nvPr/>
          </p:nvSpPr>
          <p:spPr bwMode="auto">
            <a:xfrm>
              <a:off x="1561" y="1538"/>
              <a:ext cx="1" cy="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7" name="Line 211"/>
            <p:cNvSpPr>
              <a:spLocks noChangeShapeType="1"/>
            </p:cNvSpPr>
            <p:nvPr/>
          </p:nvSpPr>
          <p:spPr bwMode="auto">
            <a:xfrm>
              <a:off x="1561" y="2058"/>
              <a:ext cx="1" cy="1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88" name="Freeform 212"/>
            <p:cNvSpPr>
              <a:spLocks/>
            </p:cNvSpPr>
            <p:nvPr/>
          </p:nvSpPr>
          <p:spPr bwMode="auto">
            <a:xfrm>
              <a:off x="1528" y="2058"/>
              <a:ext cx="66" cy="111"/>
            </a:xfrm>
            <a:custGeom>
              <a:avLst/>
              <a:gdLst>
                <a:gd name="T0" fmla="*/ 66 w 66"/>
                <a:gd name="T1" fmla="*/ 0 h 111"/>
                <a:gd name="T2" fmla="*/ 33 w 66"/>
                <a:gd name="T3" fmla="*/ 111 h 111"/>
                <a:gd name="T4" fmla="*/ 0 w 66"/>
                <a:gd name="T5" fmla="*/ 0 h 111"/>
              </a:gdLst>
              <a:ahLst/>
              <a:cxnLst>
                <a:cxn ang="0">
                  <a:pos x="T0" y="T1"/>
                </a:cxn>
                <a:cxn ang="0">
                  <a:pos x="T2" y="T3"/>
                </a:cxn>
                <a:cxn ang="0">
                  <a:pos x="T4" y="T5"/>
                </a:cxn>
              </a:cxnLst>
              <a:rect l="0" t="0" r="r" b="b"/>
              <a:pathLst>
                <a:path w="66" h="111">
                  <a:moveTo>
                    <a:pt x="66" y="0"/>
                  </a:moveTo>
                  <a:lnTo>
                    <a:pt x="33" y="111"/>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89" name="Line 213"/>
            <p:cNvSpPr>
              <a:spLocks noChangeShapeType="1"/>
            </p:cNvSpPr>
            <p:nvPr/>
          </p:nvSpPr>
          <p:spPr bwMode="auto">
            <a:xfrm>
              <a:off x="1561" y="1947"/>
              <a:ext cx="1" cy="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0" name="Line 214"/>
            <p:cNvSpPr>
              <a:spLocks noChangeShapeType="1"/>
            </p:cNvSpPr>
            <p:nvPr/>
          </p:nvSpPr>
          <p:spPr bwMode="auto">
            <a:xfrm>
              <a:off x="1561" y="2014"/>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1" name="Line 215"/>
            <p:cNvSpPr>
              <a:spLocks noChangeShapeType="1"/>
            </p:cNvSpPr>
            <p:nvPr/>
          </p:nvSpPr>
          <p:spPr bwMode="auto">
            <a:xfrm>
              <a:off x="1561" y="2534"/>
              <a:ext cx="1" cy="12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2" name="Freeform 216"/>
            <p:cNvSpPr>
              <a:spLocks/>
            </p:cNvSpPr>
            <p:nvPr/>
          </p:nvSpPr>
          <p:spPr bwMode="auto">
            <a:xfrm>
              <a:off x="1528" y="2534"/>
              <a:ext cx="66" cy="121"/>
            </a:xfrm>
            <a:custGeom>
              <a:avLst/>
              <a:gdLst>
                <a:gd name="T0" fmla="*/ 66 w 66"/>
                <a:gd name="T1" fmla="*/ 0 h 121"/>
                <a:gd name="T2" fmla="*/ 33 w 66"/>
                <a:gd name="T3" fmla="*/ 121 h 121"/>
                <a:gd name="T4" fmla="*/ 0 w 66"/>
                <a:gd name="T5" fmla="*/ 0 h 121"/>
              </a:gdLst>
              <a:ahLst/>
              <a:cxnLst>
                <a:cxn ang="0">
                  <a:pos x="T0" y="T1"/>
                </a:cxn>
                <a:cxn ang="0">
                  <a:pos x="T2" y="T3"/>
                </a:cxn>
                <a:cxn ang="0">
                  <a:pos x="T4" y="T5"/>
                </a:cxn>
              </a:cxnLst>
              <a:rect l="0" t="0" r="r" b="b"/>
              <a:pathLst>
                <a:path w="66" h="121">
                  <a:moveTo>
                    <a:pt x="66" y="0"/>
                  </a:moveTo>
                  <a:lnTo>
                    <a:pt x="33" y="121"/>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93" name="Line 217"/>
            <p:cNvSpPr>
              <a:spLocks noChangeShapeType="1"/>
            </p:cNvSpPr>
            <p:nvPr/>
          </p:nvSpPr>
          <p:spPr bwMode="auto">
            <a:xfrm>
              <a:off x="1561" y="2423"/>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4" name="Line 218"/>
            <p:cNvSpPr>
              <a:spLocks noChangeShapeType="1"/>
            </p:cNvSpPr>
            <p:nvPr/>
          </p:nvSpPr>
          <p:spPr bwMode="auto">
            <a:xfrm>
              <a:off x="1561" y="2489"/>
              <a:ext cx="1" cy="4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5" name="Line 219"/>
            <p:cNvSpPr>
              <a:spLocks noChangeShapeType="1"/>
            </p:cNvSpPr>
            <p:nvPr/>
          </p:nvSpPr>
          <p:spPr bwMode="auto">
            <a:xfrm>
              <a:off x="1561" y="3010"/>
              <a:ext cx="1" cy="12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6" name="Freeform 220"/>
            <p:cNvSpPr>
              <a:spLocks/>
            </p:cNvSpPr>
            <p:nvPr/>
          </p:nvSpPr>
          <p:spPr bwMode="auto">
            <a:xfrm>
              <a:off x="1528" y="3021"/>
              <a:ext cx="66" cy="110"/>
            </a:xfrm>
            <a:custGeom>
              <a:avLst/>
              <a:gdLst>
                <a:gd name="T0" fmla="*/ 66 w 66"/>
                <a:gd name="T1" fmla="*/ 0 h 110"/>
                <a:gd name="T2" fmla="*/ 33 w 66"/>
                <a:gd name="T3" fmla="*/ 110 h 110"/>
                <a:gd name="T4" fmla="*/ 0 w 66"/>
                <a:gd name="T5" fmla="*/ 0 h 110"/>
              </a:gdLst>
              <a:ahLst/>
              <a:cxnLst>
                <a:cxn ang="0">
                  <a:pos x="T0" y="T1"/>
                </a:cxn>
                <a:cxn ang="0">
                  <a:pos x="T2" y="T3"/>
                </a:cxn>
                <a:cxn ang="0">
                  <a:pos x="T4" y="T5"/>
                </a:cxn>
              </a:cxnLst>
              <a:rect l="0" t="0" r="r" b="b"/>
              <a:pathLst>
                <a:path w="66" h="110">
                  <a:moveTo>
                    <a:pt x="66" y="0"/>
                  </a:moveTo>
                  <a:lnTo>
                    <a:pt x="33" y="110"/>
                  </a:lnTo>
                  <a:lnTo>
                    <a:pt x="0"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197" name="Line 221"/>
            <p:cNvSpPr>
              <a:spLocks noChangeShapeType="1"/>
            </p:cNvSpPr>
            <p:nvPr/>
          </p:nvSpPr>
          <p:spPr bwMode="auto">
            <a:xfrm>
              <a:off x="1561" y="2899"/>
              <a:ext cx="1" cy="4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8" name="Line 222"/>
            <p:cNvSpPr>
              <a:spLocks noChangeShapeType="1"/>
            </p:cNvSpPr>
            <p:nvPr/>
          </p:nvSpPr>
          <p:spPr bwMode="auto">
            <a:xfrm>
              <a:off x="1561" y="2976"/>
              <a:ext cx="1" cy="3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199" name="Rectangle 223"/>
            <p:cNvSpPr>
              <a:spLocks noChangeArrowheads="1"/>
            </p:cNvSpPr>
            <p:nvPr/>
          </p:nvSpPr>
          <p:spPr bwMode="auto">
            <a:xfrm>
              <a:off x="4162" y="1704"/>
              <a:ext cx="963" cy="254"/>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00" name="Rectangle 224"/>
            <p:cNvSpPr>
              <a:spLocks noChangeArrowheads="1"/>
            </p:cNvSpPr>
            <p:nvPr/>
          </p:nvSpPr>
          <p:spPr bwMode="auto">
            <a:xfrm>
              <a:off x="4413" y="1754"/>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Socket</a:t>
              </a:r>
              <a:endParaRPr lang="en-US" altLang="en-US" sz="1600" b="0">
                <a:latin typeface="Courier New" panose="02070309020205020404" pitchFamily="49" charset="0"/>
              </a:endParaRPr>
            </a:p>
          </p:txBody>
        </p:sp>
        <p:grpSp>
          <p:nvGrpSpPr>
            <p:cNvPr id="127201" name="Group 225"/>
            <p:cNvGrpSpPr>
              <a:grpSpLocks/>
            </p:cNvGrpSpPr>
            <p:nvPr/>
          </p:nvGrpSpPr>
          <p:grpSpPr bwMode="auto">
            <a:xfrm>
              <a:off x="2500" y="564"/>
              <a:ext cx="476" cy="199"/>
              <a:chOff x="2502" y="564"/>
              <a:chExt cx="476" cy="199"/>
            </a:xfrm>
          </p:grpSpPr>
          <p:sp>
            <p:nvSpPr>
              <p:cNvPr id="127202" name="Freeform 226"/>
              <p:cNvSpPr>
                <a:spLocks/>
              </p:cNvSpPr>
              <p:nvPr/>
            </p:nvSpPr>
            <p:spPr bwMode="auto">
              <a:xfrm>
                <a:off x="2502" y="56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03" name="Freeform 227"/>
              <p:cNvSpPr>
                <a:spLocks/>
              </p:cNvSpPr>
              <p:nvPr/>
            </p:nvSpPr>
            <p:spPr bwMode="auto">
              <a:xfrm>
                <a:off x="2602" y="56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04" name="Freeform 228"/>
              <p:cNvSpPr>
                <a:spLocks/>
              </p:cNvSpPr>
              <p:nvPr/>
            </p:nvSpPr>
            <p:spPr bwMode="auto">
              <a:xfrm>
                <a:off x="2856" y="57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05" name="Freeform 229"/>
              <p:cNvSpPr>
                <a:spLocks/>
              </p:cNvSpPr>
              <p:nvPr/>
            </p:nvSpPr>
            <p:spPr bwMode="auto">
              <a:xfrm>
                <a:off x="2502" y="74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206" name="Rectangle 230"/>
            <p:cNvSpPr>
              <a:spLocks noChangeArrowheads="1"/>
            </p:cNvSpPr>
            <p:nvPr/>
          </p:nvSpPr>
          <p:spPr bwMode="auto">
            <a:xfrm>
              <a:off x="2524" y="752"/>
              <a:ext cx="1295" cy="7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207" name="Rectangle 231"/>
            <p:cNvSpPr>
              <a:spLocks noChangeArrowheads="1"/>
            </p:cNvSpPr>
            <p:nvPr/>
          </p:nvSpPr>
          <p:spPr bwMode="auto">
            <a:xfrm>
              <a:off x="2513" y="741"/>
              <a:ext cx="1317" cy="741"/>
            </a:xfrm>
            <a:prstGeom prst="rect">
              <a:avLst/>
            </a:prstGeom>
            <a:solidFill>
              <a:schemeClr val="bg1"/>
            </a:solidFill>
            <a:ln w="34925">
              <a:solidFill>
                <a:srgbClr val="000000"/>
              </a:solidFill>
              <a:miter lim="800000"/>
              <a:headEnd/>
              <a:tailEnd/>
            </a:ln>
          </p:spPr>
          <p:txBody>
            <a:bodyPr/>
            <a:lstStyle/>
            <a:p>
              <a:endParaRPr lang="en-IN"/>
            </a:p>
          </p:txBody>
        </p:sp>
        <p:sp>
          <p:nvSpPr>
            <p:cNvPr id="127208" name="Rectangle 232"/>
            <p:cNvSpPr>
              <a:spLocks noChangeArrowheads="1"/>
            </p:cNvSpPr>
            <p:nvPr/>
          </p:nvSpPr>
          <p:spPr bwMode="auto">
            <a:xfrm>
              <a:off x="2979" y="103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CORBA</a:t>
              </a:r>
              <a:endParaRPr lang="en-US" altLang="en-US" sz="1600" b="0">
                <a:latin typeface="Courier New" panose="02070309020205020404" pitchFamily="49" charset="0"/>
              </a:endParaRPr>
            </a:p>
          </p:txBody>
        </p:sp>
        <p:grpSp>
          <p:nvGrpSpPr>
            <p:cNvPr id="127209" name="Group 233"/>
            <p:cNvGrpSpPr>
              <a:grpSpLocks/>
            </p:cNvGrpSpPr>
            <p:nvPr/>
          </p:nvGrpSpPr>
          <p:grpSpPr bwMode="auto">
            <a:xfrm>
              <a:off x="2500" y="1516"/>
              <a:ext cx="476" cy="199"/>
              <a:chOff x="2502" y="1516"/>
              <a:chExt cx="476" cy="199"/>
            </a:xfrm>
          </p:grpSpPr>
          <p:sp>
            <p:nvSpPr>
              <p:cNvPr id="127210" name="Freeform 234"/>
              <p:cNvSpPr>
                <a:spLocks/>
              </p:cNvSpPr>
              <p:nvPr/>
            </p:nvSpPr>
            <p:spPr bwMode="auto">
              <a:xfrm>
                <a:off x="2502" y="1516"/>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11" name="Freeform 235"/>
              <p:cNvSpPr>
                <a:spLocks/>
              </p:cNvSpPr>
              <p:nvPr/>
            </p:nvSpPr>
            <p:spPr bwMode="auto">
              <a:xfrm>
                <a:off x="2602" y="1516"/>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12" name="Freeform 236"/>
              <p:cNvSpPr>
                <a:spLocks/>
              </p:cNvSpPr>
              <p:nvPr/>
            </p:nvSpPr>
            <p:spPr bwMode="auto">
              <a:xfrm>
                <a:off x="2856" y="1527"/>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13" name="Freeform 237"/>
              <p:cNvSpPr>
                <a:spLocks/>
              </p:cNvSpPr>
              <p:nvPr/>
            </p:nvSpPr>
            <p:spPr bwMode="auto">
              <a:xfrm>
                <a:off x="2502" y="1693"/>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214" name="Rectangle 238"/>
            <p:cNvSpPr>
              <a:spLocks noChangeArrowheads="1"/>
            </p:cNvSpPr>
            <p:nvPr/>
          </p:nvSpPr>
          <p:spPr bwMode="auto">
            <a:xfrm>
              <a:off x="2524" y="1704"/>
              <a:ext cx="1295" cy="11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215" name="Rectangle 239"/>
            <p:cNvSpPr>
              <a:spLocks noChangeArrowheads="1"/>
            </p:cNvSpPr>
            <p:nvPr/>
          </p:nvSpPr>
          <p:spPr bwMode="auto">
            <a:xfrm>
              <a:off x="2513" y="1693"/>
              <a:ext cx="1317" cy="1217"/>
            </a:xfrm>
            <a:prstGeom prst="rect">
              <a:avLst/>
            </a:prstGeom>
            <a:solidFill>
              <a:schemeClr val="bg1"/>
            </a:solidFill>
            <a:ln w="34925">
              <a:solidFill>
                <a:srgbClr val="000000"/>
              </a:solidFill>
              <a:miter lim="800000"/>
              <a:headEnd/>
              <a:tailEnd/>
            </a:ln>
          </p:spPr>
          <p:txBody>
            <a:bodyPr/>
            <a:lstStyle/>
            <a:p>
              <a:endParaRPr lang="en-IN"/>
            </a:p>
          </p:txBody>
        </p:sp>
        <p:sp>
          <p:nvSpPr>
            <p:cNvPr id="127216" name="Rectangle 240"/>
            <p:cNvSpPr>
              <a:spLocks noChangeArrowheads="1"/>
            </p:cNvSpPr>
            <p:nvPr/>
          </p:nvSpPr>
          <p:spPr bwMode="auto">
            <a:xfrm>
              <a:off x="2941" y="2225"/>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TCP/IP</a:t>
              </a:r>
              <a:endParaRPr lang="en-US" altLang="en-US" sz="1600" b="0">
                <a:latin typeface="Courier New" panose="02070309020205020404" pitchFamily="49" charset="0"/>
              </a:endParaRPr>
            </a:p>
          </p:txBody>
        </p:sp>
        <p:sp>
          <p:nvSpPr>
            <p:cNvPr id="127217" name="Rectangle 241"/>
            <p:cNvSpPr>
              <a:spLocks noChangeArrowheads="1"/>
            </p:cNvSpPr>
            <p:nvPr/>
          </p:nvSpPr>
          <p:spPr bwMode="auto">
            <a:xfrm>
              <a:off x="4162" y="743"/>
              <a:ext cx="963" cy="24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18" name="Rectangle 242"/>
            <p:cNvSpPr>
              <a:spLocks noChangeArrowheads="1"/>
            </p:cNvSpPr>
            <p:nvPr/>
          </p:nvSpPr>
          <p:spPr bwMode="auto">
            <a:xfrm>
              <a:off x="4413" y="788"/>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Object</a:t>
              </a:r>
              <a:endParaRPr lang="en-US" altLang="en-US" sz="1600" b="0">
                <a:latin typeface="Courier New" panose="02070309020205020404" pitchFamily="49" charset="0"/>
              </a:endParaRPr>
            </a:p>
          </p:txBody>
        </p:sp>
        <p:grpSp>
          <p:nvGrpSpPr>
            <p:cNvPr id="127219" name="Group 243"/>
            <p:cNvGrpSpPr>
              <a:grpSpLocks/>
            </p:cNvGrpSpPr>
            <p:nvPr/>
          </p:nvGrpSpPr>
          <p:grpSpPr bwMode="auto">
            <a:xfrm>
              <a:off x="2500" y="2954"/>
              <a:ext cx="476" cy="199"/>
              <a:chOff x="2502" y="2954"/>
              <a:chExt cx="476" cy="199"/>
            </a:xfrm>
          </p:grpSpPr>
          <p:sp>
            <p:nvSpPr>
              <p:cNvPr id="127220" name="Freeform 244"/>
              <p:cNvSpPr>
                <a:spLocks/>
              </p:cNvSpPr>
              <p:nvPr/>
            </p:nvSpPr>
            <p:spPr bwMode="auto">
              <a:xfrm>
                <a:off x="2502" y="2954"/>
                <a:ext cx="111" cy="199"/>
              </a:xfrm>
              <a:custGeom>
                <a:avLst/>
                <a:gdLst>
                  <a:gd name="T0" fmla="*/ 0 w 111"/>
                  <a:gd name="T1" fmla="*/ 188 h 199"/>
                  <a:gd name="T2" fmla="*/ 22 w 111"/>
                  <a:gd name="T3" fmla="*/ 199 h 199"/>
                  <a:gd name="T4" fmla="*/ 111 w 111"/>
                  <a:gd name="T5" fmla="*/ 22 h 199"/>
                  <a:gd name="T6" fmla="*/ 100 w 111"/>
                  <a:gd name="T7" fmla="*/ 0 h 199"/>
                  <a:gd name="T8" fmla="*/ 100 w 111"/>
                  <a:gd name="T9" fmla="*/ 0 h 199"/>
                  <a:gd name="T10" fmla="*/ 88 w 111"/>
                  <a:gd name="T11" fmla="*/ 11 h 199"/>
                  <a:gd name="T12" fmla="*/ 0 w 111"/>
                  <a:gd name="T13" fmla="*/ 188 h 199"/>
                </a:gdLst>
                <a:ahLst/>
                <a:cxnLst>
                  <a:cxn ang="0">
                    <a:pos x="T0" y="T1"/>
                  </a:cxn>
                  <a:cxn ang="0">
                    <a:pos x="T2" y="T3"/>
                  </a:cxn>
                  <a:cxn ang="0">
                    <a:pos x="T4" y="T5"/>
                  </a:cxn>
                  <a:cxn ang="0">
                    <a:pos x="T6" y="T7"/>
                  </a:cxn>
                  <a:cxn ang="0">
                    <a:pos x="T8" y="T9"/>
                  </a:cxn>
                  <a:cxn ang="0">
                    <a:pos x="T10" y="T11"/>
                  </a:cxn>
                  <a:cxn ang="0">
                    <a:pos x="T12" y="T13"/>
                  </a:cxn>
                </a:cxnLst>
                <a:rect l="0" t="0" r="r" b="b"/>
                <a:pathLst>
                  <a:path w="111" h="199">
                    <a:moveTo>
                      <a:pt x="0" y="188"/>
                    </a:moveTo>
                    <a:lnTo>
                      <a:pt x="22" y="199"/>
                    </a:lnTo>
                    <a:lnTo>
                      <a:pt x="111" y="22"/>
                    </a:lnTo>
                    <a:lnTo>
                      <a:pt x="100" y="0"/>
                    </a:lnTo>
                    <a:lnTo>
                      <a:pt x="100" y="0"/>
                    </a:lnTo>
                    <a:lnTo>
                      <a:pt x="88" y="11"/>
                    </a:lnTo>
                    <a:lnTo>
                      <a:pt x="0" y="1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21" name="Freeform 245"/>
              <p:cNvSpPr>
                <a:spLocks/>
              </p:cNvSpPr>
              <p:nvPr/>
            </p:nvSpPr>
            <p:spPr bwMode="auto">
              <a:xfrm>
                <a:off x="2602" y="2954"/>
                <a:ext cx="276" cy="22"/>
              </a:xfrm>
              <a:custGeom>
                <a:avLst/>
                <a:gdLst>
                  <a:gd name="T0" fmla="*/ 0 w 276"/>
                  <a:gd name="T1" fmla="*/ 0 h 22"/>
                  <a:gd name="T2" fmla="*/ 0 w 276"/>
                  <a:gd name="T3" fmla="*/ 22 h 22"/>
                  <a:gd name="T4" fmla="*/ 265 w 276"/>
                  <a:gd name="T5" fmla="*/ 22 h 22"/>
                  <a:gd name="T6" fmla="*/ 276 w 276"/>
                  <a:gd name="T7" fmla="*/ 11 h 22"/>
                  <a:gd name="T8" fmla="*/ 276 w 276"/>
                  <a:gd name="T9" fmla="*/ 0 h 22"/>
                  <a:gd name="T10" fmla="*/ 265 w 276"/>
                  <a:gd name="T11" fmla="*/ 0 h 22"/>
                  <a:gd name="T12" fmla="*/ 0 w 27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76" h="22">
                    <a:moveTo>
                      <a:pt x="0" y="0"/>
                    </a:moveTo>
                    <a:lnTo>
                      <a:pt x="0" y="22"/>
                    </a:lnTo>
                    <a:lnTo>
                      <a:pt x="265" y="22"/>
                    </a:lnTo>
                    <a:lnTo>
                      <a:pt x="276" y="11"/>
                    </a:lnTo>
                    <a:lnTo>
                      <a:pt x="276" y="0"/>
                    </a:lnTo>
                    <a:lnTo>
                      <a:pt x="26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22" name="Freeform 246"/>
              <p:cNvSpPr>
                <a:spLocks/>
              </p:cNvSpPr>
              <p:nvPr/>
            </p:nvSpPr>
            <p:spPr bwMode="auto">
              <a:xfrm>
                <a:off x="2856" y="2965"/>
                <a:ext cx="122" cy="188"/>
              </a:xfrm>
              <a:custGeom>
                <a:avLst/>
                <a:gdLst>
                  <a:gd name="T0" fmla="*/ 22 w 122"/>
                  <a:gd name="T1" fmla="*/ 0 h 188"/>
                  <a:gd name="T2" fmla="*/ 0 w 122"/>
                  <a:gd name="T3" fmla="*/ 11 h 188"/>
                  <a:gd name="T4" fmla="*/ 89 w 122"/>
                  <a:gd name="T5" fmla="*/ 188 h 188"/>
                  <a:gd name="T6" fmla="*/ 100 w 122"/>
                  <a:gd name="T7" fmla="*/ 188 h 188"/>
                  <a:gd name="T8" fmla="*/ 122 w 122"/>
                  <a:gd name="T9" fmla="*/ 188 h 188"/>
                  <a:gd name="T10" fmla="*/ 111 w 122"/>
                  <a:gd name="T11" fmla="*/ 177 h 188"/>
                  <a:gd name="T12" fmla="*/ 22 w 122"/>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22" h="188">
                    <a:moveTo>
                      <a:pt x="22" y="0"/>
                    </a:moveTo>
                    <a:lnTo>
                      <a:pt x="0" y="11"/>
                    </a:lnTo>
                    <a:lnTo>
                      <a:pt x="89" y="188"/>
                    </a:lnTo>
                    <a:lnTo>
                      <a:pt x="100" y="188"/>
                    </a:lnTo>
                    <a:lnTo>
                      <a:pt x="122" y="188"/>
                    </a:lnTo>
                    <a:lnTo>
                      <a:pt x="111" y="17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27223" name="Freeform 247"/>
              <p:cNvSpPr>
                <a:spLocks/>
              </p:cNvSpPr>
              <p:nvPr/>
            </p:nvSpPr>
            <p:spPr bwMode="auto">
              <a:xfrm>
                <a:off x="2502" y="3131"/>
                <a:ext cx="454" cy="22"/>
              </a:xfrm>
              <a:custGeom>
                <a:avLst/>
                <a:gdLst>
                  <a:gd name="T0" fmla="*/ 454 w 454"/>
                  <a:gd name="T1" fmla="*/ 22 h 22"/>
                  <a:gd name="T2" fmla="*/ 454 w 454"/>
                  <a:gd name="T3" fmla="*/ 0 h 22"/>
                  <a:gd name="T4" fmla="*/ 11 w 454"/>
                  <a:gd name="T5" fmla="*/ 0 h 22"/>
                  <a:gd name="T6" fmla="*/ 0 w 454"/>
                  <a:gd name="T7" fmla="*/ 11 h 22"/>
                  <a:gd name="T8" fmla="*/ 0 w 454"/>
                  <a:gd name="T9" fmla="*/ 22 h 22"/>
                  <a:gd name="T10" fmla="*/ 11 w 454"/>
                  <a:gd name="T11" fmla="*/ 22 h 22"/>
                  <a:gd name="T12" fmla="*/ 454 w 454"/>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454" h="22">
                    <a:moveTo>
                      <a:pt x="454" y="22"/>
                    </a:moveTo>
                    <a:lnTo>
                      <a:pt x="454" y="0"/>
                    </a:lnTo>
                    <a:lnTo>
                      <a:pt x="11" y="0"/>
                    </a:lnTo>
                    <a:lnTo>
                      <a:pt x="0" y="11"/>
                    </a:lnTo>
                    <a:lnTo>
                      <a:pt x="0" y="22"/>
                    </a:lnTo>
                    <a:lnTo>
                      <a:pt x="11" y="22"/>
                    </a:lnTo>
                    <a:lnTo>
                      <a:pt x="45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27224" name="Rectangle 248"/>
            <p:cNvSpPr>
              <a:spLocks noChangeArrowheads="1"/>
            </p:cNvSpPr>
            <p:nvPr/>
          </p:nvSpPr>
          <p:spPr bwMode="auto">
            <a:xfrm>
              <a:off x="2524" y="3142"/>
              <a:ext cx="1295" cy="2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7225" name="Rectangle 249"/>
            <p:cNvSpPr>
              <a:spLocks noChangeArrowheads="1"/>
            </p:cNvSpPr>
            <p:nvPr/>
          </p:nvSpPr>
          <p:spPr bwMode="auto">
            <a:xfrm>
              <a:off x="2513" y="3131"/>
              <a:ext cx="1317" cy="266"/>
            </a:xfrm>
            <a:prstGeom prst="rect">
              <a:avLst/>
            </a:prstGeom>
            <a:noFill/>
            <a:ln w="349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26" name="Rectangle 250"/>
            <p:cNvSpPr>
              <a:spLocks noChangeArrowheads="1"/>
            </p:cNvSpPr>
            <p:nvPr/>
          </p:nvSpPr>
          <p:spPr bwMode="auto">
            <a:xfrm>
              <a:off x="2864" y="3187"/>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Ethernet</a:t>
              </a:r>
              <a:endParaRPr lang="en-US" altLang="en-US" sz="1600" b="0">
                <a:latin typeface="Courier New" panose="02070309020205020404" pitchFamily="49" charset="0"/>
              </a:endParaRPr>
            </a:p>
          </p:txBody>
        </p:sp>
        <p:sp>
          <p:nvSpPr>
            <p:cNvPr id="127227" name="Rectangle 251"/>
            <p:cNvSpPr>
              <a:spLocks noChangeArrowheads="1"/>
            </p:cNvSpPr>
            <p:nvPr/>
          </p:nvSpPr>
          <p:spPr bwMode="auto">
            <a:xfrm>
              <a:off x="4162" y="3144"/>
              <a:ext cx="963" cy="25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28" name="Rectangle 252"/>
            <p:cNvSpPr>
              <a:spLocks noChangeArrowheads="1"/>
            </p:cNvSpPr>
            <p:nvPr/>
          </p:nvSpPr>
          <p:spPr bwMode="auto">
            <a:xfrm>
              <a:off x="4490" y="3195"/>
              <a:ext cx="3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Wire</a:t>
              </a:r>
              <a:endParaRPr lang="en-US" altLang="en-US" sz="1600" b="0">
                <a:latin typeface="Courier New" panose="02070309020205020404" pitchFamily="49" charset="0"/>
              </a:endParaRPr>
            </a:p>
          </p:txBody>
        </p:sp>
        <p:sp>
          <p:nvSpPr>
            <p:cNvPr id="127229" name="Line 253"/>
            <p:cNvSpPr>
              <a:spLocks noChangeShapeType="1"/>
            </p:cNvSpPr>
            <p:nvPr/>
          </p:nvSpPr>
          <p:spPr bwMode="auto">
            <a:xfrm flipH="1" flipV="1">
              <a:off x="2214" y="874"/>
              <a:ext cx="100" cy="7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0" name="Freeform 254"/>
            <p:cNvSpPr>
              <a:spLocks/>
            </p:cNvSpPr>
            <p:nvPr/>
          </p:nvSpPr>
          <p:spPr bwMode="auto">
            <a:xfrm>
              <a:off x="2214" y="874"/>
              <a:ext cx="111" cy="99"/>
            </a:xfrm>
            <a:custGeom>
              <a:avLst/>
              <a:gdLst>
                <a:gd name="T0" fmla="*/ 78 w 111"/>
                <a:gd name="T1" fmla="*/ 99 h 99"/>
                <a:gd name="T2" fmla="*/ 0 w 111"/>
                <a:gd name="T3" fmla="*/ 0 h 99"/>
                <a:gd name="T4" fmla="*/ 111 w 111"/>
                <a:gd name="T5" fmla="*/ 44 h 99"/>
              </a:gdLst>
              <a:ahLst/>
              <a:cxnLst>
                <a:cxn ang="0">
                  <a:pos x="T0" y="T1"/>
                </a:cxn>
                <a:cxn ang="0">
                  <a:pos x="T2" y="T3"/>
                </a:cxn>
                <a:cxn ang="0">
                  <a:pos x="T4" y="T5"/>
                </a:cxn>
              </a:cxnLst>
              <a:rect l="0" t="0" r="r" b="b"/>
              <a:pathLst>
                <a:path w="111" h="99">
                  <a:moveTo>
                    <a:pt x="78" y="99"/>
                  </a:moveTo>
                  <a:lnTo>
                    <a:pt x="0" y="0"/>
                  </a:lnTo>
                  <a:lnTo>
                    <a:pt x="111" y="4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31" name="Line 255"/>
            <p:cNvSpPr>
              <a:spLocks noChangeShapeType="1"/>
            </p:cNvSpPr>
            <p:nvPr/>
          </p:nvSpPr>
          <p:spPr bwMode="auto">
            <a:xfrm flipH="1" flipV="1">
              <a:off x="2314" y="951"/>
              <a:ext cx="33"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2" name="Line 256"/>
            <p:cNvSpPr>
              <a:spLocks noChangeShapeType="1"/>
            </p:cNvSpPr>
            <p:nvPr/>
          </p:nvSpPr>
          <p:spPr bwMode="auto">
            <a:xfrm flipH="1" flipV="1">
              <a:off x="2214" y="1837"/>
              <a:ext cx="100"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3" name="Freeform 257"/>
            <p:cNvSpPr>
              <a:spLocks/>
            </p:cNvSpPr>
            <p:nvPr/>
          </p:nvSpPr>
          <p:spPr bwMode="auto">
            <a:xfrm>
              <a:off x="2214" y="1837"/>
              <a:ext cx="111" cy="88"/>
            </a:xfrm>
            <a:custGeom>
              <a:avLst/>
              <a:gdLst>
                <a:gd name="T0" fmla="*/ 78 w 111"/>
                <a:gd name="T1" fmla="*/ 88 h 88"/>
                <a:gd name="T2" fmla="*/ 0 w 111"/>
                <a:gd name="T3" fmla="*/ 0 h 88"/>
                <a:gd name="T4" fmla="*/ 111 w 111"/>
                <a:gd name="T5" fmla="*/ 44 h 88"/>
              </a:gdLst>
              <a:ahLst/>
              <a:cxnLst>
                <a:cxn ang="0">
                  <a:pos x="T0" y="T1"/>
                </a:cxn>
                <a:cxn ang="0">
                  <a:pos x="T2" y="T3"/>
                </a:cxn>
                <a:cxn ang="0">
                  <a:pos x="T4" y="T5"/>
                </a:cxn>
              </a:cxnLst>
              <a:rect l="0" t="0" r="r" b="b"/>
              <a:pathLst>
                <a:path w="111" h="88">
                  <a:moveTo>
                    <a:pt x="78" y="88"/>
                  </a:moveTo>
                  <a:lnTo>
                    <a:pt x="0" y="0"/>
                  </a:lnTo>
                  <a:lnTo>
                    <a:pt x="111" y="44"/>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34" name="Line 258"/>
            <p:cNvSpPr>
              <a:spLocks noChangeShapeType="1"/>
            </p:cNvSpPr>
            <p:nvPr/>
          </p:nvSpPr>
          <p:spPr bwMode="auto">
            <a:xfrm flipH="1" flipV="1">
              <a:off x="2314" y="1903"/>
              <a:ext cx="33"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5" name="Line 259"/>
            <p:cNvSpPr>
              <a:spLocks noChangeShapeType="1"/>
            </p:cNvSpPr>
            <p:nvPr/>
          </p:nvSpPr>
          <p:spPr bwMode="auto">
            <a:xfrm flipH="1">
              <a:off x="2225" y="2268"/>
              <a:ext cx="111" cy="3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6" name="Freeform 260"/>
            <p:cNvSpPr>
              <a:spLocks/>
            </p:cNvSpPr>
            <p:nvPr/>
          </p:nvSpPr>
          <p:spPr bwMode="auto">
            <a:xfrm>
              <a:off x="2225" y="2235"/>
              <a:ext cx="111" cy="66"/>
            </a:xfrm>
            <a:custGeom>
              <a:avLst/>
              <a:gdLst>
                <a:gd name="T0" fmla="*/ 111 w 111"/>
                <a:gd name="T1" fmla="*/ 66 h 66"/>
                <a:gd name="T2" fmla="*/ 0 w 111"/>
                <a:gd name="T3" fmla="*/ 66 h 66"/>
                <a:gd name="T4" fmla="*/ 89 w 111"/>
                <a:gd name="T5" fmla="*/ 0 h 66"/>
              </a:gdLst>
              <a:ahLst/>
              <a:cxnLst>
                <a:cxn ang="0">
                  <a:pos x="T0" y="T1"/>
                </a:cxn>
                <a:cxn ang="0">
                  <a:pos x="T2" y="T3"/>
                </a:cxn>
                <a:cxn ang="0">
                  <a:pos x="T4" y="T5"/>
                </a:cxn>
              </a:cxnLst>
              <a:rect l="0" t="0" r="r" b="b"/>
              <a:pathLst>
                <a:path w="111" h="66">
                  <a:moveTo>
                    <a:pt x="111" y="66"/>
                  </a:moveTo>
                  <a:lnTo>
                    <a:pt x="0" y="66"/>
                  </a:lnTo>
                  <a:lnTo>
                    <a:pt x="8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37" name="Line 261"/>
            <p:cNvSpPr>
              <a:spLocks noChangeShapeType="1"/>
            </p:cNvSpPr>
            <p:nvPr/>
          </p:nvSpPr>
          <p:spPr bwMode="auto">
            <a:xfrm flipH="1">
              <a:off x="2336" y="2257"/>
              <a:ext cx="33" cy="1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8" name="Line 262"/>
            <p:cNvSpPr>
              <a:spLocks noChangeShapeType="1"/>
            </p:cNvSpPr>
            <p:nvPr/>
          </p:nvSpPr>
          <p:spPr bwMode="auto">
            <a:xfrm flipH="1">
              <a:off x="2214" y="2667"/>
              <a:ext cx="67" cy="99"/>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39" name="Freeform 263"/>
            <p:cNvSpPr>
              <a:spLocks/>
            </p:cNvSpPr>
            <p:nvPr/>
          </p:nvSpPr>
          <p:spPr bwMode="auto">
            <a:xfrm>
              <a:off x="2214" y="2655"/>
              <a:ext cx="89" cy="111"/>
            </a:xfrm>
            <a:custGeom>
              <a:avLst/>
              <a:gdLst>
                <a:gd name="T0" fmla="*/ 89 w 89"/>
                <a:gd name="T1" fmla="*/ 34 h 111"/>
                <a:gd name="T2" fmla="*/ 0 w 89"/>
                <a:gd name="T3" fmla="*/ 111 h 111"/>
                <a:gd name="T4" fmla="*/ 33 w 89"/>
                <a:gd name="T5" fmla="*/ 0 h 111"/>
              </a:gdLst>
              <a:ahLst/>
              <a:cxnLst>
                <a:cxn ang="0">
                  <a:pos x="T0" y="T1"/>
                </a:cxn>
                <a:cxn ang="0">
                  <a:pos x="T2" y="T3"/>
                </a:cxn>
                <a:cxn ang="0">
                  <a:pos x="T4" y="T5"/>
                </a:cxn>
              </a:cxnLst>
              <a:rect l="0" t="0" r="r" b="b"/>
              <a:pathLst>
                <a:path w="89" h="111">
                  <a:moveTo>
                    <a:pt x="89" y="34"/>
                  </a:moveTo>
                  <a:lnTo>
                    <a:pt x="0" y="111"/>
                  </a:lnTo>
                  <a:lnTo>
                    <a:pt x="33"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40" name="Line 264"/>
            <p:cNvSpPr>
              <a:spLocks noChangeShapeType="1"/>
            </p:cNvSpPr>
            <p:nvPr/>
          </p:nvSpPr>
          <p:spPr bwMode="auto">
            <a:xfrm flipH="1">
              <a:off x="2336" y="2512"/>
              <a:ext cx="44" cy="6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41" name="Line 265"/>
            <p:cNvSpPr>
              <a:spLocks noChangeShapeType="1"/>
            </p:cNvSpPr>
            <p:nvPr/>
          </p:nvSpPr>
          <p:spPr bwMode="auto">
            <a:xfrm flipH="1">
              <a:off x="2281" y="2633"/>
              <a:ext cx="22" cy="3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42" name="Line 266"/>
            <p:cNvSpPr>
              <a:spLocks noChangeShapeType="1"/>
            </p:cNvSpPr>
            <p:nvPr/>
          </p:nvSpPr>
          <p:spPr bwMode="auto">
            <a:xfrm flipH="1">
              <a:off x="2225" y="1327"/>
              <a:ext cx="111" cy="3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43" name="Freeform 267"/>
            <p:cNvSpPr>
              <a:spLocks/>
            </p:cNvSpPr>
            <p:nvPr/>
          </p:nvSpPr>
          <p:spPr bwMode="auto">
            <a:xfrm>
              <a:off x="2225" y="1294"/>
              <a:ext cx="111" cy="67"/>
            </a:xfrm>
            <a:custGeom>
              <a:avLst/>
              <a:gdLst>
                <a:gd name="T0" fmla="*/ 111 w 111"/>
                <a:gd name="T1" fmla="*/ 67 h 67"/>
                <a:gd name="T2" fmla="*/ 0 w 111"/>
                <a:gd name="T3" fmla="*/ 67 h 67"/>
                <a:gd name="T4" fmla="*/ 89 w 111"/>
                <a:gd name="T5" fmla="*/ 0 h 67"/>
              </a:gdLst>
              <a:ahLst/>
              <a:cxnLst>
                <a:cxn ang="0">
                  <a:pos x="T0" y="T1"/>
                </a:cxn>
                <a:cxn ang="0">
                  <a:pos x="T2" y="T3"/>
                </a:cxn>
                <a:cxn ang="0">
                  <a:pos x="T4" y="T5"/>
                </a:cxn>
              </a:cxnLst>
              <a:rect l="0" t="0" r="r" b="b"/>
              <a:pathLst>
                <a:path w="111" h="67">
                  <a:moveTo>
                    <a:pt x="111" y="67"/>
                  </a:moveTo>
                  <a:lnTo>
                    <a:pt x="0" y="67"/>
                  </a:lnTo>
                  <a:lnTo>
                    <a:pt x="89"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44" name="Line 268"/>
            <p:cNvSpPr>
              <a:spLocks noChangeShapeType="1"/>
            </p:cNvSpPr>
            <p:nvPr/>
          </p:nvSpPr>
          <p:spPr bwMode="auto">
            <a:xfrm flipH="1">
              <a:off x="2336" y="1305"/>
              <a:ext cx="33" cy="2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45" name="Line 269"/>
            <p:cNvSpPr>
              <a:spLocks noChangeShapeType="1"/>
            </p:cNvSpPr>
            <p:nvPr/>
          </p:nvSpPr>
          <p:spPr bwMode="auto">
            <a:xfrm flipH="1">
              <a:off x="2225" y="3264"/>
              <a:ext cx="111"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7246" name="Freeform 270"/>
            <p:cNvSpPr>
              <a:spLocks/>
            </p:cNvSpPr>
            <p:nvPr/>
          </p:nvSpPr>
          <p:spPr bwMode="auto">
            <a:xfrm>
              <a:off x="2225" y="3231"/>
              <a:ext cx="111" cy="66"/>
            </a:xfrm>
            <a:custGeom>
              <a:avLst/>
              <a:gdLst>
                <a:gd name="T0" fmla="*/ 111 w 111"/>
                <a:gd name="T1" fmla="*/ 66 h 66"/>
                <a:gd name="T2" fmla="*/ 0 w 111"/>
                <a:gd name="T3" fmla="*/ 33 h 66"/>
                <a:gd name="T4" fmla="*/ 111 w 111"/>
                <a:gd name="T5" fmla="*/ 0 h 66"/>
              </a:gdLst>
              <a:ahLst/>
              <a:cxnLst>
                <a:cxn ang="0">
                  <a:pos x="T0" y="T1"/>
                </a:cxn>
                <a:cxn ang="0">
                  <a:pos x="T2" y="T3"/>
                </a:cxn>
                <a:cxn ang="0">
                  <a:pos x="T4" y="T5"/>
                </a:cxn>
              </a:cxnLst>
              <a:rect l="0" t="0" r="r" b="b"/>
              <a:pathLst>
                <a:path w="111" h="66">
                  <a:moveTo>
                    <a:pt x="111" y="66"/>
                  </a:moveTo>
                  <a:lnTo>
                    <a:pt x="0" y="33"/>
                  </a:lnTo>
                  <a:lnTo>
                    <a:pt x="111"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7247" name="Line 271"/>
            <p:cNvSpPr>
              <a:spLocks noChangeShapeType="1"/>
            </p:cNvSpPr>
            <p:nvPr/>
          </p:nvSpPr>
          <p:spPr bwMode="auto">
            <a:xfrm flipH="1">
              <a:off x="2336" y="3264"/>
              <a:ext cx="4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Model/View/Controller</a:t>
            </a:r>
          </a:p>
        </p:txBody>
      </p:sp>
      <p:sp>
        <p:nvSpPr>
          <p:cNvPr id="134147" name="Rectangle 3"/>
          <p:cNvSpPr>
            <a:spLocks noGrp="1" noChangeArrowheads="1"/>
          </p:cNvSpPr>
          <p:nvPr>
            <p:ph type="body" idx="1"/>
          </p:nvPr>
        </p:nvSpPr>
        <p:spPr>
          <a:xfrm>
            <a:off x="355600" y="914400"/>
            <a:ext cx="8255000" cy="4921250"/>
          </a:xfrm>
        </p:spPr>
        <p:txBody>
          <a:bodyPr/>
          <a:lstStyle/>
          <a:p>
            <a:r>
              <a:rPr lang="en-US" altLang="en-US"/>
              <a:t>Subsystems are classified into 3 different types</a:t>
            </a:r>
          </a:p>
          <a:p>
            <a:pPr lvl="1"/>
            <a:r>
              <a:rPr lang="en-US" altLang="en-US"/>
              <a:t>Model subsystem: </a:t>
            </a:r>
            <a:r>
              <a:rPr lang="en-US" altLang="en-US" b="0"/>
              <a:t>Responsible for application domain knowledge</a:t>
            </a:r>
          </a:p>
          <a:p>
            <a:pPr lvl="1"/>
            <a:r>
              <a:rPr lang="en-US" altLang="en-US"/>
              <a:t>View subsystem: </a:t>
            </a:r>
            <a:r>
              <a:rPr lang="en-US" altLang="en-US" b="0"/>
              <a:t>Responsible for displaying application domain objects to the user</a:t>
            </a:r>
          </a:p>
          <a:p>
            <a:pPr lvl="1"/>
            <a:r>
              <a:rPr lang="en-US" altLang="en-US"/>
              <a:t>Controller subsystem: </a:t>
            </a:r>
            <a:r>
              <a:rPr lang="en-US" altLang="en-US" b="0"/>
              <a:t> Responsible for sequence of interactions with the user and notifying views of changes in the model. </a:t>
            </a:r>
          </a:p>
          <a:p>
            <a:r>
              <a:rPr lang="en-US" altLang="en-US"/>
              <a:t>MVC is a special case of a repository architecture:</a:t>
            </a:r>
          </a:p>
          <a:p>
            <a:pPr lvl="1"/>
            <a:r>
              <a:rPr lang="en-US" altLang="en-US"/>
              <a:t>Model subsystem implements the central datastructure, the Controller subsystem explicitly dictate the control flow</a:t>
            </a:r>
          </a:p>
        </p:txBody>
      </p:sp>
      <p:grpSp>
        <p:nvGrpSpPr>
          <p:cNvPr id="134149" name="Group 5"/>
          <p:cNvGrpSpPr>
            <a:grpSpLocks/>
          </p:cNvGrpSpPr>
          <p:nvPr/>
        </p:nvGrpSpPr>
        <p:grpSpPr bwMode="auto">
          <a:xfrm>
            <a:off x="1219200" y="4495800"/>
            <a:ext cx="6788150" cy="1806575"/>
            <a:chOff x="768" y="1214"/>
            <a:chExt cx="4276" cy="1138"/>
          </a:xfrm>
        </p:grpSpPr>
        <p:sp>
          <p:nvSpPr>
            <p:cNvPr id="134150" name="Freeform 6"/>
            <p:cNvSpPr>
              <a:spLocks/>
            </p:cNvSpPr>
            <p:nvPr/>
          </p:nvSpPr>
          <p:spPr bwMode="auto">
            <a:xfrm>
              <a:off x="2653" y="1828"/>
              <a:ext cx="1480" cy="307"/>
            </a:xfrm>
            <a:custGeom>
              <a:avLst/>
              <a:gdLst>
                <a:gd name="T0" fmla="*/ 0 w 1480"/>
                <a:gd name="T1" fmla="*/ 307 h 307"/>
                <a:gd name="T2" fmla="*/ 1480 w 1480"/>
                <a:gd name="T3" fmla="*/ 307 h 307"/>
                <a:gd name="T4" fmla="*/ 1480 w 1480"/>
                <a:gd name="T5" fmla="*/ 0 h 307"/>
              </a:gdLst>
              <a:ahLst/>
              <a:cxnLst>
                <a:cxn ang="0">
                  <a:pos x="T0" y="T1"/>
                </a:cxn>
                <a:cxn ang="0">
                  <a:pos x="T2" y="T3"/>
                </a:cxn>
                <a:cxn ang="0">
                  <a:pos x="T4" y="T5"/>
                </a:cxn>
              </a:cxnLst>
              <a:rect l="0" t="0" r="r" b="b"/>
              <a:pathLst>
                <a:path w="1480" h="307">
                  <a:moveTo>
                    <a:pt x="0" y="307"/>
                  </a:moveTo>
                  <a:lnTo>
                    <a:pt x="1480" y="307"/>
                  </a:lnTo>
                  <a:lnTo>
                    <a:pt x="148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51" name="Freeform 7"/>
            <p:cNvSpPr>
              <a:spLocks/>
            </p:cNvSpPr>
            <p:nvPr/>
          </p:nvSpPr>
          <p:spPr bwMode="auto">
            <a:xfrm>
              <a:off x="2416" y="1354"/>
              <a:ext cx="1717" cy="167"/>
            </a:xfrm>
            <a:custGeom>
              <a:avLst/>
              <a:gdLst>
                <a:gd name="T0" fmla="*/ 0 w 1717"/>
                <a:gd name="T1" fmla="*/ 0 h 167"/>
                <a:gd name="T2" fmla="*/ 1717 w 1717"/>
                <a:gd name="T3" fmla="*/ 0 h 167"/>
                <a:gd name="T4" fmla="*/ 1717 w 1717"/>
                <a:gd name="T5" fmla="*/ 167 h 167"/>
              </a:gdLst>
              <a:ahLst/>
              <a:cxnLst>
                <a:cxn ang="0">
                  <a:pos x="T0" y="T1"/>
                </a:cxn>
                <a:cxn ang="0">
                  <a:pos x="T2" y="T3"/>
                </a:cxn>
                <a:cxn ang="0">
                  <a:pos x="T4" y="T5"/>
                </a:cxn>
              </a:cxnLst>
              <a:rect l="0" t="0" r="r" b="b"/>
              <a:pathLst>
                <a:path w="1717" h="167">
                  <a:moveTo>
                    <a:pt x="0" y="0"/>
                  </a:moveTo>
                  <a:lnTo>
                    <a:pt x="1717" y="0"/>
                  </a:lnTo>
                  <a:lnTo>
                    <a:pt x="1717" y="16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4152" name="Rectangle 8"/>
            <p:cNvSpPr>
              <a:spLocks noChangeArrowheads="1"/>
            </p:cNvSpPr>
            <p:nvPr/>
          </p:nvSpPr>
          <p:spPr bwMode="auto">
            <a:xfrm>
              <a:off x="768" y="1214"/>
              <a:ext cx="1662" cy="307"/>
            </a:xfrm>
            <a:prstGeom prst="rect">
              <a:avLst/>
            </a:prstGeom>
            <a:solidFill>
              <a:schemeClr val="bg1"/>
            </a:solidFill>
            <a:ln w="22225">
              <a:solidFill>
                <a:srgbClr val="000000"/>
              </a:solidFill>
              <a:miter lim="800000"/>
              <a:headEnd/>
              <a:tailEnd/>
            </a:ln>
          </p:spPr>
          <p:txBody>
            <a:bodyPr/>
            <a:lstStyle/>
            <a:p>
              <a:endParaRPr lang="en-IN"/>
            </a:p>
          </p:txBody>
        </p:sp>
        <p:sp>
          <p:nvSpPr>
            <p:cNvPr id="134153" name="Rectangle 9"/>
            <p:cNvSpPr>
              <a:spLocks noChangeArrowheads="1"/>
            </p:cNvSpPr>
            <p:nvPr/>
          </p:nvSpPr>
          <p:spPr bwMode="auto">
            <a:xfrm>
              <a:off x="1214" y="1291"/>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Controller</a:t>
              </a:r>
              <a:endParaRPr lang="en-US" altLang="en-US" sz="1600" b="0"/>
            </a:p>
          </p:txBody>
        </p:sp>
        <p:sp>
          <p:nvSpPr>
            <p:cNvPr id="134154" name="Rectangle 10"/>
            <p:cNvSpPr>
              <a:spLocks noChangeArrowheads="1"/>
            </p:cNvSpPr>
            <p:nvPr/>
          </p:nvSpPr>
          <p:spPr bwMode="auto">
            <a:xfrm>
              <a:off x="3309" y="1521"/>
              <a:ext cx="1648" cy="321"/>
            </a:xfrm>
            <a:prstGeom prst="rect">
              <a:avLst/>
            </a:prstGeom>
            <a:solidFill>
              <a:schemeClr val="bg1"/>
            </a:solidFill>
            <a:ln w="22225">
              <a:solidFill>
                <a:srgbClr val="000000"/>
              </a:solidFill>
              <a:miter lim="800000"/>
              <a:headEnd/>
              <a:tailEnd/>
            </a:ln>
          </p:spPr>
          <p:txBody>
            <a:bodyPr/>
            <a:lstStyle/>
            <a:p>
              <a:endParaRPr lang="en-IN"/>
            </a:p>
          </p:txBody>
        </p:sp>
        <p:sp>
          <p:nvSpPr>
            <p:cNvPr id="134155" name="Rectangle 11"/>
            <p:cNvSpPr>
              <a:spLocks noChangeArrowheads="1"/>
            </p:cNvSpPr>
            <p:nvPr/>
          </p:nvSpPr>
          <p:spPr bwMode="auto">
            <a:xfrm>
              <a:off x="3941" y="1605"/>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Model</a:t>
              </a:r>
              <a:endParaRPr lang="en-US" altLang="en-US" sz="1600" b="0"/>
            </a:p>
          </p:txBody>
        </p:sp>
        <p:sp>
          <p:nvSpPr>
            <p:cNvPr id="134156" name="Rectangle 12"/>
            <p:cNvSpPr>
              <a:spLocks noChangeArrowheads="1"/>
            </p:cNvSpPr>
            <p:nvPr/>
          </p:nvSpPr>
          <p:spPr bwMode="auto">
            <a:xfrm>
              <a:off x="2727" y="1988"/>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subscriber</a:t>
              </a:r>
              <a:endParaRPr lang="en-US" altLang="en-US" sz="1600" b="0"/>
            </a:p>
          </p:txBody>
        </p:sp>
        <p:sp>
          <p:nvSpPr>
            <p:cNvPr id="134157" name="Rectangle 13"/>
            <p:cNvSpPr>
              <a:spLocks noChangeArrowheads="1"/>
            </p:cNvSpPr>
            <p:nvPr/>
          </p:nvSpPr>
          <p:spPr bwMode="auto">
            <a:xfrm>
              <a:off x="4276" y="1848"/>
              <a:ext cx="6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notifier</a:t>
              </a:r>
              <a:endParaRPr lang="en-US" altLang="en-US" sz="1600" b="0"/>
            </a:p>
          </p:txBody>
        </p:sp>
        <p:sp>
          <p:nvSpPr>
            <p:cNvPr id="134158" name="Rectangle 14"/>
            <p:cNvSpPr>
              <a:spLocks noChangeArrowheads="1"/>
            </p:cNvSpPr>
            <p:nvPr/>
          </p:nvSpPr>
          <p:spPr bwMode="auto">
            <a:xfrm>
              <a:off x="2481" y="1220"/>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initiator</a:t>
              </a:r>
              <a:endParaRPr lang="en-US" altLang="en-US" sz="1600" b="0"/>
            </a:p>
          </p:txBody>
        </p:sp>
        <p:sp>
          <p:nvSpPr>
            <p:cNvPr id="134159" name="Rectangle 15"/>
            <p:cNvSpPr>
              <a:spLocks noChangeArrowheads="1"/>
            </p:cNvSpPr>
            <p:nvPr/>
          </p:nvSpPr>
          <p:spPr bwMode="auto">
            <a:xfrm>
              <a:off x="2727" y="219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a:t>
              </a:r>
              <a:endParaRPr lang="en-US" altLang="en-US" sz="1600" b="0"/>
            </a:p>
          </p:txBody>
        </p:sp>
        <p:grpSp>
          <p:nvGrpSpPr>
            <p:cNvPr id="134160" name="Group 16"/>
            <p:cNvGrpSpPr>
              <a:grpSpLocks/>
            </p:cNvGrpSpPr>
            <p:nvPr/>
          </p:nvGrpSpPr>
          <p:grpSpPr bwMode="auto">
            <a:xfrm>
              <a:off x="4008" y="1374"/>
              <a:ext cx="1036" cy="154"/>
              <a:chOff x="4022" y="1402"/>
              <a:chExt cx="1036" cy="154"/>
            </a:xfrm>
          </p:grpSpPr>
          <p:sp>
            <p:nvSpPr>
              <p:cNvPr id="134161" name="Rectangle 17"/>
              <p:cNvSpPr>
                <a:spLocks noChangeArrowheads="1"/>
              </p:cNvSpPr>
              <p:nvPr/>
            </p:nvSpPr>
            <p:spPr bwMode="auto">
              <a:xfrm>
                <a:off x="4290" y="140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repository</a:t>
                </a:r>
                <a:endParaRPr lang="en-US" altLang="en-US" sz="1600" b="0"/>
              </a:p>
            </p:txBody>
          </p:sp>
          <p:sp>
            <p:nvSpPr>
              <p:cNvPr id="134162" name="Rectangle 18"/>
              <p:cNvSpPr>
                <a:spLocks noChangeArrowheads="1"/>
              </p:cNvSpPr>
              <p:nvPr/>
            </p:nvSpPr>
            <p:spPr bwMode="auto">
              <a:xfrm>
                <a:off x="4022" y="1402"/>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1</a:t>
                </a:r>
                <a:endParaRPr lang="en-US" altLang="en-US" sz="1600" b="0"/>
              </a:p>
            </p:txBody>
          </p:sp>
        </p:grpSp>
        <p:sp>
          <p:nvSpPr>
            <p:cNvPr id="134163" name="Rectangle 19"/>
            <p:cNvSpPr>
              <a:spLocks noChangeArrowheads="1"/>
            </p:cNvSpPr>
            <p:nvPr/>
          </p:nvSpPr>
          <p:spPr bwMode="auto">
            <a:xfrm>
              <a:off x="4008" y="1848"/>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1</a:t>
              </a:r>
              <a:endParaRPr lang="en-US" altLang="en-US" sz="1600" b="0"/>
            </a:p>
          </p:txBody>
        </p:sp>
        <p:sp>
          <p:nvSpPr>
            <p:cNvPr id="134164" name="Rectangle 20"/>
            <p:cNvSpPr>
              <a:spLocks noChangeArrowheads="1"/>
            </p:cNvSpPr>
            <p:nvPr/>
          </p:nvSpPr>
          <p:spPr bwMode="auto">
            <a:xfrm>
              <a:off x="2481" y="1430"/>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a:t>
              </a:r>
              <a:endParaRPr lang="en-US" altLang="en-US" sz="1600" b="0"/>
            </a:p>
          </p:txBody>
        </p:sp>
        <p:grpSp>
          <p:nvGrpSpPr>
            <p:cNvPr id="134165" name="Group 21"/>
            <p:cNvGrpSpPr>
              <a:grpSpLocks/>
            </p:cNvGrpSpPr>
            <p:nvPr/>
          </p:nvGrpSpPr>
          <p:grpSpPr bwMode="auto">
            <a:xfrm>
              <a:off x="1005" y="1982"/>
              <a:ext cx="1662" cy="307"/>
              <a:chOff x="1005" y="1982"/>
              <a:chExt cx="1662" cy="307"/>
            </a:xfrm>
          </p:grpSpPr>
          <p:sp>
            <p:nvSpPr>
              <p:cNvPr id="134166" name="Rectangle 22"/>
              <p:cNvSpPr>
                <a:spLocks noChangeArrowheads="1"/>
              </p:cNvSpPr>
              <p:nvPr/>
            </p:nvSpPr>
            <p:spPr bwMode="auto">
              <a:xfrm>
                <a:off x="1005" y="1982"/>
                <a:ext cx="1662" cy="307"/>
              </a:xfrm>
              <a:prstGeom prst="rect">
                <a:avLst/>
              </a:prstGeom>
              <a:solidFill>
                <a:schemeClr val="bg1"/>
              </a:solidFill>
              <a:ln w="22225">
                <a:solidFill>
                  <a:srgbClr val="000000"/>
                </a:solidFill>
                <a:miter lim="800000"/>
                <a:headEnd/>
                <a:tailEnd/>
              </a:ln>
            </p:spPr>
            <p:txBody>
              <a:bodyPr/>
              <a:lstStyle/>
              <a:p>
                <a:endParaRPr lang="en-IN"/>
              </a:p>
            </p:txBody>
          </p:sp>
          <p:sp>
            <p:nvSpPr>
              <p:cNvPr id="134167" name="Rectangle 23"/>
              <p:cNvSpPr>
                <a:spLocks noChangeArrowheads="1"/>
              </p:cNvSpPr>
              <p:nvPr/>
            </p:nvSpPr>
            <p:spPr bwMode="auto">
              <a:xfrm>
                <a:off x="1682" y="2059"/>
                <a:ext cx="307"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View</a:t>
                </a:r>
                <a:endParaRPr lang="en-US" altLang="en-US" sz="1600" b="0"/>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tLang="en-US"/>
              <a:t>System Design</a:t>
            </a:r>
          </a:p>
        </p:txBody>
      </p:sp>
      <p:sp>
        <p:nvSpPr>
          <p:cNvPr id="22531" name="Line 3"/>
          <p:cNvSpPr>
            <a:spLocks noChangeShapeType="1"/>
          </p:cNvSpPr>
          <p:nvPr/>
        </p:nvSpPr>
        <p:spPr bwMode="auto">
          <a:xfrm flipH="1">
            <a:off x="1701800" y="1314450"/>
            <a:ext cx="1689100" cy="546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2" name="Rectangle 4"/>
          <p:cNvSpPr>
            <a:spLocks noChangeArrowheads="1"/>
          </p:cNvSpPr>
          <p:nvPr/>
        </p:nvSpPr>
        <p:spPr bwMode="auto">
          <a:xfrm>
            <a:off x="3803650" y="819150"/>
            <a:ext cx="1911350" cy="423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altLang="en-US" sz="2200">
                <a:solidFill>
                  <a:srgbClr val="000000"/>
                </a:solidFill>
              </a:rPr>
              <a:t>System Design</a:t>
            </a:r>
          </a:p>
        </p:txBody>
      </p:sp>
      <p:sp>
        <p:nvSpPr>
          <p:cNvPr id="22533" name="Rectangle 5"/>
          <p:cNvSpPr>
            <a:spLocks noChangeArrowheads="1"/>
          </p:cNvSpPr>
          <p:nvPr/>
        </p:nvSpPr>
        <p:spPr bwMode="auto">
          <a:xfrm>
            <a:off x="844550" y="2943225"/>
            <a:ext cx="11080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2. System</a:t>
            </a:r>
          </a:p>
        </p:txBody>
      </p:sp>
      <p:sp>
        <p:nvSpPr>
          <p:cNvPr id="22534" name="Line 6"/>
          <p:cNvSpPr>
            <a:spLocks noChangeShapeType="1"/>
          </p:cNvSpPr>
          <p:nvPr/>
        </p:nvSpPr>
        <p:spPr bwMode="auto">
          <a:xfrm flipH="1">
            <a:off x="2032000" y="1555750"/>
            <a:ext cx="2108200" cy="267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5" name="Rectangle 7"/>
          <p:cNvSpPr>
            <a:spLocks noChangeArrowheads="1"/>
          </p:cNvSpPr>
          <p:nvPr/>
        </p:nvSpPr>
        <p:spPr bwMode="auto">
          <a:xfrm>
            <a:off x="762000" y="3429000"/>
            <a:ext cx="1530350" cy="485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Layers/Partitions</a:t>
            </a:r>
          </a:p>
          <a:p>
            <a:r>
              <a:rPr lang="en-US" altLang="en-US" sz="1300">
                <a:solidFill>
                  <a:srgbClr val="000000"/>
                </a:solidFill>
              </a:rPr>
              <a:t>Cohesion/Coupling</a:t>
            </a:r>
          </a:p>
        </p:txBody>
      </p:sp>
      <p:sp>
        <p:nvSpPr>
          <p:cNvPr id="22540" name="Line 12"/>
          <p:cNvSpPr>
            <a:spLocks noChangeShapeType="1"/>
          </p:cNvSpPr>
          <p:nvPr/>
        </p:nvSpPr>
        <p:spPr bwMode="auto">
          <a:xfrm flipH="1">
            <a:off x="1816100" y="1441450"/>
            <a:ext cx="1943100" cy="13843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1" name="Line 13"/>
          <p:cNvSpPr>
            <a:spLocks noChangeShapeType="1"/>
          </p:cNvSpPr>
          <p:nvPr/>
        </p:nvSpPr>
        <p:spPr bwMode="auto">
          <a:xfrm flipH="1">
            <a:off x="3784600" y="1606550"/>
            <a:ext cx="749300" cy="29718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2" name="Line 14"/>
          <p:cNvSpPr>
            <a:spLocks noChangeShapeType="1"/>
          </p:cNvSpPr>
          <p:nvPr/>
        </p:nvSpPr>
        <p:spPr bwMode="auto">
          <a:xfrm>
            <a:off x="4870450" y="1593850"/>
            <a:ext cx="304800" cy="2997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3" name="Line 15"/>
          <p:cNvSpPr>
            <a:spLocks noChangeShapeType="1"/>
          </p:cNvSpPr>
          <p:nvPr/>
        </p:nvSpPr>
        <p:spPr bwMode="auto">
          <a:xfrm>
            <a:off x="5111750" y="1606550"/>
            <a:ext cx="1587500" cy="2870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4" name="Rectangle 16"/>
          <p:cNvSpPr>
            <a:spLocks noChangeArrowheads="1"/>
          </p:cNvSpPr>
          <p:nvPr/>
        </p:nvSpPr>
        <p:spPr bwMode="auto">
          <a:xfrm>
            <a:off x="4397375" y="4632325"/>
            <a:ext cx="93662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5. Data </a:t>
            </a:r>
          </a:p>
        </p:txBody>
      </p:sp>
      <p:grpSp>
        <p:nvGrpSpPr>
          <p:cNvPr id="22552" name="Group 24"/>
          <p:cNvGrpSpPr>
            <a:grpSpLocks/>
          </p:cNvGrpSpPr>
          <p:nvPr/>
        </p:nvGrpSpPr>
        <p:grpSpPr bwMode="auto">
          <a:xfrm>
            <a:off x="433388" y="1887538"/>
            <a:ext cx="1685925" cy="847725"/>
            <a:chOff x="273" y="1189"/>
            <a:chExt cx="1062" cy="534"/>
          </a:xfrm>
        </p:grpSpPr>
        <p:sp>
          <p:nvSpPr>
            <p:cNvPr id="22545" name="Rectangle 17"/>
            <p:cNvSpPr>
              <a:spLocks noChangeArrowheads="1"/>
            </p:cNvSpPr>
            <p:nvPr/>
          </p:nvSpPr>
          <p:spPr bwMode="auto">
            <a:xfrm>
              <a:off x="273" y="1189"/>
              <a:ext cx="106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1. Design Goals</a:t>
              </a:r>
            </a:p>
          </p:txBody>
        </p:sp>
        <p:sp>
          <p:nvSpPr>
            <p:cNvPr id="22546" name="Rectangle 18"/>
            <p:cNvSpPr>
              <a:spLocks noChangeArrowheads="1"/>
            </p:cNvSpPr>
            <p:nvPr/>
          </p:nvSpPr>
          <p:spPr bwMode="auto">
            <a:xfrm>
              <a:off x="404" y="1398"/>
              <a:ext cx="150"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 </a:t>
              </a:r>
            </a:p>
          </p:txBody>
        </p:sp>
        <p:sp>
          <p:nvSpPr>
            <p:cNvPr id="22547" name="Rectangle 19"/>
            <p:cNvSpPr>
              <a:spLocks noChangeArrowheads="1"/>
            </p:cNvSpPr>
            <p:nvPr/>
          </p:nvSpPr>
          <p:spPr bwMode="auto">
            <a:xfrm>
              <a:off x="469" y="1398"/>
              <a:ext cx="293"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Deﬁ</a:t>
              </a:r>
            </a:p>
          </p:txBody>
        </p:sp>
        <p:sp>
          <p:nvSpPr>
            <p:cNvPr id="22548" name="Rectangle 20"/>
            <p:cNvSpPr>
              <a:spLocks noChangeArrowheads="1"/>
            </p:cNvSpPr>
            <p:nvPr/>
          </p:nvSpPr>
          <p:spPr bwMode="auto">
            <a:xfrm>
              <a:off x="643" y="1398"/>
              <a:ext cx="374"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nition</a:t>
              </a:r>
            </a:p>
          </p:txBody>
        </p:sp>
        <p:sp>
          <p:nvSpPr>
            <p:cNvPr id="22549" name="Rectangle 21"/>
            <p:cNvSpPr>
              <a:spLocks noChangeArrowheads="1"/>
            </p:cNvSpPr>
            <p:nvPr/>
          </p:nvSpPr>
          <p:spPr bwMode="auto">
            <a:xfrm>
              <a:off x="469" y="1542"/>
              <a:ext cx="183"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T</a:t>
              </a:r>
            </a:p>
          </p:txBody>
        </p:sp>
        <p:sp>
          <p:nvSpPr>
            <p:cNvPr id="22550" name="Rectangle 22"/>
            <p:cNvSpPr>
              <a:spLocks noChangeArrowheads="1"/>
            </p:cNvSpPr>
            <p:nvPr/>
          </p:nvSpPr>
          <p:spPr bwMode="auto">
            <a:xfrm>
              <a:off x="529" y="1542"/>
              <a:ext cx="437"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rade-of</a:t>
              </a:r>
            </a:p>
          </p:txBody>
        </p:sp>
        <p:sp>
          <p:nvSpPr>
            <p:cNvPr id="22551" name="Rectangle 23"/>
            <p:cNvSpPr>
              <a:spLocks noChangeArrowheads="1"/>
            </p:cNvSpPr>
            <p:nvPr/>
          </p:nvSpPr>
          <p:spPr bwMode="auto">
            <a:xfrm>
              <a:off x="842" y="1542"/>
              <a:ext cx="189"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fs</a:t>
              </a:r>
            </a:p>
          </p:txBody>
        </p:sp>
      </p:grpSp>
      <p:sp>
        <p:nvSpPr>
          <p:cNvPr id="22553" name="Rectangle 25"/>
          <p:cNvSpPr>
            <a:spLocks noChangeArrowheads="1"/>
          </p:cNvSpPr>
          <p:nvPr/>
        </p:nvSpPr>
        <p:spPr bwMode="auto">
          <a:xfrm>
            <a:off x="2652713" y="4545013"/>
            <a:ext cx="14763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4. Hardware/</a:t>
            </a:r>
          </a:p>
        </p:txBody>
      </p:sp>
      <p:sp>
        <p:nvSpPr>
          <p:cNvPr id="22554" name="Rectangle 26"/>
          <p:cNvSpPr>
            <a:spLocks noChangeArrowheads="1"/>
          </p:cNvSpPr>
          <p:nvPr/>
        </p:nvSpPr>
        <p:spPr bwMode="auto">
          <a:xfrm>
            <a:off x="2817813" y="4760913"/>
            <a:ext cx="2381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 </a:t>
            </a:r>
          </a:p>
        </p:txBody>
      </p:sp>
      <p:sp>
        <p:nvSpPr>
          <p:cNvPr id="22555" name="Rectangle 27"/>
          <p:cNvSpPr>
            <a:spLocks noChangeArrowheads="1"/>
          </p:cNvSpPr>
          <p:nvPr/>
        </p:nvSpPr>
        <p:spPr bwMode="auto">
          <a:xfrm>
            <a:off x="2822575" y="5240338"/>
            <a:ext cx="1295400"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Special purpose</a:t>
            </a:r>
          </a:p>
        </p:txBody>
      </p:sp>
      <p:sp>
        <p:nvSpPr>
          <p:cNvPr id="22556" name="Rectangle 28"/>
          <p:cNvSpPr>
            <a:spLocks noChangeArrowheads="1"/>
          </p:cNvSpPr>
          <p:nvPr/>
        </p:nvSpPr>
        <p:spPr bwMode="auto">
          <a:xfrm>
            <a:off x="2822575" y="4737100"/>
            <a:ext cx="955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Softwar</a:t>
            </a:r>
          </a:p>
        </p:txBody>
      </p:sp>
      <p:sp>
        <p:nvSpPr>
          <p:cNvPr id="22557" name="Rectangle 29"/>
          <p:cNvSpPr>
            <a:spLocks noChangeArrowheads="1"/>
          </p:cNvSpPr>
          <p:nvPr/>
        </p:nvSpPr>
        <p:spPr bwMode="auto">
          <a:xfrm>
            <a:off x="3594100" y="4737100"/>
            <a:ext cx="282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e</a:t>
            </a:r>
          </a:p>
        </p:txBody>
      </p:sp>
      <p:sp>
        <p:nvSpPr>
          <p:cNvPr id="22558" name="Rectangle 30"/>
          <p:cNvSpPr>
            <a:spLocks noChangeArrowheads="1"/>
          </p:cNvSpPr>
          <p:nvPr/>
        </p:nvSpPr>
        <p:spPr bwMode="auto">
          <a:xfrm>
            <a:off x="2822575" y="5400675"/>
            <a:ext cx="1809750"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Buy or Build Trade-off</a:t>
            </a:r>
          </a:p>
        </p:txBody>
      </p:sp>
      <p:sp>
        <p:nvSpPr>
          <p:cNvPr id="22561" name="Rectangle 33"/>
          <p:cNvSpPr>
            <a:spLocks noChangeArrowheads="1"/>
          </p:cNvSpPr>
          <p:nvPr/>
        </p:nvSpPr>
        <p:spPr bwMode="auto">
          <a:xfrm>
            <a:off x="2822575" y="5561013"/>
            <a:ext cx="904875"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Allocation</a:t>
            </a:r>
          </a:p>
        </p:txBody>
      </p:sp>
      <p:sp>
        <p:nvSpPr>
          <p:cNvPr id="22562" name="Rectangle 34"/>
          <p:cNvSpPr>
            <a:spLocks noChangeArrowheads="1"/>
          </p:cNvSpPr>
          <p:nvPr/>
        </p:nvSpPr>
        <p:spPr bwMode="auto">
          <a:xfrm>
            <a:off x="2822575" y="5719763"/>
            <a:ext cx="1079500"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Connectivity</a:t>
            </a:r>
          </a:p>
        </p:txBody>
      </p:sp>
      <p:sp>
        <p:nvSpPr>
          <p:cNvPr id="22563" name="Rectangle 35"/>
          <p:cNvSpPr>
            <a:spLocks noChangeArrowheads="1"/>
          </p:cNvSpPr>
          <p:nvPr/>
        </p:nvSpPr>
        <p:spPr bwMode="auto">
          <a:xfrm>
            <a:off x="877888" y="4519613"/>
            <a:ext cx="2381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 </a:t>
            </a:r>
          </a:p>
        </p:txBody>
      </p:sp>
      <p:sp>
        <p:nvSpPr>
          <p:cNvPr id="22568" name="Rectangle 40"/>
          <p:cNvSpPr>
            <a:spLocks noChangeArrowheads="1"/>
          </p:cNvSpPr>
          <p:nvPr/>
        </p:nvSpPr>
        <p:spPr bwMode="auto">
          <a:xfrm>
            <a:off x="854075" y="4264025"/>
            <a:ext cx="16922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3. Concurrency</a:t>
            </a:r>
          </a:p>
        </p:txBody>
      </p:sp>
      <p:sp>
        <p:nvSpPr>
          <p:cNvPr id="22569" name="Rectangle 41"/>
          <p:cNvSpPr>
            <a:spLocks noChangeArrowheads="1"/>
          </p:cNvSpPr>
          <p:nvPr/>
        </p:nvSpPr>
        <p:spPr bwMode="auto">
          <a:xfrm>
            <a:off x="4605338" y="5638800"/>
            <a:ext cx="1212850"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Data structure</a:t>
            </a:r>
          </a:p>
        </p:txBody>
      </p:sp>
      <p:sp>
        <p:nvSpPr>
          <p:cNvPr id="22570" name="Rectangle 42"/>
          <p:cNvSpPr>
            <a:spLocks noChangeArrowheads="1"/>
          </p:cNvSpPr>
          <p:nvPr/>
        </p:nvSpPr>
        <p:spPr bwMode="auto">
          <a:xfrm>
            <a:off x="4635500" y="5181600"/>
            <a:ext cx="1460500"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Persistent Objects</a:t>
            </a:r>
          </a:p>
        </p:txBody>
      </p:sp>
      <p:sp>
        <p:nvSpPr>
          <p:cNvPr id="22571" name="Rectangle 43"/>
          <p:cNvSpPr>
            <a:spLocks noChangeArrowheads="1"/>
          </p:cNvSpPr>
          <p:nvPr/>
        </p:nvSpPr>
        <p:spPr bwMode="auto">
          <a:xfrm>
            <a:off x="4608513" y="5329238"/>
            <a:ext cx="511175"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Files</a:t>
            </a:r>
          </a:p>
        </p:txBody>
      </p:sp>
      <p:sp>
        <p:nvSpPr>
          <p:cNvPr id="22572" name="Rectangle 44"/>
          <p:cNvSpPr>
            <a:spLocks noChangeArrowheads="1"/>
          </p:cNvSpPr>
          <p:nvPr/>
        </p:nvSpPr>
        <p:spPr bwMode="auto">
          <a:xfrm>
            <a:off x="4608513" y="5465763"/>
            <a:ext cx="896937" cy="287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Databases</a:t>
            </a:r>
          </a:p>
        </p:txBody>
      </p:sp>
      <p:sp>
        <p:nvSpPr>
          <p:cNvPr id="22573" name="Rectangle 45"/>
          <p:cNvSpPr>
            <a:spLocks noChangeArrowheads="1"/>
          </p:cNvSpPr>
          <p:nvPr/>
        </p:nvSpPr>
        <p:spPr bwMode="auto">
          <a:xfrm>
            <a:off x="4397375" y="4860925"/>
            <a:ext cx="14636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Management</a:t>
            </a:r>
          </a:p>
        </p:txBody>
      </p:sp>
      <p:sp>
        <p:nvSpPr>
          <p:cNvPr id="22576" name="Rectangle 48"/>
          <p:cNvSpPr>
            <a:spLocks noChangeArrowheads="1"/>
          </p:cNvSpPr>
          <p:nvPr/>
        </p:nvSpPr>
        <p:spPr bwMode="auto">
          <a:xfrm>
            <a:off x="6280150" y="5041900"/>
            <a:ext cx="1193800" cy="485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Access control</a:t>
            </a:r>
          </a:p>
          <a:p>
            <a:r>
              <a:rPr lang="en-US" altLang="en-US" sz="1300">
                <a:solidFill>
                  <a:srgbClr val="000000"/>
                </a:solidFill>
              </a:rPr>
              <a:t>Security</a:t>
            </a:r>
          </a:p>
        </p:txBody>
      </p:sp>
      <p:sp>
        <p:nvSpPr>
          <p:cNvPr id="22578" name="Rectangle 50"/>
          <p:cNvSpPr>
            <a:spLocks noChangeArrowheads="1"/>
          </p:cNvSpPr>
          <p:nvPr/>
        </p:nvSpPr>
        <p:spPr bwMode="auto">
          <a:xfrm>
            <a:off x="6042025" y="4494213"/>
            <a:ext cx="11271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6. Global </a:t>
            </a:r>
          </a:p>
        </p:txBody>
      </p:sp>
      <p:sp>
        <p:nvSpPr>
          <p:cNvPr id="22579" name="Rectangle 51"/>
          <p:cNvSpPr>
            <a:spLocks noChangeArrowheads="1"/>
          </p:cNvSpPr>
          <p:nvPr/>
        </p:nvSpPr>
        <p:spPr bwMode="auto">
          <a:xfrm>
            <a:off x="6042025" y="4722813"/>
            <a:ext cx="205422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Resource Handling</a:t>
            </a:r>
          </a:p>
        </p:txBody>
      </p:sp>
      <p:sp>
        <p:nvSpPr>
          <p:cNvPr id="22581" name="Line 53"/>
          <p:cNvSpPr>
            <a:spLocks noChangeShapeType="1"/>
          </p:cNvSpPr>
          <p:nvPr/>
        </p:nvSpPr>
        <p:spPr bwMode="auto">
          <a:xfrm>
            <a:off x="5378450" y="1504950"/>
            <a:ext cx="1562100" cy="20701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2593" name="Group 65"/>
          <p:cNvGrpSpPr>
            <a:grpSpLocks/>
          </p:cNvGrpSpPr>
          <p:nvPr/>
        </p:nvGrpSpPr>
        <p:grpSpPr bwMode="auto">
          <a:xfrm>
            <a:off x="7162800" y="2057400"/>
            <a:ext cx="1387475" cy="974725"/>
            <a:chOff x="4301" y="2190"/>
            <a:chExt cx="874" cy="614"/>
          </a:xfrm>
        </p:grpSpPr>
        <p:sp>
          <p:nvSpPr>
            <p:cNvPr id="22574" name="Rectangle 46"/>
            <p:cNvSpPr>
              <a:spLocks noChangeArrowheads="1"/>
            </p:cNvSpPr>
            <p:nvPr/>
          </p:nvSpPr>
          <p:spPr bwMode="auto">
            <a:xfrm>
              <a:off x="4301" y="2190"/>
              <a:ext cx="874"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8. Boundary</a:t>
              </a:r>
            </a:p>
          </p:txBody>
        </p:sp>
        <p:sp>
          <p:nvSpPr>
            <p:cNvPr id="22575" name="Rectangle 47"/>
            <p:cNvSpPr>
              <a:spLocks noChangeArrowheads="1"/>
            </p:cNvSpPr>
            <p:nvPr/>
          </p:nvSpPr>
          <p:spPr bwMode="auto">
            <a:xfrm>
              <a:off x="4341" y="2342"/>
              <a:ext cx="78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Conditions</a:t>
              </a:r>
            </a:p>
          </p:txBody>
        </p:sp>
        <p:sp>
          <p:nvSpPr>
            <p:cNvPr id="22582" name="Rectangle 54"/>
            <p:cNvSpPr>
              <a:spLocks noChangeArrowheads="1"/>
            </p:cNvSpPr>
            <p:nvPr/>
          </p:nvSpPr>
          <p:spPr bwMode="auto">
            <a:xfrm>
              <a:off x="4472" y="2522"/>
              <a:ext cx="686"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Initialization</a:t>
              </a:r>
            </a:p>
          </p:txBody>
        </p:sp>
        <p:sp>
          <p:nvSpPr>
            <p:cNvPr id="22583" name="Rectangle 55"/>
            <p:cNvSpPr>
              <a:spLocks noChangeArrowheads="1"/>
            </p:cNvSpPr>
            <p:nvPr/>
          </p:nvSpPr>
          <p:spPr bwMode="auto">
            <a:xfrm>
              <a:off x="4472" y="2623"/>
              <a:ext cx="183"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T</a:t>
              </a:r>
            </a:p>
          </p:txBody>
        </p:sp>
        <p:sp>
          <p:nvSpPr>
            <p:cNvPr id="22584" name="Rectangle 56"/>
            <p:cNvSpPr>
              <a:spLocks noChangeArrowheads="1"/>
            </p:cNvSpPr>
            <p:nvPr/>
          </p:nvSpPr>
          <p:spPr bwMode="auto">
            <a:xfrm>
              <a:off x="4530" y="2623"/>
              <a:ext cx="605" cy="1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ermination</a:t>
              </a:r>
            </a:p>
          </p:txBody>
        </p:sp>
      </p:grpSp>
      <p:sp>
        <p:nvSpPr>
          <p:cNvPr id="22585" name="Rectangle 57"/>
          <p:cNvSpPr>
            <a:spLocks noChangeArrowheads="1"/>
          </p:cNvSpPr>
          <p:nvPr/>
        </p:nvSpPr>
        <p:spPr bwMode="auto">
          <a:xfrm>
            <a:off x="7467600" y="2895600"/>
            <a:ext cx="693738" cy="2873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Failure</a:t>
            </a:r>
          </a:p>
        </p:txBody>
      </p:sp>
      <p:sp>
        <p:nvSpPr>
          <p:cNvPr id="22587" name="Rectangle 59"/>
          <p:cNvSpPr>
            <a:spLocks noChangeArrowheads="1"/>
          </p:cNvSpPr>
          <p:nvPr/>
        </p:nvSpPr>
        <p:spPr bwMode="auto">
          <a:xfrm>
            <a:off x="679450" y="3184525"/>
            <a:ext cx="1628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Decomposition</a:t>
            </a:r>
          </a:p>
        </p:txBody>
      </p:sp>
      <p:sp>
        <p:nvSpPr>
          <p:cNvPr id="22588" name="Rectangle 60"/>
          <p:cNvSpPr>
            <a:spLocks noChangeArrowheads="1"/>
          </p:cNvSpPr>
          <p:nvPr/>
        </p:nvSpPr>
        <p:spPr bwMode="auto">
          <a:xfrm>
            <a:off x="2822575" y="4965700"/>
            <a:ext cx="1069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Mapping</a:t>
            </a:r>
          </a:p>
        </p:txBody>
      </p:sp>
      <p:sp>
        <p:nvSpPr>
          <p:cNvPr id="22589" name="Line 61"/>
          <p:cNvSpPr>
            <a:spLocks noChangeShapeType="1"/>
          </p:cNvSpPr>
          <p:nvPr/>
        </p:nvSpPr>
        <p:spPr bwMode="auto">
          <a:xfrm>
            <a:off x="5518150" y="1454150"/>
            <a:ext cx="1568450" cy="75565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91" name="Rectangle 63"/>
          <p:cNvSpPr>
            <a:spLocks noChangeArrowheads="1"/>
          </p:cNvSpPr>
          <p:nvPr/>
        </p:nvSpPr>
        <p:spPr bwMode="auto">
          <a:xfrm>
            <a:off x="7035800" y="3429000"/>
            <a:ext cx="1343025" cy="9128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000000"/>
                </a:solidFill>
              </a:rPr>
              <a:t>7. Software </a:t>
            </a:r>
          </a:p>
          <a:p>
            <a:r>
              <a:rPr lang="en-US" altLang="en-US">
                <a:solidFill>
                  <a:srgbClr val="000000"/>
                </a:solidFill>
              </a:rPr>
              <a:t>Control</a:t>
            </a:r>
          </a:p>
          <a:p>
            <a:r>
              <a:rPr lang="en-US" altLang="en-US">
                <a:solidFill>
                  <a:srgbClr val="000000"/>
                </a:solidFill>
              </a:rPr>
              <a:t>       </a:t>
            </a:r>
          </a:p>
        </p:txBody>
      </p:sp>
      <p:sp>
        <p:nvSpPr>
          <p:cNvPr id="22594" name="Rectangle 66"/>
          <p:cNvSpPr>
            <a:spLocks noChangeArrowheads="1"/>
          </p:cNvSpPr>
          <p:nvPr/>
        </p:nvSpPr>
        <p:spPr bwMode="auto">
          <a:xfrm>
            <a:off x="990600" y="4572000"/>
            <a:ext cx="1355725" cy="485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Identification of </a:t>
            </a:r>
          </a:p>
          <a:p>
            <a:r>
              <a:rPr lang="en-US" altLang="en-US" sz="1300">
                <a:solidFill>
                  <a:srgbClr val="000000"/>
                </a:solidFill>
              </a:rPr>
              <a:t>Threads</a:t>
            </a:r>
          </a:p>
        </p:txBody>
      </p:sp>
      <p:sp>
        <p:nvSpPr>
          <p:cNvPr id="22595" name="Rectangle 67"/>
          <p:cNvSpPr>
            <a:spLocks noChangeArrowheads="1"/>
          </p:cNvSpPr>
          <p:nvPr/>
        </p:nvSpPr>
        <p:spPr bwMode="auto">
          <a:xfrm>
            <a:off x="7493000" y="3914775"/>
            <a:ext cx="1300163" cy="882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300">
                <a:solidFill>
                  <a:srgbClr val="000000"/>
                </a:solidFill>
              </a:rPr>
              <a:t>Monolithic</a:t>
            </a:r>
          </a:p>
          <a:p>
            <a:r>
              <a:rPr lang="en-US" altLang="en-US" sz="1300">
                <a:solidFill>
                  <a:srgbClr val="000000"/>
                </a:solidFill>
              </a:rPr>
              <a:t>Event-Driven</a:t>
            </a:r>
          </a:p>
          <a:p>
            <a:r>
              <a:rPr lang="en-US" altLang="en-US" sz="1300">
                <a:solidFill>
                  <a:srgbClr val="000000"/>
                </a:solidFill>
              </a:rPr>
              <a:t>Threads</a:t>
            </a:r>
          </a:p>
          <a:p>
            <a:r>
              <a:rPr lang="en-US" altLang="en-US" sz="1300">
                <a:solidFill>
                  <a:srgbClr val="000000"/>
                </a:solidFill>
              </a:rPr>
              <a:t>Conc. Processes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8" y="1119188"/>
            <a:ext cx="8293100" cy="4622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5170" name="Rectangle 2"/>
          <p:cNvSpPr>
            <a:spLocks noGrp="1" noChangeArrowheads="1"/>
          </p:cNvSpPr>
          <p:nvPr>
            <p:ph type="title"/>
          </p:nvPr>
        </p:nvSpPr>
        <p:spPr/>
        <p:txBody>
          <a:bodyPr/>
          <a:lstStyle/>
          <a:p>
            <a:r>
              <a:rPr lang="en-US" altLang="en-US"/>
              <a:t>Example of a  File System Based on the MVC Architectural Style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Sequence of Events (Collaborations) </a:t>
            </a:r>
          </a:p>
        </p:txBody>
      </p:sp>
      <p:grpSp>
        <p:nvGrpSpPr>
          <p:cNvPr id="136196" name="Group 4"/>
          <p:cNvGrpSpPr>
            <a:grpSpLocks/>
          </p:cNvGrpSpPr>
          <p:nvPr/>
        </p:nvGrpSpPr>
        <p:grpSpPr bwMode="auto">
          <a:xfrm>
            <a:off x="338138" y="1995488"/>
            <a:ext cx="8459787" cy="2867025"/>
            <a:chOff x="323" y="581"/>
            <a:chExt cx="5329" cy="1806"/>
          </a:xfrm>
        </p:grpSpPr>
        <p:sp>
          <p:nvSpPr>
            <p:cNvPr id="136197" name="Line 5"/>
            <p:cNvSpPr>
              <a:spLocks noChangeShapeType="1"/>
            </p:cNvSpPr>
            <p:nvPr/>
          </p:nvSpPr>
          <p:spPr bwMode="auto">
            <a:xfrm>
              <a:off x="2569" y="932"/>
              <a:ext cx="1133" cy="23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8" name="Line 6"/>
            <p:cNvSpPr>
              <a:spLocks noChangeShapeType="1"/>
            </p:cNvSpPr>
            <p:nvPr/>
          </p:nvSpPr>
          <p:spPr bwMode="auto">
            <a:xfrm flipH="1">
              <a:off x="2765" y="1506"/>
              <a:ext cx="1035" cy="27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199" name="Line 7"/>
            <p:cNvSpPr>
              <a:spLocks noChangeShapeType="1"/>
            </p:cNvSpPr>
            <p:nvPr/>
          </p:nvSpPr>
          <p:spPr bwMode="auto">
            <a:xfrm flipH="1">
              <a:off x="3240" y="1506"/>
              <a:ext cx="560" cy="46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00" name="Freeform 8"/>
            <p:cNvSpPr>
              <a:spLocks/>
            </p:cNvSpPr>
            <p:nvPr/>
          </p:nvSpPr>
          <p:spPr bwMode="auto">
            <a:xfrm>
              <a:off x="3352" y="1380"/>
              <a:ext cx="98" cy="126"/>
            </a:xfrm>
            <a:custGeom>
              <a:avLst/>
              <a:gdLst>
                <a:gd name="T0" fmla="*/ 28 w 98"/>
                <a:gd name="T1" fmla="*/ 126 h 126"/>
                <a:gd name="T2" fmla="*/ 0 w 98"/>
                <a:gd name="T3" fmla="*/ 98 h 126"/>
                <a:gd name="T4" fmla="*/ 98 w 98"/>
                <a:gd name="T5" fmla="*/ 0 h 126"/>
                <a:gd name="T6" fmla="*/ 70 w 98"/>
                <a:gd name="T7" fmla="*/ 126 h 126"/>
                <a:gd name="T8" fmla="*/ 28 w 98"/>
                <a:gd name="T9" fmla="*/ 126 h 126"/>
              </a:gdLst>
              <a:ahLst/>
              <a:cxnLst>
                <a:cxn ang="0">
                  <a:pos x="T0" y="T1"/>
                </a:cxn>
                <a:cxn ang="0">
                  <a:pos x="T2" y="T3"/>
                </a:cxn>
                <a:cxn ang="0">
                  <a:pos x="T4" y="T5"/>
                </a:cxn>
                <a:cxn ang="0">
                  <a:pos x="T6" y="T7"/>
                </a:cxn>
                <a:cxn ang="0">
                  <a:pos x="T8" y="T9"/>
                </a:cxn>
              </a:cxnLst>
              <a:rect l="0" t="0" r="r" b="b"/>
              <a:pathLst>
                <a:path w="98" h="126">
                  <a:moveTo>
                    <a:pt x="28" y="126"/>
                  </a:moveTo>
                  <a:lnTo>
                    <a:pt x="0" y="98"/>
                  </a:lnTo>
                  <a:lnTo>
                    <a:pt x="98" y="0"/>
                  </a:lnTo>
                  <a:lnTo>
                    <a:pt x="70" y="126"/>
                  </a:lnTo>
                  <a:lnTo>
                    <a:pt x="28" y="126"/>
                  </a:lnTo>
                  <a:close/>
                </a:path>
              </a:pathLst>
            </a:custGeom>
            <a:solidFill>
              <a:srgbClr val="000000"/>
            </a:solidFill>
            <a:ln w="22225">
              <a:solidFill>
                <a:srgbClr val="000000"/>
              </a:solidFill>
              <a:prstDash val="solid"/>
              <a:round/>
              <a:headEnd/>
              <a:tailEnd/>
            </a:ln>
          </p:spPr>
          <p:txBody>
            <a:bodyPr/>
            <a:lstStyle/>
            <a:p>
              <a:endParaRPr lang="en-IN"/>
            </a:p>
          </p:txBody>
        </p:sp>
        <p:sp>
          <p:nvSpPr>
            <p:cNvPr id="136201" name="Line 9"/>
            <p:cNvSpPr>
              <a:spLocks noChangeShapeType="1"/>
            </p:cNvSpPr>
            <p:nvPr/>
          </p:nvSpPr>
          <p:spPr bwMode="auto">
            <a:xfrm flipV="1">
              <a:off x="3058" y="1492"/>
              <a:ext cx="322" cy="57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02" name="Rectangle 10"/>
            <p:cNvSpPr>
              <a:spLocks noChangeArrowheads="1"/>
            </p:cNvSpPr>
            <p:nvPr/>
          </p:nvSpPr>
          <p:spPr bwMode="auto">
            <a:xfrm>
              <a:off x="932" y="778"/>
              <a:ext cx="1651" cy="322"/>
            </a:xfrm>
            <a:prstGeom prst="rect">
              <a:avLst/>
            </a:prstGeom>
            <a:solidFill>
              <a:schemeClr val="bg1"/>
            </a:solidFill>
            <a:ln w="22225">
              <a:solidFill>
                <a:srgbClr val="000000"/>
              </a:solidFill>
              <a:miter lim="800000"/>
              <a:headEnd/>
              <a:tailEnd/>
            </a:ln>
          </p:spPr>
          <p:txBody>
            <a:bodyPr/>
            <a:lstStyle/>
            <a:p>
              <a:endParaRPr lang="en-IN"/>
            </a:p>
          </p:txBody>
        </p:sp>
        <p:sp>
          <p:nvSpPr>
            <p:cNvPr id="136203" name="Rectangle 11"/>
            <p:cNvSpPr>
              <a:spLocks noChangeArrowheads="1"/>
            </p:cNvSpPr>
            <p:nvPr/>
          </p:nvSpPr>
          <p:spPr bwMode="auto">
            <a:xfrm>
              <a:off x="1334" y="862"/>
              <a:ext cx="8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:Controller</a:t>
              </a:r>
              <a:endParaRPr lang="en-US" altLang="en-US" sz="1600" b="0"/>
            </a:p>
          </p:txBody>
        </p:sp>
        <p:sp>
          <p:nvSpPr>
            <p:cNvPr id="136204" name="Rectangle 12"/>
            <p:cNvSpPr>
              <a:spLocks noChangeArrowheads="1"/>
            </p:cNvSpPr>
            <p:nvPr/>
          </p:nvSpPr>
          <p:spPr bwMode="auto">
            <a:xfrm>
              <a:off x="960" y="1673"/>
              <a:ext cx="1651" cy="3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6205" name="Rectangle 13"/>
            <p:cNvSpPr>
              <a:spLocks noChangeArrowheads="1"/>
            </p:cNvSpPr>
            <p:nvPr/>
          </p:nvSpPr>
          <p:spPr bwMode="auto">
            <a:xfrm>
              <a:off x="960" y="1673"/>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6206" name="Rectangle 14"/>
            <p:cNvSpPr>
              <a:spLocks noChangeArrowheads="1"/>
            </p:cNvSpPr>
            <p:nvPr/>
          </p:nvSpPr>
          <p:spPr bwMode="auto">
            <a:xfrm>
              <a:off x="1446" y="1757"/>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:InfoView</a:t>
              </a:r>
              <a:endParaRPr lang="en-US" altLang="en-US" sz="1600" b="0"/>
            </a:p>
          </p:txBody>
        </p:sp>
        <p:sp>
          <p:nvSpPr>
            <p:cNvPr id="136207" name="Rectangle 15"/>
            <p:cNvSpPr>
              <a:spLocks noChangeArrowheads="1"/>
            </p:cNvSpPr>
            <p:nvPr/>
          </p:nvSpPr>
          <p:spPr bwMode="auto">
            <a:xfrm>
              <a:off x="3464" y="1198"/>
              <a:ext cx="1665" cy="321"/>
            </a:xfrm>
            <a:prstGeom prst="rect">
              <a:avLst/>
            </a:prstGeom>
            <a:solidFill>
              <a:schemeClr val="bg1"/>
            </a:solidFill>
            <a:ln w="22225">
              <a:solidFill>
                <a:srgbClr val="000000"/>
              </a:solidFill>
              <a:miter lim="800000"/>
              <a:headEnd/>
              <a:tailEnd/>
            </a:ln>
          </p:spPr>
          <p:txBody>
            <a:bodyPr/>
            <a:lstStyle/>
            <a:p>
              <a:endParaRPr lang="en-IN"/>
            </a:p>
          </p:txBody>
        </p:sp>
        <p:sp>
          <p:nvSpPr>
            <p:cNvPr id="136208" name="Rectangle 16"/>
            <p:cNvSpPr>
              <a:spLocks noChangeArrowheads="1"/>
            </p:cNvSpPr>
            <p:nvPr/>
          </p:nvSpPr>
          <p:spPr bwMode="auto">
            <a:xfrm>
              <a:off x="4066" y="1282"/>
              <a:ext cx="46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:Model</a:t>
              </a:r>
              <a:endParaRPr lang="en-US" altLang="en-US" sz="1600" b="0"/>
            </a:p>
          </p:txBody>
        </p:sp>
        <p:sp>
          <p:nvSpPr>
            <p:cNvPr id="136209" name="Freeform 17"/>
            <p:cNvSpPr>
              <a:spLocks/>
            </p:cNvSpPr>
            <p:nvPr/>
          </p:nvSpPr>
          <p:spPr bwMode="auto">
            <a:xfrm>
              <a:off x="3296" y="1352"/>
              <a:ext cx="140" cy="70"/>
            </a:xfrm>
            <a:custGeom>
              <a:avLst/>
              <a:gdLst>
                <a:gd name="T0" fmla="*/ 0 w 140"/>
                <a:gd name="T1" fmla="*/ 42 h 70"/>
                <a:gd name="T2" fmla="*/ 14 w 140"/>
                <a:gd name="T3" fmla="*/ 0 h 70"/>
                <a:gd name="T4" fmla="*/ 140 w 140"/>
                <a:gd name="T5" fmla="*/ 14 h 70"/>
                <a:gd name="T6" fmla="*/ 28 w 140"/>
                <a:gd name="T7" fmla="*/ 70 h 70"/>
                <a:gd name="T8" fmla="*/ 0 w 140"/>
                <a:gd name="T9" fmla="*/ 42 h 70"/>
              </a:gdLst>
              <a:ahLst/>
              <a:cxnLst>
                <a:cxn ang="0">
                  <a:pos x="T0" y="T1"/>
                </a:cxn>
                <a:cxn ang="0">
                  <a:pos x="T2" y="T3"/>
                </a:cxn>
                <a:cxn ang="0">
                  <a:pos x="T4" y="T5"/>
                </a:cxn>
                <a:cxn ang="0">
                  <a:pos x="T6" y="T7"/>
                </a:cxn>
                <a:cxn ang="0">
                  <a:pos x="T8" y="T9"/>
                </a:cxn>
              </a:cxnLst>
              <a:rect l="0" t="0" r="r" b="b"/>
              <a:pathLst>
                <a:path w="140" h="70">
                  <a:moveTo>
                    <a:pt x="0" y="42"/>
                  </a:moveTo>
                  <a:lnTo>
                    <a:pt x="14" y="0"/>
                  </a:lnTo>
                  <a:lnTo>
                    <a:pt x="140" y="14"/>
                  </a:lnTo>
                  <a:lnTo>
                    <a:pt x="28" y="70"/>
                  </a:lnTo>
                  <a:lnTo>
                    <a:pt x="0" y="42"/>
                  </a:lnTo>
                  <a:close/>
                </a:path>
              </a:pathLst>
            </a:custGeom>
            <a:solidFill>
              <a:srgbClr val="000000"/>
            </a:solidFill>
            <a:ln w="22225">
              <a:solidFill>
                <a:srgbClr val="000000"/>
              </a:solidFill>
              <a:prstDash val="solid"/>
              <a:round/>
              <a:headEnd/>
              <a:tailEnd/>
            </a:ln>
          </p:spPr>
          <p:txBody>
            <a:bodyPr/>
            <a:lstStyle/>
            <a:p>
              <a:endParaRPr lang="en-IN"/>
            </a:p>
          </p:txBody>
        </p:sp>
        <p:sp>
          <p:nvSpPr>
            <p:cNvPr id="136210" name="Line 18"/>
            <p:cNvSpPr>
              <a:spLocks noChangeShapeType="1"/>
            </p:cNvSpPr>
            <p:nvPr/>
          </p:nvSpPr>
          <p:spPr bwMode="auto">
            <a:xfrm flipV="1">
              <a:off x="1785" y="1380"/>
              <a:ext cx="1525" cy="29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1" name="Freeform 19"/>
            <p:cNvSpPr>
              <a:spLocks/>
            </p:cNvSpPr>
            <p:nvPr/>
          </p:nvSpPr>
          <p:spPr bwMode="auto">
            <a:xfrm>
              <a:off x="3688" y="1142"/>
              <a:ext cx="140" cy="70"/>
            </a:xfrm>
            <a:custGeom>
              <a:avLst/>
              <a:gdLst>
                <a:gd name="T0" fmla="*/ 0 w 140"/>
                <a:gd name="T1" fmla="*/ 28 h 70"/>
                <a:gd name="T2" fmla="*/ 28 w 140"/>
                <a:gd name="T3" fmla="*/ 0 h 70"/>
                <a:gd name="T4" fmla="*/ 140 w 140"/>
                <a:gd name="T5" fmla="*/ 56 h 70"/>
                <a:gd name="T6" fmla="*/ 0 w 140"/>
                <a:gd name="T7" fmla="*/ 70 h 70"/>
                <a:gd name="T8" fmla="*/ 0 w 140"/>
                <a:gd name="T9" fmla="*/ 28 h 70"/>
              </a:gdLst>
              <a:ahLst/>
              <a:cxnLst>
                <a:cxn ang="0">
                  <a:pos x="T0" y="T1"/>
                </a:cxn>
                <a:cxn ang="0">
                  <a:pos x="T2" y="T3"/>
                </a:cxn>
                <a:cxn ang="0">
                  <a:pos x="T4" y="T5"/>
                </a:cxn>
                <a:cxn ang="0">
                  <a:pos x="T6" y="T7"/>
                </a:cxn>
                <a:cxn ang="0">
                  <a:pos x="T8" y="T9"/>
                </a:cxn>
              </a:cxnLst>
              <a:rect l="0" t="0" r="r" b="b"/>
              <a:pathLst>
                <a:path w="140" h="70">
                  <a:moveTo>
                    <a:pt x="0" y="28"/>
                  </a:moveTo>
                  <a:lnTo>
                    <a:pt x="28" y="0"/>
                  </a:lnTo>
                  <a:lnTo>
                    <a:pt x="140" y="56"/>
                  </a:lnTo>
                  <a:lnTo>
                    <a:pt x="0" y="70"/>
                  </a:lnTo>
                  <a:lnTo>
                    <a:pt x="0" y="28"/>
                  </a:lnTo>
                  <a:close/>
                </a:path>
              </a:pathLst>
            </a:custGeom>
            <a:solidFill>
              <a:srgbClr val="000000"/>
            </a:solidFill>
            <a:ln w="22225">
              <a:solidFill>
                <a:srgbClr val="000000"/>
              </a:solidFill>
              <a:prstDash val="solid"/>
              <a:round/>
              <a:headEnd/>
              <a:tailEnd/>
            </a:ln>
          </p:spPr>
          <p:txBody>
            <a:bodyPr/>
            <a:lstStyle/>
            <a:p>
              <a:endParaRPr lang="en-IN"/>
            </a:p>
          </p:txBody>
        </p:sp>
        <p:sp>
          <p:nvSpPr>
            <p:cNvPr id="136212" name="Freeform 20"/>
            <p:cNvSpPr>
              <a:spLocks/>
            </p:cNvSpPr>
            <p:nvPr/>
          </p:nvSpPr>
          <p:spPr bwMode="auto">
            <a:xfrm>
              <a:off x="2625" y="1743"/>
              <a:ext cx="154" cy="84"/>
            </a:xfrm>
            <a:custGeom>
              <a:avLst/>
              <a:gdLst>
                <a:gd name="T0" fmla="*/ 154 w 154"/>
                <a:gd name="T1" fmla="*/ 42 h 84"/>
                <a:gd name="T2" fmla="*/ 140 w 154"/>
                <a:gd name="T3" fmla="*/ 84 h 84"/>
                <a:gd name="T4" fmla="*/ 0 w 154"/>
                <a:gd name="T5" fmla="*/ 70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40" y="84"/>
                  </a:lnTo>
                  <a:lnTo>
                    <a:pt x="0" y="70"/>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IN"/>
            </a:p>
          </p:txBody>
        </p:sp>
        <p:sp>
          <p:nvSpPr>
            <p:cNvPr id="136213" name="Freeform 21"/>
            <p:cNvSpPr>
              <a:spLocks/>
            </p:cNvSpPr>
            <p:nvPr/>
          </p:nvSpPr>
          <p:spPr bwMode="auto">
            <a:xfrm>
              <a:off x="400" y="1785"/>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IN"/>
            </a:p>
          </p:txBody>
        </p:sp>
        <p:sp>
          <p:nvSpPr>
            <p:cNvPr id="136214" name="Line 22"/>
            <p:cNvSpPr>
              <a:spLocks noChangeShapeType="1"/>
            </p:cNvSpPr>
            <p:nvPr/>
          </p:nvSpPr>
          <p:spPr bwMode="auto">
            <a:xfrm flipH="1">
              <a:off x="540" y="1827"/>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5" name="Freeform 23"/>
            <p:cNvSpPr>
              <a:spLocks/>
            </p:cNvSpPr>
            <p:nvPr/>
          </p:nvSpPr>
          <p:spPr bwMode="auto">
            <a:xfrm>
              <a:off x="750" y="890"/>
              <a:ext cx="154" cy="84"/>
            </a:xfrm>
            <a:custGeom>
              <a:avLst/>
              <a:gdLst>
                <a:gd name="T0" fmla="*/ 0 w 154"/>
                <a:gd name="T1" fmla="*/ 42 h 84"/>
                <a:gd name="T2" fmla="*/ 28 w 154"/>
                <a:gd name="T3" fmla="*/ 0 h 84"/>
                <a:gd name="T4" fmla="*/ 154 w 154"/>
                <a:gd name="T5" fmla="*/ 42 h 84"/>
                <a:gd name="T6" fmla="*/ 28 w 154"/>
                <a:gd name="T7" fmla="*/ 84 h 84"/>
                <a:gd name="T8" fmla="*/ 0 w 154"/>
                <a:gd name="T9" fmla="*/ 42 h 84"/>
              </a:gdLst>
              <a:ahLst/>
              <a:cxnLst>
                <a:cxn ang="0">
                  <a:pos x="T0" y="T1"/>
                </a:cxn>
                <a:cxn ang="0">
                  <a:pos x="T2" y="T3"/>
                </a:cxn>
                <a:cxn ang="0">
                  <a:pos x="T4" y="T5"/>
                </a:cxn>
                <a:cxn ang="0">
                  <a:pos x="T6" y="T7"/>
                </a:cxn>
                <a:cxn ang="0">
                  <a:pos x="T8" y="T9"/>
                </a:cxn>
              </a:cxnLst>
              <a:rect l="0" t="0" r="r" b="b"/>
              <a:pathLst>
                <a:path w="154" h="84">
                  <a:moveTo>
                    <a:pt x="0" y="42"/>
                  </a:moveTo>
                  <a:lnTo>
                    <a:pt x="28" y="0"/>
                  </a:lnTo>
                  <a:lnTo>
                    <a:pt x="154" y="42"/>
                  </a:lnTo>
                  <a:lnTo>
                    <a:pt x="28" y="84"/>
                  </a:lnTo>
                  <a:lnTo>
                    <a:pt x="0" y="42"/>
                  </a:lnTo>
                  <a:close/>
                </a:path>
              </a:pathLst>
            </a:custGeom>
            <a:solidFill>
              <a:srgbClr val="000000"/>
            </a:solidFill>
            <a:ln w="22225">
              <a:solidFill>
                <a:srgbClr val="000000"/>
              </a:solidFill>
              <a:prstDash val="solid"/>
              <a:round/>
              <a:headEnd/>
              <a:tailEnd/>
            </a:ln>
          </p:spPr>
          <p:txBody>
            <a:bodyPr/>
            <a:lstStyle/>
            <a:p>
              <a:endParaRPr lang="en-IN"/>
            </a:p>
          </p:txBody>
        </p:sp>
        <p:sp>
          <p:nvSpPr>
            <p:cNvPr id="136216" name="Line 24"/>
            <p:cNvSpPr>
              <a:spLocks noChangeShapeType="1"/>
            </p:cNvSpPr>
            <p:nvPr/>
          </p:nvSpPr>
          <p:spPr bwMode="auto">
            <a:xfrm>
              <a:off x="428" y="932"/>
              <a:ext cx="33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6217" name="Rectangle 25"/>
            <p:cNvSpPr>
              <a:spLocks noChangeArrowheads="1"/>
            </p:cNvSpPr>
            <p:nvPr/>
          </p:nvSpPr>
          <p:spPr bwMode="auto">
            <a:xfrm>
              <a:off x="323" y="581"/>
              <a:ext cx="19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2.User types new filename</a:t>
              </a:r>
              <a:endParaRPr lang="en-US" altLang="en-US" sz="1600" b="0"/>
            </a:p>
          </p:txBody>
        </p:sp>
        <p:sp>
          <p:nvSpPr>
            <p:cNvPr id="136218" name="Rectangle 26"/>
            <p:cNvSpPr>
              <a:spLocks noChangeArrowheads="1"/>
            </p:cNvSpPr>
            <p:nvPr/>
          </p:nvSpPr>
          <p:spPr bwMode="auto">
            <a:xfrm>
              <a:off x="1323" y="1176"/>
              <a:ext cx="20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1. Views subscribe to event</a:t>
              </a:r>
              <a:endParaRPr lang="en-US" altLang="en-US" sz="1600" b="0"/>
            </a:p>
          </p:txBody>
        </p:sp>
        <p:sp>
          <p:nvSpPr>
            <p:cNvPr id="136219" name="Rectangle 27"/>
            <p:cNvSpPr>
              <a:spLocks noChangeArrowheads="1"/>
            </p:cNvSpPr>
            <p:nvPr/>
          </p:nvSpPr>
          <p:spPr bwMode="auto">
            <a:xfrm>
              <a:off x="2953" y="854"/>
              <a:ext cx="23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3. Request name change in model</a:t>
              </a:r>
              <a:endParaRPr lang="en-US" altLang="en-US" sz="1600" b="0"/>
            </a:p>
          </p:txBody>
        </p:sp>
        <p:sp>
          <p:nvSpPr>
            <p:cNvPr id="136220" name="Rectangle 28"/>
            <p:cNvSpPr>
              <a:spLocks noChangeArrowheads="1"/>
            </p:cNvSpPr>
            <p:nvPr/>
          </p:nvSpPr>
          <p:spPr bwMode="auto">
            <a:xfrm>
              <a:off x="4039" y="1736"/>
              <a:ext cx="16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4. Notify subscribers</a:t>
              </a:r>
              <a:endParaRPr lang="en-US" altLang="en-US" sz="1600" b="0"/>
            </a:p>
          </p:txBody>
        </p:sp>
        <p:sp>
          <p:nvSpPr>
            <p:cNvPr id="136221" name="Rectangle 29"/>
            <p:cNvSpPr>
              <a:spLocks noChangeArrowheads="1"/>
            </p:cNvSpPr>
            <p:nvPr/>
          </p:nvSpPr>
          <p:spPr bwMode="auto">
            <a:xfrm>
              <a:off x="357" y="1526"/>
              <a:ext cx="12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5. Updated views</a:t>
              </a:r>
              <a:endParaRPr lang="en-US" altLang="en-US" sz="1600" b="0"/>
            </a:p>
          </p:txBody>
        </p:sp>
        <p:sp>
          <p:nvSpPr>
            <p:cNvPr id="136222" name="Rectangle 30"/>
            <p:cNvSpPr>
              <a:spLocks noChangeArrowheads="1"/>
            </p:cNvSpPr>
            <p:nvPr/>
          </p:nvSpPr>
          <p:spPr bwMode="auto">
            <a:xfrm>
              <a:off x="2065" y="2065"/>
              <a:ext cx="1665"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6223" name="Rectangle 31"/>
            <p:cNvSpPr>
              <a:spLocks noChangeArrowheads="1"/>
            </p:cNvSpPr>
            <p:nvPr/>
          </p:nvSpPr>
          <p:spPr bwMode="auto">
            <a:xfrm>
              <a:off x="2474" y="2149"/>
              <a:ext cx="8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:FolderView</a:t>
              </a:r>
              <a:endParaRPr lang="en-US" altLang="en-US" sz="1600" b="0"/>
            </a:p>
          </p:txBody>
        </p:sp>
        <p:sp>
          <p:nvSpPr>
            <p:cNvPr id="136224" name="Freeform 32"/>
            <p:cNvSpPr>
              <a:spLocks/>
            </p:cNvSpPr>
            <p:nvPr/>
          </p:nvSpPr>
          <p:spPr bwMode="auto">
            <a:xfrm>
              <a:off x="3128" y="1939"/>
              <a:ext cx="126" cy="112"/>
            </a:xfrm>
            <a:custGeom>
              <a:avLst/>
              <a:gdLst>
                <a:gd name="T0" fmla="*/ 126 w 126"/>
                <a:gd name="T1" fmla="*/ 14 h 112"/>
                <a:gd name="T2" fmla="*/ 126 w 126"/>
                <a:gd name="T3" fmla="*/ 56 h 112"/>
                <a:gd name="T4" fmla="*/ 0 w 126"/>
                <a:gd name="T5" fmla="*/ 112 h 112"/>
                <a:gd name="T6" fmla="*/ 84 w 126"/>
                <a:gd name="T7" fmla="*/ 0 h 112"/>
                <a:gd name="T8" fmla="*/ 126 w 126"/>
                <a:gd name="T9" fmla="*/ 14 h 112"/>
              </a:gdLst>
              <a:ahLst/>
              <a:cxnLst>
                <a:cxn ang="0">
                  <a:pos x="T0" y="T1"/>
                </a:cxn>
                <a:cxn ang="0">
                  <a:pos x="T2" y="T3"/>
                </a:cxn>
                <a:cxn ang="0">
                  <a:pos x="T4" y="T5"/>
                </a:cxn>
                <a:cxn ang="0">
                  <a:pos x="T6" y="T7"/>
                </a:cxn>
                <a:cxn ang="0">
                  <a:pos x="T8" y="T9"/>
                </a:cxn>
              </a:cxnLst>
              <a:rect l="0" t="0" r="r" b="b"/>
              <a:pathLst>
                <a:path w="126" h="112">
                  <a:moveTo>
                    <a:pt x="126" y="14"/>
                  </a:moveTo>
                  <a:lnTo>
                    <a:pt x="126" y="56"/>
                  </a:lnTo>
                  <a:lnTo>
                    <a:pt x="0" y="112"/>
                  </a:lnTo>
                  <a:lnTo>
                    <a:pt x="84" y="0"/>
                  </a:lnTo>
                  <a:lnTo>
                    <a:pt x="126" y="14"/>
                  </a:lnTo>
                  <a:close/>
                </a:path>
              </a:pathLst>
            </a:custGeom>
            <a:solidFill>
              <a:srgbClr val="000000"/>
            </a:solidFill>
            <a:ln w="22225">
              <a:solidFill>
                <a:srgbClr val="000000"/>
              </a:solidFill>
              <a:prstDash val="solid"/>
              <a:round/>
              <a:headEnd/>
              <a:tailEnd/>
            </a:ln>
          </p:spPr>
          <p:txBody>
            <a:bodyPr/>
            <a:lstStyle/>
            <a:p>
              <a:endParaRPr lang="en-IN"/>
            </a:p>
          </p:txBody>
        </p:sp>
        <p:sp>
          <p:nvSpPr>
            <p:cNvPr id="136225" name="Freeform 33"/>
            <p:cNvSpPr>
              <a:spLocks/>
            </p:cNvSpPr>
            <p:nvPr/>
          </p:nvSpPr>
          <p:spPr bwMode="auto">
            <a:xfrm>
              <a:off x="1491" y="2177"/>
              <a:ext cx="154" cy="84"/>
            </a:xfrm>
            <a:custGeom>
              <a:avLst/>
              <a:gdLst>
                <a:gd name="T0" fmla="*/ 154 w 154"/>
                <a:gd name="T1" fmla="*/ 42 h 84"/>
                <a:gd name="T2" fmla="*/ 126 w 154"/>
                <a:gd name="T3" fmla="*/ 84 h 84"/>
                <a:gd name="T4" fmla="*/ 0 w 154"/>
                <a:gd name="T5" fmla="*/ 42 h 84"/>
                <a:gd name="T6" fmla="*/ 126 w 154"/>
                <a:gd name="T7" fmla="*/ 0 h 84"/>
                <a:gd name="T8" fmla="*/ 154 w 154"/>
                <a:gd name="T9" fmla="*/ 42 h 84"/>
              </a:gdLst>
              <a:ahLst/>
              <a:cxnLst>
                <a:cxn ang="0">
                  <a:pos x="T0" y="T1"/>
                </a:cxn>
                <a:cxn ang="0">
                  <a:pos x="T2" y="T3"/>
                </a:cxn>
                <a:cxn ang="0">
                  <a:pos x="T4" y="T5"/>
                </a:cxn>
                <a:cxn ang="0">
                  <a:pos x="T6" y="T7"/>
                </a:cxn>
                <a:cxn ang="0">
                  <a:pos x="T8" y="T9"/>
                </a:cxn>
              </a:cxnLst>
              <a:rect l="0" t="0" r="r" b="b"/>
              <a:pathLst>
                <a:path w="154" h="84">
                  <a:moveTo>
                    <a:pt x="154" y="42"/>
                  </a:moveTo>
                  <a:lnTo>
                    <a:pt x="126" y="84"/>
                  </a:lnTo>
                  <a:lnTo>
                    <a:pt x="0" y="42"/>
                  </a:lnTo>
                  <a:lnTo>
                    <a:pt x="126" y="0"/>
                  </a:lnTo>
                  <a:lnTo>
                    <a:pt x="154" y="42"/>
                  </a:lnTo>
                  <a:close/>
                </a:path>
              </a:pathLst>
            </a:custGeom>
            <a:solidFill>
              <a:srgbClr val="000000"/>
            </a:solidFill>
            <a:ln w="22225">
              <a:solidFill>
                <a:srgbClr val="000000"/>
              </a:solidFill>
              <a:prstDash val="solid"/>
              <a:round/>
              <a:headEnd/>
              <a:tailEnd/>
            </a:ln>
          </p:spPr>
          <p:txBody>
            <a:bodyPr/>
            <a:lstStyle/>
            <a:p>
              <a:endParaRPr lang="en-IN"/>
            </a:p>
          </p:txBody>
        </p:sp>
        <p:sp>
          <p:nvSpPr>
            <p:cNvPr id="136226" name="Line 34"/>
            <p:cNvSpPr>
              <a:spLocks noChangeShapeType="1"/>
            </p:cNvSpPr>
            <p:nvPr/>
          </p:nvSpPr>
          <p:spPr bwMode="auto">
            <a:xfrm flipH="1">
              <a:off x="1631" y="2219"/>
              <a:ext cx="4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t>Repository Architectural Style (Blackboard Architecture, Hearsay II Speech Recognition System)</a:t>
            </a:r>
          </a:p>
        </p:txBody>
      </p:sp>
      <p:sp>
        <p:nvSpPr>
          <p:cNvPr id="129027" name="Rectangle 3"/>
          <p:cNvSpPr>
            <a:spLocks noGrp="1" noChangeArrowheads="1"/>
          </p:cNvSpPr>
          <p:nvPr>
            <p:ph type="body" idx="1"/>
          </p:nvPr>
        </p:nvSpPr>
        <p:spPr/>
        <p:txBody>
          <a:bodyPr/>
          <a:lstStyle/>
          <a:p>
            <a:r>
              <a:rPr lang="en-US" altLang="en-US"/>
              <a:t>Subsystems access and modify data from a single data structure</a:t>
            </a:r>
          </a:p>
          <a:p>
            <a:r>
              <a:rPr lang="en-US" altLang="en-US"/>
              <a:t>Subsystems are loosely coupled (interact only through the repository)</a:t>
            </a:r>
          </a:p>
          <a:p>
            <a:r>
              <a:rPr lang="en-US" altLang="en-US"/>
              <a:t>Control flow is dictated by central repository (triggers) or by the subsystems (locks, synchronization primitives)</a:t>
            </a:r>
          </a:p>
        </p:txBody>
      </p:sp>
      <p:grpSp>
        <p:nvGrpSpPr>
          <p:cNvPr id="129029" name="Group 5"/>
          <p:cNvGrpSpPr>
            <a:grpSpLocks/>
          </p:cNvGrpSpPr>
          <p:nvPr/>
        </p:nvGrpSpPr>
        <p:grpSpPr bwMode="auto">
          <a:xfrm>
            <a:off x="1012825" y="4267200"/>
            <a:ext cx="6985000" cy="1631950"/>
            <a:chOff x="638" y="1179"/>
            <a:chExt cx="4400" cy="1028"/>
          </a:xfrm>
        </p:grpSpPr>
        <p:sp>
          <p:nvSpPr>
            <p:cNvPr id="129030" name="Rectangle 6"/>
            <p:cNvSpPr>
              <a:spLocks noChangeArrowheads="1"/>
            </p:cNvSpPr>
            <p:nvPr/>
          </p:nvSpPr>
          <p:spPr bwMode="auto">
            <a:xfrm>
              <a:off x="638" y="1507"/>
              <a:ext cx="1648"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9031" name="Rectangle 7"/>
            <p:cNvSpPr>
              <a:spLocks noChangeArrowheads="1"/>
            </p:cNvSpPr>
            <p:nvPr/>
          </p:nvSpPr>
          <p:spPr bwMode="auto">
            <a:xfrm>
              <a:off x="1116" y="1591"/>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Subsystem</a:t>
              </a:r>
              <a:endParaRPr lang="en-US" altLang="en-US" sz="1600" b="0"/>
            </a:p>
          </p:txBody>
        </p:sp>
        <p:sp>
          <p:nvSpPr>
            <p:cNvPr id="129032" name="Rectangle 8"/>
            <p:cNvSpPr>
              <a:spLocks noChangeArrowheads="1"/>
            </p:cNvSpPr>
            <p:nvPr/>
          </p:nvSpPr>
          <p:spPr bwMode="auto">
            <a:xfrm>
              <a:off x="3390" y="1179"/>
              <a:ext cx="1648" cy="321"/>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9033" name="Rectangle 9"/>
            <p:cNvSpPr>
              <a:spLocks noChangeArrowheads="1"/>
            </p:cNvSpPr>
            <p:nvPr/>
          </p:nvSpPr>
          <p:spPr bwMode="auto">
            <a:xfrm>
              <a:off x="3829" y="1292"/>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Repository</a:t>
              </a:r>
              <a:endParaRPr lang="en-US" altLang="en-US" sz="1600" b="0"/>
            </a:p>
          </p:txBody>
        </p:sp>
        <p:sp>
          <p:nvSpPr>
            <p:cNvPr id="129034" name="Rectangle 10"/>
            <p:cNvSpPr>
              <a:spLocks noChangeArrowheads="1"/>
            </p:cNvSpPr>
            <p:nvPr/>
          </p:nvSpPr>
          <p:spPr bwMode="auto">
            <a:xfrm>
              <a:off x="3390" y="1647"/>
              <a:ext cx="1648" cy="56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9035" name="Rectangle 11"/>
            <p:cNvSpPr>
              <a:spLocks noChangeArrowheads="1"/>
            </p:cNvSpPr>
            <p:nvPr/>
          </p:nvSpPr>
          <p:spPr bwMode="auto">
            <a:xfrm>
              <a:off x="3390" y="1507"/>
              <a:ext cx="1648" cy="140"/>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29036" name="Group 12"/>
            <p:cNvGrpSpPr>
              <a:grpSpLocks/>
            </p:cNvGrpSpPr>
            <p:nvPr/>
          </p:nvGrpSpPr>
          <p:grpSpPr bwMode="auto">
            <a:xfrm>
              <a:off x="3508" y="1686"/>
              <a:ext cx="922" cy="490"/>
              <a:chOff x="3508" y="1723"/>
              <a:chExt cx="922" cy="490"/>
            </a:xfrm>
          </p:grpSpPr>
          <p:sp>
            <p:nvSpPr>
              <p:cNvPr id="129037" name="Rectangle 13"/>
              <p:cNvSpPr>
                <a:spLocks noChangeArrowheads="1"/>
              </p:cNvSpPr>
              <p:nvPr/>
            </p:nvSpPr>
            <p:spPr bwMode="auto">
              <a:xfrm>
                <a:off x="3508" y="1723"/>
                <a:ext cx="9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createData()</a:t>
                </a:r>
                <a:endParaRPr lang="en-US" altLang="en-US" sz="1600" b="0"/>
              </a:p>
            </p:txBody>
          </p:sp>
          <p:sp>
            <p:nvSpPr>
              <p:cNvPr id="129038" name="Rectangle 14"/>
              <p:cNvSpPr>
                <a:spLocks noChangeArrowheads="1"/>
              </p:cNvSpPr>
              <p:nvPr/>
            </p:nvSpPr>
            <p:spPr bwMode="auto">
              <a:xfrm>
                <a:off x="3508" y="1835"/>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setData()</a:t>
                </a:r>
                <a:endParaRPr lang="en-US" altLang="en-US" sz="1600" b="0"/>
              </a:p>
            </p:txBody>
          </p:sp>
          <p:sp>
            <p:nvSpPr>
              <p:cNvPr id="129039" name="Rectangle 15"/>
              <p:cNvSpPr>
                <a:spLocks noChangeArrowheads="1"/>
              </p:cNvSpPr>
              <p:nvPr/>
            </p:nvSpPr>
            <p:spPr bwMode="auto">
              <a:xfrm>
                <a:off x="3508" y="1947"/>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getData()</a:t>
                </a:r>
                <a:endParaRPr lang="en-US" altLang="en-US" sz="1600" b="0"/>
              </a:p>
            </p:txBody>
          </p:sp>
          <p:sp>
            <p:nvSpPr>
              <p:cNvPr id="129040" name="Rectangle 16"/>
              <p:cNvSpPr>
                <a:spLocks noChangeArrowheads="1"/>
              </p:cNvSpPr>
              <p:nvPr/>
            </p:nvSpPr>
            <p:spPr bwMode="auto">
              <a:xfrm>
                <a:off x="3508" y="2059"/>
                <a:ext cx="92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searchData()</a:t>
                </a:r>
                <a:endParaRPr lang="en-US" altLang="en-US" sz="1600" b="0"/>
              </a:p>
            </p:txBody>
          </p:sp>
        </p:grpSp>
        <p:sp>
          <p:nvSpPr>
            <p:cNvPr id="129041" name="Line 17"/>
            <p:cNvSpPr>
              <a:spLocks noChangeShapeType="1"/>
            </p:cNvSpPr>
            <p:nvPr/>
          </p:nvSpPr>
          <p:spPr bwMode="auto">
            <a:xfrm>
              <a:off x="3236" y="1675"/>
              <a:ext cx="15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2" name="Freeform 18"/>
            <p:cNvSpPr>
              <a:spLocks/>
            </p:cNvSpPr>
            <p:nvPr/>
          </p:nvSpPr>
          <p:spPr bwMode="auto">
            <a:xfrm>
              <a:off x="3250" y="1633"/>
              <a:ext cx="140" cy="84"/>
            </a:xfrm>
            <a:custGeom>
              <a:avLst/>
              <a:gdLst>
                <a:gd name="T0" fmla="*/ 0 w 140"/>
                <a:gd name="T1" fmla="*/ 0 h 84"/>
                <a:gd name="T2" fmla="*/ 140 w 140"/>
                <a:gd name="T3" fmla="*/ 42 h 84"/>
                <a:gd name="T4" fmla="*/ 0 w 140"/>
                <a:gd name="T5" fmla="*/ 84 h 84"/>
              </a:gdLst>
              <a:ahLst/>
              <a:cxnLst>
                <a:cxn ang="0">
                  <a:pos x="T0" y="T1"/>
                </a:cxn>
                <a:cxn ang="0">
                  <a:pos x="T2" y="T3"/>
                </a:cxn>
                <a:cxn ang="0">
                  <a:pos x="T4" y="T5"/>
                </a:cxn>
              </a:cxnLst>
              <a:rect l="0" t="0" r="r" b="b"/>
              <a:pathLst>
                <a:path w="140" h="84">
                  <a:moveTo>
                    <a:pt x="0" y="0"/>
                  </a:moveTo>
                  <a:lnTo>
                    <a:pt x="140" y="42"/>
                  </a:lnTo>
                  <a:lnTo>
                    <a:pt x="0"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9043" name="Line 19"/>
            <p:cNvSpPr>
              <a:spLocks noChangeShapeType="1"/>
            </p:cNvSpPr>
            <p:nvPr/>
          </p:nvSpPr>
          <p:spPr bwMode="auto">
            <a:xfrm>
              <a:off x="2300" y="1675"/>
              <a:ext cx="4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4" name="Line 20"/>
            <p:cNvSpPr>
              <a:spLocks noChangeShapeType="1"/>
            </p:cNvSpPr>
            <p:nvPr/>
          </p:nvSpPr>
          <p:spPr bwMode="auto">
            <a:xfrm>
              <a:off x="2440" y="1675"/>
              <a:ext cx="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5" name="Line 21"/>
            <p:cNvSpPr>
              <a:spLocks noChangeShapeType="1"/>
            </p:cNvSpPr>
            <p:nvPr/>
          </p:nvSpPr>
          <p:spPr bwMode="auto">
            <a:xfrm>
              <a:off x="2621" y="1675"/>
              <a:ext cx="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6" name="Line 22"/>
            <p:cNvSpPr>
              <a:spLocks noChangeShapeType="1"/>
            </p:cNvSpPr>
            <p:nvPr/>
          </p:nvSpPr>
          <p:spPr bwMode="auto">
            <a:xfrm>
              <a:off x="2817" y="1675"/>
              <a:ext cx="98"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7" name="Line 23"/>
            <p:cNvSpPr>
              <a:spLocks noChangeShapeType="1"/>
            </p:cNvSpPr>
            <p:nvPr/>
          </p:nvSpPr>
          <p:spPr bwMode="auto">
            <a:xfrm>
              <a:off x="2999" y="1675"/>
              <a:ext cx="9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9048" name="Line 24"/>
            <p:cNvSpPr>
              <a:spLocks noChangeShapeType="1"/>
            </p:cNvSpPr>
            <p:nvPr/>
          </p:nvSpPr>
          <p:spPr bwMode="auto">
            <a:xfrm>
              <a:off x="3194" y="1675"/>
              <a:ext cx="4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en-US"/>
              <a:t>Examples of Repository Architectural Style </a:t>
            </a:r>
          </a:p>
        </p:txBody>
      </p:sp>
      <p:sp>
        <p:nvSpPr>
          <p:cNvPr id="130051" name="Rectangle 3"/>
          <p:cNvSpPr>
            <a:spLocks noGrp="1" noChangeArrowheads="1"/>
          </p:cNvSpPr>
          <p:nvPr>
            <p:ph type="body" idx="1"/>
          </p:nvPr>
        </p:nvSpPr>
        <p:spPr>
          <a:xfrm>
            <a:off x="127000" y="3276600"/>
            <a:ext cx="3835400" cy="2895600"/>
          </a:xfrm>
        </p:spPr>
        <p:txBody>
          <a:bodyPr/>
          <a:lstStyle/>
          <a:p>
            <a:r>
              <a:rPr lang="en-US" altLang="en-US"/>
              <a:t>Hearsay II speech understanding system (“Blackboard architecture”)</a:t>
            </a:r>
          </a:p>
          <a:p>
            <a:r>
              <a:rPr lang="en-US" altLang="en-US"/>
              <a:t>Database Management Systems</a:t>
            </a:r>
          </a:p>
          <a:p>
            <a:r>
              <a:rPr lang="en-US" altLang="en-US"/>
              <a:t>Modern Compilers</a:t>
            </a:r>
          </a:p>
        </p:txBody>
      </p:sp>
      <p:sp>
        <p:nvSpPr>
          <p:cNvPr id="130054" name="Rectangle 6"/>
          <p:cNvSpPr>
            <a:spLocks noChangeArrowheads="1"/>
          </p:cNvSpPr>
          <p:nvPr/>
        </p:nvSpPr>
        <p:spPr bwMode="auto">
          <a:xfrm>
            <a:off x="1939925" y="2444750"/>
            <a:ext cx="2249488" cy="4349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55" name="Rectangle 7"/>
          <p:cNvSpPr>
            <a:spLocks noChangeArrowheads="1"/>
          </p:cNvSpPr>
          <p:nvPr/>
        </p:nvSpPr>
        <p:spPr bwMode="auto">
          <a:xfrm>
            <a:off x="2187575" y="2562225"/>
            <a:ext cx="182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LexicalAnalyzer</a:t>
            </a:r>
            <a:endParaRPr lang="en-US" altLang="en-US" sz="1600" b="0"/>
          </a:p>
        </p:txBody>
      </p:sp>
      <p:sp>
        <p:nvSpPr>
          <p:cNvPr id="130056" name="Rectangle 8"/>
          <p:cNvSpPr>
            <a:spLocks noChangeArrowheads="1"/>
          </p:cNvSpPr>
          <p:nvPr/>
        </p:nvSpPr>
        <p:spPr bwMode="auto">
          <a:xfrm>
            <a:off x="2393950" y="1593850"/>
            <a:ext cx="2249488" cy="4349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57" name="Rectangle 9"/>
          <p:cNvSpPr>
            <a:spLocks noChangeArrowheads="1"/>
          </p:cNvSpPr>
          <p:nvPr/>
        </p:nvSpPr>
        <p:spPr bwMode="auto">
          <a:xfrm>
            <a:off x="2470150" y="1697038"/>
            <a:ext cx="2073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SyntacticAnalyzer</a:t>
            </a:r>
            <a:endParaRPr lang="en-US" altLang="en-US" sz="1600" b="0"/>
          </a:p>
        </p:txBody>
      </p:sp>
      <p:grpSp>
        <p:nvGrpSpPr>
          <p:cNvPr id="130058" name="Group 10"/>
          <p:cNvGrpSpPr>
            <a:grpSpLocks/>
          </p:cNvGrpSpPr>
          <p:nvPr/>
        </p:nvGrpSpPr>
        <p:grpSpPr bwMode="auto">
          <a:xfrm>
            <a:off x="4775200" y="1417638"/>
            <a:ext cx="2251075" cy="434975"/>
            <a:chOff x="2564" y="716"/>
            <a:chExt cx="1418" cy="274"/>
          </a:xfrm>
        </p:grpSpPr>
        <p:sp>
          <p:nvSpPr>
            <p:cNvPr id="130059" name="Rectangle 11"/>
            <p:cNvSpPr>
              <a:spLocks noChangeArrowheads="1"/>
            </p:cNvSpPr>
            <p:nvPr/>
          </p:nvSpPr>
          <p:spPr bwMode="auto">
            <a:xfrm>
              <a:off x="2564" y="716"/>
              <a:ext cx="1418" cy="2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60" name="Rectangle 12"/>
            <p:cNvSpPr>
              <a:spLocks noChangeArrowheads="1"/>
            </p:cNvSpPr>
            <p:nvPr/>
          </p:nvSpPr>
          <p:spPr bwMode="auto">
            <a:xfrm>
              <a:off x="2645" y="782"/>
              <a:ext cx="12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SemanticAnalyzer</a:t>
              </a:r>
              <a:endParaRPr lang="en-US" altLang="en-US" sz="1600" b="0"/>
            </a:p>
          </p:txBody>
        </p:sp>
      </p:grpSp>
      <p:sp>
        <p:nvSpPr>
          <p:cNvPr id="130061" name="Rectangle 13"/>
          <p:cNvSpPr>
            <a:spLocks noChangeArrowheads="1"/>
          </p:cNvSpPr>
          <p:nvPr/>
        </p:nvSpPr>
        <p:spPr bwMode="auto">
          <a:xfrm>
            <a:off x="6591300" y="2425700"/>
            <a:ext cx="2249488" cy="4159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62" name="Rectangle 14"/>
          <p:cNvSpPr>
            <a:spLocks noChangeArrowheads="1"/>
          </p:cNvSpPr>
          <p:nvPr/>
        </p:nvSpPr>
        <p:spPr bwMode="auto">
          <a:xfrm>
            <a:off x="6892925" y="2501900"/>
            <a:ext cx="15859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CodeGenerator</a:t>
            </a:r>
            <a:endParaRPr lang="en-US" altLang="en-US" sz="1600" b="0"/>
          </a:p>
        </p:txBody>
      </p:sp>
      <p:sp>
        <p:nvSpPr>
          <p:cNvPr id="130067" name="Rectangle 19"/>
          <p:cNvSpPr>
            <a:spLocks noChangeArrowheads="1"/>
          </p:cNvSpPr>
          <p:nvPr/>
        </p:nvSpPr>
        <p:spPr bwMode="auto">
          <a:xfrm>
            <a:off x="1846263" y="1235075"/>
            <a:ext cx="7145337" cy="17399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115" name="Rectangle 67"/>
          <p:cNvSpPr>
            <a:spLocks noChangeArrowheads="1"/>
          </p:cNvSpPr>
          <p:nvPr/>
        </p:nvSpPr>
        <p:spPr bwMode="auto">
          <a:xfrm>
            <a:off x="2387600" y="947738"/>
            <a:ext cx="9763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Compiler</a:t>
            </a:r>
            <a:endParaRPr lang="en-US" altLang="en-US" sz="1600" b="0"/>
          </a:p>
        </p:txBody>
      </p:sp>
      <p:grpSp>
        <p:nvGrpSpPr>
          <p:cNvPr id="130116" name="Group 68"/>
          <p:cNvGrpSpPr>
            <a:grpSpLocks/>
          </p:cNvGrpSpPr>
          <p:nvPr/>
        </p:nvGrpSpPr>
        <p:grpSpPr bwMode="auto">
          <a:xfrm>
            <a:off x="1827213" y="838200"/>
            <a:ext cx="2098675" cy="417513"/>
            <a:chOff x="707" y="325"/>
            <a:chExt cx="1322" cy="263"/>
          </a:xfrm>
        </p:grpSpPr>
        <p:sp>
          <p:nvSpPr>
            <p:cNvPr id="130117" name="Freeform 69"/>
            <p:cNvSpPr>
              <a:spLocks/>
            </p:cNvSpPr>
            <p:nvPr/>
          </p:nvSpPr>
          <p:spPr bwMode="auto">
            <a:xfrm>
              <a:off x="707" y="325"/>
              <a:ext cx="143" cy="262"/>
            </a:xfrm>
            <a:custGeom>
              <a:avLst/>
              <a:gdLst>
                <a:gd name="T0" fmla="*/ 0 w 143"/>
                <a:gd name="T1" fmla="*/ 250 h 262"/>
                <a:gd name="T2" fmla="*/ 23 w 143"/>
                <a:gd name="T3" fmla="*/ 262 h 262"/>
                <a:gd name="T4" fmla="*/ 143 w 143"/>
                <a:gd name="T5" fmla="*/ 24 h 262"/>
                <a:gd name="T6" fmla="*/ 131 w 143"/>
                <a:gd name="T7" fmla="*/ 0 h 262"/>
                <a:gd name="T8" fmla="*/ 131 w 143"/>
                <a:gd name="T9" fmla="*/ 0 h 262"/>
                <a:gd name="T10" fmla="*/ 119 w 143"/>
                <a:gd name="T11" fmla="*/ 12 h 262"/>
                <a:gd name="T12" fmla="*/ 0 w 143"/>
                <a:gd name="T13" fmla="*/ 250 h 262"/>
              </a:gdLst>
              <a:ahLst/>
              <a:cxnLst>
                <a:cxn ang="0">
                  <a:pos x="T0" y="T1"/>
                </a:cxn>
                <a:cxn ang="0">
                  <a:pos x="T2" y="T3"/>
                </a:cxn>
                <a:cxn ang="0">
                  <a:pos x="T4" y="T5"/>
                </a:cxn>
                <a:cxn ang="0">
                  <a:pos x="T6" y="T7"/>
                </a:cxn>
                <a:cxn ang="0">
                  <a:pos x="T8" y="T9"/>
                </a:cxn>
                <a:cxn ang="0">
                  <a:pos x="T10" y="T11"/>
                </a:cxn>
                <a:cxn ang="0">
                  <a:pos x="T12" y="T13"/>
                </a:cxn>
              </a:cxnLst>
              <a:rect l="0" t="0" r="r" b="b"/>
              <a:pathLst>
                <a:path w="143" h="262">
                  <a:moveTo>
                    <a:pt x="0" y="250"/>
                  </a:moveTo>
                  <a:lnTo>
                    <a:pt x="23" y="262"/>
                  </a:lnTo>
                  <a:lnTo>
                    <a:pt x="143" y="24"/>
                  </a:lnTo>
                  <a:lnTo>
                    <a:pt x="131" y="0"/>
                  </a:lnTo>
                  <a:lnTo>
                    <a:pt x="131" y="0"/>
                  </a:lnTo>
                  <a:lnTo>
                    <a:pt x="119" y="12"/>
                  </a:lnTo>
                  <a:lnTo>
                    <a:pt x="0"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18" name="Freeform 70"/>
            <p:cNvSpPr>
              <a:spLocks/>
            </p:cNvSpPr>
            <p:nvPr/>
          </p:nvSpPr>
          <p:spPr bwMode="auto">
            <a:xfrm>
              <a:off x="838" y="325"/>
              <a:ext cx="1071" cy="24"/>
            </a:xfrm>
            <a:custGeom>
              <a:avLst/>
              <a:gdLst>
                <a:gd name="T0" fmla="*/ 0 w 1071"/>
                <a:gd name="T1" fmla="*/ 0 h 24"/>
                <a:gd name="T2" fmla="*/ 0 w 1071"/>
                <a:gd name="T3" fmla="*/ 24 h 24"/>
                <a:gd name="T4" fmla="*/ 1060 w 1071"/>
                <a:gd name="T5" fmla="*/ 24 h 24"/>
                <a:gd name="T6" fmla="*/ 1071 w 1071"/>
                <a:gd name="T7" fmla="*/ 12 h 24"/>
                <a:gd name="T8" fmla="*/ 1071 w 1071"/>
                <a:gd name="T9" fmla="*/ 0 h 24"/>
                <a:gd name="T10" fmla="*/ 1060 w 1071"/>
                <a:gd name="T11" fmla="*/ 0 h 24"/>
                <a:gd name="T12" fmla="*/ 0 w 1071"/>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71" h="24">
                  <a:moveTo>
                    <a:pt x="0" y="0"/>
                  </a:moveTo>
                  <a:lnTo>
                    <a:pt x="0" y="24"/>
                  </a:lnTo>
                  <a:lnTo>
                    <a:pt x="1060" y="24"/>
                  </a:lnTo>
                  <a:lnTo>
                    <a:pt x="1071" y="12"/>
                  </a:lnTo>
                  <a:lnTo>
                    <a:pt x="1071" y="0"/>
                  </a:lnTo>
                  <a:lnTo>
                    <a:pt x="106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19" name="Freeform 71"/>
            <p:cNvSpPr>
              <a:spLocks/>
            </p:cNvSpPr>
            <p:nvPr/>
          </p:nvSpPr>
          <p:spPr bwMode="auto">
            <a:xfrm>
              <a:off x="1886" y="337"/>
              <a:ext cx="143" cy="250"/>
            </a:xfrm>
            <a:custGeom>
              <a:avLst/>
              <a:gdLst>
                <a:gd name="T0" fmla="*/ 23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3 w 14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143" h="250">
                  <a:moveTo>
                    <a:pt x="23" y="0"/>
                  </a:moveTo>
                  <a:lnTo>
                    <a:pt x="0" y="12"/>
                  </a:lnTo>
                  <a:lnTo>
                    <a:pt x="107" y="250"/>
                  </a:lnTo>
                  <a:lnTo>
                    <a:pt x="119" y="250"/>
                  </a:lnTo>
                  <a:lnTo>
                    <a:pt x="143" y="250"/>
                  </a:lnTo>
                  <a:lnTo>
                    <a:pt x="131" y="238"/>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20" name="Freeform 72"/>
            <p:cNvSpPr>
              <a:spLocks/>
            </p:cNvSpPr>
            <p:nvPr/>
          </p:nvSpPr>
          <p:spPr bwMode="auto">
            <a:xfrm>
              <a:off x="707" y="564"/>
              <a:ext cx="1298" cy="24"/>
            </a:xfrm>
            <a:custGeom>
              <a:avLst/>
              <a:gdLst>
                <a:gd name="T0" fmla="*/ 1298 w 1298"/>
                <a:gd name="T1" fmla="*/ 24 h 24"/>
                <a:gd name="T2" fmla="*/ 1298 w 1298"/>
                <a:gd name="T3" fmla="*/ 0 h 24"/>
                <a:gd name="T4" fmla="*/ 12 w 1298"/>
                <a:gd name="T5" fmla="*/ 0 h 24"/>
                <a:gd name="T6" fmla="*/ 0 w 1298"/>
                <a:gd name="T7" fmla="*/ 12 h 24"/>
                <a:gd name="T8" fmla="*/ 0 w 1298"/>
                <a:gd name="T9" fmla="*/ 24 h 24"/>
                <a:gd name="T10" fmla="*/ 12 w 1298"/>
                <a:gd name="T11" fmla="*/ 24 h 24"/>
                <a:gd name="T12" fmla="*/ 1298 w 129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98" h="24">
                  <a:moveTo>
                    <a:pt x="1298" y="24"/>
                  </a:moveTo>
                  <a:lnTo>
                    <a:pt x="1298" y="0"/>
                  </a:lnTo>
                  <a:lnTo>
                    <a:pt x="12" y="0"/>
                  </a:lnTo>
                  <a:lnTo>
                    <a:pt x="0" y="12"/>
                  </a:lnTo>
                  <a:lnTo>
                    <a:pt x="0" y="24"/>
                  </a:lnTo>
                  <a:lnTo>
                    <a:pt x="12" y="24"/>
                  </a:lnTo>
                  <a:lnTo>
                    <a:pt x="129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30065" name="Rectangle 17"/>
          <p:cNvSpPr>
            <a:spLocks noChangeArrowheads="1"/>
          </p:cNvSpPr>
          <p:nvPr/>
        </p:nvSpPr>
        <p:spPr bwMode="auto">
          <a:xfrm>
            <a:off x="6924675" y="5073650"/>
            <a:ext cx="2249488" cy="4349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66" name="Rectangle 18"/>
          <p:cNvSpPr>
            <a:spLocks noChangeArrowheads="1"/>
          </p:cNvSpPr>
          <p:nvPr/>
        </p:nvSpPr>
        <p:spPr bwMode="auto">
          <a:xfrm>
            <a:off x="7131050" y="5186363"/>
            <a:ext cx="1828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SyntacticEditor</a:t>
            </a:r>
            <a:endParaRPr lang="en-US" altLang="en-US" sz="1600" b="0"/>
          </a:p>
        </p:txBody>
      </p:sp>
      <p:grpSp>
        <p:nvGrpSpPr>
          <p:cNvPr id="130068" name="Group 20"/>
          <p:cNvGrpSpPr>
            <a:grpSpLocks/>
          </p:cNvGrpSpPr>
          <p:nvPr/>
        </p:nvGrpSpPr>
        <p:grpSpPr bwMode="auto">
          <a:xfrm>
            <a:off x="3919538" y="3836988"/>
            <a:ext cx="4725987" cy="454025"/>
            <a:chOff x="1636" y="2288"/>
            <a:chExt cx="2977" cy="286"/>
          </a:xfrm>
        </p:grpSpPr>
        <p:sp>
          <p:nvSpPr>
            <p:cNvPr id="130069" name="Rectangle 21"/>
            <p:cNvSpPr>
              <a:spLocks noChangeArrowheads="1"/>
            </p:cNvSpPr>
            <p:nvPr/>
          </p:nvSpPr>
          <p:spPr bwMode="auto">
            <a:xfrm>
              <a:off x="1636" y="2300"/>
              <a:ext cx="1417" cy="2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70" name="Rectangle 22"/>
            <p:cNvSpPr>
              <a:spLocks noChangeArrowheads="1"/>
            </p:cNvSpPr>
            <p:nvPr/>
          </p:nvSpPr>
          <p:spPr bwMode="auto">
            <a:xfrm>
              <a:off x="1998" y="2360"/>
              <a:ext cx="6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ParseTree</a:t>
              </a:r>
              <a:endParaRPr lang="en-US" altLang="en-US" sz="1600" b="0"/>
            </a:p>
          </p:txBody>
        </p:sp>
        <p:sp>
          <p:nvSpPr>
            <p:cNvPr id="130071" name="Rectangle 23"/>
            <p:cNvSpPr>
              <a:spLocks noChangeArrowheads="1"/>
            </p:cNvSpPr>
            <p:nvPr/>
          </p:nvSpPr>
          <p:spPr bwMode="auto">
            <a:xfrm>
              <a:off x="3207" y="2288"/>
              <a:ext cx="1406" cy="2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72" name="Rectangle 24"/>
            <p:cNvSpPr>
              <a:spLocks noChangeArrowheads="1"/>
            </p:cNvSpPr>
            <p:nvPr/>
          </p:nvSpPr>
          <p:spPr bwMode="auto">
            <a:xfrm>
              <a:off x="3487" y="2348"/>
              <a:ext cx="8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SymbolTable</a:t>
              </a:r>
              <a:endParaRPr lang="en-US" altLang="en-US" sz="1600" b="0"/>
            </a:p>
          </p:txBody>
        </p:sp>
      </p:grpSp>
      <p:sp>
        <p:nvSpPr>
          <p:cNvPr id="130073" name="Rectangle 25"/>
          <p:cNvSpPr>
            <a:spLocks noChangeArrowheads="1"/>
          </p:cNvSpPr>
          <p:nvPr/>
        </p:nvSpPr>
        <p:spPr bwMode="auto">
          <a:xfrm>
            <a:off x="3786188" y="3579813"/>
            <a:ext cx="5105400" cy="946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80" name="Line 32"/>
          <p:cNvSpPr>
            <a:spLocks noChangeShapeType="1"/>
          </p:cNvSpPr>
          <p:nvPr/>
        </p:nvSpPr>
        <p:spPr bwMode="auto">
          <a:xfrm flipH="1" flipV="1">
            <a:off x="7756525" y="4525963"/>
            <a:ext cx="95250" cy="1698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81" name="Freeform 33"/>
          <p:cNvSpPr>
            <a:spLocks/>
          </p:cNvSpPr>
          <p:nvPr/>
        </p:nvSpPr>
        <p:spPr bwMode="auto">
          <a:xfrm>
            <a:off x="7756525" y="4525963"/>
            <a:ext cx="131763" cy="207962"/>
          </a:xfrm>
          <a:custGeom>
            <a:avLst/>
            <a:gdLst>
              <a:gd name="T0" fmla="*/ 24 w 83"/>
              <a:gd name="T1" fmla="*/ 131 h 131"/>
              <a:gd name="T2" fmla="*/ 0 w 83"/>
              <a:gd name="T3" fmla="*/ 0 h 131"/>
              <a:gd name="T4" fmla="*/ 83 w 83"/>
              <a:gd name="T5" fmla="*/ 95 h 131"/>
            </a:gdLst>
            <a:ahLst/>
            <a:cxnLst>
              <a:cxn ang="0">
                <a:pos x="T0" y="T1"/>
              </a:cxn>
              <a:cxn ang="0">
                <a:pos x="T2" y="T3"/>
              </a:cxn>
              <a:cxn ang="0">
                <a:pos x="T4" y="T5"/>
              </a:cxn>
            </a:cxnLst>
            <a:rect l="0" t="0" r="r" b="b"/>
            <a:pathLst>
              <a:path w="83" h="131">
                <a:moveTo>
                  <a:pt x="24" y="131"/>
                </a:moveTo>
                <a:lnTo>
                  <a:pt x="0" y="0"/>
                </a:lnTo>
                <a:lnTo>
                  <a:pt x="83" y="9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82" name="Line 34"/>
          <p:cNvSpPr>
            <a:spLocks noChangeShapeType="1"/>
          </p:cNvSpPr>
          <p:nvPr/>
        </p:nvSpPr>
        <p:spPr bwMode="auto">
          <a:xfrm flipH="1" flipV="1">
            <a:off x="8021638" y="5016500"/>
            <a:ext cx="19050"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83" name="Line 35"/>
          <p:cNvSpPr>
            <a:spLocks noChangeShapeType="1"/>
          </p:cNvSpPr>
          <p:nvPr/>
        </p:nvSpPr>
        <p:spPr bwMode="auto">
          <a:xfrm flipH="1" flipV="1">
            <a:off x="7926388" y="4846638"/>
            <a:ext cx="38100" cy="952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84" name="Line 36"/>
          <p:cNvSpPr>
            <a:spLocks noChangeShapeType="1"/>
          </p:cNvSpPr>
          <p:nvPr/>
        </p:nvSpPr>
        <p:spPr bwMode="auto">
          <a:xfrm flipH="1" flipV="1">
            <a:off x="7851775" y="4695825"/>
            <a:ext cx="36513"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30121" name="Group 73"/>
          <p:cNvGrpSpPr>
            <a:grpSpLocks/>
          </p:cNvGrpSpPr>
          <p:nvPr/>
        </p:nvGrpSpPr>
        <p:grpSpPr bwMode="auto">
          <a:xfrm>
            <a:off x="3775075" y="3194050"/>
            <a:ext cx="2079625" cy="415925"/>
            <a:chOff x="1552" y="1802"/>
            <a:chExt cx="1310" cy="262"/>
          </a:xfrm>
        </p:grpSpPr>
        <p:sp>
          <p:nvSpPr>
            <p:cNvPr id="130122" name="Rectangle 74"/>
            <p:cNvSpPr>
              <a:spLocks noChangeArrowheads="1"/>
            </p:cNvSpPr>
            <p:nvPr/>
          </p:nvSpPr>
          <p:spPr bwMode="auto">
            <a:xfrm>
              <a:off x="1822" y="1857"/>
              <a:ext cx="7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Repository</a:t>
              </a:r>
              <a:endParaRPr lang="en-US" altLang="en-US" sz="1600" b="0"/>
            </a:p>
          </p:txBody>
        </p:sp>
        <p:grpSp>
          <p:nvGrpSpPr>
            <p:cNvPr id="130123" name="Group 75"/>
            <p:cNvGrpSpPr>
              <a:grpSpLocks/>
            </p:cNvGrpSpPr>
            <p:nvPr/>
          </p:nvGrpSpPr>
          <p:grpSpPr bwMode="auto">
            <a:xfrm>
              <a:off x="1552" y="1802"/>
              <a:ext cx="1310" cy="262"/>
              <a:chOff x="1552" y="1800"/>
              <a:chExt cx="1310" cy="262"/>
            </a:xfrm>
          </p:grpSpPr>
          <p:sp>
            <p:nvSpPr>
              <p:cNvPr id="130124" name="Freeform 76"/>
              <p:cNvSpPr>
                <a:spLocks/>
              </p:cNvSpPr>
              <p:nvPr/>
            </p:nvSpPr>
            <p:spPr bwMode="auto">
              <a:xfrm>
                <a:off x="1552" y="1800"/>
                <a:ext cx="131" cy="262"/>
              </a:xfrm>
              <a:custGeom>
                <a:avLst/>
                <a:gdLst>
                  <a:gd name="T0" fmla="*/ 0 w 131"/>
                  <a:gd name="T1" fmla="*/ 250 h 262"/>
                  <a:gd name="T2" fmla="*/ 24 w 131"/>
                  <a:gd name="T3" fmla="*/ 262 h 262"/>
                  <a:gd name="T4" fmla="*/ 131 w 131"/>
                  <a:gd name="T5" fmla="*/ 24 h 262"/>
                  <a:gd name="T6" fmla="*/ 119 w 131"/>
                  <a:gd name="T7" fmla="*/ 0 h 262"/>
                  <a:gd name="T8" fmla="*/ 119 w 131"/>
                  <a:gd name="T9" fmla="*/ 0 h 262"/>
                  <a:gd name="T10" fmla="*/ 107 w 131"/>
                  <a:gd name="T11" fmla="*/ 12 h 262"/>
                  <a:gd name="T12" fmla="*/ 0 w 131"/>
                  <a:gd name="T13" fmla="*/ 250 h 262"/>
                </a:gdLst>
                <a:ahLst/>
                <a:cxnLst>
                  <a:cxn ang="0">
                    <a:pos x="T0" y="T1"/>
                  </a:cxn>
                  <a:cxn ang="0">
                    <a:pos x="T2" y="T3"/>
                  </a:cxn>
                  <a:cxn ang="0">
                    <a:pos x="T4" y="T5"/>
                  </a:cxn>
                  <a:cxn ang="0">
                    <a:pos x="T6" y="T7"/>
                  </a:cxn>
                  <a:cxn ang="0">
                    <a:pos x="T8" y="T9"/>
                  </a:cxn>
                  <a:cxn ang="0">
                    <a:pos x="T10" y="T11"/>
                  </a:cxn>
                  <a:cxn ang="0">
                    <a:pos x="T12" y="T13"/>
                  </a:cxn>
                </a:cxnLst>
                <a:rect l="0" t="0" r="r" b="b"/>
                <a:pathLst>
                  <a:path w="131" h="262">
                    <a:moveTo>
                      <a:pt x="0" y="250"/>
                    </a:moveTo>
                    <a:lnTo>
                      <a:pt x="24" y="262"/>
                    </a:lnTo>
                    <a:lnTo>
                      <a:pt x="131" y="24"/>
                    </a:lnTo>
                    <a:lnTo>
                      <a:pt x="119" y="0"/>
                    </a:lnTo>
                    <a:lnTo>
                      <a:pt x="119" y="0"/>
                    </a:lnTo>
                    <a:lnTo>
                      <a:pt x="107" y="12"/>
                    </a:lnTo>
                    <a:lnTo>
                      <a:pt x="0"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25" name="Freeform 77"/>
              <p:cNvSpPr>
                <a:spLocks/>
              </p:cNvSpPr>
              <p:nvPr/>
            </p:nvSpPr>
            <p:spPr bwMode="auto">
              <a:xfrm>
                <a:off x="1671" y="1800"/>
                <a:ext cx="1072" cy="24"/>
              </a:xfrm>
              <a:custGeom>
                <a:avLst/>
                <a:gdLst>
                  <a:gd name="T0" fmla="*/ 0 w 1072"/>
                  <a:gd name="T1" fmla="*/ 0 h 24"/>
                  <a:gd name="T2" fmla="*/ 0 w 1072"/>
                  <a:gd name="T3" fmla="*/ 24 h 24"/>
                  <a:gd name="T4" fmla="*/ 1060 w 1072"/>
                  <a:gd name="T5" fmla="*/ 24 h 24"/>
                  <a:gd name="T6" fmla="*/ 1072 w 1072"/>
                  <a:gd name="T7" fmla="*/ 12 h 24"/>
                  <a:gd name="T8" fmla="*/ 1072 w 1072"/>
                  <a:gd name="T9" fmla="*/ 0 h 24"/>
                  <a:gd name="T10" fmla="*/ 1060 w 1072"/>
                  <a:gd name="T11" fmla="*/ 0 h 24"/>
                  <a:gd name="T12" fmla="*/ 0 w 107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072" h="24">
                    <a:moveTo>
                      <a:pt x="0" y="0"/>
                    </a:moveTo>
                    <a:lnTo>
                      <a:pt x="0" y="24"/>
                    </a:lnTo>
                    <a:lnTo>
                      <a:pt x="1060" y="24"/>
                    </a:lnTo>
                    <a:lnTo>
                      <a:pt x="1072" y="12"/>
                    </a:lnTo>
                    <a:lnTo>
                      <a:pt x="1072" y="0"/>
                    </a:lnTo>
                    <a:lnTo>
                      <a:pt x="106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26" name="Freeform 78"/>
              <p:cNvSpPr>
                <a:spLocks/>
              </p:cNvSpPr>
              <p:nvPr/>
            </p:nvSpPr>
            <p:spPr bwMode="auto">
              <a:xfrm>
                <a:off x="2719" y="1812"/>
                <a:ext cx="143" cy="250"/>
              </a:xfrm>
              <a:custGeom>
                <a:avLst/>
                <a:gdLst>
                  <a:gd name="T0" fmla="*/ 24 w 143"/>
                  <a:gd name="T1" fmla="*/ 0 h 250"/>
                  <a:gd name="T2" fmla="*/ 0 w 143"/>
                  <a:gd name="T3" fmla="*/ 12 h 250"/>
                  <a:gd name="T4" fmla="*/ 107 w 143"/>
                  <a:gd name="T5" fmla="*/ 250 h 250"/>
                  <a:gd name="T6" fmla="*/ 119 w 143"/>
                  <a:gd name="T7" fmla="*/ 250 h 250"/>
                  <a:gd name="T8" fmla="*/ 143 w 143"/>
                  <a:gd name="T9" fmla="*/ 250 h 250"/>
                  <a:gd name="T10" fmla="*/ 131 w 143"/>
                  <a:gd name="T11" fmla="*/ 238 h 250"/>
                  <a:gd name="T12" fmla="*/ 24 w 143"/>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143" h="250">
                    <a:moveTo>
                      <a:pt x="24" y="0"/>
                    </a:moveTo>
                    <a:lnTo>
                      <a:pt x="0" y="12"/>
                    </a:lnTo>
                    <a:lnTo>
                      <a:pt x="107" y="250"/>
                    </a:lnTo>
                    <a:lnTo>
                      <a:pt x="119" y="250"/>
                    </a:lnTo>
                    <a:lnTo>
                      <a:pt x="143" y="250"/>
                    </a:lnTo>
                    <a:lnTo>
                      <a:pt x="131" y="238"/>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27" name="Freeform 79"/>
              <p:cNvSpPr>
                <a:spLocks/>
              </p:cNvSpPr>
              <p:nvPr/>
            </p:nvSpPr>
            <p:spPr bwMode="auto">
              <a:xfrm>
                <a:off x="1552" y="2038"/>
                <a:ext cx="1286" cy="24"/>
              </a:xfrm>
              <a:custGeom>
                <a:avLst/>
                <a:gdLst>
                  <a:gd name="T0" fmla="*/ 1286 w 1286"/>
                  <a:gd name="T1" fmla="*/ 24 h 24"/>
                  <a:gd name="T2" fmla="*/ 1286 w 1286"/>
                  <a:gd name="T3" fmla="*/ 0 h 24"/>
                  <a:gd name="T4" fmla="*/ 12 w 1286"/>
                  <a:gd name="T5" fmla="*/ 0 h 24"/>
                  <a:gd name="T6" fmla="*/ 0 w 1286"/>
                  <a:gd name="T7" fmla="*/ 12 h 24"/>
                  <a:gd name="T8" fmla="*/ 0 w 1286"/>
                  <a:gd name="T9" fmla="*/ 24 h 24"/>
                  <a:gd name="T10" fmla="*/ 12 w 1286"/>
                  <a:gd name="T11" fmla="*/ 24 h 24"/>
                  <a:gd name="T12" fmla="*/ 1286 w 128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86" h="24">
                    <a:moveTo>
                      <a:pt x="1286" y="24"/>
                    </a:moveTo>
                    <a:lnTo>
                      <a:pt x="1286" y="0"/>
                    </a:lnTo>
                    <a:lnTo>
                      <a:pt x="12" y="0"/>
                    </a:lnTo>
                    <a:lnTo>
                      <a:pt x="0" y="12"/>
                    </a:lnTo>
                    <a:lnTo>
                      <a:pt x="0" y="24"/>
                    </a:lnTo>
                    <a:lnTo>
                      <a:pt x="12" y="24"/>
                    </a:lnTo>
                    <a:lnTo>
                      <a:pt x="128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sp>
        <p:nvSpPr>
          <p:cNvPr id="130128" name="Freeform 80"/>
          <p:cNvSpPr>
            <a:spLocks/>
          </p:cNvSpPr>
          <p:nvPr/>
        </p:nvSpPr>
        <p:spPr bwMode="auto">
          <a:xfrm>
            <a:off x="6905625" y="4752975"/>
            <a:ext cx="188913" cy="339725"/>
          </a:xfrm>
          <a:custGeom>
            <a:avLst/>
            <a:gdLst>
              <a:gd name="T0" fmla="*/ 0 w 119"/>
              <a:gd name="T1" fmla="*/ 202 h 214"/>
              <a:gd name="T2" fmla="*/ 24 w 119"/>
              <a:gd name="T3" fmla="*/ 214 h 214"/>
              <a:gd name="T4" fmla="*/ 119 w 119"/>
              <a:gd name="T5" fmla="*/ 23 h 214"/>
              <a:gd name="T6" fmla="*/ 107 w 119"/>
              <a:gd name="T7" fmla="*/ 0 h 214"/>
              <a:gd name="T8" fmla="*/ 107 w 119"/>
              <a:gd name="T9" fmla="*/ 0 h 214"/>
              <a:gd name="T10" fmla="*/ 95 w 119"/>
              <a:gd name="T11" fmla="*/ 12 h 214"/>
              <a:gd name="T12" fmla="*/ 0 w 119"/>
              <a:gd name="T13" fmla="*/ 202 h 214"/>
            </a:gdLst>
            <a:ahLst/>
            <a:cxnLst>
              <a:cxn ang="0">
                <a:pos x="T0" y="T1"/>
              </a:cxn>
              <a:cxn ang="0">
                <a:pos x="T2" y="T3"/>
              </a:cxn>
              <a:cxn ang="0">
                <a:pos x="T4" y="T5"/>
              </a:cxn>
              <a:cxn ang="0">
                <a:pos x="T6" y="T7"/>
              </a:cxn>
              <a:cxn ang="0">
                <a:pos x="T8" y="T9"/>
              </a:cxn>
              <a:cxn ang="0">
                <a:pos x="T10" y="T11"/>
              </a:cxn>
              <a:cxn ang="0">
                <a:pos x="T12" y="T13"/>
              </a:cxn>
            </a:cxnLst>
            <a:rect l="0" t="0" r="r" b="b"/>
            <a:pathLst>
              <a:path w="119" h="214">
                <a:moveTo>
                  <a:pt x="0" y="202"/>
                </a:moveTo>
                <a:lnTo>
                  <a:pt x="24" y="214"/>
                </a:lnTo>
                <a:lnTo>
                  <a:pt x="119" y="23"/>
                </a:lnTo>
                <a:lnTo>
                  <a:pt x="107" y="0"/>
                </a:lnTo>
                <a:lnTo>
                  <a:pt x="107" y="0"/>
                </a:lnTo>
                <a:lnTo>
                  <a:pt x="95" y="12"/>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29" name="Freeform 81"/>
          <p:cNvSpPr>
            <a:spLocks/>
          </p:cNvSpPr>
          <p:nvPr/>
        </p:nvSpPr>
        <p:spPr bwMode="auto">
          <a:xfrm>
            <a:off x="7075488" y="4752975"/>
            <a:ext cx="473075" cy="36513"/>
          </a:xfrm>
          <a:custGeom>
            <a:avLst/>
            <a:gdLst>
              <a:gd name="T0" fmla="*/ 0 w 298"/>
              <a:gd name="T1" fmla="*/ 0 h 23"/>
              <a:gd name="T2" fmla="*/ 0 w 298"/>
              <a:gd name="T3" fmla="*/ 23 h 23"/>
              <a:gd name="T4" fmla="*/ 286 w 298"/>
              <a:gd name="T5" fmla="*/ 23 h 23"/>
              <a:gd name="T6" fmla="*/ 298 w 298"/>
              <a:gd name="T7" fmla="*/ 12 h 23"/>
              <a:gd name="T8" fmla="*/ 298 w 298"/>
              <a:gd name="T9" fmla="*/ 0 h 23"/>
              <a:gd name="T10" fmla="*/ 286 w 298"/>
              <a:gd name="T11" fmla="*/ 0 h 23"/>
              <a:gd name="T12" fmla="*/ 0 w 29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98" h="23">
                <a:moveTo>
                  <a:pt x="0" y="0"/>
                </a:moveTo>
                <a:lnTo>
                  <a:pt x="0" y="23"/>
                </a:lnTo>
                <a:lnTo>
                  <a:pt x="286" y="23"/>
                </a:lnTo>
                <a:lnTo>
                  <a:pt x="298" y="12"/>
                </a:lnTo>
                <a:lnTo>
                  <a:pt x="298" y="0"/>
                </a:lnTo>
                <a:lnTo>
                  <a:pt x="28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30" name="Freeform 82"/>
          <p:cNvSpPr>
            <a:spLocks/>
          </p:cNvSpPr>
          <p:nvPr/>
        </p:nvSpPr>
        <p:spPr bwMode="auto">
          <a:xfrm>
            <a:off x="7510463" y="4772025"/>
            <a:ext cx="207962" cy="320675"/>
          </a:xfrm>
          <a:custGeom>
            <a:avLst/>
            <a:gdLst>
              <a:gd name="T0" fmla="*/ 24 w 131"/>
              <a:gd name="T1" fmla="*/ 0 h 202"/>
              <a:gd name="T2" fmla="*/ 0 w 131"/>
              <a:gd name="T3" fmla="*/ 11 h 202"/>
              <a:gd name="T4" fmla="*/ 95 w 131"/>
              <a:gd name="T5" fmla="*/ 202 h 202"/>
              <a:gd name="T6" fmla="*/ 107 w 131"/>
              <a:gd name="T7" fmla="*/ 202 h 202"/>
              <a:gd name="T8" fmla="*/ 131 w 131"/>
              <a:gd name="T9" fmla="*/ 202 h 202"/>
              <a:gd name="T10" fmla="*/ 119 w 131"/>
              <a:gd name="T11" fmla="*/ 190 h 202"/>
              <a:gd name="T12" fmla="*/ 24 w 13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31" h="202">
                <a:moveTo>
                  <a:pt x="24" y="0"/>
                </a:moveTo>
                <a:lnTo>
                  <a:pt x="0" y="11"/>
                </a:lnTo>
                <a:lnTo>
                  <a:pt x="95" y="202"/>
                </a:lnTo>
                <a:lnTo>
                  <a:pt x="107" y="202"/>
                </a:lnTo>
                <a:lnTo>
                  <a:pt x="131" y="202"/>
                </a:lnTo>
                <a:lnTo>
                  <a:pt x="119" y="19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31" name="Freeform 83"/>
          <p:cNvSpPr>
            <a:spLocks/>
          </p:cNvSpPr>
          <p:nvPr/>
        </p:nvSpPr>
        <p:spPr bwMode="auto">
          <a:xfrm>
            <a:off x="6905625" y="5054600"/>
            <a:ext cx="774700" cy="38100"/>
          </a:xfrm>
          <a:custGeom>
            <a:avLst/>
            <a:gdLst>
              <a:gd name="T0" fmla="*/ 488 w 488"/>
              <a:gd name="T1" fmla="*/ 24 h 24"/>
              <a:gd name="T2" fmla="*/ 488 w 488"/>
              <a:gd name="T3" fmla="*/ 0 h 24"/>
              <a:gd name="T4" fmla="*/ 12 w 488"/>
              <a:gd name="T5" fmla="*/ 0 h 24"/>
              <a:gd name="T6" fmla="*/ 0 w 488"/>
              <a:gd name="T7" fmla="*/ 12 h 24"/>
              <a:gd name="T8" fmla="*/ 0 w 488"/>
              <a:gd name="T9" fmla="*/ 24 h 24"/>
              <a:gd name="T10" fmla="*/ 12 w 488"/>
              <a:gd name="T11" fmla="*/ 24 h 24"/>
              <a:gd name="T12" fmla="*/ 488 w 48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88" h="24">
                <a:moveTo>
                  <a:pt x="488" y="24"/>
                </a:moveTo>
                <a:lnTo>
                  <a:pt x="488" y="0"/>
                </a:lnTo>
                <a:lnTo>
                  <a:pt x="12" y="0"/>
                </a:lnTo>
                <a:lnTo>
                  <a:pt x="0" y="12"/>
                </a:lnTo>
                <a:lnTo>
                  <a:pt x="0" y="24"/>
                </a:lnTo>
                <a:lnTo>
                  <a:pt x="12" y="24"/>
                </a:lnTo>
                <a:lnTo>
                  <a:pt x="488"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30147" name="Group 99"/>
          <p:cNvGrpSpPr>
            <a:grpSpLocks/>
          </p:cNvGrpSpPr>
          <p:nvPr/>
        </p:nvGrpSpPr>
        <p:grpSpPr bwMode="auto">
          <a:xfrm>
            <a:off x="3862388" y="4525963"/>
            <a:ext cx="2538412" cy="982662"/>
            <a:chOff x="2016" y="2851"/>
            <a:chExt cx="1599" cy="619"/>
          </a:xfrm>
        </p:grpSpPr>
        <p:sp>
          <p:nvSpPr>
            <p:cNvPr id="130063" name="Rectangle 15"/>
            <p:cNvSpPr>
              <a:spLocks noChangeArrowheads="1"/>
            </p:cNvSpPr>
            <p:nvPr/>
          </p:nvSpPr>
          <p:spPr bwMode="auto">
            <a:xfrm>
              <a:off x="2016" y="3196"/>
              <a:ext cx="1599" cy="27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64" name="Rectangle 16"/>
            <p:cNvSpPr>
              <a:spLocks noChangeArrowheads="1"/>
            </p:cNvSpPr>
            <p:nvPr/>
          </p:nvSpPr>
          <p:spPr bwMode="auto">
            <a:xfrm>
              <a:off x="2083" y="3267"/>
              <a:ext cx="14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SourceLevelDebugger</a:t>
              </a:r>
              <a:endParaRPr lang="en-US" altLang="en-US" sz="1600" b="0"/>
            </a:p>
          </p:txBody>
        </p:sp>
        <p:sp>
          <p:nvSpPr>
            <p:cNvPr id="130074" name="Line 26"/>
            <p:cNvSpPr>
              <a:spLocks noChangeShapeType="1"/>
            </p:cNvSpPr>
            <p:nvPr/>
          </p:nvSpPr>
          <p:spPr bwMode="auto">
            <a:xfrm flipV="1">
              <a:off x="3386" y="2851"/>
              <a:ext cx="107" cy="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75" name="Freeform 27"/>
            <p:cNvSpPr>
              <a:spLocks/>
            </p:cNvSpPr>
            <p:nvPr/>
          </p:nvSpPr>
          <p:spPr bwMode="auto">
            <a:xfrm>
              <a:off x="3362" y="2851"/>
              <a:ext cx="131" cy="95"/>
            </a:xfrm>
            <a:custGeom>
              <a:avLst/>
              <a:gdLst>
                <a:gd name="T0" fmla="*/ 0 w 131"/>
                <a:gd name="T1" fmla="*/ 35 h 95"/>
                <a:gd name="T2" fmla="*/ 131 w 131"/>
                <a:gd name="T3" fmla="*/ 0 h 95"/>
                <a:gd name="T4" fmla="*/ 47 w 131"/>
                <a:gd name="T5" fmla="*/ 95 h 95"/>
              </a:gdLst>
              <a:ahLst/>
              <a:cxnLst>
                <a:cxn ang="0">
                  <a:pos x="T0" y="T1"/>
                </a:cxn>
                <a:cxn ang="0">
                  <a:pos x="T2" y="T3"/>
                </a:cxn>
                <a:cxn ang="0">
                  <a:pos x="T4" y="T5"/>
                </a:cxn>
              </a:cxnLst>
              <a:rect l="0" t="0" r="r" b="b"/>
              <a:pathLst>
                <a:path w="131" h="95">
                  <a:moveTo>
                    <a:pt x="0" y="35"/>
                  </a:moveTo>
                  <a:lnTo>
                    <a:pt x="131" y="0"/>
                  </a:lnTo>
                  <a:lnTo>
                    <a:pt x="47" y="95"/>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076" name="Line 28"/>
            <p:cNvSpPr>
              <a:spLocks noChangeShapeType="1"/>
            </p:cNvSpPr>
            <p:nvPr/>
          </p:nvSpPr>
          <p:spPr bwMode="auto">
            <a:xfrm flipV="1">
              <a:off x="2969" y="3172"/>
              <a:ext cx="3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77" name="Line 29"/>
            <p:cNvSpPr>
              <a:spLocks noChangeShapeType="1"/>
            </p:cNvSpPr>
            <p:nvPr/>
          </p:nvSpPr>
          <p:spPr bwMode="auto">
            <a:xfrm flipV="1">
              <a:off x="3076" y="3089"/>
              <a:ext cx="71" cy="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78" name="Line 30"/>
            <p:cNvSpPr>
              <a:spLocks noChangeShapeType="1"/>
            </p:cNvSpPr>
            <p:nvPr/>
          </p:nvSpPr>
          <p:spPr bwMode="auto">
            <a:xfrm flipV="1">
              <a:off x="3207" y="2994"/>
              <a:ext cx="71" cy="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079" name="Line 31"/>
            <p:cNvSpPr>
              <a:spLocks noChangeShapeType="1"/>
            </p:cNvSpPr>
            <p:nvPr/>
          </p:nvSpPr>
          <p:spPr bwMode="auto">
            <a:xfrm flipV="1">
              <a:off x="3350" y="2922"/>
              <a:ext cx="36"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132" name="Freeform 84"/>
            <p:cNvSpPr>
              <a:spLocks/>
            </p:cNvSpPr>
            <p:nvPr/>
          </p:nvSpPr>
          <p:spPr bwMode="auto">
            <a:xfrm>
              <a:off x="2016" y="2994"/>
              <a:ext cx="107" cy="214"/>
            </a:xfrm>
            <a:custGeom>
              <a:avLst/>
              <a:gdLst>
                <a:gd name="T0" fmla="*/ 0 w 107"/>
                <a:gd name="T1" fmla="*/ 202 h 214"/>
                <a:gd name="T2" fmla="*/ 24 w 107"/>
                <a:gd name="T3" fmla="*/ 214 h 214"/>
                <a:gd name="T4" fmla="*/ 107 w 107"/>
                <a:gd name="T5" fmla="*/ 23 h 214"/>
                <a:gd name="T6" fmla="*/ 95 w 107"/>
                <a:gd name="T7" fmla="*/ 0 h 214"/>
                <a:gd name="T8" fmla="*/ 95 w 107"/>
                <a:gd name="T9" fmla="*/ 0 h 214"/>
                <a:gd name="T10" fmla="*/ 83 w 107"/>
                <a:gd name="T11" fmla="*/ 12 h 214"/>
                <a:gd name="T12" fmla="*/ 0 w 107"/>
                <a:gd name="T13" fmla="*/ 202 h 214"/>
              </a:gdLst>
              <a:ahLst/>
              <a:cxnLst>
                <a:cxn ang="0">
                  <a:pos x="T0" y="T1"/>
                </a:cxn>
                <a:cxn ang="0">
                  <a:pos x="T2" y="T3"/>
                </a:cxn>
                <a:cxn ang="0">
                  <a:pos x="T4" y="T5"/>
                </a:cxn>
                <a:cxn ang="0">
                  <a:pos x="T6" y="T7"/>
                </a:cxn>
                <a:cxn ang="0">
                  <a:pos x="T8" y="T9"/>
                </a:cxn>
                <a:cxn ang="0">
                  <a:pos x="T10" y="T11"/>
                </a:cxn>
                <a:cxn ang="0">
                  <a:pos x="T12" y="T13"/>
                </a:cxn>
              </a:cxnLst>
              <a:rect l="0" t="0" r="r" b="b"/>
              <a:pathLst>
                <a:path w="107" h="214">
                  <a:moveTo>
                    <a:pt x="0" y="202"/>
                  </a:moveTo>
                  <a:lnTo>
                    <a:pt x="24" y="214"/>
                  </a:lnTo>
                  <a:lnTo>
                    <a:pt x="107" y="23"/>
                  </a:lnTo>
                  <a:lnTo>
                    <a:pt x="95" y="0"/>
                  </a:lnTo>
                  <a:lnTo>
                    <a:pt x="95" y="0"/>
                  </a:lnTo>
                  <a:lnTo>
                    <a:pt x="83" y="12"/>
                  </a:lnTo>
                  <a:lnTo>
                    <a:pt x="0"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33" name="Freeform 85"/>
            <p:cNvSpPr>
              <a:spLocks/>
            </p:cNvSpPr>
            <p:nvPr/>
          </p:nvSpPr>
          <p:spPr bwMode="auto">
            <a:xfrm>
              <a:off x="2111" y="2994"/>
              <a:ext cx="310" cy="23"/>
            </a:xfrm>
            <a:custGeom>
              <a:avLst/>
              <a:gdLst>
                <a:gd name="T0" fmla="*/ 0 w 310"/>
                <a:gd name="T1" fmla="*/ 0 h 23"/>
                <a:gd name="T2" fmla="*/ 0 w 310"/>
                <a:gd name="T3" fmla="*/ 23 h 23"/>
                <a:gd name="T4" fmla="*/ 298 w 310"/>
                <a:gd name="T5" fmla="*/ 23 h 23"/>
                <a:gd name="T6" fmla="*/ 310 w 310"/>
                <a:gd name="T7" fmla="*/ 12 h 23"/>
                <a:gd name="T8" fmla="*/ 310 w 310"/>
                <a:gd name="T9" fmla="*/ 0 h 23"/>
                <a:gd name="T10" fmla="*/ 298 w 310"/>
                <a:gd name="T11" fmla="*/ 0 h 23"/>
                <a:gd name="T12" fmla="*/ 0 w 31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10" h="23">
                  <a:moveTo>
                    <a:pt x="0" y="0"/>
                  </a:moveTo>
                  <a:lnTo>
                    <a:pt x="0" y="23"/>
                  </a:lnTo>
                  <a:lnTo>
                    <a:pt x="298" y="23"/>
                  </a:lnTo>
                  <a:lnTo>
                    <a:pt x="310" y="12"/>
                  </a:lnTo>
                  <a:lnTo>
                    <a:pt x="310" y="0"/>
                  </a:lnTo>
                  <a:lnTo>
                    <a:pt x="29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34" name="Freeform 86"/>
            <p:cNvSpPr>
              <a:spLocks/>
            </p:cNvSpPr>
            <p:nvPr/>
          </p:nvSpPr>
          <p:spPr bwMode="auto">
            <a:xfrm>
              <a:off x="2397" y="3006"/>
              <a:ext cx="119" cy="202"/>
            </a:xfrm>
            <a:custGeom>
              <a:avLst/>
              <a:gdLst>
                <a:gd name="T0" fmla="*/ 24 w 119"/>
                <a:gd name="T1" fmla="*/ 0 h 202"/>
                <a:gd name="T2" fmla="*/ 0 w 119"/>
                <a:gd name="T3" fmla="*/ 11 h 202"/>
                <a:gd name="T4" fmla="*/ 83 w 119"/>
                <a:gd name="T5" fmla="*/ 202 h 202"/>
                <a:gd name="T6" fmla="*/ 95 w 119"/>
                <a:gd name="T7" fmla="*/ 202 h 202"/>
                <a:gd name="T8" fmla="*/ 119 w 119"/>
                <a:gd name="T9" fmla="*/ 202 h 202"/>
                <a:gd name="T10" fmla="*/ 107 w 119"/>
                <a:gd name="T11" fmla="*/ 190 h 202"/>
                <a:gd name="T12" fmla="*/ 24 w 119"/>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119" h="202">
                  <a:moveTo>
                    <a:pt x="24" y="0"/>
                  </a:moveTo>
                  <a:lnTo>
                    <a:pt x="0" y="11"/>
                  </a:lnTo>
                  <a:lnTo>
                    <a:pt x="83" y="202"/>
                  </a:lnTo>
                  <a:lnTo>
                    <a:pt x="95" y="202"/>
                  </a:lnTo>
                  <a:lnTo>
                    <a:pt x="119" y="202"/>
                  </a:lnTo>
                  <a:lnTo>
                    <a:pt x="107" y="19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0135" name="Freeform 87"/>
            <p:cNvSpPr>
              <a:spLocks/>
            </p:cNvSpPr>
            <p:nvPr/>
          </p:nvSpPr>
          <p:spPr bwMode="auto">
            <a:xfrm>
              <a:off x="2016" y="3184"/>
              <a:ext cx="476" cy="24"/>
            </a:xfrm>
            <a:custGeom>
              <a:avLst/>
              <a:gdLst>
                <a:gd name="T0" fmla="*/ 476 w 476"/>
                <a:gd name="T1" fmla="*/ 24 h 24"/>
                <a:gd name="T2" fmla="*/ 476 w 476"/>
                <a:gd name="T3" fmla="*/ 0 h 24"/>
                <a:gd name="T4" fmla="*/ 12 w 476"/>
                <a:gd name="T5" fmla="*/ 0 h 24"/>
                <a:gd name="T6" fmla="*/ 0 w 476"/>
                <a:gd name="T7" fmla="*/ 12 h 24"/>
                <a:gd name="T8" fmla="*/ 0 w 476"/>
                <a:gd name="T9" fmla="*/ 24 h 24"/>
                <a:gd name="T10" fmla="*/ 12 w 476"/>
                <a:gd name="T11" fmla="*/ 24 h 24"/>
                <a:gd name="T12" fmla="*/ 476 w 476"/>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6" h="24">
                  <a:moveTo>
                    <a:pt x="476" y="24"/>
                  </a:moveTo>
                  <a:lnTo>
                    <a:pt x="476" y="0"/>
                  </a:lnTo>
                  <a:lnTo>
                    <a:pt x="12" y="0"/>
                  </a:lnTo>
                  <a:lnTo>
                    <a:pt x="0" y="12"/>
                  </a:lnTo>
                  <a:lnTo>
                    <a:pt x="0" y="24"/>
                  </a:lnTo>
                  <a:lnTo>
                    <a:pt x="12" y="24"/>
                  </a:lnTo>
                  <a:lnTo>
                    <a:pt x="47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130136" name="Rectangle 88"/>
          <p:cNvSpPr>
            <a:spLocks noChangeArrowheads="1"/>
          </p:cNvSpPr>
          <p:nvPr/>
        </p:nvSpPr>
        <p:spPr bwMode="auto">
          <a:xfrm>
            <a:off x="6553200" y="1935163"/>
            <a:ext cx="2230438" cy="4349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30137" name="Rectangle 89"/>
          <p:cNvSpPr>
            <a:spLocks noChangeArrowheads="1"/>
          </p:cNvSpPr>
          <p:nvPr/>
        </p:nvSpPr>
        <p:spPr bwMode="auto">
          <a:xfrm>
            <a:off x="7112000" y="2028825"/>
            <a:ext cx="1096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latin typeface="Courier New" panose="02070309020205020404" pitchFamily="49" charset="0"/>
              </a:rPr>
              <a:t>Optimizer</a:t>
            </a:r>
            <a:endParaRPr lang="en-US" altLang="en-US" sz="1600" b="0"/>
          </a:p>
        </p:txBody>
      </p:sp>
      <p:sp>
        <p:nvSpPr>
          <p:cNvPr id="130148" name="Line 100"/>
          <p:cNvSpPr>
            <a:spLocks noChangeShapeType="1"/>
          </p:cNvSpPr>
          <p:nvPr/>
        </p:nvSpPr>
        <p:spPr bwMode="auto">
          <a:xfrm>
            <a:off x="4191000" y="2667000"/>
            <a:ext cx="914400" cy="533400"/>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149" name="Line 101"/>
          <p:cNvSpPr>
            <a:spLocks noChangeShapeType="1"/>
          </p:cNvSpPr>
          <p:nvPr/>
        </p:nvSpPr>
        <p:spPr bwMode="auto">
          <a:xfrm>
            <a:off x="3581400" y="2057400"/>
            <a:ext cx="1905000" cy="1143000"/>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150" name="Line 102"/>
          <p:cNvSpPr>
            <a:spLocks noChangeShapeType="1"/>
          </p:cNvSpPr>
          <p:nvPr/>
        </p:nvSpPr>
        <p:spPr bwMode="auto">
          <a:xfrm>
            <a:off x="5867400" y="1828800"/>
            <a:ext cx="0" cy="1752600"/>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151" name="Line 103"/>
          <p:cNvSpPr>
            <a:spLocks noChangeShapeType="1"/>
          </p:cNvSpPr>
          <p:nvPr/>
        </p:nvSpPr>
        <p:spPr bwMode="auto">
          <a:xfrm flipH="1">
            <a:off x="6019800" y="2133600"/>
            <a:ext cx="533400" cy="1447800"/>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152" name="Line 104"/>
          <p:cNvSpPr>
            <a:spLocks noChangeShapeType="1"/>
          </p:cNvSpPr>
          <p:nvPr/>
        </p:nvSpPr>
        <p:spPr bwMode="auto">
          <a:xfrm flipH="1">
            <a:off x="6248400" y="2667000"/>
            <a:ext cx="304800" cy="914400"/>
          </a:xfrm>
          <a:prstGeom prst="line">
            <a:avLst/>
          </a:prstGeom>
          <a:noFill/>
          <a:ln w="28575">
            <a:solidFill>
              <a:schemeClr val="tx1"/>
            </a:solidFill>
            <a:prstDash val="dash"/>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Summary</a:t>
            </a:r>
          </a:p>
        </p:txBody>
      </p:sp>
      <p:sp>
        <p:nvSpPr>
          <p:cNvPr id="144387" name="Rectangle 3"/>
          <p:cNvSpPr>
            <a:spLocks noGrp="1" noChangeArrowheads="1"/>
          </p:cNvSpPr>
          <p:nvPr>
            <p:ph type="body" idx="1"/>
          </p:nvPr>
        </p:nvSpPr>
        <p:spPr/>
        <p:txBody>
          <a:bodyPr/>
          <a:lstStyle/>
          <a:p>
            <a:r>
              <a:rPr lang="en-US" altLang="en-US"/>
              <a:t>System Design</a:t>
            </a:r>
          </a:p>
          <a:p>
            <a:pPr lvl="1"/>
            <a:r>
              <a:rPr lang="en-US" altLang="en-US"/>
              <a:t>Reduces the gap between requirements and the (virtual) machine</a:t>
            </a:r>
          </a:p>
          <a:p>
            <a:pPr lvl="1"/>
            <a:r>
              <a:rPr lang="en-US" altLang="en-US"/>
              <a:t>Decomposes the overall system into manageable parts</a:t>
            </a:r>
          </a:p>
          <a:p>
            <a:endParaRPr lang="en-US" altLang="en-US"/>
          </a:p>
          <a:p>
            <a:r>
              <a:rPr lang="en-US" altLang="en-US"/>
              <a:t>Design Goals Definition</a:t>
            </a:r>
          </a:p>
          <a:p>
            <a:pPr lvl="1"/>
            <a:r>
              <a:rPr lang="en-US" altLang="en-US"/>
              <a:t>Describes and prioritizes the qualities that are important for the system</a:t>
            </a:r>
          </a:p>
          <a:p>
            <a:pPr lvl="1"/>
            <a:r>
              <a:rPr lang="en-US" altLang="en-US"/>
              <a:t>Defines the value system against which options are evaluated</a:t>
            </a:r>
          </a:p>
          <a:p>
            <a:endParaRPr lang="en-US" altLang="en-US"/>
          </a:p>
          <a:p>
            <a:r>
              <a:rPr lang="en-US" altLang="en-US"/>
              <a:t>Subsystem Decomposition</a:t>
            </a:r>
          </a:p>
          <a:p>
            <a:pPr lvl="1"/>
            <a:r>
              <a:rPr lang="en-US" altLang="en-US"/>
              <a:t>Results into a set of loosely dependent parts which make up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Grp="1" noChangeArrowheads="1"/>
          </p:cNvSpPr>
          <p:nvPr>
            <p:ph type="title"/>
          </p:nvPr>
        </p:nvSpPr>
        <p:spPr/>
        <p:txBody>
          <a:bodyPr/>
          <a:lstStyle/>
          <a:p>
            <a:r>
              <a:rPr lang="en-US" altLang="en-US"/>
              <a:t>Overview</a:t>
            </a:r>
          </a:p>
        </p:txBody>
      </p:sp>
      <p:sp>
        <p:nvSpPr>
          <p:cNvPr id="20490" name="Rectangle 10"/>
          <p:cNvSpPr>
            <a:spLocks noGrp="1" noChangeArrowheads="1"/>
          </p:cNvSpPr>
          <p:nvPr>
            <p:ph type="body" idx="1"/>
          </p:nvPr>
        </p:nvSpPr>
        <p:spPr/>
        <p:txBody>
          <a:bodyPr/>
          <a:lstStyle/>
          <a:p>
            <a:pPr>
              <a:buFont typeface="Symbol" panose="05050102010706020507" pitchFamily="18" charset="2"/>
              <a:buNone/>
            </a:pPr>
            <a:r>
              <a:rPr lang="en-US" altLang="en-US"/>
              <a:t>System Design I (Today)</a:t>
            </a:r>
          </a:p>
          <a:p>
            <a:pPr lvl="1">
              <a:buFont typeface="Wingdings" panose="05000000000000000000" pitchFamily="2" charset="2"/>
              <a:buNone/>
            </a:pPr>
            <a:r>
              <a:rPr lang="en-US" altLang="en-US"/>
              <a:t>0. Overview of System Design</a:t>
            </a:r>
          </a:p>
          <a:p>
            <a:pPr lvl="1">
              <a:buFont typeface="Wingdings" panose="05000000000000000000" pitchFamily="2" charset="2"/>
              <a:buNone/>
            </a:pPr>
            <a:r>
              <a:rPr lang="en-US" altLang="en-US"/>
              <a:t>1. Design Goals</a:t>
            </a:r>
          </a:p>
          <a:p>
            <a:pPr lvl="1">
              <a:buFont typeface="Wingdings" panose="05000000000000000000" pitchFamily="2" charset="2"/>
              <a:buNone/>
            </a:pPr>
            <a:r>
              <a:rPr lang="en-US" altLang="en-US"/>
              <a:t>2. Subsystem Decomposition</a:t>
            </a:r>
          </a:p>
          <a:p>
            <a:endParaRPr lang="en-US" altLang="en-US"/>
          </a:p>
          <a:p>
            <a:pPr>
              <a:buFont typeface="Symbol" panose="05050102010706020507" pitchFamily="18" charset="2"/>
              <a:buNone/>
            </a:pPr>
            <a:r>
              <a:rPr lang="en-US" altLang="en-US"/>
              <a:t>System Design II: Addressing Design Goals (next lecture)</a:t>
            </a:r>
          </a:p>
          <a:p>
            <a:pPr lvl="1">
              <a:buFont typeface="Wingdings" panose="05000000000000000000" pitchFamily="2" charset="2"/>
              <a:buNone/>
            </a:pPr>
            <a:r>
              <a:rPr lang="en-US" altLang="en-US"/>
              <a:t>3. Concurrency</a:t>
            </a:r>
          </a:p>
          <a:p>
            <a:pPr lvl="1">
              <a:buFont typeface="Wingdings" panose="05000000000000000000" pitchFamily="2" charset="2"/>
              <a:buNone/>
            </a:pPr>
            <a:r>
              <a:rPr lang="en-US" altLang="en-US"/>
              <a:t>4. Hardware/Software Mapping</a:t>
            </a:r>
          </a:p>
          <a:p>
            <a:pPr lvl="1">
              <a:buFont typeface="Wingdings" panose="05000000000000000000" pitchFamily="2" charset="2"/>
              <a:buNone/>
            </a:pPr>
            <a:r>
              <a:rPr lang="en-US" altLang="en-US"/>
              <a:t>5. Persistent Data Management</a:t>
            </a:r>
          </a:p>
          <a:p>
            <a:pPr lvl="1">
              <a:buFont typeface="Wingdings" panose="05000000000000000000" pitchFamily="2" charset="2"/>
              <a:buNone/>
            </a:pPr>
            <a:r>
              <a:rPr lang="en-US" altLang="en-US"/>
              <a:t>6. Global Resource Handling and Access Control</a:t>
            </a:r>
          </a:p>
          <a:p>
            <a:pPr lvl="1">
              <a:buFont typeface="Wingdings" panose="05000000000000000000" pitchFamily="2" charset="2"/>
              <a:buNone/>
            </a:pPr>
            <a:r>
              <a:rPr lang="en-US" altLang="en-US"/>
              <a:t>7. Software Control</a:t>
            </a:r>
          </a:p>
          <a:p>
            <a:pPr lvl="1">
              <a:buFont typeface="Wingdings" panose="05000000000000000000" pitchFamily="2" charset="2"/>
              <a:buNone/>
            </a:pPr>
            <a:r>
              <a:rPr lang="en-US" altLang="en-US"/>
              <a:t>8. Boundary Conditions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en-US"/>
              <a:t>How to use the results from the Requirements Analysis for System Design</a:t>
            </a:r>
          </a:p>
        </p:txBody>
      </p:sp>
      <p:sp>
        <p:nvSpPr>
          <p:cNvPr id="24579" name="Rectangle 3"/>
          <p:cNvSpPr>
            <a:spLocks noGrp="1" noChangeArrowheads="1"/>
          </p:cNvSpPr>
          <p:nvPr>
            <p:ph type="body" idx="1"/>
          </p:nvPr>
        </p:nvSpPr>
        <p:spPr>
          <a:noFill/>
          <a:ln/>
        </p:spPr>
        <p:txBody>
          <a:bodyPr/>
          <a:lstStyle/>
          <a:p>
            <a:r>
              <a:rPr lang="en-US" altLang="en-US" sz="2000"/>
              <a:t>Nonfunctional requirements =&gt;</a:t>
            </a:r>
          </a:p>
          <a:p>
            <a:pPr lvl="1"/>
            <a:r>
              <a:rPr lang="en-US" altLang="en-US" sz="1800"/>
              <a:t>Activity 1: Design Goals Definition</a:t>
            </a:r>
          </a:p>
          <a:p>
            <a:r>
              <a:rPr lang="en-US" altLang="en-US" sz="2000"/>
              <a:t>Functional model =&gt;</a:t>
            </a:r>
          </a:p>
          <a:p>
            <a:pPr lvl="1"/>
            <a:r>
              <a:rPr lang="en-US" altLang="en-US" sz="1800"/>
              <a:t>Activity 2: System decomposition (Selection of subsystems based on functional requirements, cohesion, and coupling)</a:t>
            </a:r>
          </a:p>
          <a:p>
            <a:r>
              <a:rPr lang="en-US" altLang="en-US" sz="2000"/>
              <a:t>Object model =&gt; </a:t>
            </a:r>
          </a:p>
          <a:p>
            <a:pPr lvl="1"/>
            <a:r>
              <a:rPr lang="en-US" altLang="en-US" sz="1800"/>
              <a:t>Activity 4: Hardware/software mapping </a:t>
            </a:r>
          </a:p>
          <a:p>
            <a:pPr lvl="1"/>
            <a:r>
              <a:rPr lang="en-US" altLang="en-US" sz="1800"/>
              <a:t>Activity 5: Persistent data management</a:t>
            </a:r>
          </a:p>
          <a:p>
            <a:r>
              <a:rPr lang="en-US" altLang="en-US" sz="2000"/>
              <a:t>Dynamic model =&gt;</a:t>
            </a:r>
          </a:p>
          <a:p>
            <a:pPr lvl="1"/>
            <a:r>
              <a:rPr lang="en-US" altLang="en-US" sz="1800"/>
              <a:t>Activity 3: Concurrency</a:t>
            </a:r>
          </a:p>
          <a:p>
            <a:pPr lvl="1"/>
            <a:r>
              <a:rPr lang="en-US" altLang="en-US" sz="1800"/>
              <a:t>Activity 6: Global resource handling</a:t>
            </a:r>
          </a:p>
          <a:p>
            <a:pPr lvl="1"/>
            <a:r>
              <a:rPr lang="en-US" altLang="en-US" sz="1800"/>
              <a:t>Activity 7: Software control</a:t>
            </a:r>
          </a:p>
          <a:p>
            <a:r>
              <a:rPr lang="en-US" altLang="en-US" sz="2000"/>
              <a:t>Subsystem Decomposition</a:t>
            </a:r>
          </a:p>
          <a:p>
            <a:pPr lvl="1"/>
            <a:r>
              <a:rPr lang="en-US" altLang="en-US" sz="1800"/>
              <a:t>Activity 8: Boundary conditions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7" name="Rectangle 7"/>
          <p:cNvSpPr>
            <a:spLocks noGrp="1" noChangeArrowheads="1"/>
          </p:cNvSpPr>
          <p:nvPr>
            <p:ph type="title"/>
          </p:nvPr>
        </p:nvSpPr>
        <p:spPr>
          <a:xfrm>
            <a:off x="685800" y="609600"/>
            <a:ext cx="7772400" cy="11430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lstStyle/>
          <a:p>
            <a:r>
              <a:rPr lang="en-US" altLang="en-US"/>
              <a:t>How do we get the Design Goals?</a:t>
            </a:r>
            <a:endParaRPr lang="de-DE" altLang="en-US"/>
          </a:p>
        </p:txBody>
      </p:sp>
      <p:sp>
        <p:nvSpPr>
          <p:cNvPr id="174088" name="Rectangle 8"/>
          <p:cNvSpPr>
            <a:spLocks noGrp="1" noChangeArrowheads="1"/>
          </p:cNvSpPr>
          <p:nvPr>
            <p:ph type="body" idx="1"/>
          </p:nvPr>
        </p:nvSpPr>
        <p:spPr>
          <a:xfrm>
            <a:off x="685800" y="1981200"/>
            <a:ext cx="7772400" cy="41148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nchor="ctr"/>
          <a:lstStyle/>
          <a:p>
            <a:pPr>
              <a:buFont typeface="Monotype Sorts" charset="2"/>
              <a:buNone/>
            </a:pPr>
            <a:r>
              <a:rPr lang="en-US" altLang="en-US"/>
              <a:t>Let’s look at a small example </a:t>
            </a:r>
          </a:p>
          <a:p>
            <a:endParaRPr lang="en-US" altLang="en-US"/>
          </a:p>
          <a:p>
            <a:r>
              <a:rPr lang="en-US" altLang="en-US"/>
              <a:t>Current Situation: </a:t>
            </a:r>
          </a:p>
          <a:p>
            <a:pPr lvl="1"/>
            <a:r>
              <a:rPr lang="en-US" altLang="en-US"/>
              <a:t>Computers must be used in the office</a:t>
            </a:r>
          </a:p>
          <a:p>
            <a:endParaRPr lang="en-US" altLang="en-US"/>
          </a:p>
          <a:p>
            <a:r>
              <a:rPr lang="en-US" altLang="en-US"/>
              <a:t>What we want:</a:t>
            </a:r>
          </a:p>
          <a:p>
            <a:pPr lvl="1"/>
            <a:r>
              <a:rPr lang="en-US" altLang="en-US"/>
              <a:t> A computer that can be used in mobile situations. </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a:hlinkClick r:id="" action="ppaction://media"/>
          </p:cNvPr>
          <p:cNvPicPr>
            <a:picLocks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758950" y="1143000"/>
            <a:ext cx="5719763" cy="4711700"/>
          </a:xfrm>
          <a:prstGeom prst="rect">
            <a:avLst/>
          </a:prstGeom>
          <a:noFill/>
          <a:extLst>
            <a:ext uri="{909E8E84-426E-40DD-AFC4-6F175D3DCCD1}">
              <a14:hiddenFill xmlns:a14="http://schemas.microsoft.com/office/drawing/2010/main">
                <a:solidFill>
                  <a:srgbClr val="FFFFFF"/>
                </a:solidFill>
              </a14:hiddenFill>
            </a:ext>
          </a:extLst>
        </p:spPr>
      </p:pic>
      <p:sp>
        <p:nvSpPr>
          <p:cNvPr id="167941" name="Rectangle 5"/>
          <p:cNvSpPr>
            <a:spLocks noGrp="1" noChangeArrowheads="1"/>
          </p:cNvSpPr>
          <p:nvPr>
            <p:ph type="title"/>
          </p:nvPr>
        </p:nvSpPr>
        <p:spPr>
          <a:xfrm>
            <a:off x="685800" y="50800"/>
            <a:ext cx="7772400" cy="11430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wrap="none" lIns="91440" tIns="45720" rIns="91440" bIns="45720"/>
          <a:lstStyle/>
          <a:p>
            <a:r>
              <a:rPr lang="de-DE" altLang="en-US"/>
              <a:t/>
            </a:r>
            <a:br>
              <a:rPr lang="de-DE" altLang="en-US"/>
            </a:br>
            <a:r>
              <a:rPr lang="de-DE" altLang="en-US"/>
              <a:t>Example: Current Desktop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0"/>
                                  </p:stCondLst>
                                  <p:childTnLst>
                                    <p:set>
                                      <p:cBhvr>
                                        <p:cTn id="6" dur="1" fill="hold">
                                          <p:stCondLst>
                                            <p:cond delay="499"/>
                                          </p:stCondLst>
                                        </p:cTn>
                                        <p:tgtEl>
                                          <p:spTgt spid="167938"/>
                                        </p:tgtEl>
                                        <p:attrNameLst>
                                          <p:attrName>style.visibility</p:attrName>
                                        </p:attrNameLst>
                                      </p:cBhvr>
                                      <p:to>
                                        <p:strVal val="visible"/>
                                      </p:to>
                                    </p:set>
                                  </p:childTnLst>
                                </p:cTn>
                              </p:par>
                            </p:childTnLst>
                          </p:cTn>
                        </p:par>
                        <p:par>
                          <p:cTn id="7" fill="hold" nodeType="afterGroup">
                            <p:stCondLst>
                              <p:cond delay="10500"/>
                            </p:stCondLst>
                            <p:childTnLst>
                              <p:par>
                                <p:cTn id="8" presetID="1" presetClass="mediacall" presetSubtype="0" fill="hold" nodeType="afterEffect">
                                  <p:stCondLst>
                                    <p:cond delay="10000"/>
                                  </p:stCondLst>
                                  <p:childTnLst>
                                    <p:cmd type="call" cmd="playFrom(0.0)">
                                      <p:cBhvr>
                                        <p:cTn id="9" dur="1" fill="hold"/>
                                        <p:tgtEl>
                                          <p:spTgt spid="16793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167938"/>
                </p:tgtEl>
              </p:cMediaNode>
            </p:video>
            <p:seq concurrent="1" nextAc="seek">
              <p:cTn id="11" restart="whenNotActive" fill="hold" evtFilter="cancelBubble" nodeType="interactiveSeq">
                <p:stCondLst>
                  <p:cond evt="onClick" delay="0">
                    <p:tgtEl>
                      <p:spTgt spid="167938"/>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2" presetClass="mediacall" presetSubtype="0" fill="hold" nodeType="clickEffect">
                                  <p:stCondLst>
                                    <p:cond delay="0"/>
                                  </p:stCondLst>
                                  <p:childTnLst>
                                    <p:cmd type="call" cmd="togglePause">
                                      <p:cBhvr>
                                        <p:cTn id="15" dur="1" fill="hold"/>
                                        <p:tgtEl>
                                          <p:spTgt spid="167938"/>
                                        </p:tgtEl>
                                      </p:cBhvr>
                                    </p:cmd>
                                  </p:childTnLst>
                                </p:cTn>
                              </p:par>
                            </p:childTnLst>
                          </p:cTn>
                        </p:par>
                      </p:childTnLst>
                    </p:cTn>
                  </p:par>
                </p:childTnLst>
              </p:cTn>
              <p:nextCondLst>
                <p:cond evt="onClick" delay="0">
                  <p:tgtEl>
                    <p:spTgt spid="167938"/>
                  </p:tgtEl>
                </p:cond>
              </p:nextCondLst>
            </p:seq>
          </p:childTnLst>
        </p:cTn>
      </p:par>
    </p:tnLst>
  </p:timing>
</p:sld>
</file>

<file path=ppt/theme/theme1.xml><?xml version="1.0" encoding="utf-8"?>
<a:theme xmlns:a="http://schemas.openxmlformats.org/drawingml/2006/main" name="ch6lect.old">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6lect.old">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6lect.ol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6lect.ol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6lect.ol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6lect.ol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6lect.ol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6lect.ol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6lect.ol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Palatino"/>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edition:IM:lectures:ch6system_design:ch6lect.old.ppt</Template>
  <TotalTime>3</TotalTime>
  <Pages>60</Pages>
  <Words>3927</Words>
  <Application>Microsoft Office PowerPoint</Application>
  <PresentationFormat>On-screen Show (4:3)</PresentationFormat>
  <Paragraphs>689</Paragraphs>
  <Slides>54</Slides>
  <Notes>16</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Times</vt:lpstr>
      <vt:lpstr>Symbol</vt:lpstr>
      <vt:lpstr>Wingdings</vt:lpstr>
      <vt:lpstr>Palatino</vt:lpstr>
      <vt:lpstr>Times New Roman</vt:lpstr>
      <vt:lpstr>Monotype Sorts</vt:lpstr>
      <vt:lpstr>Book Antiqua</vt:lpstr>
      <vt:lpstr>Courier New</vt:lpstr>
      <vt:lpstr>Helvetica</vt:lpstr>
      <vt:lpstr>ch6lect.old</vt:lpstr>
      <vt:lpstr>untitled 1</vt:lpstr>
      <vt:lpstr>Chapter 6  System Design: Decomposing the System</vt:lpstr>
      <vt:lpstr>Design</vt:lpstr>
      <vt:lpstr>Why is Design so Difficult?</vt:lpstr>
      <vt:lpstr>The Purpose of System Design</vt:lpstr>
      <vt:lpstr>System Design</vt:lpstr>
      <vt:lpstr>Overview</vt:lpstr>
      <vt:lpstr>How to use the results from the Requirements Analysis for System Design</vt:lpstr>
      <vt:lpstr>How do we get the Design Goals?</vt:lpstr>
      <vt:lpstr> Example: Current Desktop Development</vt:lpstr>
      <vt:lpstr>Identify Current Technology Constraints</vt:lpstr>
      <vt:lpstr>Generalize Constraints using Technology Enablers</vt:lpstr>
      <vt:lpstr>Establish New Design Goals</vt:lpstr>
      <vt:lpstr>Sharpen the Design Goals</vt:lpstr>
      <vt:lpstr>Prototype the Desired System</vt:lpstr>
      <vt:lpstr>List of Design Goals</vt:lpstr>
      <vt:lpstr>Relationship Between Design Goals</vt:lpstr>
      <vt:lpstr>Typical Design Trade-offs</vt:lpstr>
      <vt:lpstr>Nonfunctional Requirements may give a clue for the use of Design Patterns</vt:lpstr>
      <vt:lpstr>Textual Clues in Nonfunctional Requirements</vt:lpstr>
      <vt:lpstr>Section 2. System Decomposition</vt:lpstr>
      <vt:lpstr>Services and Subsystem Interfaces</vt:lpstr>
      <vt:lpstr>Choosing Subsystems</vt:lpstr>
      <vt:lpstr>Subsystem Decomposition Example</vt:lpstr>
      <vt:lpstr>Definition: Subsystem Interface Object</vt:lpstr>
      <vt:lpstr>System as a set of subsystems communicating via a software bus</vt:lpstr>
      <vt:lpstr>A 3-layered Architecture</vt:lpstr>
      <vt:lpstr>PowerPoint Presentation</vt:lpstr>
      <vt:lpstr>PowerPoint Presentation</vt:lpstr>
      <vt:lpstr>Coupling and Cohesion</vt:lpstr>
      <vt:lpstr>Partitions and Layers</vt:lpstr>
      <vt:lpstr>Subsystem Decomposition into Layers</vt:lpstr>
      <vt:lpstr>Relationships between Subsystems</vt:lpstr>
      <vt:lpstr>Virtual Machine</vt:lpstr>
      <vt:lpstr>Virtual Machine</vt:lpstr>
      <vt:lpstr>Closed Architecture (Opaque Layering)</vt:lpstr>
      <vt:lpstr>Open Architecture (Transparent Layering)</vt:lpstr>
      <vt:lpstr>Properties of Layered Systems</vt:lpstr>
      <vt:lpstr>Software Architectural Styles</vt:lpstr>
      <vt:lpstr>Client/Server Architectural Style</vt:lpstr>
      <vt:lpstr>Client/Server Architectural Style</vt:lpstr>
      <vt:lpstr>Design Goals for Client/Server Systems</vt:lpstr>
      <vt:lpstr>Problems with Client/Server Architectural Styles</vt:lpstr>
      <vt:lpstr>Peer-to-Peer Architectural Style</vt:lpstr>
      <vt:lpstr>PowerPoint Presentation</vt:lpstr>
      <vt:lpstr>Example of a Peer-to-Peer  Architectural Style</vt:lpstr>
      <vt:lpstr>OSI model Packages and their Responsibility</vt:lpstr>
      <vt:lpstr>Another View at the ISO Model</vt:lpstr>
      <vt:lpstr>Middleware Allows  Focus On The Application Layer</vt:lpstr>
      <vt:lpstr>Model/View/Controller</vt:lpstr>
      <vt:lpstr>Example of a  File System Based on the MVC Architectural Style</vt:lpstr>
      <vt:lpstr>Sequence of Events (Collaborations) </vt:lpstr>
      <vt:lpstr>Repository Architectural Style (Blackboard Architecture, Hearsay II Speech Recognition System)</vt:lpstr>
      <vt:lpstr>Examples of Repository Architectural Style </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6, System Design: Decomposing the System</dc:title>
  <dc:subject>Object-Oriented Software Engineering</dc:subject>
  <dc:creator>Bernd Bruegge &amp; Allen Dutoit</dc:creator>
  <cp:keywords/>
  <dc:description/>
  <cp:lastModifiedBy>Ahsan Nabi Khan</cp:lastModifiedBy>
  <cp:revision>149</cp:revision>
  <cp:lastPrinted>1999-10-27T14:17:10Z</cp:lastPrinted>
  <dcterms:created xsi:type="dcterms:W3CDTF">1995-10-03T13:13:58Z</dcterms:created>
  <dcterms:modified xsi:type="dcterms:W3CDTF">2018-01-30T08:29:52Z</dcterms:modified>
  <cp:category/>
</cp:coreProperties>
</file>