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364" r:id="rId2"/>
    <p:sldId id="362" r:id="rId3"/>
    <p:sldId id="295" r:id="rId4"/>
    <p:sldId id="316" r:id="rId5"/>
    <p:sldId id="296" r:id="rId6"/>
    <p:sldId id="317" r:id="rId7"/>
    <p:sldId id="297" r:id="rId8"/>
    <p:sldId id="299" r:id="rId9"/>
    <p:sldId id="300" r:id="rId10"/>
    <p:sldId id="302" r:id="rId11"/>
    <p:sldId id="367" r:id="rId12"/>
    <p:sldId id="368" r:id="rId13"/>
    <p:sldId id="318" r:id="rId14"/>
    <p:sldId id="301" r:id="rId15"/>
    <p:sldId id="325" r:id="rId16"/>
    <p:sldId id="326" r:id="rId17"/>
    <p:sldId id="327" r:id="rId18"/>
    <p:sldId id="328" r:id="rId19"/>
    <p:sldId id="329" r:id="rId20"/>
    <p:sldId id="303" r:id="rId21"/>
    <p:sldId id="304" r:id="rId22"/>
    <p:sldId id="338" r:id="rId23"/>
    <p:sldId id="344" r:id="rId24"/>
    <p:sldId id="345" r:id="rId25"/>
    <p:sldId id="339" r:id="rId26"/>
    <p:sldId id="305" r:id="rId27"/>
    <p:sldId id="306" r:id="rId28"/>
    <p:sldId id="372" r:id="rId29"/>
    <p:sldId id="375" r:id="rId30"/>
    <p:sldId id="376" r:id="rId31"/>
    <p:sldId id="307" r:id="rId32"/>
    <p:sldId id="308" r:id="rId33"/>
    <p:sldId id="311" r:id="rId34"/>
    <p:sldId id="309" r:id="rId35"/>
    <p:sldId id="312" r:id="rId36"/>
    <p:sldId id="313" r:id="rId37"/>
    <p:sldId id="374" r:id="rId38"/>
    <p:sldId id="373" r:id="rId39"/>
    <p:sldId id="314" r:id="rId40"/>
    <p:sldId id="370" r:id="rId41"/>
    <p:sldId id="363" r:id="rId4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  <a:srgbClr val="0000CC"/>
    <a:srgbClr val="FF0000"/>
    <a:srgbClr val="FF9999"/>
    <a:srgbClr val="00FF00"/>
    <a:srgbClr val="2B0122"/>
    <a:srgbClr val="000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7908" autoAdjust="0"/>
    <p:restoredTop sz="81711" autoAdjust="0"/>
  </p:normalViewPr>
  <p:slideViewPr>
    <p:cSldViewPr snapToGrid="0" snapToObjects="1">
      <p:cViewPr varScale="1">
        <p:scale>
          <a:sx n="75" d="100"/>
          <a:sy n="75" d="100"/>
        </p:scale>
        <p:origin x="18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-16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21013" y="8710613"/>
            <a:ext cx="815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 b="0">
                <a:latin typeface="Book Antiqua" panose="02040602050305030304" pitchFamily="18" charset="0"/>
              </a:rPr>
              <a:t>Page </a:t>
            </a:r>
            <a:fld id="{DB0737F7-F17B-4E7B-A936-87A0115838B9}" type="slidenum">
              <a:rPr lang="en-US" altLang="en-US" sz="1200" b="0">
                <a:latin typeface="Book Antiqua" panose="02040602050305030304" pitchFamily="18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200" b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4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3294063"/>
            <a:ext cx="5986463" cy="524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62288" y="8710613"/>
            <a:ext cx="73183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 b="0">
                <a:latin typeface="Book Antiqua" panose="02040602050305030304" pitchFamily="18" charset="0"/>
              </a:rPr>
              <a:t>Page </a:t>
            </a:r>
            <a:fld id="{380C658E-14C6-4688-BDD2-9CCA9B17D3F0}" type="slidenum">
              <a:rPr lang="en-US" altLang="en-US" sz="1200" b="0">
                <a:latin typeface="Book Antiqua" panose="02040602050305030304" pitchFamily="18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200" b="0">
              <a:latin typeface="Book Antiqua" panose="02040602050305030304" pitchFamily="18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92225" y="31750"/>
            <a:ext cx="4162425" cy="3122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145765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81488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72498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6588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46408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2685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92434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71015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57551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25645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38073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28377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18863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36920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67933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35794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35060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4389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202684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5030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69373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7475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861965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2743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80589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45940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660683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445658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7627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2545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634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5791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82777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93446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7809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85900" y="320675"/>
            <a:ext cx="5638800" cy="2143125"/>
          </a:xfrm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</a:extLst>
        </p:spPr>
        <p:txBody>
          <a:bodyPr/>
          <a:lstStyle>
            <a:lvl1pPr algn="ctr">
              <a:defRPr sz="2400" i="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 rot="16200000">
            <a:off x="-1984375" y="3362325"/>
            <a:ext cx="59785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en-US" altLang="en-US" sz="2400" b="0"/>
              <a:t>Using UML, Patterns, and Java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 rot="16200000">
            <a:off x="-2654300" y="3190875"/>
            <a:ext cx="6405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Object-Oriented Software Engineering</a:t>
            </a:r>
            <a:endParaRPr lang="en-US" altLang="en-US" sz="2400"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85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222250"/>
            <a:ext cx="206375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2250"/>
            <a:ext cx="603885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53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16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211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19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41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0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69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583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019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709613" y="6534150"/>
            <a:ext cx="7559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850" tIns="34925" rIns="69850" bIns="34925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3429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6858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027113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3716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18288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2860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27432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2004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800"/>
              <a:t>Bernd Bruegge &amp; Allen H. Dutoit 	       		Object-Oriented Software Engineering: Using UML, Patterns, and Java  			    </a:t>
            </a:r>
            <a:fld id="{B33599B6-21A2-4651-AE26-A725E90FED59}" type="slidenum">
              <a:rPr lang="en-US" altLang="en-US" sz="800"/>
              <a:pPr algn="ctr"/>
              <a:t>‹#›</a:t>
            </a:fld>
            <a:endParaRPr lang="en-US" altLang="en-US" sz="800"/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Symbol" panose="05050102010706020507" pitchFamily="18" charset="2"/>
        <a:buChar char="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w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t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6" name="Picture 6" descr="x7_MagicLine.3-16.tif                                          0012E0F9Macintosh HD                   B7C803F1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0"/>
          <a:stretch>
            <a:fillRect/>
          </a:stretch>
        </p:blipFill>
        <p:spPr bwMode="auto">
          <a:xfrm>
            <a:off x="1270000" y="242888"/>
            <a:ext cx="7642225" cy="641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58900" y="741363"/>
            <a:ext cx="7212013" cy="2143125"/>
          </a:xfrm>
          <a:noFill/>
        </p:spPr>
        <p:txBody>
          <a:bodyPr/>
          <a:lstStyle/>
          <a:p>
            <a:r>
              <a:rPr lang="en-US" altLang="en-US" sz="4800">
                <a:solidFill>
                  <a:schemeClr val="bg1"/>
                </a:solidFill>
              </a:rPr>
              <a:t>Chapter 7</a:t>
            </a:r>
            <a:br>
              <a:rPr lang="en-US" altLang="en-US" sz="4800">
                <a:solidFill>
                  <a:schemeClr val="bg1"/>
                </a:solidFill>
              </a:rPr>
            </a:br>
            <a:r>
              <a:rPr lang="en-US" altLang="en-US" sz="4800">
                <a:solidFill>
                  <a:schemeClr val="bg1"/>
                </a:solidFill>
              </a:rPr>
              <a:t>Addressing Design Goals</a:t>
            </a:r>
            <a:endParaRPr lang="en-US" altLang="en-US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1439863" y="45862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250"/>
            <a:ext cx="8686800" cy="704850"/>
          </a:xfrm>
          <a:noFill/>
          <a:ln/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Typical Informal Example of a Connectivity Drawing</a:t>
            </a:r>
          </a:p>
        </p:txBody>
      </p:sp>
      <p:pic>
        <p:nvPicPr>
          <p:cNvPr id="6349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774700"/>
            <a:ext cx="81692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938588" y="152400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TCP/IP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6096000" y="1524000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Ethernet</a:t>
            </a:r>
          </a:p>
        </p:txBody>
      </p:sp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6848475" y="774700"/>
            <a:ext cx="2098675" cy="603250"/>
          </a:xfrm>
          <a:prstGeom prst="wedgeRectCallout">
            <a:avLst>
              <a:gd name="adj1" fmla="val -59986"/>
              <a:gd name="adj2" fmla="val 72894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>
                <a:solidFill>
                  <a:srgbClr val="FFCC66"/>
                </a:solidFill>
              </a:rPr>
              <a:t>Physical </a:t>
            </a:r>
          </a:p>
          <a:p>
            <a:pPr algn="ctr"/>
            <a:r>
              <a:rPr lang="de-DE" altLang="en-US">
                <a:solidFill>
                  <a:srgbClr val="FFCC66"/>
                </a:solidFill>
              </a:rPr>
              <a:t>Connectivity</a:t>
            </a:r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228600" y="1890713"/>
            <a:ext cx="2098675" cy="603250"/>
          </a:xfrm>
          <a:prstGeom prst="wedgeRectCallout">
            <a:avLst>
              <a:gd name="adj1" fmla="val 135403"/>
              <a:gd name="adj2" fmla="val -71051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>
                <a:solidFill>
                  <a:srgbClr val="FFCC66"/>
                </a:solidFill>
              </a:rPr>
              <a:t>Logical </a:t>
            </a:r>
          </a:p>
          <a:p>
            <a:pPr algn="ctr"/>
            <a:r>
              <a:rPr lang="de-DE" altLang="en-US">
                <a:solidFill>
                  <a:srgbClr val="FFCC66"/>
                </a:solidFill>
              </a:rPr>
              <a:t>Connectivity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animBg="1" autoUpdateAnimBg="0"/>
      <p:bldP spid="6349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vs Physical Connectivity and the relationship to Subsystem Layering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4953000" y="1752600"/>
            <a:ext cx="2141538" cy="5984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rgbClr val="000000"/>
            </a:extrusionClr>
            <a:contourClr>
              <a:srgbClr val="00000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IN"/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5208588" y="1828800"/>
            <a:ext cx="203041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FF0000"/>
                </a:solidFill>
              </a:rPr>
              <a:t>Application Layer</a:t>
            </a:r>
          </a:p>
        </p:txBody>
      </p:sp>
      <p:sp>
        <p:nvSpPr>
          <p:cNvPr id="187397" name="Line 5"/>
          <p:cNvSpPr>
            <a:spLocks noChangeShapeType="1"/>
          </p:cNvSpPr>
          <p:nvPr/>
        </p:nvSpPr>
        <p:spPr bwMode="auto">
          <a:xfrm>
            <a:off x="2755900" y="2093913"/>
            <a:ext cx="218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609600" y="1778000"/>
            <a:ext cx="2141538" cy="5984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rgbClr val="000000"/>
            </a:extrusionClr>
            <a:contourClr>
              <a:srgbClr val="00000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IN"/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788988" y="1828800"/>
            <a:ext cx="203041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FF0000"/>
                </a:solidFill>
              </a:rPr>
              <a:t>Application Layer</a:t>
            </a:r>
          </a:p>
        </p:txBody>
      </p:sp>
      <p:grpSp>
        <p:nvGrpSpPr>
          <p:cNvPr id="187400" name="Group 8"/>
          <p:cNvGrpSpPr>
            <a:grpSpLocks/>
          </p:cNvGrpSpPr>
          <p:nvPr/>
        </p:nvGrpSpPr>
        <p:grpSpPr bwMode="auto">
          <a:xfrm>
            <a:off x="533400" y="2362200"/>
            <a:ext cx="6484938" cy="3654425"/>
            <a:chOff x="720" y="1586"/>
            <a:chExt cx="4085" cy="2302"/>
          </a:xfrm>
        </p:grpSpPr>
        <p:sp>
          <p:nvSpPr>
            <p:cNvPr id="187401" name="Rectangle 9"/>
            <p:cNvSpPr>
              <a:spLocks noChangeArrowheads="1"/>
            </p:cNvSpPr>
            <p:nvPr/>
          </p:nvSpPr>
          <p:spPr bwMode="auto">
            <a:xfrm>
              <a:off x="3456" y="1586"/>
              <a:ext cx="1349" cy="36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  <a:contourClr>
                <a:srgbClr val="0000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187402" name="Rectangle 10"/>
            <p:cNvSpPr>
              <a:spLocks noChangeArrowheads="1"/>
            </p:cNvSpPr>
            <p:nvPr/>
          </p:nvSpPr>
          <p:spPr bwMode="auto">
            <a:xfrm>
              <a:off x="3518" y="1643"/>
              <a:ext cx="119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</a:rPr>
                <a:t>Presentation Layer</a:t>
              </a:r>
            </a:p>
          </p:txBody>
        </p:sp>
        <p:sp>
          <p:nvSpPr>
            <p:cNvPr id="187403" name="Rectangle 11"/>
            <p:cNvSpPr>
              <a:spLocks noChangeArrowheads="1"/>
            </p:cNvSpPr>
            <p:nvPr/>
          </p:nvSpPr>
          <p:spPr bwMode="auto">
            <a:xfrm>
              <a:off x="3456" y="1962"/>
              <a:ext cx="1349" cy="37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  <a:contourClr>
                <a:srgbClr val="0000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187404" name="Rectangle 12"/>
            <p:cNvSpPr>
              <a:spLocks noChangeArrowheads="1"/>
            </p:cNvSpPr>
            <p:nvPr/>
          </p:nvSpPr>
          <p:spPr bwMode="auto">
            <a:xfrm>
              <a:off x="3654" y="2016"/>
              <a:ext cx="92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</a:rPr>
                <a:t>Session Layer</a:t>
              </a:r>
            </a:p>
          </p:txBody>
        </p:sp>
        <p:sp>
          <p:nvSpPr>
            <p:cNvPr id="187405" name="Rectangle 13"/>
            <p:cNvSpPr>
              <a:spLocks noChangeArrowheads="1"/>
            </p:cNvSpPr>
            <p:nvPr/>
          </p:nvSpPr>
          <p:spPr bwMode="auto">
            <a:xfrm>
              <a:off x="3456" y="2348"/>
              <a:ext cx="1349" cy="36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  <a:contourClr>
                <a:srgbClr val="0000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187406" name="Rectangle 14"/>
            <p:cNvSpPr>
              <a:spLocks noChangeArrowheads="1"/>
            </p:cNvSpPr>
            <p:nvPr/>
          </p:nvSpPr>
          <p:spPr bwMode="auto">
            <a:xfrm>
              <a:off x="3594" y="2411"/>
              <a:ext cx="10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</a:rPr>
                <a:t>Transport Layer</a:t>
              </a:r>
            </a:p>
          </p:txBody>
        </p:sp>
        <p:sp>
          <p:nvSpPr>
            <p:cNvPr id="187407" name="Rectangle 15"/>
            <p:cNvSpPr>
              <a:spLocks noChangeArrowheads="1"/>
            </p:cNvSpPr>
            <p:nvPr/>
          </p:nvSpPr>
          <p:spPr bwMode="auto">
            <a:xfrm>
              <a:off x="3456" y="2724"/>
              <a:ext cx="1349" cy="3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  <a:contourClr>
                <a:srgbClr val="0000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187408" name="Rectangle 16"/>
            <p:cNvSpPr>
              <a:spLocks noChangeArrowheads="1"/>
            </p:cNvSpPr>
            <p:nvPr/>
          </p:nvSpPr>
          <p:spPr bwMode="auto">
            <a:xfrm>
              <a:off x="3622" y="2736"/>
              <a:ext cx="9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</a:rPr>
                <a:t>Network Layer</a:t>
              </a:r>
            </a:p>
          </p:txBody>
        </p:sp>
        <p:sp>
          <p:nvSpPr>
            <p:cNvPr id="187409" name="Rectangle 17"/>
            <p:cNvSpPr>
              <a:spLocks noChangeArrowheads="1"/>
            </p:cNvSpPr>
            <p:nvPr/>
          </p:nvSpPr>
          <p:spPr bwMode="auto">
            <a:xfrm>
              <a:off x="3456" y="3110"/>
              <a:ext cx="1349" cy="35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  <a:contourClr>
                <a:srgbClr val="0000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187410" name="Rectangle 18"/>
            <p:cNvSpPr>
              <a:spLocks noChangeArrowheads="1"/>
            </p:cNvSpPr>
            <p:nvPr/>
          </p:nvSpPr>
          <p:spPr bwMode="auto">
            <a:xfrm>
              <a:off x="3584" y="3179"/>
              <a:ext cx="10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</a:rPr>
                <a:t>Data Link Layer</a:t>
              </a:r>
            </a:p>
          </p:txBody>
        </p:sp>
        <p:sp>
          <p:nvSpPr>
            <p:cNvPr id="187411" name="Rectangle 19"/>
            <p:cNvSpPr>
              <a:spLocks noChangeArrowheads="1"/>
            </p:cNvSpPr>
            <p:nvPr/>
          </p:nvSpPr>
          <p:spPr bwMode="auto">
            <a:xfrm>
              <a:off x="3456" y="3495"/>
              <a:ext cx="1349" cy="37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  <a:contourClr>
                <a:srgbClr val="0000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187412" name="Rectangle 20"/>
            <p:cNvSpPr>
              <a:spLocks noChangeArrowheads="1"/>
            </p:cNvSpPr>
            <p:nvPr/>
          </p:nvSpPr>
          <p:spPr bwMode="auto">
            <a:xfrm>
              <a:off x="3776" y="3578"/>
              <a:ext cx="9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</a:rPr>
                <a:t>Physical Layer</a:t>
              </a:r>
            </a:p>
          </p:txBody>
        </p:sp>
        <p:sp>
          <p:nvSpPr>
            <p:cNvPr id="187413" name="Line 21"/>
            <p:cNvSpPr>
              <a:spLocks noChangeShapeType="1"/>
            </p:cNvSpPr>
            <p:nvPr/>
          </p:nvSpPr>
          <p:spPr bwMode="auto">
            <a:xfrm>
              <a:off x="2072" y="1765"/>
              <a:ext cx="1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14" name="Line 22"/>
            <p:cNvSpPr>
              <a:spLocks noChangeShapeType="1"/>
            </p:cNvSpPr>
            <p:nvPr/>
          </p:nvSpPr>
          <p:spPr bwMode="auto">
            <a:xfrm>
              <a:off x="2072" y="2186"/>
              <a:ext cx="1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15" name="Line 23"/>
            <p:cNvSpPr>
              <a:spLocks noChangeShapeType="1"/>
            </p:cNvSpPr>
            <p:nvPr/>
          </p:nvSpPr>
          <p:spPr bwMode="auto">
            <a:xfrm>
              <a:off x="2072" y="2545"/>
              <a:ext cx="1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16" name="Line 24"/>
            <p:cNvSpPr>
              <a:spLocks noChangeShapeType="1"/>
            </p:cNvSpPr>
            <p:nvPr/>
          </p:nvSpPr>
          <p:spPr bwMode="auto">
            <a:xfrm>
              <a:off x="2072" y="2966"/>
              <a:ext cx="1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17" name="Line 25"/>
            <p:cNvSpPr>
              <a:spLocks noChangeShapeType="1"/>
            </p:cNvSpPr>
            <p:nvPr/>
          </p:nvSpPr>
          <p:spPr bwMode="auto">
            <a:xfrm>
              <a:off x="2072" y="3316"/>
              <a:ext cx="1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18" name="Line 26"/>
            <p:cNvSpPr>
              <a:spLocks noChangeShapeType="1"/>
            </p:cNvSpPr>
            <p:nvPr/>
          </p:nvSpPr>
          <p:spPr bwMode="auto">
            <a:xfrm>
              <a:off x="2072" y="3738"/>
              <a:ext cx="1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19" name="Rectangle 27"/>
            <p:cNvSpPr>
              <a:spLocks noChangeArrowheads="1"/>
            </p:cNvSpPr>
            <p:nvPr/>
          </p:nvSpPr>
          <p:spPr bwMode="auto">
            <a:xfrm>
              <a:off x="2302" y="2212"/>
              <a:ext cx="1394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en-US" sz="1400" b="0">
                  <a:solidFill>
                    <a:srgbClr val="000000"/>
                  </a:solidFill>
                  <a:latin typeface="Helvetica" panose="020B0604020202020204" pitchFamily="34" charset="0"/>
                </a:rPr>
                <a:t>Bidirectional associa- tions for each layer</a:t>
              </a:r>
            </a:p>
          </p:txBody>
        </p:sp>
        <p:sp>
          <p:nvSpPr>
            <p:cNvPr id="187420" name="Rectangle 28"/>
            <p:cNvSpPr>
              <a:spLocks noChangeArrowheads="1"/>
            </p:cNvSpPr>
            <p:nvPr/>
          </p:nvSpPr>
          <p:spPr bwMode="auto">
            <a:xfrm>
              <a:off x="720" y="1602"/>
              <a:ext cx="1349" cy="36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  <a:contourClr>
                <a:srgbClr val="0000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187421" name="Rectangle 29"/>
            <p:cNvSpPr>
              <a:spLocks noChangeArrowheads="1"/>
            </p:cNvSpPr>
            <p:nvPr/>
          </p:nvSpPr>
          <p:spPr bwMode="auto">
            <a:xfrm>
              <a:off x="782" y="1659"/>
              <a:ext cx="119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</a:rPr>
                <a:t>Presentation Layer</a:t>
              </a:r>
            </a:p>
          </p:txBody>
        </p:sp>
        <p:sp>
          <p:nvSpPr>
            <p:cNvPr id="187422" name="Rectangle 30"/>
            <p:cNvSpPr>
              <a:spLocks noChangeArrowheads="1"/>
            </p:cNvSpPr>
            <p:nvPr/>
          </p:nvSpPr>
          <p:spPr bwMode="auto">
            <a:xfrm>
              <a:off x="720" y="1978"/>
              <a:ext cx="1349" cy="37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  <a:contourClr>
                <a:srgbClr val="0000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187423" name="Rectangle 31"/>
            <p:cNvSpPr>
              <a:spLocks noChangeArrowheads="1"/>
            </p:cNvSpPr>
            <p:nvPr/>
          </p:nvSpPr>
          <p:spPr bwMode="auto">
            <a:xfrm>
              <a:off x="918" y="2064"/>
              <a:ext cx="92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</a:rPr>
                <a:t>Session Layer</a:t>
              </a:r>
            </a:p>
          </p:txBody>
        </p:sp>
        <p:sp>
          <p:nvSpPr>
            <p:cNvPr id="187424" name="Rectangle 32"/>
            <p:cNvSpPr>
              <a:spLocks noChangeArrowheads="1"/>
            </p:cNvSpPr>
            <p:nvPr/>
          </p:nvSpPr>
          <p:spPr bwMode="auto">
            <a:xfrm>
              <a:off x="720" y="2364"/>
              <a:ext cx="1349" cy="36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  <a:contourClr>
                <a:srgbClr val="0000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187425" name="Rectangle 33"/>
            <p:cNvSpPr>
              <a:spLocks noChangeArrowheads="1"/>
            </p:cNvSpPr>
            <p:nvPr/>
          </p:nvSpPr>
          <p:spPr bwMode="auto">
            <a:xfrm>
              <a:off x="858" y="2427"/>
              <a:ext cx="10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</a:rPr>
                <a:t>Transport Layer</a:t>
              </a:r>
            </a:p>
          </p:txBody>
        </p:sp>
        <p:sp>
          <p:nvSpPr>
            <p:cNvPr id="187426" name="Rectangle 34"/>
            <p:cNvSpPr>
              <a:spLocks noChangeArrowheads="1"/>
            </p:cNvSpPr>
            <p:nvPr/>
          </p:nvSpPr>
          <p:spPr bwMode="auto">
            <a:xfrm>
              <a:off x="720" y="2740"/>
              <a:ext cx="1349" cy="3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  <a:contourClr>
                <a:srgbClr val="0000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187427" name="Rectangle 35"/>
            <p:cNvSpPr>
              <a:spLocks noChangeArrowheads="1"/>
            </p:cNvSpPr>
            <p:nvPr/>
          </p:nvSpPr>
          <p:spPr bwMode="auto">
            <a:xfrm>
              <a:off x="886" y="2752"/>
              <a:ext cx="9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</a:rPr>
                <a:t>Network Layer</a:t>
              </a:r>
            </a:p>
          </p:txBody>
        </p:sp>
        <p:sp>
          <p:nvSpPr>
            <p:cNvPr id="187428" name="Rectangle 36"/>
            <p:cNvSpPr>
              <a:spLocks noChangeArrowheads="1"/>
            </p:cNvSpPr>
            <p:nvPr/>
          </p:nvSpPr>
          <p:spPr bwMode="auto">
            <a:xfrm>
              <a:off x="720" y="3126"/>
              <a:ext cx="1349" cy="35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  <a:contourClr>
                <a:srgbClr val="0000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187429" name="Rectangle 37"/>
            <p:cNvSpPr>
              <a:spLocks noChangeArrowheads="1"/>
            </p:cNvSpPr>
            <p:nvPr/>
          </p:nvSpPr>
          <p:spPr bwMode="auto">
            <a:xfrm>
              <a:off x="848" y="3195"/>
              <a:ext cx="10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</a:rPr>
                <a:t>Data Link Layer</a:t>
              </a:r>
            </a:p>
          </p:txBody>
        </p:sp>
        <p:sp>
          <p:nvSpPr>
            <p:cNvPr id="187430" name="Rectangle 38"/>
            <p:cNvSpPr>
              <a:spLocks noChangeArrowheads="1"/>
            </p:cNvSpPr>
            <p:nvPr/>
          </p:nvSpPr>
          <p:spPr bwMode="auto">
            <a:xfrm>
              <a:off x="720" y="3511"/>
              <a:ext cx="1349" cy="37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  <a:contourClr>
                <a:srgbClr val="0000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187431" name="Rectangle 39"/>
            <p:cNvSpPr>
              <a:spLocks noChangeArrowheads="1"/>
            </p:cNvSpPr>
            <p:nvPr/>
          </p:nvSpPr>
          <p:spPr bwMode="auto">
            <a:xfrm>
              <a:off x="1040" y="3594"/>
              <a:ext cx="9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</a:rPr>
                <a:t>Physical Layer</a:t>
              </a:r>
            </a:p>
          </p:txBody>
        </p:sp>
      </p:grpSp>
      <p:grpSp>
        <p:nvGrpSpPr>
          <p:cNvPr id="187432" name="Group 40"/>
          <p:cNvGrpSpPr>
            <a:grpSpLocks/>
          </p:cNvGrpSpPr>
          <p:nvPr/>
        </p:nvGrpSpPr>
        <p:grpSpPr bwMode="auto">
          <a:xfrm>
            <a:off x="974725" y="6034088"/>
            <a:ext cx="5781675" cy="366712"/>
            <a:chOff x="950" y="3897"/>
            <a:chExt cx="3642" cy="231"/>
          </a:xfrm>
        </p:grpSpPr>
        <p:sp>
          <p:nvSpPr>
            <p:cNvPr id="187433" name="Text Box 41"/>
            <p:cNvSpPr txBox="1">
              <a:spLocks noChangeArrowheads="1"/>
            </p:cNvSpPr>
            <p:nvPr/>
          </p:nvSpPr>
          <p:spPr bwMode="auto">
            <a:xfrm>
              <a:off x="950" y="3897"/>
              <a:ext cx="8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CC"/>
                  </a:solidFill>
                  <a:latin typeface="Palatino" charset="0"/>
                </a:rPr>
                <a:t>Processor 1</a:t>
              </a:r>
            </a:p>
          </p:txBody>
        </p:sp>
        <p:sp>
          <p:nvSpPr>
            <p:cNvPr id="187434" name="Text Box 42"/>
            <p:cNvSpPr txBox="1">
              <a:spLocks noChangeArrowheads="1"/>
            </p:cNvSpPr>
            <p:nvPr/>
          </p:nvSpPr>
          <p:spPr bwMode="auto">
            <a:xfrm>
              <a:off x="3744" y="3897"/>
              <a:ext cx="8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CC"/>
                  </a:solidFill>
                  <a:latin typeface="Palatino" charset="0"/>
                </a:rPr>
                <a:t>Processor 2</a:t>
              </a:r>
            </a:p>
          </p:txBody>
        </p:sp>
      </p:grpSp>
      <p:grpSp>
        <p:nvGrpSpPr>
          <p:cNvPr id="187435" name="Group 43"/>
          <p:cNvGrpSpPr>
            <a:grpSpLocks/>
          </p:cNvGrpSpPr>
          <p:nvPr/>
        </p:nvGrpSpPr>
        <p:grpSpPr bwMode="auto">
          <a:xfrm>
            <a:off x="7391400" y="1600200"/>
            <a:ext cx="1752600" cy="3505200"/>
            <a:chOff x="4656" y="1008"/>
            <a:chExt cx="1104" cy="2208"/>
          </a:xfrm>
        </p:grpSpPr>
        <p:sp>
          <p:nvSpPr>
            <p:cNvPr id="187436" name="AutoShape 44"/>
            <p:cNvSpPr>
              <a:spLocks/>
            </p:cNvSpPr>
            <p:nvPr/>
          </p:nvSpPr>
          <p:spPr bwMode="auto">
            <a:xfrm>
              <a:off x="4656" y="1008"/>
              <a:ext cx="144" cy="2208"/>
            </a:xfrm>
            <a:prstGeom prst="leftBrace">
              <a:avLst>
                <a:gd name="adj1" fmla="val 12777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altLang="en-US">
                <a:latin typeface="Palatino" charset="0"/>
              </a:endParaRPr>
            </a:p>
          </p:txBody>
        </p:sp>
        <p:sp>
          <p:nvSpPr>
            <p:cNvPr id="187437" name="Text Box 45"/>
            <p:cNvSpPr txBox="1">
              <a:spLocks noChangeArrowheads="1"/>
            </p:cNvSpPr>
            <p:nvPr/>
          </p:nvSpPr>
          <p:spPr bwMode="auto">
            <a:xfrm>
              <a:off x="4796" y="1714"/>
              <a:ext cx="96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Palatino" charset="0"/>
                </a:rPr>
                <a:t>Logical</a:t>
              </a:r>
            </a:p>
            <a:p>
              <a:r>
                <a:rPr lang="en-US" altLang="en-US">
                  <a:latin typeface="Palatino" charset="0"/>
                </a:rPr>
                <a:t>Connectivity</a:t>
              </a:r>
            </a:p>
            <a:p>
              <a:r>
                <a:rPr lang="en-US" altLang="en-US">
                  <a:latin typeface="Palatino" charset="0"/>
                </a:rPr>
                <a:t>Layers</a:t>
              </a:r>
              <a:endParaRPr lang="en-US" altLang="en-US" sz="2400">
                <a:latin typeface="Palatino" charset="0"/>
              </a:endParaRPr>
            </a:p>
          </p:txBody>
        </p:sp>
      </p:grpSp>
      <p:grpSp>
        <p:nvGrpSpPr>
          <p:cNvPr id="187438" name="Group 46"/>
          <p:cNvGrpSpPr>
            <a:grpSpLocks/>
          </p:cNvGrpSpPr>
          <p:nvPr/>
        </p:nvGrpSpPr>
        <p:grpSpPr bwMode="auto">
          <a:xfrm>
            <a:off x="7391400" y="5256213"/>
            <a:ext cx="1747838" cy="763587"/>
            <a:chOff x="4656" y="3311"/>
            <a:chExt cx="1101" cy="481"/>
          </a:xfrm>
        </p:grpSpPr>
        <p:sp>
          <p:nvSpPr>
            <p:cNvPr id="187439" name="AutoShape 47"/>
            <p:cNvSpPr>
              <a:spLocks/>
            </p:cNvSpPr>
            <p:nvPr/>
          </p:nvSpPr>
          <p:spPr bwMode="auto">
            <a:xfrm>
              <a:off x="4656" y="3312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440" name="Text Box 48"/>
            <p:cNvSpPr txBox="1">
              <a:spLocks noChangeArrowheads="1"/>
            </p:cNvSpPr>
            <p:nvPr/>
          </p:nvSpPr>
          <p:spPr bwMode="auto">
            <a:xfrm>
              <a:off x="4793" y="3311"/>
              <a:ext cx="9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Palatino" charset="0"/>
                </a:rPr>
                <a:t>Physical</a:t>
              </a:r>
            </a:p>
            <a:p>
              <a:r>
                <a:rPr lang="en-US" altLang="en-US">
                  <a:latin typeface="Palatino" charset="0"/>
                </a:rPr>
                <a:t>Connectivity</a:t>
              </a:r>
              <a:endParaRPr lang="en-US" altLang="en-US" sz="2400">
                <a:latin typeface="Palatin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418" name="Group 2"/>
          <p:cNvGrpSpPr>
            <a:grpSpLocks/>
          </p:cNvGrpSpPr>
          <p:nvPr/>
        </p:nvGrpSpPr>
        <p:grpSpPr bwMode="auto">
          <a:xfrm>
            <a:off x="762000" y="1851025"/>
            <a:ext cx="6629400" cy="4267200"/>
            <a:chOff x="720" y="1200"/>
            <a:chExt cx="4176" cy="2688"/>
          </a:xfrm>
        </p:grpSpPr>
        <p:grpSp>
          <p:nvGrpSpPr>
            <p:cNvPr id="188419" name="Group 3"/>
            <p:cNvGrpSpPr>
              <a:grpSpLocks/>
            </p:cNvGrpSpPr>
            <p:nvPr/>
          </p:nvGrpSpPr>
          <p:grpSpPr bwMode="auto">
            <a:xfrm>
              <a:off x="720" y="1200"/>
              <a:ext cx="4085" cy="2688"/>
              <a:chOff x="720" y="1200"/>
              <a:chExt cx="4085" cy="2688"/>
            </a:xfrm>
          </p:grpSpPr>
          <p:grpSp>
            <p:nvGrpSpPr>
              <p:cNvPr id="188420" name="Group 4"/>
              <p:cNvGrpSpPr>
                <a:grpSpLocks/>
              </p:cNvGrpSpPr>
              <p:nvPr/>
            </p:nvGrpSpPr>
            <p:grpSpPr bwMode="auto">
              <a:xfrm>
                <a:off x="720" y="1216"/>
                <a:ext cx="4085" cy="2672"/>
                <a:chOff x="720" y="1216"/>
                <a:chExt cx="4085" cy="2672"/>
              </a:xfrm>
            </p:grpSpPr>
            <p:sp>
              <p:nvSpPr>
                <p:cNvPr id="188421" name="Line 5"/>
                <p:cNvSpPr>
                  <a:spLocks noChangeShapeType="1"/>
                </p:cNvSpPr>
                <p:nvPr/>
              </p:nvSpPr>
              <p:spPr bwMode="auto">
                <a:xfrm>
                  <a:off x="2072" y="1415"/>
                  <a:ext cx="137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8422" name="Rectangle 6"/>
                <p:cNvSpPr>
                  <a:spLocks noChangeArrowheads="1"/>
                </p:cNvSpPr>
                <p:nvPr/>
              </p:nvSpPr>
              <p:spPr bwMode="auto">
                <a:xfrm>
                  <a:off x="720" y="1216"/>
                  <a:ext cx="1349" cy="377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Wireframe">
                  <a:bevelT w="13500" h="13500" prst="angle"/>
                  <a:bevelB w="13500" h="13500" prst="angle"/>
                  <a:extrusionClr>
                    <a:srgbClr val="000000"/>
                  </a:extrusionClr>
                  <a:contourClr>
                    <a:srgbClr val="000000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en-IN"/>
                </a:p>
              </p:txBody>
            </p:sp>
            <p:sp>
              <p:nvSpPr>
                <p:cNvPr id="188423" name="Rectangle 7"/>
                <p:cNvSpPr>
                  <a:spLocks noChangeArrowheads="1"/>
                </p:cNvSpPr>
                <p:nvPr/>
              </p:nvSpPr>
              <p:spPr bwMode="auto">
                <a:xfrm>
                  <a:off x="833" y="1248"/>
                  <a:ext cx="127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7" tIns="44450" rIns="90487" bIns="44450">
                  <a:spAutoFit/>
                </a:bodyPr>
                <a:lstStyle/>
                <a:p>
                  <a:r>
                    <a:rPr lang="en-US" altLang="en-US" b="0">
                      <a:solidFill>
                        <a:srgbClr val="000000"/>
                      </a:solidFill>
                    </a:rPr>
                    <a:t>Application Layer</a:t>
                  </a:r>
                </a:p>
              </p:txBody>
            </p:sp>
            <p:sp>
              <p:nvSpPr>
                <p:cNvPr id="188424" name="Rectangle 8"/>
                <p:cNvSpPr>
                  <a:spLocks noChangeArrowheads="1"/>
                </p:cNvSpPr>
                <p:nvPr/>
              </p:nvSpPr>
              <p:spPr bwMode="auto">
                <a:xfrm>
                  <a:off x="3456" y="1586"/>
                  <a:ext cx="1349" cy="367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Wireframe">
                  <a:bevelT w="13500" h="13500" prst="angle"/>
                  <a:bevelB w="13500" h="13500" prst="angle"/>
                  <a:extrusionClr>
                    <a:srgbClr val="000000"/>
                  </a:extrusionClr>
                  <a:contourClr>
                    <a:srgbClr val="000000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en-IN"/>
                </a:p>
              </p:txBody>
            </p:sp>
            <p:sp>
              <p:nvSpPr>
                <p:cNvPr id="188425" name="Rectangle 9"/>
                <p:cNvSpPr>
                  <a:spLocks noChangeArrowheads="1"/>
                </p:cNvSpPr>
                <p:nvPr/>
              </p:nvSpPr>
              <p:spPr bwMode="auto">
                <a:xfrm>
                  <a:off x="3518" y="1643"/>
                  <a:ext cx="1198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r>
                    <a:rPr lang="en-US" altLang="en-US" b="0">
                      <a:solidFill>
                        <a:srgbClr val="000000"/>
                      </a:solidFill>
                    </a:rPr>
                    <a:t>Presentation Layer</a:t>
                  </a:r>
                </a:p>
              </p:txBody>
            </p:sp>
            <p:sp>
              <p:nvSpPr>
                <p:cNvPr id="188426" name="Rectangle 10"/>
                <p:cNvSpPr>
                  <a:spLocks noChangeArrowheads="1"/>
                </p:cNvSpPr>
                <p:nvPr/>
              </p:nvSpPr>
              <p:spPr bwMode="auto">
                <a:xfrm>
                  <a:off x="3456" y="1962"/>
                  <a:ext cx="1349" cy="377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Wireframe">
                  <a:bevelT w="13500" h="13500" prst="angle"/>
                  <a:bevelB w="13500" h="13500" prst="angle"/>
                  <a:extrusionClr>
                    <a:srgbClr val="000000"/>
                  </a:extrusionClr>
                  <a:contourClr>
                    <a:srgbClr val="000000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en-IN"/>
                </a:p>
              </p:txBody>
            </p:sp>
            <p:sp>
              <p:nvSpPr>
                <p:cNvPr id="188427" name="Rectangle 11"/>
                <p:cNvSpPr>
                  <a:spLocks noChangeArrowheads="1"/>
                </p:cNvSpPr>
                <p:nvPr/>
              </p:nvSpPr>
              <p:spPr bwMode="auto">
                <a:xfrm>
                  <a:off x="3654" y="2016"/>
                  <a:ext cx="926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r>
                    <a:rPr lang="en-US" altLang="en-US" b="0">
                      <a:solidFill>
                        <a:srgbClr val="000000"/>
                      </a:solidFill>
                    </a:rPr>
                    <a:t>Session Layer</a:t>
                  </a:r>
                </a:p>
              </p:txBody>
            </p:sp>
            <p:sp>
              <p:nvSpPr>
                <p:cNvPr id="188428" name="Rectangle 12"/>
                <p:cNvSpPr>
                  <a:spLocks noChangeArrowheads="1"/>
                </p:cNvSpPr>
                <p:nvPr/>
              </p:nvSpPr>
              <p:spPr bwMode="auto">
                <a:xfrm>
                  <a:off x="3456" y="2348"/>
                  <a:ext cx="1349" cy="367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Wireframe">
                  <a:bevelT w="13500" h="13500" prst="angle"/>
                  <a:bevelB w="13500" h="13500" prst="angle"/>
                  <a:extrusionClr>
                    <a:srgbClr val="000000"/>
                  </a:extrusionClr>
                  <a:contourClr>
                    <a:srgbClr val="000000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en-IN"/>
                </a:p>
              </p:txBody>
            </p:sp>
            <p:sp>
              <p:nvSpPr>
                <p:cNvPr id="188429" name="Rectangle 13"/>
                <p:cNvSpPr>
                  <a:spLocks noChangeArrowheads="1"/>
                </p:cNvSpPr>
                <p:nvPr/>
              </p:nvSpPr>
              <p:spPr bwMode="auto">
                <a:xfrm>
                  <a:off x="3594" y="2411"/>
                  <a:ext cx="1046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r>
                    <a:rPr lang="en-US" altLang="en-US" b="0">
                      <a:solidFill>
                        <a:srgbClr val="000000"/>
                      </a:solidFill>
                    </a:rPr>
                    <a:t>Transport Layer</a:t>
                  </a:r>
                </a:p>
              </p:txBody>
            </p:sp>
            <p:sp>
              <p:nvSpPr>
                <p:cNvPr id="188430" name="Rectangle 14"/>
                <p:cNvSpPr>
                  <a:spLocks noChangeArrowheads="1"/>
                </p:cNvSpPr>
                <p:nvPr/>
              </p:nvSpPr>
              <p:spPr bwMode="auto">
                <a:xfrm>
                  <a:off x="3456" y="2724"/>
                  <a:ext cx="1349" cy="368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Wireframe">
                  <a:bevelT w="13500" h="13500" prst="angle"/>
                  <a:bevelB w="13500" h="13500" prst="angle"/>
                  <a:extrusionClr>
                    <a:srgbClr val="000000"/>
                  </a:extrusionClr>
                  <a:contourClr>
                    <a:srgbClr val="000000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en-IN"/>
                </a:p>
              </p:txBody>
            </p:sp>
            <p:sp>
              <p:nvSpPr>
                <p:cNvPr id="188431" name="Rectangle 15"/>
                <p:cNvSpPr>
                  <a:spLocks noChangeArrowheads="1"/>
                </p:cNvSpPr>
                <p:nvPr/>
              </p:nvSpPr>
              <p:spPr bwMode="auto">
                <a:xfrm>
                  <a:off x="3622" y="2736"/>
                  <a:ext cx="990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r>
                    <a:rPr lang="en-US" altLang="en-US" b="0">
                      <a:solidFill>
                        <a:srgbClr val="000000"/>
                      </a:solidFill>
                    </a:rPr>
                    <a:t>Network Layer</a:t>
                  </a:r>
                </a:p>
              </p:txBody>
            </p:sp>
            <p:sp>
              <p:nvSpPr>
                <p:cNvPr id="188432" name="Rectangle 16"/>
                <p:cNvSpPr>
                  <a:spLocks noChangeArrowheads="1"/>
                </p:cNvSpPr>
                <p:nvPr/>
              </p:nvSpPr>
              <p:spPr bwMode="auto">
                <a:xfrm>
                  <a:off x="3456" y="3110"/>
                  <a:ext cx="1349" cy="359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Wireframe">
                  <a:bevelT w="13500" h="13500" prst="angle"/>
                  <a:bevelB w="13500" h="13500" prst="angle"/>
                  <a:extrusionClr>
                    <a:srgbClr val="000000"/>
                  </a:extrusionClr>
                  <a:contourClr>
                    <a:srgbClr val="000000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en-IN"/>
                </a:p>
              </p:txBody>
            </p:sp>
            <p:sp>
              <p:nvSpPr>
                <p:cNvPr id="188433" name="Rectangle 17"/>
                <p:cNvSpPr>
                  <a:spLocks noChangeArrowheads="1"/>
                </p:cNvSpPr>
                <p:nvPr/>
              </p:nvSpPr>
              <p:spPr bwMode="auto">
                <a:xfrm>
                  <a:off x="3584" y="3179"/>
                  <a:ext cx="1066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r>
                    <a:rPr lang="en-US" altLang="en-US" b="0">
                      <a:solidFill>
                        <a:srgbClr val="000000"/>
                      </a:solidFill>
                    </a:rPr>
                    <a:t>Data Link Layer</a:t>
                  </a:r>
                </a:p>
              </p:txBody>
            </p:sp>
            <p:sp>
              <p:nvSpPr>
                <p:cNvPr id="188434" name="Rectangle 18"/>
                <p:cNvSpPr>
                  <a:spLocks noChangeArrowheads="1"/>
                </p:cNvSpPr>
                <p:nvPr/>
              </p:nvSpPr>
              <p:spPr bwMode="auto">
                <a:xfrm>
                  <a:off x="3456" y="3495"/>
                  <a:ext cx="1349" cy="377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Wireframe">
                  <a:bevelT w="13500" h="13500" prst="angle"/>
                  <a:bevelB w="13500" h="13500" prst="angle"/>
                  <a:extrusionClr>
                    <a:srgbClr val="000000"/>
                  </a:extrusionClr>
                  <a:contourClr>
                    <a:srgbClr val="000000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en-IN"/>
                </a:p>
              </p:txBody>
            </p:sp>
            <p:sp>
              <p:nvSpPr>
                <p:cNvPr id="188435" name="Rectangle 19"/>
                <p:cNvSpPr>
                  <a:spLocks noChangeArrowheads="1"/>
                </p:cNvSpPr>
                <p:nvPr/>
              </p:nvSpPr>
              <p:spPr bwMode="auto">
                <a:xfrm>
                  <a:off x="3776" y="3578"/>
                  <a:ext cx="682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r>
                    <a:rPr lang="en-US" altLang="en-US" b="0">
                      <a:solidFill>
                        <a:srgbClr val="000000"/>
                      </a:solidFill>
                    </a:rPr>
                    <a:t>Hardware</a:t>
                  </a:r>
                </a:p>
              </p:txBody>
            </p:sp>
            <p:sp>
              <p:nvSpPr>
                <p:cNvPr id="188436" name="Line 20"/>
                <p:cNvSpPr>
                  <a:spLocks noChangeShapeType="1"/>
                </p:cNvSpPr>
                <p:nvPr/>
              </p:nvSpPr>
              <p:spPr bwMode="auto">
                <a:xfrm>
                  <a:off x="2072" y="1765"/>
                  <a:ext cx="137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8437" name="Line 21"/>
                <p:cNvSpPr>
                  <a:spLocks noChangeShapeType="1"/>
                </p:cNvSpPr>
                <p:nvPr/>
              </p:nvSpPr>
              <p:spPr bwMode="auto">
                <a:xfrm>
                  <a:off x="2072" y="2186"/>
                  <a:ext cx="137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8438" name="Line 22"/>
                <p:cNvSpPr>
                  <a:spLocks noChangeShapeType="1"/>
                </p:cNvSpPr>
                <p:nvPr/>
              </p:nvSpPr>
              <p:spPr bwMode="auto">
                <a:xfrm>
                  <a:off x="2072" y="2545"/>
                  <a:ext cx="137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8439" name="Line 23"/>
                <p:cNvSpPr>
                  <a:spLocks noChangeShapeType="1"/>
                </p:cNvSpPr>
                <p:nvPr/>
              </p:nvSpPr>
              <p:spPr bwMode="auto">
                <a:xfrm>
                  <a:off x="2072" y="2966"/>
                  <a:ext cx="137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8440" name="Line 24"/>
                <p:cNvSpPr>
                  <a:spLocks noChangeShapeType="1"/>
                </p:cNvSpPr>
                <p:nvPr/>
              </p:nvSpPr>
              <p:spPr bwMode="auto">
                <a:xfrm>
                  <a:off x="2072" y="3316"/>
                  <a:ext cx="137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8441" name="Line 25"/>
                <p:cNvSpPr>
                  <a:spLocks noChangeShapeType="1"/>
                </p:cNvSpPr>
                <p:nvPr/>
              </p:nvSpPr>
              <p:spPr bwMode="auto">
                <a:xfrm>
                  <a:off x="2072" y="3738"/>
                  <a:ext cx="137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8442" name="Rectangle 26"/>
                <p:cNvSpPr>
                  <a:spLocks noChangeArrowheads="1"/>
                </p:cNvSpPr>
                <p:nvPr/>
              </p:nvSpPr>
              <p:spPr bwMode="auto">
                <a:xfrm>
                  <a:off x="2302" y="2212"/>
                  <a:ext cx="1394" cy="3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7" tIns="44450" rIns="90487" bIns="44450">
                  <a:spAutoFit/>
                </a:bodyPr>
                <a:lstStyle/>
                <a:p>
                  <a:r>
                    <a:rPr lang="en-US" altLang="en-US" sz="1400" b="0">
                      <a:solidFill>
                        <a:srgbClr val="000000"/>
                      </a:solidFill>
                      <a:latin typeface="Helvetica" panose="020B0604020202020204" pitchFamily="34" charset="0"/>
                    </a:rPr>
                    <a:t>Bidirectional associa- tions for each layer</a:t>
                  </a:r>
                </a:p>
              </p:txBody>
            </p:sp>
            <p:sp>
              <p:nvSpPr>
                <p:cNvPr id="188443" name="Rectangle 27"/>
                <p:cNvSpPr>
                  <a:spLocks noChangeArrowheads="1"/>
                </p:cNvSpPr>
                <p:nvPr/>
              </p:nvSpPr>
              <p:spPr bwMode="auto">
                <a:xfrm>
                  <a:off x="720" y="1602"/>
                  <a:ext cx="1349" cy="367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Wireframe">
                  <a:bevelT w="13500" h="13500" prst="angle"/>
                  <a:bevelB w="13500" h="13500" prst="angle"/>
                  <a:extrusionClr>
                    <a:srgbClr val="000000"/>
                  </a:extrusionClr>
                  <a:contourClr>
                    <a:srgbClr val="000000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en-IN"/>
                </a:p>
              </p:txBody>
            </p:sp>
            <p:sp>
              <p:nvSpPr>
                <p:cNvPr id="188444" name="Rectangle 28"/>
                <p:cNvSpPr>
                  <a:spLocks noChangeArrowheads="1"/>
                </p:cNvSpPr>
                <p:nvPr/>
              </p:nvSpPr>
              <p:spPr bwMode="auto">
                <a:xfrm>
                  <a:off x="782" y="1659"/>
                  <a:ext cx="1198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r>
                    <a:rPr lang="en-US" altLang="en-US" b="0">
                      <a:solidFill>
                        <a:srgbClr val="000000"/>
                      </a:solidFill>
                    </a:rPr>
                    <a:t>Presentation Layer</a:t>
                  </a:r>
                </a:p>
              </p:txBody>
            </p:sp>
            <p:sp>
              <p:nvSpPr>
                <p:cNvPr id="188445" name="Rectangle 29"/>
                <p:cNvSpPr>
                  <a:spLocks noChangeArrowheads="1"/>
                </p:cNvSpPr>
                <p:nvPr/>
              </p:nvSpPr>
              <p:spPr bwMode="auto">
                <a:xfrm>
                  <a:off x="720" y="1978"/>
                  <a:ext cx="1349" cy="377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Wireframe">
                  <a:bevelT w="13500" h="13500" prst="angle"/>
                  <a:bevelB w="13500" h="13500" prst="angle"/>
                  <a:extrusionClr>
                    <a:srgbClr val="000000"/>
                  </a:extrusionClr>
                  <a:contourClr>
                    <a:srgbClr val="000000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en-IN"/>
                </a:p>
              </p:txBody>
            </p:sp>
            <p:sp>
              <p:nvSpPr>
                <p:cNvPr id="188446" name="Rectangle 30"/>
                <p:cNvSpPr>
                  <a:spLocks noChangeArrowheads="1"/>
                </p:cNvSpPr>
                <p:nvPr/>
              </p:nvSpPr>
              <p:spPr bwMode="auto">
                <a:xfrm>
                  <a:off x="918" y="2064"/>
                  <a:ext cx="926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r>
                    <a:rPr lang="en-US" altLang="en-US" b="0">
                      <a:solidFill>
                        <a:srgbClr val="000000"/>
                      </a:solidFill>
                    </a:rPr>
                    <a:t>Session Layer</a:t>
                  </a:r>
                </a:p>
              </p:txBody>
            </p:sp>
            <p:sp>
              <p:nvSpPr>
                <p:cNvPr id="188447" name="Rectangle 31"/>
                <p:cNvSpPr>
                  <a:spLocks noChangeArrowheads="1"/>
                </p:cNvSpPr>
                <p:nvPr/>
              </p:nvSpPr>
              <p:spPr bwMode="auto">
                <a:xfrm>
                  <a:off x="720" y="2364"/>
                  <a:ext cx="1349" cy="367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Wireframe">
                  <a:bevelT w="13500" h="13500" prst="angle"/>
                  <a:bevelB w="13500" h="13500" prst="angle"/>
                  <a:extrusionClr>
                    <a:srgbClr val="000000"/>
                  </a:extrusionClr>
                  <a:contourClr>
                    <a:srgbClr val="000000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en-IN"/>
                </a:p>
              </p:txBody>
            </p:sp>
            <p:sp>
              <p:nvSpPr>
                <p:cNvPr id="188448" name="Rectangle 32"/>
                <p:cNvSpPr>
                  <a:spLocks noChangeArrowheads="1"/>
                </p:cNvSpPr>
                <p:nvPr/>
              </p:nvSpPr>
              <p:spPr bwMode="auto">
                <a:xfrm>
                  <a:off x="858" y="2427"/>
                  <a:ext cx="1046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r>
                    <a:rPr lang="en-US" altLang="en-US" b="0">
                      <a:solidFill>
                        <a:srgbClr val="000000"/>
                      </a:solidFill>
                    </a:rPr>
                    <a:t>Transport Layer</a:t>
                  </a:r>
                </a:p>
              </p:txBody>
            </p:sp>
            <p:sp>
              <p:nvSpPr>
                <p:cNvPr id="188449" name="Rectangle 33"/>
                <p:cNvSpPr>
                  <a:spLocks noChangeArrowheads="1"/>
                </p:cNvSpPr>
                <p:nvPr/>
              </p:nvSpPr>
              <p:spPr bwMode="auto">
                <a:xfrm>
                  <a:off x="720" y="2740"/>
                  <a:ext cx="1349" cy="368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Wireframe">
                  <a:bevelT w="13500" h="13500" prst="angle"/>
                  <a:bevelB w="13500" h="13500" prst="angle"/>
                  <a:extrusionClr>
                    <a:srgbClr val="000000"/>
                  </a:extrusionClr>
                  <a:contourClr>
                    <a:srgbClr val="000000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en-IN"/>
                </a:p>
              </p:txBody>
            </p:sp>
            <p:sp>
              <p:nvSpPr>
                <p:cNvPr id="188450" name="Rectangle 34"/>
                <p:cNvSpPr>
                  <a:spLocks noChangeArrowheads="1"/>
                </p:cNvSpPr>
                <p:nvPr/>
              </p:nvSpPr>
              <p:spPr bwMode="auto">
                <a:xfrm>
                  <a:off x="886" y="2752"/>
                  <a:ext cx="990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r>
                    <a:rPr lang="en-US" altLang="en-US" b="0">
                      <a:solidFill>
                        <a:srgbClr val="000000"/>
                      </a:solidFill>
                    </a:rPr>
                    <a:t>Network Layer</a:t>
                  </a:r>
                </a:p>
              </p:txBody>
            </p:sp>
            <p:sp>
              <p:nvSpPr>
                <p:cNvPr id="188451" name="Rectangle 35"/>
                <p:cNvSpPr>
                  <a:spLocks noChangeArrowheads="1"/>
                </p:cNvSpPr>
                <p:nvPr/>
              </p:nvSpPr>
              <p:spPr bwMode="auto">
                <a:xfrm>
                  <a:off x="720" y="3126"/>
                  <a:ext cx="1349" cy="359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Wireframe">
                  <a:bevelT w="13500" h="13500" prst="angle"/>
                  <a:bevelB w="13500" h="13500" prst="angle"/>
                  <a:extrusionClr>
                    <a:srgbClr val="000000"/>
                  </a:extrusionClr>
                  <a:contourClr>
                    <a:srgbClr val="000000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en-IN"/>
                </a:p>
              </p:txBody>
            </p:sp>
            <p:sp>
              <p:nvSpPr>
                <p:cNvPr id="188452" name="Rectangle 36"/>
                <p:cNvSpPr>
                  <a:spLocks noChangeArrowheads="1"/>
                </p:cNvSpPr>
                <p:nvPr/>
              </p:nvSpPr>
              <p:spPr bwMode="auto">
                <a:xfrm>
                  <a:off x="848" y="3195"/>
                  <a:ext cx="1066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r>
                    <a:rPr lang="en-US" altLang="en-US" b="0">
                      <a:solidFill>
                        <a:srgbClr val="000000"/>
                      </a:solidFill>
                    </a:rPr>
                    <a:t>Data Link Layer</a:t>
                  </a:r>
                </a:p>
              </p:txBody>
            </p:sp>
            <p:sp>
              <p:nvSpPr>
                <p:cNvPr id="188453" name="Rectangle 37"/>
                <p:cNvSpPr>
                  <a:spLocks noChangeArrowheads="1"/>
                </p:cNvSpPr>
                <p:nvPr/>
              </p:nvSpPr>
              <p:spPr bwMode="auto">
                <a:xfrm>
                  <a:off x="720" y="3511"/>
                  <a:ext cx="1349" cy="377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Wireframe">
                  <a:bevelT w="13500" h="13500" prst="angle"/>
                  <a:bevelB w="13500" h="13500" prst="angle"/>
                  <a:extrusionClr>
                    <a:srgbClr val="000000"/>
                  </a:extrusionClr>
                  <a:contourClr>
                    <a:srgbClr val="000000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en-IN"/>
                </a:p>
              </p:txBody>
            </p:sp>
            <p:sp>
              <p:nvSpPr>
                <p:cNvPr id="188454" name="Rectangle 38"/>
                <p:cNvSpPr>
                  <a:spLocks noChangeArrowheads="1"/>
                </p:cNvSpPr>
                <p:nvPr/>
              </p:nvSpPr>
              <p:spPr bwMode="auto">
                <a:xfrm>
                  <a:off x="1040" y="3594"/>
                  <a:ext cx="682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r>
                    <a:rPr lang="en-US" altLang="en-US" b="0">
                      <a:solidFill>
                        <a:srgbClr val="000000"/>
                      </a:solidFill>
                    </a:rPr>
                    <a:t>Hardware</a:t>
                  </a:r>
                </a:p>
              </p:txBody>
            </p:sp>
            <p:sp>
              <p:nvSpPr>
                <p:cNvPr id="188455" name="Line 39"/>
                <p:cNvSpPr>
                  <a:spLocks noChangeShapeType="1"/>
                </p:cNvSpPr>
                <p:nvPr/>
              </p:nvSpPr>
              <p:spPr bwMode="auto">
                <a:xfrm>
                  <a:off x="2072" y="3738"/>
                  <a:ext cx="137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88456" name="Rectangle 40"/>
              <p:cNvSpPr>
                <a:spLocks noChangeArrowheads="1"/>
              </p:cNvSpPr>
              <p:nvPr/>
            </p:nvSpPr>
            <p:spPr bwMode="auto">
              <a:xfrm>
                <a:off x="3456" y="1200"/>
                <a:ext cx="1349" cy="377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Wireframe">
                <a:bevelT w="13500" h="13500" prst="angle"/>
                <a:bevelB w="13500" h="13500" prst="angle"/>
                <a:extrusionClr>
                  <a:srgbClr val="000000"/>
                </a:extrusionClr>
                <a:contourClr>
                  <a:srgbClr val="000000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IN"/>
              </a:p>
            </p:txBody>
          </p:sp>
        </p:grpSp>
        <p:sp>
          <p:nvSpPr>
            <p:cNvPr id="188457" name="Rectangle 41"/>
            <p:cNvSpPr>
              <a:spLocks noChangeArrowheads="1"/>
            </p:cNvSpPr>
            <p:nvPr/>
          </p:nvSpPr>
          <p:spPr bwMode="auto">
            <a:xfrm>
              <a:off x="3617" y="1248"/>
              <a:ext cx="127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</a:rPr>
                <a:t>Application Layer</a:t>
              </a:r>
            </a:p>
          </p:txBody>
        </p:sp>
      </p:grpSp>
      <p:grpSp>
        <p:nvGrpSpPr>
          <p:cNvPr id="188458" name="Group 42"/>
          <p:cNvGrpSpPr>
            <a:grpSpLocks/>
          </p:cNvGrpSpPr>
          <p:nvPr/>
        </p:nvGrpSpPr>
        <p:grpSpPr bwMode="auto">
          <a:xfrm>
            <a:off x="-76200" y="-76200"/>
            <a:ext cx="4214813" cy="6575425"/>
            <a:chOff x="192" y="-14"/>
            <a:chExt cx="2655" cy="4142"/>
          </a:xfrm>
        </p:grpSpPr>
        <p:grpSp>
          <p:nvGrpSpPr>
            <p:cNvPr id="188459" name="Group 43"/>
            <p:cNvGrpSpPr>
              <a:grpSpLocks/>
            </p:cNvGrpSpPr>
            <p:nvPr/>
          </p:nvGrpSpPr>
          <p:grpSpPr bwMode="auto">
            <a:xfrm>
              <a:off x="192" y="-14"/>
              <a:ext cx="2655" cy="1240"/>
              <a:chOff x="192" y="-14"/>
              <a:chExt cx="2655" cy="1240"/>
            </a:xfrm>
          </p:grpSpPr>
          <p:sp>
            <p:nvSpPr>
              <p:cNvPr id="188460" name="Rectangle 44"/>
              <p:cNvSpPr>
                <a:spLocks noChangeArrowheads="1"/>
              </p:cNvSpPr>
              <p:nvPr/>
            </p:nvSpPr>
            <p:spPr bwMode="auto">
              <a:xfrm flipH="1">
                <a:off x="1296" y="192"/>
                <a:ext cx="1551" cy="97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prstShdw prst="shdw15">
                  <a:schemeClr val="bg2"/>
                </a:prstShdw>
              </a:effectLst>
            </p:spPr>
            <p:txBody>
              <a:bodyPr wrap="none" anchor="ctr"/>
              <a:lstStyle/>
              <a:p>
                <a:pPr algn="ctr"/>
                <a:endParaRPr lang="de-DE" altLang="en-US">
                  <a:latin typeface="Palatino" charset="0"/>
                </a:endParaRPr>
              </a:p>
            </p:txBody>
          </p:sp>
          <p:sp>
            <p:nvSpPr>
              <p:cNvPr id="188461" name="Rectangle 45"/>
              <p:cNvSpPr>
                <a:spLocks noChangeArrowheads="1"/>
              </p:cNvSpPr>
              <p:nvPr/>
            </p:nvSpPr>
            <p:spPr bwMode="auto">
              <a:xfrm flipH="1">
                <a:off x="1296" y="192"/>
                <a:ext cx="1551" cy="97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5">
                  <a:schemeClr val="bg2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62" name="Line 46"/>
              <p:cNvSpPr>
                <a:spLocks noChangeShapeType="1"/>
              </p:cNvSpPr>
              <p:nvPr/>
            </p:nvSpPr>
            <p:spPr bwMode="auto">
              <a:xfrm flipH="1">
                <a:off x="1296" y="936"/>
                <a:ext cx="1551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63" name="Text Box 47"/>
              <p:cNvSpPr txBox="1">
                <a:spLocks noChangeArrowheads="1"/>
              </p:cNvSpPr>
              <p:nvPr/>
            </p:nvSpPr>
            <p:spPr bwMode="auto">
              <a:xfrm flipH="1">
                <a:off x="192" y="211"/>
                <a:ext cx="5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Palatino" charset="0"/>
                  </a:rPr>
                  <a:t>Layer 1</a:t>
                </a:r>
              </a:p>
            </p:txBody>
          </p:sp>
          <p:sp>
            <p:nvSpPr>
              <p:cNvPr id="188464" name="Text Box 48"/>
              <p:cNvSpPr txBox="1">
                <a:spLocks noChangeArrowheads="1"/>
              </p:cNvSpPr>
              <p:nvPr/>
            </p:nvSpPr>
            <p:spPr bwMode="auto">
              <a:xfrm flipH="1">
                <a:off x="192" y="475"/>
                <a:ext cx="5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Palatino" charset="0"/>
                  </a:rPr>
                  <a:t>Layer 2</a:t>
                </a:r>
              </a:p>
            </p:txBody>
          </p:sp>
          <p:sp>
            <p:nvSpPr>
              <p:cNvPr id="188465" name="Text Box 49"/>
              <p:cNvSpPr txBox="1">
                <a:spLocks noChangeArrowheads="1"/>
              </p:cNvSpPr>
              <p:nvPr/>
            </p:nvSpPr>
            <p:spPr bwMode="auto">
              <a:xfrm flipH="1">
                <a:off x="192" y="739"/>
                <a:ext cx="5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Palatino" charset="0"/>
                  </a:rPr>
                  <a:t>Layer 3</a:t>
                </a:r>
              </a:p>
            </p:txBody>
          </p:sp>
          <p:sp>
            <p:nvSpPr>
              <p:cNvPr id="188466" name="Text Box 50"/>
              <p:cNvSpPr txBox="1">
                <a:spLocks noChangeArrowheads="1"/>
              </p:cNvSpPr>
              <p:nvPr/>
            </p:nvSpPr>
            <p:spPr bwMode="auto">
              <a:xfrm flipH="1">
                <a:off x="192" y="995"/>
                <a:ext cx="5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Palatino" charset="0"/>
                  </a:rPr>
                  <a:t>Layer 4</a:t>
                </a:r>
              </a:p>
            </p:txBody>
          </p:sp>
          <p:sp>
            <p:nvSpPr>
              <p:cNvPr id="188467" name="Rectangle 51"/>
              <p:cNvSpPr>
                <a:spLocks noChangeArrowheads="1"/>
              </p:cNvSpPr>
              <p:nvPr/>
            </p:nvSpPr>
            <p:spPr bwMode="auto">
              <a:xfrm flipH="1">
                <a:off x="2441" y="251"/>
                <a:ext cx="138" cy="9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-100000" kx="3284103" algn="b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68" name="Rectangle 52"/>
              <p:cNvSpPr>
                <a:spLocks noChangeArrowheads="1"/>
              </p:cNvSpPr>
              <p:nvPr/>
            </p:nvSpPr>
            <p:spPr bwMode="auto">
              <a:xfrm flipH="1">
                <a:off x="1477" y="251"/>
                <a:ext cx="138" cy="9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-100000" kx="3284103" algn="b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69" name="Rectangle 53"/>
              <p:cNvSpPr>
                <a:spLocks noChangeArrowheads="1"/>
              </p:cNvSpPr>
              <p:nvPr/>
            </p:nvSpPr>
            <p:spPr bwMode="auto">
              <a:xfrm flipH="1">
                <a:off x="2204" y="515"/>
                <a:ext cx="138" cy="9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-100000" kx="3284103" algn="b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70" name="Rectangle 54"/>
              <p:cNvSpPr>
                <a:spLocks noChangeArrowheads="1"/>
              </p:cNvSpPr>
              <p:nvPr/>
            </p:nvSpPr>
            <p:spPr bwMode="auto">
              <a:xfrm flipH="1">
                <a:off x="2092" y="778"/>
                <a:ext cx="138" cy="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-100000" kx="3284103" algn="b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71" name="Rectangle 55"/>
              <p:cNvSpPr>
                <a:spLocks noChangeArrowheads="1"/>
              </p:cNvSpPr>
              <p:nvPr/>
            </p:nvSpPr>
            <p:spPr bwMode="auto">
              <a:xfrm flipH="1">
                <a:off x="1477" y="548"/>
                <a:ext cx="138" cy="9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-100000" kx="3284103" algn="b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72" name="Rectangle 56"/>
              <p:cNvSpPr>
                <a:spLocks noChangeArrowheads="1"/>
              </p:cNvSpPr>
              <p:nvPr/>
            </p:nvSpPr>
            <p:spPr bwMode="auto">
              <a:xfrm flipH="1">
                <a:off x="1477" y="778"/>
                <a:ext cx="138" cy="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-100000" kx="3284103" algn="b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73" name="Rectangle 57"/>
              <p:cNvSpPr>
                <a:spLocks noChangeArrowheads="1"/>
              </p:cNvSpPr>
              <p:nvPr/>
            </p:nvSpPr>
            <p:spPr bwMode="auto">
              <a:xfrm flipH="1">
                <a:off x="1477" y="1009"/>
                <a:ext cx="138" cy="9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-100000" kx="3284103" algn="b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74" name="Rectangle 58"/>
              <p:cNvSpPr>
                <a:spLocks noChangeArrowheads="1"/>
              </p:cNvSpPr>
              <p:nvPr/>
            </p:nvSpPr>
            <p:spPr bwMode="auto">
              <a:xfrm flipH="1">
                <a:off x="2252" y="1009"/>
                <a:ext cx="138" cy="9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-100000" kx="3284103" algn="b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75" name="Line 59"/>
              <p:cNvSpPr>
                <a:spLocks noChangeShapeType="1"/>
              </p:cNvSpPr>
              <p:nvPr/>
            </p:nvSpPr>
            <p:spPr bwMode="auto">
              <a:xfrm flipH="1">
                <a:off x="1520" y="357"/>
                <a:ext cx="1" cy="1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76" name="Line 60"/>
              <p:cNvSpPr>
                <a:spLocks noChangeShapeType="1"/>
              </p:cNvSpPr>
              <p:nvPr/>
            </p:nvSpPr>
            <p:spPr bwMode="auto">
              <a:xfrm flipH="1">
                <a:off x="2213" y="619"/>
                <a:ext cx="34" cy="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77" name="Line 61"/>
              <p:cNvSpPr>
                <a:spLocks noChangeShapeType="1"/>
              </p:cNvSpPr>
              <p:nvPr/>
            </p:nvSpPr>
            <p:spPr bwMode="auto">
              <a:xfrm flipH="1">
                <a:off x="2364" y="353"/>
                <a:ext cx="140" cy="6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78" name="Line 62"/>
              <p:cNvSpPr>
                <a:spLocks noChangeShapeType="1"/>
              </p:cNvSpPr>
              <p:nvPr/>
            </p:nvSpPr>
            <p:spPr bwMode="auto">
              <a:xfrm flipH="1">
                <a:off x="1533" y="880"/>
                <a:ext cx="34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79" name="Line 63"/>
              <p:cNvSpPr>
                <a:spLocks noChangeShapeType="1"/>
              </p:cNvSpPr>
              <p:nvPr/>
            </p:nvSpPr>
            <p:spPr bwMode="auto">
              <a:xfrm flipH="1">
                <a:off x="1296" y="714"/>
                <a:ext cx="1551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80" name="Line 64"/>
              <p:cNvSpPr>
                <a:spLocks noChangeShapeType="1"/>
              </p:cNvSpPr>
              <p:nvPr/>
            </p:nvSpPr>
            <p:spPr bwMode="auto">
              <a:xfrm flipH="1">
                <a:off x="1296" y="434"/>
                <a:ext cx="15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81" name="Line 65"/>
              <p:cNvSpPr>
                <a:spLocks noChangeShapeType="1"/>
              </p:cNvSpPr>
              <p:nvPr/>
            </p:nvSpPr>
            <p:spPr bwMode="auto">
              <a:xfrm>
                <a:off x="1609" y="353"/>
                <a:ext cx="582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82" name="Line 66"/>
              <p:cNvSpPr>
                <a:spLocks noChangeShapeType="1"/>
              </p:cNvSpPr>
              <p:nvPr/>
            </p:nvSpPr>
            <p:spPr bwMode="auto">
              <a:xfrm flipH="1">
                <a:off x="1565" y="595"/>
                <a:ext cx="671" cy="2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83" name="Line 67"/>
              <p:cNvSpPr>
                <a:spLocks noChangeShapeType="1"/>
              </p:cNvSpPr>
              <p:nvPr/>
            </p:nvSpPr>
            <p:spPr bwMode="auto">
              <a:xfrm flipH="1">
                <a:off x="1609" y="876"/>
                <a:ext cx="493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84" name="Line 68"/>
              <p:cNvSpPr>
                <a:spLocks noChangeShapeType="1"/>
              </p:cNvSpPr>
              <p:nvPr/>
            </p:nvSpPr>
            <p:spPr bwMode="auto">
              <a:xfrm>
                <a:off x="1520" y="635"/>
                <a:ext cx="0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85" name="Line 69"/>
              <p:cNvSpPr>
                <a:spLocks noChangeShapeType="1"/>
              </p:cNvSpPr>
              <p:nvPr/>
            </p:nvSpPr>
            <p:spPr bwMode="auto">
              <a:xfrm flipH="1">
                <a:off x="2236" y="353"/>
                <a:ext cx="224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86" name="Line 70"/>
              <p:cNvSpPr>
                <a:spLocks noChangeShapeType="1"/>
              </p:cNvSpPr>
              <p:nvPr/>
            </p:nvSpPr>
            <p:spPr bwMode="auto">
              <a:xfrm>
                <a:off x="2146" y="876"/>
                <a:ext cx="135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87" name="Text Box 71"/>
              <p:cNvSpPr txBox="1">
                <a:spLocks noChangeArrowheads="1"/>
              </p:cNvSpPr>
              <p:nvPr/>
            </p:nvSpPr>
            <p:spPr bwMode="auto">
              <a:xfrm>
                <a:off x="1478" y="-14"/>
                <a:ext cx="9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Palatino" charset="0"/>
                  </a:rPr>
                  <a:t>Subsystem 1</a:t>
                </a:r>
              </a:p>
            </p:txBody>
          </p:sp>
        </p:grpSp>
        <p:sp>
          <p:nvSpPr>
            <p:cNvPr id="188488" name="Text Box 72"/>
            <p:cNvSpPr txBox="1">
              <a:spLocks noChangeArrowheads="1"/>
            </p:cNvSpPr>
            <p:nvPr/>
          </p:nvSpPr>
          <p:spPr bwMode="auto">
            <a:xfrm>
              <a:off x="950" y="3897"/>
              <a:ext cx="8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CC"/>
                  </a:solidFill>
                  <a:latin typeface="Palatino" charset="0"/>
                </a:rPr>
                <a:t>Processor 1</a:t>
              </a:r>
            </a:p>
          </p:txBody>
        </p:sp>
      </p:grpSp>
      <p:grpSp>
        <p:nvGrpSpPr>
          <p:cNvPr id="188489" name="Group 73"/>
          <p:cNvGrpSpPr>
            <a:grpSpLocks/>
          </p:cNvGrpSpPr>
          <p:nvPr/>
        </p:nvGrpSpPr>
        <p:grpSpPr bwMode="auto">
          <a:xfrm>
            <a:off x="4851400" y="174625"/>
            <a:ext cx="3683000" cy="6324600"/>
            <a:chOff x="3296" y="144"/>
            <a:chExt cx="2320" cy="3984"/>
          </a:xfrm>
        </p:grpSpPr>
        <p:sp>
          <p:nvSpPr>
            <p:cNvPr id="188490" name="Text Box 74"/>
            <p:cNvSpPr txBox="1">
              <a:spLocks noChangeArrowheads="1"/>
            </p:cNvSpPr>
            <p:nvPr/>
          </p:nvSpPr>
          <p:spPr bwMode="auto">
            <a:xfrm>
              <a:off x="3744" y="3897"/>
              <a:ext cx="8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CC"/>
                  </a:solidFill>
                  <a:latin typeface="Palatino" charset="0"/>
                </a:rPr>
                <a:t>Processor 2</a:t>
              </a:r>
            </a:p>
          </p:txBody>
        </p:sp>
        <p:grpSp>
          <p:nvGrpSpPr>
            <p:cNvPr id="188491" name="Group 75"/>
            <p:cNvGrpSpPr>
              <a:grpSpLocks/>
            </p:cNvGrpSpPr>
            <p:nvPr/>
          </p:nvGrpSpPr>
          <p:grpSpPr bwMode="auto">
            <a:xfrm>
              <a:off x="3296" y="144"/>
              <a:ext cx="2320" cy="1056"/>
              <a:chOff x="3296" y="144"/>
              <a:chExt cx="2320" cy="1056"/>
            </a:xfrm>
          </p:grpSpPr>
          <p:sp>
            <p:nvSpPr>
              <p:cNvPr id="188492" name="Rectangle 76"/>
              <p:cNvSpPr>
                <a:spLocks noChangeArrowheads="1"/>
              </p:cNvSpPr>
              <p:nvPr/>
            </p:nvSpPr>
            <p:spPr bwMode="auto">
              <a:xfrm flipH="1">
                <a:off x="4065" y="432"/>
                <a:ext cx="1551" cy="734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prstShdw prst="shdw15">
                  <a:schemeClr val="bg2"/>
                </a:prstShdw>
              </a:effectLst>
            </p:spPr>
            <p:txBody>
              <a:bodyPr wrap="none" anchor="ctr"/>
              <a:lstStyle/>
              <a:p>
                <a:pPr algn="ctr"/>
                <a:endParaRPr lang="de-DE" altLang="en-US">
                  <a:latin typeface="Palatino" charset="0"/>
                </a:endParaRPr>
              </a:p>
            </p:txBody>
          </p:sp>
          <p:sp>
            <p:nvSpPr>
              <p:cNvPr id="188493" name="Rectangle 77"/>
              <p:cNvSpPr>
                <a:spLocks noChangeArrowheads="1"/>
              </p:cNvSpPr>
              <p:nvPr/>
            </p:nvSpPr>
            <p:spPr bwMode="auto">
              <a:xfrm flipH="1">
                <a:off x="4065" y="432"/>
                <a:ext cx="1551" cy="7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5">
                  <a:schemeClr val="bg2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94" name="Line 78"/>
              <p:cNvSpPr>
                <a:spLocks noChangeShapeType="1"/>
              </p:cNvSpPr>
              <p:nvPr/>
            </p:nvSpPr>
            <p:spPr bwMode="auto">
              <a:xfrm flipH="1">
                <a:off x="4065" y="936"/>
                <a:ext cx="1551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95" name="Rectangle 79"/>
              <p:cNvSpPr>
                <a:spLocks noChangeArrowheads="1"/>
              </p:cNvSpPr>
              <p:nvPr/>
            </p:nvSpPr>
            <p:spPr bwMode="auto">
              <a:xfrm flipH="1">
                <a:off x="4973" y="515"/>
                <a:ext cx="138" cy="9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-100000" kx="3284103" algn="b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96" name="Rectangle 80"/>
              <p:cNvSpPr>
                <a:spLocks noChangeArrowheads="1"/>
              </p:cNvSpPr>
              <p:nvPr/>
            </p:nvSpPr>
            <p:spPr bwMode="auto">
              <a:xfrm flipH="1">
                <a:off x="4861" y="778"/>
                <a:ext cx="138" cy="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-100000" kx="3284103" algn="b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97" name="Rectangle 81"/>
              <p:cNvSpPr>
                <a:spLocks noChangeArrowheads="1"/>
              </p:cNvSpPr>
              <p:nvPr/>
            </p:nvSpPr>
            <p:spPr bwMode="auto">
              <a:xfrm flipH="1">
                <a:off x="4246" y="548"/>
                <a:ext cx="138" cy="9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-100000" kx="3284103" algn="b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98" name="Rectangle 82"/>
              <p:cNvSpPr>
                <a:spLocks noChangeArrowheads="1"/>
              </p:cNvSpPr>
              <p:nvPr/>
            </p:nvSpPr>
            <p:spPr bwMode="auto">
              <a:xfrm flipH="1">
                <a:off x="4246" y="778"/>
                <a:ext cx="138" cy="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-100000" kx="3284103" algn="b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99" name="Rectangle 83"/>
              <p:cNvSpPr>
                <a:spLocks noChangeArrowheads="1"/>
              </p:cNvSpPr>
              <p:nvPr/>
            </p:nvSpPr>
            <p:spPr bwMode="auto">
              <a:xfrm flipH="1">
                <a:off x="4246" y="1009"/>
                <a:ext cx="138" cy="9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-100000" kx="3284103" algn="b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500" name="Rectangle 84"/>
              <p:cNvSpPr>
                <a:spLocks noChangeArrowheads="1"/>
              </p:cNvSpPr>
              <p:nvPr/>
            </p:nvSpPr>
            <p:spPr bwMode="auto">
              <a:xfrm flipH="1">
                <a:off x="5021" y="1009"/>
                <a:ext cx="138" cy="9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-100000" kx="3284103" algn="b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501" name="Line 85"/>
              <p:cNvSpPr>
                <a:spLocks noChangeShapeType="1"/>
              </p:cNvSpPr>
              <p:nvPr/>
            </p:nvSpPr>
            <p:spPr bwMode="auto">
              <a:xfrm flipH="1">
                <a:off x="4982" y="619"/>
                <a:ext cx="34" cy="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502" name="Line 86"/>
              <p:cNvSpPr>
                <a:spLocks noChangeShapeType="1"/>
              </p:cNvSpPr>
              <p:nvPr/>
            </p:nvSpPr>
            <p:spPr bwMode="auto">
              <a:xfrm flipH="1">
                <a:off x="4302" y="880"/>
                <a:ext cx="34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503" name="Line 87"/>
              <p:cNvSpPr>
                <a:spLocks noChangeShapeType="1"/>
              </p:cNvSpPr>
              <p:nvPr/>
            </p:nvSpPr>
            <p:spPr bwMode="auto">
              <a:xfrm flipH="1">
                <a:off x="4065" y="714"/>
                <a:ext cx="1551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504" name="Line 88"/>
              <p:cNvSpPr>
                <a:spLocks noChangeShapeType="1"/>
              </p:cNvSpPr>
              <p:nvPr/>
            </p:nvSpPr>
            <p:spPr bwMode="auto">
              <a:xfrm flipH="1">
                <a:off x="4378" y="876"/>
                <a:ext cx="493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505" name="Line 89"/>
              <p:cNvSpPr>
                <a:spLocks noChangeShapeType="1"/>
              </p:cNvSpPr>
              <p:nvPr/>
            </p:nvSpPr>
            <p:spPr bwMode="auto">
              <a:xfrm>
                <a:off x="4289" y="635"/>
                <a:ext cx="607" cy="1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506" name="Line 90"/>
              <p:cNvSpPr>
                <a:spLocks noChangeShapeType="1"/>
              </p:cNvSpPr>
              <p:nvPr/>
            </p:nvSpPr>
            <p:spPr bwMode="auto">
              <a:xfrm>
                <a:off x="4368" y="864"/>
                <a:ext cx="682" cy="1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507" name="Text Box 91"/>
              <p:cNvSpPr txBox="1">
                <a:spLocks noChangeArrowheads="1"/>
              </p:cNvSpPr>
              <p:nvPr/>
            </p:nvSpPr>
            <p:spPr bwMode="auto">
              <a:xfrm flipH="1">
                <a:off x="3296" y="489"/>
                <a:ext cx="5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Palatino" charset="0"/>
                  </a:rPr>
                  <a:t>Layer 1</a:t>
                </a:r>
              </a:p>
            </p:txBody>
          </p:sp>
          <p:sp>
            <p:nvSpPr>
              <p:cNvPr id="188508" name="Text Box 92"/>
              <p:cNvSpPr txBox="1">
                <a:spLocks noChangeArrowheads="1"/>
              </p:cNvSpPr>
              <p:nvPr/>
            </p:nvSpPr>
            <p:spPr bwMode="auto">
              <a:xfrm flipH="1">
                <a:off x="3296" y="729"/>
                <a:ext cx="5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Palatino" charset="0"/>
                  </a:rPr>
                  <a:t>Layer 2</a:t>
                </a:r>
              </a:p>
            </p:txBody>
          </p:sp>
          <p:sp>
            <p:nvSpPr>
              <p:cNvPr id="188509" name="Text Box 93"/>
              <p:cNvSpPr txBox="1">
                <a:spLocks noChangeArrowheads="1"/>
              </p:cNvSpPr>
              <p:nvPr/>
            </p:nvSpPr>
            <p:spPr bwMode="auto">
              <a:xfrm flipH="1">
                <a:off x="3296" y="969"/>
                <a:ext cx="5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Palatino" charset="0"/>
                  </a:rPr>
                  <a:t>Layer 3</a:t>
                </a:r>
              </a:p>
            </p:txBody>
          </p:sp>
          <p:sp>
            <p:nvSpPr>
              <p:cNvPr id="188510" name="Text Box 94"/>
              <p:cNvSpPr txBox="1">
                <a:spLocks noChangeArrowheads="1"/>
              </p:cNvSpPr>
              <p:nvPr/>
            </p:nvSpPr>
            <p:spPr bwMode="auto">
              <a:xfrm>
                <a:off x="4272" y="144"/>
                <a:ext cx="9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Palatino" charset="0"/>
                  </a:rPr>
                  <a:t>Subsystem 2</a:t>
                </a:r>
              </a:p>
            </p:txBody>
          </p:sp>
        </p:grpSp>
      </p:grpSp>
      <p:sp>
        <p:nvSpPr>
          <p:cNvPr id="188511" name="Rectangle 95"/>
          <p:cNvSpPr>
            <a:spLocks noGrp="1" noChangeArrowheads="1"/>
          </p:cNvSpPr>
          <p:nvPr>
            <p:ph type="title"/>
          </p:nvPr>
        </p:nvSpPr>
        <p:spPr>
          <a:xfrm>
            <a:off x="38100" y="168275"/>
            <a:ext cx="8153400" cy="704850"/>
          </a:xfrm>
        </p:spPr>
        <p:txBody>
          <a:bodyPr/>
          <a:lstStyle/>
          <a:p>
            <a:endParaRPr lang="de-DE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Hardware/Software Mapping Questions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is the connectivity among physical units?</a:t>
            </a:r>
          </a:p>
          <a:p>
            <a:pPr lvl="1"/>
            <a:r>
              <a:rPr lang="en-US" altLang="en-US"/>
              <a:t>Tree, star, matrix, ring</a:t>
            </a:r>
          </a:p>
          <a:p>
            <a:r>
              <a:rPr lang="en-US" altLang="en-US"/>
              <a:t>What is the appropriate communication protocol between the subsystems?</a:t>
            </a:r>
          </a:p>
          <a:p>
            <a:pPr lvl="1"/>
            <a:r>
              <a:rPr lang="en-US" altLang="en-US"/>
              <a:t>Function of required bandwidth, latency and desired reliability, desired quality of service (QOS)</a:t>
            </a:r>
          </a:p>
          <a:p>
            <a:r>
              <a:rPr lang="en-US" altLang="en-US"/>
              <a:t>Is certain functionality already available in hardware?</a:t>
            </a:r>
          </a:p>
          <a:p>
            <a:r>
              <a:rPr lang="en-US" altLang="en-US"/>
              <a:t>Do certain tasks require specific locations to control the hardware or to permit concurrent operation? </a:t>
            </a:r>
          </a:p>
          <a:p>
            <a:pPr lvl="1"/>
            <a:r>
              <a:rPr lang="en-US" altLang="en-US"/>
              <a:t>Often true for embedded systems</a:t>
            </a:r>
          </a:p>
          <a:p>
            <a:r>
              <a:rPr lang="en-US" altLang="en-US"/>
              <a:t>General system performance question:</a:t>
            </a:r>
          </a:p>
          <a:p>
            <a:pPr lvl="1"/>
            <a:r>
              <a:rPr lang="en-US" altLang="en-US"/>
              <a:t>What is the desired response time?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Connectivity in Distributed Systems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066800"/>
            <a:ext cx="8636000" cy="4921250"/>
          </a:xfrm>
          <a:noFill/>
          <a:ln/>
        </p:spPr>
        <p:txBody>
          <a:bodyPr/>
          <a:lstStyle/>
          <a:p>
            <a:r>
              <a:rPr lang="en-US" altLang="en-US"/>
              <a:t>If the architecture is distributed, we need to describe the network architecture (communication subsystem) as well.</a:t>
            </a:r>
          </a:p>
          <a:p>
            <a:r>
              <a:rPr lang="en-US" altLang="en-US"/>
              <a:t>Questions to ask</a:t>
            </a:r>
          </a:p>
          <a:p>
            <a:pPr lvl="1"/>
            <a:r>
              <a:rPr lang="en-US" altLang="en-US"/>
              <a:t>What are the transmission media? (Ethernet, Wireless)</a:t>
            </a:r>
          </a:p>
          <a:p>
            <a:pPr lvl="1"/>
            <a:r>
              <a:rPr lang="en-US" altLang="en-US"/>
              <a:t>What is the Quality of Service (QOS)? What kind of communication protocols can be used?</a:t>
            </a:r>
          </a:p>
          <a:p>
            <a:pPr lvl="1"/>
            <a:r>
              <a:rPr lang="en-US" altLang="en-US"/>
              <a:t>Should the interaction asynchronous, synchronous or blocking?</a:t>
            </a:r>
          </a:p>
          <a:p>
            <a:pPr lvl="1"/>
            <a:r>
              <a:rPr lang="en-US" altLang="en-US"/>
              <a:t>What are the available bandwidth requirements between the subsystems?</a:t>
            </a:r>
          </a:p>
          <a:p>
            <a:pPr lvl="2"/>
            <a:r>
              <a:rPr lang="en-US" altLang="en-US"/>
              <a:t>Stock Price Change  -&gt; Broker</a:t>
            </a:r>
          </a:p>
          <a:p>
            <a:pPr lvl="2"/>
            <a:r>
              <a:rPr lang="en-US" altLang="en-US"/>
              <a:t>Icy Road Detector  -&gt;  ABS System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Hardware/Software Mappings in UML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143000"/>
            <a:ext cx="8255000" cy="4921250"/>
          </a:xfrm>
        </p:spPr>
        <p:txBody>
          <a:bodyPr/>
          <a:lstStyle/>
          <a:p>
            <a:r>
              <a:rPr lang="en-US" altLang="en-US"/>
              <a:t>System design must model static and dynamic structures: </a:t>
            </a:r>
          </a:p>
          <a:p>
            <a:pPr marL="628650" lvl="1"/>
            <a:r>
              <a:rPr lang="en-US" altLang="en-US"/>
              <a:t>Component Diagrams for static structures</a:t>
            </a:r>
          </a:p>
          <a:p>
            <a:pPr marL="971550" lvl="2"/>
            <a:r>
              <a:rPr lang="en-US" altLang="en-US"/>
              <a:t>show the structure at </a:t>
            </a:r>
            <a:r>
              <a:rPr lang="en-US" altLang="en-US">
                <a:solidFill>
                  <a:srgbClr val="FF0000"/>
                </a:solidFill>
              </a:rPr>
              <a:t>design time</a:t>
            </a:r>
            <a:r>
              <a:rPr lang="en-US" altLang="en-US"/>
              <a:t> or </a:t>
            </a:r>
            <a:r>
              <a:rPr lang="en-US" altLang="en-US">
                <a:solidFill>
                  <a:srgbClr val="FF0000"/>
                </a:solidFill>
              </a:rPr>
              <a:t>compilation time</a:t>
            </a:r>
            <a:endParaRPr lang="en-US" altLang="en-US"/>
          </a:p>
          <a:p>
            <a:pPr marL="628650" lvl="1"/>
            <a:r>
              <a:rPr lang="en-US" altLang="en-US"/>
              <a:t>Deployment Diagram for dynamic structures</a:t>
            </a:r>
          </a:p>
          <a:p>
            <a:pPr marL="971550" lvl="2"/>
            <a:r>
              <a:rPr lang="en-US" altLang="en-US"/>
              <a:t>show the structure of the </a:t>
            </a:r>
            <a:r>
              <a:rPr lang="en-US" altLang="en-US">
                <a:solidFill>
                  <a:srgbClr val="FF0000"/>
                </a:solidFill>
              </a:rPr>
              <a:t>run-time</a:t>
            </a:r>
            <a:r>
              <a:rPr lang="en-US" altLang="en-US"/>
              <a:t> system</a:t>
            </a:r>
          </a:p>
          <a:p>
            <a:endParaRPr lang="en-US" altLang="en-US"/>
          </a:p>
          <a:p>
            <a:r>
              <a:rPr lang="en-US" altLang="en-US"/>
              <a:t>Note the lifetime of components</a:t>
            </a:r>
          </a:p>
          <a:p>
            <a:pPr marL="628650" lvl="1"/>
            <a:r>
              <a:rPr lang="en-US" altLang="en-US"/>
              <a:t>Some exist only at design time</a:t>
            </a:r>
          </a:p>
          <a:p>
            <a:pPr marL="628650" lvl="1"/>
            <a:r>
              <a:rPr lang="en-US" altLang="en-US"/>
              <a:t>Others exist only until  compile time</a:t>
            </a:r>
          </a:p>
          <a:p>
            <a:pPr marL="628650" lvl="1"/>
            <a:r>
              <a:rPr lang="en-US" altLang="en-US"/>
              <a:t>Some exist at link or runtime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 Diagram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Component Diagram</a:t>
            </a:r>
          </a:p>
          <a:p>
            <a:pPr lvl="1"/>
            <a:r>
              <a:rPr lang="en-US" altLang="en-US"/>
              <a:t>A graph of components connected by dependency relationships.</a:t>
            </a:r>
          </a:p>
          <a:p>
            <a:pPr lvl="1"/>
            <a:r>
              <a:rPr lang="en-US" altLang="en-US"/>
              <a:t>Shows the dependencies among software components</a:t>
            </a:r>
          </a:p>
          <a:p>
            <a:pPr lvl="2"/>
            <a:r>
              <a:rPr lang="en-US" altLang="en-US"/>
              <a:t>source code, linkable libraries, executables </a:t>
            </a:r>
          </a:p>
          <a:p>
            <a:r>
              <a:rPr lang="en-US" altLang="en-US"/>
              <a:t>Dependencies are shown as dashed arrows from the client component to the supplier component. </a:t>
            </a:r>
          </a:p>
          <a:p>
            <a:pPr lvl="1"/>
            <a:r>
              <a:rPr lang="en-US" altLang="en-US"/>
              <a:t>The kinds of dependencies are implementation language specific. </a:t>
            </a:r>
          </a:p>
          <a:p>
            <a:r>
              <a:rPr lang="en-US" altLang="en-US"/>
              <a:t>A component diagram may also be used to show dependencies on a façade: </a:t>
            </a:r>
          </a:p>
          <a:p>
            <a:pPr lvl="1"/>
            <a:r>
              <a:rPr lang="en-US" altLang="en-US"/>
              <a:t>Use dashed arrow the corresponding UML interface.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2250"/>
            <a:ext cx="8153400" cy="704850"/>
          </a:xfrm>
        </p:spPr>
        <p:txBody>
          <a:bodyPr/>
          <a:lstStyle/>
          <a:p>
            <a:r>
              <a:rPr lang="en-US" altLang="en-US"/>
              <a:t>Component Diagram Example</a:t>
            </a:r>
          </a:p>
        </p:txBody>
      </p:sp>
      <p:sp>
        <p:nvSpPr>
          <p:cNvPr id="95238" name="AutoShape 6"/>
          <p:cNvSpPr>
            <a:spLocks noChangeArrowheads="1"/>
          </p:cNvSpPr>
          <p:nvPr/>
        </p:nvSpPr>
        <p:spPr bwMode="auto">
          <a:xfrm>
            <a:off x="5486400" y="2514600"/>
            <a:ext cx="2233613" cy="1066800"/>
          </a:xfrm>
          <a:prstGeom prst="cloudCallout">
            <a:avLst>
              <a:gd name="adj1" fmla="val -38273"/>
              <a:gd name="adj2" fmla="val 62944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UML Interface</a:t>
            </a:r>
          </a:p>
        </p:txBody>
      </p:sp>
      <p:sp>
        <p:nvSpPr>
          <p:cNvPr id="95239" name="AutoShape 7"/>
          <p:cNvSpPr>
            <a:spLocks noChangeArrowheads="1"/>
          </p:cNvSpPr>
          <p:nvPr/>
        </p:nvSpPr>
        <p:spPr bwMode="auto">
          <a:xfrm flipH="1">
            <a:off x="457200" y="2133600"/>
            <a:ext cx="2286000" cy="1219200"/>
          </a:xfrm>
          <a:prstGeom prst="cloudCallout">
            <a:avLst>
              <a:gd name="adj1" fmla="val -61037"/>
              <a:gd name="adj2" fmla="val 4843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UML Component</a:t>
            </a:r>
          </a:p>
        </p:txBody>
      </p:sp>
      <p:grpSp>
        <p:nvGrpSpPr>
          <p:cNvPr id="95249" name="Group 17"/>
          <p:cNvGrpSpPr>
            <a:grpSpLocks/>
          </p:cNvGrpSpPr>
          <p:nvPr/>
        </p:nvGrpSpPr>
        <p:grpSpPr bwMode="auto">
          <a:xfrm>
            <a:off x="2743200" y="1752600"/>
            <a:ext cx="2971800" cy="755650"/>
            <a:chOff x="1728" y="1104"/>
            <a:chExt cx="1872" cy="476"/>
          </a:xfrm>
        </p:grpSpPr>
        <p:grpSp>
          <p:nvGrpSpPr>
            <p:cNvPr id="95241" name="Group 9"/>
            <p:cNvGrpSpPr>
              <a:grpSpLocks/>
            </p:cNvGrpSpPr>
            <p:nvPr/>
          </p:nvGrpSpPr>
          <p:grpSpPr bwMode="auto">
            <a:xfrm>
              <a:off x="1728" y="1104"/>
              <a:ext cx="1472" cy="476"/>
              <a:chOff x="478" y="904"/>
              <a:chExt cx="1472" cy="476"/>
            </a:xfrm>
          </p:grpSpPr>
          <p:sp>
            <p:nvSpPr>
              <p:cNvPr id="95242" name="Rectangle 10"/>
              <p:cNvSpPr>
                <a:spLocks noChangeArrowheads="1"/>
              </p:cNvSpPr>
              <p:nvPr/>
            </p:nvSpPr>
            <p:spPr bwMode="auto">
              <a:xfrm>
                <a:off x="632" y="904"/>
                <a:ext cx="1318" cy="476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243" name="Rectangle 11"/>
              <p:cNvSpPr>
                <a:spLocks noChangeArrowheads="1"/>
              </p:cNvSpPr>
              <p:nvPr/>
            </p:nvSpPr>
            <p:spPr bwMode="auto">
              <a:xfrm>
                <a:off x="1029" y="1058"/>
                <a:ext cx="69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Scheduler</a:t>
                </a:r>
                <a:endParaRPr lang="en-US" altLang="en-US" sz="1600" b="0" u="sng"/>
              </a:p>
            </p:txBody>
          </p:sp>
          <p:sp>
            <p:nvSpPr>
              <p:cNvPr id="95244" name="Rectangle 12"/>
              <p:cNvSpPr>
                <a:spLocks noChangeArrowheads="1"/>
              </p:cNvSpPr>
              <p:nvPr/>
            </p:nvSpPr>
            <p:spPr bwMode="auto">
              <a:xfrm>
                <a:off x="478" y="1198"/>
                <a:ext cx="337" cy="11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245" name="Rectangle 13"/>
              <p:cNvSpPr>
                <a:spLocks noChangeArrowheads="1"/>
              </p:cNvSpPr>
              <p:nvPr/>
            </p:nvSpPr>
            <p:spPr bwMode="auto">
              <a:xfrm>
                <a:off x="478" y="988"/>
                <a:ext cx="337" cy="126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5248" name="Group 16"/>
            <p:cNvGrpSpPr>
              <a:grpSpLocks/>
            </p:cNvGrpSpPr>
            <p:nvPr/>
          </p:nvGrpSpPr>
          <p:grpSpPr bwMode="auto">
            <a:xfrm>
              <a:off x="3216" y="1270"/>
              <a:ext cx="384" cy="144"/>
              <a:chOff x="3216" y="1248"/>
              <a:chExt cx="384" cy="144"/>
            </a:xfrm>
          </p:grpSpPr>
          <p:sp>
            <p:nvSpPr>
              <p:cNvPr id="95246" name="Line 14"/>
              <p:cNvSpPr>
                <a:spLocks noChangeShapeType="1"/>
              </p:cNvSpPr>
              <p:nvPr/>
            </p:nvSpPr>
            <p:spPr bwMode="auto">
              <a:xfrm>
                <a:off x="3216" y="132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47" name="Oval 15"/>
              <p:cNvSpPr>
                <a:spLocks noChangeArrowheads="1"/>
              </p:cNvSpPr>
              <p:nvPr/>
            </p:nvSpPr>
            <p:spPr bwMode="auto">
              <a:xfrm>
                <a:off x="3456" y="1248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95250" name="Group 18"/>
          <p:cNvGrpSpPr>
            <a:grpSpLocks/>
          </p:cNvGrpSpPr>
          <p:nvPr/>
        </p:nvGrpSpPr>
        <p:grpSpPr bwMode="auto">
          <a:xfrm>
            <a:off x="2743200" y="3352800"/>
            <a:ext cx="2971800" cy="755650"/>
            <a:chOff x="1728" y="1104"/>
            <a:chExt cx="1872" cy="476"/>
          </a:xfrm>
        </p:grpSpPr>
        <p:grpSp>
          <p:nvGrpSpPr>
            <p:cNvPr id="95251" name="Group 19"/>
            <p:cNvGrpSpPr>
              <a:grpSpLocks/>
            </p:cNvGrpSpPr>
            <p:nvPr/>
          </p:nvGrpSpPr>
          <p:grpSpPr bwMode="auto">
            <a:xfrm>
              <a:off x="1728" y="1104"/>
              <a:ext cx="1472" cy="476"/>
              <a:chOff x="478" y="904"/>
              <a:chExt cx="1472" cy="476"/>
            </a:xfrm>
          </p:grpSpPr>
          <p:sp>
            <p:nvSpPr>
              <p:cNvPr id="95252" name="Rectangle 20"/>
              <p:cNvSpPr>
                <a:spLocks noChangeArrowheads="1"/>
              </p:cNvSpPr>
              <p:nvPr/>
            </p:nvSpPr>
            <p:spPr bwMode="auto">
              <a:xfrm>
                <a:off x="632" y="904"/>
                <a:ext cx="1318" cy="476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253" name="Rectangle 21"/>
              <p:cNvSpPr>
                <a:spLocks noChangeArrowheads="1"/>
              </p:cNvSpPr>
              <p:nvPr/>
            </p:nvSpPr>
            <p:spPr bwMode="auto">
              <a:xfrm>
                <a:off x="1029" y="1058"/>
                <a:ext cx="53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Planner</a:t>
                </a:r>
              </a:p>
            </p:txBody>
          </p:sp>
          <p:sp>
            <p:nvSpPr>
              <p:cNvPr id="95254" name="Rectangle 22"/>
              <p:cNvSpPr>
                <a:spLocks noChangeArrowheads="1"/>
              </p:cNvSpPr>
              <p:nvPr/>
            </p:nvSpPr>
            <p:spPr bwMode="auto">
              <a:xfrm>
                <a:off x="478" y="1198"/>
                <a:ext cx="337" cy="11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255" name="Rectangle 23"/>
              <p:cNvSpPr>
                <a:spLocks noChangeArrowheads="1"/>
              </p:cNvSpPr>
              <p:nvPr/>
            </p:nvSpPr>
            <p:spPr bwMode="auto">
              <a:xfrm>
                <a:off x="478" y="988"/>
                <a:ext cx="337" cy="126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5256" name="Group 24"/>
            <p:cNvGrpSpPr>
              <a:grpSpLocks/>
            </p:cNvGrpSpPr>
            <p:nvPr/>
          </p:nvGrpSpPr>
          <p:grpSpPr bwMode="auto">
            <a:xfrm>
              <a:off x="3216" y="1270"/>
              <a:ext cx="384" cy="144"/>
              <a:chOff x="3216" y="1248"/>
              <a:chExt cx="384" cy="144"/>
            </a:xfrm>
          </p:grpSpPr>
          <p:sp>
            <p:nvSpPr>
              <p:cNvPr id="95257" name="Line 25"/>
              <p:cNvSpPr>
                <a:spLocks noChangeShapeType="1"/>
              </p:cNvSpPr>
              <p:nvPr/>
            </p:nvSpPr>
            <p:spPr bwMode="auto">
              <a:xfrm>
                <a:off x="3216" y="132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58" name="Oval 26"/>
              <p:cNvSpPr>
                <a:spLocks noChangeArrowheads="1"/>
              </p:cNvSpPr>
              <p:nvPr/>
            </p:nvSpPr>
            <p:spPr bwMode="auto">
              <a:xfrm>
                <a:off x="3456" y="1248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95260" name="Group 28"/>
          <p:cNvGrpSpPr>
            <a:grpSpLocks/>
          </p:cNvGrpSpPr>
          <p:nvPr/>
        </p:nvGrpSpPr>
        <p:grpSpPr bwMode="auto">
          <a:xfrm>
            <a:off x="2743200" y="4953000"/>
            <a:ext cx="2336800" cy="755650"/>
            <a:chOff x="478" y="904"/>
            <a:chExt cx="1472" cy="476"/>
          </a:xfrm>
        </p:grpSpPr>
        <p:sp>
          <p:nvSpPr>
            <p:cNvPr id="95261" name="Rectangle 29"/>
            <p:cNvSpPr>
              <a:spLocks noChangeArrowheads="1"/>
            </p:cNvSpPr>
            <p:nvPr/>
          </p:nvSpPr>
          <p:spPr bwMode="auto">
            <a:xfrm>
              <a:off x="632" y="904"/>
              <a:ext cx="1318" cy="47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262" name="Rectangle 30"/>
            <p:cNvSpPr>
              <a:spLocks noChangeArrowheads="1"/>
            </p:cNvSpPr>
            <p:nvPr/>
          </p:nvSpPr>
          <p:spPr bwMode="auto">
            <a:xfrm>
              <a:off x="1029" y="1058"/>
              <a:ext cx="23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GUI</a:t>
              </a:r>
              <a:endParaRPr lang="en-US" altLang="en-US" sz="1600" b="0" u="sng"/>
            </a:p>
          </p:txBody>
        </p:sp>
        <p:sp>
          <p:nvSpPr>
            <p:cNvPr id="95263" name="Rectangle 31"/>
            <p:cNvSpPr>
              <a:spLocks noChangeArrowheads="1"/>
            </p:cNvSpPr>
            <p:nvPr/>
          </p:nvSpPr>
          <p:spPr bwMode="auto">
            <a:xfrm>
              <a:off x="478" y="1198"/>
              <a:ext cx="337" cy="11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5264" name="Rectangle 32"/>
            <p:cNvSpPr>
              <a:spLocks noChangeArrowheads="1"/>
            </p:cNvSpPr>
            <p:nvPr/>
          </p:nvSpPr>
          <p:spPr bwMode="auto">
            <a:xfrm>
              <a:off x="478" y="988"/>
              <a:ext cx="337" cy="12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5270" name="Rectangle 38"/>
          <p:cNvSpPr>
            <a:spLocks noChangeArrowheads="1"/>
          </p:cNvSpPr>
          <p:nvPr/>
        </p:nvSpPr>
        <p:spPr bwMode="auto">
          <a:xfrm>
            <a:off x="5867400" y="1962150"/>
            <a:ext cx="165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reservations</a:t>
            </a:r>
          </a:p>
        </p:txBody>
      </p:sp>
      <p:sp>
        <p:nvSpPr>
          <p:cNvPr id="95271" name="Rectangle 39"/>
          <p:cNvSpPr>
            <a:spLocks noChangeArrowheads="1"/>
          </p:cNvSpPr>
          <p:nvPr/>
        </p:nvSpPr>
        <p:spPr bwMode="auto">
          <a:xfrm>
            <a:off x="5867400" y="3562350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update</a:t>
            </a:r>
          </a:p>
        </p:txBody>
      </p:sp>
      <p:sp>
        <p:nvSpPr>
          <p:cNvPr id="95273" name="Line 41"/>
          <p:cNvSpPr>
            <a:spLocks noChangeShapeType="1"/>
          </p:cNvSpPr>
          <p:nvPr/>
        </p:nvSpPr>
        <p:spPr bwMode="auto">
          <a:xfrm flipV="1">
            <a:off x="4419600" y="2244725"/>
            <a:ext cx="1066800" cy="11080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5274" name="Line 42"/>
          <p:cNvSpPr>
            <a:spLocks noChangeShapeType="1"/>
          </p:cNvSpPr>
          <p:nvPr/>
        </p:nvSpPr>
        <p:spPr bwMode="auto">
          <a:xfrm flipV="1">
            <a:off x="4419600" y="3844925"/>
            <a:ext cx="1066800" cy="11080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animBg="1" autoUpdateAnimBg="0"/>
      <p:bldP spid="952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Deployment Diagram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Deployment diagrams are useful for showing a system design after the following decisions are made</a:t>
            </a:r>
          </a:p>
          <a:p>
            <a:pPr lvl="1"/>
            <a:r>
              <a:rPr lang="en-US" altLang="en-US"/>
              <a:t>Subsystem decomposition</a:t>
            </a:r>
          </a:p>
          <a:p>
            <a:pPr lvl="1"/>
            <a:r>
              <a:rPr lang="en-US" altLang="en-US"/>
              <a:t>Concurrency</a:t>
            </a:r>
          </a:p>
          <a:p>
            <a:pPr lvl="1"/>
            <a:r>
              <a:rPr lang="en-US" altLang="en-US"/>
              <a:t>Hardware/Software Mapping </a:t>
            </a:r>
          </a:p>
          <a:p>
            <a:endParaRPr lang="en-US" altLang="en-US"/>
          </a:p>
          <a:p>
            <a:r>
              <a:rPr lang="en-US" altLang="en-US"/>
              <a:t>A deployment diagram is a graph of nodes connected by communication associations. </a:t>
            </a:r>
          </a:p>
          <a:p>
            <a:pPr lvl="1"/>
            <a:r>
              <a:rPr lang="en-US" altLang="en-US"/>
              <a:t>Nodes are shown as 3-D boxes.</a:t>
            </a:r>
          </a:p>
          <a:p>
            <a:pPr lvl="1"/>
            <a:r>
              <a:rPr lang="en-US" altLang="en-US"/>
              <a:t>Nodes may contain component instances. </a:t>
            </a:r>
          </a:p>
          <a:p>
            <a:pPr lvl="1"/>
            <a:r>
              <a:rPr lang="en-US" altLang="en-US"/>
              <a:t>Components may contain objects (indicating that the object is part of the component)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Deployment Diagram Example</a:t>
            </a: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6138863" y="3505200"/>
            <a:ext cx="1828800" cy="1066800"/>
          </a:xfrm>
          <a:prstGeom prst="cloudCallout">
            <a:avLst>
              <a:gd name="adj1" fmla="val -137676"/>
              <a:gd name="adj2" fmla="val 669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Runtime</a:t>
            </a:r>
          </a:p>
          <a:p>
            <a:pPr algn="ctr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Dependency</a:t>
            </a:r>
          </a:p>
        </p:txBody>
      </p:sp>
      <p:sp>
        <p:nvSpPr>
          <p:cNvPr id="97286" name="AutoShape 6"/>
          <p:cNvSpPr>
            <a:spLocks noChangeArrowheads="1"/>
          </p:cNvSpPr>
          <p:nvPr/>
        </p:nvSpPr>
        <p:spPr bwMode="auto">
          <a:xfrm>
            <a:off x="4648200" y="762000"/>
            <a:ext cx="1981200" cy="1066800"/>
          </a:xfrm>
          <a:prstGeom prst="cloudCallout">
            <a:avLst>
              <a:gd name="adj1" fmla="val -84213"/>
              <a:gd name="adj2" fmla="val 12455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Compile Time</a:t>
            </a:r>
          </a:p>
          <a:p>
            <a:pPr algn="ctr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Dependency</a:t>
            </a:r>
          </a:p>
        </p:txBody>
      </p:sp>
      <p:grpSp>
        <p:nvGrpSpPr>
          <p:cNvPr id="97332" name="Group 52"/>
          <p:cNvGrpSpPr>
            <a:grpSpLocks/>
          </p:cNvGrpSpPr>
          <p:nvPr/>
        </p:nvGrpSpPr>
        <p:grpSpPr bwMode="auto">
          <a:xfrm>
            <a:off x="1328738" y="4367213"/>
            <a:ext cx="4868862" cy="1839912"/>
            <a:chOff x="1205" y="2479"/>
            <a:chExt cx="3067" cy="1159"/>
          </a:xfrm>
        </p:grpSpPr>
        <p:grpSp>
          <p:nvGrpSpPr>
            <p:cNvPr id="97297" name="Group 17"/>
            <p:cNvGrpSpPr>
              <a:grpSpLocks/>
            </p:cNvGrpSpPr>
            <p:nvPr/>
          </p:nvGrpSpPr>
          <p:grpSpPr bwMode="auto">
            <a:xfrm>
              <a:off x="2065" y="2975"/>
              <a:ext cx="1472" cy="476"/>
              <a:chOff x="478" y="904"/>
              <a:chExt cx="1472" cy="476"/>
            </a:xfrm>
          </p:grpSpPr>
          <p:sp>
            <p:nvSpPr>
              <p:cNvPr id="97298" name="Rectangle 18"/>
              <p:cNvSpPr>
                <a:spLocks noChangeArrowheads="1"/>
              </p:cNvSpPr>
              <p:nvPr/>
            </p:nvSpPr>
            <p:spPr bwMode="auto">
              <a:xfrm>
                <a:off x="632" y="904"/>
                <a:ext cx="1318" cy="476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299" name="Rectangle 19"/>
              <p:cNvSpPr>
                <a:spLocks noChangeArrowheads="1"/>
              </p:cNvSpPr>
              <p:nvPr/>
            </p:nvSpPr>
            <p:spPr bwMode="auto">
              <a:xfrm>
                <a:off x="1029" y="1058"/>
                <a:ext cx="61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 u="sng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:Planner</a:t>
                </a:r>
                <a:endPara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97300" name="Rectangle 20"/>
              <p:cNvSpPr>
                <a:spLocks noChangeArrowheads="1"/>
              </p:cNvSpPr>
              <p:nvPr/>
            </p:nvSpPr>
            <p:spPr bwMode="auto">
              <a:xfrm>
                <a:off x="478" y="1198"/>
                <a:ext cx="337" cy="11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301" name="Rectangle 21"/>
              <p:cNvSpPr>
                <a:spLocks noChangeArrowheads="1"/>
              </p:cNvSpPr>
              <p:nvPr/>
            </p:nvSpPr>
            <p:spPr bwMode="auto">
              <a:xfrm>
                <a:off x="478" y="988"/>
                <a:ext cx="337" cy="126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7306" name="Rectangle 26"/>
            <p:cNvSpPr>
              <a:spLocks noChangeArrowheads="1"/>
            </p:cNvSpPr>
            <p:nvPr/>
          </p:nvSpPr>
          <p:spPr bwMode="auto">
            <a:xfrm>
              <a:off x="1254" y="2653"/>
              <a:ext cx="3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sng">
                  <a:solidFill>
                    <a:srgbClr val="000000"/>
                  </a:solidFill>
                  <a:latin typeface="Courier New" panose="02070309020205020404" pitchFamily="49" charset="0"/>
                </a:rPr>
                <a:t>:PC</a:t>
              </a:r>
            </a:p>
          </p:txBody>
        </p:sp>
        <p:grpSp>
          <p:nvGrpSpPr>
            <p:cNvPr id="97317" name="Group 37"/>
            <p:cNvGrpSpPr>
              <a:grpSpLocks/>
            </p:cNvGrpSpPr>
            <p:nvPr/>
          </p:nvGrpSpPr>
          <p:grpSpPr bwMode="auto">
            <a:xfrm>
              <a:off x="1205" y="2479"/>
              <a:ext cx="3067" cy="1159"/>
              <a:chOff x="636" y="1801"/>
              <a:chExt cx="2046" cy="1093"/>
            </a:xfrm>
          </p:grpSpPr>
          <p:sp>
            <p:nvSpPr>
              <p:cNvPr id="97318" name="Line 38"/>
              <p:cNvSpPr>
                <a:spLocks noChangeShapeType="1"/>
              </p:cNvSpPr>
              <p:nvPr/>
            </p:nvSpPr>
            <p:spPr bwMode="auto">
              <a:xfrm flipV="1">
                <a:off x="2416" y="1969"/>
                <a:ext cx="0" cy="9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7319" name="Line 39"/>
              <p:cNvSpPr>
                <a:spLocks noChangeShapeType="1"/>
              </p:cNvSpPr>
              <p:nvPr/>
            </p:nvSpPr>
            <p:spPr bwMode="auto">
              <a:xfrm flipH="1">
                <a:off x="636" y="1969"/>
                <a:ext cx="17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7320" name="Line 40"/>
              <p:cNvSpPr>
                <a:spLocks noChangeShapeType="1"/>
              </p:cNvSpPr>
              <p:nvPr/>
            </p:nvSpPr>
            <p:spPr bwMode="auto">
              <a:xfrm>
                <a:off x="636" y="1969"/>
                <a:ext cx="0" cy="9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7321" name="Line 41"/>
              <p:cNvSpPr>
                <a:spLocks noChangeShapeType="1"/>
              </p:cNvSpPr>
              <p:nvPr/>
            </p:nvSpPr>
            <p:spPr bwMode="auto">
              <a:xfrm>
                <a:off x="916" y="1801"/>
                <a:ext cx="17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7322" name="Line 42"/>
              <p:cNvSpPr>
                <a:spLocks noChangeShapeType="1"/>
              </p:cNvSpPr>
              <p:nvPr/>
            </p:nvSpPr>
            <p:spPr bwMode="auto">
              <a:xfrm>
                <a:off x="2682" y="1801"/>
                <a:ext cx="0" cy="9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7323" name="Line 43"/>
              <p:cNvSpPr>
                <a:spLocks noChangeShapeType="1"/>
              </p:cNvSpPr>
              <p:nvPr/>
            </p:nvSpPr>
            <p:spPr bwMode="auto">
              <a:xfrm flipV="1">
                <a:off x="636" y="1801"/>
                <a:ext cx="28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7324" name="Line 44"/>
              <p:cNvSpPr>
                <a:spLocks noChangeShapeType="1"/>
              </p:cNvSpPr>
              <p:nvPr/>
            </p:nvSpPr>
            <p:spPr bwMode="auto">
              <a:xfrm flipV="1">
                <a:off x="2416" y="1801"/>
                <a:ext cx="266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7325" name="Line 45"/>
              <p:cNvSpPr>
                <a:spLocks noChangeShapeType="1"/>
              </p:cNvSpPr>
              <p:nvPr/>
            </p:nvSpPr>
            <p:spPr bwMode="auto">
              <a:xfrm flipV="1">
                <a:off x="2416" y="2712"/>
                <a:ext cx="266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7326" name="Line 46"/>
              <p:cNvSpPr>
                <a:spLocks noChangeShapeType="1"/>
              </p:cNvSpPr>
              <p:nvPr/>
            </p:nvSpPr>
            <p:spPr bwMode="auto">
              <a:xfrm>
                <a:off x="636" y="2894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97331" name="Group 51"/>
          <p:cNvGrpSpPr>
            <a:grpSpLocks/>
          </p:cNvGrpSpPr>
          <p:nvPr/>
        </p:nvGrpSpPr>
        <p:grpSpPr bwMode="auto">
          <a:xfrm>
            <a:off x="1760538" y="1933575"/>
            <a:ext cx="4868862" cy="1839913"/>
            <a:chOff x="1109" y="929"/>
            <a:chExt cx="3067" cy="1159"/>
          </a:xfrm>
        </p:grpSpPr>
        <p:grpSp>
          <p:nvGrpSpPr>
            <p:cNvPr id="97287" name="Group 7"/>
            <p:cNvGrpSpPr>
              <a:grpSpLocks/>
            </p:cNvGrpSpPr>
            <p:nvPr/>
          </p:nvGrpSpPr>
          <p:grpSpPr bwMode="auto">
            <a:xfrm>
              <a:off x="1139" y="1580"/>
              <a:ext cx="1872" cy="476"/>
              <a:chOff x="1728" y="1104"/>
              <a:chExt cx="1872" cy="476"/>
            </a:xfrm>
          </p:grpSpPr>
          <p:grpSp>
            <p:nvGrpSpPr>
              <p:cNvPr id="97288" name="Group 8"/>
              <p:cNvGrpSpPr>
                <a:grpSpLocks/>
              </p:cNvGrpSpPr>
              <p:nvPr/>
            </p:nvGrpSpPr>
            <p:grpSpPr bwMode="auto">
              <a:xfrm>
                <a:off x="1728" y="1104"/>
                <a:ext cx="1472" cy="476"/>
                <a:chOff x="478" y="904"/>
                <a:chExt cx="1472" cy="476"/>
              </a:xfrm>
            </p:grpSpPr>
            <p:sp>
              <p:nvSpPr>
                <p:cNvPr id="97289" name="Rectangle 9"/>
                <p:cNvSpPr>
                  <a:spLocks noChangeArrowheads="1"/>
                </p:cNvSpPr>
                <p:nvPr/>
              </p:nvSpPr>
              <p:spPr bwMode="auto">
                <a:xfrm>
                  <a:off x="632" y="904"/>
                  <a:ext cx="1318" cy="476"/>
                </a:xfrm>
                <a:prstGeom prst="rect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7290" name="Rectangle 10"/>
                <p:cNvSpPr>
                  <a:spLocks noChangeArrowheads="1"/>
                </p:cNvSpPr>
                <p:nvPr/>
              </p:nvSpPr>
              <p:spPr bwMode="auto">
                <a:xfrm>
                  <a:off x="1029" y="1058"/>
                  <a:ext cx="77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600" u="sng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:Scheduler</a:t>
                  </a:r>
                  <a:endParaRPr lang="en-US" altLang="en-US" sz="1600" b="0" u="sng"/>
                </a:p>
              </p:txBody>
            </p:sp>
            <p:sp>
              <p:nvSpPr>
                <p:cNvPr id="97291" name="Rectangle 11"/>
                <p:cNvSpPr>
                  <a:spLocks noChangeArrowheads="1"/>
                </p:cNvSpPr>
                <p:nvPr/>
              </p:nvSpPr>
              <p:spPr bwMode="auto">
                <a:xfrm>
                  <a:off x="478" y="1198"/>
                  <a:ext cx="337" cy="11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7292" name="Rectangle 12"/>
                <p:cNvSpPr>
                  <a:spLocks noChangeArrowheads="1"/>
                </p:cNvSpPr>
                <p:nvPr/>
              </p:nvSpPr>
              <p:spPr bwMode="auto">
                <a:xfrm>
                  <a:off x="478" y="988"/>
                  <a:ext cx="337" cy="126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97293" name="Group 13"/>
              <p:cNvGrpSpPr>
                <a:grpSpLocks/>
              </p:cNvGrpSpPr>
              <p:nvPr/>
            </p:nvGrpSpPr>
            <p:grpSpPr bwMode="auto">
              <a:xfrm>
                <a:off x="3216" y="1270"/>
                <a:ext cx="384" cy="144"/>
                <a:chOff x="3216" y="1248"/>
                <a:chExt cx="384" cy="144"/>
              </a:xfrm>
            </p:grpSpPr>
            <p:sp>
              <p:nvSpPr>
                <p:cNvPr id="97294" name="Line 14"/>
                <p:cNvSpPr>
                  <a:spLocks noChangeShapeType="1"/>
                </p:cNvSpPr>
                <p:nvPr/>
              </p:nvSpPr>
              <p:spPr bwMode="auto">
                <a:xfrm>
                  <a:off x="3216" y="1320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7295" name="Oval 15"/>
                <p:cNvSpPr>
                  <a:spLocks noChangeArrowheads="1"/>
                </p:cNvSpPr>
                <p:nvPr/>
              </p:nvSpPr>
              <p:spPr bwMode="auto">
                <a:xfrm>
                  <a:off x="3456" y="1248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97328" name="Group 48"/>
            <p:cNvGrpSpPr>
              <a:grpSpLocks/>
            </p:cNvGrpSpPr>
            <p:nvPr/>
          </p:nvGrpSpPr>
          <p:grpSpPr bwMode="auto">
            <a:xfrm>
              <a:off x="1109" y="929"/>
              <a:ext cx="3067" cy="1159"/>
              <a:chOff x="1109" y="1001"/>
              <a:chExt cx="3067" cy="1159"/>
            </a:xfrm>
          </p:grpSpPr>
          <p:sp>
            <p:nvSpPr>
              <p:cNvPr id="97305" name="Rectangle 25"/>
              <p:cNvSpPr>
                <a:spLocks noChangeArrowheads="1"/>
              </p:cNvSpPr>
              <p:nvPr/>
            </p:nvSpPr>
            <p:spPr bwMode="auto">
              <a:xfrm>
                <a:off x="1254" y="1152"/>
                <a:ext cx="10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u="sng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:HostMachine</a:t>
                </a:r>
              </a:p>
            </p:txBody>
          </p:sp>
          <p:grpSp>
            <p:nvGrpSpPr>
              <p:cNvPr id="97307" name="Group 27"/>
              <p:cNvGrpSpPr>
                <a:grpSpLocks/>
              </p:cNvGrpSpPr>
              <p:nvPr/>
            </p:nvGrpSpPr>
            <p:grpSpPr bwMode="auto">
              <a:xfrm>
                <a:off x="1109" y="1001"/>
                <a:ext cx="3067" cy="1159"/>
                <a:chOff x="636" y="1801"/>
                <a:chExt cx="2046" cy="1093"/>
              </a:xfrm>
            </p:grpSpPr>
            <p:sp>
              <p:nvSpPr>
                <p:cNvPr id="9730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416" y="1969"/>
                  <a:ext cx="0" cy="9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730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636" y="1969"/>
                  <a:ext cx="17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7310" name="Line 30"/>
                <p:cNvSpPr>
                  <a:spLocks noChangeShapeType="1"/>
                </p:cNvSpPr>
                <p:nvPr/>
              </p:nvSpPr>
              <p:spPr bwMode="auto">
                <a:xfrm>
                  <a:off x="636" y="1969"/>
                  <a:ext cx="0" cy="9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7311" name="Line 31"/>
                <p:cNvSpPr>
                  <a:spLocks noChangeShapeType="1"/>
                </p:cNvSpPr>
                <p:nvPr/>
              </p:nvSpPr>
              <p:spPr bwMode="auto">
                <a:xfrm>
                  <a:off x="916" y="1801"/>
                  <a:ext cx="176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7312" name="Line 32"/>
                <p:cNvSpPr>
                  <a:spLocks noChangeShapeType="1"/>
                </p:cNvSpPr>
                <p:nvPr/>
              </p:nvSpPr>
              <p:spPr bwMode="auto">
                <a:xfrm>
                  <a:off x="2682" y="1801"/>
                  <a:ext cx="0" cy="91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731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636" y="1801"/>
                  <a:ext cx="280" cy="1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731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416" y="1801"/>
                  <a:ext cx="266" cy="1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7315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416" y="2712"/>
                  <a:ext cx="266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7316" name="Line 36"/>
                <p:cNvSpPr>
                  <a:spLocks noChangeShapeType="1"/>
                </p:cNvSpPr>
                <p:nvPr/>
              </p:nvSpPr>
              <p:spPr bwMode="auto">
                <a:xfrm>
                  <a:off x="636" y="2894"/>
                  <a:ext cx="17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97327" name="Rectangle 47"/>
            <p:cNvSpPr>
              <a:spLocks noChangeArrowheads="1"/>
            </p:cNvSpPr>
            <p:nvPr/>
          </p:nvSpPr>
          <p:spPr bwMode="auto">
            <a:xfrm>
              <a:off x="2760" y="1171"/>
              <a:ext cx="993" cy="55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&lt;&lt;database&gt;&gt;</a:t>
              </a:r>
            </a:p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meetingsDB</a:t>
              </a:r>
            </a:p>
          </p:txBody>
        </p:sp>
        <p:sp>
          <p:nvSpPr>
            <p:cNvPr id="97329" name="Line 49"/>
            <p:cNvSpPr>
              <a:spLocks noChangeShapeType="1"/>
            </p:cNvSpPr>
            <p:nvPr/>
          </p:nvSpPr>
          <p:spPr bwMode="auto">
            <a:xfrm flipV="1">
              <a:off x="1898" y="1292"/>
              <a:ext cx="86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7330" name="Line 50"/>
          <p:cNvSpPr>
            <a:spLocks noChangeShapeType="1"/>
          </p:cNvSpPr>
          <p:nvPr/>
        </p:nvSpPr>
        <p:spPr bwMode="auto">
          <a:xfrm flipV="1">
            <a:off x="4144963" y="3467100"/>
            <a:ext cx="503237" cy="16875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nimBg="1" autoUpdateAnimBg="0"/>
      <p:bldP spid="9728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/>
              <a:t>System Design I (previous lecture)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0. Overview of System Design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1. Design Goals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2. Subsystem Decomposition</a:t>
            </a:r>
          </a:p>
          <a:p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System Design II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3. Concurrency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4. Hardware/Software Mapping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5. Persistent Data Management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6. Global Resource Handling and Access Control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7. Software Control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8. Boundary Conditions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5. Data Management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55000" cy="4921250"/>
          </a:xfrm>
          <a:noFill/>
          <a:ln/>
        </p:spPr>
        <p:txBody>
          <a:bodyPr/>
          <a:lstStyle/>
          <a:p>
            <a:r>
              <a:rPr lang="en-US" altLang="en-US"/>
              <a:t>Some objects in the models need to be persistent</a:t>
            </a:r>
          </a:p>
          <a:p>
            <a:pPr lvl="1"/>
            <a:r>
              <a:rPr lang="en-US" altLang="en-US"/>
              <a:t>Provide clean separation points between subsystems with well-defined interfaces.</a:t>
            </a:r>
          </a:p>
          <a:p>
            <a:r>
              <a:rPr lang="en-US" altLang="en-US"/>
              <a:t>A persistent object can be realized with one of the following</a:t>
            </a:r>
          </a:p>
          <a:p>
            <a:pPr lvl="1"/>
            <a:r>
              <a:rPr lang="en-US" altLang="en-US"/>
              <a:t>Data structure</a:t>
            </a:r>
          </a:p>
          <a:p>
            <a:pPr lvl="2"/>
            <a:r>
              <a:rPr lang="en-US" altLang="en-US"/>
              <a:t>If the data can be volatile</a:t>
            </a:r>
          </a:p>
          <a:p>
            <a:pPr lvl="1"/>
            <a:r>
              <a:rPr lang="en-US" altLang="en-US"/>
              <a:t>Files</a:t>
            </a:r>
          </a:p>
          <a:p>
            <a:pPr lvl="2"/>
            <a:r>
              <a:rPr lang="en-US" altLang="en-US"/>
              <a:t>Cheap, simple, permanent storage</a:t>
            </a:r>
          </a:p>
          <a:p>
            <a:pPr lvl="2"/>
            <a:r>
              <a:rPr lang="en-US" altLang="en-US"/>
              <a:t>Low level (Read, Write)</a:t>
            </a:r>
          </a:p>
          <a:p>
            <a:pPr lvl="2"/>
            <a:r>
              <a:rPr lang="en-US" altLang="en-US"/>
              <a:t>Applications must add code to provide suitable level of abstraction</a:t>
            </a:r>
          </a:p>
          <a:p>
            <a:pPr lvl="1"/>
            <a:r>
              <a:rPr lang="en-US" altLang="en-US"/>
              <a:t>Database</a:t>
            </a:r>
          </a:p>
          <a:p>
            <a:pPr lvl="2"/>
            <a:r>
              <a:rPr lang="en-US" altLang="en-US"/>
              <a:t>Powerful, easy to port</a:t>
            </a:r>
          </a:p>
          <a:p>
            <a:pPr lvl="2"/>
            <a:r>
              <a:rPr lang="en-US" altLang="en-US"/>
              <a:t>Supports multiple writers and readers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File or Database?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When should you  choose a file?</a:t>
            </a:r>
          </a:p>
          <a:p>
            <a:pPr lvl="1"/>
            <a:r>
              <a:rPr lang="en-US" altLang="en-US"/>
              <a:t>Are the data voluminous (bit maps)?</a:t>
            </a:r>
          </a:p>
          <a:p>
            <a:pPr lvl="1"/>
            <a:r>
              <a:rPr lang="en-US" altLang="en-US"/>
              <a:t>Do you have lots of raw data (core dump, event trace)?</a:t>
            </a:r>
          </a:p>
          <a:p>
            <a:pPr lvl="1"/>
            <a:r>
              <a:rPr lang="en-US" altLang="en-US"/>
              <a:t>Do you need to keep the data only for a short time?</a:t>
            </a:r>
          </a:p>
          <a:p>
            <a:pPr lvl="1"/>
            <a:r>
              <a:rPr lang="en-US" altLang="en-US"/>
              <a:t>Is the information density low (archival files,history logs)?</a:t>
            </a:r>
          </a:p>
          <a:p>
            <a:r>
              <a:rPr lang="en-US" altLang="en-US"/>
              <a:t>When should you choose a database?</a:t>
            </a:r>
          </a:p>
          <a:p>
            <a:pPr lvl="1"/>
            <a:r>
              <a:rPr lang="en-US" altLang="en-US"/>
              <a:t>Do the data require access at fine levels of details by multiple users?</a:t>
            </a:r>
          </a:p>
          <a:p>
            <a:pPr lvl="1"/>
            <a:r>
              <a:rPr lang="en-US" altLang="en-US"/>
              <a:t>Must the data be ported across multiple platforms (heterogeneous systems)?</a:t>
            </a:r>
          </a:p>
          <a:p>
            <a:pPr lvl="1"/>
            <a:r>
              <a:rPr lang="en-US" altLang="en-US"/>
              <a:t>Do multiple application programs access the data?</a:t>
            </a:r>
          </a:p>
          <a:p>
            <a:pPr lvl="1"/>
            <a:r>
              <a:rPr lang="en-US" altLang="en-US"/>
              <a:t>Does the data management require a lot of infrastructure?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Management System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Contains mechanisms for describing data, managing persistent storage and for providing a backup mechanism</a:t>
            </a:r>
          </a:p>
          <a:p>
            <a:r>
              <a:rPr lang="en-US" altLang="en-US"/>
              <a:t>Provides concurrent access to the stored data</a:t>
            </a:r>
          </a:p>
          <a:p>
            <a:r>
              <a:rPr lang="en-US" altLang="en-US"/>
              <a:t>Contains information about the data (“meta-data”), also called data schema.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Issues To Consider When Selecting a Database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Storage space</a:t>
            </a:r>
          </a:p>
          <a:p>
            <a:pPr lvl="1"/>
            <a:r>
              <a:rPr lang="en-US" altLang="en-US" sz="1800"/>
              <a:t>Database require about triple the storage space of actual data</a:t>
            </a:r>
          </a:p>
          <a:p>
            <a:r>
              <a:rPr lang="en-US" altLang="en-US" sz="2000"/>
              <a:t>Response time</a:t>
            </a:r>
          </a:p>
          <a:p>
            <a:pPr lvl="1"/>
            <a:r>
              <a:rPr lang="en-US" altLang="en-US" sz="1800"/>
              <a:t>Mode databases are I/O or communication bound (distributed databases). Response time is also affected by CPU time, locking contention and delays from frequent screen displays</a:t>
            </a:r>
          </a:p>
          <a:p>
            <a:r>
              <a:rPr lang="en-US" altLang="en-US" sz="2000"/>
              <a:t>Locking modes</a:t>
            </a:r>
          </a:p>
          <a:p>
            <a:pPr lvl="1"/>
            <a:r>
              <a:rPr lang="en-US" altLang="en-US" sz="1800"/>
              <a:t>Pessimistic locking: Lock before accessing object and release when object access is complete</a:t>
            </a:r>
          </a:p>
          <a:p>
            <a:pPr lvl="1"/>
            <a:r>
              <a:rPr lang="en-US" altLang="en-US" sz="1800"/>
              <a:t>Optimistic locking: Reads and writes may freely occur (high concurrency!) When activity has been completed, database checks if contention has occurred. If yes, all work has been lost.</a:t>
            </a:r>
          </a:p>
          <a:p>
            <a:r>
              <a:rPr lang="en-US" altLang="en-US" sz="2000"/>
              <a:t>Administration</a:t>
            </a:r>
          </a:p>
          <a:p>
            <a:pPr lvl="1"/>
            <a:r>
              <a:rPr lang="en-US" altLang="en-US" sz="1800"/>
              <a:t>Large databases require specially trained support staff to set up security policies, manage the disk space, prepare backups, monitor performance, adjust tuning.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Databases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Support all fundamental object modeling concepts</a:t>
            </a:r>
          </a:p>
          <a:p>
            <a:pPr lvl="1"/>
            <a:r>
              <a:rPr lang="en-US" altLang="en-US"/>
              <a:t>Classes, Attributes, Methods, Associations, Inheritance</a:t>
            </a:r>
          </a:p>
          <a:p>
            <a:r>
              <a:rPr lang="en-US" altLang="en-US"/>
              <a:t>Mapping an object model to an OO-database</a:t>
            </a:r>
          </a:p>
          <a:p>
            <a:pPr lvl="1"/>
            <a:r>
              <a:rPr lang="en-US" altLang="en-US"/>
              <a:t>Determine which objects are persistent.</a:t>
            </a:r>
          </a:p>
          <a:p>
            <a:pPr lvl="1"/>
            <a:r>
              <a:rPr lang="en-US" altLang="en-US"/>
              <a:t>Perform normal requirement analysis and object design</a:t>
            </a:r>
          </a:p>
          <a:p>
            <a:pPr lvl="1"/>
            <a:r>
              <a:rPr lang="en-US" altLang="en-US"/>
              <a:t>Create single attribute indices to reduce performance bottlenecks</a:t>
            </a:r>
          </a:p>
          <a:p>
            <a:pPr lvl="1"/>
            <a:r>
              <a:rPr lang="en-US" altLang="en-US"/>
              <a:t>Do the mapping (specific to commercially available product). Example:</a:t>
            </a:r>
          </a:p>
          <a:p>
            <a:pPr lvl="2"/>
            <a:r>
              <a:rPr lang="en-US" altLang="en-US"/>
              <a:t>In ObjectStore, implement classes and associations by preparing C++ declarations for each class and each association in the object model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Databases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Based on relational algebra</a:t>
            </a:r>
          </a:p>
          <a:p>
            <a:pPr>
              <a:lnSpc>
                <a:spcPct val="80000"/>
              </a:lnSpc>
            </a:pPr>
            <a:r>
              <a:rPr lang="en-US" altLang="en-US"/>
              <a:t>Data is presented as 2-dimensional tables. Tables have a specific number of columns and and arbitrary numbers of rows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Primary key: Combination of attributes that uniquely identify a row in a table. Each table should have only one primary key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Foreign key: Reference to a primary key in another table </a:t>
            </a:r>
          </a:p>
          <a:p>
            <a:pPr>
              <a:lnSpc>
                <a:spcPct val="80000"/>
              </a:lnSpc>
            </a:pPr>
            <a:r>
              <a:rPr lang="en-US" altLang="en-US"/>
              <a:t>SQL is the standard language defining and manipulating tables.</a:t>
            </a:r>
          </a:p>
          <a:p>
            <a:pPr>
              <a:lnSpc>
                <a:spcPct val="80000"/>
              </a:lnSpc>
            </a:pPr>
            <a:r>
              <a:rPr lang="en-US" altLang="en-US"/>
              <a:t>Leading commercial databases support constraints. 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Referential integrity</a:t>
            </a:r>
            <a:r>
              <a:rPr lang="en-US" altLang="en-US"/>
              <a:t>, for example,  means that references to entries in other tables actually exist.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endParaRPr lang="en-US" altLang="en-US"/>
          </a:p>
          <a:p>
            <a:pPr lvl="1">
              <a:lnSpc>
                <a:spcPct val="8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Data Management Questions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028700"/>
            <a:ext cx="8712200" cy="492125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Should the data be distributed?</a:t>
            </a:r>
          </a:p>
          <a:p>
            <a:pPr>
              <a:lnSpc>
                <a:spcPct val="80000"/>
              </a:lnSpc>
            </a:pPr>
            <a:r>
              <a:rPr lang="en-US" altLang="en-US"/>
              <a:t>Should the database be extensible?</a:t>
            </a:r>
          </a:p>
          <a:p>
            <a:pPr>
              <a:lnSpc>
                <a:spcPct val="80000"/>
              </a:lnSpc>
            </a:pPr>
            <a:r>
              <a:rPr lang="en-US" altLang="en-US"/>
              <a:t>How often is the database accessed?</a:t>
            </a:r>
          </a:p>
          <a:p>
            <a:pPr>
              <a:lnSpc>
                <a:spcPct val="80000"/>
              </a:lnSpc>
            </a:pPr>
            <a:r>
              <a:rPr lang="en-US" altLang="en-US"/>
              <a:t>What is the expected request (query) rate? In the worst  case?</a:t>
            </a:r>
          </a:p>
          <a:p>
            <a:pPr>
              <a:lnSpc>
                <a:spcPct val="80000"/>
              </a:lnSpc>
            </a:pPr>
            <a:r>
              <a:rPr lang="en-US" altLang="en-US"/>
              <a:t>What is the size of typical and worst case requests?</a:t>
            </a:r>
          </a:p>
          <a:p>
            <a:pPr>
              <a:lnSpc>
                <a:spcPct val="80000"/>
              </a:lnSpc>
            </a:pPr>
            <a:r>
              <a:rPr lang="en-US" altLang="en-US"/>
              <a:t>Do the data need to be archived?</a:t>
            </a:r>
          </a:p>
          <a:p>
            <a:pPr>
              <a:lnSpc>
                <a:spcPct val="80000"/>
              </a:lnSpc>
            </a:pPr>
            <a:r>
              <a:rPr lang="en-US" altLang="en-US"/>
              <a:t>Does the system design try to hide the location of the databases (location transparency)?</a:t>
            </a:r>
          </a:p>
          <a:p>
            <a:pPr>
              <a:lnSpc>
                <a:spcPct val="80000"/>
              </a:lnSpc>
            </a:pPr>
            <a:r>
              <a:rPr lang="en-US" altLang="en-US"/>
              <a:t>Is there a  need for a single interface to access the data?</a:t>
            </a:r>
          </a:p>
          <a:p>
            <a:pPr>
              <a:lnSpc>
                <a:spcPct val="80000"/>
              </a:lnSpc>
            </a:pPr>
            <a:r>
              <a:rPr lang="en-US" altLang="en-US"/>
              <a:t>What is the query format? </a:t>
            </a:r>
          </a:p>
          <a:p>
            <a:pPr>
              <a:lnSpc>
                <a:spcPct val="80000"/>
              </a:lnSpc>
            </a:pPr>
            <a:r>
              <a:rPr lang="en-US" altLang="en-US"/>
              <a:t>Should the database be relational or object-oriented?</a:t>
            </a:r>
          </a:p>
          <a:p>
            <a:pPr>
              <a:lnSpc>
                <a:spcPct val="80000"/>
              </a:lnSpc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6. Global Resource Handling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Discusses access control</a:t>
            </a:r>
          </a:p>
          <a:p>
            <a:r>
              <a:rPr lang="en-US" altLang="en-US"/>
              <a:t>Describes access rights for different classes of actors</a:t>
            </a:r>
          </a:p>
          <a:p>
            <a:r>
              <a:rPr lang="en-US" altLang="en-US"/>
              <a:t>Describes how object guard against unauthorized access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Defining Access Control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/>
              <a:t>In multi-user systems different actors have access to different functionality and data. </a:t>
            </a:r>
          </a:p>
          <a:p>
            <a:pPr lvl="1"/>
            <a:r>
              <a:rPr lang="de-DE" altLang="en-US" b="0"/>
              <a:t>During </a:t>
            </a:r>
            <a:r>
              <a:rPr lang="de-DE" altLang="en-US"/>
              <a:t>analysis</a:t>
            </a:r>
            <a:r>
              <a:rPr lang="de-DE" altLang="en-US" b="0"/>
              <a:t> we model these different accesses  by associating different use cases with different actors. </a:t>
            </a:r>
          </a:p>
          <a:p>
            <a:pPr lvl="1"/>
            <a:r>
              <a:rPr lang="de-DE" altLang="en-US" b="0"/>
              <a:t>During </a:t>
            </a:r>
            <a:r>
              <a:rPr lang="de-DE" altLang="en-US"/>
              <a:t>system design</a:t>
            </a:r>
            <a:r>
              <a:rPr lang="de-DE" altLang="en-US" b="0"/>
              <a:t> we model these different accesses by examing the object model by determining which objects are shared among actors.</a:t>
            </a:r>
            <a:endParaRPr lang="de-DE" altLang="en-US"/>
          </a:p>
          <a:p>
            <a:pPr lvl="2"/>
            <a:r>
              <a:rPr lang="de-DE" altLang="en-US" b="0"/>
              <a:t>Depending on the security requirements of the system, we also define how actors are authenticated to the system and how selected data in the system should be encrypted. </a:t>
            </a:r>
            <a:endParaRPr lang="de-DE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Access Matrix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/>
              <a:t>We model access on classes with an access matrix.</a:t>
            </a:r>
          </a:p>
          <a:p>
            <a:pPr lvl="1"/>
            <a:r>
              <a:rPr lang="de-DE" altLang="en-US"/>
              <a:t>The rows of the matrix represents the actors of the system</a:t>
            </a:r>
          </a:p>
          <a:p>
            <a:pPr lvl="1"/>
            <a:r>
              <a:rPr lang="de-DE" altLang="en-US"/>
              <a:t>The column represent classes whose access we want to control.</a:t>
            </a:r>
          </a:p>
          <a:p>
            <a:pPr lvl="1"/>
            <a:endParaRPr lang="de-DE" altLang="en-US"/>
          </a:p>
          <a:p>
            <a:r>
              <a:rPr lang="de-DE" altLang="en-US" b="1"/>
              <a:t>Access Right:</a:t>
            </a:r>
            <a:r>
              <a:rPr lang="de-DE" altLang="en-US"/>
              <a:t> An entry in the access matrix. It lists the operations that can be executed on instances of the class by the actor.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Concurrency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Identify concurrent threads and address concurrency issues.</a:t>
            </a:r>
          </a:p>
          <a:p>
            <a:r>
              <a:rPr lang="en-US" altLang="en-US"/>
              <a:t>Design goal: response time, performance.</a:t>
            </a:r>
          </a:p>
          <a:p>
            <a:endParaRPr lang="en-US" altLang="en-US"/>
          </a:p>
          <a:p>
            <a:r>
              <a:rPr lang="en-US" altLang="en-US"/>
              <a:t>Threads</a:t>
            </a:r>
          </a:p>
          <a:p>
            <a:pPr lvl="1"/>
            <a:r>
              <a:rPr lang="en-US" altLang="en-US"/>
              <a:t>A </a:t>
            </a:r>
            <a:r>
              <a:rPr lang="en-US" altLang="en-US" i="1"/>
              <a:t>thread</a:t>
            </a:r>
            <a:r>
              <a:rPr lang="en-US" altLang="en-US"/>
              <a:t> of control is a path through a set of state diagrams on which a single object is active at a time.</a:t>
            </a:r>
          </a:p>
          <a:p>
            <a:pPr lvl="1"/>
            <a:r>
              <a:rPr lang="en-US" altLang="en-US"/>
              <a:t>A thread remains within a state diagram until an object sends an event to another object and waits for another event</a:t>
            </a:r>
          </a:p>
          <a:p>
            <a:pPr lvl="1"/>
            <a:r>
              <a:rPr lang="en-US" altLang="en-US"/>
              <a:t>Thread splitting: Object does a  nonblocking send of an event.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Access Matrix Implementations</a:t>
            </a:r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altLang="en-US"/>
              <a:t>Global access table: Represents explicitly every cell in the matrix as a (actor,class, operation) tuple. </a:t>
            </a:r>
          </a:p>
          <a:p>
            <a:pPr lvl="1">
              <a:lnSpc>
                <a:spcPct val="80000"/>
              </a:lnSpc>
            </a:pPr>
            <a:r>
              <a:rPr lang="de-DE" altLang="en-US"/>
              <a:t>Determining if an actor has access to a specific object requires looking up the corresponding tuple. If no such tuple is found, access is denied.</a:t>
            </a:r>
          </a:p>
          <a:p>
            <a:pPr>
              <a:lnSpc>
                <a:spcPct val="80000"/>
              </a:lnSpc>
            </a:pPr>
            <a:r>
              <a:rPr lang="de-DE" altLang="en-US"/>
              <a:t>Access control list associates a list of (actor,operation) pairs with each class to be accessed. </a:t>
            </a:r>
          </a:p>
          <a:p>
            <a:pPr lvl="1">
              <a:lnSpc>
                <a:spcPct val="80000"/>
              </a:lnSpc>
            </a:pPr>
            <a:r>
              <a:rPr lang="de-DE" altLang="en-US"/>
              <a:t>Every time an object is accessed, its access list is checked for the corresponding actor and operation. </a:t>
            </a:r>
          </a:p>
          <a:p>
            <a:pPr lvl="1">
              <a:lnSpc>
                <a:spcPct val="80000"/>
              </a:lnSpc>
            </a:pPr>
            <a:r>
              <a:rPr lang="de-DE" altLang="en-US"/>
              <a:t>Example: guest list for a party. </a:t>
            </a:r>
          </a:p>
          <a:p>
            <a:pPr>
              <a:lnSpc>
                <a:spcPct val="80000"/>
              </a:lnSpc>
            </a:pPr>
            <a:r>
              <a:rPr lang="de-DE" altLang="en-US"/>
              <a:t>A capability associates a (class,operation) pair with an actor.</a:t>
            </a:r>
          </a:p>
          <a:p>
            <a:pPr lvl="1">
              <a:lnSpc>
                <a:spcPct val="80000"/>
              </a:lnSpc>
            </a:pPr>
            <a:r>
              <a:rPr lang="de-DE" altLang="en-US"/>
              <a:t> A capability provides an actor to gain control access to an object of the class described in the capability. </a:t>
            </a:r>
          </a:p>
          <a:p>
            <a:pPr lvl="1">
              <a:lnSpc>
                <a:spcPct val="80000"/>
              </a:lnSpc>
            </a:pPr>
            <a:r>
              <a:rPr lang="de-DE" altLang="en-US"/>
              <a:t>Example: An invitation card for a party.</a:t>
            </a:r>
          </a:p>
          <a:p>
            <a:pPr>
              <a:lnSpc>
                <a:spcPct val="80000"/>
              </a:lnSpc>
            </a:pPr>
            <a:r>
              <a:rPr lang="de-DE" altLang="en-US"/>
              <a:t>Which is the right implementation?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Global Resource Questions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Does the system need authentication?</a:t>
            </a:r>
          </a:p>
          <a:p>
            <a:r>
              <a:rPr lang="en-US" altLang="en-US"/>
              <a:t>If yes, what is the authentication scheme?</a:t>
            </a:r>
          </a:p>
          <a:p>
            <a:pPr lvl="1"/>
            <a:r>
              <a:rPr lang="en-US" altLang="en-US"/>
              <a:t>User name and password? Access control list</a:t>
            </a:r>
          </a:p>
          <a:p>
            <a:pPr lvl="1"/>
            <a:r>
              <a:rPr lang="en-US" altLang="en-US"/>
              <a:t>Tickets? Capability-based</a:t>
            </a:r>
          </a:p>
          <a:p>
            <a:r>
              <a:rPr lang="en-US" altLang="en-US"/>
              <a:t>What is the user interface for authentication?</a:t>
            </a:r>
          </a:p>
          <a:p>
            <a:r>
              <a:rPr lang="en-US" altLang="en-US"/>
              <a:t>Does the system need a network-wide name server?</a:t>
            </a:r>
          </a:p>
          <a:p>
            <a:r>
              <a:rPr lang="en-US" altLang="en-US"/>
              <a:t>How is a service known to the rest of the system?</a:t>
            </a:r>
          </a:p>
          <a:p>
            <a:pPr lvl="1"/>
            <a:r>
              <a:rPr lang="en-US" altLang="en-US"/>
              <a:t>At runtime? At compile time?</a:t>
            </a:r>
          </a:p>
          <a:p>
            <a:pPr lvl="1"/>
            <a:r>
              <a:rPr lang="en-US" altLang="en-US"/>
              <a:t>By port?</a:t>
            </a:r>
          </a:p>
          <a:p>
            <a:pPr lvl="1"/>
            <a:r>
              <a:rPr lang="en-US" altLang="en-US"/>
              <a:t>By name?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7. Decide on Software Control </a:t>
            </a:r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/>
              <a:t>Choose implicit  control (non-procedural, declarative languages)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Rule-based systems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Logic programming 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/>
              <a:t>Choose explicit control (procedural languages): Centralized or decentralized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/>
              <a:t>Centralized control: Procedure-driven or event-driven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Procedure-driven control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Control resides within program code. Example: Main program calling procedures of subsystems.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Simple, easy to build, hard to maintain (high recompilation costs)</a:t>
            </a:r>
          </a:p>
          <a:p>
            <a:pPr>
              <a:lnSpc>
                <a:spcPct val="80000"/>
              </a:lnSpc>
            </a:pPr>
            <a:r>
              <a:rPr lang="en-US" altLang="en-US"/>
              <a:t>Event-driven control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Control resides within a dispatcher calling functions via callbacks.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Very flexible, good for the design of graphical user interfaces, easy to extend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Event-Driven Control Example: MVC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Model-View-Controller Paradigm (Adele Goldberg, Smalltalk 80)</a:t>
            </a:r>
          </a:p>
          <a:p>
            <a:endParaRPr lang="en-US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657225" y="2613025"/>
            <a:ext cx="7145338" cy="3054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214563" y="2713038"/>
            <a:ext cx="3482975" cy="976312"/>
          </a:xfrm>
          <a:prstGeom prst="rect">
            <a:avLst/>
          </a:prstGeom>
          <a:solidFill>
            <a:srgbClr val="66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3517900" y="3060700"/>
            <a:ext cx="1158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0" u="sng">
                <a:solidFill>
                  <a:srgbClr val="000000"/>
                </a:solidFill>
                <a:latin typeface="Courier New" panose="02070309020205020404" pitchFamily="49" charset="0"/>
              </a:rPr>
              <a:t>:Control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211263" y="4716463"/>
            <a:ext cx="1477962" cy="7254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1606550" y="4940300"/>
            <a:ext cx="914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0" u="sng">
                <a:solidFill>
                  <a:srgbClr val="000000"/>
                </a:solidFill>
                <a:latin typeface="Courier New" panose="02070309020205020404" pitchFamily="49" charset="0"/>
              </a:rPr>
              <a:t>:Model</a:t>
            </a: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 flipV="1">
            <a:off x="1963738" y="3708400"/>
            <a:ext cx="1020762" cy="1017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3592513" y="4841875"/>
            <a:ext cx="1227137" cy="7254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3816350" y="5064125"/>
            <a:ext cx="7921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0" u="sng">
                <a:solidFill>
                  <a:srgbClr val="000000"/>
                </a:solidFill>
                <a:latin typeface="Courier New" panose="02070309020205020404" pitchFamily="49" charset="0"/>
              </a:rPr>
              <a:t>:View</a:t>
            </a: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5472113" y="4716463"/>
            <a:ext cx="1228725" cy="7254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5695950" y="4940300"/>
            <a:ext cx="7921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0" u="sng">
                <a:solidFill>
                  <a:srgbClr val="000000"/>
                </a:solidFill>
                <a:latin typeface="Courier New" panose="02070309020205020404" pitchFamily="49" charset="0"/>
              </a:rPr>
              <a:t>:View</a:t>
            </a:r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6475413" y="3714750"/>
            <a:ext cx="1227137" cy="7254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6699250" y="3937000"/>
            <a:ext cx="7921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0" u="sng">
                <a:solidFill>
                  <a:srgbClr val="000000"/>
                </a:solidFill>
                <a:latin typeface="Courier New" panose="02070309020205020404" pitchFamily="49" charset="0"/>
              </a:rPr>
              <a:t>:View</a:t>
            </a:r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>
            <a:off x="3975100" y="3714750"/>
            <a:ext cx="238125" cy="1117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4454525" y="3714750"/>
            <a:ext cx="1647825" cy="1004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4956175" y="3721100"/>
            <a:ext cx="1509713" cy="3635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541338" y="4206875"/>
            <a:ext cx="22590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Model has changed</a:t>
            </a:r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3408363" y="4348163"/>
            <a:ext cx="914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Update</a:t>
            </a:r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4708525" y="4348163"/>
            <a:ext cx="914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Update</a:t>
            </a:r>
          </a:p>
        </p:txBody>
      </p: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5210175" y="3971925"/>
            <a:ext cx="914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Update</a:t>
            </a:r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 flipV="1">
            <a:off x="2470150" y="4191000"/>
            <a:ext cx="330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>
            <a:off x="4197350" y="4298950"/>
            <a:ext cx="101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5543550" y="4260850"/>
            <a:ext cx="254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5810250" y="3829050"/>
            <a:ext cx="330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Control (continued)</a:t>
            </a:r>
          </a:p>
        </p:txBody>
      </p:sp>
      <p:sp>
        <p:nvSpPr>
          <p:cNvPr id="71694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en-US"/>
          </a:p>
          <a:p>
            <a:r>
              <a:rPr lang="en-US" altLang="en-US" b="1"/>
              <a:t>Decentralized control</a:t>
            </a:r>
            <a:endParaRPr lang="en-US" altLang="en-US"/>
          </a:p>
          <a:p>
            <a:pPr lvl="1"/>
            <a:r>
              <a:rPr lang="en-US" altLang="en-US"/>
              <a:t>Control resides in several independent objects. </a:t>
            </a:r>
          </a:p>
          <a:p>
            <a:pPr lvl="1"/>
            <a:r>
              <a:rPr lang="en-US" altLang="en-US"/>
              <a:t>Possible speedup by mapping the objects on different processors, increased communication overhead. </a:t>
            </a:r>
          </a:p>
          <a:p>
            <a:pPr lvl="1"/>
            <a:r>
              <a:rPr lang="en-US" altLang="en-US"/>
              <a:t>Example: Message based system. </a:t>
            </a:r>
            <a:br>
              <a:rPr lang="en-US" altLang="en-US"/>
            </a:br>
            <a:endParaRPr lang="de-DE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Centralized vs. Decentralized Designs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5600" y="927100"/>
            <a:ext cx="8255000" cy="5541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Should you  use a centralized or decentralized design? 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Take the sequence diagrams and control objects from the analysis model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Check the participation of the control objects in the sequence diagrams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If sequence diagram looks more like a fork: Centralized design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The sequence diagram looks more like a stair:  Decentralized design</a:t>
            </a:r>
          </a:p>
          <a:p>
            <a:pPr>
              <a:lnSpc>
                <a:spcPct val="80000"/>
              </a:lnSpc>
            </a:pPr>
            <a:r>
              <a:rPr lang="en-US" altLang="en-US"/>
              <a:t>Centralized Design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One control object or subsystem ("spider") controls everything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Pro: Change in the control structure is very easy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Con: The single conctrol ojbect is a possible performance bottleneck</a:t>
            </a:r>
          </a:p>
          <a:p>
            <a:pPr>
              <a:lnSpc>
                <a:spcPct val="80000"/>
              </a:lnSpc>
            </a:pPr>
            <a:r>
              <a:rPr lang="en-US" altLang="en-US"/>
              <a:t>Decentralized Design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Not a single object is in control, control is distributed, That means, there is more than one control object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Con: The responsibility is spread out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Pro: Fits nicely into object-oriented development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8. Boundary Conditions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Most of the system design effort is concerned with steady-state behavior.</a:t>
            </a:r>
          </a:p>
          <a:p>
            <a:r>
              <a:rPr lang="en-US" altLang="en-US"/>
              <a:t>However, the system design phase must also address the initiation and finalization of the system. This is addressed by a set of new uses cases called administration use cases</a:t>
            </a:r>
          </a:p>
          <a:p>
            <a:pPr lvl="1"/>
            <a:r>
              <a:rPr lang="en-US" altLang="en-US"/>
              <a:t>Initialization </a:t>
            </a:r>
          </a:p>
          <a:p>
            <a:pPr lvl="2"/>
            <a:r>
              <a:rPr lang="en-US" altLang="en-US"/>
              <a:t>Describes how the system is brought from an non initialized state to steady-state ("startup use cases”).</a:t>
            </a:r>
          </a:p>
          <a:p>
            <a:pPr lvl="1"/>
            <a:r>
              <a:rPr lang="en-US" altLang="en-US"/>
              <a:t>Termination</a:t>
            </a:r>
          </a:p>
          <a:p>
            <a:pPr lvl="2"/>
            <a:r>
              <a:rPr lang="en-US" altLang="en-US"/>
              <a:t>Describes what resources are cleaned up and which systems are notified upon termination ("termination use cases").</a:t>
            </a:r>
          </a:p>
          <a:p>
            <a:pPr lvl="1"/>
            <a:r>
              <a:rPr lang="en-US" altLang="en-US"/>
              <a:t>Failure</a:t>
            </a:r>
          </a:p>
          <a:p>
            <a:pPr lvl="2"/>
            <a:r>
              <a:rPr lang="en-US" altLang="en-US"/>
              <a:t>Many possible causes: Bugs, errors, external problems (power supply). </a:t>
            </a:r>
          </a:p>
          <a:p>
            <a:pPr lvl="2"/>
            <a:r>
              <a:rPr lang="en-US" altLang="en-US"/>
              <a:t>Good system design foresees fatal failures (“failure use cases”). 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Example: Administrative Use cases for MyTrip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Administration use cases for MyTrip (UML use case diagram).</a:t>
            </a:r>
          </a:p>
          <a:p>
            <a:r>
              <a:rPr lang="en-US" altLang="en-US"/>
              <a:t>An additional subsystems that was found during system design is the server. For this new subsystem we need to define use cases. </a:t>
            </a:r>
          </a:p>
          <a:p>
            <a:r>
              <a:rPr lang="en-US" altLang="en-US">
                <a:latin typeface="Courier New" panose="02070309020205020404" pitchFamily="49" charset="0"/>
              </a:rPr>
              <a:t>ManageServer</a:t>
            </a:r>
            <a:r>
              <a:rPr lang="en-US" altLang="en-US"/>
              <a:t> includes all the functions necessary to start up and shutdown the server.</a:t>
            </a:r>
            <a:endParaRPr lang="de-DE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ManageServer Use Case</a:t>
            </a:r>
          </a:p>
        </p:txBody>
      </p:sp>
      <p:sp>
        <p:nvSpPr>
          <p:cNvPr id="198660" name="Line 4"/>
          <p:cNvSpPr>
            <a:spLocks noChangeShapeType="1"/>
          </p:cNvSpPr>
          <p:nvPr/>
        </p:nvSpPr>
        <p:spPr bwMode="auto">
          <a:xfrm>
            <a:off x="5011738" y="4052888"/>
            <a:ext cx="1577975" cy="6667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98661" name="Group 5"/>
          <p:cNvGrpSpPr>
            <a:grpSpLocks/>
          </p:cNvGrpSpPr>
          <p:nvPr/>
        </p:nvGrpSpPr>
        <p:grpSpPr bwMode="auto">
          <a:xfrm>
            <a:off x="1490663" y="2609850"/>
            <a:ext cx="442912" cy="777875"/>
            <a:chOff x="906" y="1119"/>
            <a:chExt cx="279" cy="490"/>
          </a:xfrm>
        </p:grpSpPr>
        <p:sp>
          <p:nvSpPr>
            <p:cNvPr id="198662" name="Freeform 6"/>
            <p:cNvSpPr>
              <a:spLocks/>
            </p:cNvSpPr>
            <p:nvPr/>
          </p:nvSpPr>
          <p:spPr bwMode="auto">
            <a:xfrm>
              <a:off x="906" y="1217"/>
              <a:ext cx="139" cy="392"/>
            </a:xfrm>
            <a:custGeom>
              <a:avLst/>
              <a:gdLst>
                <a:gd name="T0" fmla="*/ 139 w 139"/>
                <a:gd name="T1" fmla="*/ 0 h 392"/>
                <a:gd name="T2" fmla="*/ 139 w 139"/>
                <a:gd name="T3" fmla="*/ 252 h 392"/>
                <a:gd name="T4" fmla="*/ 0 w 139"/>
                <a:gd name="T5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392">
                  <a:moveTo>
                    <a:pt x="139" y="0"/>
                  </a:moveTo>
                  <a:lnTo>
                    <a:pt x="139" y="252"/>
                  </a:lnTo>
                  <a:lnTo>
                    <a:pt x="0" y="392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8663" name="Line 7"/>
            <p:cNvSpPr>
              <a:spLocks noChangeShapeType="1"/>
            </p:cNvSpPr>
            <p:nvPr/>
          </p:nvSpPr>
          <p:spPr bwMode="auto">
            <a:xfrm>
              <a:off x="1045" y="1469"/>
              <a:ext cx="140" cy="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8664" name="Line 8"/>
            <p:cNvSpPr>
              <a:spLocks noChangeShapeType="1"/>
            </p:cNvSpPr>
            <p:nvPr/>
          </p:nvSpPr>
          <p:spPr bwMode="auto">
            <a:xfrm>
              <a:off x="906" y="1329"/>
              <a:ext cx="27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8665" name="Oval 9"/>
            <p:cNvSpPr>
              <a:spLocks noChangeArrowheads="1"/>
            </p:cNvSpPr>
            <p:nvPr/>
          </p:nvSpPr>
          <p:spPr bwMode="auto">
            <a:xfrm>
              <a:off x="975" y="1119"/>
              <a:ext cx="140" cy="14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795338" y="3463925"/>
            <a:ext cx="1833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PlanningService</a:t>
            </a:r>
            <a:endParaRPr lang="en-US" altLang="en-US" sz="1600" b="0"/>
          </a:p>
        </p:txBody>
      </p:sp>
      <p:sp>
        <p:nvSpPr>
          <p:cNvPr id="198671" name="Oval 15"/>
          <p:cNvSpPr>
            <a:spLocks noChangeArrowheads="1"/>
          </p:cNvSpPr>
          <p:nvPr/>
        </p:nvSpPr>
        <p:spPr bwMode="auto">
          <a:xfrm>
            <a:off x="3897313" y="3675063"/>
            <a:ext cx="1131887" cy="48895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8672" name="Rectangle 16"/>
          <p:cNvSpPr>
            <a:spLocks noChangeArrowheads="1"/>
          </p:cNvSpPr>
          <p:nvPr/>
        </p:nvSpPr>
        <p:spPr bwMode="auto">
          <a:xfrm>
            <a:off x="3730625" y="4217988"/>
            <a:ext cx="1466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ManageServer</a:t>
            </a:r>
            <a:endParaRPr lang="en-US" altLang="en-US" sz="1600" b="0"/>
          </a:p>
        </p:txBody>
      </p:sp>
      <p:sp>
        <p:nvSpPr>
          <p:cNvPr id="198675" name="Line 19"/>
          <p:cNvSpPr>
            <a:spLocks noChangeShapeType="1"/>
          </p:cNvSpPr>
          <p:nvPr/>
        </p:nvSpPr>
        <p:spPr bwMode="auto">
          <a:xfrm>
            <a:off x="2192338" y="3321050"/>
            <a:ext cx="1554162" cy="5762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8676" name="Rectangle 20"/>
          <p:cNvSpPr>
            <a:spLocks noChangeArrowheads="1"/>
          </p:cNvSpPr>
          <p:nvPr/>
        </p:nvSpPr>
        <p:spPr bwMode="auto">
          <a:xfrm>
            <a:off x="917575" y="3641725"/>
            <a:ext cx="1589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Administrator</a:t>
            </a:r>
            <a:endParaRPr lang="en-US" altLang="en-US" sz="1600" b="0"/>
          </a:p>
        </p:txBody>
      </p:sp>
      <p:sp>
        <p:nvSpPr>
          <p:cNvPr id="198677" name="Oval 21"/>
          <p:cNvSpPr>
            <a:spLocks noChangeArrowheads="1"/>
          </p:cNvSpPr>
          <p:nvPr/>
        </p:nvSpPr>
        <p:spPr bwMode="auto">
          <a:xfrm>
            <a:off x="6792913" y="2787650"/>
            <a:ext cx="1131887" cy="48895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8678" name="Rectangle 22"/>
          <p:cNvSpPr>
            <a:spLocks noChangeArrowheads="1"/>
          </p:cNvSpPr>
          <p:nvPr/>
        </p:nvSpPr>
        <p:spPr bwMode="auto">
          <a:xfrm>
            <a:off x="6686550" y="3330575"/>
            <a:ext cx="13446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StartServer</a:t>
            </a:r>
            <a:endParaRPr lang="en-US" altLang="en-US" sz="1600" b="0"/>
          </a:p>
        </p:txBody>
      </p:sp>
      <p:sp>
        <p:nvSpPr>
          <p:cNvPr id="198679" name="Oval 23"/>
          <p:cNvSpPr>
            <a:spLocks noChangeArrowheads="1"/>
          </p:cNvSpPr>
          <p:nvPr/>
        </p:nvSpPr>
        <p:spPr bwMode="auto">
          <a:xfrm>
            <a:off x="6815138" y="3675063"/>
            <a:ext cx="1131887" cy="48895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8680" name="Rectangle 24"/>
          <p:cNvSpPr>
            <a:spLocks noChangeArrowheads="1"/>
          </p:cNvSpPr>
          <p:nvPr/>
        </p:nvSpPr>
        <p:spPr bwMode="auto">
          <a:xfrm>
            <a:off x="6526213" y="4217988"/>
            <a:ext cx="1711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ShutdownServer</a:t>
            </a:r>
            <a:endParaRPr lang="en-US" altLang="en-US" sz="1600" b="0"/>
          </a:p>
        </p:txBody>
      </p:sp>
      <p:sp>
        <p:nvSpPr>
          <p:cNvPr id="198681" name="Oval 25"/>
          <p:cNvSpPr>
            <a:spLocks noChangeArrowheads="1"/>
          </p:cNvSpPr>
          <p:nvPr/>
        </p:nvSpPr>
        <p:spPr bwMode="auto">
          <a:xfrm>
            <a:off x="6823075" y="4564063"/>
            <a:ext cx="1131888" cy="4873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8682" name="Rectangle 26"/>
          <p:cNvSpPr>
            <a:spLocks noChangeArrowheads="1"/>
          </p:cNvSpPr>
          <p:nvPr/>
        </p:nvSpPr>
        <p:spPr bwMode="auto">
          <a:xfrm>
            <a:off x="6472238" y="5106988"/>
            <a:ext cx="1833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ConfigureServer</a:t>
            </a:r>
            <a:endParaRPr lang="en-US" altLang="en-US" sz="1600" b="0"/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5268913" y="2911475"/>
            <a:ext cx="1344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&lt;&lt;include&gt;&gt;</a:t>
            </a:r>
            <a:endParaRPr lang="en-US" altLang="en-US" sz="1600"/>
          </a:p>
        </p:txBody>
      </p:sp>
      <p:sp>
        <p:nvSpPr>
          <p:cNvPr id="198684" name="Rectangle 28"/>
          <p:cNvSpPr>
            <a:spLocks noChangeArrowheads="1"/>
          </p:cNvSpPr>
          <p:nvPr/>
        </p:nvSpPr>
        <p:spPr bwMode="auto">
          <a:xfrm>
            <a:off x="5343525" y="3630613"/>
            <a:ext cx="13446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&lt;&lt;include&gt;&gt;</a:t>
            </a:r>
            <a:endParaRPr lang="en-US" altLang="en-US" sz="1600" b="0"/>
          </a:p>
        </p:txBody>
      </p:sp>
      <p:sp>
        <p:nvSpPr>
          <p:cNvPr id="198685" name="Rectangle 29"/>
          <p:cNvSpPr>
            <a:spLocks noChangeArrowheads="1"/>
          </p:cNvSpPr>
          <p:nvPr/>
        </p:nvSpPr>
        <p:spPr bwMode="auto">
          <a:xfrm>
            <a:off x="4870450" y="4695825"/>
            <a:ext cx="13446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&lt;&lt;include&gt;&gt;</a:t>
            </a:r>
            <a:endParaRPr lang="en-US" altLang="en-US" sz="1600" b="0"/>
          </a:p>
        </p:txBody>
      </p:sp>
      <p:sp>
        <p:nvSpPr>
          <p:cNvPr id="198686" name="Line 30"/>
          <p:cNvSpPr>
            <a:spLocks noChangeShapeType="1"/>
          </p:cNvSpPr>
          <p:nvPr/>
        </p:nvSpPr>
        <p:spPr bwMode="auto">
          <a:xfrm flipV="1">
            <a:off x="5145088" y="3952875"/>
            <a:ext cx="14446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8687" name="Line 31"/>
          <p:cNvSpPr>
            <a:spLocks noChangeShapeType="1"/>
          </p:cNvSpPr>
          <p:nvPr/>
        </p:nvSpPr>
        <p:spPr bwMode="auto">
          <a:xfrm flipV="1">
            <a:off x="5102225" y="3165475"/>
            <a:ext cx="1584325" cy="5429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Boundary Condition Questions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977900"/>
            <a:ext cx="8610600" cy="4921250"/>
          </a:xfrm>
          <a:noFill/>
          <a:ln/>
        </p:spPr>
        <p:txBody>
          <a:bodyPr/>
          <a:lstStyle/>
          <a:p>
            <a:r>
              <a:rPr lang="en-US" altLang="en-US" sz="2000"/>
              <a:t>8.1 Initialization</a:t>
            </a:r>
          </a:p>
          <a:p>
            <a:pPr lvl="1"/>
            <a:r>
              <a:rPr lang="en-US" altLang="en-US" sz="1800"/>
              <a:t>How does the system start up?</a:t>
            </a:r>
          </a:p>
          <a:p>
            <a:pPr lvl="2"/>
            <a:r>
              <a:rPr lang="en-US" altLang="en-US"/>
              <a:t>What data need to be accessed at startup time?</a:t>
            </a:r>
          </a:p>
          <a:p>
            <a:pPr lvl="2"/>
            <a:r>
              <a:rPr lang="en-US" altLang="en-US"/>
              <a:t>What services have to registered?</a:t>
            </a:r>
            <a:endParaRPr lang="en-US" altLang="en-US" sz="1600"/>
          </a:p>
          <a:p>
            <a:pPr lvl="1"/>
            <a:r>
              <a:rPr lang="en-US" altLang="en-US" sz="1800"/>
              <a:t>What does the user interface do at start up time?</a:t>
            </a:r>
          </a:p>
          <a:p>
            <a:pPr lvl="2"/>
            <a:r>
              <a:rPr lang="en-US" altLang="en-US"/>
              <a:t>How does it present itself to the user?</a:t>
            </a:r>
            <a:endParaRPr lang="en-US" altLang="en-US" sz="1600"/>
          </a:p>
          <a:p>
            <a:r>
              <a:rPr lang="en-US" altLang="en-US" sz="2000"/>
              <a:t>8.2 Termination</a:t>
            </a:r>
          </a:p>
          <a:p>
            <a:pPr lvl="1"/>
            <a:r>
              <a:rPr lang="en-US" altLang="en-US" sz="1800"/>
              <a:t>Are single subsystems allowed to terminate?</a:t>
            </a:r>
          </a:p>
          <a:p>
            <a:pPr lvl="1"/>
            <a:r>
              <a:rPr lang="en-US" altLang="en-US" sz="1800"/>
              <a:t>Are other subsystems notified if a single subsystem terminates?</a:t>
            </a:r>
          </a:p>
          <a:p>
            <a:pPr lvl="1"/>
            <a:r>
              <a:rPr lang="en-US" altLang="en-US" sz="1800"/>
              <a:t>How are local updates communicated to the database?</a:t>
            </a:r>
          </a:p>
          <a:p>
            <a:r>
              <a:rPr lang="en-US" altLang="en-US" sz="2000"/>
              <a:t>8.3 Failure</a:t>
            </a:r>
          </a:p>
          <a:p>
            <a:pPr lvl="1"/>
            <a:r>
              <a:rPr lang="en-US" altLang="en-US" sz="1800"/>
              <a:t>How does the system behave when a node or communication link fails? Are there backup communication links?</a:t>
            </a:r>
          </a:p>
          <a:p>
            <a:pPr lvl="1"/>
            <a:r>
              <a:rPr lang="en-US" altLang="en-US" sz="1800"/>
              <a:t>How does the system recover from failure? Is this different from initialization?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Concurrency (continued)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objects are inherently concurrent if they can receive events at the same time without interacting</a:t>
            </a:r>
          </a:p>
          <a:p>
            <a:endParaRPr lang="en-US" altLang="en-US"/>
          </a:p>
          <a:p>
            <a:r>
              <a:rPr lang="en-US" altLang="en-US"/>
              <a:t>Inherently concurrent objects should be assigned to different threads of control</a:t>
            </a:r>
          </a:p>
          <a:p>
            <a:pPr lvl="1"/>
            <a:endParaRPr lang="en-US" altLang="en-US"/>
          </a:p>
          <a:p>
            <a:r>
              <a:rPr lang="en-US" altLang="en-US"/>
              <a:t>Objects with mutual exclusive activity should be folded into a single thread of control (Why?)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Modeling Boundary Conditions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/>
              <a:t>Boundary conditions are best modeled as use cases with actors and objects.</a:t>
            </a:r>
          </a:p>
          <a:p>
            <a:r>
              <a:rPr lang="de-DE" altLang="en-US"/>
              <a:t>Actor: often the system administrator</a:t>
            </a:r>
          </a:p>
          <a:p>
            <a:r>
              <a:rPr lang="de-DE" altLang="en-US"/>
              <a:t>Interesting use cases: </a:t>
            </a:r>
          </a:p>
          <a:p>
            <a:pPr lvl="1"/>
            <a:r>
              <a:rPr lang="de-DE" altLang="en-US"/>
              <a:t>Start up of a subsystem</a:t>
            </a:r>
          </a:p>
          <a:p>
            <a:pPr lvl="1"/>
            <a:r>
              <a:rPr lang="de-DE" altLang="en-US"/>
              <a:t>Start up of the full system</a:t>
            </a:r>
          </a:p>
          <a:p>
            <a:pPr lvl="1"/>
            <a:r>
              <a:rPr lang="de-DE" altLang="en-US"/>
              <a:t>Termination of a subsystem</a:t>
            </a:r>
          </a:p>
          <a:p>
            <a:pPr lvl="1"/>
            <a:r>
              <a:rPr lang="de-DE" altLang="en-US"/>
              <a:t>Error in a subystem or component, failure of a subsystem or component </a:t>
            </a:r>
          </a:p>
          <a:p>
            <a:r>
              <a:rPr lang="de-DE" altLang="en-US"/>
              <a:t>Task:</a:t>
            </a:r>
          </a:p>
          <a:p>
            <a:pPr lvl="1"/>
            <a:r>
              <a:rPr lang="de-DE" altLang="en-US"/>
              <a:t>Model the startup of the ARENA system as a set of use cases.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4746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/>
              <a:t>In this lecture, we reviewed the activities of system design :</a:t>
            </a:r>
          </a:p>
          <a:p>
            <a:r>
              <a:rPr lang="en-US" altLang="en-US"/>
              <a:t>Concurrency identification</a:t>
            </a:r>
          </a:p>
          <a:p>
            <a:r>
              <a:rPr lang="en-US" altLang="en-US"/>
              <a:t>Hardware/Software mapping</a:t>
            </a:r>
          </a:p>
          <a:p>
            <a:r>
              <a:rPr lang="en-US" altLang="en-US"/>
              <a:t>Persistent data management</a:t>
            </a:r>
          </a:p>
          <a:p>
            <a:r>
              <a:rPr lang="en-US" altLang="en-US"/>
              <a:t>Global resource handling</a:t>
            </a:r>
          </a:p>
          <a:p>
            <a:r>
              <a:rPr lang="en-US" altLang="en-US"/>
              <a:t>Software control selection</a:t>
            </a:r>
          </a:p>
          <a:p>
            <a:r>
              <a:rPr lang="en-US" altLang="en-US"/>
              <a:t>Boundary conditions</a:t>
            </a:r>
          </a:p>
          <a:p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Each of these activities revises the subsystem decomposition to address a specific issue. Once these activities are completed, the interface of the subsystems can be defined.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Concurrency Questions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Which objects of the object model are independent?</a:t>
            </a:r>
          </a:p>
          <a:p>
            <a:r>
              <a:rPr lang="en-US" altLang="en-US"/>
              <a:t>What kinds of threads of control are identifiable?</a:t>
            </a:r>
          </a:p>
          <a:p>
            <a:r>
              <a:rPr lang="en-US" altLang="en-US"/>
              <a:t>Does the system provide access to multiple users?</a:t>
            </a:r>
          </a:p>
          <a:p>
            <a:r>
              <a:rPr lang="en-US" altLang="en-US"/>
              <a:t>Can a single request to the system be decomposed into multiple requests? Can these requests be handled in parallel?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Concurrency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Concurrent systems can be implemented on any system that provides </a:t>
            </a:r>
          </a:p>
          <a:p>
            <a:pPr lvl="1"/>
            <a:r>
              <a:rPr lang="en-US" altLang="en-US" sz="2400"/>
              <a:t>physical concurrency (hardware)</a:t>
            </a:r>
            <a:r>
              <a:rPr lang="en-US" altLang="en-US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/>
              <a:t>or</a:t>
            </a:r>
          </a:p>
          <a:p>
            <a:pPr lvl="1"/>
            <a:r>
              <a:rPr lang="en-US" altLang="en-US" sz="2400"/>
              <a:t>logical concurrency (software): Scheduling problem (Operating systems)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Hardware Software Mapping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activity addresses two questions: </a:t>
            </a:r>
          </a:p>
          <a:p>
            <a:pPr lvl="1"/>
            <a:r>
              <a:rPr lang="en-US" altLang="en-US"/>
              <a:t>How shall we realize the subsystems: Hardware or Software? </a:t>
            </a:r>
          </a:p>
          <a:p>
            <a:pPr lvl="1"/>
            <a:r>
              <a:rPr lang="en-US" altLang="en-US"/>
              <a:t>How is the object model mapped on the chosen hardware &amp; software?</a:t>
            </a:r>
          </a:p>
          <a:p>
            <a:pPr lvl="2"/>
            <a:r>
              <a:rPr lang="en-US" altLang="en-US"/>
              <a:t>Mapping Objects onto Reality: Processor, Memory, Input/Output</a:t>
            </a:r>
          </a:p>
          <a:p>
            <a:pPr lvl="2"/>
            <a:r>
              <a:rPr lang="en-US" altLang="en-US"/>
              <a:t>Mapping Associations onto Reality: Connectivity</a:t>
            </a:r>
          </a:p>
          <a:p>
            <a:r>
              <a:rPr lang="en-US" altLang="en-US"/>
              <a:t>Much of the difficulty of designing a system comes from meeting externally-imposed hardware and software constraints. </a:t>
            </a:r>
          </a:p>
          <a:p>
            <a:pPr lvl="1"/>
            <a:r>
              <a:rPr lang="en-US" altLang="en-US"/>
              <a:t>Certain tasks have to be at specific locations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the Objects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Processor issues:</a:t>
            </a:r>
          </a:p>
          <a:p>
            <a:pPr lvl="1"/>
            <a:r>
              <a:rPr lang="en-US" altLang="en-US"/>
              <a:t>Is the computation rate too demanding for a single processor?</a:t>
            </a:r>
          </a:p>
          <a:p>
            <a:pPr lvl="1"/>
            <a:r>
              <a:rPr lang="en-US" altLang="en-US"/>
              <a:t>Can we get a speedup by distributing tasks across several processors?</a:t>
            </a:r>
          </a:p>
          <a:p>
            <a:pPr lvl="1"/>
            <a:r>
              <a:rPr lang="en-US" altLang="en-US"/>
              <a:t>How many processors are required to maintain steady state load?</a:t>
            </a:r>
          </a:p>
          <a:p>
            <a:r>
              <a:rPr lang="en-US" altLang="en-US"/>
              <a:t>Memory issues: </a:t>
            </a:r>
          </a:p>
          <a:p>
            <a:pPr lvl="1"/>
            <a:r>
              <a:rPr lang="en-US" altLang="en-US"/>
              <a:t>Is there enough memory to buffer bursts of requests?</a:t>
            </a:r>
          </a:p>
          <a:p>
            <a:r>
              <a:rPr lang="en-US" altLang="en-US"/>
              <a:t>I/O issues:</a:t>
            </a:r>
          </a:p>
          <a:p>
            <a:pPr lvl="1"/>
            <a:r>
              <a:rPr lang="en-US" altLang="en-US"/>
              <a:t>Do you need an extra piece of hardware to  handle the data generation rate? </a:t>
            </a:r>
          </a:p>
          <a:p>
            <a:pPr lvl="1"/>
            <a:r>
              <a:rPr lang="en-US" altLang="en-US"/>
              <a:t>Does the response time  exceed the available communication bandwidth between subsystems or a task and a piece of hardware?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Mapping the Subsystems Associations: Connectivity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009650"/>
            <a:ext cx="8255000" cy="4800600"/>
          </a:xfrm>
          <a:noFill/>
          <a:ln/>
        </p:spPr>
        <p:txBody>
          <a:bodyPr/>
          <a:lstStyle/>
          <a:p>
            <a:r>
              <a:rPr lang="en-US" altLang="en-US"/>
              <a:t>Describe the </a:t>
            </a:r>
            <a:r>
              <a:rPr lang="en-US" altLang="en-US" i="1">
                <a:solidFill>
                  <a:srgbClr val="FF0000"/>
                </a:solidFill>
              </a:rPr>
              <a:t>physical connectivity</a:t>
            </a:r>
            <a:r>
              <a:rPr lang="en-US" altLang="en-US"/>
              <a:t>  of the hardware  </a:t>
            </a:r>
          </a:p>
          <a:p>
            <a:pPr lvl="1"/>
            <a:r>
              <a:rPr lang="en-US" altLang="en-US"/>
              <a:t>Often the physical layer in ISO’s OSI Reference Model</a:t>
            </a:r>
          </a:p>
          <a:p>
            <a:pPr lvl="2"/>
            <a:r>
              <a:rPr lang="en-US" altLang="en-US"/>
              <a:t>Which associations in the object model  are mapped to physical connections?</a:t>
            </a:r>
          </a:p>
          <a:p>
            <a:pPr lvl="2"/>
            <a:r>
              <a:rPr lang="en-US" altLang="en-US"/>
              <a:t>Which of the client-supplier relationships in the analysis/design model  correspond to physical connections?</a:t>
            </a:r>
            <a:endParaRPr lang="en-US" altLang="en-US" sz="1600"/>
          </a:p>
          <a:p>
            <a:endParaRPr lang="en-US" altLang="en-US"/>
          </a:p>
          <a:p>
            <a:r>
              <a:rPr lang="en-US" altLang="en-US"/>
              <a:t>Describe the </a:t>
            </a:r>
            <a:r>
              <a:rPr lang="en-US" altLang="en-US" i="1">
                <a:solidFill>
                  <a:srgbClr val="FF0000"/>
                </a:solidFill>
              </a:rPr>
              <a:t>logical connectivity</a:t>
            </a:r>
            <a:r>
              <a:rPr lang="en-US" altLang="en-US"/>
              <a:t>  (subsystem associations)</a:t>
            </a:r>
            <a:endParaRPr lang="en-US" altLang="en-US" sz="2000"/>
          </a:p>
          <a:p>
            <a:pPr lvl="1"/>
            <a:r>
              <a:rPr lang="en-US" altLang="en-US"/>
              <a:t>Identify associations that do not directly map into physical connections:</a:t>
            </a:r>
            <a:endParaRPr lang="en-US" altLang="en-US" sz="1800"/>
          </a:p>
          <a:p>
            <a:pPr lvl="2"/>
            <a:r>
              <a:rPr lang="en-US" altLang="en-US" sz="2000"/>
              <a:t>How should these associations be implemented?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h7lect.o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553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4C3700"/>
      </a:accent6>
      <a:hlink>
        <a:srgbClr val="3D5500"/>
      </a:hlink>
      <a:folHlink>
        <a:srgbClr val="005528"/>
      </a:folHlink>
    </a:clrScheme>
    <a:fontScheme name="ch7lect.old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ch7lect.o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7lect.ol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7lect.ol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7lect.ol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7lect.ol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7lect.ol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7lect.ol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HD:Users:bob:Documents:writing:book:2nd edition:IM:lectures:ch7addressing_goals:ch7lect.old.ppt</Template>
  <TotalTime>2</TotalTime>
  <Pages>60</Pages>
  <Words>2739</Words>
  <Application>Microsoft Office PowerPoint</Application>
  <PresentationFormat>On-screen Show (4:3)</PresentationFormat>
  <Paragraphs>393</Paragraphs>
  <Slides>41</Slides>
  <Notes>33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Times</vt:lpstr>
      <vt:lpstr>Symbol</vt:lpstr>
      <vt:lpstr>Wingdings</vt:lpstr>
      <vt:lpstr>Book Antiqua</vt:lpstr>
      <vt:lpstr>Monotype Sorts</vt:lpstr>
      <vt:lpstr>Helvetica</vt:lpstr>
      <vt:lpstr>Palatino</vt:lpstr>
      <vt:lpstr>Courier New</vt:lpstr>
      <vt:lpstr>ch7lect.old</vt:lpstr>
      <vt:lpstr>Chapter 7 Addressing Design Goals</vt:lpstr>
      <vt:lpstr>Overview</vt:lpstr>
      <vt:lpstr>3. Concurrency</vt:lpstr>
      <vt:lpstr>Concurrency (continued)</vt:lpstr>
      <vt:lpstr>Concurrency Questions</vt:lpstr>
      <vt:lpstr>Implementing Concurrency</vt:lpstr>
      <vt:lpstr>4. Hardware Software Mapping</vt:lpstr>
      <vt:lpstr>Mapping the Objects</vt:lpstr>
      <vt:lpstr>Mapping the Subsystems Associations: Connectivity</vt:lpstr>
      <vt:lpstr>Typical Informal Example of a Connectivity Drawing</vt:lpstr>
      <vt:lpstr>Logical vs Physical Connectivity and the relationship to Subsystem Layering</vt:lpstr>
      <vt:lpstr>PowerPoint Presentation</vt:lpstr>
      <vt:lpstr>Hardware/Software Mapping Questions</vt:lpstr>
      <vt:lpstr>Connectivity in Distributed Systems</vt:lpstr>
      <vt:lpstr>Drawing Hardware/Software Mappings in UML</vt:lpstr>
      <vt:lpstr>Component Diagram</vt:lpstr>
      <vt:lpstr>Component Diagram Example</vt:lpstr>
      <vt:lpstr>Deployment Diagram</vt:lpstr>
      <vt:lpstr>Deployment Diagram Example</vt:lpstr>
      <vt:lpstr>5. Data Management</vt:lpstr>
      <vt:lpstr>File or Database?</vt:lpstr>
      <vt:lpstr>Database Management System</vt:lpstr>
      <vt:lpstr>Issues To Consider When Selecting a Database</vt:lpstr>
      <vt:lpstr>Object-Oriented Databases</vt:lpstr>
      <vt:lpstr>Relational Databases</vt:lpstr>
      <vt:lpstr>Data Management Questions</vt:lpstr>
      <vt:lpstr>6. Global Resource Handling</vt:lpstr>
      <vt:lpstr>Defining Access Control</vt:lpstr>
      <vt:lpstr>Access Matrix</vt:lpstr>
      <vt:lpstr>Access Matrix Implementations</vt:lpstr>
      <vt:lpstr>Global Resource Questions</vt:lpstr>
      <vt:lpstr>7. Decide on Software Control </vt:lpstr>
      <vt:lpstr>Event-Driven Control Example: MVC</vt:lpstr>
      <vt:lpstr>Software Control (continued)</vt:lpstr>
      <vt:lpstr>Centralized vs. Decentralized Designs</vt:lpstr>
      <vt:lpstr>8. Boundary Conditions</vt:lpstr>
      <vt:lpstr>Example: Administrative Use cases for MyTrip</vt:lpstr>
      <vt:lpstr>ManageServer Use Case</vt:lpstr>
      <vt:lpstr>Boundary Condition Questions</vt:lpstr>
      <vt:lpstr>Modeling Boundary Conditions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Chapter 7, System Design: Addressing Design Goals</dc:title>
  <dc:subject>Object-0riented Software Engineering</dc:subject>
  <dc:creator>Bernd Bruegge &amp; Allen Dutoit</dc:creator>
  <cp:keywords/>
  <dc:description/>
  <cp:lastModifiedBy>Ahsan Nabi Khan</cp:lastModifiedBy>
  <cp:revision>134</cp:revision>
  <cp:lastPrinted>2003-09-18T20:38:38Z</cp:lastPrinted>
  <dcterms:created xsi:type="dcterms:W3CDTF">1995-10-03T13:13:58Z</dcterms:created>
  <dcterms:modified xsi:type="dcterms:W3CDTF">2018-01-30T08:30:14Z</dcterms:modified>
  <cp:category/>
</cp:coreProperties>
</file>