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3" r:id="rId2"/>
    <p:sldMasterId id="2147483651" r:id="rId3"/>
  </p:sldMasterIdLst>
  <p:notesMasterIdLst>
    <p:notesMasterId r:id="rId61"/>
  </p:notesMasterIdLst>
  <p:handoutMasterIdLst>
    <p:handoutMasterId r:id="rId62"/>
  </p:handoutMasterIdLst>
  <p:sldIdLst>
    <p:sldId id="256" r:id="rId4"/>
    <p:sldId id="370" r:id="rId5"/>
    <p:sldId id="364" r:id="rId6"/>
    <p:sldId id="384" r:id="rId7"/>
    <p:sldId id="365" r:id="rId8"/>
    <p:sldId id="367" r:id="rId9"/>
    <p:sldId id="366" r:id="rId10"/>
    <p:sldId id="368" r:id="rId11"/>
    <p:sldId id="385" r:id="rId12"/>
    <p:sldId id="386" r:id="rId13"/>
    <p:sldId id="387" r:id="rId14"/>
    <p:sldId id="401" r:id="rId15"/>
    <p:sldId id="388" r:id="rId16"/>
    <p:sldId id="257" r:id="rId17"/>
    <p:sldId id="258" r:id="rId18"/>
    <p:sldId id="259" r:id="rId19"/>
    <p:sldId id="260" r:id="rId20"/>
    <p:sldId id="329" r:id="rId21"/>
    <p:sldId id="264" r:id="rId22"/>
    <p:sldId id="330" r:id="rId23"/>
    <p:sldId id="307" r:id="rId24"/>
    <p:sldId id="306" r:id="rId25"/>
    <p:sldId id="262" r:id="rId26"/>
    <p:sldId id="265" r:id="rId27"/>
    <p:sldId id="397" r:id="rId28"/>
    <p:sldId id="333" r:id="rId29"/>
    <p:sldId id="340" r:id="rId30"/>
    <p:sldId id="346" r:id="rId31"/>
    <p:sldId id="311" r:id="rId32"/>
    <p:sldId id="271" r:id="rId33"/>
    <p:sldId id="274" r:id="rId34"/>
    <p:sldId id="275" r:id="rId35"/>
    <p:sldId id="372" r:id="rId36"/>
    <p:sldId id="299" r:id="rId37"/>
    <p:sldId id="276" r:id="rId38"/>
    <p:sldId id="268" r:id="rId39"/>
    <p:sldId id="269" r:id="rId40"/>
    <p:sldId id="267" r:id="rId41"/>
    <p:sldId id="270" r:id="rId42"/>
    <p:sldId id="277" r:id="rId43"/>
    <p:sldId id="390" r:id="rId44"/>
    <p:sldId id="391" r:id="rId45"/>
    <p:sldId id="392" r:id="rId46"/>
    <p:sldId id="393" r:id="rId47"/>
    <p:sldId id="394" r:id="rId48"/>
    <p:sldId id="395" r:id="rId49"/>
    <p:sldId id="396" r:id="rId50"/>
    <p:sldId id="363" r:id="rId51"/>
    <p:sldId id="288" r:id="rId52"/>
    <p:sldId id="326" r:id="rId53"/>
    <p:sldId id="321" r:id="rId54"/>
    <p:sldId id="399" r:id="rId55"/>
    <p:sldId id="400" r:id="rId56"/>
    <p:sldId id="287" r:id="rId57"/>
    <p:sldId id="323" r:id="rId58"/>
    <p:sldId id="261" r:id="rId59"/>
    <p:sldId id="352" r:id="rId60"/>
  </p:sldIdLst>
  <p:sldSz cx="9902825" cy="6858000"/>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Palatino" charset="0"/>
        <a:ea typeface="+mn-ea"/>
        <a:cs typeface="+mn-cs"/>
      </a:defRPr>
    </a:lvl1pPr>
    <a:lvl2pPr marL="457200" algn="l" rtl="0" eaLnBrk="0" fontAlgn="base" hangingPunct="0">
      <a:spcBef>
        <a:spcPct val="0"/>
      </a:spcBef>
      <a:spcAft>
        <a:spcPct val="0"/>
      </a:spcAft>
      <a:defRPr b="1" kern="1200">
        <a:solidFill>
          <a:schemeClr val="tx1"/>
        </a:solidFill>
        <a:latin typeface="Palatino" charset="0"/>
        <a:ea typeface="+mn-ea"/>
        <a:cs typeface="+mn-cs"/>
      </a:defRPr>
    </a:lvl2pPr>
    <a:lvl3pPr marL="914400" algn="l" rtl="0" eaLnBrk="0" fontAlgn="base" hangingPunct="0">
      <a:spcBef>
        <a:spcPct val="0"/>
      </a:spcBef>
      <a:spcAft>
        <a:spcPct val="0"/>
      </a:spcAft>
      <a:defRPr b="1" kern="1200">
        <a:solidFill>
          <a:schemeClr val="tx1"/>
        </a:solidFill>
        <a:latin typeface="Palatino" charset="0"/>
        <a:ea typeface="+mn-ea"/>
        <a:cs typeface="+mn-cs"/>
      </a:defRPr>
    </a:lvl3pPr>
    <a:lvl4pPr marL="1371600" algn="l" rtl="0" eaLnBrk="0" fontAlgn="base" hangingPunct="0">
      <a:spcBef>
        <a:spcPct val="0"/>
      </a:spcBef>
      <a:spcAft>
        <a:spcPct val="0"/>
      </a:spcAft>
      <a:defRPr b="1" kern="1200">
        <a:solidFill>
          <a:schemeClr val="tx1"/>
        </a:solidFill>
        <a:latin typeface="Palatino" charset="0"/>
        <a:ea typeface="+mn-ea"/>
        <a:cs typeface="+mn-cs"/>
      </a:defRPr>
    </a:lvl4pPr>
    <a:lvl5pPr marL="1828800" algn="l" rtl="0" eaLnBrk="0" fontAlgn="base" hangingPunct="0">
      <a:spcBef>
        <a:spcPct val="0"/>
      </a:spcBef>
      <a:spcAft>
        <a:spcPct val="0"/>
      </a:spcAft>
      <a:defRPr b="1" kern="1200">
        <a:solidFill>
          <a:schemeClr val="tx1"/>
        </a:solidFill>
        <a:latin typeface="Palatino" charset="0"/>
        <a:ea typeface="+mn-ea"/>
        <a:cs typeface="+mn-cs"/>
      </a:defRPr>
    </a:lvl5pPr>
    <a:lvl6pPr marL="2286000" algn="l" defTabSz="914400" rtl="0" eaLnBrk="1" latinLnBrk="0" hangingPunct="1">
      <a:defRPr b="1" kern="1200">
        <a:solidFill>
          <a:schemeClr val="tx1"/>
        </a:solidFill>
        <a:latin typeface="Palatino" charset="0"/>
        <a:ea typeface="+mn-ea"/>
        <a:cs typeface="+mn-cs"/>
      </a:defRPr>
    </a:lvl6pPr>
    <a:lvl7pPr marL="2743200" algn="l" defTabSz="914400" rtl="0" eaLnBrk="1" latinLnBrk="0" hangingPunct="1">
      <a:defRPr b="1" kern="1200">
        <a:solidFill>
          <a:schemeClr val="tx1"/>
        </a:solidFill>
        <a:latin typeface="Palatino" charset="0"/>
        <a:ea typeface="+mn-ea"/>
        <a:cs typeface="+mn-cs"/>
      </a:defRPr>
    </a:lvl7pPr>
    <a:lvl8pPr marL="3200400" algn="l" defTabSz="914400" rtl="0" eaLnBrk="1" latinLnBrk="0" hangingPunct="1">
      <a:defRPr b="1" kern="1200">
        <a:solidFill>
          <a:schemeClr val="tx1"/>
        </a:solidFill>
        <a:latin typeface="Palatino" charset="0"/>
        <a:ea typeface="+mn-ea"/>
        <a:cs typeface="+mn-cs"/>
      </a:defRPr>
    </a:lvl8pPr>
    <a:lvl9pPr marL="3657600" algn="l" defTabSz="914400" rtl="0" eaLnBrk="1" latinLnBrk="0" hangingPunct="1">
      <a:defRPr b="1" kern="1200">
        <a:solidFill>
          <a:schemeClr val="tx1"/>
        </a:solidFill>
        <a:latin typeface="Palatino"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1C1F"/>
    <a:srgbClr val="FF6600"/>
    <a:srgbClr val="0005DD"/>
    <a:srgbClr val="0000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4022" autoAdjust="0"/>
    <p:restoredTop sz="84420" autoAdjust="0"/>
  </p:normalViewPr>
  <p:slideViewPr>
    <p:cSldViewPr snapToGrid="0">
      <p:cViewPr varScale="1">
        <p:scale>
          <a:sx n="75" d="100"/>
          <a:sy n="75" d="100"/>
        </p:scale>
        <p:origin x="1710" y="72"/>
      </p:cViewPr>
      <p:guideLst>
        <p:guide orient="horz" pos="2160"/>
        <p:guide pos="3119"/>
      </p:guideLst>
    </p:cSldViewPr>
  </p:slideViewPr>
  <p:outlineViewPr>
    <p:cViewPr>
      <p:scale>
        <a:sx n="50" d="100"/>
        <a:sy n="5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sorterViewPr>
    <p:cViewPr>
      <p:scale>
        <a:sx n="66" d="100"/>
        <a:sy n="66" d="100"/>
      </p:scale>
      <p:origin x="0" y="187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_rels/viewProps.xml.rels><?xml version="1.0" encoding="UTF-8" standalone="yes"?>
<Relationships xmlns="http://schemas.openxmlformats.org/package/2006/relationships"><Relationship Id="rId13" Type="http://schemas.openxmlformats.org/officeDocument/2006/relationships/slide" Target="slides/slide20.xml"/><Relationship Id="rId18" Type="http://schemas.openxmlformats.org/officeDocument/2006/relationships/slide" Target="slides/slide31.xml"/><Relationship Id="rId26" Type="http://schemas.openxmlformats.org/officeDocument/2006/relationships/slide" Target="slides/slide40.xml"/><Relationship Id="rId3" Type="http://schemas.openxmlformats.org/officeDocument/2006/relationships/slide" Target="slides/slide4.xml"/><Relationship Id="rId21" Type="http://schemas.openxmlformats.org/officeDocument/2006/relationships/slide" Target="slides/slide35.xml"/><Relationship Id="rId7" Type="http://schemas.openxmlformats.org/officeDocument/2006/relationships/slide" Target="slides/slide14.xml"/><Relationship Id="rId12" Type="http://schemas.openxmlformats.org/officeDocument/2006/relationships/slide" Target="slides/slide19.xml"/><Relationship Id="rId17" Type="http://schemas.openxmlformats.org/officeDocument/2006/relationships/slide" Target="slides/slide30.xml"/><Relationship Id="rId25" Type="http://schemas.openxmlformats.org/officeDocument/2006/relationships/slide" Target="slides/slide39.xml"/><Relationship Id="rId33" Type="http://schemas.openxmlformats.org/officeDocument/2006/relationships/slide" Target="slides/slide57.xml"/><Relationship Id="rId2" Type="http://schemas.openxmlformats.org/officeDocument/2006/relationships/slide" Target="slides/slide3.xml"/><Relationship Id="rId16" Type="http://schemas.openxmlformats.org/officeDocument/2006/relationships/slide" Target="slides/slide29.xml"/><Relationship Id="rId20" Type="http://schemas.openxmlformats.org/officeDocument/2006/relationships/slide" Target="slides/slide33.xml"/><Relationship Id="rId29" Type="http://schemas.openxmlformats.org/officeDocument/2006/relationships/slide" Target="slides/slide49.xml"/><Relationship Id="rId1" Type="http://schemas.openxmlformats.org/officeDocument/2006/relationships/slide" Target="slides/slide2.xml"/><Relationship Id="rId6" Type="http://schemas.openxmlformats.org/officeDocument/2006/relationships/slide" Target="slides/slide13.xml"/><Relationship Id="rId11" Type="http://schemas.openxmlformats.org/officeDocument/2006/relationships/slide" Target="slides/slide18.xml"/><Relationship Id="rId24" Type="http://schemas.openxmlformats.org/officeDocument/2006/relationships/slide" Target="slides/slide38.xml"/><Relationship Id="rId32" Type="http://schemas.openxmlformats.org/officeDocument/2006/relationships/slide" Target="slides/slide56.xml"/><Relationship Id="rId5" Type="http://schemas.openxmlformats.org/officeDocument/2006/relationships/slide" Target="slides/slide10.xml"/><Relationship Id="rId15" Type="http://schemas.openxmlformats.org/officeDocument/2006/relationships/slide" Target="slides/slide28.xml"/><Relationship Id="rId23" Type="http://schemas.openxmlformats.org/officeDocument/2006/relationships/slide" Target="slides/slide37.xml"/><Relationship Id="rId28" Type="http://schemas.openxmlformats.org/officeDocument/2006/relationships/slide" Target="slides/slide48.xml"/><Relationship Id="rId10" Type="http://schemas.openxmlformats.org/officeDocument/2006/relationships/slide" Target="slides/slide17.xml"/><Relationship Id="rId19" Type="http://schemas.openxmlformats.org/officeDocument/2006/relationships/slide" Target="slides/slide32.xml"/><Relationship Id="rId31" Type="http://schemas.openxmlformats.org/officeDocument/2006/relationships/slide" Target="slides/slide54.xml"/><Relationship Id="rId4" Type="http://schemas.openxmlformats.org/officeDocument/2006/relationships/slide" Target="slides/slide9.xml"/><Relationship Id="rId9" Type="http://schemas.openxmlformats.org/officeDocument/2006/relationships/slide" Target="slides/slide16.xml"/><Relationship Id="rId14" Type="http://schemas.openxmlformats.org/officeDocument/2006/relationships/slide" Target="slides/slide26.xml"/><Relationship Id="rId22" Type="http://schemas.openxmlformats.org/officeDocument/2006/relationships/slide" Target="slides/slide36.xml"/><Relationship Id="rId27" Type="http://schemas.openxmlformats.org/officeDocument/2006/relationships/slide" Target="slides/slide41.xml"/><Relationship Id="rId30" Type="http://schemas.openxmlformats.org/officeDocument/2006/relationships/slide" Target="slides/slide51.xml"/><Relationship Id="rId8"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13075" y="8704263"/>
            <a:ext cx="83185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058251AD-DD5D-4429-BC2C-354383E4112A}"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Tree>
    <p:extLst>
      <p:ext uri="{BB962C8B-B14F-4D97-AF65-F5344CB8AC3E}">
        <p14:creationId xmlns:p14="http://schemas.microsoft.com/office/powerpoint/2010/main" val="1814664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13075" y="8704263"/>
            <a:ext cx="83185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50B34C22-BB4B-4893-A093-B65E80A627D0}"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
        <p:nvSpPr>
          <p:cNvPr id="2052" name="Rectangle 4"/>
          <p:cNvSpPr>
            <a:spLocks noChangeArrowheads="1" noTextEdit="1"/>
          </p:cNvSpPr>
          <p:nvPr>
            <p:ph type="sldImg" idx="2"/>
          </p:nvPr>
        </p:nvSpPr>
        <p:spPr bwMode="auto">
          <a:xfrm>
            <a:off x="1119188" y="31750"/>
            <a:ext cx="4508500" cy="312261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46867038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Palatino"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0055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1026"/>
          <p:cNvSpPr>
            <a:spLocks noChangeArrowheads="1" noTextEdit="1"/>
          </p:cNvSpPr>
          <p:nvPr>
            <p:ph type="sldImg"/>
          </p:nvPr>
        </p:nvSpPr>
        <p:spPr>
          <a:ln/>
        </p:spPr>
      </p:sp>
      <p:sp>
        <p:nvSpPr>
          <p:cNvPr id="279555"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34827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1026"/>
          <p:cNvSpPr>
            <a:spLocks noChangeArrowheads="1" noTextEdit="1"/>
          </p:cNvSpPr>
          <p:nvPr>
            <p:ph type="sldImg"/>
          </p:nvPr>
        </p:nvSpPr>
        <p:spPr>
          <a:ln/>
        </p:spPr>
      </p:sp>
      <p:sp>
        <p:nvSpPr>
          <p:cNvPr id="280579"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9015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en-US"/>
              <a:t>What you are seeing on this slide are what I would like to call patterns for analysis.</a:t>
            </a:r>
          </a:p>
          <a:p>
            <a:r>
              <a:rPr lang="en-US" altLang="en-US"/>
              <a:t>A pattern is a recurring theme, something once you get used to see something this way, allows you to very fast understand a situation.</a:t>
            </a:r>
          </a:p>
          <a:p>
            <a:r>
              <a:rPr lang="en-US" altLang="en-US"/>
              <a:t>It is well known, that if you show a set of chess positions of middle games tochess masters and non chess players, that chess masters are able to reconstruct these games without any effort. </a:t>
            </a:r>
          </a:p>
          <a:p>
            <a:endParaRPr lang="en-US" altLang="en-US"/>
          </a:p>
          <a:p>
            <a:r>
              <a:rPr lang="en-US" altLang="en-US"/>
              <a:t>However, if you give them random chess configurations, chess masters are about as bad as non-chess players in reconstructing the boards.</a:t>
            </a:r>
          </a:p>
          <a:p>
            <a:r>
              <a:rPr lang="en-US" altLang="en-US"/>
              <a:t>This tells you about the value of patterns. I would like you to learn about these aggregation patterns. In fact, I challenge you to see for your team and subsystem, if any of the analysis problems you face, can be cast in terms of one of the 3 patterns above.</a:t>
            </a:r>
          </a:p>
          <a:p>
            <a:endParaRPr lang="en-US" altLang="en-US"/>
          </a:p>
        </p:txBody>
      </p:sp>
      <p:sp>
        <p:nvSpPr>
          <p:cNvPr id="11267" name="Rectangle 3"/>
          <p:cNvSpPr>
            <a:spLocks noChangeArrowheads="1" noTextEdit="1"/>
          </p:cNvSpPr>
          <p:nvPr>
            <p:ph type="sldImg"/>
          </p:nvPr>
        </p:nvSpPr>
        <p:spPr>
          <a:ln cap="flat"/>
        </p:spPr>
      </p:sp>
    </p:spTree>
    <p:extLst>
      <p:ext uri="{BB962C8B-B14F-4D97-AF65-F5344CB8AC3E}">
        <p14:creationId xmlns:p14="http://schemas.microsoft.com/office/powerpoint/2010/main" val="335908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26"/>
          <p:cNvSpPr>
            <a:spLocks noChangeArrowheads="1"/>
          </p:cNvSpPr>
          <p:nvPr>
            <p:ph type="sldImg"/>
          </p:nvPr>
        </p:nvSpPr>
        <p:spPr bwMode="auto">
          <a:xfrm>
            <a:off x="1149350" y="-131763"/>
            <a:ext cx="4557713" cy="3157538"/>
          </a:xfrm>
          <a:prstGeom prst="rect">
            <a:avLst/>
          </a:prstGeom>
          <a:solidFill>
            <a:srgbClr val="FFFFFF"/>
          </a:solidFill>
          <a:ln>
            <a:solidFill>
              <a:srgbClr val="000000"/>
            </a:solidFill>
            <a:miter lim="800000"/>
            <a:headEnd/>
            <a:tailEnd/>
          </a:ln>
        </p:spPr>
      </p:sp>
      <p:sp>
        <p:nvSpPr>
          <p:cNvPr id="161795" name="Rectangle 1027"/>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en-US" altLang="en-US"/>
          </a:p>
          <a:p>
            <a:endParaRPr lang="en-US" altLang="en-US"/>
          </a:p>
          <a:p>
            <a:r>
              <a:rPr lang="en-US" altLang="en-US"/>
              <a:t>This model is already much more complex than the model shown on the previous slide. Its purpose is still for communication only. </a:t>
            </a:r>
          </a:p>
          <a:p>
            <a:endParaRPr lang="en-US" altLang="en-US"/>
          </a:p>
          <a:p>
            <a:r>
              <a:rPr lang="en-US" altLang="en-US"/>
              <a:t>Because it already has quite a number of abstractions,  It can only be understood if we communicate the model well to the user. We can do this by navigating through the model and highlight basic abstractions and typical patterns. </a:t>
            </a:r>
          </a:p>
          <a:p>
            <a:endParaRPr lang="en-US" altLang="en-US"/>
          </a:p>
          <a:p>
            <a:r>
              <a:rPr lang="en-US" altLang="en-US"/>
              <a:t> For example, we can highlight the basic abstraction (the ones used in the previous slide) &lt;&lt;Proceed to first animation&gt;&gt; and tell the listener that these are the abstraction used in the previous slide (to make the point more clear, the instructor can move once more to the previous slide)</a:t>
            </a:r>
          </a:p>
          <a:p>
            <a:endParaRPr lang="en-US" altLang="en-US"/>
          </a:p>
          <a:p>
            <a:r>
              <a:rPr lang="en-US" altLang="en-US"/>
              <a:t>To reduce the complexity of the model, the instructor can then point out that Work Product, Task and Participant all are now basic leaves in a composite pattern. &lt;&lt;Proceed to the next animation, show the use of the composite patterns&gt;&gt;. </a:t>
            </a:r>
          </a:p>
          <a:p>
            <a:endParaRPr lang="en-US" altLang="en-US"/>
          </a:p>
          <a:p>
            <a:r>
              <a:rPr lang="en-US" altLang="en-US"/>
              <a:t>To reduce the complexity even further, the instructor finally points out the use of inheritance for the taxonomies (Resource, Staff, Work Product and Activity)</a:t>
            </a:r>
          </a:p>
          <a:p>
            <a:endParaRPr lang="en-US" altLang="en-US"/>
          </a:p>
          <a:p>
            <a:r>
              <a:rPr lang="en-US" altLang="en-US"/>
              <a:t>Given these three tips, the students should be able to understand the model themselves. </a:t>
            </a:r>
          </a:p>
          <a:p>
            <a:endParaRPr lang="en-US" altLang="en-US"/>
          </a:p>
        </p:txBody>
      </p:sp>
    </p:spTree>
    <p:extLst>
      <p:ext uri="{BB962C8B-B14F-4D97-AF65-F5344CB8AC3E}">
        <p14:creationId xmlns:p14="http://schemas.microsoft.com/office/powerpoint/2010/main" val="84799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5106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394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727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3118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496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1026"/>
          <p:cNvSpPr>
            <a:spLocks noChangeArrowheads="1" noTextEdit="1"/>
          </p:cNvSpPr>
          <p:nvPr>
            <p:ph type="sldImg"/>
          </p:nvPr>
        </p:nvSpPr>
        <p:spPr>
          <a:ln/>
        </p:spPr>
      </p:sp>
      <p:sp>
        <p:nvSpPr>
          <p:cNvPr id="276483"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14300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1026"/>
          <p:cNvSpPr>
            <a:spLocks noChangeArrowheads="1" noTextEdit="1"/>
          </p:cNvSpPr>
          <p:nvPr>
            <p:ph type="sldImg"/>
          </p:nvPr>
        </p:nvSpPr>
        <p:spPr>
          <a:ln/>
        </p:spPr>
      </p:sp>
      <p:sp>
        <p:nvSpPr>
          <p:cNvPr id="277507"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3508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1026"/>
          <p:cNvSpPr>
            <a:spLocks noChangeArrowheads="1" noTextEdit="1"/>
          </p:cNvSpPr>
          <p:nvPr>
            <p:ph type="sldImg"/>
          </p:nvPr>
        </p:nvSpPr>
        <p:spPr>
          <a:ln/>
        </p:spPr>
      </p:sp>
      <p:sp>
        <p:nvSpPr>
          <p:cNvPr id="278531"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408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4691" name="Rectangle 3"/>
          <p:cNvSpPr>
            <a:spLocks noGrp="1" noChangeArrowheads="1"/>
          </p:cNvSpPr>
          <p:nvPr>
            <p:ph type="ctrTitle"/>
          </p:nvPr>
        </p:nvSpPr>
        <p:spPr>
          <a:xfrm>
            <a:off x="1609725" y="320675"/>
            <a:ext cx="6105525" cy="2143125"/>
          </a:xfrm>
          <a:solidFill>
            <a:srgbClr val="C0C0C0">
              <a:alpha val="50000"/>
            </a:srgbClr>
          </a:solidFill>
        </p:spPr>
        <p:txBody>
          <a:bodyPr/>
          <a:lstStyle>
            <a:lvl1pPr algn="ctr">
              <a:defRPr sz="2400" i="0"/>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0433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1363" y="222250"/>
            <a:ext cx="2233612"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85763" y="222250"/>
            <a:ext cx="655320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132674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8178" name="Picture 2" descr="mtkinley_sketch.tiff                                           0012F214Macintosh HD                   B7C803F1:"/>
          <p:cNvPicPr>
            <a:picLocks noChangeAspect="1" noChangeArrowheads="1"/>
          </p:cNvPicPr>
          <p:nvPr/>
        </p:nvPicPr>
        <p:blipFill>
          <a:blip r:embed="rId2">
            <a:extLst>
              <a:ext uri="{28A0092B-C50C-407E-A947-70E740481C1C}">
                <a14:useLocalDpi xmlns:a14="http://schemas.microsoft.com/office/drawing/2010/main" val="0"/>
              </a:ext>
            </a:extLst>
          </a:blip>
          <a:srcRect t="15692"/>
          <a:stretch>
            <a:fillRect/>
          </a:stretch>
        </p:blipFill>
        <p:spPr bwMode="auto">
          <a:xfrm>
            <a:off x="1389063" y="254000"/>
            <a:ext cx="8239125" cy="6413500"/>
          </a:xfrm>
          <a:prstGeom prst="rect">
            <a:avLst/>
          </a:prstGeom>
          <a:noFill/>
          <a:extLst>
            <a:ext uri="{909E8E84-426E-40DD-AFC4-6F175D3DCCD1}">
              <a14:hiddenFill xmlns:a14="http://schemas.microsoft.com/office/drawing/2010/main">
                <a:gradFill rotWithShape="0">
                  <a:gsLst>
                    <a:gs pos="0">
                      <a:schemeClr val="bg1"/>
                    </a:gs>
                    <a:gs pos="100000">
                      <a:schemeClr val="bg1">
                        <a:gamma/>
                        <a:shade val="46275"/>
                        <a:invGamma/>
                      </a:schemeClr>
                    </a:gs>
                  </a:gsLst>
                  <a:lin ang="5400000" scaled="1"/>
                </a:gradFill>
              </a14:hiddenFill>
            </a:ext>
          </a:extLst>
        </p:spPr>
      </p:pic>
      <p:sp>
        <p:nvSpPr>
          <p:cNvPr id="178179" name="Rectangle 3"/>
          <p:cNvSpPr>
            <a:spLocks noGrp="1" noChangeArrowheads="1"/>
          </p:cNvSpPr>
          <p:nvPr>
            <p:ph type="ctrTitle"/>
          </p:nvPr>
        </p:nvSpPr>
        <p:spPr>
          <a:xfrm>
            <a:off x="1609725" y="320675"/>
            <a:ext cx="6105525" cy="2143125"/>
          </a:xfrm>
          <a:solidFill>
            <a:srgbClr val="C0C0C0">
              <a:alpha val="50000"/>
            </a:srgbClr>
          </a:solidFill>
        </p:spPr>
        <p:txBody>
          <a:bodyPr/>
          <a:lstStyle>
            <a:lvl1pPr algn="ctr">
              <a:defRPr sz="2400" i="0"/>
            </a:lvl1pPr>
          </a:lstStyle>
          <a:p>
            <a:pPr lvl="0"/>
            <a:r>
              <a:rPr lang="en-US" altLang="en-US" noProof="0" smtClean="0"/>
              <a:t>Click to edit Master title style</a:t>
            </a:r>
          </a:p>
        </p:txBody>
      </p:sp>
      <p:sp>
        <p:nvSpPr>
          <p:cNvPr id="178180" name="Rectangle 4"/>
          <p:cNvSpPr>
            <a:spLocks noChangeArrowheads="1"/>
          </p:cNvSpPr>
          <p:nvPr/>
        </p:nvSpPr>
        <p:spPr bwMode="auto">
          <a:xfrm rot="16200000">
            <a:off x="-2213769" y="2936082"/>
            <a:ext cx="6416675" cy="512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latin typeface="Times" panose="02020603050405020304" pitchFamily="18" charset="0"/>
              </a:rPr>
              <a:t>Using UML, Patterns, and Java</a:t>
            </a:r>
          </a:p>
        </p:txBody>
      </p:sp>
      <p:sp>
        <p:nvSpPr>
          <p:cNvPr id="178181" name="Text Box 5"/>
          <p:cNvSpPr txBox="1">
            <a:spLocks noChangeArrowheads="1"/>
          </p:cNvSpPr>
          <p:nvPr/>
        </p:nvSpPr>
        <p:spPr bwMode="auto">
          <a:xfrm rot="16200000">
            <a:off x="-2615405" y="3151981"/>
            <a:ext cx="6405562" cy="561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latin typeface="Times" panose="02020603050405020304" pitchFamily="18" charset="0"/>
              </a:rPr>
              <a:t>Object-Oriented Software Engineering</a:t>
            </a:r>
            <a:endParaRPr lang="en-US" altLang="en-US" sz="2400" b="0">
              <a:latin typeface="Times"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455039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075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76275" y="4589463"/>
            <a:ext cx="854075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748875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85763" y="1295400"/>
            <a:ext cx="4392612"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30775" y="1295400"/>
            <a:ext cx="43942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68952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075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82625" y="1681163"/>
            <a:ext cx="4189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625" y="2505075"/>
            <a:ext cx="418941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13325" y="1681163"/>
            <a:ext cx="42100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3325" y="2505075"/>
            <a:ext cx="421005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54882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98775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171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4210050" y="987425"/>
            <a:ext cx="50133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7830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16602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4210050" y="987425"/>
            <a:ext cx="501332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6268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73779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1363" y="222250"/>
            <a:ext cx="2233612"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85763" y="222250"/>
            <a:ext cx="655320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9630370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1554" name="Rectangle 1026"/>
          <p:cNvSpPr>
            <a:spLocks noGrp="1" noChangeArrowheads="1"/>
          </p:cNvSpPr>
          <p:nvPr>
            <p:ph type="ctrTitle"/>
          </p:nvPr>
        </p:nvSpPr>
        <p:spPr>
          <a:xfrm>
            <a:off x="1609725" y="320675"/>
            <a:ext cx="6105525" cy="2143125"/>
          </a:xfrm>
          <a:solidFill>
            <a:srgbClr val="C0C0C0">
              <a:alpha val="50000"/>
            </a:srgbClr>
          </a:solidFill>
        </p:spPr>
        <p:txBody>
          <a:bodyPr/>
          <a:lstStyle>
            <a:lvl1pPr>
              <a:defRPr sz="4800" i="0">
                <a:solidFill>
                  <a:schemeClr val="bg1"/>
                </a:solidFill>
              </a:defRPr>
            </a:lvl1pPr>
          </a:lstStyle>
          <a:p>
            <a:pPr lvl="0"/>
            <a:r>
              <a:rPr lang="de-DE" altLang="en-US" noProof="0" smtClean="0"/>
              <a:t>Click to edit Master title style</a:t>
            </a:r>
          </a:p>
        </p:txBody>
      </p:sp>
      <p:sp>
        <p:nvSpPr>
          <p:cNvPr id="151555" name="Rectangle 1027"/>
          <p:cNvSpPr>
            <a:spLocks noChangeArrowheads="1"/>
          </p:cNvSpPr>
          <p:nvPr/>
        </p:nvSpPr>
        <p:spPr bwMode="auto">
          <a:xfrm rot="16200000">
            <a:off x="-2213769" y="2936082"/>
            <a:ext cx="6416675" cy="512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latin typeface="Times" panose="02020603050405020304" pitchFamily="18" charset="0"/>
              </a:rPr>
              <a:t>Using UML, Patterns, and Java</a:t>
            </a:r>
          </a:p>
        </p:txBody>
      </p:sp>
      <p:sp>
        <p:nvSpPr>
          <p:cNvPr id="151556" name="Text Box 1028"/>
          <p:cNvSpPr txBox="1">
            <a:spLocks noChangeArrowheads="1"/>
          </p:cNvSpPr>
          <p:nvPr/>
        </p:nvSpPr>
        <p:spPr bwMode="auto">
          <a:xfrm rot="16200000">
            <a:off x="-2610644" y="3150394"/>
            <a:ext cx="6405563" cy="561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latin typeface="Times" panose="02020603050405020304" pitchFamily="18" charset="0"/>
              </a:rPr>
              <a:t>Object-Oriented Software Engineering</a:t>
            </a:r>
            <a:endParaRPr lang="en-US" altLang="en-US" sz="2400" b="0">
              <a:latin typeface="Times" panose="02020603050405020304" pitchFamily="18" charset="0"/>
            </a:endParaRPr>
          </a:p>
        </p:txBody>
      </p:sp>
      <p:pic>
        <p:nvPicPr>
          <p:cNvPr id="151557" name="Picture 1029" descr="Ch16_PuttingItTogether.tif                                     001325CACube HD                        B9ED82C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6550" y="180975"/>
            <a:ext cx="6950075" cy="6418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969373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075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76275" y="4589463"/>
            <a:ext cx="854075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957601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85763" y="1295400"/>
            <a:ext cx="4392612"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30775" y="1295400"/>
            <a:ext cx="43942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38166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075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82625" y="1681163"/>
            <a:ext cx="4189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625" y="2505075"/>
            <a:ext cx="418941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13325" y="1681163"/>
            <a:ext cx="42100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3325" y="2505075"/>
            <a:ext cx="421005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016639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7044779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679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075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76275" y="4589463"/>
            <a:ext cx="854075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7863801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4210050" y="987425"/>
            <a:ext cx="50133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098985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4210050" y="987425"/>
            <a:ext cx="501332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12272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48457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1363" y="222250"/>
            <a:ext cx="2233612"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85763" y="222250"/>
            <a:ext cx="655320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57035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85763" y="1295400"/>
            <a:ext cx="4392612"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930775" y="1295400"/>
            <a:ext cx="43942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80208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075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82625" y="1681163"/>
            <a:ext cx="4189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2625" y="2505075"/>
            <a:ext cx="4189413"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13325" y="1681163"/>
            <a:ext cx="42100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13325" y="2505075"/>
            <a:ext cx="421005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9446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70996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10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4210050" y="987425"/>
            <a:ext cx="50133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94123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4210050" y="987425"/>
            <a:ext cx="501332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7975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bwMode="auto">
          <a:xfrm>
            <a:off x="385763" y="1295400"/>
            <a:ext cx="8939212"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3667" name="Rectangle 3"/>
          <p:cNvSpPr>
            <a:spLocks noChangeArrowheads="1"/>
          </p:cNvSpPr>
          <p:nvPr/>
        </p:nvSpPr>
        <p:spPr bwMode="auto">
          <a:xfrm>
            <a:off x="1081088"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D55AAFF2-ECA5-4787-B8EE-638420774C87}" type="slidenum">
              <a:rPr lang="en-US" altLang="en-US" sz="800"/>
              <a:pPr algn="ctr"/>
              <a:t>‹#›</a:t>
            </a:fld>
            <a:endParaRPr lang="en-US" altLang="en-US" sz="800"/>
          </a:p>
        </p:txBody>
      </p:sp>
      <p:sp>
        <p:nvSpPr>
          <p:cNvPr id="113668" name="Rectangle 4"/>
          <p:cNvSpPr>
            <a:spLocks noGrp="1" noChangeArrowheads="1"/>
          </p:cNvSpPr>
          <p:nvPr>
            <p:ph type="title"/>
          </p:nvPr>
        </p:nvSpPr>
        <p:spPr bwMode="auto">
          <a:xfrm>
            <a:off x="454025" y="222250"/>
            <a:ext cx="8829675"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body" idx="1"/>
          </p:nvPr>
        </p:nvSpPr>
        <p:spPr bwMode="auto">
          <a:xfrm>
            <a:off x="385763" y="1295400"/>
            <a:ext cx="8939212"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7155" name="Rectangle 3"/>
          <p:cNvSpPr>
            <a:spLocks noChangeArrowheads="1"/>
          </p:cNvSpPr>
          <p:nvPr/>
        </p:nvSpPr>
        <p:spPr bwMode="auto">
          <a:xfrm>
            <a:off x="1081088"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5038483E-8CD4-47B9-97EA-22D866C56097}" type="slidenum">
              <a:rPr lang="en-US" altLang="en-US" sz="800"/>
              <a:pPr algn="ctr"/>
              <a:t>‹#›</a:t>
            </a:fld>
            <a:endParaRPr lang="en-US" altLang="en-US" sz="800"/>
          </a:p>
        </p:txBody>
      </p:sp>
      <p:sp>
        <p:nvSpPr>
          <p:cNvPr id="177156" name="Rectangle 4"/>
          <p:cNvSpPr>
            <a:spLocks noGrp="1" noChangeArrowheads="1"/>
          </p:cNvSpPr>
          <p:nvPr>
            <p:ph type="title"/>
          </p:nvPr>
        </p:nvSpPr>
        <p:spPr bwMode="auto">
          <a:xfrm>
            <a:off x="454025" y="222250"/>
            <a:ext cx="8829675"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bwMode="auto">
          <a:xfrm>
            <a:off x="385763" y="1295400"/>
            <a:ext cx="8939212"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0531" name="Rectangle 3"/>
          <p:cNvSpPr>
            <a:spLocks noChangeArrowheads="1"/>
          </p:cNvSpPr>
          <p:nvPr/>
        </p:nvSpPr>
        <p:spPr bwMode="auto">
          <a:xfrm>
            <a:off x="1081088"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7A07590C-6FF8-4FF0-9C2D-C9378FA3718D}" type="slidenum">
              <a:rPr lang="en-US" altLang="en-US" sz="800"/>
              <a:pPr algn="ctr"/>
              <a:t>‹#›</a:t>
            </a:fld>
            <a:endParaRPr lang="en-US" altLang="en-US" sz="800"/>
          </a:p>
        </p:txBody>
      </p:sp>
      <p:sp>
        <p:nvSpPr>
          <p:cNvPr id="150532" name="Rectangle 4"/>
          <p:cNvSpPr>
            <a:spLocks noGrp="1" noChangeArrowheads="1"/>
          </p:cNvSpPr>
          <p:nvPr>
            <p:ph type="title"/>
          </p:nvPr>
        </p:nvSpPr>
        <p:spPr bwMode="auto">
          <a:xfrm>
            <a:off x="454025" y="222250"/>
            <a:ext cx="8829675"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oulter.com/ttt/index.cg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7" name="Picture 91" descr="CO.8.TentInIgloo.tif                                           0012C2BCMacintosh HD                   B7C803F1:"/>
          <p:cNvPicPr>
            <a:picLocks noChangeAspect="1" noChangeArrowheads="1"/>
          </p:cNvPicPr>
          <p:nvPr/>
        </p:nvPicPr>
        <p:blipFill>
          <a:blip r:embed="rId3">
            <a:extLst>
              <a:ext uri="{28A0092B-C50C-407E-A947-70E740481C1C}">
                <a14:useLocalDpi xmlns:a14="http://schemas.microsoft.com/office/drawing/2010/main" val="0"/>
              </a:ext>
            </a:extLst>
          </a:blip>
          <a:srcRect t="22266"/>
          <a:stretch>
            <a:fillRect/>
          </a:stretch>
        </p:blipFill>
        <p:spPr bwMode="auto">
          <a:xfrm>
            <a:off x="1276350" y="250825"/>
            <a:ext cx="7624763" cy="6418263"/>
          </a:xfrm>
          <a:prstGeom prst="rect">
            <a:avLst/>
          </a:prstGeom>
          <a:noFill/>
          <a:extLst>
            <a:ext uri="{909E8E84-426E-40DD-AFC4-6F175D3DCCD1}">
              <a14:hiddenFill xmlns:a14="http://schemas.microsoft.com/office/drawing/2010/main">
                <a:solidFill>
                  <a:srgbClr val="FFFFFF"/>
                </a:solidFill>
              </a14:hiddenFill>
            </a:ext>
          </a:extLst>
        </p:spPr>
      </p:pic>
      <p:sp>
        <p:nvSpPr>
          <p:cNvPr id="4186" name="Rectangle 90"/>
          <p:cNvSpPr>
            <a:spLocks noGrp="1" noChangeArrowheads="1"/>
          </p:cNvSpPr>
          <p:nvPr>
            <p:ph type="ctrTitle"/>
          </p:nvPr>
        </p:nvSpPr>
        <p:spPr>
          <a:xfrm>
            <a:off x="1638300" y="314325"/>
            <a:ext cx="6918325" cy="2252663"/>
          </a:xfrm>
          <a:noFill/>
          <a:extLst>
            <a:ext uri="{909E8E84-426E-40DD-AFC4-6F175D3DCCD1}">
              <a14:hiddenFill xmlns:a14="http://schemas.microsoft.com/office/drawing/2010/main">
                <a:solidFill>
                  <a:srgbClr val="C0C0C0">
                    <a:alpha val="50000"/>
                  </a:srgbClr>
                </a:solidFill>
              </a14:hiddenFill>
            </a:ext>
          </a:extLst>
        </p:spPr>
        <p:txBody>
          <a:bodyPr/>
          <a:lstStyle/>
          <a:p>
            <a:r>
              <a:rPr lang="en-US" altLang="en-US" sz="4400">
                <a:solidFill>
                  <a:schemeClr val="tx1"/>
                </a:solidFill>
              </a:rPr>
              <a:t>Chapter 8, Object Design</a:t>
            </a:r>
            <a:br>
              <a:rPr lang="en-US" altLang="en-US" sz="4400">
                <a:solidFill>
                  <a:schemeClr val="tx1"/>
                </a:solidFill>
              </a:rPr>
            </a:br>
            <a:r>
              <a:rPr lang="en-US" altLang="en-US" sz="4400">
                <a:solidFill>
                  <a:schemeClr val="tx1"/>
                </a:solidFill>
              </a:rPr>
              <a:t>Reuse and Patterns II</a:t>
            </a:r>
            <a:endParaRPr lang="en-US" altLang="en-US" sz="4800">
              <a:solidFill>
                <a:schemeClr val="tx1"/>
              </a:solidFill>
            </a:endParaRPr>
          </a:p>
        </p:txBody>
      </p:sp>
      <p:grpSp>
        <p:nvGrpSpPr>
          <p:cNvPr id="4188" name="Group 92"/>
          <p:cNvGrpSpPr>
            <a:grpSpLocks/>
          </p:cNvGrpSpPr>
          <p:nvPr/>
        </p:nvGrpSpPr>
        <p:grpSpPr bwMode="auto">
          <a:xfrm>
            <a:off x="279400" y="0"/>
            <a:ext cx="876300" cy="6654800"/>
            <a:chOff x="176" y="-10"/>
            <a:chExt cx="552" cy="4192"/>
          </a:xfrm>
        </p:grpSpPr>
        <p:sp>
          <p:nvSpPr>
            <p:cNvPr id="4189" name="Rectangle 93"/>
            <p:cNvSpPr>
              <a:spLocks noChangeArrowheads="1"/>
            </p:cNvSpPr>
            <p:nvPr/>
          </p:nvSpPr>
          <p:spPr bwMode="auto">
            <a:xfrm rot="16200000">
              <a:off x="-1442" y="1861"/>
              <a:ext cx="4042" cy="2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latin typeface="Times" panose="02020603050405020304" pitchFamily="18" charset="0"/>
                </a:rPr>
                <a:t>Using UML, Patterns, and Java</a:t>
              </a:r>
            </a:p>
          </p:txBody>
        </p:sp>
        <p:sp>
          <p:nvSpPr>
            <p:cNvPr id="4190" name="Text Box 94"/>
            <p:cNvSpPr txBox="1">
              <a:spLocks noChangeArrowheads="1"/>
            </p:cNvSpPr>
            <p:nvPr/>
          </p:nvSpPr>
          <p:spPr bwMode="auto">
            <a:xfrm rot="16200000">
              <a:off x="-1678" y="2001"/>
              <a:ext cx="4035"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latin typeface="Times" panose="02020603050405020304" pitchFamily="18" charset="0"/>
                </a:rPr>
                <a:t>Object-Oriented Software Engineering</a:t>
              </a:r>
              <a:endParaRPr lang="en-US" altLang="en-US" sz="2400" b="0">
                <a:latin typeface="Times" panose="02020603050405020304" pitchFamily="18" charset="0"/>
              </a:endParaRP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1026"/>
          <p:cNvSpPr>
            <a:spLocks noGrp="1" noChangeArrowheads="1"/>
          </p:cNvSpPr>
          <p:nvPr>
            <p:ph type="title"/>
          </p:nvPr>
        </p:nvSpPr>
        <p:spPr/>
        <p:txBody>
          <a:bodyPr/>
          <a:lstStyle/>
          <a:p>
            <a:r>
              <a:rPr lang="en-US" altLang="en-US"/>
              <a:t>Get-15 and Tic-Tac-Toe are identical problems</a:t>
            </a:r>
          </a:p>
        </p:txBody>
      </p:sp>
      <p:sp>
        <p:nvSpPr>
          <p:cNvPr id="243715" name="Rectangle 1027"/>
          <p:cNvSpPr>
            <a:spLocks noGrp="1" noChangeArrowheads="1"/>
          </p:cNvSpPr>
          <p:nvPr>
            <p:ph type="body" idx="1"/>
          </p:nvPr>
        </p:nvSpPr>
        <p:spPr>
          <a:xfrm>
            <a:off x="611188" y="1095375"/>
            <a:ext cx="8939212" cy="1882775"/>
          </a:xfrm>
        </p:spPr>
        <p:txBody>
          <a:bodyPr/>
          <a:lstStyle/>
          <a:p>
            <a:r>
              <a:rPr lang="en-US" altLang="en-US"/>
              <a:t>Any three numbers that solve the 15 problem also solve tic-tac-toe.</a:t>
            </a:r>
          </a:p>
          <a:p>
            <a:r>
              <a:rPr lang="en-US" altLang="en-US"/>
              <a:t>Any tic-tac-toe solution is also a solution the 15 problem</a:t>
            </a:r>
          </a:p>
          <a:p>
            <a:r>
              <a:rPr lang="en-US" altLang="en-US"/>
              <a:t>To see the relationship between the two games, we simply arrange the 9 digits into the following pattern</a:t>
            </a:r>
          </a:p>
        </p:txBody>
      </p:sp>
      <p:grpSp>
        <p:nvGrpSpPr>
          <p:cNvPr id="243728" name="Group 1040"/>
          <p:cNvGrpSpPr>
            <a:grpSpLocks/>
          </p:cNvGrpSpPr>
          <p:nvPr/>
        </p:nvGrpSpPr>
        <p:grpSpPr bwMode="auto">
          <a:xfrm>
            <a:off x="227013" y="2819400"/>
            <a:ext cx="4129087" cy="3108325"/>
            <a:chOff x="1805" y="1767"/>
            <a:chExt cx="2601" cy="1958"/>
          </a:xfrm>
        </p:grpSpPr>
        <p:pic>
          <p:nvPicPr>
            <p:cNvPr id="243717"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 y="1767"/>
              <a:ext cx="2601" cy="19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3718" name="Text Box 1030"/>
            <p:cNvSpPr txBox="1">
              <a:spLocks noChangeArrowheads="1"/>
            </p:cNvSpPr>
            <p:nvPr/>
          </p:nvSpPr>
          <p:spPr bwMode="auto">
            <a:xfrm>
              <a:off x="2358" y="1924"/>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8</a:t>
              </a:r>
            </a:p>
          </p:txBody>
        </p:sp>
        <p:sp>
          <p:nvSpPr>
            <p:cNvPr id="243719" name="Text Box 1031"/>
            <p:cNvSpPr txBox="1">
              <a:spLocks noChangeArrowheads="1"/>
            </p:cNvSpPr>
            <p:nvPr/>
          </p:nvSpPr>
          <p:spPr bwMode="auto">
            <a:xfrm>
              <a:off x="2950" y="1924"/>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1</a:t>
              </a:r>
            </a:p>
          </p:txBody>
        </p:sp>
        <p:sp>
          <p:nvSpPr>
            <p:cNvPr id="243720" name="Text Box 1032"/>
            <p:cNvSpPr txBox="1">
              <a:spLocks noChangeArrowheads="1"/>
            </p:cNvSpPr>
            <p:nvPr/>
          </p:nvSpPr>
          <p:spPr bwMode="auto">
            <a:xfrm>
              <a:off x="3542" y="1924"/>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6</a:t>
              </a:r>
            </a:p>
          </p:txBody>
        </p:sp>
        <p:sp>
          <p:nvSpPr>
            <p:cNvPr id="243722" name="Text Box 1034"/>
            <p:cNvSpPr txBox="1">
              <a:spLocks noChangeArrowheads="1"/>
            </p:cNvSpPr>
            <p:nvPr/>
          </p:nvSpPr>
          <p:spPr bwMode="auto">
            <a:xfrm>
              <a:off x="2358" y="2500"/>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3</a:t>
              </a:r>
            </a:p>
          </p:txBody>
        </p:sp>
        <p:sp>
          <p:nvSpPr>
            <p:cNvPr id="243723" name="Text Box 1035"/>
            <p:cNvSpPr txBox="1">
              <a:spLocks noChangeArrowheads="1"/>
            </p:cNvSpPr>
            <p:nvPr/>
          </p:nvSpPr>
          <p:spPr bwMode="auto">
            <a:xfrm>
              <a:off x="2950" y="2500"/>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5</a:t>
              </a:r>
            </a:p>
          </p:txBody>
        </p:sp>
        <p:sp>
          <p:nvSpPr>
            <p:cNvPr id="243724" name="Text Box 1036"/>
            <p:cNvSpPr txBox="1">
              <a:spLocks noChangeArrowheads="1"/>
            </p:cNvSpPr>
            <p:nvPr/>
          </p:nvSpPr>
          <p:spPr bwMode="auto">
            <a:xfrm>
              <a:off x="3542" y="2500"/>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7</a:t>
              </a:r>
            </a:p>
          </p:txBody>
        </p:sp>
        <p:sp>
          <p:nvSpPr>
            <p:cNvPr id="243725" name="Text Box 1037"/>
            <p:cNvSpPr txBox="1">
              <a:spLocks noChangeArrowheads="1"/>
            </p:cNvSpPr>
            <p:nvPr/>
          </p:nvSpPr>
          <p:spPr bwMode="auto">
            <a:xfrm>
              <a:off x="2358" y="3076"/>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4</a:t>
              </a:r>
            </a:p>
          </p:txBody>
        </p:sp>
        <p:sp>
          <p:nvSpPr>
            <p:cNvPr id="243726" name="Text Box 1038"/>
            <p:cNvSpPr txBox="1">
              <a:spLocks noChangeArrowheads="1"/>
            </p:cNvSpPr>
            <p:nvPr/>
          </p:nvSpPr>
          <p:spPr bwMode="auto">
            <a:xfrm>
              <a:off x="2950" y="3076"/>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9</a:t>
              </a:r>
            </a:p>
          </p:txBody>
        </p:sp>
        <p:sp>
          <p:nvSpPr>
            <p:cNvPr id="243727" name="Text Box 1039"/>
            <p:cNvSpPr txBox="1">
              <a:spLocks noChangeArrowheads="1"/>
            </p:cNvSpPr>
            <p:nvPr/>
          </p:nvSpPr>
          <p:spPr bwMode="auto">
            <a:xfrm>
              <a:off x="3542" y="3076"/>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2</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endParaRPr lang="en-US" altLang="en-US"/>
          </a:p>
        </p:txBody>
      </p:sp>
      <p:pic>
        <p:nvPicPr>
          <p:cNvPr id="24475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38" y="3084513"/>
            <a:ext cx="4129087" cy="3108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4751" name="Text Box 15"/>
          <p:cNvSpPr txBox="1">
            <a:spLocks noChangeArrowheads="1"/>
          </p:cNvSpPr>
          <p:nvPr/>
        </p:nvSpPr>
        <p:spPr bwMode="auto">
          <a:xfrm>
            <a:off x="5419725" y="3333750"/>
            <a:ext cx="412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8</a:t>
            </a:r>
          </a:p>
        </p:txBody>
      </p:sp>
      <p:sp>
        <p:nvSpPr>
          <p:cNvPr id="244752" name="Text Box 16"/>
          <p:cNvSpPr txBox="1">
            <a:spLocks noChangeArrowheads="1"/>
          </p:cNvSpPr>
          <p:nvPr/>
        </p:nvSpPr>
        <p:spPr bwMode="auto">
          <a:xfrm>
            <a:off x="6359525" y="3333750"/>
            <a:ext cx="412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1</a:t>
            </a:r>
          </a:p>
        </p:txBody>
      </p:sp>
      <p:sp>
        <p:nvSpPr>
          <p:cNvPr id="244753" name="Text Box 17"/>
          <p:cNvSpPr txBox="1">
            <a:spLocks noChangeArrowheads="1"/>
          </p:cNvSpPr>
          <p:nvPr/>
        </p:nvSpPr>
        <p:spPr bwMode="auto">
          <a:xfrm>
            <a:off x="7299325" y="3333750"/>
            <a:ext cx="412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6</a:t>
            </a:r>
          </a:p>
        </p:txBody>
      </p:sp>
      <p:sp>
        <p:nvSpPr>
          <p:cNvPr id="244754" name="Text Box 18"/>
          <p:cNvSpPr txBox="1">
            <a:spLocks noChangeArrowheads="1"/>
          </p:cNvSpPr>
          <p:nvPr/>
        </p:nvSpPr>
        <p:spPr bwMode="auto">
          <a:xfrm>
            <a:off x="5419725" y="4248150"/>
            <a:ext cx="412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3</a:t>
            </a:r>
          </a:p>
        </p:txBody>
      </p:sp>
      <p:sp>
        <p:nvSpPr>
          <p:cNvPr id="244755" name="Text Box 19"/>
          <p:cNvSpPr txBox="1">
            <a:spLocks noChangeArrowheads="1"/>
          </p:cNvSpPr>
          <p:nvPr/>
        </p:nvSpPr>
        <p:spPr bwMode="auto">
          <a:xfrm>
            <a:off x="6359525" y="4248150"/>
            <a:ext cx="412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5</a:t>
            </a:r>
          </a:p>
        </p:txBody>
      </p:sp>
      <p:sp>
        <p:nvSpPr>
          <p:cNvPr id="244756" name="Text Box 20"/>
          <p:cNvSpPr txBox="1">
            <a:spLocks noChangeArrowheads="1"/>
          </p:cNvSpPr>
          <p:nvPr/>
        </p:nvSpPr>
        <p:spPr bwMode="auto">
          <a:xfrm>
            <a:off x="7299325" y="4248150"/>
            <a:ext cx="412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7</a:t>
            </a:r>
          </a:p>
        </p:txBody>
      </p:sp>
      <p:sp>
        <p:nvSpPr>
          <p:cNvPr id="244757" name="Text Box 21"/>
          <p:cNvSpPr txBox="1">
            <a:spLocks noChangeArrowheads="1"/>
          </p:cNvSpPr>
          <p:nvPr/>
        </p:nvSpPr>
        <p:spPr bwMode="auto">
          <a:xfrm>
            <a:off x="5419725" y="5162550"/>
            <a:ext cx="412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4</a:t>
            </a:r>
          </a:p>
        </p:txBody>
      </p:sp>
      <p:sp>
        <p:nvSpPr>
          <p:cNvPr id="244758" name="Text Box 22"/>
          <p:cNvSpPr txBox="1">
            <a:spLocks noChangeArrowheads="1"/>
          </p:cNvSpPr>
          <p:nvPr/>
        </p:nvSpPr>
        <p:spPr bwMode="auto">
          <a:xfrm>
            <a:off x="6359525" y="5162550"/>
            <a:ext cx="412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9</a:t>
            </a:r>
          </a:p>
        </p:txBody>
      </p:sp>
      <p:sp>
        <p:nvSpPr>
          <p:cNvPr id="244759" name="Text Box 23"/>
          <p:cNvSpPr txBox="1">
            <a:spLocks noChangeArrowheads="1"/>
          </p:cNvSpPr>
          <p:nvPr/>
        </p:nvSpPr>
        <p:spPr bwMode="auto">
          <a:xfrm>
            <a:off x="7299325" y="5162550"/>
            <a:ext cx="4127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2</a:t>
            </a:r>
          </a:p>
        </p:txBody>
      </p:sp>
      <p:sp>
        <p:nvSpPr>
          <p:cNvPr id="244765" name="Text Box 29"/>
          <p:cNvSpPr txBox="1">
            <a:spLocks noChangeArrowheads="1"/>
          </p:cNvSpPr>
          <p:nvPr/>
        </p:nvSpPr>
        <p:spPr bwMode="auto">
          <a:xfrm>
            <a:off x="2947988" y="13604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1</a:t>
            </a:r>
          </a:p>
        </p:txBody>
      </p:sp>
      <p:sp>
        <p:nvSpPr>
          <p:cNvPr id="244766" name="Text Box 30"/>
          <p:cNvSpPr txBox="1">
            <a:spLocks noChangeArrowheads="1"/>
          </p:cNvSpPr>
          <p:nvPr/>
        </p:nvSpPr>
        <p:spPr bwMode="auto">
          <a:xfrm>
            <a:off x="4078288" y="13604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5</a:t>
            </a:r>
          </a:p>
        </p:txBody>
      </p:sp>
      <p:sp>
        <p:nvSpPr>
          <p:cNvPr id="244767" name="Text Box 31"/>
          <p:cNvSpPr txBox="1">
            <a:spLocks noChangeArrowheads="1"/>
          </p:cNvSpPr>
          <p:nvPr/>
        </p:nvSpPr>
        <p:spPr bwMode="auto">
          <a:xfrm>
            <a:off x="6415088" y="13604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8</a:t>
            </a:r>
          </a:p>
        </p:txBody>
      </p:sp>
      <p:sp>
        <p:nvSpPr>
          <p:cNvPr id="244768" name="Text Box 32"/>
          <p:cNvSpPr txBox="1">
            <a:spLocks noChangeArrowheads="1"/>
          </p:cNvSpPr>
          <p:nvPr/>
        </p:nvSpPr>
        <p:spPr bwMode="auto">
          <a:xfrm>
            <a:off x="5273675" y="13604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3</a:t>
            </a:r>
          </a:p>
        </p:txBody>
      </p:sp>
      <p:sp>
        <p:nvSpPr>
          <p:cNvPr id="244769" name="Text Box 33"/>
          <p:cNvSpPr txBox="1">
            <a:spLocks noChangeArrowheads="1"/>
          </p:cNvSpPr>
          <p:nvPr/>
        </p:nvSpPr>
        <p:spPr bwMode="auto">
          <a:xfrm>
            <a:off x="3365500" y="2209800"/>
            <a:ext cx="184150"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6</a:t>
            </a:r>
          </a:p>
        </p:txBody>
      </p:sp>
      <p:sp>
        <p:nvSpPr>
          <p:cNvPr id="244770" name="Text Box 34"/>
          <p:cNvSpPr txBox="1">
            <a:spLocks noChangeArrowheads="1"/>
          </p:cNvSpPr>
          <p:nvPr/>
        </p:nvSpPr>
        <p:spPr bwMode="auto">
          <a:xfrm>
            <a:off x="4408488" y="22240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9</a:t>
            </a:r>
          </a:p>
        </p:txBody>
      </p:sp>
      <p:sp>
        <p:nvSpPr>
          <p:cNvPr id="244771" name="Text Box 35"/>
          <p:cNvSpPr txBox="1">
            <a:spLocks noChangeArrowheads="1"/>
          </p:cNvSpPr>
          <p:nvPr/>
        </p:nvSpPr>
        <p:spPr bwMode="auto">
          <a:xfrm>
            <a:off x="6719888" y="22240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2</a:t>
            </a:r>
          </a:p>
        </p:txBody>
      </p:sp>
      <p:sp>
        <p:nvSpPr>
          <p:cNvPr id="244772" name="Text Box 36"/>
          <p:cNvSpPr txBox="1">
            <a:spLocks noChangeArrowheads="1"/>
          </p:cNvSpPr>
          <p:nvPr/>
        </p:nvSpPr>
        <p:spPr bwMode="auto">
          <a:xfrm>
            <a:off x="5578475" y="22240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7</a:t>
            </a:r>
          </a:p>
        </p:txBody>
      </p:sp>
      <p:sp>
        <p:nvSpPr>
          <p:cNvPr id="244774" name="AutoShape 38"/>
          <p:cNvSpPr>
            <a:spLocks noChangeArrowheads="1"/>
          </p:cNvSpPr>
          <p:nvPr/>
        </p:nvSpPr>
        <p:spPr bwMode="auto">
          <a:xfrm>
            <a:off x="6184900" y="3338513"/>
            <a:ext cx="647700" cy="573087"/>
          </a:xfrm>
          <a:prstGeom prst="octagon">
            <a:avLst>
              <a:gd name="adj" fmla="val 2928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776" name="AutoShape 40"/>
          <p:cNvSpPr>
            <a:spLocks noChangeArrowheads="1"/>
          </p:cNvSpPr>
          <p:nvPr/>
        </p:nvSpPr>
        <p:spPr bwMode="auto">
          <a:xfrm>
            <a:off x="6234113" y="4303713"/>
            <a:ext cx="647700" cy="573087"/>
          </a:xfrm>
          <a:prstGeom prst="octagon">
            <a:avLst>
              <a:gd name="adj" fmla="val 2928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777" name="AutoShape 41"/>
          <p:cNvSpPr>
            <a:spLocks noChangeArrowheads="1"/>
          </p:cNvSpPr>
          <p:nvPr/>
        </p:nvSpPr>
        <p:spPr bwMode="auto">
          <a:xfrm>
            <a:off x="5292725" y="4305300"/>
            <a:ext cx="647700" cy="573088"/>
          </a:xfrm>
          <a:prstGeom prst="octagon">
            <a:avLst>
              <a:gd name="adj" fmla="val 2928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780" name="AutoShape 44"/>
          <p:cNvSpPr>
            <a:spLocks noChangeArrowheads="1"/>
          </p:cNvSpPr>
          <p:nvPr/>
        </p:nvSpPr>
        <p:spPr bwMode="auto">
          <a:xfrm>
            <a:off x="7129463" y="5191125"/>
            <a:ext cx="673100" cy="722313"/>
          </a:xfrm>
          <a:prstGeom prst="star4">
            <a:avLst>
              <a:gd name="adj" fmla="val 125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781" name="AutoShape 45"/>
          <p:cNvSpPr>
            <a:spLocks noChangeArrowheads="1"/>
          </p:cNvSpPr>
          <p:nvPr/>
        </p:nvSpPr>
        <p:spPr bwMode="auto">
          <a:xfrm>
            <a:off x="6240463" y="5141913"/>
            <a:ext cx="673100" cy="722312"/>
          </a:xfrm>
          <a:prstGeom prst="star4">
            <a:avLst>
              <a:gd name="adj" fmla="val 125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761" name="AutoShape 25"/>
          <p:cNvSpPr>
            <a:spLocks noChangeArrowheads="1"/>
          </p:cNvSpPr>
          <p:nvPr/>
        </p:nvSpPr>
        <p:spPr bwMode="auto">
          <a:xfrm>
            <a:off x="7896225" y="5072063"/>
            <a:ext cx="722313" cy="747712"/>
          </a:xfrm>
          <a:prstGeom prst="smileyFace">
            <a:avLst>
              <a:gd name="adj" fmla="val 4653"/>
            </a:avLst>
          </a:prstGeom>
          <a:solidFill>
            <a:srgbClr val="FF66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782" name="AutoShape 46"/>
          <p:cNvSpPr>
            <a:spLocks noChangeArrowheads="1"/>
          </p:cNvSpPr>
          <p:nvPr/>
        </p:nvSpPr>
        <p:spPr bwMode="auto">
          <a:xfrm>
            <a:off x="7131050" y="4178300"/>
            <a:ext cx="673100" cy="722313"/>
          </a:xfrm>
          <a:prstGeom prst="star4">
            <a:avLst>
              <a:gd name="adj" fmla="val 125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797" name="AutoShape 61"/>
          <p:cNvSpPr>
            <a:spLocks noChangeArrowheads="1"/>
          </p:cNvSpPr>
          <p:nvPr/>
        </p:nvSpPr>
        <p:spPr bwMode="auto">
          <a:xfrm>
            <a:off x="5295900" y="3363913"/>
            <a:ext cx="647700" cy="573087"/>
          </a:xfrm>
          <a:prstGeom prst="octagon">
            <a:avLst>
              <a:gd name="adj" fmla="val 2928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44802" name="Group 66"/>
          <p:cNvGrpSpPr>
            <a:grpSpLocks/>
          </p:cNvGrpSpPr>
          <p:nvPr/>
        </p:nvGrpSpPr>
        <p:grpSpPr bwMode="auto">
          <a:xfrm>
            <a:off x="101600" y="1249363"/>
            <a:ext cx="2465388" cy="1514475"/>
            <a:chOff x="64" y="787"/>
            <a:chExt cx="1553" cy="954"/>
          </a:xfrm>
        </p:grpSpPr>
        <p:sp>
          <p:nvSpPr>
            <p:cNvPr id="244763" name="Text Box 27"/>
            <p:cNvSpPr txBox="1">
              <a:spLocks noChangeArrowheads="1"/>
            </p:cNvSpPr>
            <p:nvPr/>
          </p:nvSpPr>
          <p:spPr bwMode="auto">
            <a:xfrm>
              <a:off x="510" y="829"/>
              <a:ext cx="56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You: </a:t>
              </a:r>
            </a:p>
          </p:txBody>
        </p:sp>
        <p:sp>
          <p:nvSpPr>
            <p:cNvPr id="244764" name="Text Box 28"/>
            <p:cNvSpPr txBox="1">
              <a:spLocks noChangeArrowheads="1"/>
            </p:cNvSpPr>
            <p:nvPr/>
          </p:nvSpPr>
          <p:spPr bwMode="auto">
            <a:xfrm>
              <a:off x="510" y="1373"/>
              <a:ext cx="1107"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Opponent: </a:t>
              </a:r>
            </a:p>
          </p:txBody>
        </p:sp>
        <p:sp>
          <p:nvSpPr>
            <p:cNvPr id="244779" name="AutoShape 43"/>
            <p:cNvSpPr>
              <a:spLocks noChangeArrowheads="1"/>
            </p:cNvSpPr>
            <p:nvPr/>
          </p:nvSpPr>
          <p:spPr bwMode="auto">
            <a:xfrm>
              <a:off x="112" y="1286"/>
              <a:ext cx="424" cy="455"/>
            </a:xfrm>
            <a:prstGeom prst="star4">
              <a:avLst>
                <a:gd name="adj" fmla="val 125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798" name="AutoShape 62"/>
            <p:cNvSpPr>
              <a:spLocks noChangeArrowheads="1"/>
            </p:cNvSpPr>
            <p:nvPr/>
          </p:nvSpPr>
          <p:spPr bwMode="auto">
            <a:xfrm>
              <a:off x="64" y="787"/>
              <a:ext cx="408" cy="361"/>
            </a:xfrm>
            <a:prstGeom prst="octagon">
              <a:avLst>
                <a:gd name="adj" fmla="val 2928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44799" name="AutoShape 63"/>
          <p:cNvSpPr>
            <a:spLocks noChangeArrowheads="1"/>
          </p:cNvSpPr>
          <p:nvPr/>
        </p:nvSpPr>
        <p:spPr bwMode="auto">
          <a:xfrm>
            <a:off x="7156450" y="3313113"/>
            <a:ext cx="673100" cy="722312"/>
          </a:xfrm>
          <a:prstGeom prst="star4">
            <a:avLst>
              <a:gd name="adj" fmla="val 125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800" name="AutoShape 64"/>
          <p:cNvSpPr>
            <a:spLocks noChangeArrowheads="1"/>
          </p:cNvSpPr>
          <p:nvPr/>
        </p:nvSpPr>
        <p:spPr bwMode="auto">
          <a:xfrm>
            <a:off x="7905750" y="4125913"/>
            <a:ext cx="722313" cy="747712"/>
          </a:xfrm>
          <a:prstGeom prst="smileyFace">
            <a:avLst>
              <a:gd name="adj" fmla="val 4653"/>
            </a:avLst>
          </a:prstGeom>
          <a:solidFill>
            <a:srgbClr val="FF66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4801" name="AutoShape 65"/>
          <p:cNvSpPr>
            <a:spLocks noChangeArrowheads="1"/>
          </p:cNvSpPr>
          <p:nvPr/>
        </p:nvSpPr>
        <p:spPr bwMode="auto">
          <a:xfrm>
            <a:off x="7905750" y="3211513"/>
            <a:ext cx="722313" cy="747712"/>
          </a:xfrm>
          <a:prstGeom prst="smileyFace">
            <a:avLst>
              <a:gd name="adj" fmla="val 4653"/>
            </a:avLst>
          </a:prstGeom>
          <a:solidFill>
            <a:srgbClr val="FF66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44803" name="Group 67"/>
          <p:cNvGrpSpPr>
            <a:grpSpLocks/>
          </p:cNvGrpSpPr>
          <p:nvPr/>
        </p:nvGrpSpPr>
        <p:grpSpPr bwMode="auto">
          <a:xfrm>
            <a:off x="227013" y="2805113"/>
            <a:ext cx="4129087" cy="3108325"/>
            <a:chOff x="1805" y="1767"/>
            <a:chExt cx="2601" cy="1958"/>
          </a:xfrm>
        </p:grpSpPr>
        <p:pic>
          <p:nvPicPr>
            <p:cNvPr id="244804"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 y="1767"/>
              <a:ext cx="2601" cy="19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4805" name="Text Box 69"/>
            <p:cNvSpPr txBox="1">
              <a:spLocks noChangeArrowheads="1"/>
            </p:cNvSpPr>
            <p:nvPr/>
          </p:nvSpPr>
          <p:spPr bwMode="auto">
            <a:xfrm>
              <a:off x="2358" y="1924"/>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8</a:t>
              </a:r>
            </a:p>
          </p:txBody>
        </p:sp>
        <p:sp>
          <p:nvSpPr>
            <p:cNvPr id="244806" name="Text Box 70"/>
            <p:cNvSpPr txBox="1">
              <a:spLocks noChangeArrowheads="1"/>
            </p:cNvSpPr>
            <p:nvPr/>
          </p:nvSpPr>
          <p:spPr bwMode="auto">
            <a:xfrm>
              <a:off x="2950" y="1924"/>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1</a:t>
              </a:r>
            </a:p>
          </p:txBody>
        </p:sp>
        <p:sp>
          <p:nvSpPr>
            <p:cNvPr id="244807" name="Text Box 71"/>
            <p:cNvSpPr txBox="1">
              <a:spLocks noChangeArrowheads="1"/>
            </p:cNvSpPr>
            <p:nvPr/>
          </p:nvSpPr>
          <p:spPr bwMode="auto">
            <a:xfrm>
              <a:off x="3542" y="1924"/>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6</a:t>
              </a:r>
            </a:p>
          </p:txBody>
        </p:sp>
        <p:sp>
          <p:nvSpPr>
            <p:cNvPr id="244808" name="Text Box 72"/>
            <p:cNvSpPr txBox="1">
              <a:spLocks noChangeArrowheads="1"/>
            </p:cNvSpPr>
            <p:nvPr/>
          </p:nvSpPr>
          <p:spPr bwMode="auto">
            <a:xfrm>
              <a:off x="2358" y="2500"/>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3</a:t>
              </a:r>
            </a:p>
          </p:txBody>
        </p:sp>
        <p:sp>
          <p:nvSpPr>
            <p:cNvPr id="244809" name="Text Box 73"/>
            <p:cNvSpPr txBox="1">
              <a:spLocks noChangeArrowheads="1"/>
            </p:cNvSpPr>
            <p:nvPr/>
          </p:nvSpPr>
          <p:spPr bwMode="auto">
            <a:xfrm>
              <a:off x="2950" y="2500"/>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5</a:t>
              </a:r>
            </a:p>
          </p:txBody>
        </p:sp>
        <p:sp>
          <p:nvSpPr>
            <p:cNvPr id="244810" name="Text Box 74"/>
            <p:cNvSpPr txBox="1">
              <a:spLocks noChangeArrowheads="1"/>
            </p:cNvSpPr>
            <p:nvPr/>
          </p:nvSpPr>
          <p:spPr bwMode="auto">
            <a:xfrm>
              <a:off x="3542" y="2500"/>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7</a:t>
              </a:r>
            </a:p>
          </p:txBody>
        </p:sp>
        <p:sp>
          <p:nvSpPr>
            <p:cNvPr id="244811" name="Text Box 75"/>
            <p:cNvSpPr txBox="1">
              <a:spLocks noChangeArrowheads="1"/>
            </p:cNvSpPr>
            <p:nvPr/>
          </p:nvSpPr>
          <p:spPr bwMode="auto">
            <a:xfrm>
              <a:off x="2358" y="3076"/>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4</a:t>
              </a:r>
            </a:p>
          </p:txBody>
        </p:sp>
        <p:sp>
          <p:nvSpPr>
            <p:cNvPr id="244812" name="Text Box 76"/>
            <p:cNvSpPr txBox="1">
              <a:spLocks noChangeArrowheads="1"/>
            </p:cNvSpPr>
            <p:nvPr/>
          </p:nvSpPr>
          <p:spPr bwMode="auto">
            <a:xfrm>
              <a:off x="2950" y="3076"/>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9</a:t>
              </a:r>
            </a:p>
          </p:txBody>
        </p:sp>
        <p:sp>
          <p:nvSpPr>
            <p:cNvPr id="244813" name="Text Box 77"/>
            <p:cNvSpPr txBox="1">
              <a:spLocks noChangeArrowheads="1"/>
            </p:cNvSpPr>
            <p:nvPr/>
          </p:nvSpPr>
          <p:spPr bwMode="auto">
            <a:xfrm>
              <a:off x="3542" y="3076"/>
              <a:ext cx="260"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47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448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476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47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4769">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47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4766">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47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4770">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478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4768">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477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44772">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4478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44767">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479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44771">
                                            <p:txEl>
                                              <p:pRg st="0" end="0"/>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4478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4480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4480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44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65" grpId="0" build="p" autoUpdateAnimBg="0"/>
      <p:bldP spid="244766" grpId="0" build="p" autoUpdateAnimBg="0"/>
      <p:bldP spid="244767" grpId="0" build="p" autoUpdateAnimBg="0"/>
      <p:bldP spid="244768" grpId="0" build="p" autoUpdateAnimBg="0"/>
      <p:bldP spid="244769" grpId="0" build="p" autoUpdateAnimBg="0"/>
      <p:bldP spid="244770" grpId="0" build="p" autoUpdateAnimBg="0"/>
      <p:bldP spid="244771" grpId="0" build="p" autoUpdateAnimBg="0"/>
      <p:bldP spid="244772" grpId="0" build="p" autoUpdateAnimBg="0"/>
      <p:bldP spid="244774" grpId="0" animBg="1"/>
      <p:bldP spid="244776" grpId="0" animBg="1"/>
      <p:bldP spid="244777" grpId="0" animBg="1"/>
      <p:bldP spid="244780" grpId="0" animBg="1"/>
      <p:bldP spid="244781" grpId="0" animBg="1"/>
      <p:bldP spid="244761" grpId="0" animBg="1"/>
      <p:bldP spid="244782" grpId="0" animBg="1"/>
      <p:bldP spid="244797" grpId="0" animBg="1"/>
      <p:bldP spid="244799" grpId="0" animBg="1"/>
      <p:bldP spid="244800" grpId="0" animBg="1"/>
      <p:bldP spid="2448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endParaRPr lang="en-US" altLang="en-US"/>
          </a:p>
        </p:txBody>
      </p:sp>
      <p:sp>
        <p:nvSpPr>
          <p:cNvPr id="308227" name="Rectangle 3"/>
          <p:cNvSpPr>
            <a:spLocks noGrp="1" noChangeArrowheads="1"/>
          </p:cNvSpPr>
          <p:nvPr>
            <p:ph type="body" idx="1"/>
          </p:nvPr>
        </p:nvSpPr>
        <p:spPr>
          <a:xfrm>
            <a:off x="385763" y="2276475"/>
            <a:ext cx="8939212" cy="1703388"/>
          </a:xfrm>
        </p:spPr>
        <p:txBody>
          <a:bodyPr/>
          <a:lstStyle/>
          <a:p>
            <a:r>
              <a:rPr lang="en-US" altLang="en-US"/>
              <a:t>During Object Modeling we do many transformations and changes to the object model. </a:t>
            </a:r>
          </a:p>
          <a:p>
            <a:r>
              <a:rPr lang="en-US" altLang="en-US"/>
              <a:t>It is important to make sure the object design model stays simple! </a:t>
            </a:r>
          </a:p>
          <a:p>
            <a:endParaRPr lang="en-US" altLang="en-US"/>
          </a:p>
          <a:p>
            <a:r>
              <a:rPr lang="en-US" altLang="en-US"/>
              <a:t>In the next two lectures we show how to use design patterns to keep system models simple.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en-US"/>
              <a:t>Modeling Heuristics</a:t>
            </a:r>
          </a:p>
        </p:txBody>
      </p:sp>
      <p:sp>
        <p:nvSpPr>
          <p:cNvPr id="245763" name="Rectangle 3"/>
          <p:cNvSpPr>
            <a:spLocks noGrp="1" noChangeArrowheads="1"/>
          </p:cNvSpPr>
          <p:nvPr>
            <p:ph type="body" idx="1"/>
          </p:nvPr>
        </p:nvSpPr>
        <p:spPr>
          <a:xfrm>
            <a:off x="385763" y="1184275"/>
            <a:ext cx="8939212" cy="4921250"/>
          </a:xfrm>
        </p:spPr>
        <p:txBody>
          <a:bodyPr/>
          <a:lstStyle/>
          <a:p>
            <a:pPr>
              <a:buFont typeface="Symbol" panose="05050102010706020507" pitchFamily="18" charset="2"/>
              <a:buNone/>
            </a:pPr>
            <a:r>
              <a:rPr lang="en-US" altLang="en-US"/>
              <a:t>Modeling must address our mental limitations: </a:t>
            </a:r>
          </a:p>
          <a:p>
            <a:pPr lvl="1"/>
            <a:r>
              <a:rPr lang="en-US" altLang="en-US"/>
              <a:t>Our short-term memory has only limited capacity (7+-2)</a:t>
            </a:r>
          </a:p>
          <a:p>
            <a:endParaRPr lang="en-US" altLang="en-US" sz="2000" b="1"/>
          </a:p>
          <a:p>
            <a:r>
              <a:rPr lang="en-US" altLang="en-US"/>
              <a:t>Good Models deal with this limitation, because they</a:t>
            </a:r>
          </a:p>
          <a:p>
            <a:pPr lvl="1"/>
            <a:r>
              <a:rPr lang="en-US" altLang="en-US"/>
              <a:t>Do not tax the mind</a:t>
            </a:r>
          </a:p>
          <a:p>
            <a:pPr lvl="2"/>
            <a:r>
              <a:rPr lang="en-US" altLang="en-US"/>
              <a:t>A good model requires only a minimal mental effort to understand</a:t>
            </a:r>
          </a:p>
          <a:p>
            <a:pPr lvl="1"/>
            <a:r>
              <a:rPr lang="en-US" altLang="en-US"/>
              <a:t>Reduce complexity</a:t>
            </a:r>
          </a:p>
          <a:p>
            <a:pPr lvl="2"/>
            <a:r>
              <a:rPr lang="en-US" altLang="en-US"/>
              <a:t>Turn complex tasks into easy ones (by good choice of representation)</a:t>
            </a:r>
          </a:p>
          <a:p>
            <a:pPr lvl="2"/>
            <a:r>
              <a:rPr lang="en-US" altLang="en-US"/>
              <a:t>Use of symmetries</a:t>
            </a:r>
          </a:p>
          <a:p>
            <a:pPr lvl="1"/>
            <a:r>
              <a:rPr lang="en-US" altLang="en-US"/>
              <a:t>Use abstractions</a:t>
            </a:r>
          </a:p>
          <a:p>
            <a:pPr lvl="2"/>
            <a:r>
              <a:rPr lang="en-US" altLang="en-US"/>
              <a:t>Ontologies and taxonomies</a:t>
            </a:r>
          </a:p>
          <a:p>
            <a:pPr lvl="1"/>
            <a:r>
              <a:rPr lang="en-US" altLang="en-US"/>
              <a:t>Have organizational structure:</a:t>
            </a:r>
          </a:p>
          <a:p>
            <a:pPr lvl="2"/>
            <a:r>
              <a:rPr lang="en-US" altLang="en-US"/>
              <a:t>Memory limitations are overcome with an appropriate representation (“natural model”)</a:t>
            </a:r>
          </a:p>
          <a:p>
            <a:pPr lvl="2"/>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altLang="en-US"/>
              <a:t>Outline of the Lecture</a:t>
            </a:r>
          </a:p>
        </p:txBody>
      </p:sp>
      <p:sp>
        <p:nvSpPr>
          <p:cNvPr id="5125" name="Rectangle 5"/>
          <p:cNvSpPr>
            <a:spLocks noGrp="1" noChangeArrowheads="1"/>
          </p:cNvSpPr>
          <p:nvPr>
            <p:ph type="body" idx="1"/>
          </p:nvPr>
        </p:nvSpPr>
        <p:spPr>
          <a:xfrm>
            <a:off x="385763" y="1006475"/>
            <a:ext cx="8939212" cy="4921250"/>
          </a:xfrm>
        </p:spPr>
        <p:txBody>
          <a:bodyPr/>
          <a:lstStyle/>
          <a:p>
            <a:r>
              <a:rPr lang="en-US" altLang="en-US"/>
              <a:t>Design Patterns</a:t>
            </a:r>
          </a:p>
          <a:p>
            <a:pPr lvl="1"/>
            <a:r>
              <a:rPr lang="en-US" altLang="en-US"/>
              <a:t>Usefulness of design patterns</a:t>
            </a:r>
          </a:p>
          <a:p>
            <a:pPr lvl="1"/>
            <a:r>
              <a:rPr lang="en-US" altLang="en-US"/>
              <a:t>Design Pattern Categories</a:t>
            </a:r>
          </a:p>
          <a:p>
            <a:r>
              <a:rPr lang="en-US" altLang="en-US"/>
              <a:t>Patterns covered in this lecture</a:t>
            </a:r>
          </a:p>
          <a:p>
            <a:pPr lvl="1"/>
            <a:r>
              <a:rPr lang="en-US" altLang="en-US"/>
              <a:t>Composite: Model dynamic aggregates</a:t>
            </a:r>
          </a:p>
          <a:p>
            <a:pPr lvl="1"/>
            <a:r>
              <a:rPr lang="en-US" altLang="en-US"/>
              <a:t>Facade: Interfacing to subsystems</a:t>
            </a:r>
          </a:p>
          <a:p>
            <a:pPr lvl="1"/>
            <a:r>
              <a:rPr lang="en-US" altLang="en-US"/>
              <a:t>Adapter: Interfacing to existing systems  (legacy systems)</a:t>
            </a:r>
          </a:p>
          <a:p>
            <a:pPr lvl="1"/>
            <a:r>
              <a:rPr lang="en-US" altLang="en-US"/>
              <a:t>Bridge: Interfacing to existing and future systems</a:t>
            </a:r>
          </a:p>
          <a:p>
            <a:r>
              <a:rPr lang="en-US" altLang="en-US"/>
              <a:t>Patterns covered in the next lecture</a:t>
            </a:r>
          </a:p>
          <a:p>
            <a:pPr lvl="1"/>
            <a:r>
              <a:rPr lang="en-US" altLang="en-US"/>
              <a:t>Abstract Factory </a:t>
            </a:r>
          </a:p>
          <a:p>
            <a:pPr lvl="1"/>
            <a:r>
              <a:rPr lang="en-US" altLang="en-US"/>
              <a:t>Proxy</a:t>
            </a:r>
          </a:p>
          <a:p>
            <a:pPr lvl="1"/>
            <a:r>
              <a:rPr lang="en-US" altLang="en-US"/>
              <a:t>Command</a:t>
            </a:r>
          </a:p>
          <a:p>
            <a:pPr lvl="1"/>
            <a:r>
              <a:rPr lang="en-US" altLang="en-US"/>
              <a:t>Observer</a:t>
            </a:r>
          </a:p>
          <a:p>
            <a:pPr lvl="1"/>
            <a:r>
              <a:rPr lang="en-US" altLang="en-US"/>
              <a:t>Strategy</a:t>
            </a:r>
          </a:p>
          <a:p>
            <a:pPr lvl="1">
              <a:buFont typeface="Wingdings" panose="05000000000000000000" pitchFamily="2" charset="2"/>
              <a:buNone/>
            </a:pPr>
            <a:endParaRPr lang="en-US"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en-US"/>
              <a:t>Finding Objects</a:t>
            </a:r>
          </a:p>
        </p:txBody>
      </p:sp>
      <p:sp>
        <p:nvSpPr>
          <p:cNvPr id="6147" name="Rectangle 3"/>
          <p:cNvSpPr>
            <a:spLocks noGrp="1" noChangeArrowheads="1"/>
          </p:cNvSpPr>
          <p:nvPr>
            <p:ph type="body" idx="1"/>
          </p:nvPr>
        </p:nvSpPr>
        <p:spPr>
          <a:noFill/>
          <a:ln/>
        </p:spPr>
        <p:txBody>
          <a:bodyPr/>
          <a:lstStyle/>
          <a:p>
            <a:r>
              <a:rPr lang="en-US" altLang="en-US"/>
              <a:t>The hardest problems in object-oriented system development are: </a:t>
            </a:r>
          </a:p>
          <a:p>
            <a:pPr lvl="1"/>
            <a:r>
              <a:rPr lang="en-US" altLang="en-US"/>
              <a:t>Identifying objects</a:t>
            </a:r>
          </a:p>
          <a:p>
            <a:pPr lvl="1"/>
            <a:r>
              <a:rPr lang="en-US" altLang="en-US"/>
              <a:t>Decomposing the system into objects</a:t>
            </a:r>
          </a:p>
          <a:p>
            <a:r>
              <a:rPr lang="en-US" altLang="en-US"/>
              <a:t>Requirements Analysis focuses on application domain:</a:t>
            </a:r>
          </a:p>
          <a:p>
            <a:pPr lvl="1"/>
            <a:r>
              <a:rPr lang="en-US" altLang="en-US"/>
              <a:t> Object identification</a:t>
            </a:r>
          </a:p>
          <a:p>
            <a:r>
              <a:rPr lang="en-US" altLang="en-US"/>
              <a:t>System Design addresses both,  application and implementation domain:</a:t>
            </a:r>
          </a:p>
          <a:p>
            <a:pPr lvl="1"/>
            <a:r>
              <a:rPr lang="en-US" altLang="en-US"/>
              <a:t>Subsystem Identification</a:t>
            </a:r>
          </a:p>
          <a:p>
            <a:r>
              <a:rPr lang="en-US" altLang="en-US"/>
              <a:t>Object Design focuses on implementation domain:</a:t>
            </a:r>
          </a:p>
          <a:p>
            <a:pPr lvl="1"/>
            <a:r>
              <a:rPr lang="en-US" altLang="en-US"/>
              <a:t>Additional solution objects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1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14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ltLang="en-US"/>
              <a:t>Techniques for Finding Objects</a:t>
            </a:r>
          </a:p>
        </p:txBody>
      </p:sp>
      <p:sp>
        <p:nvSpPr>
          <p:cNvPr id="7171" name="Rectangle 3"/>
          <p:cNvSpPr>
            <a:spLocks noGrp="1" noChangeArrowheads="1"/>
          </p:cNvSpPr>
          <p:nvPr>
            <p:ph type="body" idx="1"/>
          </p:nvPr>
        </p:nvSpPr>
        <p:spPr>
          <a:noFill/>
          <a:ln/>
        </p:spPr>
        <p:txBody>
          <a:bodyPr/>
          <a:lstStyle/>
          <a:p>
            <a:r>
              <a:rPr lang="en-US" altLang="en-US"/>
              <a:t>Requirements Analysis</a:t>
            </a:r>
          </a:p>
          <a:p>
            <a:pPr lvl="1"/>
            <a:r>
              <a:rPr lang="en-US" altLang="en-US"/>
              <a:t>Start with Use Cases. Identify participating objects</a:t>
            </a:r>
          </a:p>
          <a:p>
            <a:pPr lvl="1"/>
            <a:r>
              <a:rPr lang="en-US" altLang="en-US"/>
              <a:t>Textual analysis of flow of events (find nouns, verbs, ...)</a:t>
            </a:r>
          </a:p>
          <a:p>
            <a:pPr lvl="1"/>
            <a:r>
              <a:rPr lang="en-US" altLang="en-US"/>
              <a:t>Extract  application domain objects by interviewing client (application domain knowledge)</a:t>
            </a:r>
          </a:p>
          <a:p>
            <a:pPr lvl="1"/>
            <a:r>
              <a:rPr lang="en-US" altLang="en-US"/>
              <a:t>Find objects by using general knowledge</a:t>
            </a:r>
          </a:p>
          <a:p>
            <a:r>
              <a:rPr lang="en-US" altLang="en-US"/>
              <a:t>System Design </a:t>
            </a:r>
          </a:p>
          <a:p>
            <a:pPr lvl="1"/>
            <a:r>
              <a:rPr lang="en-US" altLang="en-US"/>
              <a:t>Subsystem decomposition </a:t>
            </a:r>
          </a:p>
          <a:p>
            <a:pPr lvl="1"/>
            <a:r>
              <a:rPr lang="en-US" altLang="en-US"/>
              <a:t>Try to identify layers and partitions</a:t>
            </a:r>
          </a:p>
          <a:p>
            <a:r>
              <a:rPr lang="en-US" altLang="en-US"/>
              <a:t>Object Design</a:t>
            </a:r>
          </a:p>
          <a:p>
            <a:pPr lvl="1"/>
            <a:r>
              <a:rPr lang="en-US" altLang="en-US"/>
              <a:t>Find additional objects by applying implementation domain knowledge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1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altLang="en-US"/>
              <a:t>Another Source for Finding Objects : Design Patterns</a:t>
            </a:r>
          </a:p>
        </p:txBody>
      </p:sp>
      <p:sp>
        <p:nvSpPr>
          <p:cNvPr id="8197" name="Rectangle 5"/>
          <p:cNvSpPr>
            <a:spLocks noGrp="1" noChangeArrowheads="1"/>
          </p:cNvSpPr>
          <p:nvPr>
            <p:ph type="body" idx="1"/>
          </p:nvPr>
        </p:nvSpPr>
        <p:spPr>
          <a:xfrm>
            <a:off x="385763" y="1295400"/>
            <a:ext cx="8462962" cy="4921250"/>
          </a:xfrm>
        </p:spPr>
        <p:txBody>
          <a:bodyPr/>
          <a:lstStyle/>
          <a:p>
            <a:r>
              <a:rPr lang="en-US" altLang="en-US"/>
              <a:t>What are Design Patterns?</a:t>
            </a:r>
          </a:p>
          <a:p>
            <a:pPr lvl="1"/>
            <a:r>
              <a:rPr lang="en-US" altLang="en-US"/>
              <a:t>A  design pattern describes a problem which occurs over and over again in our environment</a:t>
            </a:r>
          </a:p>
          <a:p>
            <a:pPr lvl="1"/>
            <a:r>
              <a:rPr lang="en-US" altLang="en-US"/>
              <a:t>Then it describes the core of the solution to that problem, in such a way that you can use the this solution a million times over, without ever doing it the same twice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noFill/>
          <a:ln/>
        </p:spPr>
        <p:txBody>
          <a:bodyPr/>
          <a:lstStyle/>
          <a:p>
            <a:r>
              <a:rPr lang="en-US" altLang="en-US"/>
              <a:t>What is common between these definitions?</a:t>
            </a:r>
          </a:p>
        </p:txBody>
      </p:sp>
      <p:sp>
        <p:nvSpPr>
          <p:cNvPr id="146435" name="Rectangle 3"/>
          <p:cNvSpPr>
            <a:spLocks noGrp="1" noChangeArrowheads="1"/>
          </p:cNvSpPr>
          <p:nvPr>
            <p:ph type="body" sz="half" idx="1"/>
          </p:nvPr>
        </p:nvSpPr>
        <p:spPr>
          <a:xfrm>
            <a:off x="385763" y="1295400"/>
            <a:ext cx="8829675" cy="1779588"/>
          </a:xfrm>
          <a:noFill/>
          <a:ln/>
        </p:spPr>
        <p:txBody>
          <a:bodyPr/>
          <a:lstStyle/>
          <a:p>
            <a:r>
              <a:rPr lang="en-US" altLang="en-US"/>
              <a:t>Definition Software System</a:t>
            </a:r>
            <a:endParaRPr lang="en-US" altLang="en-US" sz="2000"/>
          </a:p>
          <a:p>
            <a:pPr lvl="1"/>
            <a:r>
              <a:rPr lang="en-US" altLang="en-US"/>
              <a:t>A software system consists of subsystems which are either other subsystems or collection of classes</a:t>
            </a:r>
          </a:p>
          <a:p>
            <a:pPr lvl="1"/>
            <a:endParaRPr lang="en-US" altLang="en-US"/>
          </a:p>
        </p:txBody>
      </p:sp>
      <p:sp>
        <p:nvSpPr>
          <p:cNvPr id="146436" name="Rectangle 4"/>
          <p:cNvSpPr>
            <a:spLocks noGrp="1" noChangeArrowheads="1"/>
          </p:cNvSpPr>
          <p:nvPr>
            <p:ph type="body" sz="half" idx="2"/>
          </p:nvPr>
        </p:nvSpPr>
        <p:spPr>
          <a:xfrm>
            <a:off x="404813" y="3495675"/>
            <a:ext cx="8556625" cy="2197100"/>
          </a:xfrm>
        </p:spPr>
        <p:txBody>
          <a:bodyPr/>
          <a:lstStyle/>
          <a:p>
            <a:r>
              <a:rPr lang="en-US" altLang="en-US"/>
              <a:t>Definition Software Lifecycle:</a:t>
            </a:r>
            <a:endParaRPr lang="en-US" altLang="en-US" sz="2000"/>
          </a:p>
          <a:p>
            <a:pPr lvl="1"/>
            <a:r>
              <a:rPr lang="en-US" altLang="en-US"/>
              <a:t>The software lifecycle consists of a set of development activities which are either other actitivies or collection of  tasks</a:t>
            </a:r>
          </a:p>
          <a:p>
            <a:endParaRPr lang="en-US"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64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ltLang="en-US"/>
              <a:t>Introducing the Composite Pattern</a:t>
            </a:r>
          </a:p>
        </p:txBody>
      </p:sp>
      <p:sp>
        <p:nvSpPr>
          <p:cNvPr id="14339" name="Rectangle 3"/>
          <p:cNvSpPr>
            <a:spLocks noGrp="1" noChangeArrowheads="1"/>
          </p:cNvSpPr>
          <p:nvPr>
            <p:ph type="body" idx="1"/>
          </p:nvPr>
        </p:nvSpPr>
        <p:spPr>
          <a:xfrm>
            <a:off x="476250" y="973138"/>
            <a:ext cx="9013825" cy="5427662"/>
          </a:xfrm>
          <a:noFill/>
          <a:ln/>
        </p:spPr>
        <p:txBody>
          <a:bodyPr/>
          <a:lstStyle/>
          <a:p>
            <a:r>
              <a:rPr lang="en-US" altLang="en-US"/>
              <a:t>Models tree structures that represent part-whole hierarchies with arbitrary depth and width. </a:t>
            </a:r>
          </a:p>
          <a:p>
            <a:r>
              <a:rPr lang="en-US" altLang="en-US"/>
              <a:t>The Composite Pattern lets client treat individual objects and compositions of these  objects uniformly</a:t>
            </a:r>
          </a:p>
        </p:txBody>
      </p:sp>
      <p:sp>
        <p:nvSpPr>
          <p:cNvPr id="14340" name="Rectangle 4"/>
          <p:cNvSpPr>
            <a:spLocks noChangeArrowheads="1"/>
          </p:cNvSpPr>
          <p:nvPr/>
        </p:nvSpPr>
        <p:spPr bwMode="auto">
          <a:xfrm>
            <a:off x="1363663" y="2878138"/>
            <a:ext cx="1416050" cy="6302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Client</a:t>
            </a:r>
          </a:p>
        </p:txBody>
      </p:sp>
      <p:sp>
        <p:nvSpPr>
          <p:cNvPr id="14341" name="Rectangle 5"/>
          <p:cNvSpPr>
            <a:spLocks noChangeArrowheads="1"/>
          </p:cNvSpPr>
          <p:nvPr/>
        </p:nvSpPr>
        <p:spPr bwMode="auto">
          <a:xfrm>
            <a:off x="4262438" y="2827338"/>
            <a:ext cx="1708150" cy="7318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i="1"/>
              <a:t>Component</a:t>
            </a:r>
          </a:p>
        </p:txBody>
      </p:sp>
      <p:sp>
        <p:nvSpPr>
          <p:cNvPr id="14342" name="Rectangle 6"/>
          <p:cNvSpPr>
            <a:spLocks noChangeArrowheads="1"/>
          </p:cNvSpPr>
          <p:nvPr/>
        </p:nvSpPr>
        <p:spPr bwMode="auto">
          <a:xfrm>
            <a:off x="2738438" y="4706938"/>
            <a:ext cx="1692275" cy="1323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Leaf</a:t>
            </a:r>
          </a:p>
          <a:p>
            <a:pPr algn="ctr"/>
            <a:endParaRPr lang="en-US" altLang="en-US"/>
          </a:p>
          <a:p>
            <a:pPr algn="ctr"/>
            <a:r>
              <a:rPr lang="en-US" altLang="en-US" sz="1600"/>
              <a:t>Operation()</a:t>
            </a:r>
          </a:p>
        </p:txBody>
      </p:sp>
      <p:sp>
        <p:nvSpPr>
          <p:cNvPr id="14343" name="Rectangle 7"/>
          <p:cNvSpPr>
            <a:spLocks noChangeArrowheads="1"/>
          </p:cNvSpPr>
          <p:nvPr/>
        </p:nvSpPr>
        <p:spPr bwMode="auto">
          <a:xfrm>
            <a:off x="5013325" y="4706938"/>
            <a:ext cx="2205038" cy="16795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Composite</a:t>
            </a:r>
          </a:p>
          <a:p>
            <a:pPr algn="ctr"/>
            <a:endParaRPr lang="en-US" altLang="en-US"/>
          </a:p>
          <a:p>
            <a:pPr algn="ctr"/>
            <a:r>
              <a:rPr lang="en-US" altLang="en-US" sz="1600"/>
              <a:t>Operation()</a:t>
            </a:r>
          </a:p>
          <a:p>
            <a:pPr algn="ctr"/>
            <a:r>
              <a:rPr lang="en-US" altLang="en-US" sz="1600"/>
              <a:t>AddComponent</a:t>
            </a:r>
          </a:p>
          <a:p>
            <a:pPr algn="ctr"/>
            <a:r>
              <a:rPr lang="en-US" altLang="en-US" sz="1600"/>
              <a:t>RemoveComponent()</a:t>
            </a:r>
          </a:p>
          <a:p>
            <a:pPr algn="ctr"/>
            <a:r>
              <a:rPr lang="en-US" altLang="en-US" sz="1600"/>
              <a:t>GetChild()</a:t>
            </a:r>
          </a:p>
        </p:txBody>
      </p:sp>
      <p:sp>
        <p:nvSpPr>
          <p:cNvPr id="14344" name="AutoShape 8"/>
          <p:cNvSpPr>
            <a:spLocks noChangeArrowheads="1"/>
          </p:cNvSpPr>
          <p:nvPr/>
        </p:nvSpPr>
        <p:spPr bwMode="auto">
          <a:xfrm>
            <a:off x="5013325" y="3962400"/>
            <a:ext cx="354013" cy="274638"/>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5" name="Line 9"/>
          <p:cNvSpPr>
            <a:spLocks noChangeShapeType="1"/>
          </p:cNvSpPr>
          <p:nvPr/>
        </p:nvSpPr>
        <p:spPr bwMode="auto">
          <a:xfrm>
            <a:off x="5191125" y="3605213"/>
            <a:ext cx="0" cy="376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6" name="Line 10"/>
          <p:cNvSpPr>
            <a:spLocks noChangeShapeType="1"/>
          </p:cNvSpPr>
          <p:nvPr/>
        </p:nvSpPr>
        <p:spPr bwMode="auto">
          <a:xfrm>
            <a:off x="2813050" y="3176588"/>
            <a:ext cx="14160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7" name="Line 11"/>
          <p:cNvSpPr>
            <a:spLocks noChangeShapeType="1"/>
          </p:cNvSpPr>
          <p:nvPr/>
        </p:nvSpPr>
        <p:spPr bwMode="auto">
          <a:xfrm>
            <a:off x="3436938" y="4243388"/>
            <a:ext cx="3232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8" name="Line 12"/>
          <p:cNvSpPr>
            <a:spLocks noChangeShapeType="1"/>
          </p:cNvSpPr>
          <p:nvPr/>
        </p:nvSpPr>
        <p:spPr bwMode="auto">
          <a:xfrm>
            <a:off x="6675438" y="4249738"/>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9" name="Line 13"/>
          <p:cNvSpPr>
            <a:spLocks noChangeShapeType="1"/>
          </p:cNvSpPr>
          <p:nvPr/>
        </p:nvSpPr>
        <p:spPr bwMode="auto">
          <a:xfrm>
            <a:off x="3430588" y="4232275"/>
            <a:ext cx="0" cy="4778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0" name="Line 14"/>
          <p:cNvSpPr>
            <a:spLocks noChangeShapeType="1"/>
          </p:cNvSpPr>
          <p:nvPr/>
        </p:nvSpPr>
        <p:spPr bwMode="auto">
          <a:xfrm>
            <a:off x="7488238" y="5089525"/>
            <a:ext cx="958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1" name="Line 15"/>
          <p:cNvSpPr>
            <a:spLocks noChangeShapeType="1"/>
          </p:cNvSpPr>
          <p:nvPr/>
        </p:nvSpPr>
        <p:spPr bwMode="auto">
          <a:xfrm flipV="1">
            <a:off x="8453438" y="3108325"/>
            <a:ext cx="0" cy="19986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2" name="Line 16"/>
          <p:cNvSpPr>
            <a:spLocks noChangeShapeType="1"/>
          </p:cNvSpPr>
          <p:nvPr/>
        </p:nvSpPr>
        <p:spPr bwMode="auto">
          <a:xfrm flipH="1">
            <a:off x="5995988" y="3108325"/>
            <a:ext cx="2457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3" name="Oval 17"/>
          <p:cNvSpPr>
            <a:spLocks noChangeArrowheads="1"/>
          </p:cNvSpPr>
          <p:nvPr/>
        </p:nvSpPr>
        <p:spPr bwMode="auto">
          <a:xfrm>
            <a:off x="6003925" y="3063875"/>
            <a:ext cx="77788" cy="122238"/>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4" name="Line 18"/>
          <p:cNvSpPr>
            <a:spLocks noChangeShapeType="1"/>
          </p:cNvSpPr>
          <p:nvPr/>
        </p:nvSpPr>
        <p:spPr bwMode="auto">
          <a:xfrm flipV="1">
            <a:off x="7232650" y="4987925"/>
            <a:ext cx="77788" cy="841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5" name="Line 19"/>
          <p:cNvSpPr>
            <a:spLocks noChangeShapeType="1"/>
          </p:cNvSpPr>
          <p:nvPr/>
        </p:nvSpPr>
        <p:spPr bwMode="auto">
          <a:xfrm>
            <a:off x="7378700" y="4994275"/>
            <a:ext cx="60325" cy="555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6" name="Line 20"/>
          <p:cNvSpPr>
            <a:spLocks noChangeShapeType="1"/>
          </p:cNvSpPr>
          <p:nvPr/>
        </p:nvSpPr>
        <p:spPr bwMode="auto">
          <a:xfrm flipH="1">
            <a:off x="7391400" y="5113338"/>
            <a:ext cx="90488" cy="71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7" name="Line 21"/>
          <p:cNvSpPr>
            <a:spLocks noChangeShapeType="1"/>
          </p:cNvSpPr>
          <p:nvPr/>
        </p:nvSpPr>
        <p:spPr bwMode="auto">
          <a:xfrm flipH="1" flipV="1">
            <a:off x="7243763" y="5140325"/>
            <a:ext cx="73025" cy="68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8" name="Rectangle 22"/>
          <p:cNvSpPr>
            <a:spLocks noChangeArrowheads="1"/>
          </p:cNvSpPr>
          <p:nvPr/>
        </p:nvSpPr>
        <p:spPr bwMode="auto">
          <a:xfrm>
            <a:off x="7670800" y="5119688"/>
            <a:ext cx="11207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t>Children</a:t>
            </a:r>
          </a:p>
        </p:txBody>
      </p:sp>
      <p:sp>
        <p:nvSpPr>
          <p:cNvPr id="14359" name="Line 23"/>
          <p:cNvSpPr>
            <a:spLocks noChangeShapeType="1"/>
          </p:cNvSpPr>
          <p:nvPr/>
        </p:nvSpPr>
        <p:spPr bwMode="auto">
          <a:xfrm>
            <a:off x="2757488" y="5241925"/>
            <a:ext cx="16557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60" name="Line 24"/>
          <p:cNvSpPr>
            <a:spLocks noChangeShapeType="1"/>
          </p:cNvSpPr>
          <p:nvPr/>
        </p:nvSpPr>
        <p:spPr bwMode="auto">
          <a:xfrm>
            <a:off x="5032375" y="5056188"/>
            <a:ext cx="21859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a:t>Is this a good Model?</a:t>
            </a:r>
          </a:p>
        </p:txBody>
      </p:sp>
      <p:sp>
        <p:nvSpPr>
          <p:cNvPr id="208899" name="Rectangle 3"/>
          <p:cNvSpPr>
            <a:spLocks noGrp="1" noChangeArrowheads="1"/>
          </p:cNvSpPr>
          <p:nvPr>
            <p:ph type="body" idx="1"/>
          </p:nvPr>
        </p:nvSpPr>
        <p:spPr>
          <a:xfrm>
            <a:off x="381000" y="990600"/>
            <a:ext cx="8939213" cy="4921250"/>
          </a:xfrm>
          <a:noFill/>
          <a:ln/>
        </p:spPr>
        <p:txBody>
          <a:bodyPr/>
          <a:lstStyle/>
          <a:p>
            <a:pPr>
              <a:lnSpc>
                <a:spcPct val="70000"/>
              </a:lnSpc>
              <a:buFont typeface="Symbol" panose="05050102010706020507" pitchFamily="18" charset="2"/>
              <a:buNone/>
            </a:pPr>
            <a:r>
              <a:rPr lang="en-US" altLang="en-US" sz="2000" b="1">
                <a:latin typeface="Courier" charset="0"/>
              </a:rPr>
              <a:t>public interface SeatImplementation {</a:t>
            </a:r>
          </a:p>
          <a:p>
            <a:pPr>
              <a:lnSpc>
                <a:spcPct val="70000"/>
              </a:lnSpc>
              <a:buFont typeface="Symbol" panose="05050102010706020507" pitchFamily="18" charset="2"/>
              <a:buNone/>
            </a:pPr>
            <a:r>
              <a:rPr lang="en-US" altLang="en-US" sz="2000" b="1">
                <a:latin typeface="Courier" charset="0"/>
              </a:rPr>
              <a:t>  public int GetPosition();</a:t>
            </a:r>
          </a:p>
          <a:p>
            <a:pPr>
              <a:lnSpc>
                <a:spcPct val="70000"/>
              </a:lnSpc>
              <a:buFont typeface="Symbol" panose="05050102010706020507" pitchFamily="18" charset="2"/>
              <a:buNone/>
            </a:pPr>
            <a:r>
              <a:rPr lang="en-US" altLang="en-US" sz="2000" b="1">
                <a:latin typeface="Courier" charset="0"/>
              </a:rPr>
              <a:t>  public void SetPosition(int newPosition);</a:t>
            </a:r>
          </a:p>
          <a:p>
            <a:pPr>
              <a:lnSpc>
                <a:spcPct val="70000"/>
              </a:lnSpc>
              <a:buFont typeface="Symbol" panose="05050102010706020507" pitchFamily="18" charset="2"/>
              <a:buNone/>
            </a:pPr>
            <a:r>
              <a:rPr lang="en-US" altLang="en-US" sz="2000" b="1">
                <a:latin typeface="Courier" charset="0"/>
              </a:rPr>
              <a:t>}</a:t>
            </a:r>
          </a:p>
          <a:p>
            <a:pPr>
              <a:lnSpc>
                <a:spcPct val="70000"/>
              </a:lnSpc>
              <a:buFont typeface="Symbol" panose="05050102010706020507" pitchFamily="18" charset="2"/>
              <a:buNone/>
            </a:pPr>
            <a:r>
              <a:rPr lang="en-US" altLang="en-US" sz="2000" b="1">
                <a:latin typeface="Courier" charset="0"/>
              </a:rPr>
              <a:t>public class Stubcode implements SeatImplementation {</a:t>
            </a:r>
          </a:p>
          <a:p>
            <a:pPr>
              <a:lnSpc>
                <a:spcPct val="70000"/>
              </a:lnSpc>
              <a:buFont typeface="Symbol" panose="05050102010706020507" pitchFamily="18" charset="2"/>
              <a:buNone/>
            </a:pPr>
            <a:r>
              <a:rPr lang="en-US" altLang="en-US" sz="2000" b="1">
                <a:latin typeface="Courier" charset="0"/>
              </a:rPr>
              <a:t>  public int GetPosition() {</a:t>
            </a:r>
          </a:p>
          <a:p>
            <a:pPr>
              <a:lnSpc>
                <a:spcPct val="40000"/>
              </a:lnSpc>
              <a:buFont typeface="Symbol" panose="05050102010706020507" pitchFamily="18" charset="2"/>
              <a:buNone/>
            </a:pPr>
            <a:r>
              <a:rPr lang="en-US" altLang="en-US" sz="2000" b="1">
                <a:latin typeface="Courier" charset="0"/>
              </a:rPr>
              <a:t>    // stub code for GetPosition</a:t>
            </a:r>
          </a:p>
          <a:p>
            <a:pPr>
              <a:lnSpc>
                <a:spcPct val="40000"/>
              </a:lnSpc>
              <a:buFont typeface="Symbol" panose="05050102010706020507" pitchFamily="18" charset="2"/>
              <a:buNone/>
            </a:pPr>
            <a:r>
              <a:rPr lang="en-US" altLang="en-US" sz="2000" b="1">
                <a:latin typeface="Courier" charset="0"/>
              </a:rPr>
              <a:t>  }</a:t>
            </a:r>
          </a:p>
          <a:p>
            <a:pPr>
              <a:lnSpc>
                <a:spcPct val="40000"/>
              </a:lnSpc>
              <a:buFont typeface="Symbol" panose="05050102010706020507" pitchFamily="18" charset="2"/>
              <a:buNone/>
            </a:pPr>
            <a:r>
              <a:rPr lang="en-US" altLang="en-US" sz="2000" b="1">
                <a:latin typeface="Courier" charset="0"/>
              </a:rPr>
              <a:t>  ...</a:t>
            </a:r>
          </a:p>
          <a:p>
            <a:pPr>
              <a:lnSpc>
                <a:spcPct val="40000"/>
              </a:lnSpc>
              <a:buFont typeface="Symbol" panose="05050102010706020507" pitchFamily="18" charset="2"/>
              <a:buNone/>
            </a:pPr>
            <a:r>
              <a:rPr lang="en-US" altLang="en-US" sz="2000" b="1">
                <a:latin typeface="Courier" charset="0"/>
              </a:rPr>
              <a:t>}</a:t>
            </a:r>
          </a:p>
          <a:p>
            <a:pPr>
              <a:lnSpc>
                <a:spcPct val="70000"/>
              </a:lnSpc>
              <a:buFont typeface="Symbol" panose="05050102010706020507" pitchFamily="18" charset="2"/>
              <a:buNone/>
            </a:pPr>
            <a:r>
              <a:rPr lang="en-US" altLang="en-US" sz="2000" b="1">
                <a:latin typeface="Courier" charset="0"/>
              </a:rPr>
              <a:t>public class AimSeat implements SeatImplementation {</a:t>
            </a:r>
          </a:p>
          <a:p>
            <a:pPr>
              <a:lnSpc>
                <a:spcPct val="70000"/>
              </a:lnSpc>
              <a:buFont typeface="Symbol" panose="05050102010706020507" pitchFamily="18" charset="2"/>
              <a:buNone/>
            </a:pPr>
            <a:r>
              <a:rPr lang="en-US" altLang="en-US" sz="2000" b="1">
                <a:latin typeface="Courier" charset="0"/>
              </a:rPr>
              <a:t>  public int GetPosition() {</a:t>
            </a:r>
          </a:p>
          <a:p>
            <a:pPr>
              <a:lnSpc>
                <a:spcPct val="40000"/>
              </a:lnSpc>
              <a:buFont typeface="Symbol" panose="05050102010706020507" pitchFamily="18" charset="2"/>
              <a:buNone/>
            </a:pPr>
            <a:r>
              <a:rPr lang="en-US" altLang="en-US" sz="2000" b="1">
                <a:latin typeface="Courier" charset="0"/>
              </a:rPr>
              <a:t>    // actual call to the AIM simulation system</a:t>
            </a:r>
          </a:p>
          <a:p>
            <a:pPr>
              <a:lnSpc>
                <a:spcPct val="40000"/>
              </a:lnSpc>
              <a:buFont typeface="Symbol" panose="05050102010706020507" pitchFamily="18" charset="2"/>
              <a:buNone/>
            </a:pPr>
            <a:r>
              <a:rPr lang="en-US" altLang="en-US" sz="2000" b="1">
                <a:latin typeface="Courier" charset="0"/>
              </a:rPr>
              <a:t>  }</a:t>
            </a:r>
          </a:p>
          <a:p>
            <a:pPr>
              <a:lnSpc>
                <a:spcPct val="40000"/>
              </a:lnSpc>
              <a:buFont typeface="Symbol" panose="05050102010706020507" pitchFamily="18" charset="2"/>
              <a:buNone/>
            </a:pPr>
            <a:r>
              <a:rPr lang="en-US" altLang="en-US" sz="2000" b="1">
                <a:latin typeface="Courier" charset="0"/>
              </a:rPr>
              <a:t>  ….</a:t>
            </a:r>
          </a:p>
          <a:p>
            <a:pPr>
              <a:lnSpc>
                <a:spcPct val="40000"/>
              </a:lnSpc>
              <a:buFont typeface="Symbol" panose="05050102010706020507" pitchFamily="18" charset="2"/>
              <a:buNone/>
            </a:pPr>
            <a:r>
              <a:rPr lang="en-US" altLang="en-US" sz="2000" b="1">
                <a:latin typeface="Courier" charset="0"/>
              </a:rPr>
              <a:t>}</a:t>
            </a:r>
          </a:p>
          <a:p>
            <a:pPr>
              <a:lnSpc>
                <a:spcPct val="70000"/>
              </a:lnSpc>
              <a:buFont typeface="Symbol" panose="05050102010706020507" pitchFamily="18" charset="2"/>
              <a:buNone/>
            </a:pPr>
            <a:r>
              <a:rPr lang="en-US" altLang="en-US" sz="2000" b="1">
                <a:latin typeface="Courier" charset="0"/>
              </a:rPr>
              <a:t>public class SARTSeat implements SeatImplementation {</a:t>
            </a:r>
          </a:p>
          <a:p>
            <a:pPr>
              <a:lnSpc>
                <a:spcPct val="70000"/>
              </a:lnSpc>
              <a:buFont typeface="Symbol" panose="05050102010706020507" pitchFamily="18" charset="2"/>
              <a:buNone/>
            </a:pPr>
            <a:r>
              <a:rPr lang="en-US" altLang="en-US" sz="2000" b="1">
                <a:latin typeface="Courier" charset="0"/>
              </a:rPr>
              <a:t>  public int GetPosition() {</a:t>
            </a:r>
          </a:p>
          <a:p>
            <a:pPr>
              <a:lnSpc>
                <a:spcPct val="50000"/>
              </a:lnSpc>
              <a:buFont typeface="Symbol" panose="05050102010706020507" pitchFamily="18" charset="2"/>
              <a:buNone/>
            </a:pPr>
            <a:r>
              <a:rPr lang="en-US" altLang="en-US" sz="2000" b="1">
                <a:latin typeface="Courier" charset="0"/>
              </a:rPr>
              <a:t>    // actual call to the SART seat simulator</a:t>
            </a:r>
          </a:p>
          <a:p>
            <a:pPr>
              <a:lnSpc>
                <a:spcPct val="30000"/>
              </a:lnSpc>
              <a:buFont typeface="Symbol" panose="05050102010706020507" pitchFamily="18" charset="2"/>
              <a:buNone/>
            </a:pPr>
            <a:r>
              <a:rPr lang="en-US" altLang="en-US" sz="2000" b="1">
                <a:latin typeface="Courier" charset="0"/>
              </a:rPr>
              <a:t> }</a:t>
            </a:r>
          </a:p>
          <a:p>
            <a:pPr>
              <a:lnSpc>
                <a:spcPct val="30000"/>
              </a:lnSpc>
              <a:buFont typeface="Symbol" panose="05050102010706020507" pitchFamily="18" charset="2"/>
              <a:buNone/>
            </a:pPr>
            <a:r>
              <a:rPr lang="en-US" altLang="en-US" sz="2000" b="1">
                <a:latin typeface="Courier" charset="0"/>
              </a:rPr>
              <a:t>  ...</a:t>
            </a:r>
          </a:p>
          <a:p>
            <a:pPr>
              <a:lnSpc>
                <a:spcPct val="30000"/>
              </a:lnSpc>
              <a:buFont typeface="Symbol" panose="05050102010706020507" pitchFamily="18" charset="2"/>
              <a:buNone/>
            </a:pPr>
            <a:r>
              <a:rPr lang="en-US" altLang="en-US" sz="2000" b="1">
                <a:latin typeface="Courier" charset="0"/>
              </a:rPr>
              <a:t>}</a:t>
            </a:r>
          </a:p>
        </p:txBody>
      </p:sp>
      <p:sp>
        <p:nvSpPr>
          <p:cNvPr id="208900" name="AutoShape 4"/>
          <p:cNvSpPr>
            <a:spLocks noChangeArrowheads="1"/>
          </p:cNvSpPr>
          <p:nvPr/>
        </p:nvSpPr>
        <p:spPr bwMode="auto">
          <a:xfrm>
            <a:off x="3130550" y="1951038"/>
            <a:ext cx="4330700" cy="3311525"/>
          </a:xfrm>
          <a:prstGeom prst="horizontalScroll">
            <a:avLst>
              <a:gd name="adj" fmla="val 1250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It depends!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Grp="1" noChangeArrowheads="1"/>
          </p:cNvSpPr>
          <p:nvPr>
            <p:ph type="title"/>
          </p:nvPr>
        </p:nvSpPr>
        <p:spPr/>
        <p:txBody>
          <a:bodyPr/>
          <a:lstStyle/>
          <a:p>
            <a:r>
              <a:rPr lang="en-US" altLang="en-US"/>
              <a:t>What is common between these definitions?</a:t>
            </a:r>
          </a:p>
        </p:txBody>
      </p:sp>
      <p:sp>
        <p:nvSpPr>
          <p:cNvPr id="147461" name="Rectangle 5"/>
          <p:cNvSpPr>
            <a:spLocks noGrp="1" noChangeArrowheads="1"/>
          </p:cNvSpPr>
          <p:nvPr>
            <p:ph type="body" idx="1"/>
          </p:nvPr>
        </p:nvSpPr>
        <p:spPr/>
        <p:txBody>
          <a:bodyPr/>
          <a:lstStyle/>
          <a:p>
            <a:r>
              <a:rPr lang="en-US" altLang="en-US"/>
              <a:t>Software System:</a:t>
            </a:r>
          </a:p>
          <a:p>
            <a:pPr lvl="1"/>
            <a:r>
              <a:rPr lang="en-US" altLang="en-US"/>
              <a:t>Definition: A software system consists of subsystems which are either other subsystems or collection of classes</a:t>
            </a:r>
          </a:p>
          <a:p>
            <a:pPr lvl="1"/>
            <a:r>
              <a:rPr lang="en-US" altLang="en-US"/>
              <a:t>Composite: Subsystem (A software system consists of subsystems which consists of subsystems , which consists of subsystems, which...)</a:t>
            </a:r>
          </a:p>
          <a:p>
            <a:pPr lvl="1"/>
            <a:r>
              <a:rPr lang="en-US" altLang="en-US"/>
              <a:t>Leaf node: Class</a:t>
            </a:r>
          </a:p>
          <a:p>
            <a:pPr lvl="1"/>
            <a:endParaRPr lang="en-US" altLang="en-US"/>
          </a:p>
          <a:p>
            <a:r>
              <a:rPr lang="en-US" altLang="en-US"/>
              <a:t>Software Lifecycle:</a:t>
            </a:r>
          </a:p>
          <a:p>
            <a:pPr lvl="1"/>
            <a:r>
              <a:rPr lang="en-US" altLang="en-US"/>
              <a:t>Definition: The software lifecycle consists of a set of development activities which are either other actitivies or collection of  tasks</a:t>
            </a:r>
          </a:p>
          <a:p>
            <a:pPr lvl="1"/>
            <a:r>
              <a:rPr lang="en-US" altLang="en-US"/>
              <a:t>Composite: Activity (The software lifecycle consists of activities which consist  of  activities, which consist of activities, which....)</a:t>
            </a:r>
          </a:p>
          <a:p>
            <a:pPr lvl="1"/>
            <a:r>
              <a:rPr lang="en-US" altLang="en-US"/>
              <a:t>Leaf node:  Task</a:t>
            </a:r>
          </a:p>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Modeling a Software System with a Composite Pattern </a:t>
            </a:r>
          </a:p>
        </p:txBody>
      </p:sp>
      <p:sp>
        <p:nvSpPr>
          <p:cNvPr id="63493" name="Rectangle 5"/>
          <p:cNvSpPr>
            <a:spLocks noChangeArrowheads="1"/>
          </p:cNvSpPr>
          <p:nvPr/>
        </p:nvSpPr>
        <p:spPr bwMode="auto">
          <a:xfrm>
            <a:off x="4518025" y="2387600"/>
            <a:ext cx="1508125" cy="7318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i="1"/>
              <a:t>Software</a:t>
            </a:r>
          </a:p>
          <a:p>
            <a:pPr algn="ctr"/>
            <a:r>
              <a:rPr lang="en-US" altLang="en-US" i="1"/>
              <a:t>System</a:t>
            </a:r>
          </a:p>
        </p:txBody>
      </p:sp>
      <p:sp>
        <p:nvSpPr>
          <p:cNvPr id="63494" name="Rectangle 6"/>
          <p:cNvSpPr>
            <a:spLocks noChangeArrowheads="1"/>
          </p:cNvSpPr>
          <p:nvPr/>
        </p:nvSpPr>
        <p:spPr bwMode="auto">
          <a:xfrm>
            <a:off x="2794000" y="4267200"/>
            <a:ext cx="1690688" cy="1323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Class</a:t>
            </a:r>
          </a:p>
          <a:p>
            <a:pPr algn="ctr"/>
            <a:endParaRPr lang="en-US" altLang="en-US"/>
          </a:p>
          <a:p>
            <a:pPr algn="ctr"/>
            <a:endParaRPr lang="en-US" altLang="en-US" sz="1600"/>
          </a:p>
        </p:txBody>
      </p:sp>
      <p:sp>
        <p:nvSpPr>
          <p:cNvPr id="63495" name="Rectangle 7"/>
          <p:cNvSpPr>
            <a:spLocks noChangeArrowheads="1"/>
          </p:cNvSpPr>
          <p:nvPr/>
        </p:nvSpPr>
        <p:spPr bwMode="auto">
          <a:xfrm>
            <a:off x="5068888" y="4267200"/>
            <a:ext cx="2205037" cy="16795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Subsystem</a:t>
            </a:r>
          </a:p>
          <a:p>
            <a:pPr algn="ctr"/>
            <a:endParaRPr lang="en-US" altLang="en-US" sz="1600"/>
          </a:p>
        </p:txBody>
      </p:sp>
      <p:sp>
        <p:nvSpPr>
          <p:cNvPr id="63496" name="AutoShape 8"/>
          <p:cNvSpPr>
            <a:spLocks noChangeArrowheads="1"/>
          </p:cNvSpPr>
          <p:nvPr/>
        </p:nvSpPr>
        <p:spPr bwMode="auto">
          <a:xfrm>
            <a:off x="5068888" y="3522663"/>
            <a:ext cx="354012" cy="2746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497" name="Line 9"/>
          <p:cNvSpPr>
            <a:spLocks noChangeShapeType="1"/>
          </p:cNvSpPr>
          <p:nvPr/>
        </p:nvSpPr>
        <p:spPr bwMode="auto">
          <a:xfrm>
            <a:off x="5245100" y="3165475"/>
            <a:ext cx="0" cy="376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499" name="Line 11"/>
          <p:cNvSpPr>
            <a:spLocks noChangeShapeType="1"/>
          </p:cNvSpPr>
          <p:nvPr/>
        </p:nvSpPr>
        <p:spPr bwMode="auto">
          <a:xfrm>
            <a:off x="3505200" y="3803650"/>
            <a:ext cx="32178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0" name="Line 12"/>
          <p:cNvSpPr>
            <a:spLocks noChangeShapeType="1"/>
          </p:cNvSpPr>
          <p:nvPr/>
        </p:nvSpPr>
        <p:spPr bwMode="auto">
          <a:xfrm>
            <a:off x="6731000" y="3810000"/>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1" name="Line 13"/>
          <p:cNvSpPr>
            <a:spLocks noChangeShapeType="1"/>
          </p:cNvSpPr>
          <p:nvPr/>
        </p:nvSpPr>
        <p:spPr bwMode="auto">
          <a:xfrm>
            <a:off x="3484563" y="3792538"/>
            <a:ext cx="0" cy="4778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2" name="Line 14"/>
          <p:cNvSpPr>
            <a:spLocks noChangeShapeType="1"/>
          </p:cNvSpPr>
          <p:nvPr/>
        </p:nvSpPr>
        <p:spPr bwMode="auto">
          <a:xfrm>
            <a:off x="7543800" y="4649788"/>
            <a:ext cx="9572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3" name="Line 15"/>
          <p:cNvSpPr>
            <a:spLocks noChangeShapeType="1"/>
          </p:cNvSpPr>
          <p:nvPr/>
        </p:nvSpPr>
        <p:spPr bwMode="auto">
          <a:xfrm flipV="1">
            <a:off x="8509000" y="2668588"/>
            <a:ext cx="0" cy="1998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04" name="Line 16"/>
          <p:cNvSpPr>
            <a:spLocks noChangeShapeType="1"/>
          </p:cNvSpPr>
          <p:nvPr/>
        </p:nvSpPr>
        <p:spPr bwMode="auto">
          <a:xfrm flipH="1">
            <a:off x="6051550" y="2668588"/>
            <a:ext cx="2457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10" name="Rectangle 22"/>
          <p:cNvSpPr>
            <a:spLocks noChangeArrowheads="1"/>
          </p:cNvSpPr>
          <p:nvPr/>
        </p:nvSpPr>
        <p:spPr bwMode="auto">
          <a:xfrm>
            <a:off x="7726363" y="4679950"/>
            <a:ext cx="11207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t>Children</a:t>
            </a:r>
          </a:p>
        </p:txBody>
      </p:sp>
      <p:sp>
        <p:nvSpPr>
          <p:cNvPr id="63511" name="Line 23"/>
          <p:cNvSpPr>
            <a:spLocks noChangeShapeType="1"/>
          </p:cNvSpPr>
          <p:nvPr/>
        </p:nvSpPr>
        <p:spPr bwMode="auto">
          <a:xfrm>
            <a:off x="5086350" y="4616450"/>
            <a:ext cx="2187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12" name="Line 24"/>
          <p:cNvSpPr>
            <a:spLocks noChangeShapeType="1"/>
          </p:cNvSpPr>
          <p:nvPr/>
        </p:nvSpPr>
        <p:spPr bwMode="auto">
          <a:xfrm>
            <a:off x="2776538" y="4919663"/>
            <a:ext cx="1692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14" name="AutoShape 26"/>
          <p:cNvSpPr>
            <a:spLocks noChangeArrowheads="1"/>
          </p:cNvSpPr>
          <p:nvPr/>
        </p:nvSpPr>
        <p:spPr bwMode="auto">
          <a:xfrm>
            <a:off x="7277100" y="4518025"/>
            <a:ext cx="293688" cy="231775"/>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515" name="Text Box 27"/>
          <p:cNvSpPr txBox="1">
            <a:spLocks noChangeArrowheads="1"/>
          </p:cNvSpPr>
          <p:nvPr/>
        </p:nvSpPr>
        <p:spPr bwMode="auto">
          <a:xfrm>
            <a:off x="6049963" y="2413000"/>
            <a:ext cx="285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a:t>
            </a:r>
          </a:p>
        </p:txBody>
      </p:sp>
      <p:sp>
        <p:nvSpPr>
          <p:cNvPr id="63517" name="Rectangle 29"/>
          <p:cNvSpPr>
            <a:spLocks noChangeArrowheads="1"/>
          </p:cNvSpPr>
          <p:nvPr/>
        </p:nvSpPr>
        <p:spPr bwMode="auto">
          <a:xfrm>
            <a:off x="1419225" y="2438400"/>
            <a:ext cx="1416050" cy="6302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User</a:t>
            </a:r>
          </a:p>
        </p:txBody>
      </p:sp>
      <p:sp>
        <p:nvSpPr>
          <p:cNvPr id="63518" name="Line 30"/>
          <p:cNvSpPr>
            <a:spLocks noChangeShapeType="1"/>
          </p:cNvSpPr>
          <p:nvPr/>
        </p:nvSpPr>
        <p:spPr bwMode="auto">
          <a:xfrm>
            <a:off x="2867025" y="2736850"/>
            <a:ext cx="16176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Modeling the Software Lifecycle with a Composite Pattern</a:t>
            </a:r>
          </a:p>
        </p:txBody>
      </p:sp>
      <p:sp>
        <p:nvSpPr>
          <p:cNvPr id="62470" name="Rectangle 6"/>
          <p:cNvSpPr>
            <a:spLocks noChangeArrowheads="1"/>
          </p:cNvSpPr>
          <p:nvPr/>
        </p:nvSpPr>
        <p:spPr bwMode="auto">
          <a:xfrm>
            <a:off x="4518025" y="2387600"/>
            <a:ext cx="1508125" cy="7318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i="1"/>
              <a:t>Software</a:t>
            </a:r>
          </a:p>
          <a:p>
            <a:pPr algn="ctr"/>
            <a:r>
              <a:rPr lang="en-US" altLang="en-US" i="1"/>
              <a:t>Lifecycle</a:t>
            </a:r>
          </a:p>
        </p:txBody>
      </p:sp>
      <p:sp>
        <p:nvSpPr>
          <p:cNvPr id="62471" name="Rectangle 7"/>
          <p:cNvSpPr>
            <a:spLocks noChangeArrowheads="1"/>
          </p:cNvSpPr>
          <p:nvPr/>
        </p:nvSpPr>
        <p:spPr bwMode="auto">
          <a:xfrm>
            <a:off x="2794000" y="4267200"/>
            <a:ext cx="1690688" cy="1323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Task</a:t>
            </a:r>
          </a:p>
          <a:p>
            <a:pPr algn="ctr"/>
            <a:endParaRPr lang="en-US" altLang="en-US"/>
          </a:p>
          <a:p>
            <a:pPr algn="ctr"/>
            <a:endParaRPr lang="en-US" altLang="en-US" sz="1600"/>
          </a:p>
        </p:txBody>
      </p:sp>
      <p:sp>
        <p:nvSpPr>
          <p:cNvPr id="62472" name="Rectangle 8"/>
          <p:cNvSpPr>
            <a:spLocks noChangeArrowheads="1"/>
          </p:cNvSpPr>
          <p:nvPr/>
        </p:nvSpPr>
        <p:spPr bwMode="auto">
          <a:xfrm>
            <a:off x="5068888" y="4267200"/>
            <a:ext cx="2205037" cy="16795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Activity</a:t>
            </a:r>
          </a:p>
          <a:p>
            <a:pPr algn="ctr"/>
            <a:endParaRPr lang="en-US" altLang="en-US" sz="1600"/>
          </a:p>
        </p:txBody>
      </p:sp>
      <p:sp>
        <p:nvSpPr>
          <p:cNvPr id="62473" name="AutoShape 9"/>
          <p:cNvSpPr>
            <a:spLocks noChangeArrowheads="1"/>
          </p:cNvSpPr>
          <p:nvPr/>
        </p:nvSpPr>
        <p:spPr bwMode="auto">
          <a:xfrm>
            <a:off x="5068888" y="3522663"/>
            <a:ext cx="354012" cy="2746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4" name="Line 10"/>
          <p:cNvSpPr>
            <a:spLocks noChangeShapeType="1"/>
          </p:cNvSpPr>
          <p:nvPr/>
        </p:nvSpPr>
        <p:spPr bwMode="auto">
          <a:xfrm>
            <a:off x="5245100" y="3165475"/>
            <a:ext cx="0" cy="376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6" name="Line 12"/>
          <p:cNvSpPr>
            <a:spLocks noChangeShapeType="1"/>
          </p:cNvSpPr>
          <p:nvPr/>
        </p:nvSpPr>
        <p:spPr bwMode="auto">
          <a:xfrm>
            <a:off x="3505200" y="3803650"/>
            <a:ext cx="32178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7" name="Line 13"/>
          <p:cNvSpPr>
            <a:spLocks noChangeShapeType="1"/>
          </p:cNvSpPr>
          <p:nvPr/>
        </p:nvSpPr>
        <p:spPr bwMode="auto">
          <a:xfrm>
            <a:off x="6731000" y="3810000"/>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8" name="Line 14"/>
          <p:cNvSpPr>
            <a:spLocks noChangeShapeType="1"/>
          </p:cNvSpPr>
          <p:nvPr/>
        </p:nvSpPr>
        <p:spPr bwMode="auto">
          <a:xfrm>
            <a:off x="3484563" y="3792538"/>
            <a:ext cx="0" cy="4778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79" name="Line 15"/>
          <p:cNvSpPr>
            <a:spLocks noChangeShapeType="1"/>
          </p:cNvSpPr>
          <p:nvPr/>
        </p:nvSpPr>
        <p:spPr bwMode="auto">
          <a:xfrm>
            <a:off x="7543800" y="4649788"/>
            <a:ext cx="9572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0" name="Line 16"/>
          <p:cNvSpPr>
            <a:spLocks noChangeShapeType="1"/>
          </p:cNvSpPr>
          <p:nvPr/>
        </p:nvSpPr>
        <p:spPr bwMode="auto">
          <a:xfrm flipV="1">
            <a:off x="8509000" y="2668588"/>
            <a:ext cx="0" cy="1998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1" name="Line 17"/>
          <p:cNvSpPr>
            <a:spLocks noChangeShapeType="1"/>
          </p:cNvSpPr>
          <p:nvPr/>
        </p:nvSpPr>
        <p:spPr bwMode="auto">
          <a:xfrm flipH="1">
            <a:off x="6051550" y="2668588"/>
            <a:ext cx="24574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87" name="Rectangle 23"/>
          <p:cNvSpPr>
            <a:spLocks noChangeArrowheads="1"/>
          </p:cNvSpPr>
          <p:nvPr/>
        </p:nvSpPr>
        <p:spPr bwMode="auto">
          <a:xfrm>
            <a:off x="7726363" y="4679950"/>
            <a:ext cx="11207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t>Children</a:t>
            </a:r>
          </a:p>
        </p:txBody>
      </p:sp>
      <p:sp>
        <p:nvSpPr>
          <p:cNvPr id="62489" name="Line 25"/>
          <p:cNvSpPr>
            <a:spLocks noChangeShapeType="1"/>
          </p:cNvSpPr>
          <p:nvPr/>
        </p:nvSpPr>
        <p:spPr bwMode="auto">
          <a:xfrm>
            <a:off x="5086350" y="4616450"/>
            <a:ext cx="2187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92" name="Line 28"/>
          <p:cNvSpPr>
            <a:spLocks noChangeShapeType="1"/>
          </p:cNvSpPr>
          <p:nvPr/>
        </p:nvSpPr>
        <p:spPr bwMode="auto">
          <a:xfrm>
            <a:off x="2776538" y="4919663"/>
            <a:ext cx="1692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94" name="Text Box 30"/>
          <p:cNvSpPr txBox="1">
            <a:spLocks noChangeArrowheads="1"/>
          </p:cNvSpPr>
          <p:nvPr/>
        </p:nvSpPr>
        <p:spPr bwMode="auto">
          <a:xfrm>
            <a:off x="6049963" y="2413000"/>
            <a:ext cx="285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a:t>
            </a:r>
          </a:p>
        </p:txBody>
      </p:sp>
      <p:sp>
        <p:nvSpPr>
          <p:cNvPr id="62495" name="AutoShape 31"/>
          <p:cNvSpPr>
            <a:spLocks noChangeArrowheads="1"/>
          </p:cNvSpPr>
          <p:nvPr/>
        </p:nvSpPr>
        <p:spPr bwMode="auto">
          <a:xfrm>
            <a:off x="7277100" y="4518025"/>
            <a:ext cx="293688" cy="231775"/>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496" name="Rectangle 32"/>
          <p:cNvSpPr>
            <a:spLocks noChangeArrowheads="1"/>
          </p:cNvSpPr>
          <p:nvPr/>
        </p:nvSpPr>
        <p:spPr bwMode="auto">
          <a:xfrm>
            <a:off x="1419225" y="2438400"/>
            <a:ext cx="1416050" cy="6302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Manager</a:t>
            </a:r>
          </a:p>
        </p:txBody>
      </p:sp>
      <p:sp>
        <p:nvSpPr>
          <p:cNvPr id="62497" name="Line 33"/>
          <p:cNvSpPr>
            <a:spLocks noChangeShapeType="1"/>
          </p:cNvSpPr>
          <p:nvPr/>
        </p:nvSpPr>
        <p:spPr bwMode="auto">
          <a:xfrm>
            <a:off x="2867025" y="2736850"/>
            <a:ext cx="16176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ltLang="en-US"/>
              <a:t>The Composite Patterns models dynamic aggregates </a:t>
            </a:r>
          </a:p>
        </p:txBody>
      </p:sp>
      <p:sp>
        <p:nvSpPr>
          <p:cNvPr id="10243" name="Rectangle 3"/>
          <p:cNvSpPr>
            <a:spLocks noChangeArrowheads="1"/>
          </p:cNvSpPr>
          <p:nvPr/>
        </p:nvSpPr>
        <p:spPr bwMode="auto">
          <a:xfrm>
            <a:off x="2014538" y="3206750"/>
            <a:ext cx="1058862" cy="406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4" name="Rectangle 4"/>
          <p:cNvSpPr>
            <a:spLocks noChangeArrowheads="1"/>
          </p:cNvSpPr>
          <p:nvPr/>
        </p:nvSpPr>
        <p:spPr bwMode="auto">
          <a:xfrm>
            <a:off x="2047875" y="3275013"/>
            <a:ext cx="960438"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University</a:t>
            </a:r>
          </a:p>
        </p:txBody>
      </p:sp>
      <p:grpSp>
        <p:nvGrpSpPr>
          <p:cNvPr id="10247" name="Group 7"/>
          <p:cNvGrpSpPr>
            <a:grpSpLocks/>
          </p:cNvGrpSpPr>
          <p:nvPr/>
        </p:nvGrpSpPr>
        <p:grpSpPr bwMode="auto">
          <a:xfrm>
            <a:off x="4738688" y="3206750"/>
            <a:ext cx="1058862" cy="406400"/>
            <a:chOff x="2756" y="2020"/>
            <a:chExt cx="616" cy="256"/>
          </a:xfrm>
        </p:grpSpPr>
        <p:sp>
          <p:nvSpPr>
            <p:cNvPr id="10245" name="Rectangle 5"/>
            <p:cNvSpPr>
              <a:spLocks noChangeArrowheads="1"/>
            </p:cNvSpPr>
            <p:nvPr/>
          </p:nvSpPr>
          <p:spPr bwMode="auto">
            <a:xfrm>
              <a:off x="2756" y="2020"/>
              <a:ext cx="616" cy="25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6" name="Rectangle 6"/>
            <p:cNvSpPr>
              <a:spLocks noChangeArrowheads="1"/>
            </p:cNvSpPr>
            <p:nvPr/>
          </p:nvSpPr>
          <p:spPr bwMode="auto">
            <a:xfrm>
              <a:off x="2807" y="2063"/>
              <a:ext cx="421"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School</a:t>
              </a:r>
            </a:p>
          </p:txBody>
        </p:sp>
      </p:grpSp>
      <p:sp>
        <p:nvSpPr>
          <p:cNvPr id="10248" name="Rectangle 8"/>
          <p:cNvSpPr>
            <a:spLocks noChangeArrowheads="1"/>
          </p:cNvSpPr>
          <p:nvPr/>
        </p:nvSpPr>
        <p:spPr bwMode="auto">
          <a:xfrm>
            <a:off x="7337425" y="3206750"/>
            <a:ext cx="1155700" cy="406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9" name="Rectangle 9"/>
          <p:cNvSpPr>
            <a:spLocks noChangeArrowheads="1"/>
          </p:cNvSpPr>
          <p:nvPr/>
        </p:nvSpPr>
        <p:spPr bwMode="auto">
          <a:xfrm>
            <a:off x="7383463" y="3262313"/>
            <a:ext cx="1106487"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Department</a:t>
            </a:r>
          </a:p>
        </p:txBody>
      </p:sp>
      <p:sp>
        <p:nvSpPr>
          <p:cNvPr id="10250" name="Line 10"/>
          <p:cNvSpPr>
            <a:spLocks noChangeShapeType="1"/>
          </p:cNvSpPr>
          <p:nvPr/>
        </p:nvSpPr>
        <p:spPr bwMode="auto">
          <a:xfrm>
            <a:off x="3238500" y="3409950"/>
            <a:ext cx="14716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1" name="Freeform 11"/>
          <p:cNvSpPr>
            <a:spLocks/>
          </p:cNvSpPr>
          <p:nvPr/>
        </p:nvSpPr>
        <p:spPr bwMode="auto">
          <a:xfrm>
            <a:off x="5803900" y="3352800"/>
            <a:ext cx="180975" cy="141288"/>
          </a:xfrm>
          <a:custGeom>
            <a:avLst/>
            <a:gdLst>
              <a:gd name="T0" fmla="*/ 0 w 105"/>
              <a:gd name="T1" fmla="*/ 40 h 89"/>
              <a:gd name="T2" fmla="*/ 48 w 105"/>
              <a:gd name="T3" fmla="*/ 88 h 89"/>
              <a:gd name="T4" fmla="*/ 104 w 105"/>
              <a:gd name="T5" fmla="*/ 40 h 89"/>
              <a:gd name="T6" fmla="*/ 48 w 105"/>
              <a:gd name="T7" fmla="*/ 0 h 89"/>
              <a:gd name="T8" fmla="*/ 8 w 105"/>
              <a:gd name="T9" fmla="*/ 40 h 89"/>
            </a:gdLst>
            <a:ahLst/>
            <a:cxnLst>
              <a:cxn ang="0">
                <a:pos x="T0" y="T1"/>
              </a:cxn>
              <a:cxn ang="0">
                <a:pos x="T2" y="T3"/>
              </a:cxn>
              <a:cxn ang="0">
                <a:pos x="T4" y="T5"/>
              </a:cxn>
              <a:cxn ang="0">
                <a:pos x="T6" y="T7"/>
              </a:cxn>
              <a:cxn ang="0">
                <a:pos x="T8" y="T9"/>
              </a:cxn>
            </a:cxnLst>
            <a:rect l="0" t="0" r="r" b="b"/>
            <a:pathLst>
              <a:path w="105" h="89">
                <a:moveTo>
                  <a:pt x="0" y="40"/>
                </a:moveTo>
                <a:lnTo>
                  <a:pt x="48" y="88"/>
                </a:lnTo>
                <a:lnTo>
                  <a:pt x="104" y="40"/>
                </a:lnTo>
                <a:lnTo>
                  <a:pt x="48" y="0"/>
                </a:lnTo>
                <a:lnTo>
                  <a:pt x="8" y="4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2" name="Freeform 12"/>
          <p:cNvSpPr>
            <a:spLocks/>
          </p:cNvSpPr>
          <p:nvPr/>
        </p:nvSpPr>
        <p:spPr bwMode="auto">
          <a:xfrm>
            <a:off x="3052763" y="3352800"/>
            <a:ext cx="180975" cy="115888"/>
          </a:xfrm>
          <a:custGeom>
            <a:avLst/>
            <a:gdLst>
              <a:gd name="T0" fmla="*/ 0 w 105"/>
              <a:gd name="T1" fmla="*/ 32 h 73"/>
              <a:gd name="T2" fmla="*/ 48 w 105"/>
              <a:gd name="T3" fmla="*/ 72 h 73"/>
              <a:gd name="T4" fmla="*/ 104 w 105"/>
              <a:gd name="T5" fmla="*/ 32 h 73"/>
              <a:gd name="T6" fmla="*/ 48 w 105"/>
              <a:gd name="T7" fmla="*/ 0 h 73"/>
              <a:gd name="T8" fmla="*/ 8 w 105"/>
              <a:gd name="T9" fmla="*/ 32 h 73"/>
            </a:gdLst>
            <a:ahLst/>
            <a:cxnLst>
              <a:cxn ang="0">
                <a:pos x="T0" y="T1"/>
              </a:cxn>
              <a:cxn ang="0">
                <a:pos x="T2" y="T3"/>
              </a:cxn>
              <a:cxn ang="0">
                <a:pos x="T4" y="T5"/>
              </a:cxn>
              <a:cxn ang="0">
                <a:pos x="T6" y="T7"/>
              </a:cxn>
              <a:cxn ang="0">
                <a:pos x="T8" y="T9"/>
              </a:cxn>
            </a:cxnLst>
            <a:rect l="0" t="0" r="r" b="b"/>
            <a:pathLst>
              <a:path w="105" h="73">
                <a:moveTo>
                  <a:pt x="0" y="32"/>
                </a:moveTo>
                <a:lnTo>
                  <a:pt x="48" y="72"/>
                </a:lnTo>
                <a:lnTo>
                  <a:pt x="104" y="32"/>
                </a:lnTo>
                <a:lnTo>
                  <a:pt x="48" y="0"/>
                </a:lnTo>
                <a:lnTo>
                  <a:pt x="8" y="3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53" name="Line 13"/>
          <p:cNvSpPr>
            <a:spLocks noChangeShapeType="1"/>
          </p:cNvSpPr>
          <p:nvPr/>
        </p:nvSpPr>
        <p:spPr bwMode="auto">
          <a:xfrm>
            <a:off x="5989638" y="3422650"/>
            <a:ext cx="12525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57" name="Rectangle 17"/>
          <p:cNvSpPr>
            <a:spLocks noChangeArrowheads="1"/>
          </p:cNvSpPr>
          <p:nvPr/>
        </p:nvSpPr>
        <p:spPr bwMode="auto">
          <a:xfrm>
            <a:off x="1057275" y="2754313"/>
            <a:ext cx="3567113"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latin typeface="Helvetica" panose="020B0604020202020204" pitchFamily="34" charset="0"/>
              </a:rPr>
              <a:t>Organization Chart (variable aggregate):</a:t>
            </a:r>
          </a:p>
        </p:txBody>
      </p:sp>
      <p:sp>
        <p:nvSpPr>
          <p:cNvPr id="10258" name="Rectangle 18"/>
          <p:cNvSpPr>
            <a:spLocks noChangeArrowheads="1"/>
          </p:cNvSpPr>
          <p:nvPr/>
        </p:nvSpPr>
        <p:spPr bwMode="auto">
          <a:xfrm>
            <a:off x="1071563" y="4024313"/>
            <a:ext cx="3205162"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latin typeface="Helvetica" panose="020B0604020202020204" pitchFamily="34" charset="0"/>
              </a:rPr>
              <a:t>Dynamic tree (recursive aggregate):</a:t>
            </a:r>
          </a:p>
        </p:txBody>
      </p:sp>
      <p:sp>
        <p:nvSpPr>
          <p:cNvPr id="10259" name="Rectangle 19"/>
          <p:cNvSpPr>
            <a:spLocks noChangeArrowheads="1"/>
          </p:cNvSpPr>
          <p:nvPr/>
        </p:nvSpPr>
        <p:spPr bwMode="auto">
          <a:xfrm>
            <a:off x="4449763" y="1212850"/>
            <a:ext cx="1044575" cy="342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0" name="Rectangle 20"/>
          <p:cNvSpPr>
            <a:spLocks noChangeArrowheads="1"/>
          </p:cNvSpPr>
          <p:nvPr/>
        </p:nvSpPr>
        <p:spPr bwMode="auto">
          <a:xfrm>
            <a:off x="4757738" y="1268413"/>
            <a:ext cx="46672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Car</a:t>
            </a:r>
          </a:p>
        </p:txBody>
      </p:sp>
      <p:sp>
        <p:nvSpPr>
          <p:cNvPr id="10261" name="Line 21"/>
          <p:cNvSpPr>
            <a:spLocks noChangeShapeType="1"/>
          </p:cNvSpPr>
          <p:nvPr/>
        </p:nvSpPr>
        <p:spPr bwMode="auto">
          <a:xfrm>
            <a:off x="3789363" y="1822450"/>
            <a:ext cx="14573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2" name="Freeform 22"/>
          <p:cNvSpPr>
            <a:spLocks/>
          </p:cNvSpPr>
          <p:nvPr/>
        </p:nvSpPr>
        <p:spPr bwMode="auto">
          <a:xfrm>
            <a:off x="4924425" y="1562100"/>
            <a:ext cx="166688" cy="103188"/>
          </a:xfrm>
          <a:custGeom>
            <a:avLst/>
            <a:gdLst>
              <a:gd name="T0" fmla="*/ 0 w 97"/>
              <a:gd name="T1" fmla="*/ 24 h 65"/>
              <a:gd name="T2" fmla="*/ 48 w 97"/>
              <a:gd name="T3" fmla="*/ 64 h 65"/>
              <a:gd name="T4" fmla="*/ 96 w 97"/>
              <a:gd name="T5" fmla="*/ 24 h 65"/>
              <a:gd name="T6" fmla="*/ 48 w 97"/>
              <a:gd name="T7" fmla="*/ 0 h 65"/>
              <a:gd name="T8" fmla="*/ 8 w 97"/>
              <a:gd name="T9" fmla="*/ 24 h 65"/>
            </a:gdLst>
            <a:ahLst/>
            <a:cxnLst>
              <a:cxn ang="0">
                <a:pos x="T0" y="T1"/>
              </a:cxn>
              <a:cxn ang="0">
                <a:pos x="T2" y="T3"/>
              </a:cxn>
              <a:cxn ang="0">
                <a:pos x="T4" y="T5"/>
              </a:cxn>
              <a:cxn ang="0">
                <a:pos x="T6" y="T7"/>
              </a:cxn>
              <a:cxn ang="0">
                <a:pos x="T8" y="T9"/>
              </a:cxn>
            </a:cxnLst>
            <a:rect l="0" t="0" r="r" b="b"/>
            <a:pathLst>
              <a:path w="97" h="65">
                <a:moveTo>
                  <a:pt x="0" y="24"/>
                </a:moveTo>
                <a:lnTo>
                  <a:pt x="48" y="64"/>
                </a:lnTo>
                <a:lnTo>
                  <a:pt x="96" y="24"/>
                </a:lnTo>
                <a:lnTo>
                  <a:pt x="48" y="0"/>
                </a:lnTo>
                <a:lnTo>
                  <a:pt x="8" y="2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3" name="Rectangle 23"/>
          <p:cNvSpPr>
            <a:spLocks noChangeArrowheads="1"/>
          </p:cNvSpPr>
          <p:nvPr/>
        </p:nvSpPr>
        <p:spPr bwMode="auto">
          <a:xfrm>
            <a:off x="1112838" y="1179513"/>
            <a:ext cx="153987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latin typeface="Helvetica" panose="020B0604020202020204" pitchFamily="34" charset="0"/>
              </a:rPr>
              <a:t>Fixed Structure:</a:t>
            </a:r>
          </a:p>
        </p:txBody>
      </p:sp>
      <p:sp>
        <p:nvSpPr>
          <p:cNvPr id="10264" name="Line 24"/>
          <p:cNvSpPr>
            <a:spLocks noChangeShapeType="1"/>
          </p:cNvSpPr>
          <p:nvPr/>
        </p:nvSpPr>
        <p:spPr bwMode="auto">
          <a:xfrm>
            <a:off x="5013325" y="1670050"/>
            <a:ext cx="0" cy="1397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5" name="Rectangle 25"/>
          <p:cNvSpPr>
            <a:spLocks noChangeArrowheads="1"/>
          </p:cNvSpPr>
          <p:nvPr/>
        </p:nvSpPr>
        <p:spPr bwMode="auto">
          <a:xfrm>
            <a:off x="3046413" y="2063750"/>
            <a:ext cx="825500" cy="342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6" name="Rectangle 26"/>
          <p:cNvSpPr>
            <a:spLocks noChangeArrowheads="1"/>
          </p:cNvSpPr>
          <p:nvPr/>
        </p:nvSpPr>
        <p:spPr bwMode="auto">
          <a:xfrm>
            <a:off x="3133725" y="2119313"/>
            <a:ext cx="65405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Doors</a:t>
            </a:r>
          </a:p>
        </p:txBody>
      </p:sp>
      <p:sp>
        <p:nvSpPr>
          <p:cNvPr id="10268" name="Line 28"/>
          <p:cNvSpPr>
            <a:spLocks noChangeShapeType="1"/>
          </p:cNvSpPr>
          <p:nvPr/>
        </p:nvSpPr>
        <p:spPr bwMode="auto">
          <a:xfrm>
            <a:off x="3500438" y="1847850"/>
            <a:ext cx="0" cy="2127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69" name="Line 29"/>
          <p:cNvSpPr>
            <a:spLocks noChangeShapeType="1"/>
          </p:cNvSpPr>
          <p:nvPr/>
        </p:nvSpPr>
        <p:spPr bwMode="auto">
          <a:xfrm flipH="1">
            <a:off x="3479800" y="1822450"/>
            <a:ext cx="31591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70" name="Rectangle 30"/>
          <p:cNvSpPr>
            <a:spLocks noChangeArrowheads="1"/>
          </p:cNvSpPr>
          <p:nvPr/>
        </p:nvSpPr>
        <p:spPr bwMode="auto">
          <a:xfrm>
            <a:off x="4010025" y="2063750"/>
            <a:ext cx="838200" cy="342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71" name="Rectangle 31"/>
          <p:cNvSpPr>
            <a:spLocks noChangeArrowheads="1"/>
          </p:cNvSpPr>
          <p:nvPr/>
        </p:nvSpPr>
        <p:spPr bwMode="auto">
          <a:xfrm>
            <a:off x="4097338" y="2119313"/>
            <a:ext cx="773112"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Wheels</a:t>
            </a:r>
          </a:p>
        </p:txBody>
      </p:sp>
      <p:sp>
        <p:nvSpPr>
          <p:cNvPr id="10274" name="Line 34"/>
          <p:cNvSpPr>
            <a:spLocks noChangeShapeType="1"/>
          </p:cNvSpPr>
          <p:nvPr/>
        </p:nvSpPr>
        <p:spPr bwMode="auto">
          <a:xfrm flipH="1">
            <a:off x="4937125" y="1822450"/>
            <a:ext cx="3175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277" name="Group 37"/>
          <p:cNvGrpSpPr>
            <a:grpSpLocks/>
          </p:cNvGrpSpPr>
          <p:nvPr/>
        </p:nvGrpSpPr>
        <p:grpSpPr bwMode="auto">
          <a:xfrm>
            <a:off x="5013325" y="2051050"/>
            <a:ext cx="825500" cy="357188"/>
            <a:chOff x="2916" y="1292"/>
            <a:chExt cx="480" cy="225"/>
          </a:xfrm>
        </p:grpSpPr>
        <p:sp>
          <p:nvSpPr>
            <p:cNvPr id="10275" name="Rectangle 35"/>
            <p:cNvSpPr>
              <a:spLocks noChangeArrowheads="1"/>
            </p:cNvSpPr>
            <p:nvPr/>
          </p:nvSpPr>
          <p:spPr bwMode="auto">
            <a:xfrm>
              <a:off x="2916" y="1292"/>
              <a:ext cx="480" cy="21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76" name="Rectangle 36"/>
            <p:cNvSpPr>
              <a:spLocks noChangeArrowheads="1"/>
            </p:cNvSpPr>
            <p:nvPr/>
          </p:nvSpPr>
          <p:spPr bwMode="auto">
            <a:xfrm>
              <a:off x="2959" y="1327"/>
              <a:ext cx="432"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Battery</a:t>
              </a:r>
            </a:p>
          </p:txBody>
        </p:sp>
      </p:grpSp>
      <p:sp>
        <p:nvSpPr>
          <p:cNvPr id="10278" name="Line 38"/>
          <p:cNvSpPr>
            <a:spLocks noChangeShapeType="1"/>
          </p:cNvSpPr>
          <p:nvPr/>
        </p:nvSpPr>
        <p:spPr bwMode="auto">
          <a:xfrm>
            <a:off x="5453063" y="1835150"/>
            <a:ext cx="0" cy="203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79" name="Line 39"/>
          <p:cNvSpPr>
            <a:spLocks noChangeShapeType="1"/>
          </p:cNvSpPr>
          <p:nvPr/>
        </p:nvSpPr>
        <p:spPr bwMode="auto">
          <a:xfrm>
            <a:off x="5233988" y="1822450"/>
            <a:ext cx="12652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282" name="Group 42"/>
          <p:cNvGrpSpPr>
            <a:grpSpLocks/>
          </p:cNvGrpSpPr>
          <p:nvPr/>
        </p:nvGrpSpPr>
        <p:grpSpPr bwMode="auto">
          <a:xfrm>
            <a:off x="6057900" y="2051050"/>
            <a:ext cx="827088" cy="357188"/>
            <a:chOff x="3524" y="1292"/>
            <a:chExt cx="480" cy="225"/>
          </a:xfrm>
        </p:grpSpPr>
        <p:sp>
          <p:nvSpPr>
            <p:cNvPr id="10280" name="Rectangle 40"/>
            <p:cNvSpPr>
              <a:spLocks noChangeArrowheads="1"/>
            </p:cNvSpPr>
            <p:nvPr/>
          </p:nvSpPr>
          <p:spPr bwMode="auto">
            <a:xfrm>
              <a:off x="3524" y="1292"/>
              <a:ext cx="480" cy="21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81" name="Rectangle 41"/>
            <p:cNvSpPr>
              <a:spLocks noChangeArrowheads="1"/>
            </p:cNvSpPr>
            <p:nvPr/>
          </p:nvSpPr>
          <p:spPr bwMode="auto">
            <a:xfrm>
              <a:off x="3575" y="1327"/>
              <a:ext cx="425"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Engine</a:t>
              </a:r>
            </a:p>
          </p:txBody>
        </p:sp>
      </p:grpSp>
      <p:sp>
        <p:nvSpPr>
          <p:cNvPr id="10283" name="Line 43"/>
          <p:cNvSpPr>
            <a:spLocks noChangeShapeType="1"/>
          </p:cNvSpPr>
          <p:nvPr/>
        </p:nvSpPr>
        <p:spPr bwMode="auto">
          <a:xfrm>
            <a:off x="6511925" y="1835150"/>
            <a:ext cx="0" cy="1905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84" name="Rectangle 44"/>
          <p:cNvSpPr>
            <a:spLocks noChangeArrowheads="1"/>
          </p:cNvSpPr>
          <p:nvPr/>
        </p:nvSpPr>
        <p:spPr bwMode="auto">
          <a:xfrm>
            <a:off x="4311650" y="5708650"/>
            <a:ext cx="1293813"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85" name="Rectangle 45"/>
          <p:cNvSpPr>
            <a:spLocks noChangeArrowheads="1"/>
          </p:cNvSpPr>
          <p:nvPr/>
        </p:nvSpPr>
        <p:spPr bwMode="auto">
          <a:xfrm>
            <a:off x="4481513" y="5751513"/>
            <a:ext cx="104775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Compound</a:t>
            </a:r>
          </a:p>
        </p:txBody>
      </p:sp>
      <p:sp>
        <p:nvSpPr>
          <p:cNvPr id="10286" name="Rectangle 46"/>
          <p:cNvSpPr>
            <a:spLocks noChangeArrowheads="1"/>
          </p:cNvSpPr>
          <p:nvPr/>
        </p:nvSpPr>
        <p:spPr bwMode="auto">
          <a:xfrm>
            <a:off x="5418138" y="5751513"/>
            <a:ext cx="230187"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 </a:t>
            </a:r>
          </a:p>
        </p:txBody>
      </p:sp>
      <p:sp>
        <p:nvSpPr>
          <p:cNvPr id="10287" name="Rectangle 47"/>
          <p:cNvSpPr>
            <a:spLocks noChangeArrowheads="1"/>
          </p:cNvSpPr>
          <p:nvPr/>
        </p:nvSpPr>
        <p:spPr bwMode="auto">
          <a:xfrm>
            <a:off x="4481513" y="5954713"/>
            <a:ext cx="989012"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Statement</a:t>
            </a:r>
          </a:p>
        </p:txBody>
      </p:sp>
      <p:sp>
        <p:nvSpPr>
          <p:cNvPr id="10288" name="Rectangle 48"/>
          <p:cNvSpPr>
            <a:spLocks noChangeArrowheads="1"/>
          </p:cNvSpPr>
          <p:nvPr/>
        </p:nvSpPr>
        <p:spPr bwMode="auto">
          <a:xfrm>
            <a:off x="6608763" y="5708650"/>
            <a:ext cx="1279525" cy="495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89" name="Rectangle 49"/>
          <p:cNvSpPr>
            <a:spLocks noChangeArrowheads="1"/>
          </p:cNvSpPr>
          <p:nvPr/>
        </p:nvSpPr>
        <p:spPr bwMode="auto">
          <a:xfrm>
            <a:off x="6861175" y="5738813"/>
            <a:ext cx="72390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Simple</a:t>
            </a:r>
          </a:p>
        </p:txBody>
      </p:sp>
      <p:sp>
        <p:nvSpPr>
          <p:cNvPr id="10290" name="Rectangle 50"/>
          <p:cNvSpPr>
            <a:spLocks noChangeArrowheads="1"/>
          </p:cNvSpPr>
          <p:nvPr/>
        </p:nvSpPr>
        <p:spPr bwMode="auto">
          <a:xfrm>
            <a:off x="7453313" y="5738813"/>
            <a:ext cx="230187"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 </a:t>
            </a:r>
          </a:p>
        </p:txBody>
      </p:sp>
      <p:sp>
        <p:nvSpPr>
          <p:cNvPr id="10291" name="Rectangle 51"/>
          <p:cNvSpPr>
            <a:spLocks noChangeArrowheads="1"/>
          </p:cNvSpPr>
          <p:nvPr/>
        </p:nvSpPr>
        <p:spPr bwMode="auto">
          <a:xfrm>
            <a:off x="6861175" y="5942013"/>
            <a:ext cx="989013"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Statement</a:t>
            </a:r>
          </a:p>
        </p:txBody>
      </p:sp>
      <p:sp>
        <p:nvSpPr>
          <p:cNvPr id="10292" name="Line 52"/>
          <p:cNvSpPr>
            <a:spLocks noChangeShapeType="1"/>
          </p:cNvSpPr>
          <p:nvPr/>
        </p:nvSpPr>
        <p:spPr bwMode="auto">
          <a:xfrm>
            <a:off x="4999038" y="5492750"/>
            <a:ext cx="0" cy="203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93" name="Line 53"/>
          <p:cNvSpPr>
            <a:spLocks noChangeShapeType="1"/>
          </p:cNvSpPr>
          <p:nvPr/>
        </p:nvSpPr>
        <p:spPr bwMode="auto">
          <a:xfrm>
            <a:off x="5013325" y="5492750"/>
            <a:ext cx="233838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94" name="Line 54"/>
          <p:cNvSpPr>
            <a:spLocks noChangeShapeType="1"/>
          </p:cNvSpPr>
          <p:nvPr/>
        </p:nvSpPr>
        <p:spPr bwMode="auto">
          <a:xfrm>
            <a:off x="7366000" y="5480050"/>
            <a:ext cx="0" cy="2159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95" name="Freeform 55"/>
          <p:cNvSpPr>
            <a:spLocks/>
          </p:cNvSpPr>
          <p:nvPr/>
        </p:nvSpPr>
        <p:spPr bwMode="auto">
          <a:xfrm>
            <a:off x="4057650" y="5892800"/>
            <a:ext cx="249238" cy="115888"/>
          </a:xfrm>
          <a:custGeom>
            <a:avLst/>
            <a:gdLst>
              <a:gd name="T0" fmla="*/ 0 w 145"/>
              <a:gd name="T1" fmla="*/ 32 h 73"/>
              <a:gd name="T2" fmla="*/ 56 w 145"/>
              <a:gd name="T3" fmla="*/ 72 h 73"/>
              <a:gd name="T4" fmla="*/ 144 w 145"/>
              <a:gd name="T5" fmla="*/ 32 h 73"/>
              <a:gd name="T6" fmla="*/ 56 w 145"/>
              <a:gd name="T7" fmla="*/ 0 h 73"/>
              <a:gd name="T8" fmla="*/ 16 w 145"/>
              <a:gd name="T9" fmla="*/ 32 h 73"/>
            </a:gdLst>
            <a:ahLst/>
            <a:cxnLst>
              <a:cxn ang="0">
                <a:pos x="T0" y="T1"/>
              </a:cxn>
              <a:cxn ang="0">
                <a:pos x="T2" y="T3"/>
              </a:cxn>
              <a:cxn ang="0">
                <a:pos x="T4" y="T5"/>
              </a:cxn>
              <a:cxn ang="0">
                <a:pos x="T6" y="T7"/>
              </a:cxn>
              <a:cxn ang="0">
                <a:pos x="T8" y="T9"/>
              </a:cxn>
            </a:cxnLst>
            <a:rect l="0" t="0" r="r" b="b"/>
            <a:pathLst>
              <a:path w="145" h="73">
                <a:moveTo>
                  <a:pt x="0" y="32"/>
                </a:moveTo>
                <a:lnTo>
                  <a:pt x="56" y="72"/>
                </a:lnTo>
                <a:lnTo>
                  <a:pt x="144" y="32"/>
                </a:lnTo>
                <a:lnTo>
                  <a:pt x="56" y="0"/>
                </a:lnTo>
                <a:lnTo>
                  <a:pt x="16" y="3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96" name="Line 56"/>
          <p:cNvSpPr>
            <a:spLocks noChangeShapeType="1"/>
          </p:cNvSpPr>
          <p:nvPr/>
        </p:nvSpPr>
        <p:spPr bwMode="auto">
          <a:xfrm flipH="1">
            <a:off x="3727450" y="5962650"/>
            <a:ext cx="35718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98" name="Rectangle 58"/>
          <p:cNvSpPr>
            <a:spLocks noChangeArrowheads="1"/>
          </p:cNvSpPr>
          <p:nvPr/>
        </p:nvSpPr>
        <p:spPr bwMode="auto">
          <a:xfrm>
            <a:off x="5756275" y="4133850"/>
            <a:ext cx="922338" cy="342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99" name="Rectangle 59"/>
          <p:cNvSpPr>
            <a:spLocks noChangeArrowheads="1"/>
          </p:cNvSpPr>
          <p:nvPr/>
        </p:nvSpPr>
        <p:spPr bwMode="auto">
          <a:xfrm>
            <a:off x="5843588" y="4189413"/>
            <a:ext cx="860425"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Program</a:t>
            </a:r>
          </a:p>
        </p:txBody>
      </p:sp>
      <p:sp>
        <p:nvSpPr>
          <p:cNvPr id="10300" name="Freeform 60"/>
          <p:cNvSpPr>
            <a:spLocks/>
          </p:cNvSpPr>
          <p:nvPr/>
        </p:nvSpPr>
        <p:spPr bwMode="auto">
          <a:xfrm>
            <a:off x="6162675" y="4483100"/>
            <a:ext cx="166688" cy="115888"/>
          </a:xfrm>
          <a:custGeom>
            <a:avLst/>
            <a:gdLst>
              <a:gd name="T0" fmla="*/ 0 w 97"/>
              <a:gd name="T1" fmla="*/ 32 h 73"/>
              <a:gd name="T2" fmla="*/ 48 w 97"/>
              <a:gd name="T3" fmla="*/ 72 h 73"/>
              <a:gd name="T4" fmla="*/ 96 w 97"/>
              <a:gd name="T5" fmla="*/ 32 h 73"/>
              <a:gd name="T6" fmla="*/ 48 w 97"/>
              <a:gd name="T7" fmla="*/ 0 h 73"/>
              <a:gd name="T8" fmla="*/ 8 w 97"/>
              <a:gd name="T9" fmla="*/ 32 h 73"/>
            </a:gdLst>
            <a:ahLst/>
            <a:cxnLst>
              <a:cxn ang="0">
                <a:pos x="T0" y="T1"/>
              </a:cxn>
              <a:cxn ang="0">
                <a:pos x="T2" y="T3"/>
              </a:cxn>
              <a:cxn ang="0">
                <a:pos x="T4" y="T5"/>
              </a:cxn>
              <a:cxn ang="0">
                <a:pos x="T6" y="T7"/>
              </a:cxn>
              <a:cxn ang="0">
                <a:pos x="T8" y="T9"/>
              </a:cxn>
            </a:cxnLst>
            <a:rect l="0" t="0" r="r" b="b"/>
            <a:pathLst>
              <a:path w="97" h="73">
                <a:moveTo>
                  <a:pt x="0" y="32"/>
                </a:moveTo>
                <a:lnTo>
                  <a:pt x="48" y="72"/>
                </a:lnTo>
                <a:lnTo>
                  <a:pt x="96" y="32"/>
                </a:lnTo>
                <a:lnTo>
                  <a:pt x="48" y="0"/>
                </a:lnTo>
                <a:lnTo>
                  <a:pt x="8" y="3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1" name="Line 61"/>
          <p:cNvSpPr>
            <a:spLocks noChangeShapeType="1"/>
          </p:cNvSpPr>
          <p:nvPr/>
        </p:nvSpPr>
        <p:spPr bwMode="auto">
          <a:xfrm>
            <a:off x="6251575" y="4603750"/>
            <a:ext cx="0"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02" name="Rectangle 62"/>
          <p:cNvSpPr>
            <a:spLocks noChangeArrowheads="1"/>
          </p:cNvSpPr>
          <p:nvPr/>
        </p:nvSpPr>
        <p:spPr bwMode="auto">
          <a:xfrm>
            <a:off x="5853113" y="4870450"/>
            <a:ext cx="742950" cy="3429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03" name="Rectangle 63"/>
          <p:cNvSpPr>
            <a:spLocks noChangeArrowheads="1"/>
          </p:cNvSpPr>
          <p:nvPr/>
        </p:nvSpPr>
        <p:spPr bwMode="auto">
          <a:xfrm>
            <a:off x="5913438" y="4926013"/>
            <a:ext cx="615950"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b="0">
                <a:solidFill>
                  <a:srgbClr val="000000"/>
                </a:solidFill>
                <a:latin typeface="Helvetica" panose="020B0604020202020204" pitchFamily="34" charset="0"/>
              </a:rPr>
              <a:t>Block</a:t>
            </a:r>
          </a:p>
        </p:txBody>
      </p:sp>
      <p:sp>
        <p:nvSpPr>
          <p:cNvPr id="10305" name="Line 65"/>
          <p:cNvSpPr>
            <a:spLocks noChangeShapeType="1"/>
          </p:cNvSpPr>
          <p:nvPr/>
        </p:nvSpPr>
        <p:spPr bwMode="auto">
          <a:xfrm>
            <a:off x="6251575" y="4641850"/>
            <a:ext cx="0" cy="24923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06" name="Freeform 66"/>
          <p:cNvSpPr>
            <a:spLocks/>
          </p:cNvSpPr>
          <p:nvPr/>
        </p:nvSpPr>
        <p:spPr bwMode="auto">
          <a:xfrm>
            <a:off x="6080125" y="5207000"/>
            <a:ext cx="138113" cy="280988"/>
          </a:xfrm>
          <a:custGeom>
            <a:avLst/>
            <a:gdLst>
              <a:gd name="T0" fmla="*/ 80 w 81"/>
              <a:gd name="T1" fmla="*/ 0 h 177"/>
              <a:gd name="T2" fmla="*/ 80 w 81"/>
              <a:gd name="T3" fmla="*/ 80 h 177"/>
              <a:gd name="T4" fmla="*/ 0 w 81"/>
              <a:gd name="T5" fmla="*/ 176 h 177"/>
            </a:gdLst>
            <a:ahLst/>
            <a:cxnLst>
              <a:cxn ang="0">
                <a:pos x="T0" y="T1"/>
              </a:cxn>
              <a:cxn ang="0">
                <a:pos x="T2" y="T3"/>
              </a:cxn>
              <a:cxn ang="0">
                <a:pos x="T4" y="T5"/>
              </a:cxn>
            </a:cxnLst>
            <a:rect l="0" t="0" r="r" b="b"/>
            <a:pathLst>
              <a:path w="81" h="177">
                <a:moveTo>
                  <a:pt x="80" y="0"/>
                </a:moveTo>
                <a:lnTo>
                  <a:pt x="80" y="80"/>
                </a:lnTo>
                <a:lnTo>
                  <a:pt x="0" y="176"/>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7" name="Line 67"/>
          <p:cNvSpPr>
            <a:spLocks noChangeShapeType="1"/>
          </p:cNvSpPr>
          <p:nvPr/>
        </p:nvSpPr>
        <p:spPr bwMode="auto">
          <a:xfrm>
            <a:off x="6224588" y="5340350"/>
            <a:ext cx="15081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11" name="Line 71"/>
          <p:cNvSpPr>
            <a:spLocks noChangeShapeType="1"/>
          </p:cNvSpPr>
          <p:nvPr/>
        </p:nvSpPr>
        <p:spPr bwMode="auto">
          <a:xfrm>
            <a:off x="4445000" y="1852613"/>
            <a:ext cx="0" cy="2127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12" name="Text Box 72"/>
          <p:cNvSpPr txBox="1">
            <a:spLocks noChangeArrowheads="1"/>
          </p:cNvSpPr>
          <p:nvPr/>
        </p:nvSpPr>
        <p:spPr bwMode="auto">
          <a:xfrm>
            <a:off x="3194050" y="1822450"/>
            <a:ext cx="184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a:t>*</a:t>
            </a:r>
          </a:p>
        </p:txBody>
      </p:sp>
      <p:sp>
        <p:nvSpPr>
          <p:cNvPr id="10313" name="Text Box 73"/>
          <p:cNvSpPr txBox="1">
            <a:spLocks noChangeArrowheads="1"/>
          </p:cNvSpPr>
          <p:nvPr/>
        </p:nvSpPr>
        <p:spPr bwMode="auto">
          <a:xfrm>
            <a:off x="4213225" y="1863725"/>
            <a:ext cx="184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a:t>*</a:t>
            </a:r>
          </a:p>
        </p:txBody>
      </p:sp>
      <p:sp>
        <p:nvSpPr>
          <p:cNvPr id="10314" name="Text Box 74"/>
          <p:cNvSpPr txBox="1">
            <a:spLocks noChangeArrowheads="1"/>
          </p:cNvSpPr>
          <p:nvPr/>
        </p:nvSpPr>
        <p:spPr bwMode="auto">
          <a:xfrm>
            <a:off x="4511675" y="3127375"/>
            <a:ext cx="184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a:t>*</a:t>
            </a:r>
          </a:p>
        </p:txBody>
      </p:sp>
      <p:sp>
        <p:nvSpPr>
          <p:cNvPr id="10315" name="Text Box 75"/>
          <p:cNvSpPr txBox="1">
            <a:spLocks noChangeArrowheads="1"/>
          </p:cNvSpPr>
          <p:nvPr/>
        </p:nvSpPr>
        <p:spPr bwMode="auto">
          <a:xfrm>
            <a:off x="7104063" y="3182938"/>
            <a:ext cx="184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a:t>*</a:t>
            </a:r>
          </a:p>
        </p:txBody>
      </p:sp>
      <p:sp>
        <p:nvSpPr>
          <p:cNvPr id="10316" name="Text Box 76"/>
          <p:cNvSpPr txBox="1">
            <a:spLocks noChangeArrowheads="1"/>
          </p:cNvSpPr>
          <p:nvPr/>
        </p:nvSpPr>
        <p:spPr bwMode="auto">
          <a:xfrm>
            <a:off x="5594350" y="4776788"/>
            <a:ext cx="184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a:t>*</a:t>
            </a:r>
          </a:p>
        </p:txBody>
      </p:sp>
      <p:sp>
        <p:nvSpPr>
          <p:cNvPr id="10317" name="Text Box 77"/>
          <p:cNvSpPr txBox="1">
            <a:spLocks noChangeArrowheads="1"/>
          </p:cNvSpPr>
          <p:nvPr/>
        </p:nvSpPr>
        <p:spPr bwMode="auto">
          <a:xfrm>
            <a:off x="6267450" y="4643438"/>
            <a:ext cx="184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en-US"/>
              <a:t>*</a:t>
            </a:r>
          </a:p>
        </p:txBody>
      </p:sp>
      <p:sp>
        <p:nvSpPr>
          <p:cNvPr id="10323" name="Rectangle 83"/>
          <p:cNvSpPr>
            <a:spLocks noChangeArrowheads="1"/>
          </p:cNvSpPr>
          <p:nvPr/>
        </p:nvSpPr>
        <p:spPr bwMode="auto">
          <a:xfrm>
            <a:off x="4859338" y="5154613"/>
            <a:ext cx="1841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nvGrpSpPr>
          <p:cNvPr id="10318" name="Group 78"/>
          <p:cNvGrpSpPr>
            <a:grpSpLocks/>
          </p:cNvGrpSpPr>
          <p:nvPr/>
        </p:nvGrpSpPr>
        <p:grpSpPr bwMode="auto">
          <a:xfrm>
            <a:off x="287338" y="3790950"/>
            <a:ext cx="4075112" cy="1817688"/>
            <a:chOff x="167" y="2388"/>
            <a:chExt cx="2370" cy="1145"/>
          </a:xfrm>
        </p:grpSpPr>
        <p:sp>
          <p:nvSpPr>
            <p:cNvPr id="10319" name="Rectangle 79"/>
            <p:cNvSpPr>
              <a:spLocks noChangeArrowheads="1"/>
            </p:cNvSpPr>
            <p:nvPr/>
          </p:nvSpPr>
          <p:spPr bwMode="auto">
            <a:xfrm>
              <a:off x="167" y="2815"/>
              <a:ext cx="1864" cy="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400">
                  <a:solidFill>
                    <a:srgbClr val="000000"/>
                  </a:solidFill>
                  <a:latin typeface="Helvetica" panose="020B0604020202020204" pitchFamily="34" charset="0"/>
                </a:rPr>
                <a:t>Dynamic tree (recursive aggregate):</a:t>
              </a:r>
            </a:p>
          </p:txBody>
        </p:sp>
        <p:sp>
          <p:nvSpPr>
            <p:cNvPr id="10320" name="Rectangle 80"/>
            <p:cNvSpPr>
              <a:spLocks noChangeArrowheads="1"/>
            </p:cNvSpPr>
            <p:nvPr/>
          </p:nvSpPr>
          <p:spPr bwMode="auto">
            <a:xfrm>
              <a:off x="256" y="2388"/>
              <a:ext cx="1624" cy="640"/>
            </a:xfrm>
            <a:prstGeom prst="rect">
              <a:avLst/>
            </a:prstGeom>
            <a:solidFill>
              <a:srgbClr val="FF8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solidFill>
                    <a:schemeClr val="bg1"/>
                  </a:solidFill>
                </a:rPr>
                <a:t>Composite</a:t>
              </a:r>
            </a:p>
            <a:p>
              <a:pPr algn="ctr"/>
              <a:r>
                <a:rPr lang="en-US" altLang="en-US">
                  <a:solidFill>
                    <a:schemeClr val="bg1"/>
                  </a:solidFill>
                </a:rPr>
                <a:t>Pattern</a:t>
              </a:r>
            </a:p>
          </p:txBody>
        </p:sp>
        <p:sp>
          <p:nvSpPr>
            <p:cNvPr id="10321" name="Freeform 81"/>
            <p:cNvSpPr>
              <a:spLocks/>
            </p:cNvSpPr>
            <p:nvPr/>
          </p:nvSpPr>
          <p:spPr bwMode="auto">
            <a:xfrm>
              <a:off x="1888" y="2388"/>
              <a:ext cx="649" cy="1145"/>
            </a:xfrm>
            <a:custGeom>
              <a:avLst/>
              <a:gdLst>
                <a:gd name="T0" fmla="*/ 0 w 649"/>
                <a:gd name="T1" fmla="*/ 0 h 1145"/>
                <a:gd name="T2" fmla="*/ 648 w 649"/>
                <a:gd name="T3" fmla="*/ 1144 h 1145"/>
                <a:gd name="T4" fmla="*/ 0 w 649"/>
                <a:gd name="T5" fmla="*/ 648 h 1145"/>
                <a:gd name="T6" fmla="*/ 0 w 649"/>
                <a:gd name="T7" fmla="*/ 0 h 1145"/>
              </a:gdLst>
              <a:ahLst/>
              <a:cxnLst>
                <a:cxn ang="0">
                  <a:pos x="T0" y="T1"/>
                </a:cxn>
                <a:cxn ang="0">
                  <a:pos x="T2" y="T3"/>
                </a:cxn>
                <a:cxn ang="0">
                  <a:pos x="T4" y="T5"/>
                </a:cxn>
                <a:cxn ang="0">
                  <a:pos x="T6" y="T7"/>
                </a:cxn>
              </a:cxnLst>
              <a:rect l="0" t="0" r="r" b="b"/>
              <a:pathLst>
                <a:path w="649" h="1145">
                  <a:moveTo>
                    <a:pt x="0" y="0"/>
                  </a:moveTo>
                  <a:lnTo>
                    <a:pt x="648" y="1144"/>
                  </a:lnTo>
                  <a:lnTo>
                    <a:pt x="0" y="648"/>
                  </a:lnTo>
                  <a:lnTo>
                    <a:pt x="0" y="0"/>
                  </a:lnTo>
                </a:path>
              </a:pathLst>
            </a:custGeom>
            <a:solidFill>
              <a:srgbClr val="804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22" name="Freeform 82"/>
            <p:cNvSpPr>
              <a:spLocks/>
            </p:cNvSpPr>
            <p:nvPr/>
          </p:nvSpPr>
          <p:spPr bwMode="auto">
            <a:xfrm>
              <a:off x="248" y="3036"/>
              <a:ext cx="2289" cy="497"/>
            </a:xfrm>
            <a:custGeom>
              <a:avLst/>
              <a:gdLst>
                <a:gd name="T0" fmla="*/ 0 w 2289"/>
                <a:gd name="T1" fmla="*/ 0 h 497"/>
                <a:gd name="T2" fmla="*/ 1640 w 2289"/>
                <a:gd name="T3" fmla="*/ 0 h 497"/>
                <a:gd name="T4" fmla="*/ 2288 w 2289"/>
                <a:gd name="T5" fmla="*/ 496 h 497"/>
                <a:gd name="T6" fmla="*/ 0 w 2289"/>
                <a:gd name="T7" fmla="*/ 0 h 497"/>
              </a:gdLst>
              <a:ahLst/>
              <a:cxnLst>
                <a:cxn ang="0">
                  <a:pos x="T0" y="T1"/>
                </a:cxn>
                <a:cxn ang="0">
                  <a:pos x="T2" y="T3"/>
                </a:cxn>
                <a:cxn ang="0">
                  <a:pos x="T4" y="T5"/>
                </a:cxn>
                <a:cxn ang="0">
                  <a:pos x="T6" y="T7"/>
                </a:cxn>
              </a:cxnLst>
              <a:rect l="0" t="0" r="r" b="b"/>
              <a:pathLst>
                <a:path w="2289" h="497">
                  <a:moveTo>
                    <a:pt x="0" y="0"/>
                  </a:moveTo>
                  <a:lnTo>
                    <a:pt x="1640" y="0"/>
                  </a:lnTo>
                  <a:lnTo>
                    <a:pt x="2288" y="496"/>
                  </a:lnTo>
                  <a:lnTo>
                    <a:pt x="0" y="0"/>
                  </a:lnTo>
                </a:path>
              </a:pathLst>
            </a:custGeom>
            <a:solidFill>
              <a:srgbClr val="402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0329" name="Line 89"/>
          <p:cNvSpPr>
            <a:spLocks noChangeShapeType="1"/>
          </p:cNvSpPr>
          <p:nvPr/>
        </p:nvSpPr>
        <p:spPr bwMode="auto">
          <a:xfrm flipH="1">
            <a:off x="3724275" y="5054600"/>
            <a:ext cx="21193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330" name="Line 90"/>
          <p:cNvSpPr>
            <a:spLocks noChangeShapeType="1"/>
          </p:cNvSpPr>
          <p:nvPr/>
        </p:nvSpPr>
        <p:spPr bwMode="auto">
          <a:xfrm>
            <a:off x="3706813" y="5054600"/>
            <a:ext cx="0" cy="9096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ltLang="en-US"/>
              <a:t>Graphic Applications also use Composite Patterns</a:t>
            </a:r>
          </a:p>
        </p:txBody>
      </p:sp>
      <p:grpSp>
        <p:nvGrpSpPr>
          <p:cNvPr id="15388" name="Group 28"/>
          <p:cNvGrpSpPr>
            <a:grpSpLocks/>
          </p:cNvGrpSpPr>
          <p:nvPr/>
        </p:nvGrpSpPr>
        <p:grpSpPr bwMode="auto">
          <a:xfrm>
            <a:off x="868363" y="2387600"/>
            <a:ext cx="7978775" cy="3559175"/>
            <a:chOff x="505" y="1504"/>
            <a:chExt cx="4641" cy="2242"/>
          </a:xfrm>
        </p:grpSpPr>
        <p:sp>
          <p:nvSpPr>
            <p:cNvPr id="15363" name="Rectangle 3"/>
            <p:cNvSpPr>
              <a:spLocks noChangeArrowheads="1"/>
            </p:cNvSpPr>
            <p:nvPr/>
          </p:nvSpPr>
          <p:spPr bwMode="auto">
            <a:xfrm>
              <a:off x="825" y="1536"/>
              <a:ext cx="824" cy="39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Client</a:t>
              </a:r>
            </a:p>
          </p:txBody>
        </p:sp>
        <p:sp>
          <p:nvSpPr>
            <p:cNvPr id="15364" name="Rectangle 4"/>
            <p:cNvSpPr>
              <a:spLocks noChangeArrowheads="1"/>
            </p:cNvSpPr>
            <p:nvPr/>
          </p:nvSpPr>
          <p:spPr bwMode="auto">
            <a:xfrm>
              <a:off x="2628" y="1504"/>
              <a:ext cx="877" cy="461"/>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i="1"/>
                <a:t>Graphic</a:t>
              </a:r>
            </a:p>
          </p:txBody>
        </p:sp>
        <p:sp>
          <p:nvSpPr>
            <p:cNvPr id="15365" name="Rectangle 5"/>
            <p:cNvSpPr>
              <a:spLocks noChangeArrowheads="1"/>
            </p:cNvSpPr>
            <p:nvPr/>
          </p:nvSpPr>
          <p:spPr bwMode="auto">
            <a:xfrm>
              <a:off x="1625" y="2688"/>
              <a:ext cx="984" cy="83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Circle</a:t>
              </a:r>
            </a:p>
            <a:p>
              <a:pPr algn="ctr"/>
              <a:endParaRPr lang="en-US" altLang="en-US"/>
            </a:p>
            <a:p>
              <a:pPr algn="ctr"/>
              <a:r>
                <a:rPr lang="en-US" altLang="en-US" sz="1600"/>
                <a:t>Draw()</a:t>
              </a:r>
            </a:p>
          </p:txBody>
        </p:sp>
        <p:sp>
          <p:nvSpPr>
            <p:cNvPr id="15366" name="Rectangle 6"/>
            <p:cNvSpPr>
              <a:spLocks noChangeArrowheads="1"/>
            </p:cNvSpPr>
            <p:nvPr/>
          </p:nvSpPr>
          <p:spPr bwMode="auto">
            <a:xfrm>
              <a:off x="2948" y="2688"/>
              <a:ext cx="1283" cy="105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Picture</a:t>
              </a:r>
            </a:p>
            <a:p>
              <a:pPr algn="ctr"/>
              <a:endParaRPr lang="en-US" altLang="en-US"/>
            </a:p>
            <a:p>
              <a:pPr algn="ctr"/>
              <a:r>
                <a:rPr lang="en-US" altLang="en-US" sz="1600"/>
                <a:t>Draw()</a:t>
              </a:r>
            </a:p>
            <a:p>
              <a:pPr algn="ctr"/>
              <a:r>
                <a:rPr lang="en-US" altLang="en-US" sz="1600"/>
                <a:t>Add(Graphic g)</a:t>
              </a:r>
            </a:p>
            <a:p>
              <a:pPr algn="ctr"/>
              <a:r>
                <a:rPr lang="en-US" altLang="en-US" sz="1600"/>
                <a:t>RemoveGraphic)</a:t>
              </a:r>
            </a:p>
            <a:p>
              <a:pPr algn="ctr"/>
              <a:r>
                <a:rPr lang="en-US" altLang="en-US" sz="1600"/>
                <a:t>GetChild(int)</a:t>
              </a:r>
            </a:p>
          </p:txBody>
        </p:sp>
        <p:sp>
          <p:nvSpPr>
            <p:cNvPr id="15367" name="AutoShape 7"/>
            <p:cNvSpPr>
              <a:spLocks noChangeArrowheads="1"/>
            </p:cNvSpPr>
            <p:nvPr/>
          </p:nvSpPr>
          <p:spPr bwMode="auto">
            <a:xfrm>
              <a:off x="2948" y="2219"/>
              <a:ext cx="206" cy="173"/>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8" name="Line 8"/>
            <p:cNvSpPr>
              <a:spLocks noChangeShapeType="1"/>
            </p:cNvSpPr>
            <p:nvPr/>
          </p:nvSpPr>
          <p:spPr bwMode="auto">
            <a:xfrm>
              <a:off x="3051" y="1994"/>
              <a:ext cx="0" cy="2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9" name="Line 9"/>
            <p:cNvSpPr>
              <a:spLocks noChangeShapeType="1"/>
            </p:cNvSpPr>
            <p:nvPr/>
          </p:nvSpPr>
          <p:spPr bwMode="auto">
            <a:xfrm>
              <a:off x="1668" y="1724"/>
              <a:ext cx="94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0" name="Line 10"/>
            <p:cNvSpPr>
              <a:spLocks noChangeShapeType="1"/>
            </p:cNvSpPr>
            <p:nvPr/>
          </p:nvSpPr>
          <p:spPr bwMode="auto">
            <a:xfrm>
              <a:off x="943" y="2396"/>
              <a:ext cx="29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1" name="Line 11"/>
            <p:cNvSpPr>
              <a:spLocks noChangeShapeType="1"/>
            </p:cNvSpPr>
            <p:nvPr/>
          </p:nvSpPr>
          <p:spPr bwMode="auto">
            <a:xfrm>
              <a:off x="3915" y="2400"/>
              <a:ext cx="0" cy="2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2" name="Line 12"/>
            <p:cNvSpPr>
              <a:spLocks noChangeShapeType="1"/>
            </p:cNvSpPr>
            <p:nvPr/>
          </p:nvSpPr>
          <p:spPr bwMode="auto">
            <a:xfrm>
              <a:off x="2027" y="2389"/>
              <a:ext cx="0" cy="3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3" name="Line 13"/>
            <p:cNvSpPr>
              <a:spLocks noChangeShapeType="1"/>
            </p:cNvSpPr>
            <p:nvPr/>
          </p:nvSpPr>
          <p:spPr bwMode="auto">
            <a:xfrm>
              <a:off x="4388" y="2929"/>
              <a:ext cx="5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4" name="Line 14"/>
            <p:cNvSpPr>
              <a:spLocks noChangeShapeType="1"/>
            </p:cNvSpPr>
            <p:nvPr/>
          </p:nvSpPr>
          <p:spPr bwMode="auto">
            <a:xfrm flipV="1">
              <a:off x="4949" y="1681"/>
              <a:ext cx="0" cy="12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5" name="Line 15"/>
            <p:cNvSpPr>
              <a:spLocks noChangeShapeType="1"/>
            </p:cNvSpPr>
            <p:nvPr/>
          </p:nvSpPr>
          <p:spPr bwMode="auto">
            <a:xfrm flipH="1">
              <a:off x="3520" y="1681"/>
              <a:ext cx="142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6" name="Oval 16"/>
            <p:cNvSpPr>
              <a:spLocks noChangeArrowheads="1"/>
            </p:cNvSpPr>
            <p:nvPr/>
          </p:nvSpPr>
          <p:spPr bwMode="auto">
            <a:xfrm>
              <a:off x="3524" y="1653"/>
              <a:ext cx="45" cy="77"/>
            </a:xfrm>
            <a:prstGeom prst="ellipse">
              <a:avLst/>
            </a:prstGeom>
            <a:solidFill>
              <a:schemeClr val="bg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7" name="Line 17"/>
            <p:cNvSpPr>
              <a:spLocks noChangeShapeType="1"/>
            </p:cNvSpPr>
            <p:nvPr/>
          </p:nvSpPr>
          <p:spPr bwMode="auto">
            <a:xfrm flipV="1">
              <a:off x="4239" y="2865"/>
              <a:ext cx="45" cy="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8" name="Line 18"/>
            <p:cNvSpPr>
              <a:spLocks noChangeShapeType="1"/>
            </p:cNvSpPr>
            <p:nvPr/>
          </p:nvSpPr>
          <p:spPr bwMode="auto">
            <a:xfrm>
              <a:off x="4324" y="2869"/>
              <a:ext cx="35" cy="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9" name="Line 19"/>
            <p:cNvSpPr>
              <a:spLocks noChangeShapeType="1"/>
            </p:cNvSpPr>
            <p:nvPr/>
          </p:nvSpPr>
          <p:spPr bwMode="auto">
            <a:xfrm flipH="1">
              <a:off x="4331" y="2944"/>
              <a:ext cx="53" cy="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0" name="Line 20"/>
            <p:cNvSpPr>
              <a:spLocks noChangeShapeType="1"/>
            </p:cNvSpPr>
            <p:nvPr/>
          </p:nvSpPr>
          <p:spPr bwMode="auto">
            <a:xfrm flipH="1" flipV="1">
              <a:off x="4245" y="2961"/>
              <a:ext cx="43" cy="4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1" name="Rectangle 21"/>
            <p:cNvSpPr>
              <a:spLocks noChangeArrowheads="1"/>
            </p:cNvSpPr>
            <p:nvPr/>
          </p:nvSpPr>
          <p:spPr bwMode="auto">
            <a:xfrm>
              <a:off x="4494" y="2948"/>
              <a:ext cx="652"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t>Children</a:t>
              </a:r>
            </a:p>
          </p:txBody>
        </p:sp>
        <p:sp>
          <p:nvSpPr>
            <p:cNvPr id="15382" name="Line 22"/>
            <p:cNvSpPr>
              <a:spLocks noChangeShapeType="1"/>
            </p:cNvSpPr>
            <p:nvPr/>
          </p:nvSpPr>
          <p:spPr bwMode="auto">
            <a:xfrm>
              <a:off x="537" y="3025"/>
              <a:ext cx="9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3" name="Line 23"/>
            <p:cNvSpPr>
              <a:spLocks noChangeShapeType="1"/>
            </p:cNvSpPr>
            <p:nvPr/>
          </p:nvSpPr>
          <p:spPr bwMode="auto">
            <a:xfrm>
              <a:off x="2959" y="2908"/>
              <a:ext cx="127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4" name="Rectangle 24"/>
            <p:cNvSpPr>
              <a:spLocks noChangeArrowheads="1"/>
            </p:cNvSpPr>
            <p:nvPr/>
          </p:nvSpPr>
          <p:spPr bwMode="auto">
            <a:xfrm>
              <a:off x="505" y="2699"/>
              <a:ext cx="984" cy="83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Line</a:t>
              </a:r>
            </a:p>
            <a:p>
              <a:pPr algn="ctr"/>
              <a:endParaRPr lang="en-US" altLang="en-US"/>
            </a:p>
            <a:p>
              <a:pPr algn="ctr"/>
              <a:r>
                <a:rPr lang="en-US" altLang="en-US" sz="1600"/>
                <a:t>Draw()</a:t>
              </a:r>
            </a:p>
          </p:txBody>
        </p:sp>
        <p:sp>
          <p:nvSpPr>
            <p:cNvPr id="15385" name="Line 25"/>
            <p:cNvSpPr>
              <a:spLocks noChangeShapeType="1"/>
            </p:cNvSpPr>
            <p:nvPr/>
          </p:nvSpPr>
          <p:spPr bwMode="auto">
            <a:xfrm>
              <a:off x="505" y="3088"/>
              <a:ext cx="9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6" name="Line 26"/>
            <p:cNvSpPr>
              <a:spLocks noChangeShapeType="1"/>
            </p:cNvSpPr>
            <p:nvPr/>
          </p:nvSpPr>
          <p:spPr bwMode="auto">
            <a:xfrm>
              <a:off x="1615" y="3099"/>
              <a:ext cx="9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7" name="Line 27"/>
            <p:cNvSpPr>
              <a:spLocks noChangeShapeType="1"/>
            </p:cNvSpPr>
            <p:nvPr/>
          </p:nvSpPr>
          <p:spPr bwMode="auto">
            <a:xfrm>
              <a:off x="939" y="2399"/>
              <a:ext cx="0" cy="2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389" name="Rectangle 29"/>
          <p:cNvSpPr>
            <a:spLocks noChangeArrowheads="1"/>
          </p:cNvSpPr>
          <p:nvPr/>
        </p:nvSpPr>
        <p:spPr bwMode="auto">
          <a:xfrm>
            <a:off x="561975" y="952500"/>
            <a:ext cx="4918075" cy="1184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pPr>
              <a:buFontTx/>
              <a:buChar char="•"/>
            </a:pPr>
            <a:r>
              <a:rPr lang="en-US" altLang="en-US" sz="2400" b="0"/>
              <a:t> The </a:t>
            </a:r>
            <a:r>
              <a:rPr lang="en-US" altLang="en-US" sz="2400" b="0" i="1"/>
              <a:t>Graphic</a:t>
            </a:r>
            <a:r>
              <a:rPr lang="en-US" altLang="en-US" sz="2400" b="0"/>
              <a:t>  Class represents both primitives (Line, Circle) and their containers (Picture)</a:t>
            </a:r>
          </a:p>
        </p:txBody>
      </p:sp>
      <p:sp>
        <p:nvSpPr>
          <p:cNvPr id="15391" name="Rectangle 31"/>
          <p:cNvSpPr>
            <a:spLocks noChangeArrowheads="1"/>
          </p:cNvSpPr>
          <p:nvPr/>
        </p:nvSpPr>
        <p:spPr bwMode="auto">
          <a:xfrm>
            <a:off x="6697663" y="798513"/>
            <a:ext cx="2784475" cy="1393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95" name="Group 35"/>
          <p:cNvGrpSpPr>
            <a:grpSpLocks/>
          </p:cNvGrpSpPr>
          <p:nvPr/>
        </p:nvGrpSpPr>
        <p:grpSpPr bwMode="auto">
          <a:xfrm>
            <a:off x="7834313" y="969963"/>
            <a:ext cx="1344612" cy="833437"/>
            <a:chOff x="4920" y="611"/>
            <a:chExt cx="847" cy="525"/>
          </a:xfrm>
        </p:grpSpPr>
        <p:sp>
          <p:nvSpPr>
            <p:cNvPr id="15390" name="Line 30"/>
            <p:cNvSpPr>
              <a:spLocks noChangeShapeType="1"/>
            </p:cNvSpPr>
            <p:nvPr/>
          </p:nvSpPr>
          <p:spPr bwMode="auto">
            <a:xfrm flipV="1">
              <a:off x="4920" y="611"/>
              <a:ext cx="286" cy="21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92" name="Oval 32"/>
            <p:cNvSpPr>
              <a:spLocks noChangeArrowheads="1"/>
            </p:cNvSpPr>
            <p:nvPr/>
          </p:nvSpPr>
          <p:spPr bwMode="auto">
            <a:xfrm>
              <a:off x="5317" y="816"/>
              <a:ext cx="450" cy="32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5394" name="Line 34"/>
          <p:cNvSpPr>
            <a:spLocks noChangeShapeType="1"/>
          </p:cNvSpPr>
          <p:nvPr/>
        </p:nvSpPr>
        <p:spPr bwMode="auto">
          <a:xfrm flipV="1">
            <a:off x="7004050" y="1625600"/>
            <a:ext cx="454025" cy="3476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1026"/>
          <p:cNvSpPr>
            <a:spLocks noGrp="1" noChangeArrowheads="1"/>
          </p:cNvSpPr>
          <p:nvPr>
            <p:ph type="title"/>
          </p:nvPr>
        </p:nvSpPr>
        <p:spPr/>
        <p:txBody>
          <a:bodyPr/>
          <a:lstStyle/>
          <a:p>
            <a:endParaRPr lang="en-US" altLang="en-US"/>
          </a:p>
        </p:txBody>
      </p:sp>
      <p:sp>
        <p:nvSpPr>
          <p:cNvPr id="281604" name="Line 1028"/>
          <p:cNvSpPr>
            <a:spLocks noChangeShapeType="1"/>
          </p:cNvSpPr>
          <p:nvPr/>
        </p:nvSpPr>
        <p:spPr bwMode="auto">
          <a:xfrm>
            <a:off x="806450" y="2914650"/>
            <a:ext cx="2097088" cy="1181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1605" name="Rectangle 1029"/>
          <p:cNvSpPr>
            <a:spLocks noChangeArrowheads="1"/>
          </p:cNvSpPr>
          <p:nvPr/>
        </p:nvSpPr>
        <p:spPr bwMode="auto">
          <a:xfrm>
            <a:off x="3811588" y="3089275"/>
            <a:ext cx="1643062" cy="16446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1607" name="Line 1031"/>
          <p:cNvSpPr>
            <a:spLocks noChangeShapeType="1"/>
          </p:cNvSpPr>
          <p:nvPr/>
        </p:nvSpPr>
        <p:spPr bwMode="auto">
          <a:xfrm>
            <a:off x="3578225" y="1528763"/>
            <a:ext cx="3549650" cy="8667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US" altLang="en-US"/>
              <a:t>Design Patterns reduce the Complexity of Models </a:t>
            </a:r>
          </a:p>
        </p:txBody>
      </p:sp>
      <p:sp>
        <p:nvSpPr>
          <p:cNvPr id="152581" name="Rectangle 5"/>
          <p:cNvSpPr>
            <a:spLocks noGrp="1" noChangeArrowheads="1"/>
          </p:cNvSpPr>
          <p:nvPr>
            <p:ph type="body" idx="1"/>
          </p:nvPr>
        </p:nvSpPr>
        <p:spPr/>
        <p:txBody>
          <a:bodyPr/>
          <a:lstStyle/>
          <a:p>
            <a:r>
              <a:rPr lang="en-US" altLang="en-US"/>
              <a:t>To communicate a complex model we use navigation and reduction of complexity</a:t>
            </a:r>
          </a:p>
          <a:p>
            <a:pPr lvl="1"/>
            <a:r>
              <a:rPr lang="en-US" altLang="en-US"/>
              <a:t>We do not simply use a picture from the CASE tool and dump it in front of the user</a:t>
            </a:r>
          </a:p>
          <a:p>
            <a:pPr lvl="1"/>
            <a:r>
              <a:rPr lang="en-US" altLang="en-US"/>
              <a:t>The key is navigate through the model so the user can follow it.</a:t>
            </a:r>
          </a:p>
          <a:p>
            <a:pPr lvl="1"/>
            <a:endParaRPr lang="en-US" altLang="en-US"/>
          </a:p>
          <a:p>
            <a:r>
              <a:rPr lang="en-US" altLang="en-US"/>
              <a:t>We start with a very simple model and then decorate it incrementally</a:t>
            </a:r>
          </a:p>
          <a:p>
            <a:pPr lvl="1"/>
            <a:r>
              <a:rPr lang="en-US" altLang="en-US"/>
              <a:t>Start with key abstractions (use animation)</a:t>
            </a:r>
          </a:p>
          <a:p>
            <a:pPr lvl="1"/>
            <a:r>
              <a:rPr lang="en-US" altLang="en-US"/>
              <a:t>Then decorate the model with the additional classes</a:t>
            </a:r>
          </a:p>
          <a:p>
            <a:r>
              <a:rPr lang="en-US" altLang="en-US"/>
              <a:t>To reduce the complexity of the model even further, we</a:t>
            </a:r>
          </a:p>
          <a:p>
            <a:pPr lvl="1"/>
            <a:r>
              <a:rPr lang="en-US" altLang="en-US"/>
              <a:t>Apply the use of inheritance (for taxonomies, and for design patterns)</a:t>
            </a:r>
          </a:p>
          <a:p>
            <a:pPr lvl="2"/>
            <a:r>
              <a:rPr lang="en-US" altLang="en-US"/>
              <a:t>If the model is still too complex, we show the subclasses on a separate slide</a:t>
            </a:r>
          </a:p>
          <a:p>
            <a:pPr lvl="1"/>
            <a:r>
              <a:rPr lang="en-US" altLang="en-US"/>
              <a:t>Then identify (or introduced) patterns in the model</a:t>
            </a:r>
          </a:p>
          <a:p>
            <a:pPr lvl="2"/>
            <a:r>
              <a:rPr lang="en-US" altLang="en-US"/>
              <a:t>We make sure to use the name of the patterns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258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2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58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258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258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258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258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258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52581">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5258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033463"/>
            <a:ext cx="9351963" cy="50371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771" name="Rectangle 3"/>
          <p:cNvSpPr>
            <a:spLocks noGrp="1" noChangeArrowheads="1"/>
          </p:cNvSpPr>
          <p:nvPr>
            <p:ph type="title"/>
          </p:nvPr>
        </p:nvSpPr>
        <p:spPr>
          <a:xfrm>
            <a:off x="412750" y="146050"/>
            <a:ext cx="9228138" cy="704850"/>
          </a:xfrm>
        </p:spPr>
        <p:txBody>
          <a:bodyPr/>
          <a:lstStyle/>
          <a:p>
            <a:r>
              <a:rPr lang="en-US" altLang="en-US"/>
              <a:t>Example: A More Complex Model of a Software Project</a:t>
            </a:r>
          </a:p>
        </p:txBody>
      </p:sp>
      <p:grpSp>
        <p:nvGrpSpPr>
          <p:cNvPr id="160772" name="Group 4"/>
          <p:cNvGrpSpPr>
            <a:grpSpLocks/>
          </p:cNvGrpSpPr>
          <p:nvPr/>
        </p:nvGrpSpPr>
        <p:grpSpPr bwMode="auto">
          <a:xfrm>
            <a:off x="274638" y="2406650"/>
            <a:ext cx="9628187" cy="3270250"/>
            <a:chOff x="160" y="1516"/>
            <a:chExt cx="5600" cy="2060"/>
          </a:xfrm>
        </p:grpSpPr>
        <p:grpSp>
          <p:nvGrpSpPr>
            <p:cNvPr id="160773" name="Group 5"/>
            <p:cNvGrpSpPr>
              <a:grpSpLocks/>
            </p:cNvGrpSpPr>
            <p:nvPr/>
          </p:nvGrpSpPr>
          <p:grpSpPr bwMode="auto">
            <a:xfrm>
              <a:off x="160" y="1920"/>
              <a:ext cx="5600" cy="1656"/>
              <a:chOff x="160" y="1920"/>
              <a:chExt cx="5600" cy="1656"/>
            </a:xfrm>
          </p:grpSpPr>
          <p:sp>
            <p:nvSpPr>
              <p:cNvPr id="160774" name="Oval 6"/>
              <p:cNvSpPr>
                <a:spLocks noChangeArrowheads="1"/>
              </p:cNvSpPr>
              <p:nvPr/>
            </p:nvSpPr>
            <p:spPr bwMode="auto">
              <a:xfrm>
                <a:off x="160" y="1928"/>
                <a:ext cx="1904" cy="1624"/>
              </a:xfrm>
              <a:prstGeom prst="ellipse">
                <a:avLst/>
              </a:prstGeom>
              <a:noFill/>
              <a:ln w="28575">
                <a:solidFill>
                  <a:srgbClr val="00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5" name="Oval 7"/>
              <p:cNvSpPr>
                <a:spLocks noChangeArrowheads="1"/>
              </p:cNvSpPr>
              <p:nvPr/>
            </p:nvSpPr>
            <p:spPr bwMode="auto">
              <a:xfrm>
                <a:off x="1936" y="1952"/>
                <a:ext cx="1904" cy="1624"/>
              </a:xfrm>
              <a:prstGeom prst="ellipse">
                <a:avLst/>
              </a:prstGeom>
              <a:noFill/>
              <a:ln w="28575">
                <a:solidFill>
                  <a:srgbClr val="00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76" name="Oval 8"/>
              <p:cNvSpPr>
                <a:spLocks noChangeArrowheads="1"/>
              </p:cNvSpPr>
              <p:nvPr/>
            </p:nvSpPr>
            <p:spPr bwMode="auto">
              <a:xfrm>
                <a:off x="3856" y="1920"/>
                <a:ext cx="1904" cy="1624"/>
              </a:xfrm>
              <a:prstGeom prst="ellipse">
                <a:avLst/>
              </a:prstGeom>
              <a:noFill/>
              <a:ln w="28575">
                <a:solidFill>
                  <a:srgbClr val="00FF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0777" name="Group 9"/>
            <p:cNvGrpSpPr>
              <a:grpSpLocks/>
            </p:cNvGrpSpPr>
            <p:nvPr/>
          </p:nvGrpSpPr>
          <p:grpSpPr bwMode="auto">
            <a:xfrm>
              <a:off x="170" y="1516"/>
              <a:ext cx="3942" cy="652"/>
              <a:chOff x="170" y="1516"/>
              <a:chExt cx="3942" cy="652"/>
            </a:xfrm>
          </p:grpSpPr>
          <p:sp>
            <p:nvSpPr>
              <p:cNvPr id="160778" name="Text Box 10"/>
              <p:cNvSpPr txBox="1">
                <a:spLocks noChangeArrowheads="1"/>
              </p:cNvSpPr>
              <p:nvPr/>
            </p:nvSpPr>
            <p:spPr bwMode="auto">
              <a:xfrm>
                <a:off x="170" y="1516"/>
                <a:ext cx="1228" cy="233"/>
              </a:xfrm>
              <a:prstGeom prst="rect">
                <a:avLst/>
              </a:prstGeom>
              <a:noFill/>
              <a:ln w="3175">
                <a:solidFill>
                  <a:srgbClr val="00D564"/>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rgbClr val="00FF00"/>
                    </a:solidFill>
                    <a:latin typeface="Times" panose="02020603050405020304" pitchFamily="18" charset="0"/>
                  </a:rPr>
                  <a:t>Composite Patterns</a:t>
                </a:r>
              </a:p>
            </p:txBody>
          </p:sp>
          <p:sp>
            <p:nvSpPr>
              <p:cNvPr id="160779" name="Line 11"/>
              <p:cNvSpPr>
                <a:spLocks noChangeShapeType="1"/>
              </p:cNvSpPr>
              <p:nvPr/>
            </p:nvSpPr>
            <p:spPr bwMode="auto">
              <a:xfrm>
                <a:off x="752" y="1760"/>
                <a:ext cx="72" cy="184"/>
              </a:xfrm>
              <a:prstGeom prst="line">
                <a:avLst/>
              </a:prstGeom>
              <a:noFill/>
              <a:ln w="12700">
                <a:solidFill>
                  <a:srgbClr val="00D5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0" name="Line 12"/>
              <p:cNvSpPr>
                <a:spLocks noChangeShapeType="1"/>
              </p:cNvSpPr>
              <p:nvPr/>
            </p:nvSpPr>
            <p:spPr bwMode="auto">
              <a:xfrm>
                <a:off x="824" y="1752"/>
                <a:ext cx="1448" cy="416"/>
              </a:xfrm>
              <a:prstGeom prst="line">
                <a:avLst/>
              </a:prstGeom>
              <a:noFill/>
              <a:ln w="12700">
                <a:solidFill>
                  <a:srgbClr val="00D5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1" name="Line 13"/>
              <p:cNvSpPr>
                <a:spLocks noChangeShapeType="1"/>
              </p:cNvSpPr>
              <p:nvPr/>
            </p:nvSpPr>
            <p:spPr bwMode="auto">
              <a:xfrm>
                <a:off x="1040" y="1752"/>
                <a:ext cx="3072" cy="368"/>
              </a:xfrm>
              <a:prstGeom prst="line">
                <a:avLst/>
              </a:prstGeom>
              <a:noFill/>
              <a:ln w="12700">
                <a:solidFill>
                  <a:srgbClr val="00D5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160782" name="Group 14"/>
          <p:cNvGrpSpPr>
            <a:grpSpLocks/>
          </p:cNvGrpSpPr>
          <p:nvPr/>
        </p:nvGrpSpPr>
        <p:grpSpPr bwMode="auto">
          <a:xfrm>
            <a:off x="757238" y="776288"/>
            <a:ext cx="9145587" cy="5662612"/>
            <a:chOff x="440" y="489"/>
            <a:chExt cx="5320" cy="3567"/>
          </a:xfrm>
        </p:grpSpPr>
        <p:sp>
          <p:nvSpPr>
            <p:cNvPr id="160783" name="Oval 15"/>
            <p:cNvSpPr>
              <a:spLocks noChangeArrowheads="1"/>
            </p:cNvSpPr>
            <p:nvPr/>
          </p:nvSpPr>
          <p:spPr bwMode="auto">
            <a:xfrm>
              <a:off x="440" y="3168"/>
              <a:ext cx="1944" cy="888"/>
            </a:xfrm>
            <a:prstGeom prst="ellipse">
              <a:avLst/>
            </a:prstGeom>
            <a:noFill/>
            <a:ln w="57150">
              <a:solidFill>
                <a:srgbClr val="8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800000"/>
                </a:solidFill>
                <a:latin typeface="Times" panose="02020603050405020304" pitchFamily="18" charset="0"/>
              </a:endParaRPr>
            </a:p>
          </p:txBody>
        </p:sp>
        <p:sp>
          <p:nvSpPr>
            <p:cNvPr id="160784" name="Oval 16"/>
            <p:cNvSpPr>
              <a:spLocks noChangeArrowheads="1"/>
            </p:cNvSpPr>
            <p:nvPr/>
          </p:nvSpPr>
          <p:spPr bwMode="auto">
            <a:xfrm>
              <a:off x="2376" y="3128"/>
              <a:ext cx="1400" cy="840"/>
            </a:xfrm>
            <a:prstGeom prst="ellipse">
              <a:avLst/>
            </a:prstGeom>
            <a:noFill/>
            <a:ln w="57150">
              <a:solidFill>
                <a:srgbClr val="8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800000"/>
                </a:solidFill>
                <a:latin typeface="Times" panose="02020603050405020304" pitchFamily="18" charset="0"/>
              </a:endParaRPr>
            </a:p>
          </p:txBody>
        </p:sp>
        <p:sp>
          <p:nvSpPr>
            <p:cNvPr id="160785" name="Oval 17"/>
            <p:cNvSpPr>
              <a:spLocks noChangeArrowheads="1"/>
            </p:cNvSpPr>
            <p:nvPr/>
          </p:nvSpPr>
          <p:spPr bwMode="auto">
            <a:xfrm>
              <a:off x="4136" y="3112"/>
              <a:ext cx="1624" cy="888"/>
            </a:xfrm>
            <a:prstGeom prst="ellipse">
              <a:avLst/>
            </a:prstGeom>
            <a:noFill/>
            <a:ln w="57150">
              <a:solidFill>
                <a:srgbClr val="8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800000"/>
                </a:solidFill>
                <a:latin typeface="Times" panose="02020603050405020304" pitchFamily="18" charset="0"/>
              </a:endParaRPr>
            </a:p>
          </p:txBody>
        </p:sp>
        <p:sp>
          <p:nvSpPr>
            <p:cNvPr id="160786" name="Oval 18"/>
            <p:cNvSpPr>
              <a:spLocks noChangeArrowheads="1"/>
            </p:cNvSpPr>
            <p:nvPr/>
          </p:nvSpPr>
          <p:spPr bwMode="auto">
            <a:xfrm>
              <a:off x="4032" y="512"/>
              <a:ext cx="1624" cy="1288"/>
            </a:xfrm>
            <a:prstGeom prst="ellipse">
              <a:avLst/>
            </a:prstGeom>
            <a:noFill/>
            <a:ln w="57150">
              <a:solidFill>
                <a:srgbClr val="8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800000"/>
                </a:solidFill>
                <a:latin typeface="Times" panose="02020603050405020304" pitchFamily="18" charset="0"/>
              </a:endParaRPr>
            </a:p>
          </p:txBody>
        </p:sp>
        <p:sp>
          <p:nvSpPr>
            <p:cNvPr id="160787" name="Text Box 19"/>
            <p:cNvSpPr txBox="1">
              <a:spLocks noChangeArrowheads="1"/>
            </p:cNvSpPr>
            <p:nvPr/>
          </p:nvSpPr>
          <p:spPr bwMode="auto">
            <a:xfrm>
              <a:off x="967" y="489"/>
              <a:ext cx="802" cy="239"/>
            </a:xfrm>
            <a:prstGeom prst="rect">
              <a:avLst/>
            </a:prstGeom>
            <a:noFill/>
            <a:ln w="12700">
              <a:solidFill>
                <a:srgbClr val="8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rgbClr val="800000"/>
                  </a:solidFill>
                  <a:latin typeface="Times" panose="02020603050405020304" pitchFamily="18" charset="0"/>
                </a:rPr>
                <a:t>Taxonomies</a:t>
              </a:r>
            </a:p>
          </p:txBody>
        </p:sp>
        <p:sp>
          <p:nvSpPr>
            <p:cNvPr id="160788" name="Line 20"/>
            <p:cNvSpPr>
              <a:spLocks noChangeShapeType="1"/>
            </p:cNvSpPr>
            <p:nvPr/>
          </p:nvSpPr>
          <p:spPr bwMode="auto">
            <a:xfrm>
              <a:off x="1808" y="568"/>
              <a:ext cx="2344" cy="248"/>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89" name="Line 21"/>
            <p:cNvSpPr>
              <a:spLocks noChangeShapeType="1"/>
            </p:cNvSpPr>
            <p:nvPr/>
          </p:nvSpPr>
          <p:spPr bwMode="auto">
            <a:xfrm>
              <a:off x="1744" y="728"/>
              <a:ext cx="2880" cy="2408"/>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0" name="Line 22"/>
            <p:cNvSpPr>
              <a:spLocks noChangeShapeType="1"/>
            </p:cNvSpPr>
            <p:nvPr/>
          </p:nvSpPr>
          <p:spPr bwMode="auto">
            <a:xfrm>
              <a:off x="1448" y="744"/>
              <a:ext cx="1528" cy="2416"/>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1" name="Line 23"/>
            <p:cNvSpPr>
              <a:spLocks noChangeShapeType="1"/>
            </p:cNvSpPr>
            <p:nvPr/>
          </p:nvSpPr>
          <p:spPr bwMode="auto">
            <a:xfrm>
              <a:off x="1304" y="736"/>
              <a:ext cx="56" cy="2424"/>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60792" name="Group 24"/>
          <p:cNvGrpSpPr>
            <a:grpSpLocks/>
          </p:cNvGrpSpPr>
          <p:nvPr/>
        </p:nvGrpSpPr>
        <p:grpSpPr bwMode="auto">
          <a:xfrm>
            <a:off x="379413" y="801688"/>
            <a:ext cx="7913687" cy="4252912"/>
            <a:chOff x="221" y="505"/>
            <a:chExt cx="4603" cy="2679"/>
          </a:xfrm>
        </p:grpSpPr>
        <p:sp>
          <p:nvSpPr>
            <p:cNvPr id="160793" name="Rectangle 25"/>
            <p:cNvSpPr>
              <a:spLocks noChangeArrowheads="1"/>
            </p:cNvSpPr>
            <p:nvPr/>
          </p:nvSpPr>
          <p:spPr bwMode="auto">
            <a:xfrm>
              <a:off x="3944" y="2856"/>
              <a:ext cx="880" cy="296"/>
            </a:xfrm>
            <a:prstGeom prst="rect">
              <a:avLst/>
            </a:prstGeom>
            <a:noFill/>
            <a:ln w="38100">
              <a:solidFill>
                <a:srgbClr val="D5000A"/>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4" name="Rectangle 26"/>
            <p:cNvSpPr>
              <a:spLocks noChangeArrowheads="1"/>
            </p:cNvSpPr>
            <p:nvPr/>
          </p:nvSpPr>
          <p:spPr bwMode="auto">
            <a:xfrm>
              <a:off x="3128" y="2856"/>
              <a:ext cx="448" cy="296"/>
            </a:xfrm>
            <a:prstGeom prst="rect">
              <a:avLst/>
            </a:prstGeom>
            <a:noFill/>
            <a:ln w="38100">
              <a:solidFill>
                <a:srgbClr val="D5000A"/>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5" name="Rectangle 27"/>
            <p:cNvSpPr>
              <a:spLocks noChangeArrowheads="1"/>
            </p:cNvSpPr>
            <p:nvPr/>
          </p:nvSpPr>
          <p:spPr bwMode="auto">
            <a:xfrm>
              <a:off x="1952" y="744"/>
              <a:ext cx="1184" cy="296"/>
            </a:xfrm>
            <a:prstGeom prst="rect">
              <a:avLst/>
            </a:prstGeom>
            <a:noFill/>
            <a:ln w="38100">
              <a:solidFill>
                <a:srgbClr val="D5000A"/>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6" name="Rectangle 28"/>
            <p:cNvSpPr>
              <a:spLocks noChangeArrowheads="1"/>
            </p:cNvSpPr>
            <p:nvPr/>
          </p:nvSpPr>
          <p:spPr bwMode="auto">
            <a:xfrm>
              <a:off x="1704" y="1640"/>
              <a:ext cx="800" cy="320"/>
            </a:xfrm>
            <a:prstGeom prst="rect">
              <a:avLst/>
            </a:prstGeom>
            <a:noFill/>
            <a:ln w="38100">
              <a:solidFill>
                <a:srgbClr val="D5000A"/>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7" name="Rectangle 29"/>
            <p:cNvSpPr>
              <a:spLocks noChangeArrowheads="1"/>
            </p:cNvSpPr>
            <p:nvPr/>
          </p:nvSpPr>
          <p:spPr bwMode="auto">
            <a:xfrm>
              <a:off x="1248" y="2816"/>
              <a:ext cx="664" cy="368"/>
            </a:xfrm>
            <a:prstGeom prst="rect">
              <a:avLst/>
            </a:prstGeom>
            <a:noFill/>
            <a:ln w="38100">
              <a:solidFill>
                <a:srgbClr val="D5000A"/>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0798" name="Text Box 30"/>
            <p:cNvSpPr txBox="1">
              <a:spLocks noChangeArrowheads="1"/>
            </p:cNvSpPr>
            <p:nvPr/>
          </p:nvSpPr>
          <p:spPr bwMode="auto">
            <a:xfrm>
              <a:off x="221" y="505"/>
              <a:ext cx="1175" cy="239"/>
            </a:xfrm>
            <a:prstGeom prst="rect">
              <a:avLst/>
            </a:prstGeom>
            <a:noFill/>
            <a:ln w="12700">
              <a:solidFill>
                <a:srgbClr val="D5000A"/>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rgbClr val="D5000A"/>
                  </a:solidFill>
                  <a:latin typeface="Times" panose="02020603050405020304" pitchFamily="18" charset="0"/>
                </a:rPr>
                <a:t>Basic Abstractions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07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07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0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26"/>
          <p:cNvSpPr>
            <a:spLocks noGrp="1" noChangeArrowheads="1"/>
          </p:cNvSpPr>
          <p:nvPr>
            <p:ph type="title"/>
          </p:nvPr>
        </p:nvSpPr>
        <p:spPr/>
        <p:txBody>
          <a:bodyPr/>
          <a:lstStyle/>
          <a:p>
            <a:r>
              <a:rPr lang="en-US" altLang="en-US"/>
              <a:t>Exercise</a:t>
            </a:r>
          </a:p>
        </p:txBody>
      </p:sp>
      <p:sp>
        <p:nvSpPr>
          <p:cNvPr id="167939" name="Rectangle 1027"/>
          <p:cNvSpPr>
            <a:spLocks noGrp="1" noChangeArrowheads="1"/>
          </p:cNvSpPr>
          <p:nvPr>
            <p:ph type="body" idx="1"/>
          </p:nvPr>
        </p:nvSpPr>
        <p:spPr/>
        <p:txBody>
          <a:bodyPr/>
          <a:lstStyle/>
          <a:p>
            <a:pPr marL="457200" indent="-457200">
              <a:lnSpc>
                <a:spcPct val="80000"/>
              </a:lnSpc>
            </a:pPr>
            <a:r>
              <a:rPr lang="en-US" altLang="en-US"/>
              <a:t>Redraw the complete model for Project from your memory using the following knowledge</a:t>
            </a:r>
          </a:p>
          <a:p>
            <a:pPr marL="838200" lvl="1" indent="-381000">
              <a:lnSpc>
                <a:spcPct val="80000"/>
              </a:lnSpc>
              <a:buFont typeface="Times" panose="02020603050405020304" pitchFamily="18" charset="0"/>
              <a:buAutoNum type="arabicPeriod"/>
            </a:pPr>
            <a:r>
              <a:rPr lang="en-US" altLang="en-US"/>
              <a:t>The key abstractions are task, schedule, and participant </a:t>
            </a:r>
          </a:p>
          <a:p>
            <a:pPr marL="838200" lvl="1" indent="-381000">
              <a:lnSpc>
                <a:spcPct val="80000"/>
              </a:lnSpc>
              <a:buFont typeface="Times" panose="02020603050405020304" pitchFamily="18" charset="0"/>
              <a:buAutoNum type="arabicPeriod"/>
            </a:pPr>
            <a:r>
              <a:rPr lang="en-US" altLang="en-US"/>
              <a:t>Workproduct, Task and Participant are modeled with composite patterns, for example</a:t>
            </a:r>
          </a:p>
          <a:p>
            <a:pPr marL="838200" lvl="1" indent="-381000">
              <a:lnSpc>
                <a:spcPct val="80000"/>
              </a:lnSpc>
              <a:buFont typeface="Times" panose="02020603050405020304" pitchFamily="18" charset="0"/>
              <a:buAutoNum type="arabicPeriod"/>
            </a:pPr>
            <a:endParaRPr lang="en-US" altLang="en-US"/>
          </a:p>
          <a:p>
            <a:pPr marL="838200" lvl="1" indent="-381000">
              <a:lnSpc>
                <a:spcPct val="80000"/>
              </a:lnSpc>
              <a:buFont typeface="Times" panose="02020603050405020304" pitchFamily="18" charset="0"/>
              <a:buAutoNum type="arabicPeriod"/>
            </a:pPr>
            <a:endParaRPr lang="en-US" altLang="en-US"/>
          </a:p>
          <a:p>
            <a:pPr marL="838200" lvl="1" indent="-381000">
              <a:lnSpc>
                <a:spcPct val="80000"/>
              </a:lnSpc>
              <a:buFont typeface="Times" panose="02020603050405020304" pitchFamily="18" charset="0"/>
              <a:buAutoNum type="arabicPeriod"/>
            </a:pPr>
            <a:endParaRPr lang="en-US" altLang="en-US"/>
          </a:p>
          <a:p>
            <a:pPr marL="838200" lvl="1" indent="-381000">
              <a:lnSpc>
                <a:spcPct val="80000"/>
              </a:lnSpc>
              <a:buFont typeface="Times" panose="02020603050405020304" pitchFamily="18" charset="0"/>
              <a:buAutoNum type="arabicPeriod"/>
            </a:pPr>
            <a:endParaRPr lang="en-US" altLang="en-US"/>
          </a:p>
          <a:p>
            <a:pPr marL="838200" lvl="1" indent="-381000">
              <a:lnSpc>
                <a:spcPct val="80000"/>
              </a:lnSpc>
              <a:buFont typeface="Times" panose="02020603050405020304" pitchFamily="18" charset="0"/>
              <a:buAutoNum type="arabicPeriod"/>
            </a:pPr>
            <a:endParaRPr lang="en-US" altLang="en-US"/>
          </a:p>
          <a:p>
            <a:pPr marL="838200" lvl="1" indent="-381000">
              <a:lnSpc>
                <a:spcPct val="80000"/>
              </a:lnSpc>
              <a:buFont typeface="Times" panose="02020603050405020304" pitchFamily="18" charset="0"/>
              <a:buAutoNum type="arabicPeriod"/>
            </a:pPr>
            <a:endParaRPr lang="en-US" altLang="en-US"/>
          </a:p>
          <a:p>
            <a:pPr marL="838200" lvl="1" indent="-381000">
              <a:lnSpc>
                <a:spcPct val="80000"/>
              </a:lnSpc>
              <a:buFont typeface="Times" panose="02020603050405020304" pitchFamily="18" charset="0"/>
              <a:buAutoNum type="arabicPeriod"/>
            </a:pPr>
            <a:endParaRPr lang="en-US" altLang="en-US"/>
          </a:p>
          <a:p>
            <a:pPr marL="838200" lvl="1" indent="-381000">
              <a:lnSpc>
                <a:spcPct val="80000"/>
              </a:lnSpc>
              <a:buFont typeface="Times" panose="02020603050405020304" pitchFamily="18" charset="0"/>
              <a:buAutoNum type="arabicPeriod"/>
            </a:pPr>
            <a:r>
              <a:rPr lang="en-US" altLang="en-US"/>
              <a:t>There are taxonomies for each of the key abstractions</a:t>
            </a:r>
          </a:p>
          <a:p>
            <a:pPr marL="457200" indent="-457200">
              <a:lnSpc>
                <a:spcPct val="80000"/>
              </a:lnSpc>
              <a:buFont typeface="Times" panose="02020603050405020304" pitchFamily="18" charset="0"/>
              <a:buNone/>
            </a:pPr>
            <a:r>
              <a:rPr lang="en-US" altLang="en-US"/>
              <a:t>You have 5 minutes!</a:t>
            </a:r>
          </a:p>
        </p:txBody>
      </p:sp>
      <p:grpSp>
        <p:nvGrpSpPr>
          <p:cNvPr id="167940" name="Group 1028"/>
          <p:cNvGrpSpPr>
            <a:grpSpLocks/>
          </p:cNvGrpSpPr>
          <p:nvPr/>
        </p:nvGrpSpPr>
        <p:grpSpPr bwMode="auto">
          <a:xfrm>
            <a:off x="3122613" y="3176588"/>
            <a:ext cx="3032125" cy="1598612"/>
            <a:chOff x="1816" y="1665"/>
            <a:chExt cx="1764" cy="1007"/>
          </a:xfrm>
        </p:grpSpPr>
        <p:sp>
          <p:nvSpPr>
            <p:cNvPr id="167941" name="Rectangle 1029"/>
            <p:cNvSpPr>
              <a:spLocks noChangeArrowheads="1"/>
            </p:cNvSpPr>
            <p:nvPr/>
          </p:nvSpPr>
          <p:spPr bwMode="auto">
            <a:xfrm>
              <a:off x="2942" y="2324"/>
              <a:ext cx="638" cy="348"/>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7942" name="Rectangle 1030"/>
            <p:cNvSpPr>
              <a:spLocks noChangeArrowheads="1"/>
            </p:cNvSpPr>
            <p:nvPr/>
          </p:nvSpPr>
          <p:spPr bwMode="auto">
            <a:xfrm>
              <a:off x="3111" y="2374"/>
              <a:ext cx="3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New" panose="02070309020205020404" pitchFamily="49" charset="0"/>
                </a:rPr>
                <a:t>Work </a:t>
              </a:r>
              <a:endParaRPr lang="en-US" altLang="en-US">
                <a:latin typeface="Times" panose="02020603050405020304" pitchFamily="18" charset="0"/>
              </a:endParaRPr>
            </a:p>
          </p:txBody>
        </p:sp>
        <p:sp>
          <p:nvSpPr>
            <p:cNvPr id="167943" name="Rectangle 1031"/>
            <p:cNvSpPr>
              <a:spLocks noChangeArrowheads="1"/>
            </p:cNvSpPr>
            <p:nvPr/>
          </p:nvSpPr>
          <p:spPr bwMode="auto">
            <a:xfrm>
              <a:off x="3010" y="2505"/>
              <a:ext cx="4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New" panose="02070309020205020404" pitchFamily="49" charset="0"/>
                </a:rPr>
                <a:t>Product</a:t>
              </a:r>
              <a:endParaRPr lang="en-US" altLang="en-US">
                <a:latin typeface="Times" panose="02020603050405020304" pitchFamily="18" charset="0"/>
              </a:endParaRPr>
            </a:p>
          </p:txBody>
        </p:sp>
        <p:sp>
          <p:nvSpPr>
            <p:cNvPr id="167944" name="Rectangle 1032"/>
            <p:cNvSpPr>
              <a:spLocks noChangeArrowheads="1"/>
            </p:cNvSpPr>
            <p:nvPr/>
          </p:nvSpPr>
          <p:spPr bwMode="auto">
            <a:xfrm>
              <a:off x="2043" y="2302"/>
              <a:ext cx="793" cy="326"/>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7945" name="Freeform 1033"/>
            <p:cNvSpPr>
              <a:spLocks/>
            </p:cNvSpPr>
            <p:nvPr/>
          </p:nvSpPr>
          <p:spPr bwMode="auto">
            <a:xfrm>
              <a:off x="1816" y="1835"/>
              <a:ext cx="567" cy="609"/>
            </a:xfrm>
            <a:custGeom>
              <a:avLst/>
              <a:gdLst>
                <a:gd name="T0" fmla="*/ 0 w 567"/>
                <a:gd name="T1" fmla="*/ 609 h 609"/>
                <a:gd name="T2" fmla="*/ 0 w 567"/>
                <a:gd name="T3" fmla="*/ 0 h 609"/>
                <a:gd name="T4" fmla="*/ 567 w 567"/>
                <a:gd name="T5" fmla="*/ 0 h 609"/>
              </a:gdLst>
              <a:ahLst/>
              <a:cxnLst>
                <a:cxn ang="0">
                  <a:pos x="T0" y="T1"/>
                </a:cxn>
                <a:cxn ang="0">
                  <a:pos x="T2" y="T3"/>
                </a:cxn>
                <a:cxn ang="0">
                  <a:pos x="T4" y="T5"/>
                </a:cxn>
              </a:cxnLst>
              <a:rect l="0" t="0" r="r" b="b"/>
              <a:pathLst>
                <a:path w="567" h="609">
                  <a:moveTo>
                    <a:pt x="0" y="609"/>
                  </a:moveTo>
                  <a:lnTo>
                    <a:pt x="0" y="0"/>
                  </a:lnTo>
                  <a:lnTo>
                    <a:pt x="5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7946" name="Line 1034"/>
            <p:cNvSpPr>
              <a:spLocks noChangeShapeType="1"/>
            </p:cNvSpPr>
            <p:nvPr/>
          </p:nvSpPr>
          <p:spPr bwMode="auto">
            <a:xfrm flipH="1">
              <a:off x="1816" y="2444"/>
              <a:ext cx="8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7947" name="Freeform 1035"/>
            <p:cNvSpPr>
              <a:spLocks/>
            </p:cNvSpPr>
            <p:nvPr/>
          </p:nvSpPr>
          <p:spPr bwMode="auto">
            <a:xfrm>
              <a:off x="1887" y="2387"/>
              <a:ext cx="184" cy="99"/>
            </a:xfrm>
            <a:custGeom>
              <a:avLst/>
              <a:gdLst>
                <a:gd name="T0" fmla="*/ 99 w 184"/>
                <a:gd name="T1" fmla="*/ 0 h 99"/>
                <a:gd name="T2" fmla="*/ 184 w 184"/>
                <a:gd name="T3" fmla="*/ 57 h 99"/>
                <a:gd name="T4" fmla="*/ 99 w 184"/>
                <a:gd name="T5" fmla="*/ 99 h 99"/>
                <a:gd name="T6" fmla="*/ 0 w 184"/>
                <a:gd name="T7" fmla="*/ 57 h 99"/>
                <a:gd name="T8" fmla="*/ 99 w 184"/>
                <a:gd name="T9" fmla="*/ 0 h 99"/>
              </a:gdLst>
              <a:ahLst/>
              <a:cxnLst>
                <a:cxn ang="0">
                  <a:pos x="T0" y="T1"/>
                </a:cxn>
                <a:cxn ang="0">
                  <a:pos x="T2" y="T3"/>
                </a:cxn>
                <a:cxn ang="0">
                  <a:pos x="T4" y="T5"/>
                </a:cxn>
                <a:cxn ang="0">
                  <a:pos x="T6" y="T7"/>
                </a:cxn>
                <a:cxn ang="0">
                  <a:pos x="T8" y="T9"/>
                </a:cxn>
              </a:cxnLst>
              <a:rect l="0" t="0" r="r" b="b"/>
              <a:pathLst>
                <a:path w="184" h="99">
                  <a:moveTo>
                    <a:pt x="99" y="0"/>
                  </a:moveTo>
                  <a:lnTo>
                    <a:pt x="184" y="57"/>
                  </a:lnTo>
                  <a:lnTo>
                    <a:pt x="99" y="99"/>
                  </a:lnTo>
                  <a:lnTo>
                    <a:pt x="0" y="57"/>
                  </a:lnTo>
                  <a:lnTo>
                    <a:pt x="99" y="0"/>
                  </a:lnTo>
                  <a:close/>
                </a:path>
              </a:pathLst>
            </a:custGeom>
            <a:solidFill>
              <a:srgbClr val="FFFFFF"/>
            </a:solidFill>
            <a:ln w="22225">
              <a:solidFill>
                <a:srgbClr val="FFFFFF"/>
              </a:solidFill>
              <a:prstDash val="solid"/>
              <a:round/>
              <a:headEnd/>
              <a:tailEnd/>
            </a:ln>
          </p:spPr>
          <p:txBody>
            <a:bodyPr/>
            <a:lstStyle/>
            <a:p>
              <a:endParaRPr lang="en-IN"/>
            </a:p>
          </p:txBody>
        </p:sp>
        <p:sp>
          <p:nvSpPr>
            <p:cNvPr id="167948" name="Freeform 1036"/>
            <p:cNvSpPr>
              <a:spLocks/>
            </p:cNvSpPr>
            <p:nvPr/>
          </p:nvSpPr>
          <p:spPr bwMode="auto">
            <a:xfrm>
              <a:off x="1873" y="2401"/>
              <a:ext cx="170" cy="85"/>
            </a:xfrm>
            <a:custGeom>
              <a:avLst/>
              <a:gdLst>
                <a:gd name="T0" fmla="*/ 85 w 170"/>
                <a:gd name="T1" fmla="*/ 0 h 85"/>
                <a:gd name="T2" fmla="*/ 170 w 170"/>
                <a:gd name="T3" fmla="*/ 43 h 85"/>
                <a:gd name="T4" fmla="*/ 85 w 170"/>
                <a:gd name="T5" fmla="*/ 85 h 85"/>
                <a:gd name="T6" fmla="*/ 0 w 170"/>
                <a:gd name="T7" fmla="*/ 43 h 85"/>
                <a:gd name="T8" fmla="*/ 85 w 170"/>
                <a:gd name="T9" fmla="*/ 0 h 85"/>
              </a:gdLst>
              <a:ahLst/>
              <a:cxnLst>
                <a:cxn ang="0">
                  <a:pos x="T0" y="T1"/>
                </a:cxn>
                <a:cxn ang="0">
                  <a:pos x="T2" y="T3"/>
                </a:cxn>
                <a:cxn ang="0">
                  <a:pos x="T4" y="T5"/>
                </a:cxn>
                <a:cxn ang="0">
                  <a:pos x="T6" y="T7"/>
                </a:cxn>
                <a:cxn ang="0">
                  <a:pos x="T8" y="T9"/>
                </a:cxn>
              </a:cxnLst>
              <a:rect l="0" t="0" r="r" b="b"/>
              <a:pathLst>
                <a:path w="170" h="85">
                  <a:moveTo>
                    <a:pt x="85" y="0"/>
                  </a:moveTo>
                  <a:lnTo>
                    <a:pt x="170" y="43"/>
                  </a:lnTo>
                  <a:lnTo>
                    <a:pt x="85" y="85"/>
                  </a:lnTo>
                  <a:lnTo>
                    <a:pt x="0" y="43"/>
                  </a:lnTo>
                  <a:lnTo>
                    <a:pt x="85" y="0"/>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7949" name="Rectangle 1037"/>
            <p:cNvSpPr>
              <a:spLocks noChangeArrowheads="1"/>
            </p:cNvSpPr>
            <p:nvPr/>
          </p:nvSpPr>
          <p:spPr bwMode="auto">
            <a:xfrm>
              <a:off x="2272" y="1856"/>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Courier New" panose="02070309020205020404" pitchFamily="49" charset="0"/>
                </a:rPr>
                <a:t>*</a:t>
              </a:r>
              <a:endParaRPr lang="en-US" altLang="en-US">
                <a:latin typeface="Times" panose="02020603050405020304" pitchFamily="18" charset="0"/>
              </a:endParaRPr>
            </a:p>
          </p:txBody>
        </p:sp>
        <p:sp>
          <p:nvSpPr>
            <p:cNvPr id="167950" name="Rectangle 1038"/>
            <p:cNvSpPr>
              <a:spLocks noChangeArrowheads="1"/>
            </p:cNvSpPr>
            <p:nvPr/>
          </p:nvSpPr>
          <p:spPr bwMode="auto">
            <a:xfrm>
              <a:off x="2354" y="1665"/>
              <a:ext cx="652" cy="2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67951" name="Rectangle 1039"/>
            <p:cNvSpPr>
              <a:spLocks noChangeArrowheads="1"/>
            </p:cNvSpPr>
            <p:nvPr/>
          </p:nvSpPr>
          <p:spPr bwMode="auto">
            <a:xfrm>
              <a:off x="2354" y="1665"/>
              <a:ext cx="666" cy="22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7952" name="Freeform 1040"/>
            <p:cNvSpPr>
              <a:spLocks/>
            </p:cNvSpPr>
            <p:nvPr/>
          </p:nvSpPr>
          <p:spPr bwMode="auto">
            <a:xfrm>
              <a:off x="2439" y="2161"/>
              <a:ext cx="751" cy="141"/>
            </a:xfrm>
            <a:custGeom>
              <a:avLst/>
              <a:gdLst>
                <a:gd name="T0" fmla="*/ 0 w 751"/>
                <a:gd name="T1" fmla="*/ 127 h 141"/>
                <a:gd name="T2" fmla="*/ 0 w 751"/>
                <a:gd name="T3" fmla="*/ 0 h 141"/>
                <a:gd name="T4" fmla="*/ 751 w 751"/>
                <a:gd name="T5" fmla="*/ 0 h 141"/>
                <a:gd name="T6" fmla="*/ 751 w 751"/>
                <a:gd name="T7" fmla="*/ 141 h 141"/>
              </a:gdLst>
              <a:ahLst/>
              <a:cxnLst>
                <a:cxn ang="0">
                  <a:pos x="T0" y="T1"/>
                </a:cxn>
                <a:cxn ang="0">
                  <a:pos x="T2" y="T3"/>
                </a:cxn>
                <a:cxn ang="0">
                  <a:pos x="T4" y="T5"/>
                </a:cxn>
                <a:cxn ang="0">
                  <a:pos x="T6" y="T7"/>
                </a:cxn>
              </a:cxnLst>
              <a:rect l="0" t="0" r="r" b="b"/>
              <a:pathLst>
                <a:path w="751" h="141">
                  <a:moveTo>
                    <a:pt x="0" y="127"/>
                  </a:moveTo>
                  <a:lnTo>
                    <a:pt x="0" y="0"/>
                  </a:lnTo>
                  <a:lnTo>
                    <a:pt x="751" y="0"/>
                  </a:lnTo>
                  <a:lnTo>
                    <a:pt x="751" y="14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7953" name="Freeform 1041"/>
            <p:cNvSpPr>
              <a:spLocks/>
            </p:cNvSpPr>
            <p:nvPr/>
          </p:nvSpPr>
          <p:spPr bwMode="auto">
            <a:xfrm>
              <a:off x="2581" y="1877"/>
              <a:ext cx="184" cy="170"/>
            </a:xfrm>
            <a:custGeom>
              <a:avLst/>
              <a:gdLst>
                <a:gd name="T0" fmla="*/ 99 w 184"/>
                <a:gd name="T1" fmla="*/ 170 h 170"/>
                <a:gd name="T2" fmla="*/ 0 w 184"/>
                <a:gd name="T3" fmla="*/ 170 h 170"/>
                <a:gd name="T4" fmla="*/ 99 w 184"/>
                <a:gd name="T5" fmla="*/ 0 h 170"/>
                <a:gd name="T6" fmla="*/ 184 w 184"/>
                <a:gd name="T7" fmla="*/ 170 h 170"/>
                <a:gd name="T8" fmla="*/ 99 w 184"/>
                <a:gd name="T9" fmla="*/ 170 h 170"/>
              </a:gdLst>
              <a:ahLst/>
              <a:cxnLst>
                <a:cxn ang="0">
                  <a:pos x="T0" y="T1"/>
                </a:cxn>
                <a:cxn ang="0">
                  <a:pos x="T2" y="T3"/>
                </a:cxn>
                <a:cxn ang="0">
                  <a:pos x="T4" y="T5"/>
                </a:cxn>
                <a:cxn ang="0">
                  <a:pos x="T6" y="T7"/>
                </a:cxn>
                <a:cxn ang="0">
                  <a:pos x="T8" y="T9"/>
                </a:cxn>
              </a:cxnLst>
              <a:rect l="0" t="0" r="r" b="b"/>
              <a:pathLst>
                <a:path w="184" h="170">
                  <a:moveTo>
                    <a:pt x="99" y="170"/>
                  </a:moveTo>
                  <a:lnTo>
                    <a:pt x="0" y="170"/>
                  </a:lnTo>
                  <a:lnTo>
                    <a:pt x="99" y="0"/>
                  </a:lnTo>
                  <a:lnTo>
                    <a:pt x="184" y="170"/>
                  </a:lnTo>
                  <a:lnTo>
                    <a:pt x="99" y="170"/>
                  </a:lnTo>
                  <a:close/>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7954" name="Line 1042"/>
            <p:cNvSpPr>
              <a:spLocks noChangeShapeType="1"/>
            </p:cNvSpPr>
            <p:nvPr/>
          </p:nvSpPr>
          <p:spPr bwMode="auto">
            <a:xfrm flipV="1">
              <a:off x="2680" y="2047"/>
              <a:ext cx="1" cy="11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476250" y="3446463"/>
            <a:ext cx="8940800" cy="2447925"/>
          </a:xfrm>
          <a:noFill/>
          <a:ln/>
        </p:spPr>
        <p:txBody>
          <a:bodyPr/>
          <a:lstStyle/>
          <a:p>
            <a:r>
              <a:rPr lang="en-US" altLang="en-US" sz="2000"/>
              <a:t>Delegation is used to</a:t>
            </a:r>
            <a:br>
              <a:rPr lang="en-US" altLang="en-US" sz="2000"/>
            </a:br>
            <a:r>
              <a:rPr lang="en-US" altLang="en-US" sz="2000"/>
              <a:t>bind an </a:t>
            </a:r>
            <a:r>
              <a:rPr lang="en-US" altLang="en-US" sz="2000" b="1"/>
              <a:t>Adapter</a:t>
            </a:r>
            <a:r>
              <a:rPr lang="en-US" altLang="en-US" sz="2000"/>
              <a:t> and an </a:t>
            </a:r>
            <a:r>
              <a:rPr lang="en-US" altLang="en-US" sz="2000" b="1"/>
              <a:t>Adaptee</a:t>
            </a:r>
          </a:p>
          <a:p>
            <a:r>
              <a:rPr lang="en-US" altLang="en-US" sz="2000"/>
              <a:t>Interface inheritance is use to specify the interface of the </a:t>
            </a:r>
            <a:r>
              <a:rPr lang="en-US" altLang="en-US" sz="2000" b="1"/>
              <a:t>Adapter</a:t>
            </a:r>
            <a:r>
              <a:rPr lang="en-US" altLang="en-US" sz="2000"/>
              <a:t> class.</a:t>
            </a:r>
          </a:p>
          <a:p>
            <a:r>
              <a:rPr lang="en-US" altLang="en-US" sz="2000" b="1" i="1"/>
              <a:t>Target</a:t>
            </a:r>
            <a:r>
              <a:rPr lang="en-US" altLang="en-US" sz="2000"/>
              <a:t> and </a:t>
            </a:r>
            <a:r>
              <a:rPr lang="en-US" altLang="en-US" sz="2000" b="1"/>
              <a:t>Adaptee</a:t>
            </a:r>
            <a:r>
              <a:rPr lang="en-US" altLang="en-US" sz="2000"/>
              <a:t> (usually called legacy system) pre-exist the </a:t>
            </a:r>
            <a:r>
              <a:rPr lang="en-US" altLang="en-US" sz="2000" b="1"/>
              <a:t>Adapter.</a:t>
            </a:r>
          </a:p>
          <a:p>
            <a:r>
              <a:rPr lang="en-US" altLang="en-US" sz="2000" b="1"/>
              <a:t>Target </a:t>
            </a:r>
            <a:r>
              <a:rPr lang="en-US" altLang="en-US" sz="2000"/>
              <a:t>may be realized as an interface in Java.</a:t>
            </a:r>
          </a:p>
        </p:txBody>
      </p:sp>
      <p:sp>
        <p:nvSpPr>
          <p:cNvPr id="69635" name="Rectangle 3"/>
          <p:cNvSpPr>
            <a:spLocks noGrp="1" noChangeArrowheads="1"/>
          </p:cNvSpPr>
          <p:nvPr>
            <p:ph type="title"/>
          </p:nvPr>
        </p:nvSpPr>
        <p:spPr>
          <a:noFill/>
          <a:ln/>
        </p:spPr>
        <p:txBody>
          <a:bodyPr/>
          <a:lstStyle/>
          <a:p>
            <a:r>
              <a:rPr lang="en-US" altLang="en-US"/>
              <a:t>Adapter pattern</a:t>
            </a:r>
          </a:p>
        </p:txBody>
      </p:sp>
      <p:sp>
        <p:nvSpPr>
          <p:cNvPr id="69636" name="Rectangle 4"/>
          <p:cNvSpPr>
            <a:spLocks noChangeArrowheads="1"/>
          </p:cNvSpPr>
          <p:nvPr/>
        </p:nvSpPr>
        <p:spPr bwMode="auto">
          <a:xfrm>
            <a:off x="501650" y="844550"/>
            <a:ext cx="1457325" cy="9255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Client</a:t>
            </a:r>
          </a:p>
        </p:txBody>
      </p:sp>
      <p:sp>
        <p:nvSpPr>
          <p:cNvPr id="69637" name="Rectangle 5"/>
          <p:cNvSpPr>
            <a:spLocks noChangeArrowheads="1"/>
          </p:cNvSpPr>
          <p:nvPr/>
        </p:nvSpPr>
        <p:spPr bwMode="auto">
          <a:xfrm>
            <a:off x="2770188" y="827088"/>
            <a:ext cx="2927350" cy="993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i="1"/>
              <a:t>ClientInterface</a:t>
            </a:r>
          </a:p>
          <a:p>
            <a:pPr algn="ctr"/>
            <a:endParaRPr lang="en-US" altLang="en-US" i="1"/>
          </a:p>
          <a:p>
            <a:pPr algn="ctr"/>
            <a:r>
              <a:rPr lang="en-US" altLang="en-US" sz="1600" i="1"/>
              <a:t>Request()</a:t>
            </a:r>
          </a:p>
        </p:txBody>
      </p:sp>
      <p:sp>
        <p:nvSpPr>
          <p:cNvPr id="69638" name="Line 6"/>
          <p:cNvSpPr>
            <a:spLocks noChangeShapeType="1"/>
          </p:cNvSpPr>
          <p:nvPr/>
        </p:nvSpPr>
        <p:spPr bwMode="auto">
          <a:xfrm>
            <a:off x="1971675" y="1357313"/>
            <a:ext cx="803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39" name="Line 7"/>
          <p:cNvSpPr>
            <a:spLocks noChangeShapeType="1"/>
          </p:cNvSpPr>
          <p:nvPr/>
        </p:nvSpPr>
        <p:spPr bwMode="auto">
          <a:xfrm>
            <a:off x="2805113" y="1222375"/>
            <a:ext cx="29098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40" name="AutoShape 8"/>
          <p:cNvSpPr>
            <a:spLocks noChangeArrowheads="1"/>
          </p:cNvSpPr>
          <p:nvPr/>
        </p:nvSpPr>
        <p:spPr bwMode="auto">
          <a:xfrm>
            <a:off x="4168775" y="2017713"/>
            <a:ext cx="276225" cy="222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41" name="Line 9"/>
          <p:cNvSpPr>
            <a:spLocks noChangeShapeType="1"/>
          </p:cNvSpPr>
          <p:nvPr/>
        </p:nvSpPr>
        <p:spPr bwMode="auto">
          <a:xfrm>
            <a:off x="4306888" y="1851025"/>
            <a:ext cx="0" cy="2047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42" name="Line 10"/>
          <p:cNvSpPr>
            <a:spLocks noChangeShapeType="1"/>
          </p:cNvSpPr>
          <p:nvPr/>
        </p:nvSpPr>
        <p:spPr bwMode="auto">
          <a:xfrm>
            <a:off x="4324350" y="2270125"/>
            <a:ext cx="0" cy="1206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43" name="Rectangle 11"/>
          <p:cNvSpPr>
            <a:spLocks noChangeArrowheads="1"/>
          </p:cNvSpPr>
          <p:nvPr/>
        </p:nvSpPr>
        <p:spPr bwMode="auto">
          <a:xfrm>
            <a:off x="6419850" y="877888"/>
            <a:ext cx="2925763" cy="99218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LegacyClass</a:t>
            </a:r>
            <a:endParaRPr lang="en-US" altLang="en-US" i="1"/>
          </a:p>
          <a:p>
            <a:pPr algn="ctr"/>
            <a:endParaRPr lang="en-US" altLang="en-US" i="1"/>
          </a:p>
          <a:p>
            <a:pPr algn="ctr"/>
            <a:r>
              <a:rPr lang="en-US" altLang="en-US" sz="1600"/>
              <a:t>ExistingRequest()</a:t>
            </a:r>
          </a:p>
        </p:txBody>
      </p:sp>
      <p:sp>
        <p:nvSpPr>
          <p:cNvPr id="69644" name="Line 12"/>
          <p:cNvSpPr>
            <a:spLocks noChangeShapeType="1"/>
          </p:cNvSpPr>
          <p:nvPr/>
        </p:nvSpPr>
        <p:spPr bwMode="auto">
          <a:xfrm>
            <a:off x="6454775" y="1273175"/>
            <a:ext cx="29083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69645" name="Group 13"/>
          <p:cNvGrpSpPr>
            <a:grpSpLocks/>
          </p:cNvGrpSpPr>
          <p:nvPr/>
        </p:nvGrpSpPr>
        <p:grpSpPr bwMode="auto">
          <a:xfrm>
            <a:off x="4711700" y="2636838"/>
            <a:ext cx="2944813" cy="993775"/>
            <a:chOff x="2741" y="1661"/>
            <a:chExt cx="1712" cy="626"/>
          </a:xfrm>
        </p:grpSpPr>
        <p:sp>
          <p:nvSpPr>
            <p:cNvPr id="69646" name="Rectangle 14"/>
            <p:cNvSpPr>
              <a:spLocks noChangeArrowheads="1"/>
            </p:cNvSpPr>
            <p:nvPr/>
          </p:nvSpPr>
          <p:spPr bwMode="auto">
            <a:xfrm>
              <a:off x="2741" y="1661"/>
              <a:ext cx="1702" cy="6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Adapter</a:t>
              </a:r>
            </a:p>
            <a:p>
              <a:pPr algn="ctr"/>
              <a:endParaRPr lang="en-US" altLang="en-US" i="1"/>
            </a:p>
            <a:p>
              <a:pPr algn="ctr"/>
              <a:r>
                <a:rPr lang="en-US" altLang="en-US" sz="1600"/>
                <a:t>Request()</a:t>
              </a:r>
            </a:p>
          </p:txBody>
        </p:sp>
        <p:sp>
          <p:nvSpPr>
            <p:cNvPr id="69647" name="Line 15"/>
            <p:cNvSpPr>
              <a:spLocks noChangeShapeType="1"/>
            </p:cNvSpPr>
            <p:nvPr/>
          </p:nvSpPr>
          <p:spPr bwMode="auto">
            <a:xfrm>
              <a:off x="2762" y="1911"/>
              <a:ext cx="16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9648" name="Line 16"/>
          <p:cNvSpPr>
            <a:spLocks noChangeShapeType="1"/>
          </p:cNvSpPr>
          <p:nvPr/>
        </p:nvSpPr>
        <p:spPr bwMode="auto">
          <a:xfrm>
            <a:off x="4330700" y="2414588"/>
            <a:ext cx="14398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49" name="Line 17"/>
          <p:cNvSpPr>
            <a:spLocks noChangeShapeType="1"/>
          </p:cNvSpPr>
          <p:nvPr/>
        </p:nvSpPr>
        <p:spPr bwMode="auto">
          <a:xfrm>
            <a:off x="5776913" y="2420938"/>
            <a:ext cx="0" cy="188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50" name="Line 18"/>
          <p:cNvSpPr>
            <a:spLocks noChangeShapeType="1"/>
          </p:cNvSpPr>
          <p:nvPr/>
        </p:nvSpPr>
        <p:spPr bwMode="auto">
          <a:xfrm>
            <a:off x="6792913" y="1866900"/>
            <a:ext cx="0" cy="758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651" name="Rectangle 19"/>
          <p:cNvSpPr>
            <a:spLocks noChangeArrowheads="1"/>
          </p:cNvSpPr>
          <p:nvPr/>
        </p:nvSpPr>
        <p:spPr bwMode="auto">
          <a:xfrm>
            <a:off x="6834188" y="2281238"/>
            <a:ext cx="903287"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a:t>adaptee</a:t>
            </a:r>
          </a:p>
        </p:txBody>
      </p:sp>
      <p:sp>
        <p:nvSpPr>
          <p:cNvPr id="69652" name="Line 20"/>
          <p:cNvSpPr>
            <a:spLocks noChangeShapeType="1"/>
          </p:cNvSpPr>
          <p:nvPr/>
        </p:nvSpPr>
        <p:spPr bwMode="auto">
          <a:xfrm>
            <a:off x="5707063" y="1333500"/>
            <a:ext cx="642937" cy="49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53" name="AutoShape 21"/>
          <p:cNvSpPr>
            <a:spLocks noChangeArrowheads="1"/>
          </p:cNvSpPr>
          <p:nvPr/>
        </p:nvSpPr>
        <p:spPr bwMode="auto">
          <a:xfrm>
            <a:off x="6538913" y="5154613"/>
            <a:ext cx="722312" cy="747712"/>
          </a:xfrm>
          <a:prstGeom prst="smileyFace">
            <a:avLst>
              <a:gd name="adj" fmla="val 4653"/>
            </a:avLst>
          </a:prstGeom>
          <a:solidFill>
            <a:srgbClr val="FF66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52" name="AutoShape 20"/>
          <p:cNvSpPr>
            <a:spLocks noChangeArrowheads="1"/>
          </p:cNvSpPr>
          <p:nvPr/>
        </p:nvSpPr>
        <p:spPr bwMode="auto">
          <a:xfrm>
            <a:off x="5421313" y="5156200"/>
            <a:ext cx="722312" cy="747713"/>
          </a:xfrm>
          <a:prstGeom prst="smileyFace">
            <a:avLst>
              <a:gd name="adj" fmla="val 4653"/>
            </a:avLst>
          </a:prstGeom>
          <a:solidFill>
            <a:srgbClr val="FF66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51" name="AutoShape 19"/>
          <p:cNvSpPr>
            <a:spLocks noChangeArrowheads="1"/>
          </p:cNvSpPr>
          <p:nvPr/>
        </p:nvSpPr>
        <p:spPr bwMode="auto">
          <a:xfrm>
            <a:off x="3186113" y="5130800"/>
            <a:ext cx="722312" cy="747713"/>
          </a:xfrm>
          <a:prstGeom prst="smileyFace">
            <a:avLst>
              <a:gd name="adj" fmla="val 4653"/>
            </a:avLst>
          </a:prstGeom>
          <a:solidFill>
            <a:srgbClr val="FF66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7634" name="Rectangle 2"/>
          <p:cNvSpPr>
            <a:spLocks noGrp="1" noChangeArrowheads="1"/>
          </p:cNvSpPr>
          <p:nvPr>
            <p:ph type="title"/>
          </p:nvPr>
        </p:nvSpPr>
        <p:spPr/>
        <p:txBody>
          <a:bodyPr/>
          <a:lstStyle/>
          <a:p>
            <a:r>
              <a:rPr lang="en-US" altLang="en-US" sz="4800" i="0">
                <a:solidFill>
                  <a:schemeClr val="tx1"/>
                </a:solidFill>
              </a:rPr>
              <a:t>A Game:  Get-15</a:t>
            </a:r>
          </a:p>
        </p:txBody>
      </p:sp>
      <p:sp>
        <p:nvSpPr>
          <p:cNvPr id="197635" name="Rectangle 3"/>
          <p:cNvSpPr>
            <a:spLocks noGrp="1" noChangeArrowheads="1"/>
          </p:cNvSpPr>
          <p:nvPr>
            <p:ph type="body" idx="1"/>
          </p:nvPr>
        </p:nvSpPr>
        <p:spPr>
          <a:xfrm>
            <a:off x="385763" y="1295400"/>
            <a:ext cx="8939212" cy="2911475"/>
          </a:xfrm>
        </p:spPr>
        <p:txBody>
          <a:bodyPr/>
          <a:lstStyle/>
          <a:p>
            <a:r>
              <a:rPr lang="en-US" altLang="en-US"/>
              <a:t>Start with the nine numbers 1,2,3,4, 5, 6, 7, 8 and 9. </a:t>
            </a:r>
          </a:p>
          <a:p>
            <a:r>
              <a:rPr lang="en-US" altLang="en-US"/>
              <a:t>You and your opponent take alternate turns, each taking a number</a:t>
            </a:r>
          </a:p>
          <a:p>
            <a:r>
              <a:rPr lang="en-US" altLang="en-US"/>
              <a:t>Each number can be taken only once: If you opponent has selected a number, you cannot also take it. </a:t>
            </a:r>
          </a:p>
          <a:p>
            <a:r>
              <a:rPr lang="en-US" altLang="en-US"/>
              <a:t>The first person to have any three numbers that total 15 wins the game. </a:t>
            </a:r>
          </a:p>
          <a:p>
            <a:r>
              <a:rPr lang="en-US" altLang="en-US"/>
              <a:t>Example:</a:t>
            </a:r>
          </a:p>
          <a:p>
            <a:pPr lvl="1"/>
            <a:endParaRPr lang="en-US" altLang="en-US"/>
          </a:p>
        </p:txBody>
      </p:sp>
      <p:sp>
        <p:nvSpPr>
          <p:cNvPr id="197636" name="Text Box 4"/>
          <p:cNvSpPr txBox="1">
            <a:spLocks noChangeArrowheads="1"/>
          </p:cNvSpPr>
          <p:nvPr/>
        </p:nvSpPr>
        <p:spPr bwMode="auto">
          <a:xfrm>
            <a:off x="809625" y="4364038"/>
            <a:ext cx="895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You: </a:t>
            </a:r>
          </a:p>
        </p:txBody>
      </p:sp>
      <p:sp>
        <p:nvSpPr>
          <p:cNvPr id="197637" name="Text Box 5"/>
          <p:cNvSpPr txBox="1">
            <a:spLocks noChangeArrowheads="1"/>
          </p:cNvSpPr>
          <p:nvPr/>
        </p:nvSpPr>
        <p:spPr bwMode="auto">
          <a:xfrm>
            <a:off x="809625" y="5227638"/>
            <a:ext cx="17573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Opponent: </a:t>
            </a:r>
          </a:p>
        </p:txBody>
      </p:sp>
      <p:sp>
        <p:nvSpPr>
          <p:cNvPr id="197638" name="Text Box 6"/>
          <p:cNvSpPr txBox="1">
            <a:spLocks noChangeArrowheads="1"/>
          </p:cNvSpPr>
          <p:nvPr/>
        </p:nvSpPr>
        <p:spPr bwMode="auto">
          <a:xfrm>
            <a:off x="2947988" y="44084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1</a:t>
            </a:r>
          </a:p>
        </p:txBody>
      </p:sp>
      <p:sp>
        <p:nvSpPr>
          <p:cNvPr id="197639" name="Text Box 7"/>
          <p:cNvSpPr txBox="1">
            <a:spLocks noChangeArrowheads="1"/>
          </p:cNvSpPr>
          <p:nvPr/>
        </p:nvSpPr>
        <p:spPr bwMode="auto">
          <a:xfrm>
            <a:off x="4078288" y="44084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5</a:t>
            </a:r>
          </a:p>
        </p:txBody>
      </p:sp>
      <p:sp>
        <p:nvSpPr>
          <p:cNvPr id="197640" name="Text Box 8"/>
          <p:cNvSpPr txBox="1">
            <a:spLocks noChangeArrowheads="1"/>
          </p:cNvSpPr>
          <p:nvPr/>
        </p:nvSpPr>
        <p:spPr bwMode="auto">
          <a:xfrm>
            <a:off x="6415088" y="44084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8</a:t>
            </a:r>
          </a:p>
        </p:txBody>
      </p:sp>
      <p:sp>
        <p:nvSpPr>
          <p:cNvPr id="197641" name="Text Box 9"/>
          <p:cNvSpPr txBox="1">
            <a:spLocks noChangeArrowheads="1"/>
          </p:cNvSpPr>
          <p:nvPr/>
        </p:nvSpPr>
        <p:spPr bwMode="auto">
          <a:xfrm>
            <a:off x="5273675" y="44084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3</a:t>
            </a:r>
          </a:p>
        </p:txBody>
      </p:sp>
      <p:sp>
        <p:nvSpPr>
          <p:cNvPr id="197646" name="Text Box 14"/>
          <p:cNvSpPr txBox="1">
            <a:spLocks noChangeArrowheads="1"/>
          </p:cNvSpPr>
          <p:nvPr/>
        </p:nvSpPr>
        <p:spPr bwMode="auto">
          <a:xfrm>
            <a:off x="3379788" y="52720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6</a:t>
            </a:r>
          </a:p>
        </p:txBody>
      </p:sp>
      <p:sp>
        <p:nvSpPr>
          <p:cNvPr id="197647" name="Text Box 15"/>
          <p:cNvSpPr txBox="1">
            <a:spLocks noChangeArrowheads="1"/>
          </p:cNvSpPr>
          <p:nvPr/>
        </p:nvSpPr>
        <p:spPr bwMode="auto">
          <a:xfrm>
            <a:off x="4408488" y="52720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9</a:t>
            </a:r>
          </a:p>
        </p:txBody>
      </p:sp>
      <p:sp>
        <p:nvSpPr>
          <p:cNvPr id="197648" name="Text Box 16"/>
          <p:cNvSpPr txBox="1">
            <a:spLocks noChangeArrowheads="1"/>
          </p:cNvSpPr>
          <p:nvPr/>
        </p:nvSpPr>
        <p:spPr bwMode="auto">
          <a:xfrm>
            <a:off x="6719888" y="52720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2</a:t>
            </a:r>
          </a:p>
        </p:txBody>
      </p:sp>
      <p:sp>
        <p:nvSpPr>
          <p:cNvPr id="197649" name="Text Box 17"/>
          <p:cNvSpPr txBox="1">
            <a:spLocks noChangeArrowheads="1"/>
          </p:cNvSpPr>
          <p:nvPr/>
        </p:nvSpPr>
        <p:spPr bwMode="auto">
          <a:xfrm>
            <a:off x="5578475" y="5272088"/>
            <a:ext cx="18415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7</a:t>
            </a:r>
          </a:p>
        </p:txBody>
      </p:sp>
      <p:sp>
        <p:nvSpPr>
          <p:cNvPr id="197650" name="Text Box 18"/>
          <p:cNvSpPr txBox="1">
            <a:spLocks noChangeArrowheads="1"/>
          </p:cNvSpPr>
          <p:nvPr/>
        </p:nvSpPr>
        <p:spPr bwMode="auto">
          <a:xfrm>
            <a:off x="8002588" y="5278438"/>
            <a:ext cx="12509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Opponent</a:t>
            </a:r>
          </a:p>
          <a:p>
            <a:r>
              <a:rPr lang="en-US" altLang="en-US"/>
              <a:t>Wins!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76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76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7636">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763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763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7646">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7639">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7647">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7641">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97649">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97640">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7648">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9765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9765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9765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9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53" grpId="0" animBg="1"/>
      <p:bldP spid="197652" grpId="0" animBg="1"/>
      <p:bldP spid="197651" grpId="0" animBg="1"/>
      <p:bldP spid="197635" grpId="0" build="p" autoUpdateAnimBg="0"/>
      <p:bldP spid="197636" grpId="0" build="p" autoUpdateAnimBg="0"/>
      <p:bldP spid="197637" grpId="0" build="p" autoUpdateAnimBg="0"/>
      <p:bldP spid="197638" grpId="0" build="p" autoUpdateAnimBg="0"/>
      <p:bldP spid="197639" grpId="0" build="p" autoUpdateAnimBg="0"/>
      <p:bldP spid="197640" grpId="0" build="p" autoUpdateAnimBg="0"/>
      <p:bldP spid="197641" grpId="0" build="p" autoUpdateAnimBg="0"/>
      <p:bldP spid="197646" grpId="0" build="p" autoUpdateAnimBg="0"/>
      <p:bldP spid="197647" grpId="0" build="p" autoUpdateAnimBg="0"/>
      <p:bldP spid="197648" grpId="0" build="p" autoUpdateAnimBg="0"/>
      <p:bldP spid="197649" grpId="0" build="p" autoUpdateAnimBg="0"/>
      <p:bldP spid="19765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ltLang="en-US"/>
              <a:t>Adapter Pattern</a:t>
            </a:r>
          </a:p>
        </p:txBody>
      </p:sp>
      <p:sp>
        <p:nvSpPr>
          <p:cNvPr id="21507" name="Rectangle 3"/>
          <p:cNvSpPr>
            <a:spLocks noGrp="1" noChangeArrowheads="1"/>
          </p:cNvSpPr>
          <p:nvPr>
            <p:ph type="body" idx="1"/>
          </p:nvPr>
        </p:nvSpPr>
        <p:spPr>
          <a:xfrm>
            <a:off x="385763" y="1295400"/>
            <a:ext cx="9199562" cy="4921250"/>
          </a:xfrm>
          <a:noFill/>
          <a:ln/>
        </p:spPr>
        <p:txBody>
          <a:bodyPr/>
          <a:lstStyle/>
          <a:p>
            <a:r>
              <a:rPr lang="en-US" altLang="en-US"/>
              <a:t>“Convert the interface of a class into another interface clients expect.”</a:t>
            </a:r>
          </a:p>
          <a:p>
            <a:r>
              <a:rPr lang="en-US" altLang="en-US"/>
              <a:t>The adapter pattern lets classes work together that couldn’t otherwise because of incompatible interfaces</a:t>
            </a:r>
          </a:p>
          <a:p>
            <a:r>
              <a:rPr lang="en-US" altLang="en-US"/>
              <a:t>Used to provide a new interface to existing legacy components (Interface engineering, reengineering).</a:t>
            </a:r>
          </a:p>
          <a:p>
            <a:r>
              <a:rPr lang="en-US" altLang="en-US"/>
              <a:t>Also known as a wrapper</a:t>
            </a:r>
          </a:p>
          <a:p>
            <a:r>
              <a:rPr lang="en-US" altLang="en-US"/>
              <a:t>Two adapter patterns:</a:t>
            </a:r>
          </a:p>
          <a:p>
            <a:pPr lvl="1"/>
            <a:r>
              <a:rPr lang="en-US" altLang="en-US"/>
              <a:t>Class adapter: </a:t>
            </a:r>
          </a:p>
          <a:p>
            <a:pPr lvl="2"/>
            <a:r>
              <a:rPr lang="en-US" altLang="en-US"/>
              <a:t>Uses multiple inheritance to adapt one interface to another</a:t>
            </a:r>
          </a:p>
          <a:p>
            <a:pPr lvl="1"/>
            <a:r>
              <a:rPr lang="en-US" altLang="en-US"/>
              <a:t>Object adapter: </a:t>
            </a:r>
          </a:p>
          <a:p>
            <a:pPr lvl="2"/>
            <a:r>
              <a:rPr lang="en-US" altLang="en-US"/>
              <a:t>Uses single inheritance and delegation</a:t>
            </a:r>
          </a:p>
          <a:p>
            <a:r>
              <a:rPr lang="en-US" altLang="en-US"/>
              <a:t>Object adapters are much more frequent. We will only cover object adapters (and call them therefore simply adapters)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150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150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15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150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r>
              <a:rPr lang="en-US" altLang="en-US"/>
              <a:t>Bridge Pattern</a:t>
            </a:r>
          </a:p>
        </p:txBody>
      </p:sp>
      <p:sp>
        <p:nvSpPr>
          <p:cNvPr id="24581" name="Rectangle 5"/>
          <p:cNvSpPr>
            <a:spLocks noGrp="1" noChangeArrowheads="1"/>
          </p:cNvSpPr>
          <p:nvPr>
            <p:ph type="body" idx="1"/>
          </p:nvPr>
        </p:nvSpPr>
        <p:spPr/>
        <p:txBody>
          <a:bodyPr/>
          <a:lstStyle/>
          <a:p>
            <a:r>
              <a:rPr lang="en-US" altLang="en-US"/>
              <a:t>Use a bridge to “decouple an abstraction from its implementation so that the two can vary independently”. (From [Gamma et al 1995])</a:t>
            </a:r>
          </a:p>
          <a:p>
            <a:endParaRPr lang="en-US" altLang="en-US"/>
          </a:p>
          <a:p>
            <a:r>
              <a:rPr lang="en-US" altLang="en-US"/>
              <a:t>Also know as a Handle/Body pattern.</a:t>
            </a:r>
          </a:p>
          <a:p>
            <a:endParaRPr lang="en-US" altLang="en-US"/>
          </a:p>
          <a:p>
            <a:r>
              <a:rPr lang="en-US" altLang="en-US"/>
              <a:t>Allows different implementations of an interface to be decided upon dynamically.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altLang="en-US"/>
              <a:t>Using a Bridge </a:t>
            </a:r>
          </a:p>
        </p:txBody>
      </p:sp>
      <p:sp>
        <p:nvSpPr>
          <p:cNvPr id="25603" name="Rectangle 3"/>
          <p:cNvSpPr>
            <a:spLocks noGrp="1" noChangeArrowheads="1"/>
          </p:cNvSpPr>
          <p:nvPr>
            <p:ph type="body" idx="1"/>
          </p:nvPr>
        </p:nvSpPr>
        <p:spPr>
          <a:xfrm>
            <a:off x="385763" y="1066800"/>
            <a:ext cx="8939212" cy="4921250"/>
          </a:xfrm>
          <a:noFill/>
          <a:ln/>
        </p:spPr>
        <p:txBody>
          <a:bodyPr/>
          <a:lstStyle/>
          <a:p>
            <a:r>
              <a:rPr lang="en-US" altLang="en-US"/>
              <a:t>The bridge pattern is used to provide multiple implementations under the same interface.</a:t>
            </a:r>
          </a:p>
          <a:p>
            <a:r>
              <a:rPr lang="en-US" altLang="en-US"/>
              <a:t>Examples: Interface to a component that is incomplete, not yet known or unavailable during testing</a:t>
            </a:r>
          </a:p>
          <a:p>
            <a:r>
              <a:rPr lang="en-US" altLang="en-US"/>
              <a:t>JAMES Project: if seat data is required to be read, but the seat is not yet implemented, known, or only available by a simulation, provide a bridge:</a:t>
            </a:r>
          </a:p>
        </p:txBody>
      </p:sp>
      <p:sp>
        <p:nvSpPr>
          <p:cNvPr id="25604" name="Rectangle 4"/>
          <p:cNvSpPr>
            <a:spLocks noChangeArrowheads="1"/>
          </p:cNvSpPr>
          <p:nvPr/>
        </p:nvSpPr>
        <p:spPr bwMode="auto">
          <a:xfrm>
            <a:off x="741363" y="4179888"/>
            <a:ext cx="1471612" cy="9350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VIP</a:t>
            </a:r>
          </a:p>
        </p:txBody>
      </p:sp>
      <p:sp>
        <p:nvSpPr>
          <p:cNvPr id="25605" name="Rectangle 5"/>
          <p:cNvSpPr>
            <a:spLocks noChangeArrowheads="1"/>
          </p:cNvSpPr>
          <p:nvPr/>
        </p:nvSpPr>
        <p:spPr bwMode="auto">
          <a:xfrm>
            <a:off x="3048000" y="3886200"/>
            <a:ext cx="2957513" cy="1295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lnSpc>
                <a:spcPct val="90000"/>
              </a:lnSpc>
            </a:pPr>
            <a:r>
              <a:rPr lang="en-US" altLang="en-US"/>
              <a:t>Seat </a:t>
            </a:r>
          </a:p>
          <a:p>
            <a:pPr algn="ctr">
              <a:lnSpc>
                <a:spcPct val="90000"/>
              </a:lnSpc>
            </a:pPr>
            <a:r>
              <a:rPr lang="en-US" altLang="en-US"/>
              <a:t>(in Vehicle Subsystem)</a:t>
            </a:r>
          </a:p>
          <a:p>
            <a:pPr algn="ctr">
              <a:lnSpc>
                <a:spcPct val="90000"/>
              </a:lnSpc>
            </a:pPr>
            <a:endParaRPr lang="en-US" altLang="en-US"/>
          </a:p>
        </p:txBody>
      </p:sp>
      <p:sp>
        <p:nvSpPr>
          <p:cNvPr id="25606" name="Rectangle 6"/>
          <p:cNvSpPr>
            <a:spLocks noChangeArrowheads="1"/>
          </p:cNvSpPr>
          <p:nvPr/>
        </p:nvSpPr>
        <p:spPr bwMode="auto">
          <a:xfrm>
            <a:off x="6773863" y="4314825"/>
            <a:ext cx="2700337" cy="6477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i="1"/>
              <a:t>SeatImplementation</a:t>
            </a:r>
            <a:endParaRPr lang="en-US" altLang="en-US"/>
          </a:p>
        </p:txBody>
      </p:sp>
      <p:sp>
        <p:nvSpPr>
          <p:cNvPr id="25607" name="Line 7"/>
          <p:cNvSpPr>
            <a:spLocks noChangeShapeType="1"/>
          </p:cNvSpPr>
          <p:nvPr/>
        </p:nvSpPr>
        <p:spPr bwMode="auto">
          <a:xfrm>
            <a:off x="2225675" y="4697413"/>
            <a:ext cx="812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8" name="Rectangle 8"/>
          <p:cNvSpPr>
            <a:spLocks noChangeArrowheads="1"/>
          </p:cNvSpPr>
          <p:nvPr/>
        </p:nvSpPr>
        <p:spPr bwMode="auto">
          <a:xfrm>
            <a:off x="3821113" y="5754688"/>
            <a:ext cx="1582737" cy="6143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Stub Code</a:t>
            </a:r>
          </a:p>
        </p:txBody>
      </p:sp>
      <p:sp>
        <p:nvSpPr>
          <p:cNvPr id="25609" name="Rectangle 9"/>
          <p:cNvSpPr>
            <a:spLocks noChangeArrowheads="1"/>
          </p:cNvSpPr>
          <p:nvPr/>
        </p:nvSpPr>
        <p:spPr bwMode="auto">
          <a:xfrm>
            <a:off x="7766050" y="5754688"/>
            <a:ext cx="1581150" cy="5969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SARTSeat</a:t>
            </a:r>
          </a:p>
        </p:txBody>
      </p:sp>
      <p:sp>
        <p:nvSpPr>
          <p:cNvPr id="25610" name="Rectangle 10"/>
          <p:cNvSpPr>
            <a:spLocks noChangeArrowheads="1"/>
          </p:cNvSpPr>
          <p:nvPr/>
        </p:nvSpPr>
        <p:spPr bwMode="auto">
          <a:xfrm>
            <a:off x="5802313" y="5738813"/>
            <a:ext cx="1581150" cy="6143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AIMSeat</a:t>
            </a:r>
          </a:p>
        </p:txBody>
      </p:sp>
      <p:sp>
        <p:nvSpPr>
          <p:cNvPr id="25611" name="Line 11"/>
          <p:cNvSpPr>
            <a:spLocks noChangeShapeType="1"/>
          </p:cNvSpPr>
          <p:nvPr/>
        </p:nvSpPr>
        <p:spPr bwMode="auto">
          <a:xfrm>
            <a:off x="6022975" y="4665663"/>
            <a:ext cx="73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2" name="AutoShape 12"/>
          <p:cNvSpPr>
            <a:spLocks noChangeArrowheads="1"/>
          </p:cNvSpPr>
          <p:nvPr/>
        </p:nvSpPr>
        <p:spPr bwMode="auto">
          <a:xfrm>
            <a:off x="7691438" y="5186363"/>
            <a:ext cx="279400" cy="223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3" name="Line 13"/>
          <p:cNvSpPr>
            <a:spLocks noChangeShapeType="1"/>
          </p:cNvSpPr>
          <p:nvPr/>
        </p:nvSpPr>
        <p:spPr bwMode="auto">
          <a:xfrm>
            <a:off x="7831138" y="4976813"/>
            <a:ext cx="0" cy="206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4" name="Line 14"/>
          <p:cNvSpPr>
            <a:spLocks noChangeShapeType="1"/>
          </p:cNvSpPr>
          <p:nvPr/>
        </p:nvSpPr>
        <p:spPr bwMode="auto">
          <a:xfrm>
            <a:off x="7848600" y="5399088"/>
            <a:ext cx="0" cy="1635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5" name="Line 15"/>
          <p:cNvSpPr>
            <a:spLocks noChangeShapeType="1"/>
          </p:cNvSpPr>
          <p:nvPr/>
        </p:nvSpPr>
        <p:spPr bwMode="auto">
          <a:xfrm>
            <a:off x="4683125" y="5562600"/>
            <a:ext cx="4038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6" name="Line 16"/>
          <p:cNvSpPr>
            <a:spLocks noChangeShapeType="1"/>
          </p:cNvSpPr>
          <p:nvPr/>
        </p:nvSpPr>
        <p:spPr bwMode="auto">
          <a:xfrm>
            <a:off x="8728075" y="5568950"/>
            <a:ext cx="0" cy="173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7" name="Line 17"/>
          <p:cNvSpPr>
            <a:spLocks noChangeShapeType="1"/>
          </p:cNvSpPr>
          <p:nvPr/>
        </p:nvSpPr>
        <p:spPr bwMode="auto">
          <a:xfrm>
            <a:off x="6692900" y="5568950"/>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8" name="Line 18"/>
          <p:cNvSpPr>
            <a:spLocks noChangeShapeType="1"/>
          </p:cNvSpPr>
          <p:nvPr/>
        </p:nvSpPr>
        <p:spPr bwMode="auto">
          <a:xfrm>
            <a:off x="4676775" y="5586413"/>
            <a:ext cx="0" cy="1730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9" name="Rectangle 19"/>
          <p:cNvSpPr>
            <a:spLocks noChangeArrowheads="1"/>
          </p:cNvSpPr>
          <p:nvPr/>
        </p:nvSpPr>
        <p:spPr bwMode="auto">
          <a:xfrm>
            <a:off x="6096000" y="4191000"/>
            <a:ext cx="554038" cy="333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sz="1600"/>
              <a:t>imp</a:t>
            </a:r>
          </a:p>
        </p:txBody>
      </p:sp>
      <p:sp>
        <p:nvSpPr>
          <p:cNvPr id="25620" name="Line 20"/>
          <p:cNvSpPr>
            <a:spLocks noChangeShapeType="1"/>
          </p:cNvSpPr>
          <p:nvPr/>
        </p:nvSpPr>
        <p:spPr bwMode="auto">
          <a:xfrm>
            <a:off x="3048000" y="4648200"/>
            <a:ext cx="2971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2" name="Text Box 22"/>
          <p:cNvSpPr txBox="1">
            <a:spLocks noChangeArrowheads="1"/>
          </p:cNvSpPr>
          <p:nvPr/>
        </p:nvSpPr>
        <p:spPr bwMode="auto">
          <a:xfrm>
            <a:off x="3184525" y="4625975"/>
            <a:ext cx="15811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GetPosition()</a:t>
            </a:r>
          </a:p>
          <a:p>
            <a:r>
              <a:rPr lang="en-US" altLang="en-US"/>
              <a:t>SetPosition()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US" altLang="en-US"/>
              <a:t>Seat Implementation</a:t>
            </a:r>
          </a:p>
        </p:txBody>
      </p:sp>
      <p:sp>
        <p:nvSpPr>
          <p:cNvPr id="210947" name="Rectangle 1027"/>
          <p:cNvSpPr>
            <a:spLocks noGrp="1" noChangeArrowheads="1"/>
          </p:cNvSpPr>
          <p:nvPr>
            <p:ph type="body" idx="1"/>
          </p:nvPr>
        </p:nvSpPr>
        <p:spPr>
          <a:xfrm>
            <a:off x="381000" y="990600"/>
            <a:ext cx="8939213" cy="4921250"/>
          </a:xfrm>
          <a:noFill/>
          <a:ln/>
        </p:spPr>
        <p:txBody>
          <a:bodyPr/>
          <a:lstStyle/>
          <a:p>
            <a:pPr>
              <a:lnSpc>
                <a:spcPct val="70000"/>
              </a:lnSpc>
              <a:buFont typeface="Symbol" panose="05050102010706020507" pitchFamily="18" charset="2"/>
              <a:buNone/>
            </a:pPr>
            <a:r>
              <a:rPr lang="en-US" altLang="en-US" sz="2000" b="1">
                <a:latin typeface="Courier" charset="0"/>
              </a:rPr>
              <a:t>public interface SeatImplementation {</a:t>
            </a:r>
          </a:p>
          <a:p>
            <a:pPr>
              <a:lnSpc>
                <a:spcPct val="70000"/>
              </a:lnSpc>
              <a:buFont typeface="Symbol" panose="05050102010706020507" pitchFamily="18" charset="2"/>
              <a:buNone/>
            </a:pPr>
            <a:r>
              <a:rPr lang="en-US" altLang="en-US" sz="2000" b="1">
                <a:latin typeface="Courier" charset="0"/>
              </a:rPr>
              <a:t>  public int GetPosition();</a:t>
            </a:r>
          </a:p>
          <a:p>
            <a:pPr>
              <a:lnSpc>
                <a:spcPct val="70000"/>
              </a:lnSpc>
              <a:buFont typeface="Symbol" panose="05050102010706020507" pitchFamily="18" charset="2"/>
              <a:buNone/>
            </a:pPr>
            <a:r>
              <a:rPr lang="en-US" altLang="en-US" sz="2000" b="1">
                <a:latin typeface="Courier" charset="0"/>
              </a:rPr>
              <a:t>  public void SetPosition(int newPosition);</a:t>
            </a:r>
          </a:p>
          <a:p>
            <a:pPr>
              <a:lnSpc>
                <a:spcPct val="70000"/>
              </a:lnSpc>
              <a:buFont typeface="Symbol" panose="05050102010706020507" pitchFamily="18" charset="2"/>
              <a:buNone/>
            </a:pPr>
            <a:r>
              <a:rPr lang="en-US" altLang="en-US" sz="2000" b="1">
                <a:latin typeface="Courier" charset="0"/>
              </a:rPr>
              <a:t>}</a:t>
            </a:r>
          </a:p>
          <a:p>
            <a:pPr>
              <a:lnSpc>
                <a:spcPct val="70000"/>
              </a:lnSpc>
              <a:buFont typeface="Symbol" panose="05050102010706020507" pitchFamily="18" charset="2"/>
              <a:buNone/>
            </a:pPr>
            <a:r>
              <a:rPr lang="en-US" altLang="en-US" sz="2000" b="1">
                <a:latin typeface="Courier" charset="0"/>
              </a:rPr>
              <a:t>public class Stubcode implements SeatImplementation {</a:t>
            </a:r>
          </a:p>
          <a:p>
            <a:pPr>
              <a:lnSpc>
                <a:spcPct val="70000"/>
              </a:lnSpc>
              <a:buFont typeface="Symbol" panose="05050102010706020507" pitchFamily="18" charset="2"/>
              <a:buNone/>
            </a:pPr>
            <a:r>
              <a:rPr lang="en-US" altLang="en-US" sz="2000" b="1">
                <a:latin typeface="Courier" charset="0"/>
              </a:rPr>
              <a:t>  public int GetPosition() {</a:t>
            </a:r>
          </a:p>
          <a:p>
            <a:pPr>
              <a:lnSpc>
                <a:spcPct val="40000"/>
              </a:lnSpc>
              <a:buFont typeface="Symbol" panose="05050102010706020507" pitchFamily="18" charset="2"/>
              <a:buNone/>
            </a:pPr>
            <a:r>
              <a:rPr lang="en-US" altLang="en-US" sz="2000" b="1">
                <a:latin typeface="Courier" charset="0"/>
              </a:rPr>
              <a:t>    // stub code for GetPosition</a:t>
            </a:r>
          </a:p>
          <a:p>
            <a:pPr>
              <a:lnSpc>
                <a:spcPct val="40000"/>
              </a:lnSpc>
              <a:buFont typeface="Symbol" panose="05050102010706020507" pitchFamily="18" charset="2"/>
              <a:buNone/>
            </a:pPr>
            <a:r>
              <a:rPr lang="en-US" altLang="en-US" sz="2000" b="1">
                <a:latin typeface="Courier" charset="0"/>
              </a:rPr>
              <a:t>  }</a:t>
            </a:r>
          </a:p>
          <a:p>
            <a:pPr>
              <a:lnSpc>
                <a:spcPct val="40000"/>
              </a:lnSpc>
              <a:buFont typeface="Symbol" panose="05050102010706020507" pitchFamily="18" charset="2"/>
              <a:buNone/>
            </a:pPr>
            <a:r>
              <a:rPr lang="en-US" altLang="en-US" sz="2000" b="1">
                <a:latin typeface="Courier" charset="0"/>
              </a:rPr>
              <a:t>  ...</a:t>
            </a:r>
          </a:p>
          <a:p>
            <a:pPr>
              <a:lnSpc>
                <a:spcPct val="40000"/>
              </a:lnSpc>
              <a:buFont typeface="Symbol" panose="05050102010706020507" pitchFamily="18" charset="2"/>
              <a:buNone/>
            </a:pPr>
            <a:r>
              <a:rPr lang="en-US" altLang="en-US" sz="2000" b="1">
                <a:latin typeface="Courier" charset="0"/>
              </a:rPr>
              <a:t>}</a:t>
            </a:r>
          </a:p>
          <a:p>
            <a:pPr>
              <a:lnSpc>
                <a:spcPct val="70000"/>
              </a:lnSpc>
              <a:buFont typeface="Symbol" panose="05050102010706020507" pitchFamily="18" charset="2"/>
              <a:buNone/>
            </a:pPr>
            <a:r>
              <a:rPr lang="en-US" altLang="en-US" sz="2000" b="1">
                <a:latin typeface="Courier" charset="0"/>
              </a:rPr>
              <a:t>public class AimSeat implements SeatImplementation {</a:t>
            </a:r>
          </a:p>
          <a:p>
            <a:pPr>
              <a:lnSpc>
                <a:spcPct val="70000"/>
              </a:lnSpc>
              <a:buFont typeface="Symbol" panose="05050102010706020507" pitchFamily="18" charset="2"/>
              <a:buNone/>
            </a:pPr>
            <a:r>
              <a:rPr lang="en-US" altLang="en-US" sz="2000" b="1">
                <a:latin typeface="Courier" charset="0"/>
              </a:rPr>
              <a:t>  public int GetPosition() {</a:t>
            </a:r>
          </a:p>
          <a:p>
            <a:pPr>
              <a:lnSpc>
                <a:spcPct val="40000"/>
              </a:lnSpc>
              <a:buFont typeface="Symbol" panose="05050102010706020507" pitchFamily="18" charset="2"/>
              <a:buNone/>
            </a:pPr>
            <a:r>
              <a:rPr lang="en-US" altLang="en-US" sz="2000" b="1">
                <a:latin typeface="Courier" charset="0"/>
              </a:rPr>
              <a:t>    // actual call to the AIM simulation system</a:t>
            </a:r>
          </a:p>
          <a:p>
            <a:pPr>
              <a:lnSpc>
                <a:spcPct val="40000"/>
              </a:lnSpc>
              <a:buFont typeface="Symbol" panose="05050102010706020507" pitchFamily="18" charset="2"/>
              <a:buNone/>
            </a:pPr>
            <a:r>
              <a:rPr lang="en-US" altLang="en-US" sz="2000" b="1">
                <a:latin typeface="Courier" charset="0"/>
              </a:rPr>
              <a:t>  }</a:t>
            </a:r>
          </a:p>
          <a:p>
            <a:pPr>
              <a:lnSpc>
                <a:spcPct val="40000"/>
              </a:lnSpc>
              <a:buFont typeface="Symbol" panose="05050102010706020507" pitchFamily="18" charset="2"/>
              <a:buNone/>
            </a:pPr>
            <a:r>
              <a:rPr lang="en-US" altLang="en-US" sz="2000" b="1">
                <a:latin typeface="Courier" charset="0"/>
              </a:rPr>
              <a:t>  ….</a:t>
            </a:r>
          </a:p>
          <a:p>
            <a:pPr>
              <a:lnSpc>
                <a:spcPct val="40000"/>
              </a:lnSpc>
              <a:buFont typeface="Symbol" panose="05050102010706020507" pitchFamily="18" charset="2"/>
              <a:buNone/>
            </a:pPr>
            <a:r>
              <a:rPr lang="en-US" altLang="en-US" sz="2000" b="1">
                <a:latin typeface="Courier" charset="0"/>
              </a:rPr>
              <a:t>}</a:t>
            </a:r>
          </a:p>
          <a:p>
            <a:pPr>
              <a:lnSpc>
                <a:spcPct val="70000"/>
              </a:lnSpc>
              <a:buFont typeface="Symbol" panose="05050102010706020507" pitchFamily="18" charset="2"/>
              <a:buNone/>
            </a:pPr>
            <a:r>
              <a:rPr lang="en-US" altLang="en-US" sz="2000" b="1">
                <a:latin typeface="Courier" charset="0"/>
              </a:rPr>
              <a:t>public class SARTSeat implements SeatImplementation {</a:t>
            </a:r>
          </a:p>
          <a:p>
            <a:pPr>
              <a:lnSpc>
                <a:spcPct val="70000"/>
              </a:lnSpc>
              <a:buFont typeface="Symbol" panose="05050102010706020507" pitchFamily="18" charset="2"/>
              <a:buNone/>
            </a:pPr>
            <a:r>
              <a:rPr lang="en-US" altLang="en-US" sz="2000" b="1">
                <a:latin typeface="Courier" charset="0"/>
              </a:rPr>
              <a:t>  public int GetPosition() {</a:t>
            </a:r>
          </a:p>
          <a:p>
            <a:pPr>
              <a:lnSpc>
                <a:spcPct val="50000"/>
              </a:lnSpc>
              <a:buFont typeface="Symbol" panose="05050102010706020507" pitchFamily="18" charset="2"/>
              <a:buNone/>
            </a:pPr>
            <a:r>
              <a:rPr lang="en-US" altLang="en-US" sz="2000" b="1">
                <a:latin typeface="Courier" charset="0"/>
              </a:rPr>
              <a:t>    // actual call to the SART seat simulator</a:t>
            </a:r>
          </a:p>
          <a:p>
            <a:pPr>
              <a:lnSpc>
                <a:spcPct val="30000"/>
              </a:lnSpc>
              <a:buFont typeface="Symbol" panose="05050102010706020507" pitchFamily="18" charset="2"/>
              <a:buNone/>
            </a:pPr>
            <a:r>
              <a:rPr lang="en-US" altLang="en-US" sz="2000" b="1">
                <a:latin typeface="Courier" charset="0"/>
              </a:rPr>
              <a:t> }</a:t>
            </a:r>
          </a:p>
          <a:p>
            <a:pPr>
              <a:lnSpc>
                <a:spcPct val="30000"/>
              </a:lnSpc>
              <a:buFont typeface="Symbol" panose="05050102010706020507" pitchFamily="18" charset="2"/>
              <a:buNone/>
            </a:pPr>
            <a:r>
              <a:rPr lang="en-US" altLang="en-US" sz="2000" b="1">
                <a:latin typeface="Courier" charset="0"/>
              </a:rPr>
              <a:t>  ...</a:t>
            </a:r>
          </a:p>
          <a:p>
            <a:pPr>
              <a:lnSpc>
                <a:spcPct val="30000"/>
              </a:lnSpc>
              <a:buFont typeface="Symbol" panose="05050102010706020507" pitchFamily="18" charset="2"/>
              <a:buNone/>
            </a:pPr>
            <a:r>
              <a:rPr lang="en-US" altLang="en-US" sz="2000" b="1">
                <a:latin typeface="Courier" charset="0"/>
              </a:rPr>
              <a:t>}</a:t>
            </a:r>
            <a:endParaRPr lang="en-US"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lstStyle/>
          <a:p>
            <a:r>
              <a:rPr lang="en-US" altLang="en-US"/>
              <a:t>Bridge Pattern</a:t>
            </a:r>
          </a:p>
        </p:txBody>
      </p:sp>
      <p:graphicFrame>
        <p:nvGraphicFramePr>
          <p:cNvPr id="53504" name="Object 1280"/>
          <p:cNvGraphicFramePr>
            <a:graphicFrameLocks noChangeAspect="1"/>
          </p:cNvGraphicFramePr>
          <p:nvPr/>
        </p:nvGraphicFramePr>
        <p:xfrm>
          <a:off x="806450" y="1851025"/>
          <a:ext cx="8766175" cy="3259138"/>
        </p:xfrm>
        <a:graphic>
          <a:graphicData uri="http://schemas.openxmlformats.org/presentationml/2006/ole">
            <mc:AlternateContent xmlns:mc="http://schemas.openxmlformats.org/markup-compatibility/2006">
              <mc:Choice xmlns:v="urn:schemas-microsoft-com:vml" Requires="v">
                <p:oleObj spid="_x0000_s53505" name="Document" r:id="rId3" imgW="6096000" imgH="2264664" progId="Word.Document.8">
                  <p:embed/>
                </p:oleObj>
              </mc:Choice>
              <mc:Fallback>
                <p:oleObj name="Document" r:id="rId3" imgW="6096000" imgH="2264664" progId="Word.Document.8">
                  <p:embed/>
                  <p:pic>
                    <p:nvPicPr>
                      <p:cNvPr id="0" name="Object 12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50" y="1851025"/>
                        <a:ext cx="8766175" cy="325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altLang="en-US"/>
              <a:t>Adapter vs Bridge</a:t>
            </a:r>
          </a:p>
        </p:txBody>
      </p:sp>
      <p:sp>
        <p:nvSpPr>
          <p:cNvPr id="26629" name="Rectangle 5"/>
          <p:cNvSpPr>
            <a:spLocks noGrp="1" noChangeArrowheads="1"/>
          </p:cNvSpPr>
          <p:nvPr>
            <p:ph type="body" idx="1"/>
          </p:nvPr>
        </p:nvSpPr>
        <p:spPr/>
        <p:txBody>
          <a:bodyPr/>
          <a:lstStyle/>
          <a:p>
            <a:r>
              <a:rPr lang="en-US" altLang="en-US"/>
              <a:t>Similarities:</a:t>
            </a:r>
          </a:p>
          <a:p>
            <a:pPr lvl="1"/>
            <a:r>
              <a:rPr lang="en-US" altLang="en-US"/>
              <a:t>Both are used to hide the details of the underlying implementation.</a:t>
            </a:r>
          </a:p>
          <a:p>
            <a:r>
              <a:rPr lang="en-US" altLang="en-US"/>
              <a:t>Difference:</a:t>
            </a:r>
          </a:p>
          <a:p>
            <a:pPr lvl="1"/>
            <a:r>
              <a:rPr lang="en-US" altLang="en-US"/>
              <a:t>The adapter pattern is geared towards making unrelated components work together</a:t>
            </a:r>
          </a:p>
          <a:p>
            <a:pPr lvl="2"/>
            <a:r>
              <a:rPr lang="en-US" altLang="en-US"/>
              <a:t>Applied to systems after they’re designed (reengineering, interface engineering).  </a:t>
            </a:r>
          </a:p>
          <a:p>
            <a:pPr lvl="1"/>
            <a:r>
              <a:rPr lang="en-US" altLang="en-US"/>
              <a:t>A bridge, on the other hand, is used up-front in a design to let abstractions and implementations vary independently. </a:t>
            </a:r>
          </a:p>
          <a:p>
            <a:pPr lvl="2"/>
            <a:r>
              <a:rPr lang="en-US" altLang="en-US"/>
              <a:t>Green field engineering of an “extensible system” </a:t>
            </a:r>
          </a:p>
          <a:p>
            <a:pPr lvl="2"/>
            <a:r>
              <a:rPr lang="en-US" altLang="en-US"/>
              <a:t>New “beasts” can be added to the “object zoo”, even if these are not known at analysis or system design time.</a:t>
            </a:r>
          </a:p>
          <a:p>
            <a:pPr lvl="2"/>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2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62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62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62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2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662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ltLang="en-US"/>
              <a:t>Facade Pattern</a:t>
            </a:r>
          </a:p>
        </p:txBody>
      </p:sp>
      <p:sp>
        <p:nvSpPr>
          <p:cNvPr id="18435" name="Rectangle 3"/>
          <p:cNvSpPr>
            <a:spLocks noGrp="1" noChangeArrowheads="1"/>
          </p:cNvSpPr>
          <p:nvPr>
            <p:ph type="body" idx="1"/>
          </p:nvPr>
        </p:nvSpPr>
        <p:spPr>
          <a:xfrm>
            <a:off x="401638" y="1143000"/>
            <a:ext cx="8940800" cy="4921250"/>
          </a:xfrm>
          <a:noFill/>
          <a:ln/>
        </p:spPr>
        <p:txBody>
          <a:bodyPr/>
          <a:lstStyle/>
          <a:p>
            <a:r>
              <a:rPr lang="en-US" altLang="en-US"/>
              <a:t>Provides a unified interface to a set of objects in a subsystem.</a:t>
            </a:r>
          </a:p>
          <a:p>
            <a:r>
              <a:rPr lang="en-US" altLang="en-US"/>
              <a:t>A facade defines a higher-level interface that makes the subsystem easier to use (i.e. it abstracts out the gory details)</a:t>
            </a:r>
          </a:p>
          <a:p>
            <a:r>
              <a:rPr lang="en-US" altLang="en-US"/>
              <a:t>Facades allow us to provide  a closed architecture</a:t>
            </a:r>
          </a:p>
          <a:p>
            <a:endParaRPr lang="en-US" altLang="en-US"/>
          </a:p>
        </p:txBody>
      </p:sp>
      <p:pic>
        <p:nvPicPr>
          <p:cNvPr id="1843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5" y="2903538"/>
            <a:ext cx="8037513" cy="3400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ltLang="en-US"/>
              <a:t>Design Example</a:t>
            </a:r>
          </a:p>
        </p:txBody>
      </p:sp>
      <p:sp>
        <p:nvSpPr>
          <p:cNvPr id="19459" name="Rectangle 3"/>
          <p:cNvSpPr>
            <a:spLocks noGrp="1" noChangeArrowheads="1"/>
          </p:cNvSpPr>
          <p:nvPr>
            <p:ph type="body" sz="half" idx="1"/>
          </p:nvPr>
        </p:nvSpPr>
        <p:spPr>
          <a:xfrm>
            <a:off x="385763" y="990600"/>
            <a:ext cx="4386262" cy="4921250"/>
          </a:xfrm>
          <a:noFill/>
          <a:ln/>
        </p:spPr>
        <p:txBody>
          <a:bodyPr/>
          <a:lstStyle/>
          <a:p>
            <a:endParaRPr lang="en-US" altLang="en-US" sz="2000"/>
          </a:p>
          <a:p>
            <a:r>
              <a:rPr lang="en-US" altLang="en-US" sz="2000"/>
              <a:t>Subsystem 1 can look into the Subsystem 2 (vehicle subsystem) and call on any component or class operation at will.</a:t>
            </a:r>
          </a:p>
          <a:p>
            <a:r>
              <a:rPr lang="en-US" altLang="en-US" sz="2000"/>
              <a:t>This is “Ravioli Design”</a:t>
            </a:r>
          </a:p>
          <a:p>
            <a:r>
              <a:rPr lang="en-US" altLang="en-US" sz="2000"/>
              <a:t>Why is this good?</a:t>
            </a:r>
          </a:p>
          <a:p>
            <a:pPr lvl="1"/>
            <a:r>
              <a:rPr lang="en-US" altLang="en-US" sz="1800"/>
              <a:t>Efficiency</a:t>
            </a:r>
          </a:p>
          <a:p>
            <a:r>
              <a:rPr lang="en-US" altLang="en-US" sz="2000"/>
              <a:t>Why is this bad?</a:t>
            </a:r>
          </a:p>
          <a:p>
            <a:pPr lvl="1"/>
            <a:r>
              <a:rPr lang="en-US" altLang="en-US" sz="1800"/>
              <a:t>Can’t expect the caller to understand how the subsystem works or the complex relationships within the subsystem.</a:t>
            </a:r>
          </a:p>
          <a:p>
            <a:pPr lvl="1"/>
            <a:r>
              <a:rPr lang="en-US" altLang="en-US" sz="1800"/>
              <a:t>We can be assured that the subsystem will be misused, leading to non-portable code</a:t>
            </a:r>
          </a:p>
        </p:txBody>
      </p:sp>
      <p:sp>
        <p:nvSpPr>
          <p:cNvPr id="19460" name="Rectangle 4"/>
          <p:cNvSpPr>
            <a:spLocks noChangeArrowheads="1"/>
          </p:cNvSpPr>
          <p:nvPr/>
        </p:nvSpPr>
        <p:spPr bwMode="auto">
          <a:xfrm>
            <a:off x="5929313" y="2825750"/>
            <a:ext cx="3600450" cy="23241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Subsystem 2</a:t>
            </a:r>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p:txBody>
      </p:sp>
      <p:sp>
        <p:nvSpPr>
          <p:cNvPr id="19461" name="Rectangle 5"/>
          <p:cNvSpPr>
            <a:spLocks noChangeArrowheads="1"/>
          </p:cNvSpPr>
          <p:nvPr/>
        </p:nvSpPr>
        <p:spPr bwMode="auto">
          <a:xfrm>
            <a:off x="5892800" y="1081088"/>
            <a:ext cx="3598863" cy="12747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Subsystem 1</a:t>
            </a:r>
          </a:p>
          <a:p>
            <a:pPr algn="ctr"/>
            <a:endParaRPr lang="en-US" altLang="en-US"/>
          </a:p>
          <a:p>
            <a:pPr algn="ctr"/>
            <a:endParaRPr lang="en-US" altLang="en-US"/>
          </a:p>
          <a:p>
            <a:pPr algn="ctr"/>
            <a:endParaRPr lang="en-US" altLang="en-US"/>
          </a:p>
        </p:txBody>
      </p:sp>
      <p:sp>
        <p:nvSpPr>
          <p:cNvPr id="19462" name="Rectangle 6"/>
          <p:cNvSpPr>
            <a:spLocks noChangeArrowheads="1"/>
          </p:cNvSpPr>
          <p:nvPr/>
        </p:nvSpPr>
        <p:spPr bwMode="auto">
          <a:xfrm>
            <a:off x="6315075" y="4383088"/>
            <a:ext cx="590550" cy="4286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AIM</a:t>
            </a:r>
          </a:p>
        </p:txBody>
      </p:sp>
      <p:sp>
        <p:nvSpPr>
          <p:cNvPr id="19463" name="Rectangle 7"/>
          <p:cNvSpPr>
            <a:spLocks noChangeArrowheads="1"/>
          </p:cNvSpPr>
          <p:nvPr/>
        </p:nvSpPr>
        <p:spPr bwMode="auto">
          <a:xfrm>
            <a:off x="7470775" y="3824288"/>
            <a:ext cx="684213" cy="4794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Card</a:t>
            </a:r>
          </a:p>
        </p:txBody>
      </p:sp>
      <p:sp>
        <p:nvSpPr>
          <p:cNvPr id="19464" name="Rectangle 8"/>
          <p:cNvSpPr>
            <a:spLocks noChangeArrowheads="1"/>
          </p:cNvSpPr>
          <p:nvPr/>
        </p:nvSpPr>
        <p:spPr bwMode="auto">
          <a:xfrm>
            <a:off x="8497888" y="3300413"/>
            <a:ext cx="609600"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5" name="Rectangle 9"/>
          <p:cNvSpPr>
            <a:spLocks noChangeArrowheads="1"/>
          </p:cNvSpPr>
          <p:nvPr/>
        </p:nvSpPr>
        <p:spPr bwMode="auto">
          <a:xfrm>
            <a:off x="8278813" y="4484688"/>
            <a:ext cx="865187" cy="444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SA/RT</a:t>
            </a:r>
          </a:p>
        </p:txBody>
      </p:sp>
      <p:sp>
        <p:nvSpPr>
          <p:cNvPr id="19466" name="Rectangle 10"/>
          <p:cNvSpPr>
            <a:spLocks noChangeArrowheads="1"/>
          </p:cNvSpPr>
          <p:nvPr/>
        </p:nvSpPr>
        <p:spPr bwMode="auto">
          <a:xfrm>
            <a:off x="6369050" y="3351213"/>
            <a:ext cx="555625" cy="4270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Seat</a:t>
            </a:r>
          </a:p>
        </p:txBody>
      </p:sp>
      <p:sp>
        <p:nvSpPr>
          <p:cNvPr id="19467" name="Rectangle 11"/>
          <p:cNvSpPr>
            <a:spLocks noChangeArrowheads="1"/>
          </p:cNvSpPr>
          <p:nvPr/>
        </p:nvSpPr>
        <p:spPr bwMode="auto">
          <a:xfrm>
            <a:off x="6278563" y="1606550"/>
            <a:ext cx="682625" cy="4270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8" name="Rectangle 12"/>
          <p:cNvSpPr>
            <a:spLocks noChangeArrowheads="1"/>
          </p:cNvSpPr>
          <p:nvPr/>
        </p:nvSpPr>
        <p:spPr bwMode="auto">
          <a:xfrm>
            <a:off x="7434263" y="1657350"/>
            <a:ext cx="665162" cy="444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9" name="Rectangle 13"/>
          <p:cNvSpPr>
            <a:spLocks noChangeArrowheads="1"/>
          </p:cNvSpPr>
          <p:nvPr/>
        </p:nvSpPr>
        <p:spPr bwMode="auto">
          <a:xfrm>
            <a:off x="8589963" y="1657350"/>
            <a:ext cx="590550" cy="4778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0" name="Line 14"/>
          <p:cNvSpPr>
            <a:spLocks noChangeShapeType="1"/>
          </p:cNvSpPr>
          <p:nvPr/>
        </p:nvSpPr>
        <p:spPr bwMode="auto">
          <a:xfrm>
            <a:off x="6664325" y="2063750"/>
            <a:ext cx="1030288" cy="1782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1" name="Line 15"/>
          <p:cNvSpPr>
            <a:spLocks noChangeShapeType="1"/>
          </p:cNvSpPr>
          <p:nvPr/>
        </p:nvSpPr>
        <p:spPr bwMode="auto">
          <a:xfrm flipH="1">
            <a:off x="6637338" y="2132013"/>
            <a:ext cx="1119187" cy="12223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2" name="Line 16"/>
          <p:cNvSpPr>
            <a:spLocks noChangeShapeType="1"/>
          </p:cNvSpPr>
          <p:nvPr/>
        </p:nvSpPr>
        <p:spPr bwMode="auto">
          <a:xfrm flipH="1">
            <a:off x="6602413" y="2182813"/>
            <a:ext cx="2219325" cy="2187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3" name="Line 17"/>
          <p:cNvSpPr>
            <a:spLocks noChangeShapeType="1"/>
          </p:cNvSpPr>
          <p:nvPr/>
        </p:nvSpPr>
        <p:spPr bwMode="auto">
          <a:xfrm flipH="1">
            <a:off x="8821738" y="2165350"/>
            <a:ext cx="165100" cy="1138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4" name="Line 18"/>
          <p:cNvSpPr>
            <a:spLocks noChangeShapeType="1"/>
          </p:cNvSpPr>
          <p:nvPr/>
        </p:nvSpPr>
        <p:spPr bwMode="auto">
          <a:xfrm>
            <a:off x="7837488" y="2132013"/>
            <a:ext cx="939800" cy="2374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ltLang="en-US"/>
              <a:t>Subsystem Design with Façade, Adapter, Bridge</a:t>
            </a:r>
          </a:p>
        </p:txBody>
      </p:sp>
      <p:sp>
        <p:nvSpPr>
          <p:cNvPr id="17413" name="Rectangle 5"/>
          <p:cNvSpPr>
            <a:spLocks noGrp="1" noChangeArrowheads="1"/>
          </p:cNvSpPr>
          <p:nvPr>
            <p:ph type="body" idx="1"/>
          </p:nvPr>
        </p:nvSpPr>
        <p:spPr/>
        <p:txBody>
          <a:bodyPr/>
          <a:lstStyle/>
          <a:p>
            <a:r>
              <a:rPr lang="en-US" altLang="en-US"/>
              <a:t>The ideal structure of a subsystem consists of </a:t>
            </a:r>
          </a:p>
          <a:p>
            <a:pPr lvl="1"/>
            <a:r>
              <a:rPr lang="en-US" altLang="en-US"/>
              <a:t>an interface object </a:t>
            </a:r>
          </a:p>
          <a:p>
            <a:pPr lvl="1"/>
            <a:r>
              <a:rPr lang="en-US" altLang="en-US"/>
              <a:t>a set of application domain objects (entity objects) modeling real entities or existing systems</a:t>
            </a:r>
          </a:p>
          <a:p>
            <a:pPr lvl="2"/>
            <a:r>
              <a:rPr lang="en-US" altLang="en-US"/>
              <a:t>Some of the application domain objects are interfaces to existing systems</a:t>
            </a:r>
          </a:p>
          <a:p>
            <a:pPr lvl="1"/>
            <a:r>
              <a:rPr lang="en-US" altLang="en-US"/>
              <a:t>one or more  control objects</a:t>
            </a:r>
          </a:p>
          <a:p>
            <a:pPr lvl="1"/>
            <a:endParaRPr lang="en-US" altLang="en-US"/>
          </a:p>
          <a:p>
            <a:r>
              <a:rPr lang="en-US" altLang="en-US"/>
              <a:t>We can use design patterns to realize this subsystem structure</a:t>
            </a:r>
          </a:p>
          <a:p>
            <a:r>
              <a:rPr lang="en-US" altLang="en-US"/>
              <a:t>Realization of the Interface Object: Facade</a:t>
            </a:r>
          </a:p>
          <a:p>
            <a:pPr lvl="1"/>
            <a:r>
              <a:rPr lang="en-US" altLang="en-US"/>
              <a:t>Provides the interface to  the subsystem</a:t>
            </a:r>
          </a:p>
          <a:p>
            <a:r>
              <a:rPr lang="en-US" altLang="en-US"/>
              <a:t>Interface to existing systems: Adapter or Bridge</a:t>
            </a:r>
          </a:p>
          <a:p>
            <a:pPr lvl="1"/>
            <a:r>
              <a:rPr lang="en-US" altLang="en-US"/>
              <a:t>Provides the interface to  existing system (legacy system)</a:t>
            </a:r>
          </a:p>
          <a:p>
            <a:pPr lvl="1"/>
            <a:r>
              <a:rPr lang="en-US" altLang="en-US"/>
              <a:t>The existing system is not necessarily object-oriented!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4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4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741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41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41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741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74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tLang="en-US"/>
              <a:t>Realizing an Opaque Architecture with a Facade </a:t>
            </a:r>
          </a:p>
        </p:txBody>
      </p:sp>
      <p:sp>
        <p:nvSpPr>
          <p:cNvPr id="20483" name="Rectangle 3"/>
          <p:cNvSpPr>
            <a:spLocks noGrp="1" noChangeArrowheads="1"/>
          </p:cNvSpPr>
          <p:nvPr>
            <p:ph type="body" sz="half" idx="1"/>
          </p:nvPr>
        </p:nvSpPr>
        <p:spPr>
          <a:xfrm>
            <a:off x="385763" y="1295400"/>
            <a:ext cx="4386262" cy="4921250"/>
          </a:xfrm>
          <a:noFill/>
          <a:ln/>
        </p:spPr>
        <p:txBody>
          <a:bodyPr/>
          <a:lstStyle/>
          <a:p>
            <a:r>
              <a:rPr lang="en-US" altLang="en-US"/>
              <a:t>The subsystem decides exactly how it is accessed. </a:t>
            </a:r>
          </a:p>
          <a:p>
            <a:r>
              <a:rPr lang="en-US" altLang="en-US"/>
              <a:t>No need to worry about misuse by callers</a:t>
            </a:r>
          </a:p>
          <a:p>
            <a:r>
              <a:rPr lang="en-US" altLang="en-US"/>
              <a:t>If a façade is used the subsystem can be used in an early integration test  </a:t>
            </a:r>
          </a:p>
          <a:p>
            <a:pPr lvl="1"/>
            <a:r>
              <a:rPr lang="en-US" altLang="en-US"/>
              <a:t>We need to write only a driver</a:t>
            </a:r>
            <a:endParaRPr lang="en-US" altLang="en-US" sz="1800"/>
          </a:p>
        </p:txBody>
      </p:sp>
      <p:sp>
        <p:nvSpPr>
          <p:cNvPr id="20484" name="Rectangle 4"/>
          <p:cNvSpPr>
            <a:spLocks noChangeArrowheads="1"/>
          </p:cNvSpPr>
          <p:nvPr/>
        </p:nvSpPr>
        <p:spPr bwMode="auto">
          <a:xfrm>
            <a:off x="5892800" y="1081088"/>
            <a:ext cx="3598863" cy="12747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VIP Subsystem</a:t>
            </a:r>
          </a:p>
          <a:p>
            <a:pPr algn="ctr"/>
            <a:endParaRPr lang="en-US" altLang="en-US"/>
          </a:p>
          <a:p>
            <a:pPr algn="ctr"/>
            <a:endParaRPr lang="en-US" altLang="en-US"/>
          </a:p>
          <a:p>
            <a:pPr algn="ctr"/>
            <a:endParaRPr lang="en-US" altLang="en-US"/>
          </a:p>
        </p:txBody>
      </p:sp>
      <p:sp>
        <p:nvSpPr>
          <p:cNvPr id="20485" name="Rectangle 5"/>
          <p:cNvSpPr>
            <a:spLocks noChangeArrowheads="1"/>
          </p:cNvSpPr>
          <p:nvPr/>
        </p:nvSpPr>
        <p:spPr bwMode="auto">
          <a:xfrm>
            <a:off x="5943600" y="3733800"/>
            <a:ext cx="3600450" cy="23241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a:p>
            <a:pPr algn="ctr"/>
            <a:endParaRPr lang="en-US" altLang="en-US"/>
          </a:p>
        </p:txBody>
      </p:sp>
      <p:sp>
        <p:nvSpPr>
          <p:cNvPr id="20486" name="Rectangle 6"/>
          <p:cNvSpPr>
            <a:spLocks noChangeArrowheads="1"/>
          </p:cNvSpPr>
          <p:nvPr/>
        </p:nvSpPr>
        <p:spPr bwMode="auto">
          <a:xfrm>
            <a:off x="6329363" y="5291138"/>
            <a:ext cx="590550" cy="4286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AIM</a:t>
            </a:r>
          </a:p>
        </p:txBody>
      </p:sp>
      <p:sp>
        <p:nvSpPr>
          <p:cNvPr id="20487" name="Rectangle 7"/>
          <p:cNvSpPr>
            <a:spLocks noChangeArrowheads="1"/>
          </p:cNvSpPr>
          <p:nvPr/>
        </p:nvSpPr>
        <p:spPr bwMode="auto">
          <a:xfrm>
            <a:off x="7410450" y="4148138"/>
            <a:ext cx="685800" cy="4794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Card</a:t>
            </a:r>
          </a:p>
        </p:txBody>
      </p:sp>
      <p:sp>
        <p:nvSpPr>
          <p:cNvPr id="20488" name="Rectangle 8"/>
          <p:cNvSpPr>
            <a:spLocks noChangeArrowheads="1"/>
          </p:cNvSpPr>
          <p:nvPr/>
        </p:nvSpPr>
        <p:spPr bwMode="auto">
          <a:xfrm>
            <a:off x="8512175" y="4208463"/>
            <a:ext cx="609600" cy="358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9" name="Rectangle 9"/>
          <p:cNvSpPr>
            <a:spLocks noChangeArrowheads="1"/>
          </p:cNvSpPr>
          <p:nvPr/>
        </p:nvSpPr>
        <p:spPr bwMode="auto">
          <a:xfrm>
            <a:off x="8293100" y="5392738"/>
            <a:ext cx="865188" cy="444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SA/RT</a:t>
            </a:r>
          </a:p>
        </p:txBody>
      </p:sp>
      <p:sp>
        <p:nvSpPr>
          <p:cNvPr id="20490" name="Rectangle 10"/>
          <p:cNvSpPr>
            <a:spLocks noChangeArrowheads="1"/>
          </p:cNvSpPr>
          <p:nvPr/>
        </p:nvSpPr>
        <p:spPr bwMode="auto">
          <a:xfrm>
            <a:off x="6383338" y="4259263"/>
            <a:ext cx="555625" cy="42703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Seat</a:t>
            </a:r>
          </a:p>
        </p:txBody>
      </p:sp>
      <p:sp>
        <p:nvSpPr>
          <p:cNvPr id="20492" name="Rectangle 12"/>
          <p:cNvSpPr>
            <a:spLocks noChangeArrowheads="1"/>
          </p:cNvSpPr>
          <p:nvPr/>
        </p:nvSpPr>
        <p:spPr bwMode="auto">
          <a:xfrm>
            <a:off x="6278563" y="1606550"/>
            <a:ext cx="682625" cy="4270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3" name="Rectangle 13"/>
          <p:cNvSpPr>
            <a:spLocks noChangeArrowheads="1"/>
          </p:cNvSpPr>
          <p:nvPr/>
        </p:nvSpPr>
        <p:spPr bwMode="auto">
          <a:xfrm>
            <a:off x="7434263" y="1657350"/>
            <a:ext cx="665162" cy="444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4" name="Rectangle 14"/>
          <p:cNvSpPr>
            <a:spLocks noChangeArrowheads="1"/>
          </p:cNvSpPr>
          <p:nvPr/>
        </p:nvSpPr>
        <p:spPr bwMode="auto">
          <a:xfrm>
            <a:off x="8589963" y="1657350"/>
            <a:ext cx="590550" cy="4778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5" name="Rectangle 15"/>
          <p:cNvSpPr>
            <a:spLocks noChangeArrowheads="1"/>
          </p:cNvSpPr>
          <p:nvPr/>
        </p:nvSpPr>
        <p:spPr bwMode="auto">
          <a:xfrm>
            <a:off x="5935663" y="3316288"/>
            <a:ext cx="3614737" cy="4286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nchor="ctr"/>
          <a:lstStyle/>
          <a:p>
            <a:pPr algn="ctr"/>
            <a:r>
              <a:rPr lang="en-US" altLang="en-US"/>
              <a:t>Vehicle  Subsystem API</a:t>
            </a:r>
          </a:p>
        </p:txBody>
      </p:sp>
      <p:sp>
        <p:nvSpPr>
          <p:cNvPr id="20496" name="Line 16"/>
          <p:cNvSpPr>
            <a:spLocks noChangeShapeType="1"/>
          </p:cNvSpPr>
          <p:nvPr/>
        </p:nvSpPr>
        <p:spPr bwMode="auto">
          <a:xfrm>
            <a:off x="6608763" y="2063750"/>
            <a:ext cx="371475" cy="1257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7" name="Line 17"/>
          <p:cNvSpPr>
            <a:spLocks noChangeShapeType="1"/>
          </p:cNvSpPr>
          <p:nvPr/>
        </p:nvSpPr>
        <p:spPr bwMode="auto">
          <a:xfrm flipH="1">
            <a:off x="7721600" y="2114550"/>
            <a:ext cx="127000" cy="1173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8" name="Line 18"/>
          <p:cNvSpPr>
            <a:spLocks noChangeShapeType="1"/>
          </p:cNvSpPr>
          <p:nvPr/>
        </p:nvSpPr>
        <p:spPr bwMode="auto">
          <a:xfrm flipH="1">
            <a:off x="8766175" y="2165350"/>
            <a:ext cx="182563" cy="1155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9" name="Line 19"/>
          <p:cNvSpPr>
            <a:spLocks noChangeShapeType="1"/>
          </p:cNvSpPr>
          <p:nvPr/>
        </p:nvSpPr>
        <p:spPr bwMode="auto">
          <a:xfrm>
            <a:off x="9083675" y="2147888"/>
            <a:ext cx="133350" cy="1139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0" name="Line 20"/>
          <p:cNvSpPr>
            <a:spLocks noChangeShapeType="1"/>
          </p:cNvSpPr>
          <p:nvPr/>
        </p:nvSpPr>
        <p:spPr bwMode="auto">
          <a:xfrm>
            <a:off x="7983538" y="2132013"/>
            <a:ext cx="317500" cy="11715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1" name="Line 21"/>
          <p:cNvSpPr>
            <a:spLocks noChangeShapeType="1"/>
          </p:cNvSpPr>
          <p:nvPr/>
        </p:nvSpPr>
        <p:spPr bwMode="auto">
          <a:xfrm>
            <a:off x="5964238" y="5080000"/>
            <a:ext cx="3584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2" name="Line 22"/>
          <p:cNvSpPr>
            <a:spLocks noChangeShapeType="1"/>
          </p:cNvSpPr>
          <p:nvPr/>
        </p:nvSpPr>
        <p:spPr bwMode="auto">
          <a:xfrm flipH="1">
            <a:off x="6697663" y="4694238"/>
            <a:ext cx="1270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3" name="Line 23"/>
          <p:cNvSpPr>
            <a:spLocks noChangeShapeType="1"/>
          </p:cNvSpPr>
          <p:nvPr/>
        </p:nvSpPr>
        <p:spPr bwMode="auto">
          <a:xfrm>
            <a:off x="6735763" y="4668838"/>
            <a:ext cx="1992312" cy="747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5" name="Line 25"/>
          <p:cNvSpPr>
            <a:spLocks noChangeShapeType="1"/>
          </p:cNvSpPr>
          <p:nvPr/>
        </p:nvSpPr>
        <p:spPr bwMode="auto">
          <a:xfrm flipV="1">
            <a:off x="6923088" y="4445000"/>
            <a:ext cx="473075" cy="38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1028"/>
          <p:cNvSpPr>
            <a:spLocks noGrp="1" noChangeArrowheads="1"/>
          </p:cNvSpPr>
          <p:nvPr>
            <p:ph type="title"/>
          </p:nvPr>
        </p:nvSpPr>
        <p:spPr/>
        <p:txBody>
          <a:bodyPr/>
          <a:lstStyle/>
          <a:p>
            <a:r>
              <a:rPr lang="en-US" altLang="en-US"/>
              <a:t>Characteristics of Get-15</a:t>
            </a:r>
          </a:p>
        </p:txBody>
      </p:sp>
      <p:sp>
        <p:nvSpPr>
          <p:cNvPr id="241669" name="Rectangle 1029"/>
          <p:cNvSpPr>
            <a:spLocks noGrp="1" noChangeArrowheads="1"/>
          </p:cNvSpPr>
          <p:nvPr>
            <p:ph type="body" idx="1"/>
          </p:nvPr>
        </p:nvSpPr>
        <p:spPr/>
        <p:txBody>
          <a:bodyPr/>
          <a:lstStyle/>
          <a:p>
            <a:r>
              <a:rPr lang="en-US" altLang="en-US"/>
              <a:t>Hard to play,</a:t>
            </a:r>
          </a:p>
          <a:p>
            <a:r>
              <a:rPr lang="en-US" altLang="en-US"/>
              <a:t>The game is especially hard,  if you are not allowed to write anything done. </a:t>
            </a:r>
          </a:p>
          <a:p>
            <a:endParaRPr lang="en-US" altLang="en-US"/>
          </a:p>
          <a:p>
            <a:r>
              <a:rPr lang="en-US" altLang="en-US"/>
              <a:t>Why? </a:t>
            </a:r>
          </a:p>
          <a:p>
            <a:pPr lvl="1"/>
            <a:r>
              <a:rPr lang="en-US" altLang="en-US"/>
              <a:t>All the numbers need to be scanned to see if you have won/lost</a:t>
            </a:r>
          </a:p>
          <a:p>
            <a:pPr lvl="1"/>
            <a:r>
              <a:rPr lang="en-US" altLang="en-US"/>
              <a:t>It is hard to see what the opponent will take if you take a certain number</a:t>
            </a:r>
          </a:p>
          <a:p>
            <a:pPr lvl="1"/>
            <a:r>
              <a:rPr lang="en-US" altLang="en-US"/>
              <a:t>The choice of the number depends on all the previous numbers</a:t>
            </a:r>
          </a:p>
          <a:p>
            <a:pPr lvl="1"/>
            <a:endParaRPr lang="en-US" altLang="en-US"/>
          </a:p>
          <a:p>
            <a:pPr lvl="1"/>
            <a:r>
              <a:rPr lang="en-US" altLang="en-US"/>
              <a:t>Not easy to devise an simple strategy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altLang="en-US"/>
              <a:t>Design Patterns encourage reusable Designs</a:t>
            </a:r>
          </a:p>
        </p:txBody>
      </p:sp>
      <p:sp>
        <p:nvSpPr>
          <p:cNvPr id="27651" name="Rectangle 3"/>
          <p:cNvSpPr>
            <a:spLocks noGrp="1" noChangeArrowheads="1"/>
          </p:cNvSpPr>
          <p:nvPr>
            <p:ph type="body" idx="1"/>
          </p:nvPr>
        </p:nvSpPr>
        <p:spPr>
          <a:xfrm>
            <a:off x="385763" y="1000125"/>
            <a:ext cx="8939212" cy="4921250"/>
          </a:xfrm>
          <a:noFill/>
          <a:ln/>
        </p:spPr>
        <p:txBody>
          <a:bodyPr/>
          <a:lstStyle/>
          <a:p>
            <a:r>
              <a:rPr lang="en-US" altLang="en-US"/>
              <a:t>A facade pattern should be used by all subsystems in a software system. The façade defines all the services of the subsystem.</a:t>
            </a:r>
          </a:p>
          <a:p>
            <a:pPr lvl="1"/>
            <a:r>
              <a:rPr lang="en-US" altLang="en-US"/>
              <a:t>The facade will delegate requests to the appropriate components within the subsystem. Most of the time the façade does not need to be changed,  when the component is changed, </a:t>
            </a:r>
          </a:p>
          <a:p>
            <a:r>
              <a:rPr lang="en-US" altLang="en-US"/>
              <a:t>Adapters should be used to interface to existing components.</a:t>
            </a:r>
          </a:p>
          <a:p>
            <a:pPr lvl="1"/>
            <a:r>
              <a:rPr lang="en-US" altLang="en-US"/>
              <a:t>For example, a smart card software system should provide an adapter for a particular smart card reader  and other hardware that it controls and queries.</a:t>
            </a:r>
          </a:p>
          <a:p>
            <a:r>
              <a:rPr lang="en-US" altLang="en-US"/>
              <a:t>Bridges should be used to interface to a set of  objects  </a:t>
            </a:r>
          </a:p>
          <a:p>
            <a:pPr lvl="1"/>
            <a:r>
              <a:rPr lang="en-US" altLang="en-US"/>
              <a:t>where the full set is not completely known at analysis or design time.</a:t>
            </a:r>
          </a:p>
          <a:p>
            <a:pPr lvl="1"/>
            <a:r>
              <a:rPr lang="en-US" altLang="en-US"/>
              <a:t>when the subsystem must be extended later after the system has been deployed and client programs are in the field(dynamic extension).</a:t>
            </a:r>
          </a:p>
          <a:p>
            <a:r>
              <a:rPr lang="en-US" altLang="en-US"/>
              <a:t>Model/View/Controller should be used</a:t>
            </a:r>
          </a:p>
          <a:p>
            <a:pPr lvl="1"/>
            <a:r>
              <a:rPr lang="en-US" altLang="en-US"/>
              <a:t>when the interface changes much more rapidly than the application domain.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6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7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76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65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body" idx="1"/>
          </p:nvPr>
        </p:nvSpPr>
        <p:spPr>
          <a:xfrm>
            <a:off x="2228850" y="2667000"/>
            <a:ext cx="5308600" cy="1066800"/>
          </a:xfrm>
        </p:spPr>
        <p:txBody>
          <a:bodyPr/>
          <a:lstStyle/>
          <a:p>
            <a:pPr>
              <a:lnSpc>
                <a:spcPct val="100000"/>
              </a:lnSpc>
              <a:buClr>
                <a:schemeClr val="bg1"/>
              </a:buClr>
            </a:pPr>
            <a:r>
              <a:rPr lang="de-DE" altLang="en-US" sz="4000"/>
              <a:t>What is wrong in the following pictures?</a:t>
            </a:r>
          </a:p>
        </p:txBody>
      </p:sp>
      <p:sp>
        <p:nvSpPr>
          <p:cNvPr id="250883" name="Rectangle 3"/>
          <p:cNvSpPr>
            <a:spLocks noGrp="1" noChangeArrowheads="1"/>
          </p:cNvSpPr>
          <p:nvPr>
            <p:ph type="title"/>
          </p:nvPr>
        </p:nvSpPr>
        <p:spPr/>
        <p:txBody>
          <a:bodyPr/>
          <a:lstStyle/>
          <a:p>
            <a:r>
              <a:rPr lang="en-US" altLang="en-US"/>
              <a:t>Patterns are not the cure for everything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6" name="Picture 2" descr="F:\KFE\pik zehn.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13" y="2133600"/>
            <a:ext cx="1444625" cy="1843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0" name="Picture 2" descr="F:\KFE\pik dame ro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13" y="2133600"/>
            <a:ext cx="14605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954" name="Picture 2" descr="F:\KFE\kreuz sechs.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13" y="2133600"/>
            <a:ext cx="145415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8" name="Picture 2" descr="F:\KFE\karo vier schwarz.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13" y="2133600"/>
            <a:ext cx="14732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02" name="Picture 2" descr="F:\KFE\herz neun.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13" y="2133600"/>
            <a:ext cx="1500187" cy="1828800"/>
          </a:xfrm>
          <a:prstGeom prst="rect">
            <a:avLst/>
          </a:prstGeom>
          <a:noFill/>
          <a:extLst>
            <a:ext uri="{909E8E84-426E-40DD-AFC4-6F175D3DCCD1}">
              <a14:hiddenFill xmlns:a14="http://schemas.microsoft.com/office/drawing/2010/main">
                <a:solidFill>
                  <a:srgbClr val="FFFFFF"/>
                </a:solidFill>
              </a14:hiddenFill>
            </a:ext>
          </a:extLst>
        </p:spPr>
      </p:pic>
      <p:sp>
        <p:nvSpPr>
          <p:cNvPr id="256003" name="Rectangle 3"/>
          <p:cNvSpPr>
            <a:spLocks noGrp="1" noChangeArrowheads="1"/>
          </p:cNvSpPr>
          <p:nvPr>
            <p:ph type="title" idx="4294967295"/>
          </p:nvPr>
        </p:nvSpPr>
        <p:spPr/>
        <p:txBody>
          <a:bodyPr/>
          <a:lstStyle/>
          <a:p>
            <a:pPr>
              <a:lnSpc>
                <a:spcPct val="100000"/>
              </a:lnSpc>
            </a:pPr>
            <a:endParaRPr lang="en-US" altLang="en-US" sz="2400" b="0" i="0">
              <a:solidFill>
                <a:schemeClr val="tx1"/>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7026" name="Picture 2" descr="F:\KFE\pik dame ro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563" y="1143000"/>
            <a:ext cx="14605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57027" name="Picture 3" descr="F:\KFE\kreuz sechs.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613" y="1524000"/>
            <a:ext cx="14541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57028" name="Picture 4" descr="F:\KFE\karo vier schwarz.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3657600"/>
            <a:ext cx="1473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57029" name="Picture 5" descr="F:\KFE\herz neun.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7713" y="3733800"/>
            <a:ext cx="14986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7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570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70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57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de-DE" altLang="en-US"/>
              <a:t>Summary</a:t>
            </a:r>
          </a:p>
        </p:txBody>
      </p:sp>
      <p:sp>
        <p:nvSpPr>
          <p:cNvPr id="195587" name="Rectangle 3"/>
          <p:cNvSpPr>
            <a:spLocks noGrp="1" noChangeArrowheads="1"/>
          </p:cNvSpPr>
          <p:nvPr>
            <p:ph type="body" idx="1"/>
          </p:nvPr>
        </p:nvSpPr>
        <p:spPr/>
        <p:txBody>
          <a:bodyPr/>
          <a:lstStyle/>
          <a:p>
            <a:r>
              <a:rPr lang="en-US" altLang="en-US"/>
              <a:t>Design patterns are partial solutions to common problems such as</a:t>
            </a:r>
          </a:p>
          <a:p>
            <a:pPr lvl="1"/>
            <a:r>
              <a:rPr lang="en-US" altLang="en-US"/>
              <a:t> such as separating an interface from a number of alternate implementations</a:t>
            </a:r>
          </a:p>
          <a:p>
            <a:pPr lvl="1"/>
            <a:r>
              <a:rPr lang="en-US" altLang="en-US"/>
              <a:t>wrapping around a set of legacy classes</a:t>
            </a:r>
          </a:p>
          <a:p>
            <a:pPr lvl="1"/>
            <a:r>
              <a:rPr lang="en-US" altLang="en-US"/>
              <a:t> protecting a caller from changes associated with specific platforms. </a:t>
            </a:r>
          </a:p>
          <a:p>
            <a:r>
              <a:rPr lang="en-US" altLang="en-US"/>
              <a:t>A design pattern is composed of a small number of classes </a:t>
            </a:r>
          </a:p>
          <a:p>
            <a:pPr lvl="1"/>
            <a:r>
              <a:rPr lang="en-US" altLang="en-US"/>
              <a:t>use delegation and inheritance</a:t>
            </a:r>
          </a:p>
          <a:p>
            <a:pPr lvl="1"/>
            <a:r>
              <a:rPr lang="en-US" altLang="en-US"/>
              <a:t>provide a robust and modifiable solution.</a:t>
            </a:r>
          </a:p>
          <a:p>
            <a:pPr lvl="1"/>
            <a:endParaRPr lang="en-US" altLang="en-US"/>
          </a:p>
          <a:p>
            <a:r>
              <a:rPr lang="en-US" altLang="en-US"/>
              <a:t> These classes can be adapted and refined for the specific system under construction.</a:t>
            </a:r>
          </a:p>
          <a:p>
            <a:pPr lvl="1"/>
            <a:r>
              <a:rPr lang="en-US" altLang="en-US"/>
              <a:t>Customization of the system</a:t>
            </a:r>
          </a:p>
          <a:p>
            <a:pPr lvl="1"/>
            <a:r>
              <a:rPr lang="en-US" altLang="en-US"/>
              <a:t>Reuse of existing solutions</a:t>
            </a:r>
          </a:p>
          <a:p>
            <a:pPr lvl="1"/>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ltLang="en-US"/>
              <a:t>Summary II</a:t>
            </a:r>
          </a:p>
        </p:txBody>
      </p:sp>
      <p:sp>
        <p:nvSpPr>
          <p:cNvPr id="39939" name="Rectangle 3"/>
          <p:cNvSpPr>
            <a:spLocks noGrp="1" noChangeArrowheads="1"/>
          </p:cNvSpPr>
          <p:nvPr>
            <p:ph type="body" idx="1"/>
          </p:nvPr>
        </p:nvSpPr>
        <p:spPr>
          <a:noFill/>
          <a:ln/>
        </p:spPr>
        <p:txBody>
          <a:bodyPr/>
          <a:lstStyle/>
          <a:p>
            <a:r>
              <a:rPr lang="en-US" altLang="en-US"/>
              <a:t>Composite Pattern:</a:t>
            </a:r>
          </a:p>
          <a:p>
            <a:pPr lvl="1"/>
            <a:r>
              <a:rPr lang="en-US" altLang="en-US"/>
              <a:t>Models trees with dynamic width  and dynamic depth</a:t>
            </a:r>
          </a:p>
          <a:p>
            <a:r>
              <a:rPr lang="en-US" altLang="en-US"/>
              <a:t>Facade Pattern: </a:t>
            </a:r>
          </a:p>
          <a:p>
            <a:pPr lvl="1"/>
            <a:r>
              <a:rPr lang="en-US" altLang="en-US"/>
              <a:t>Interface to a subsystem</a:t>
            </a:r>
          </a:p>
          <a:p>
            <a:pPr lvl="1"/>
            <a:r>
              <a:rPr lang="en-US" altLang="en-US"/>
              <a:t>closed vs open architecture</a:t>
            </a:r>
          </a:p>
          <a:p>
            <a:r>
              <a:rPr lang="en-US" altLang="en-US"/>
              <a:t>Adapter Pattern: </a:t>
            </a:r>
          </a:p>
          <a:p>
            <a:pPr lvl="1"/>
            <a:r>
              <a:rPr lang="en-US" altLang="en-US"/>
              <a:t>Interface to reality</a:t>
            </a:r>
          </a:p>
          <a:p>
            <a:r>
              <a:rPr lang="en-US" altLang="en-US"/>
              <a:t>Bridge Pattern: </a:t>
            </a:r>
          </a:p>
          <a:p>
            <a:pPr lvl="1"/>
            <a:r>
              <a:rPr lang="en-US" altLang="en-US"/>
              <a:t>Interface to reality and prepare for future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en-US" sz="4800" i="0">
                <a:solidFill>
                  <a:schemeClr val="tx1"/>
                </a:solidFill>
              </a:rPr>
              <a:t>Another Game: Tic-Tac-Toe</a:t>
            </a:r>
          </a:p>
        </p:txBody>
      </p:sp>
      <p:sp>
        <p:nvSpPr>
          <p:cNvPr id="198664" name="Rectangle 8"/>
          <p:cNvSpPr>
            <a:spLocks noChangeArrowheads="1"/>
          </p:cNvSpPr>
          <p:nvPr/>
        </p:nvSpPr>
        <p:spPr bwMode="auto">
          <a:xfrm>
            <a:off x="2989263" y="5557838"/>
            <a:ext cx="37465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latin typeface="Times" panose="02020603050405020304" pitchFamily="18" charset="0"/>
                <a:hlinkClick r:id="rId3"/>
              </a:rPr>
              <a:t>Source: http://boulter.com/ttt/index.cgi</a:t>
            </a:r>
            <a:endParaRPr lang="en-US" altLang="en-US" b="0">
              <a:latin typeface="Times" panose="02020603050405020304" pitchFamily="18" charset="0"/>
            </a:endParaRPr>
          </a:p>
        </p:txBody>
      </p:sp>
      <p:pic>
        <p:nvPicPr>
          <p:cNvPr id="19866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738" y="1905000"/>
            <a:ext cx="2501900" cy="284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Additional Slides</a:t>
            </a:r>
          </a:p>
        </p:txBody>
      </p:sp>
      <p:sp>
        <p:nvSpPr>
          <p:cNvPr id="125955" name="Rectangle 3"/>
          <p:cNvSpPr>
            <a:spLocks noGrp="1" noChangeArrowheads="1"/>
          </p:cNvSpPr>
          <p:nvPr>
            <p:ph type="body" idx="1"/>
          </p:nvPr>
        </p:nvSpPr>
        <p:spPr/>
        <p:txBody>
          <a:bodyPr/>
          <a:lstStyle/>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4"/>
          <p:cNvSpPr>
            <a:spLocks noGrp="1" noChangeArrowheads="1"/>
          </p:cNvSpPr>
          <p:nvPr>
            <p:ph type="title"/>
          </p:nvPr>
        </p:nvSpPr>
        <p:spPr/>
        <p:txBody>
          <a:bodyPr/>
          <a:lstStyle/>
          <a:p>
            <a:r>
              <a:rPr lang="de-DE" altLang="en-US"/>
              <a:t>Additional References</a:t>
            </a:r>
          </a:p>
        </p:txBody>
      </p:sp>
      <p:sp>
        <p:nvSpPr>
          <p:cNvPr id="97285" name="Rectangle 5"/>
          <p:cNvSpPr>
            <a:spLocks noGrp="1" noChangeArrowheads="1"/>
          </p:cNvSpPr>
          <p:nvPr>
            <p:ph type="body" idx="1"/>
          </p:nvPr>
        </p:nvSpPr>
        <p:spPr>
          <a:xfrm>
            <a:off x="360363" y="1119188"/>
            <a:ext cx="8939212" cy="4921250"/>
          </a:xfrm>
        </p:spPr>
        <p:txBody>
          <a:bodyPr/>
          <a:lstStyle/>
          <a:p>
            <a:r>
              <a:rPr lang="en-US" altLang="en-US"/>
              <a:t>Design (This talk): </a:t>
            </a:r>
            <a:r>
              <a:rPr lang="en-US" altLang="en-US" sz="2000" b="1"/>
              <a:t>E. Gamma et.al., Design Patterns, 1994.</a:t>
            </a:r>
          </a:p>
          <a:p>
            <a:r>
              <a:rPr lang="en-US" altLang="en-US"/>
              <a:t>Analysis: </a:t>
            </a:r>
            <a:r>
              <a:rPr lang="en-US" altLang="en-US" sz="2000" b="1"/>
              <a:t>M. Fowler, Analysis Patterns: Reusable Object Models, 1997</a:t>
            </a:r>
          </a:p>
          <a:p>
            <a:r>
              <a:rPr lang="en-US" altLang="en-US"/>
              <a:t>System design: </a:t>
            </a:r>
            <a:r>
              <a:rPr lang="en-US" altLang="en-US" sz="2000" b="1"/>
              <a:t>F. Buschmann et. Al., Pattern-Oriented Software Architecture: A System of Patterns, 1996</a:t>
            </a:r>
          </a:p>
          <a:p>
            <a:r>
              <a:rPr lang="en-US" altLang="en-US"/>
              <a:t>Middleware:  </a:t>
            </a:r>
            <a:r>
              <a:rPr lang="en-US" altLang="en-US" sz="2000" b="1"/>
              <a:t>T. J. Mowbray &amp; R. C. Malveau, CORBA Design Patterns, 1997</a:t>
            </a:r>
          </a:p>
          <a:p>
            <a:r>
              <a:rPr lang="en-US" altLang="en-US"/>
              <a:t>Process modeling </a:t>
            </a:r>
            <a:r>
              <a:rPr lang="en-US" altLang="en-US" sz="2000" b="1"/>
              <a:t>S. W. Ambler, Process Patterns: Building Large-Scale Systems Using Object Technology, 1998. </a:t>
            </a:r>
          </a:p>
          <a:p>
            <a:r>
              <a:rPr lang="en-US" altLang="en-US"/>
              <a:t>Dependency management: </a:t>
            </a:r>
            <a:r>
              <a:rPr lang="en-US" altLang="en-US" sz="2000" b="1"/>
              <a:t>P. Feiler &amp; W. Tichy, “Propagator: A family of patterns,” in Proceedings of TOOLS-23'97, Santa Barbara, CA, Aug,  1997.</a:t>
            </a:r>
          </a:p>
          <a:p>
            <a:r>
              <a:rPr lang="en-US" altLang="en-US"/>
              <a:t>Configuration management: </a:t>
            </a:r>
            <a:r>
              <a:rPr lang="en-US" altLang="en-US" sz="2000" b="1"/>
              <a:t>W. J. Brown et. Al., AntiPatterns and Patterns in Software Configuration Management. 1999.</a:t>
            </a:r>
          </a:p>
          <a:p>
            <a:r>
              <a:rPr lang="en-US" altLang="en-US" sz="2800" b="1"/>
              <a:t>http://www.oose.globalse.org</a:t>
            </a:r>
            <a:endParaRPr lang="en-US" altLang="en-US" sz="2000"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a:t>What is this?</a:t>
            </a:r>
          </a:p>
        </p:txBody>
      </p:sp>
      <p:sp>
        <p:nvSpPr>
          <p:cNvPr id="291843" name="Rectangle 3"/>
          <p:cNvSpPr>
            <a:spLocks noChangeArrowheads="1"/>
          </p:cNvSpPr>
          <p:nvPr>
            <p:ph type="body" idx="1"/>
          </p:nvPr>
        </p:nvSpPr>
        <p:spPr>
          <a:xfrm>
            <a:off x="385763" y="1277938"/>
            <a:ext cx="8939212" cy="145097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txBody>
          <a:bodyPr/>
          <a:lstStyle/>
          <a:p>
            <a:pPr>
              <a:lnSpc>
                <a:spcPct val="100000"/>
              </a:lnSpc>
              <a:spcBef>
                <a:spcPct val="0"/>
              </a:spcBef>
              <a:buClrTx/>
              <a:buSzTx/>
              <a:buFontTx/>
              <a:buNone/>
            </a:pPr>
            <a:r>
              <a:rPr lang="en-US" altLang="en-US" b="1">
                <a:latin typeface="Times-Bold" charset="0"/>
              </a:rPr>
              <a:t>1.Nf3 d5 2.c4 c6 3.b3 Bf5 4.g3 Nf6 5.Bg2 Nbd7 6.Bb2 e6 7.O-O Bd6 8.d3 O-O 9.Nbd2 e5 10.cxd5 cxd5 11.Rc1 Qe7 12.Rc2 a5 13.a4 h6 14.Qa1 Rfe8 15.Rfc1</a:t>
            </a:r>
          </a:p>
        </p:txBody>
      </p:sp>
      <p:sp>
        <p:nvSpPr>
          <p:cNvPr id="291844" name="Rectangle 4"/>
          <p:cNvSpPr>
            <a:spLocks noChangeArrowheads="1"/>
          </p:cNvSpPr>
          <p:nvPr/>
        </p:nvSpPr>
        <p:spPr bwMode="auto">
          <a:xfrm>
            <a:off x="341313" y="4167188"/>
            <a:ext cx="8939212" cy="1450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a:lnSpc>
                <a:spcPct val="90000"/>
              </a:lnSpc>
              <a:spcBef>
                <a:spcPct val="30000"/>
              </a:spcBef>
              <a:buClr>
                <a:schemeClr val="tx2"/>
              </a:buClr>
              <a:buSzPct val="75000"/>
              <a:buFont typeface="Symbol" panose="05050102010706020507" pitchFamily="18" charset="2"/>
              <a:buChar char="¨"/>
              <a:defRPr sz="24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buChar char="w"/>
              <a:defRPr sz="2000"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buChar char="t"/>
              <a:defRPr b="1">
                <a:solidFill>
                  <a:schemeClr val="tx1"/>
                </a:solidFill>
                <a:latin typeface="Times" panose="02020603050405020304" pitchFamily="18" charset="0"/>
              </a:defRPr>
            </a:lvl3pPr>
            <a:lvl4pPr>
              <a:lnSpc>
                <a:spcPct val="90000"/>
              </a:lnSpc>
              <a:spcBef>
                <a:spcPct val="30000"/>
              </a:spcBef>
              <a:buSzPct val="100000"/>
              <a:buChar char="–"/>
              <a:defRPr b="1">
                <a:solidFill>
                  <a:schemeClr val="tx1"/>
                </a:solidFill>
                <a:latin typeface="Times" panose="02020603050405020304" pitchFamily="18" charset="0"/>
              </a:defRPr>
            </a:lvl4pPr>
            <a:lvl5pPr>
              <a:lnSpc>
                <a:spcPct val="90000"/>
              </a:lnSpc>
              <a:spcBef>
                <a:spcPct val="30000"/>
              </a:spcBef>
              <a:buSzPct val="100000"/>
              <a:buChar char="–"/>
              <a:defRPr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buChar char="–"/>
              <a:defRPr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buChar char="–"/>
              <a:defRPr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buChar char="–"/>
              <a:defRPr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buChar char="–"/>
              <a:defRPr b="1">
                <a:solidFill>
                  <a:schemeClr val="tx1"/>
                </a:solidFill>
                <a:latin typeface="Times" panose="02020603050405020304" pitchFamily="18" charset="0"/>
              </a:defRPr>
            </a:lvl9pPr>
          </a:lstStyle>
          <a:p>
            <a:pPr>
              <a:lnSpc>
                <a:spcPct val="100000"/>
              </a:lnSpc>
              <a:spcBef>
                <a:spcPct val="0"/>
              </a:spcBef>
              <a:buClrTx/>
              <a:buSzTx/>
              <a:buFontTx/>
              <a:buNone/>
            </a:pPr>
            <a:r>
              <a:rPr lang="en-US" altLang="en-US" b="0">
                <a:latin typeface="Times-Roman" charset="0"/>
              </a:rPr>
              <a:t>This is a fianchetto!</a:t>
            </a:r>
          </a:p>
          <a:p>
            <a:pPr>
              <a:lnSpc>
                <a:spcPct val="100000"/>
              </a:lnSpc>
              <a:spcBef>
                <a:spcPct val="0"/>
              </a:spcBef>
              <a:buClrTx/>
              <a:buSzTx/>
              <a:buFontTx/>
              <a:buNone/>
            </a:pPr>
            <a:endParaRPr lang="en-US" altLang="en-US" b="0">
              <a:latin typeface="Times-Roman" charset="0"/>
            </a:endParaRPr>
          </a:p>
          <a:p>
            <a:pPr>
              <a:lnSpc>
                <a:spcPct val="100000"/>
              </a:lnSpc>
              <a:spcBef>
                <a:spcPct val="0"/>
              </a:spcBef>
              <a:buClrTx/>
              <a:buSzTx/>
              <a:buFontTx/>
              <a:buNone/>
            </a:pPr>
            <a:r>
              <a:rPr lang="en-US" altLang="en-US" b="0">
                <a:latin typeface="Times-Roman" charset="0"/>
              </a:rPr>
              <a:t>The fianchetto  is one of the basic building-blocks of chess thinking.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388" y="914400"/>
            <a:ext cx="3695700" cy="3619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2867" name="Rectangle 3"/>
          <p:cNvSpPr>
            <a:spLocks noChangeArrowheads="1"/>
          </p:cNvSpPr>
          <p:nvPr/>
        </p:nvSpPr>
        <p:spPr bwMode="auto">
          <a:xfrm>
            <a:off x="608013" y="4786313"/>
            <a:ext cx="8408987" cy="1552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0">
                <a:latin typeface="Times-Roman" charset="0"/>
              </a:rPr>
              <a:t>The diagram is from Reti-Lasker, New York 1924. We can see that Reti has allowed Lasker to occupy the centre but Rtei has fianchettoed both Bishops to hit back at this, and has even backed up his Bb2 with a Queen on a1!</a:t>
            </a:r>
          </a:p>
        </p:txBody>
      </p:sp>
      <p:sp>
        <p:nvSpPr>
          <p:cNvPr id="292868" name="Rectangle 4"/>
          <p:cNvSpPr>
            <a:spLocks noGrp="1" noChangeArrowheads="1"/>
          </p:cNvSpPr>
          <p:nvPr>
            <p:ph type="title"/>
          </p:nvPr>
        </p:nvSpPr>
        <p:spPr/>
        <p:txBody>
          <a:bodyPr/>
          <a:lstStyle/>
          <a:p>
            <a:r>
              <a:rPr lang="en-US" altLang="en-US"/>
              <a:t>Fianchetto (Reti-Lasker)</a:t>
            </a:r>
          </a:p>
        </p:txBody>
      </p:sp>
      <p:grpSp>
        <p:nvGrpSpPr>
          <p:cNvPr id="292869" name="Group 5"/>
          <p:cNvGrpSpPr>
            <a:grpSpLocks/>
          </p:cNvGrpSpPr>
          <p:nvPr/>
        </p:nvGrpSpPr>
        <p:grpSpPr bwMode="auto">
          <a:xfrm>
            <a:off x="2814638" y="3532188"/>
            <a:ext cx="2554287" cy="492125"/>
            <a:chOff x="1773" y="2225"/>
            <a:chExt cx="1609" cy="310"/>
          </a:xfrm>
        </p:grpSpPr>
        <p:sp>
          <p:nvSpPr>
            <p:cNvPr id="292870" name="Oval 6"/>
            <p:cNvSpPr>
              <a:spLocks noChangeArrowheads="1"/>
            </p:cNvSpPr>
            <p:nvPr/>
          </p:nvSpPr>
          <p:spPr bwMode="auto">
            <a:xfrm>
              <a:off x="3047" y="2225"/>
              <a:ext cx="335" cy="284"/>
            </a:xfrm>
            <a:prstGeom prst="ellipse">
              <a:avLst/>
            </a:prstGeom>
            <a:noFill/>
            <a:ln w="57150">
              <a:solidFill>
                <a:srgbClr val="FF1C1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2871" name="Oval 7"/>
            <p:cNvSpPr>
              <a:spLocks noChangeArrowheads="1"/>
            </p:cNvSpPr>
            <p:nvPr/>
          </p:nvSpPr>
          <p:spPr bwMode="auto">
            <a:xfrm>
              <a:off x="1773" y="2251"/>
              <a:ext cx="335" cy="284"/>
            </a:xfrm>
            <a:prstGeom prst="ellipse">
              <a:avLst/>
            </a:prstGeom>
            <a:noFill/>
            <a:ln w="57150">
              <a:solidFill>
                <a:srgbClr val="FF1C1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92872" name="Group 8"/>
          <p:cNvGrpSpPr>
            <a:grpSpLocks/>
          </p:cNvGrpSpPr>
          <p:nvPr/>
        </p:nvGrpSpPr>
        <p:grpSpPr bwMode="auto">
          <a:xfrm>
            <a:off x="2355850" y="3933825"/>
            <a:ext cx="4710113" cy="2151063"/>
            <a:chOff x="1484" y="2478"/>
            <a:chExt cx="2967" cy="1355"/>
          </a:xfrm>
        </p:grpSpPr>
        <p:sp>
          <p:nvSpPr>
            <p:cNvPr id="292873" name="Oval 9"/>
            <p:cNvSpPr>
              <a:spLocks noChangeArrowheads="1"/>
            </p:cNvSpPr>
            <p:nvPr/>
          </p:nvSpPr>
          <p:spPr bwMode="auto">
            <a:xfrm>
              <a:off x="1484" y="2478"/>
              <a:ext cx="335" cy="284"/>
            </a:xfrm>
            <a:prstGeom prst="ellipse">
              <a:avLst/>
            </a:prstGeom>
            <a:noFill/>
            <a:ln w="57150">
              <a:solidFill>
                <a:schemeClr val="folHlink"/>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2874" name="Line 10"/>
            <p:cNvSpPr>
              <a:spLocks noChangeShapeType="1"/>
            </p:cNvSpPr>
            <p:nvPr/>
          </p:nvSpPr>
          <p:spPr bwMode="auto">
            <a:xfrm>
              <a:off x="1729" y="2736"/>
              <a:ext cx="2722" cy="1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92875" name="Rectangle 11"/>
          <p:cNvSpPr>
            <a:spLocks noChangeArrowheads="1"/>
          </p:cNvSpPr>
          <p:nvPr/>
        </p:nvSpPr>
        <p:spPr bwMode="auto">
          <a:xfrm>
            <a:off x="1863725" y="5572125"/>
            <a:ext cx="5919788" cy="388938"/>
          </a:xfrm>
          <a:prstGeom prst="rect">
            <a:avLst/>
          </a:prstGeom>
          <a:noFill/>
          <a:ln w="12700">
            <a:solidFill>
              <a:srgbClr val="FF1C1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1C1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28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28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92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P spid="292875"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en-US"/>
              <a:t>Additional Design Heuristics</a:t>
            </a:r>
          </a:p>
        </p:txBody>
      </p:sp>
      <p:sp>
        <p:nvSpPr>
          <p:cNvPr id="38915" name="Rectangle 3"/>
          <p:cNvSpPr>
            <a:spLocks noGrp="1" noChangeArrowheads="1"/>
          </p:cNvSpPr>
          <p:nvPr>
            <p:ph type="body" idx="1"/>
          </p:nvPr>
        </p:nvSpPr>
        <p:spPr>
          <a:noFill/>
          <a:ln/>
        </p:spPr>
        <p:txBody>
          <a:bodyPr/>
          <a:lstStyle/>
          <a:p>
            <a:r>
              <a:rPr lang="en-US" altLang="en-US"/>
              <a:t>Never use implementation inheritance, always use interface inheritance</a:t>
            </a:r>
          </a:p>
          <a:p>
            <a:r>
              <a:rPr lang="en-US" altLang="en-US"/>
              <a:t>A subclass should never hide operations implemented  in a superclass</a:t>
            </a:r>
          </a:p>
          <a:p>
            <a:r>
              <a:rPr lang="en-US" altLang="en-US"/>
              <a:t>If you are tempted to use implementation inheritance, use delegation instead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866775" y="417513"/>
            <a:ext cx="6156325" cy="704850"/>
          </a:xfrm>
        </p:spPr>
        <p:txBody>
          <a:bodyPr/>
          <a:lstStyle/>
          <a:p>
            <a:r>
              <a:rPr lang="de-DE" altLang="en-US"/>
              <a:t>Java‘s AWT library can be modeled with the component pattern</a:t>
            </a:r>
          </a:p>
        </p:txBody>
      </p:sp>
      <p:grpSp>
        <p:nvGrpSpPr>
          <p:cNvPr id="100356" name="Group 4"/>
          <p:cNvGrpSpPr>
            <a:grpSpLocks/>
          </p:cNvGrpSpPr>
          <p:nvPr/>
        </p:nvGrpSpPr>
        <p:grpSpPr bwMode="auto">
          <a:xfrm>
            <a:off x="1973263" y="1608138"/>
            <a:ext cx="5529262" cy="4267200"/>
            <a:chOff x="2652" y="528"/>
            <a:chExt cx="3484" cy="2688"/>
          </a:xfrm>
        </p:grpSpPr>
        <p:sp>
          <p:nvSpPr>
            <p:cNvPr id="100357" name="Rectangle 5"/>
            <p:cNvSpPr>
              <a:spLocks noChangeArrowheads="1"/>
            </p:cNvSpPr>
            <p:nvPr/>
          </p:nvSpPr>
          <p:spPr bwMode="auto">
            <a:xfrm>
              <a:off x="3383" y="528"/>
              <a:ext cx="981" cy="26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latin typeface="Times" panose="02020603050405020304" pitchFamily="18" charset="0"/>
                </a:rPr>
                <a:t>Graphics</a:t>
              </a:r>
            </a:p>
          </p:txBody>
        </p:sp>
        <p:sp>
          <p:nvSpPr>
            <p:cNvPr id="100358" name="Rectangle 6"/>
            <p:cNvSpPr>
              <a:spLocks noChangeArrowheads="1"/>
            </p:cNvSpPr>
            <p:nvPr/>
          </p:nvSpPr>
          <p:spPr bwMode="auto">
            <a:xfrm>
              <a:off x="3424" y="1375"/>
              <a:ext cx="899" cy="26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i="1">
                  <a:latin typeface="Times" panose="02020603050405020304" pitchFamily="18" charset="0"/>
                </a:rPr>
                <a:t>Component</a:t>
              </a:r>
              <a:endParaRPr lang="de-DE" altLang="en-US" sz="1400">
                <a:latin typeface="Times" panose="02020603050405020304" pitchFamily="18" charset="0"/>
              </a:endParaRPr>
            </a:p>
          </p:txBody>
        </p:sp>
        <p:sp>
          <p:nvSpPr>
            <p:cNvPr id="100359" name="AutoShape 7"/>
            <p:cNvSpPr>
              <a:spLocks noChangeArrowheads="1"/>
            </p:cNvSpPr>
            <p:nvPr/>
          </p:nvSpPr>
          <p:spPr bwMode="auto">
            <a:xfrm>
              <a:off x="3833" y="1248"/>
              <a:ext cx="123" cy="114"/>
            </a:xfrm>
            <a:prstGeom prst="flowChartDecisi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0" name="AutoShape 8"/>
            <p:cNvSpPr>
              <a:spLocks noChangeArrowheads="1"/>
            </p:cNvSpPr>
            <p:nvPr/>
          </p:nvSpPr>
          <p:spPr bwMode="auto">
            <a:xfrm>
              <a:off x="3792" y="1803"/>
              <a:ext cx="164" cy="151"/>
            </a:xfrm>
            <a:prstGeom prst="flowChartExtra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1" name="Line 9"/>
            <p:cNvSpPr>
              <a:spLocks noChangeShapeType="1"/>
            </p:cNvSpPr>
            <p:nvPr/>
          </p:nvSpPr>
          <p:spPr bwMode="auto">
            <a:xfrm>
              <a:off x="3874" y="1954"/>
              <a:ext cx="0" cy="1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2" name="Line 10"/>
            <p:cNvSpPr>
              <a:spLocks noChangeShapeType="1"/>
            </p:cNvSpPr>
            <p:nvPr/>
          </p:nvSpPr>
          <p:spPr bwMode="auto">
            <a:xfrm>
              <a:off x="3314" y="2123"/>
              <a:ext cx="19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3" name="Rectangle 11"/>
            <p:cNvSpPr>
              <a:spLocks noChangeArrowheads="1"/>
            </p:cNvSpPr>
            <p:nvPr/>
          </p:nvSpPr>
          <p:spPr bwMode="auto">
            <a:xfrm>
              <a:off x="3744" y="2304"/>
              <a:ext cx="408" cy="2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latin typeface="Times" panose="02020603050405020304" pitchFamily="18" charset="0"/>
                </a:rPr>
                <a:t>Button</a:t>
              </a:r>
            </a:p>
          </p:txBody>
        </p:sp>
        <p:sp>
          <p:nvSpPr>
            <p:cNvPr id="100364" name="Rectangle 12"/>
            <p:cNvSpPr>
              <a:spLocks noChangeArrowheads="1"/>
            </p:cNvSpPr>
            <p:nvPr/>
          </p:nvSpPr>
          <p:spPr bwMode="auto">
            <a:xfrm>
              <a:off x="2652" y="2989"/>
              <a:ext cx="572" cy="22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latin typeface="Times" panose="02020603050405020304" pitchFamily="18" charset="0"/>
                </a:rPr>
                <a:t>TextField</a:t>
              </a:r>
            </a:p>
          </p:txBody>
        </p:sp>
        <p:sp>
          <p:nvSpPr>
            <p:cNvPr id="100365" name="Rectangle 13"/>
            <p:cNvSpPr>
              <a:spLocks noChangeArrowheads="1"/>
            </p:cNvSpPr>
            <p:nvPr/>
          </p:nvSpPr>
          <p:spPr bwMode="auto">
            <a:xfrm>
              <a:off x="4287" y="2311"/>
              <a:ext cx="460" cy="2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latin typeface="Times" panose="02020603050405020304" pitchFamily="18" charset="0"/>
                </a:rPr>
                <a:t>Label</a:t>
              </a:r>
            </a:p>
          </p:txBody>
        </p:sp>
        <p:sp>
          <p:nvSpPr>
            <p:cNvPr id="100366" name="Line 14"/>
            <p:cNvSpPr>
              <a:spLocks noChangeShapeType="1"/>
            </p:cNvSpPr>
            <p:nvPr/>
          </p:nvSpPr>
          <p:spPr bwMode="auto">
            <a:xfrm>
              <a:off x="3302" y="2123"/>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7" name="Line 15"/>
            <p:cNvSpPr>
              <a:spLocks noChangeShapeType="1"/>
            </p:cNvSpPr>
            <p:nvPr/>
          </p:nvSpPr>
          <p:spPr bwMode="auto">
            <a:xfrm>
              <a:off x="3952" y="2123"/>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8" name="Line 16"/>
            <p:cNvSpPr>
              <a:spLocks noChangeShapeType="1"/>
            </p:cNvSpPr>
            <p:nvPr/>
          </p:nvSpPr>
          <p:spPr bwMode="auto">
            <a:xfrm>
              <a:off x="4486" y="2123"/>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69" name="AutoShape 17"/>
            <p:cNvSpPr>
              <a:spLocks noChangeArrowheads="1"/>
            </p:cNvSpPr>
            <p:nvPr/>
          </p:nvSpPr>
          <p:spPr bwMode="auto">
            <a:xfrm>
              <a:off x="5794" y="2462"/>
              <a:ext cx="163" cy="75"/>
            </a:xfrm>
            <a:prstGeom prst="flowChartDecisi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70" name="Line 18"/>
            <p:cNvSpPr>
              <a:spLocks noChangeShapeType="1"/>
            </p:cNvSpPr>
            <p:nvPr/>
          </p:nvSpPr>
          <p:spPr bwMode="auto">
            <a:xfrm>
              <a:off x="5931" y="2492"/>
              <a:ext cx="2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71" name="Line 19"/>
            <p:cNvSpPr>
              <a:spLocks noChangeShapeType="1"/>
            </p:cNvSpPr>
            <p:nvPr/>
          </p:nvSpPr>
          <p:spPr bwMode="auto">
            <a:xfrm flipV="1">
              <a:off x="6136" y="1664"/>
              <a:ext cx="0" cy="8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72" name="Line 20"/>
            <p:cNvSpPr>
              <a:spLocks noChangeShapeType="1"/>
            </p:cNvSpPr>
            <p:nvPr/>
          </p:nvSpPr>
          <p:spPr bwMode="auto">
            <a:xfrm flipH="1">
              <a:off x="4323" y="1664"/>
              <a:ext cx="18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73" name="Text Box 21"/>
            <p:cNvSpPr txBox="1">
              <a:spLocks noChangeArrowheads="1"/>
            </p:cNvSpPr>
            <p:nvPr/>
          </p:nvSpPr>
          <p:spPr bwMode="auto">
            <a:xfrm>
              <a:off x="4317" y="1488"/>
              <a:ext cx="173"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de-DE" altLang="en-US" sz="1400">
                  <a:latin typeface="Times" panose="02020603050405020304" pitchFamily="18" charset="0"/>
                </a:rPr>
                <a:t>*</a:t>
              </a:r>
            </a:p>
          </p:txBody>
        </p:sp>
        <p:sp>
          <p:nvSpPr>
            <p:cNvPr id="100374" name="Rectangle 22"/>
            <p:cNvSpPr>
              <a:spLocks noChangeArrowheads="1"/>
            </p:cNvSpPr>
            <p:nvPr/>
          </p:nvSpPr>
          <p:spPr bwMode="auto">
            <a:xfrm>
              <a:off x="3469" y="2989"/>
              <a:ext cx="613" cy="227"/>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latin typeface="Times" panose="02020603050405020304" pitchFamily="18" charset="0"/>
                </a:rPr>
                <a:t>TextArea</a:t>
              </a:r>
            </a:p>
          </p:txBody>
        </p:sp>
        <p:sp>
          <p:nvSpPr>
            <p:cNvPr id="100375" name="AutoShape 23"/>
            <p:cNvSpPr>
              <a:spLocks noChangeArrowheads="1"/>
            </p:cNvSpPr>
            <p:nvPr/>
          </p:nvSpPr>
          <p:spPr bwMode="auto">
            <a:xfrm>
              <a:off x="3264" y="2613"/>
              <a:ext cx="165" cy="151"/>
            </a:xfrm>
            <a:prstGeom prst="flowChartExtra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76" name="Rectangle 24"/>
            <p:cNvSpPr>
              <a:spLocks noChangeArrowheads="1"/>
            </p:cNvSpPr>
            <p:nvPr/>
          </p:nvSpPr>
          <p:spPr bwMode="auto">
            <a:xfrm>
              <a:off x="2978" y="2311"/>
              <a:ext cx="695" cy="30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a:latin typeface="Times" panose="02020603050405020304" pitchFamily="18" charset="0"/>
                </a:rPr>
                <a:t>Text</a:t>
              </a:r>
            </a:p>
            <a:p>
              <a:pPr algn="ctr"/>
              <a:r>
                <a:rPr lang="de-DE" altLang="en-US" sz="1400">
                  <a:latin typeface="Times" panose="02020603050405020304" pitchFamily="18" charset="0"/>
                </a:rPr>
                <a:t>Component</a:t>
              </a:r>
            </a:p>
          </p:txBody>
        </p:sp>
        <p:sp>
          <p:nvSpPr>
            <p:cNvPr id="100377" name="Line 25"/>
            <p:cNvSpPr>
              <a:spLocks noChangeShapeType="1"/>
            </p:cNvSpPr>
            <p:nvPr/>
          </p:nvSpPr>
          <p:spPr bwMode="auto">
            <a:xfrm>
              <a:off x="2937" y="2877"/>
              <a:ext cx="8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78" name="Line 26"/>
            <p:cNvSpPr>
              <a:spLocks noChangeShapeType="1"/>
            </p:cNvSpPr>
            <p:nvPr/>
          </p:nvSpPr>
          <p:spPr bwMode="auto">
            <a:xfrm>
              <a:off x="2937" y="2877"/>
              <a:ext cx="0" cy="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79" name="Line 27"/>
            <p:cNvSpPr>
              <a:spLocks noChangeShapeType="1"/>
            </p:cNvSpPr>
            <p:nvPr/>
          </p:nvSpPr>
          <p:spPr bwMode="auto">
            <a:xfrm>
              <a:off x="3755" y="2877"/>
              <a:ext cx="0" cy="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80" name="Line 28"/>
            <p:cNvSpPr>
              <a:spLocks noChangeShapeType="1"/>
            </p:cNvSpPr>
            <p:nvPr/>
          </p:nvSpPr>
          <p:spPr bwMode="auto">
            <a:xfrm>
              <a:off x="3346" y="2764"/>
              <a:ext cx="0" cy="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0381" name="Group 29"/>
            <p:cNvGrpSpPr>
              <a:grpSpLocks/>
            </p:cNvGrpSpPr>
            <p:nvPr/>
          </p:nvGrpSpPr>
          <p:grpSpPr bwMode="auto">
            <a:xfrm>
              <a:off x="4837" y="2123"/>
              <a:ext cx="940" cy="636"/>
              <a:chOff x="4465" y="2123"/>
              <a:chExt cx="868" cy="636"/>
            </a:xfrm>
          </p:grpSpPr>
          <p:sp>
            <p:nvSpPr>
              <p:cNvPr id="100382" name="Rectangle 30"/>
              <p:cNvSpPr>
                <a:spLocks noChangeArrowheads="1"/>
              </p:cNvSpPr>
              <p:nvPr/>
            </p:nvSpPr>
            <p:spPr bwMode="auto">
              <a:xfrm>
                <a:off x="4465" y="2311"/>
                <a:ext cx="868" cy="2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400" i="1">
                    <a:latin typeface="Times" panose="02020603050405020304" pitchFamily="18" charset="0"/>
                  </a:rPr>
                  <a:t>Container</a:t>
                </a:r>
              </a:p>
            </p:txBody>
          </p:sp>
          <p:sp>
            <p:nvSpPr>
              <p:cNvPr id="100383" name="Line 31"/>
              <p:cNvSpPr>
                <a:spLocks noChangeShapeType="1"/>
              </p:cNvSpPr>
              <p:nvPr/>
            </p:nvSpPr>
            <p:spPr bwMode="auto">
              <a:xfrm>
                <a:off x="4858" y="2123"/>
                <a:ext cx="0" cy="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0384" name="Rectangle 32"/>
              <p:cNvSpPr>
                <a:spLocks noChangeArrowheads="1"/>
              </p:cNvSpPr>
              <p:nvPr/>
            </p:nvSpPr>
            <p:spPr bwMode="auto">
              <a:xfrm>
                <a:off x="4465" y="2533"/>
                <a:ext cx="868" cy="22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de-DE" altLang="en-US" sz="1200" i="1">
                    <a:latin typeface="Times" panose="02020603050405020304" pitchFamily="18" charset="0"/>
                  </a:rPr>
                  <a:t>add(Component c)</a:t>
                </a:r>
              </a:p>
              <a:p>
                <a:r>
                  <a:rPr lang="de-DE" altLang="en-US" sz="1200" i="1">
                    <a:latin typeface="Times" panose="02020603050405020304" pitchFamily="18" charset="0"/>
                  </a:rPr>
                  <a:t>paint(Graphics g)</a:t>
                </a:r>
              </a:p>
            </p:txBody>
          </p:sp>
        </p:grpSp>
        <p:sp>
          <p:nvSpPr>
            <p:cNvPr id="100385" name="Rectangle 33"/>
            <p:cNvSpPr>
              <a:spLocks noChangeArrowheads="1"/>
            </p:cNvSpPr>
            <p:nvPr/>
          </p:nvSpPr>
          <p:spPr bwMode="auto">
            <a:xfrm>
              <a:off x="3426" y="1623"/>
              <a:ext cx="895" cy="18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i="1">
                  <a:latin typeface="Times" panose="02020603050405020304" pitchFamily="18" charset="0"/>
                </a:rPr>
                <a:t>getGraphics()</a:t>
              </a:r>
            </a:p>
          </p:txBody>
        </p:sp>
        <p:sp>
          <p:nvSpPr>
            <p:cNvPr id="100386" name="Line 34"/>
            <p:cNvSpPr>
              <a:spLocks noChangeShapeType="1"/>
            </p:cNvSpPr>
            <p:nvPr/>
          </p:nvSpPr>
          <p:spPr bwMode="auto">
            <a:xfrm flipV="1">
              <a:off x="3888" y="804"/>
              <a:ext cx="0" cy="4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p:txBody>
          <a:bodyPr/>
          <a:lstStyle/>
          <a:p>
            <a:r>
              <a:rPr lang="en-US" altLang="en-US"/>
              <a:t>Notation used in the Design Patterns Book</a:t>
            </a:r>
          </a:p>
        </p:txBody>
      </p:sp>
      <p:sp>
        <p:nvSpPr>
          <p:cNvPr id="9222" name="Rectangle 6"/>
          <p:cNvSpPr>
            <a:spLocks noGrp="1" noChangeArrowheads="1"/>
          </p:cNvSpPr>
          <p:nvPr>
            <p:ph type="body" idx="1"/>
          </p:nvPr>
        </p:nvSpPr>
        <p:spPr/>
        <p:txBody>
          <a:bodyPr/>
          <a:lstStyle/>
          <a:p>
            <a:r>
              <a:rPr lang="en-US" altLang="en-US"/>
              <a:t>Erich Gamma, Richard Helm, Ralph Johnson, John Vlissides, Design Patterns: Elements of Reusable Object-Oriented Software, Addison Wesley, 1995</a:t>
            </a:r>
          </a:p>
          <a:p>
            <a:r>
              <a:rPr lang="en-US" altLang="en-US"/>
              <a:t>Based on OMT Notation (a precursor to UML)</a:t>
            </a:r>
          </a:p>
          <a:p>
            <a:r>
              <a:rPr lang="en-US" altLang="en-US"/>
              <a:t>Notational differences between the notation  used by Gamma et al. and UML. In Gamma et al: </a:t>
            </a:r>
          </a:p>
          <a:p>
            <a:pPr lvl="1"/>
            <a:r>
              <a:rPr lang="en-US" altLang="en-US"/>
              <a:t>Attributes come after the Operations</a:t>
            </a:r>
          </a:p>
          <a:p>
            <a:pPr lvl="1"/>
            <a:r>
              <a:rPr lang="en-US" altLang="en-US"/>
              <a:t>Associations are called acquaintances</a:t>
            </a:r>
          </a:p>
          <a:p>
            <a:pPr lvl="1"/>
            <a:r>
              <a:rPr lang="en-US" altLang="en-US"/>
              <a:t>Multiplicities are shown as solid circles </a:t>
            </a:r>
          </a:p>
          <a:p>
            <a:pPr lvl="1"/>
            <a:r>
              <a:rPr lang="en-US" altLang="en-US"/>
              <a:t>Dashed line :  Instantiation Assocation (Class can instantiate objects of associated class) (In UML it denotes a dependency)</a:t>
            </a:r>
          </a:p>
          <a:p>
            <a:pPr lvl="1"/>
            <a:r>
              <a:rPr lang="en-US" altLang="en-US"/>
              <a:t>UML Note is called Dogear box (connected by dashed line to class operation): Pseudo-code implementation of operation</a:t>
            </a:r>
          </a:p>
          <a:p>
            <a:endParaRPr lang="en-US" altLang="en-US"/>
          </a:p>
        </p:txBody>
      </p:sp>
      <p:sp>
        <p:nvSpPr>
          <p:cNvPr id="9220" name="Oval 4"/>
          <p:cNvSpPr>
            <a:spLocks noChangeArrowheads="1"/>
          </p:cNvSpPr>
          <p:nvPr/>
        </p:nvSpPr>
        <p:spPr bwMode="auto">
          <a:xfrm>
            <a:off x="5602288" y="4445000"/>
            <a:ext cx="98425" cy="9842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a:lnSpc>
                <a:spcPct val="100000"/>
              </a:lnSpc>
            </a:pPr>
            <a:r>
              <a:rPr lang="de-DE" altLang="en-US"/>
              <a:t>Paradigms</a:t>
            </a:r>
          </a:p>
        </p:txBody>
      </p:sp>
      <p:sp>
        <p:nvSpPr>
          <p:cNvPr id="179203" name="Rectangle 3"/>
          <p:cNvSpPr>
            <a:spLocks noGrp="1" noChangeArrowheads="1"/>
          </p:cNvSpPr>
          <p:nvPr>
            <p:ph type="body" idx="1"/>
          </p:nvPr>
        </p:nvSpPr>
        <p:spPr/>
        <p:txBody>
          <a:bodyPr/>
          <a:lstStyle/>
          <a:p>
            <a:pPr>
              <a:lnSpc>
                <a:spcPct val="100000"/>
              </a:lnSpc>
              <a:buClr>
                <a:schemeClr val="bg1"/>
              </a:buClr>
            </a:pPr>
            <a:r>
              <a:rPr lang="de-DE" altLang="en-US"/>
              <a:t>Paradigms are like rules</a:t>
            </a:r>
          </a:p>
          <a:p>
            <a:pPr>
              <a:lnSpc>
                <a:spcPct val="100000"/>
              </a:lnSpc>
              <a:buClr>
                <a:schemeClr val="bg1"/>
              </a:buClr>
            </a:pPr>
            <a:endParaRPr lang="de-DE" altLang="en-US"/>
          </a:p>
          <a:p>
            <a:pPr>
              <a:lnSpc>
                <a:spcPct val="100000"/>
              </a:lnSpc>
              <a:buClr>
                <a:schemeClr val="bg1"/>
              </a:buClr>
            </a:pPr>
            <a:r>
              <a:rPr lang="de-DE" altLang="en-US"/>
              <a:t>They structure the environment and make them understandable</a:t>
            </a:r>
          </a:p>
          <a:p>
            <a:pPr>
              <a:lnSpc>
                <a:spcPct val="100000"/>
              </a:lnSpc>
              <a:buClr>
                <a:schemeClr val="bg1"/>
              </a:buClr>
            </a:pPr>
            <a:endParaRPr lang="de-DE" altLang="en-US"/>
          </a:p>
          <a:p>
            <a:pPr>
              <a:lnSpc>
                <a:spcPct val="100000"/>
              </a:lnSpc>
              <a:buClr>
                <a:schemeClr val="bg1"/>
              </a:buClr>
            </a:pPr>
            <a:r>
              <a:rPr lang="de-DE" altLang="en-US"/>
              <a:t>Information that does not fit into the paradigm is invisible.  </a:t>
            </a:r>
          </a:p>
          <a:p>
            <a:pPr>
              <a:lnSpc>
                <a:spcPct val="100000"/>
              </a:lnSpc>
              <a:buClr>
                <a:schemeClr val="bg1"/>
              </a:buClr>
            </a:pPr>
            <a:endParaRPr lang="de-DE" altLang="en-US"/>
          </a:p>
          <a:p>
            <a:pPr>
              <a:lnSpc>
                <a:spcPct val="100000"/>
              </a:lnSpc>
              <a:buClr>
                <a:schemeClr val="bg1"/>
              </a:buClr>
            </a:pPr>
            <a:r>
              <a:rPr lang="de-DE" altLang="en-US"/>
              <a:t>Patterns are a special case of paradigms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163" y="1670050"/>
            <a:ext cx="2209800" cy="288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1732" name="Rectangle 4"/>
          <p:cNvSpPr>
            <a:spLocks noGrp="1" noChangeArrowheads="1"/>
          </p:cNvSpPr>
          <p:nvPr>
            <p:ph type="title"/>
          </p:nvPr>
        </p:nvSpPr>
        <p:spPr/>
        <p:txBody>
          <a:bodyPr/>
          <a:lstStyle/>
          <a:p>
            <a:r>
              <a:rPr lang="en-US" altLang="en-US"/>
              <a:t>A Draw Sitation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75" y="2090738"/>
            <a:ext cx="1981200" cy="1993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825" y="1944688"/>
            <a:ext cx="2146300" cy="218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9687" name="Rectangle 7"/>
          <p:cNvSpPr>
            <a:spLocks noGrp="1" noChangeArrowheads="1"/>
          </p:cNvSpPr>
          <p:nvPr>
            <p:ph type="title"/>
          </p:nvPr>
        </p:nvSpPr>
        <p:spPr/>
        <p:txBody>
          <a:bodyPr/>
          <a:lstStyle/>
          <a:p>
            <a:r>
              <a:rPr lang="en-US" altLang="en-US"/>
              <a:t>Strategy for determining a winning move</a:t>
            </a:r>
          </a:p>
        </p:txBody>
      </p:sp>
      <p:grpSp>
        <p:nvGrpSpPr>
          <p:cNvPr id="199690" name="Group 10"/>
          <p:cNvGrpSpPr>
            <a:grpSpLocks/>
          </p:cNvGrpSpPr>
          <p:nvPr/>
        </p:nvGrpSpPr>
        <p:grpSpPr bwMode="auto">
          <a:xfrm>
            <a:off x="2759075" y="2486025"/>
            <a:ext cx="1193800" cy="1149350"/>
            <a:chOff x="1738" y="1566"/>
            <a:chExt cx="752" cy="724"/>
          </a:xfrm>
        </p:grpSpPr>
        <p:sp>
          <p:nvSpPr>
            <p:cNvPr id="199688" name="Line 8"/>
            <p:cNvSpPr>
              <a:spLocks noChangeShapeType="1"/>
            </p:cNvSpPr>
            <p:nvPr/>
          </p:nvSpPr>
          <p:spPr bwMode="auto">
            <a:xfrm>
              <a:off x="1738" y="1579"/>
              <a:ext cx="745"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9689" name="Line 9"/>
            <p:cNvSpPr>
              <a:spLocks noChangeShapeType="1"/>
            </p:cNvSpPr>
            <p:nvPr/>
          </p:nvSpPr>
          <p:spPr bwMode="auto">
            <a:xfrm>
              <a:off x="2490" y="1566"/>
              <a:ext cx="0" cy="72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99691" name="Rectangle 11"/>
          <p:cNvSpPr>
            <a:spLocks noChangeArrowheads="1"/>
          </p:cNvSpPr>
          <p:nvPr/>
        </p:nvSpPr>
        <p:spPr bwMode="auto">
          <a:xfrm>
            <a:off x="1628775" y="6296025"/>
            <a:ext cx="184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96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9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en-US"/>
              <a:t>Winning Situations for Tic-Tac-Toe</a:t>
            </a:r>
          </a:p>
        </p:txBody>
      </p:sp>
      <p:pic>
        <p:nvPicPr>
          <p:cNvPr id="202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893763"/>
            <a:ext cx="2514600" cy="189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263" y="903288"/>
            <a:ext cx="2484437" cy="1870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2757" name="Group 5"/>
          <p:cNvGrpSpPr>
            <a:grpSpLocks/>
          </p:cNvGrpSpPr>
          <p:nvPr/>
        </p:nvGrpSpPr>
        <p:grpSpPr bwMode="auto">
          <a:xfrm>
            <a:off x="1292225" y="1208088"/>
            <a:ext cx="1022350" cy="1135062"/>
            <a:chOff x="1738" y="1566"/>
            <a:chExt cx="752" cy="724"/>
          </a:xfrm>
        </p:grpSpPr>
        <p:sp>
          <p:nvSpPr>
            <p:cNvPr id="202758" name="Line 6"/>
            <p:cNvSpPr>
              <a:spLocks noChangeShapeType="1"/>
            </p:cNvSpPr>
            <p:nvPr/>
          </p:nvSpPr>
          <p:spPr bwMode="auto">
            <a:xfrm>
              <a:off x="1738" y="1579"/>
              <a:ext cx="745"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59" name="Line 7"/>
            <p:cNvSpPr>
              <a:spLocks noChangeShapeType="1"/>
            </p:cNvSpPr>
            <p:nvPr/>
          </p:nvSpPr>
          <p:spPr bwMode="auto">
            <a:xfrm>
              <a:off x="2490" y="1566"/>
              <a:ext cx="0" cy="72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02760" name="Group 8"/>
          <p:cNvGrpSpPr>
            <a:grpSpLocks/>
          </p:cNvGrpSpPr>
          <p:nvPr/>
        </p:nvGrpSpPr>
        <p:grpSpPr bwMode="auto">
          <a:xfrm flipV="1">
            <a:off x="3205163" y="1206500"/>
            <a:ext cx="1022350" cy="1135063"/>
            <a:chOff x="1738" y="1566"/>
            <a:chExt cx="752" cy="724"/>
          </a:xfrm>
        </p:grpSpPr>
        <p:sp>
          <p:nvSpPr>
            <p:cNvPr id="202761" name="Line 9"/>
            <p:cNvSpPr>
              <a:spLocks noChangeShapeType="1"/>
            </p:cNvSpPr>
            <p:nvPr/>
          </p:nvSpPr>
          <p:spPr bwMode="auto">
            <a:xfrm>
              <a:off x="1738" y="1579"/>
              <a:ext cx="745"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62" name="Line 10"/>
            <p:cNvSpPr>
              <a:spLocks noChangeShapeType="1"/>
            </p:cNvSpPr>
            <p:nvPr/>
          </p:nvSpPr>
          <p:spPr bwMode="auto">
            <a:xfrm>
              <a:off x="2490" y="1566"/>
              <a:ext cx="0" cy="72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027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1863" y="914400"/>
            <a:ext cx="2484437" cy="1870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2764" name="Group 12"/>
          <p:cNvGrpSpPr>
            <a:grpSpLocks/>
          </p:cNvGrpSpPr>
          <p:nvPr/>
        </p:nvGrpSpPr>
        <p:grpSpPr bwMode="auto">
          <a:xfrm flipH="1" flipV="1">
            <a:off x="5372100" y="1217613"/>
            <a:ext cx="1022350" cy="1135062"/>
            <a:chOff x="1738" y="1566"/>
            <a:chExt cx="752" cy="724"/>
          </a:xfrm>
        </p:grpSpPr>
        <p:sp>
          <p:nvSpPr>
            <p:cNvPr id="202765" name="Line 13"/>
            <p:cNvSpPr>
              <a:spLocks noChangeShapeType="1"/>
            </p:cNvSpPr>
            <p:nvPr/>
          </p:nvSpPr>
          <p:spPr bwMode="auto">
            <a:xfrm>
              <a:off x="1738" y="1579"/>
              <a:ext cx="745"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66" name="Line 14"/>
            <p:cNvSpPr>
              <a:spLocks noChangeShapeType="1"/>
            </p:cNvSpPr>
            <p:nvPr/>
          </p:nvSpPr>
          <p:spPr bwMode="auto">
            <a:xfrm>
              <a:off x="2490" y="1566"/>
              <a:ext cx="0" cy="72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0276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0" y="936625"/>
            <a:ext cx="2484438" cy="1870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2768" name="Group 16"/>
          <p:cNvGrpSpPr>
            <a:grpSpLocks/>
          </p:cNvGrpSpPr>
          <p:nvPr/>
        </p:nvGrpSpPr>
        <p:grpSpPr bwMode="auto">
          <a:xfrm flipH="1">
            <a:off x="7456488" y="1249363"/>
            <a:ext cx="1022350" cy="1135062"/>
            <a:chOff x="1738" y="1566"/>
            <a:chExt cx="752" cy="724"/>
          </a:xfrm>
        </p:grpSpPr>
        <p:sp>
          <p:nvSpPr>
            <p:cNvPr id="202769" name="Line 17"/>
            <p:cNvSpPr>
              <a:spLocks noChangeShapeType="1"/>
            </p:cNvSpPr>
            <p:nvPr/>
          </p:nvSpPr>
          <p:spPr bwMode="auto">
            <a:xfrm>
              <a:off x="1738" y="1579"/>
              <a:ext cx="745"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70" name="Line 18"/>
            <p:cNvSpPr>
              <a:spLocks noChangeShapeType="1"/>
            </p:cNvSpPr>
            <p:nvPr/>
          </p:nvSpPr>
          <p:spPr bwMode="auto">
            <a:xfrm>
              <a:off x="2490" y="1566"/>
              <a:ext cx="0" cy="72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0277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2935288"/>
            <a:ext cx="2514600" cy="189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2792" name="Group 40"/>
          <p:cNvGrpSpPr>
            <a:grpSpLocks/>
          </p:cNvGrpSpPr>
          <p:nvPr/>
        </p:nvGrpSpPr>
        <p:grpSpPr bwMode="auto">
          <a:xfrm>
            <a:off x="1181100" y="3271838"/>
            <a:ext cx="1084263" cy="1138237"/>
            <a:chOff x="779" y="2152"/>
            <a:chExt cx="683" cy="717"/>
          </a:xfrm>
        </p:grpSpPr>
        <p:sp>
          <p:nvSpPr>
            <p:cNvPr id="202778" name="Line 26"/>
            <p:cNvSpPr>
              <a:spLocks noChangeShapeType="1"/>
            </p:cNvSpPr>
            <p:nvPr/>
          </p:nvSpPr>
          <p:spPr bwMode="auto">
            <a:xfrm flipH="1">
              <a:off x="779" y="2159"/>
              <a:ext cx="683" cy="696"/>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79" name="Line 27"/>
            <p:cNvSpPr>
              <a:spLocks noChangeShapeType="1"/>
            </p:cNvSpPr>
            <p:nvPr/>
          </p:nvSpPr>
          <p:spPr bwMode="auto">
            <a:xfrm>
              <a:off x="1462" y="2152"/>
              <a:ext cx="0" cy="717"/>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02780"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413" y="2901950"/>
            <a:ext cx="2514600" cy="189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2789" name="Group 37"/>
          <p:cNvGrpSpPr>
            <a:grpSpLocks/>
          </p:cNvGrpSpPr>
          <p:nvPr/>
        </p:nvGrpSpPr>
        <p:grpSpPr bwMode="auto">
          <a:xfrm flipH="1">
            <a:off x="3195638" y="3238500"/>
            <a:ext cx="1084262" cy="1138238"/>
            <a:chOff x="2013" y="2131"/>
            <a:chExt cx="683" cy="717"/>
          </a:xfrm>
        </p:grpSpPr>
        <p:sp>
          <p:nvSpPr>
            <p:cNvPr id="202781" name="Line 29"/>
            <p:cNvSpPr>
              <a:spLocks noChangeShapeType="1"/>
            </p:cNvSpPr>
            <p:nvPr/>
          </p:nvSpPr>
          <p:spPr bwMode="auto">
            <a:xfrm flipH="1">
              <a:off x="2013" y="2138"/>
              <a:ext cx="683" cy="696"/>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82" name="Line 30"/>
            <p:cNvSpPr>
              <a:spLocks noChangeShapeType="1"/>
            </p:cNvSpPr>
            <p:nvPr/>
          </p:nvSpPr>
          <p:spPr bwMode="auto">
            <a:xfrm>
              <a:off x="2696" y="2131"/>
              <a:ext cx="0" cy="717"/>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02783"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888" y="2852738"/>
            <a:ext cx="2514600" cy="189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2790" name="Group 38"/>
          <p:cNvGrpSpPr>
            <a:grpSpLocks/>
          </p:cNvGrpSpPr>
          <p:nvPr/>
        </p:nvGrpSpPr>
        <p:grpSpPr bwMode="auto">
          <a:xfrm flipV="1">
            <a:off x="5359400" y="3216275"/>
            <a:ext cx="1084263" cy="1138238"/>
            <a:chOff x="3376" y="2117"/>
            <a:chExt cx="683" cy="717"/>
          </a:xfrm>
        </p:grpSpPr>
        <p:sp>
          <p:nvSpPr>
            <p:cNvPr id="202784" name="Line 32"/>
            <p:cNvSpPr>
              <a:spLocks noChangeShapeType="1"/>
            </p:cNvSpPr>
            <p:nvPr/>
          </p:nvSpPr>
          <p:spPr bwMode="auto">
            <a:xfrm flipH="1">
              <a:off x="3376" y="2124"/>
              <a:ext cx="683" cy="696"/>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85" name="Line 33"/>
            <p:cNvSpPr>
              <a:spLocks noChangeShapeType="1"/>
            </p:cNvSpPr>
            <p:nvPr/>
          </p:nvSpPr>
          <p:spPr bwMode="auto">
            <a:xfrm>
              <a:off x="4059" y="2117"/>
              <a:ext cx="0" cy="717"/>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02786"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388" y="2865438"/>
            <a:ext cx="2514600" cy="1892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2791" name="Group 39"/>
          <p:cNvGrpSpPr>
            <a:grpSpLocks/>
          </p:cNvGrpSpPr>
          <p:nvPr/>
        </p:nvGrpSpPr>
        <p:grpSpPr bwMode="auto">
          <a:xfrm flipH="1" flipV="1">
            <a:off x="7440613" y="3216275"/>
            <a:ext cx="1084262" cy="1138238"/>
            <a:chOff x="4687" y="2117"/>
            <a:chExt cx="683" cy="717"/>
          </a:xfrm>
        </p:grpSpPr>
        <p:sp>
          <p:nvSpPr>
            <p:cNvPr id="202787" name="Line 35"/>
            <p:cNvSpPr>
              <a:spLocks noChangeShapeType="1"/>
            </p:cNvSpPr>
            <p:nvPr/>
          </p:nvSpPr>
          <p:spPr bwMode="auto">
            <a:xfrm flipH="1">
              <a:off x="4687" y="2124"/>
              <a:ext cx="683" cy="696"/>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88" name="Line 36"/>
            <p:cNvSpPr>
              <a:spLocks noChangeShapeType="1"/>
            </p:cNvSpPr>
            <p:nvPr/>
          </p:nvSpPr>
          <p:spPr bwMode="auto">
            <a:xfrm>
              <a:off x="5370" y="2117"/>
              <a:ext cx="0" cy="717"/>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02801" name="Group 49"/>
          <p:cNvGrpSpPr>
            <a:grpSpLocks/>
          </p:cNvGrpSpPr>
          <p:nvPr/>
        </p:nvGrpSpPr>
        <p:grpSpPr bwMode="auto">
          <a:xfrm>
            <a:off x="1466850" y="5003800"/>
            <a:ext cx="5462588" cy="1209675"/>
            <a:chOff x="924" y="3152"/>
            <a:chExt cx="3441" cy="762"/>
          </a:xfrm>
        </p:grpSpPr>
        <p:grpSp>
          <p:nvGrpSpPr>
            <p:cNvPr id="202771" name="Group 19"/>
            <p:cNvGrpSpPr>
              <a:grpSpLocks/>
            </p:cNvGrpSpPr>
            <p:nvPr/>
          </p:nvGrpSpPr>
          <p:grpSpPr bwMode="auto">
            <a:xfrm>
              <a:off x="2543" y="3199"/>
              <a:ext cx="644" cy="715"/>
              <a:chOff x="1738" y="1566"/>
              <a:chExt cx="752" cy="724"/>
            </a:xfrm>
          </p:grpSpPr>
          <p:sp>
            <p:nvSpPr>
              <p:cNvPr id="202772" name="Line 20"/>
              <p:cNvSpPr>
                <a:spLocks noChangeShapeType="1"/>
              </p:cNvSpPr>
              <p:nvPr/>
            </p:nvSpPr>
            <p:spPr bwMode="auto">
              <a:xfrm>
                <a:off x="1738" y="1579"/>
                <a:ext cx="745"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73" name="Line 21"/>
              <p:cNvSpPr>
                <a:spLocks noChangeShapeType="1"/>
              </p:cNvSpPr>
              <p:nvPr/>
            </p:nvSpPr>
            <p:spPr bwMode="auto">
              <a:xfrm>
                <a:off x="2490" y="1566"/>
                <a:ext cx="0" cy="724"/>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02793" name="Group 41"/>
            <p:cNvGrpSpPr>
              <a:grpSpLocks/>
            </p:cNvGrpSpPr>
            <p:nvPr/>
          </p:nvGrpSpPr>
          <p:grpSpPr bwMode="auto">
            <a:xfrm>
              <a:off x="3682" y="3152"/>
              <a:ext cx="683" cy="717"/>
              <a:chOff x="779" y="2152"/>
              <a:chExt cx="683" cy="717"/>
            </a:xfrm>
          </p:grpSpPr>
          <p:sp>
            <p:nvSpPr>
              <p:cNvPr id="202794" name="Line 42"/>
              <p:cNvSpPr>
                <a:spLocks noChangeShapeType="1"/>
              </p:cNvSpPr>
              <p:nvPr/>
            </p:nvSpPr>
            <p:spPr bwMode="auto">
              <a:xfrm flipH="1">
                <a:off x="779" y="2159"/>
                <a:ext cx="683" cy="696"/>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95" name="Line 43"/>
              <p:cNvSpPr>
                <a:spLocks noChangeShapeType="1"/>
              </p:cNvSpPr>
              <p:nvPr/>
            </p:nvSpPr>
            <p:spPr bwMode="auto">
              <a:xfrm>
                <a:off x="1462" y="2152"/>
                <a:ext cx="0" cy="717"/>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02796" name="AutoShape 44"/>
            <p:cNvSpPr>
              <a:spLocks noChangeArrowheads="1"/>
            </p:cNvSpPr>
            <p:nvPr/>
          </p:nvSpPr>
          <p:spPr bwMode="auto">
            <a:xfrm>
              <a:off x="924" y="3173"/>
              <a:ext cx="1442" cy="717"/>
            </a:xfrm>
            <a:prstGeom prst="cloudCallout">
              <a:avLst>
                <a:gd name="adj1" fmla="val 83426"/>
                <a:gd name="adj2" fmla="val 28523"/>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Winning</a:t>
              </a:r>
            </a:p>
            <a:p>
              <a:pPr algn="ctr"/>
              <a:r>
                <a:rPr lang="en-US" altLang="en-US"/>
                <a:t>Patterns</a:t>
              </a:r>
            </a:p>
          </p:txBody>
        </p:sp>
      </p:grpSp>
      <p:grpSp>
        <p:nvGrpSpPr>
          <p:cNvPr id="202800" name="Group 48"/>
          <p:cNvGrpSpPr>
            <a:grpSpLocks/>
          </p:cNvGrpSpPr>
          <p:nvPr/>
        </p:nvGrpSpPr>
        <p:grpSpPr bwMode="auto">
          <a:xfrm>
            <a:off x="7688263" y="5062538"/>
            <a:ext cx="1022350" cy="1135062"/>
            <a:chOff x="4843" y="3189"/>
            <a:chExt cx="644" cy="715"/>
          </a:xfrm>
        </p:grpSpPr>
        <p:sp>
          <p:nvSpPr>
            <p:cNvPr id="202798" name="Line 46"/>
            <p:cNvSpPr>
              <a:spLocks noChangeShapeType="1"/>
            </p:cNvSpPr>
            <p:nvPr/>
          </p:nvSpPr>
          <p:spPr bwMode="auto">
            <a:xfrm>
              <a:off x="4843" y="3535"/>
              <a:ext cx="638"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2799" name="Line 47"/>
            <p:cNvSpPr>
              <a:spLocks noChangeShapeType="1"/>
            </p:cNvSpPr>
            <p:nvPr/>
          </p:nvSpPr>
          <p:spPr bwMode="auto">
            <a:xfrm>
              <a:off x="5487" y="3189"/>
              <a:ext cx="0" cy="715"/>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2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27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27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27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27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027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027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0279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0280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2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a:t>Tic-Tac-Toe is “Easy”</a:t>
            </a:r>
          </a:p>
        </p:txBody>
      </p:sp>
      <p:sp>
        <p:nvSpPr>
          <p:cNvPr id="242691" name="Rectangle 3"/>
          <p:cNvSpPr>
            <a:spLocks noGrp="1" noChangeArrowheads="1"/>
          </p:cNvSpPr>
          <p:nvPr>
            <p:ph type="body" idx="1"/>
          </p:nvPr>
        </p:nvSpPr>
        <p:spPr>
          <a:xfrm>
            <a:off x="336550" y="1046163"/>
            <a:ext cx="8939213" cy="1408112"/>
          </a:xfrm>
        </p:spPr>
        <p:txBody>
          <a:bodyPr/>
          <a:lstStyle/>
          <a:p>
            <a:r>
              <a:rPr lang="en-US" altLang="en-US"/>
              <a:t>Why?   Reduction of complexity through patterns and symmetries</a:t>
            </a:r>
          </a:p>
          <a:p>
            <a:r>
              <a:rPr lang="en-US" altLang="en-US" b="1"/>
              <a:t>Patterns</a:t>
            </a:r>
            <a:r>
              <a:rPr lang="en-US" altLang="en-US"/>
              <a:t>: Knowing the following two  patterns, the player can anticipate the opponents move. </a:t>
            </a:r>
          </a:p>
        </p:txBody>
      </p:sp>
      <p:sp>
        <p:nvSpPr>
          <p:cNvPr id="242699" name="Text Box 11"/>
          <p:cNvSpPr txBox="1">
            <a:spLocks noChangeArrowheads="1"/>
          </p:cNvSpPr>
          <p:nvPr/>
        </p:nvSpPr>
        <p:spPr bwMode="auto">
          <a:xfrm>
            <a:off x="525463" y="4135438"/>
            <a:ext cx="7261225"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2400">
                <a:latin typeface="Times" panose="02020603050405020304" pitchFamily="18" charset="0"/>
              </a:rPr>
              <a:t> Symmetries</a:t>
            </a:r>
            <a:r>
              <a:rPr lang="en-US" altLang="en-US" sz="2400" b="0">
                <a:latin typeface="Times" panose="02020603050405020304" pitchFamily="18" charset="0"/>
              </a:rPr>
              <a:t>: </a:t>
            </a:r>
          </a:p>
          <a:p>
            <a:pPr lvl="1">
              <a:buFontTx/>
              <a:buChar char="•"/>
            </a:pPr>
            <a:r>
              <a:rPr lang="en-US" altLang="en-US" sz="2400" b="0">
                <a:latin typeface="Times" panose="02020603050405020304" pitchFamily="18" charset="0"/>
              </a:rPr>
              <a:t>The player needs to remember only these  three patterns to deal with 8 different game siuations</a:t>
            </a:r>
          </a:p>
        </p:txBody>
      </p:sp>
      <p:sp>
        <p:nvSpPr>
          <p:cNvPr id="242701" name="Text Box 13"/>
          <p:cNvSpPr txBox="1">
            <a:spLocks noChangeArrowheads="1"/>
          </p:cNvSpPr>
          <p:nvPr/>
        </p:nvSpPr>
        <p:spPr bwMode="auto">
          <a:xfrm>
            <a:off x="1155700" y="5553075"/>
            <a:ext cx="6411913" cy="1162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30000"/>
              </a:spcBef>
              <a:buClr>
                <a:schemeClr val="tx2"/>
              </a:buClr>
              <a:buSzPct val="75000"/>
              <a:buFont typeface="Symbol" panose="05050102010706020507" pitchFamily="18" charset="2"/>
              <a:buChar char="¨"/>
            </a:pPr>
            <a:r>
              <a:rPr lang="en-US" altLang="en-US" sz="2400" b="0">
                <a:latin typeface="Times" panose="02020603050405020304" pitchFamily="18" charset="0"/>
              </a:rPr>
              <a:t>The player needs to memorize only 3 opening moves and their responses</a:t>
            </a:r>
          </a:p>
          <a:p>
            <a:pPr>
              <a:spcBef>
                <a:spcPct val="50000"/>
              </a:spcBef>
            </a:pPr>
            <a:endParaRPr lang="en-US" altLang="en-US"/>
          </a:p>
        </p:txBody>
      </p:sp>
      <p:grpSp>
        <p:nvGrpSpPr>
          <p:cNvPr id="242705" name="Group 17"/>
          <p:cNvGrpSpPr>
            <a:grpSpLocks/>
          </p:cNvGrpSpPr>
          <p:nvPr/>
        </p:nvGrpSpPr>
        <p:grpSpPr bwMode="auto">
          <a:xfrm>
            <a:off x="3249613" y="2563813"/>
            <a:ext cx="4586287" cy="1211262"/>
            <a:chOff x="2047" y="1615"/>
            <a:chExt cx="2889" cy="763"/>
          </a:xfrm>
        </p:grpSpPr>
        <p:grpSp>
          <p:nvGrpSpPr>
            <p:cNvPr id="242700" name="Group 12"/>
            <p:cNvGrpSpPr>
              <a:grpSpLocks/>
            </p:cNvGrpSpPr>
            <p:nvPr/>
          </p:nvGrpSpPr>
          <p:grpSpPr bwMode="auto">
            <a:xfrm>
              <a:off x="2047" y="1616"/>
              <a:ext cx="1822" cy="762"/>
              <a:chOff x="2047" y="2432"/>
              <a:chExt cx="1822" cy="762"/>
            </a:xfrm>
          </p:grpSpPr>
          <p:sp>
            <p:nvSpPr>
              <p:cNvPr id="242693" name="Line 5"/>
              <p:cNvSpPr>
                <a:spLocks noChangeShapeType="1"/>
              </p:cNvSpPr>
              <p:nvPr/>
            </p:nvSpPr>
            <p:spPr bwMode="auto">
              <a:xfrm>
                <a:off x="2047" y="2492"/>
                <a:ext cx="638"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694" name="Line 6"/>
              <p:cNvSpPr>
                <a:spLocks noChangeShapeType="1"/>
              </p:cNvSpPr>
              <p:nvPr/>
            </p:nvSpPr>
            <p:spPr bwMode="auto">
              <a:xfrm>
                <a:off x="2691" y="2479"/>
                <a:ext cx="0" cy="715"/>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696" name="Line 8"/>
              <p:cNvSpPr>
                <a:spLocks noChangeShapeType="1"/>
              </p:cNvSpPr>
              <p:nvPr/>
            </p:nvSpPr>
            <p:spPr bwMode="auto">
              <a:xfrm flipH="1">
                <a:off x="3186" y="2439"/>
                <a:ext cx="683" cy="696"/>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697" name="Line 9"/>
              <p:cNvSpPr>
                <a:spLocks noChangeShapeType="1"/>
              </p:cNvSpPr>
              <p:nvPr/>
            </p:nvSpPr>
            <p:spPr bwMode="auto">
              <a:xfrm>
                <a:off x="3869" y="2432"/>
                <a:ext cx="0" cy="717"/>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2702" name="Group 14"/>
            <p:cNvGrpSpPr>
              <a:grpSpLocks/>
            </p:cNvGrpSpPr>
            <p:nvPr/>
          </p:nvGrpSpPr>
          <p:grpSpPr bwMode="auto">
            <a:xfrm>
              <a:off x="4292" y="1615"/>
              <a:ext cx="644" cy="715"/>
              <a:chOff x="4843" y="3189"/>
              <a:chExt cx="644" cy="715"/>
            </a:xfrm>
          </p:grpSpPr>
          <p:sp>
            <p:nvSpPr>
              <p:cNvPr id="242703" name="Line 15"/>
              <p:cNvSpPr>
                <a:spLocks noChangeShapeType="1"/>
              </p:cNvSpPr>
              <p:nvPr/>
            </p:nvSpPr>
            <p:spPr bwMode="auto">
              <a:xfrm>
                <a:off x="4843" y="3535"/>
                <a:ext cx="638"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2704" name="Line 16"/>
              <p:cNvSpPr>
                <a:spLocks noChangeShapeType="1"/>
              </p:cNvSpPr>
              <p:nvPr/>
            </p:nvSpPr>
            <p:spPr bwMode="auto">
              <a:xfrm>
                <a:off x="5487" y="3189"/>
                <a:ext cx="0" cy="715"/>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27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2699">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427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9" grpId="0" build="p" autoUpdateAnimBg="0"/>
      <p:bldP spid="242701" grpId="0" build="p" autoUpdateAnimBg="0"/>
    </p:bldLst>
  </p:timing>
</p:sld>
</file>

<file path=ppt/theme/theme1.xml><?xml version="1.0" encoding="utf-8"?>
<a:theme xmlns:a="http://schemas.openxmlformats.org/drawingml/2006/main" name="ch11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11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Palatino"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Palatino" charset="0"/>
          </a:defRPr>
        </a:defPPr>
      </a:lstStyle>
    </a:lnDef>
  </a:objectDefaults>
  <a:extraClrSchemeLst>
    <a:extraClrScheme>
      <a:clrScheme name="ch11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1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1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1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1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1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1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02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02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Palatino"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Palatino" charset="0"/>
          </a:defRPr>
        </a:defPPr>
      </a:lstStyle>
    </a:lnDef>
  </a:objectDefaults>
  <a:extraClrSchemeLst>
    <a:extraClrScheme>
      <a:clrScheme name="ch02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2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02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02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02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02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02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2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2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Palatino"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Palatino" charset="0"/>
          </a:defRPr>
        </a:defPPr>
      </a:lstStyle>
    </a:lnDef>
  </a:objectDefaults>
  <a:extraClrSchemeLst>
    <a:extraClrScheme>
      <a:clrScheme name="ch2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2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2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2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2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2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2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edition:IM:lectures:ch11testing:ch11lect.ppt</Template>
  <TotalTime>5</TotalTime>
  <Pages>33</Pages>
  <Words>3204</Words>
  <Application>Microsoft Office PowerPoint</Application>
  <PresentationFormat>Custom</PresentationFormat>
  <Paragraphs>533</Paragraphs>
  <Slides>57</Slides>
  <Notes>13</Notes>
  <HiddenSlides>1</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57</vt:i4>
      </vt:variant>
    </vt:vector>
  </HeadingPairs>
  <TitlesOfParts>
    <vt:vector size="72" baseType="lpstr">
      <vt:lpstr>Times</vt:lpstr>
      <vt:lpstr>Symbol</vt:lpstr>
      <vt:lpstr>Wingdings</vt:lpstr>
      <vt:lpstr>Palatino</vt:lpstr>
      <vt:lpstr>Times New Roman</vt:lpstr>
      <vt:lpstr>Book Antiqua</vt:lpstr>
      <vt:lpstr>Courier</vt:lpstr>
      <vt:lpstr>Helvetica</vt:lpstr>
      <vt:lpstr>Courier New</vt:lpstr>
      <vt:lpstr>Times-Bold</vt:lpstr>
      <vt:lpstr>Times-Roman</vt:lpstr>
      <vt:lpstr>ch11lect</vt:lpstr>
      <vt:lpstr>ch02lect</vt:lpstr>
      <vt:lpstr>ch2lect</vt:lpstr>
      <vt:lpstr>Microsoft Word Document</vt:lpstr>
      <vt:lpstr>Chapter 8, Object Design Reuse and Patterns II</vt:lpstr>
      <vt:lpstr>Is this a good Model?</vt:lpstr>
      <vt:lpstr>A Game:  Get-15</vt:lpstr>
      <vt:lpstr>Characteristics of Get-15</vt:lpstr>
      <vt:lpstr>Another Game: Tic-Tac-Toe</vt:lpstr>
      <vt:lpstr>A Draw Sitation</vt:lpstr>
      <vt:lpstr>Strategy for determining a winning move</vt:lpstr>
      <vt:lpstr>Winning Situations for Tic-Tac-Toe</vt:lpstr>
      <vt:lpstr>Tic-Tac-Toe is “Easy”</vt:lpstr>
      <vt:lpstr>Get-15 and Tic-Tac-Toe are identical problems</vt:lpstr>
      <vt:lpstr>PowerPoint Presentation</vt:lpstr>
      <vt:lpstr>PowerPoint Presentation</vt:lpstr>
      <vt:lpstr>Modeling Heuristics</vt:lpstr>
      <vt:lpstr>Outline of the Lecture</vt:lpstr>
      <vt:lpstr>Finding Objects</vt:lpstr>
      <vt:lpstr>Techniques for Finding Objects</vt:lpstr>
      <vt:lpstr>Another Source for Finding Objects : Design Patterns</vt:lpstr>
      <vt:lpstr>What is common between these definitions?</vt:lpstr>
      <vt:lpstr>Introducing the Composite Pattern</vt:lpstr>
      <vt:lpstr>What is common between these definitions?</vt:lpstr>
      <vt:lpstr>Modeling a Software System_x001d__x001d__x001d__x001d__x001d__x001d_ with a Composite Pattern </vt:lpstr>
      <vt:lpstr>Modeling the Software Lifecycle with a Composite Pattern</vt:lpstr>
      <vt:lpstr>The Composite Patterns models dynamic aggregates </vt:lpstr>
      <vt:lpstr>Graphic Applications also use Composite Patterns</vt:lpstr>
      <vt:lpstr>PowerPoint Presentation</vt:lpstr>
      <vt:lpstr>Design Patterns reduce the Complexity of Models </vt:lpstr>
      <vt:lpstr>Example: A More Complex Model of a Software Project</vt:lpstr>
      <vt:lpstr>Exercise</vt:lpstr>
      <vt:lpstr>Adapter pattern</vt:lpstr>
      <vt:lpstr>Adapter Pattern</vt:lpstr>
      <vt:lpstr>Bridge Pattern</vt:lpstr>
      <vt:lpstr>Using a Bridge </vt:lpstr>
      <vt:lpstr>Seat Implementation</vt:lpstr>
      <vt:lpstr>Bridge Pattern</vt:lpstr>
      <vt:lpstr>Adapter vs Bridge</vt:lpstr>
      <vt:lpstr>Facade Pattern</vt:lpstr>
      <vt:lpstr>Design Example</vt:lpstr>
      <vt:lpstr>Subsystem Design with Façade, Adapter, Bridge</vt:lpstr>
      <vt:lpstr>Realizing an Opaque Architecture with a Facade </vt:lpstr>
      <vt:lpstr>Design Patterns encourage reusable Designs</vt:lpstr>
      <vt:lpstr>Patterns are not the cure for everything</vt:lpstr>
      <vt:lpstr>PowerPoint Presentation</vt:lpstr>
      <vt:lpstr>PowerPoint Presentation</vt:lpstr>
      <vt:lpstr>PowerPoint Presentation</vt:lpstr>
      <vt:lpstr>PowerPoint Presentation</vt:lpstr>
      <vt:lpstr>PowerPoint Presentation</vt:lpstr>
      <vt:lpstr>PowerPoint Presentation</vt:lpstr>
      <vt:lpstr>Summary</vt:lpstr>
      <vt:lpstr>Summary II</vt:lpstr>
      <vt:lpstr>Additional Slides</vt:lpstr>
      <vt:lpstr>Additional References</vt:lpstr>
      <vt:lpstr>What is this?</vt:lpstr>
      <vt:lpstr>Fianchetto (Reti-Lasker)</vt:lpstr>
      <vt:lpstr>Additional Design Heuristics</vt:lpstr>
      <vt:lpstr>Java‘s AWT library can be modeled with the component pattern</vt:lpstr>
      <vt:lpstr>Notation used in the Design Patterns Book</vt:lpstr>
      <vt:lpstr>Paradigms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for Chapter 8, Object Design: Reusing Pattern Solutions</dc:title>
  <dc:subject>Object-Oriented Software Engineering</dc:subject>
  <dc:creator>Bernd Bruegge &amp; Allen Dutoit</dc:creator>
  <cp:keywords/>
  <dc:description/>
  <cp:lastModifiedBy>Ahsan Nabi Khan</cp:lastModifiedBy>
  <cp:revision>169</cp:revision>
  <cp:lastPrinted>2003-09-19T03:27:03Z</cp:lastPrinted>
  <dcterms:created xsi:type="dcterms:W3CDTF">1997-12-15T08:16:18Z</dcterms:created>
  <dcterms:modified xsi:type="dcterms:W3CDTF">2018-01-30T08:31:32Z</dcterms:modified>
  <cp:category/>
</cp:coreProperties>
</file>