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8" r:id="rId3"/>
    <p:sldId id="259" r:id="rId4"/>
    <p:sldId id="260" r:id="rId5"/>
    <p:sldId id="261" r:id="rId6"/>
    <p:sldId id="272" r:id="rId7"/>
    <p:sldId id="304" r:id="rId8"/>
    <p:sldId id="308" r:id="rId9"/>
    <p:sldId id="273" r:id="rId10"/>
    <p:sldId id="310" r:id="rId11"/>
    <p:sldId id="274" r:id="rId12"/>
    <p:sldId id="307" r:id="rId13"/>
    <p:sldId id="305" r:id="rId14"/>
    <p:sldId id="306" r:id="rId15"/>
    <p:sldId id="301" r:id="rId16"/>
    <p:sldId id="312" r:id="rId17"/>
    <p:sldId id="313" r:id="rId18"/>
    <p:sldId id="278" r:id="rId19"/>
    <p:sldId id="276" r:id="rId20"/>
    <p:sldId id="281" r:id="rId21"/>
    <p:sldId id="282" r:id="rId22"/>
    <p:sldId id="283" r:id="rId23"/>
    <p:sldId id="339" r:id="rId24"/>
    <p:sldId id="284" r:id="rId25"/>
    <p:sldId id="285" r:id="rId26"/>
    <p:sldId id="316" r:id="rId27"/>
    <p:sldId id="302" r:id="rId28"/>
    <p:sldId id="317" r:id="rId29"/>
    <p:sldId id="319" r:id="rId30"/>
    <p:sldId id="320" r:id="rId31"/>
    <p:sldId id="321" r:id="rId32"/>
    <p:sldId id="292" r:id="rId33"/>
    <p:sldId id="318" r:id="rId34"/>
    <p:sldId id="323" r:id="rId35"/>
    <p:sldId id="340" r:id="rId36"/>
    <p:sldId id="341" r:id="rId37"/>
    <p:sldId id="342" r:id="rId38"/>
    <p:sldId id="345" r:id="rId39"/>
    <p:sldId id="343" r:id="rId40"/>
    <p:sldId id="344" r:id="rId41"/>
    <p:sldId id="288" r:id="rId42"/>
    <p:sldId id="322" r:id="rId43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CC00"/>
    <a:srgbClr val="66FF99"/>
    <a:srgbClr val="FFFF00"/>
    <a:srgbClr val="FF0000"/>
    <a:srgbClr val="00058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32645" autoAdjust="0"/>
    <p:restoredTop sz="90929"/>
  </p:normalViewPr>
  <p:slideViewPr>
    <p:cSldViewPr snapToGrid="0">
      <p:cViewPr varScale="1">
        <p:scale>
          <a:sx n="75" d="100"/>
          <a:sy n="75" d="100"/>
        </p:scale>
        <p:origin x="18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13075" y="8704263"/>
            <a:ext cx="83185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12" tIns="44450" rIns="87312" bIns="44450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434975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868363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303338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736725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1939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6511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083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5655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200" b="0">
                <a:latin typeface="Book Antiqua" panose="02040602050305030304" pitchFamily="18" charset="0"/>
              </a:rPr>
              <a:t>Page </a:t>
            </a:r>
            <a:fld id="{46B7213B-1013-4011-8B82-1D28C122D62B}" type="slidenum">
              <a:rPr lang="en-US" altLang="en-US" sz="1200" b="0">
                <a:latin typeface="Book Antiqua" panose="02040602050305030304" pitchFamily="18" charset="0"/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200" b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52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7200" y="3294063"/>
            <a:ext cx="5986463" cy="524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3075" y="8704263"/>
            <a:ext cx="83185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12" tIns="44450" rIns="87312" bIns="44450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434975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868363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303338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736725" defTabSz="868363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1939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6511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083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565525" defTabSz="8683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200" b="0">
                <a:latin typeface="Book Antiqua" panose="02040602050305030304" pitchFamily="18" charset="0"/>
              </a:rPr>
              <a:t>Page </a:t>
            </a:r>
            <a:fld id="{236751B6-F8CF-4519-AF16-46D24B1B882D}" type="slidenum">
              <a:rPr lang="en-US" altLang="en-US" sz="1200" b="0">
                <a:latin typeface="Book Antiqua" panose="02040602050305030304" pitchFamily="18" charset="0"/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200" b="0">
              <a:latin typeface="Book Antiqua" panose="02040602050305030304" pitchFamily="18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92225" y="31750"/>
            <a:ext cx="4162425" cy="3122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464731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Palatino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Palatino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Palatino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Palatino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Palatino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2" descr="CO.8.TentInIgloo.tif                                           0012C2BCMacintosh HD                   B7C803F1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6"/>
          <a:stretch>
            <a:fillRect/>
          </a:stretch>
        </p:blipFill>
        <p:spPr bwMode="auto">
          <a:xfrm>
            <a:off x="1276350" y="250825"/>
            <a:ext cx="7624763" cy="641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814" name="Group 6"/>
          <p:cNvGrpSpPr>
            <a:grpSpLocks/>
          </p:cNvGrpSpPr>
          <p:nvPr userDrawn="1"/>
        </p:nvGrpSpPr>
        <p:grpSpPr bwMode="auto">
          <a:xfrm>
            <a:off x="280988" y="-15875"/>
            <a:ext cx="874712" cy="6653213"/>
            <a:chOff x="177" y="-10"/>
            <a:chExt cx="551" cy="4191"/>
          </a:xfrm>
        </p:grpSpPr>
        <p:sp>
          <p:nvSpPr>
            <p:cNvPr id="119812" name="Rectangle 4"/>
            <p:cNvSpPr>
              <a:spLocks noChangeArrowheads="1"/>
            </p:cNvSpPr>
            <p:nvPr/>
          </p:nvSpPr>
          <p:spPr bwMode="auto">
            <a:xfrm rot="16200000">
              <a:off x="-1442" y="1861"/>
              <a:ext cx="4042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r>
                <a:rPr lang="en-US" altLang="en-US" sz="2400" b="0"/>
                <a:t>Using UML, Patterns, and Java</a:t>
              </a:r>
            </a:p>
          </p:txBody>
        </p:sp>
        <p:sp>
          <p:nvSpPr>
            <p:cNvPr id="119813" name="Text Box 5"/>
            <p:cNvSpPr txBox="1">
              <a:spLocks noChangeArrowheads="1"/>
            </p:cNvSpPr>
            <p:nvPr/>
          </p:nvSpPr>
          <p:spPr bwMode="auto">
            <a:xfrm rot="16200000">
              <a:off x="-1677" y="2000"/>
              <a:ext cx="40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800"/>
                <a:t>Object-Oriented Software Engineering</a:t>
              </a:r>
              <a:endParaRPr lang="en-US" altLang="en-US" sz="2400" b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94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6850" y="222250"/>
            <a:ext cx="2063750" cy="599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22250"/>
            <a:ext cx="6038850" cy="599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0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58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717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295400"/>
            <a:ext cx="4051300" cy="4921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9300" y="1295400"/>
            <a:ext cx="4051300" cy="4921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23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73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05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98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400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56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1295400"/>
            <a:ext cx="8255000" cy="492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709613" y="6534150"/>
            <a:ext cx="7559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850" tIns="34925" rIns="69850" bIns="34925">
            <a:spAutoFit/>
          </a:bodyPr>
          <a:lstStyle>
            <a:lvl1pPr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342900"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685800"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027113"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371600" defTabSz="5143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18288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2860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27432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200400" defTabSz="514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800"/>
              <a:t>Bernd Bruegge &amp; Allen H. Dutoit 	       		Object-Oriented Software Engineering: Using UML, Patterns, and Java  			    </a:t>
            </a:r>
            <a:fld id="{DEF95D0C-E2A8-4300-B9A5-BCCA43743148}" type="slidenum">
              <a:rPr lang="en-US" altLang="en-US" sz="800"/>
              <a:pPr algn="ctr"/>
              <a:t>‹#›</a:t>
            </a:fld>
            <a:endParaRPr lang="en-US" altLang="en-US" sz="800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19100" y="222250"/>
            <a:ext cx="8153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" panose="02020603050405020304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Symbol" panose="05050102010706020507" pitchFamily="18" charset="2"/>
        <a:buChar char="¨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1"/>
        </a:buClr>
        <a:buSzPct val="100000"/>
        <a:buFont typeface="Wingdings" panose="05000000000000000000" pitchFamily="2" charset="2"/>
        <a:buChar char="w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t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7" name="Rectangle 91"/>
          <p:cNvSpPr>
            <a:spLocks noGrp="1" noChangeArrowheads="1"/>
          </p:cNvSpPr>
          <p:nvPr>
            <p:ph type="ctrTitle"/>
          </p:nvPr>
        </p:nvSpPr>
        <p:spPr bwMode="auto">
          <a:xfrm>
            <a:off x="1800225" y="1082675"/>
            <a:ext cx="6608763" cy="838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4000" i="0"/>
              <a:t>Chapter 8, Object Design:</a:t>
            </a:r>
            <a:br>
              <a:rPr lang="en-US" altLang="en-US" sz="4000" i="0"/>
            </a:br>
            <a:r>
              <a:rPr lang="en-US" altLang="en-US" sz="4000" i="0"/>
              <a:t>Reuse and Patterns III</a:t>
            </a:r>
            <a:endParaRPr lang="en-US" altLang="en-US" sz="2400" i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Proxy Applicability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Remote Proxy</a:t>
            </a:r>
          </a:p>
          <a:p>
            <a:pPr lvl="1"/>
            <a:r>
              <a:rPr lang="en-US" altLang="en-US"/>
              <a:t>Local representative for an object in a different address space</a:t>
            </a:r>
          </a:p>
          <a:p>
            <a:pPr lvl="1"/>
            <a:r>
              <a:rPr lang="en-US" altLang="en-US"/>
              <a:t>Caching of information: Good if information does not change too often</a:t>
            </a:r>
          </a:p>
          <a:p>
            <a:r>
              <a:rPr lang="en-US" altLang="en-US"/>
              <a:t>Virtual Proxy</a:t>
            </a:r>
          </a:p>
          <a:p>
            <a:pPr lvl="1"/>
            <a:r>
              <a:rPr lang="en-US" altLang="en-US"/>
              <a:t>Object is too expensive to create or too expensive to download</a:t>
            </a:r>
          </a:p>
          <a:p>
            <a:pPr lvl="1"/>
            <a:r>
              <a:rPr lang="en-US" altLang="en-US"/>
              <a:t>Proxy is a standin</a:t>
            </a:r>
          </a:p>
          <a:p>
            <a:r>
              <a:rPr lang="en-US" altLang="en-US"/>
              <a:t>Protection Proxy</a:t>
            </a:r>
          </a:p>
          <a:p>
            <a:pPr lvl="1"/>
            <a:r>
              <a:rPr lang="en-US" altLang="en-US"/>
              <a:t>Proxy provides access control to the real object</a:t>
            </a:r>
          </a:p>
          <a:p>
            <a:pPr lvl="1"/>
            <a:r>
              <a:rPr lang="en-US" altLang="en-US"/>
              <a:t>Useful when different objects should have different access and viewing rights for the same document. </a:t>
            </a:r>
          </a:p>
          <a:p>
            <a:pPr lvl="1"/>
            <a:r>
              <a:rPr lang="en-US" altLang="en-US"/>
              <a:t>Example: Grade information for a student shared by administrators, teachers and students.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Virtual Proxy 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3441700"/>
            <a:ext cx="8255000" cy="2774950"/>
          </a:xfrm>
          <a:noFill/>
          <a:ln/>
        </p:spPr>
        <p:txBody>
          <a:bodyPr/>
          <a:lstStyle/>
          <a:p>
            <a:r>
              <a:rPr lang="en-US" altLang="en-US" b="1"/>
              <a:t>Images</a:t>
            </a:r>
            <a:r>
              <a:rPr lang="en-US" altLang="en-US"/>
              <a:t> are stored and loaded separately from text</a:t>
            </a:r>
          </a:p>
          <a:p>
            <a:r>
              <a:rPr lang="en-US" altLang="en-US"/>
              <a:t>If a </a:t>
            </a:r>
            <a:r>
              <a:rPr lang="en-US" altLang="en-US" b="1"/>
              <a:t>RealImage</a:t>
            </a:r>
            <a:r>
              <a:rPr lang="en-US" altLang="en-US"/>
              <a:t> is not loaded a </a:t>
            </a:r>
            <a:r>
              <a:rPr lang="en-US" altLang="en-US" b="1"/>
              <a:t>ProxyImage</a:t>
            </a:r>
            <a:r>
              <a:rPr lang="en-US" altLang="en-US"/>
              <a:t> displays a grey rectangle in place of the image</a:t>
            </a:r>
          </a:p>
          <a:p>
            <a:r>
              <a:rPr lang="en-US" altLang="en-US"/>
              <a:t>The client cannot tell that it is dealing with a </a:t>
            </a:r>
            <a:r>
              <a:rPr lang="en-US" altLang="en-US" b="1"/>
              <a:t>ProxyImage</a:t>
            </a:r>
            <a:r>
              <a:rPr lang="en-US" altLang="en-US"/>
              <a:t> instead of a </a:t>
            </a:r>
            <a:r>
              <a:rPr lang="en-US" altLang="en-US" b="1"/>
              <a:t>RealImage</a:t>
            </a:r>
            <a:endParaRPr lang="en-US" altLang="en-US"/>
          </a:p>
          <a:p>
            <a:r>
              <a:rPr lang="en-US" altLang="en-US"/>
              <a:t>A proxy pattern can be easily combined with a </a:t>
            </a:r>
            <a:r>
              <a:rPr lang="en-US" altLang="en-US" b="1"/>
              <a:t>Bridge</a:t>
            </a:r>
          </a:p>
        </p:txBody>
      </p:sp>
      <p:grpSp>
        <p:nvGrpSpPr>
          <p:cNvPr id="24582" name="Group 6"/>
          <p:cNvGrpSpPr>
            <a:grpSpLocks/>
          </p:cNvGrpSpPr>
          <p:nvPr/>
        </p:nvGrpSpPr>
        <p:grpSpPr bwMode="auto">
          <a:xfrm>
            <a:off x="4868863" y="385763"/>
            <a:ext cx="2701925" cy="993775"/>
            <a:chOff x="3067" y="243"/>
            <a:chExt cx="1702" cy="626"/>
          </a:xfrm>
        </p:grpSpPr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3067" y="243"/>
              <a:ext cx="1702" cy="6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>
                  <a:latin typeface="Palatino" charset="0"/>
                </a:rPr>
                <a:t>Image</a:t>
              </a:r>
            </a:p>
            <a:p>
              <a:pPr algn="ctr"/>
              <a:r>
                <a:rPr lang="en-US" altLang="en-US" sz="1600" i="1">
                  <a:latin typeface="Palatino" charset="0"/>
                </a:rPr>
                <a:t>boundingBox()</a:t>
              </a:r>
            </a:p>
            <a:p>
              <a:pPr algn="ctr"/>
              <a:r>
                <a:rPr lang="en-US" altLang="en-US" sz="1600" i="1">
                  <a:latin typeface="Palatino" charset="0"/>
                </a:rPr>
                <a:t>draw()</a:t>
              </a:r>
            </a:p>
          </p:txBody>
        </p:sp>
        <p:sp>
          <p:nvSpPr>
            <p:cNvPr id="24581" name="Line 5"/>
            <p:cNvSpPr>
              <a:spLocks noChangeShapeType="1"/>
            </p:cNvSpPr>
            <p:nvPr/>
          </p:nvSpPr>
          <p:spPr bwMode="auto">
            <a:xfrm>
              <a:off x="3073" y="477"/>
              <a:ext cx="16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4583" name="Line 7"/>
          <p:cNvSpPr>
            <a:spLocks noChangeShapeType="1"/>
          </p:cNvSpPr>
          <p:nvPr/>
        </p:nvSpPr>
        <p:spPr bwMode="auto">
          <a:xfrm flipH="1">
            <a:off x="3724275" y="2684463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763963" y="2308225"/>
            <a:ext cx="13747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>
                <a:latin typeface="Palatino" charset="0"/>
              </a:rPr>
              <a:t>realSubject</a:t>
            </a: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2363788" y="1938338"/>
            <a:ext cx="4029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6399213" y="1944688"/>
            <a:ext cx="0" cy="171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2354263" y="1944688"/>
            <a:ext cx="0" cy="138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8" name="AutoShape 12"/>
          <p:cNvSpPr>
            <a:spLocks noChangeArrowheads="1"/>
          </p:cNvSpPr>
          <p:nvPr/>
        </p:nvSpPr>
        <p:spPr bwMode="auto">
          <a:xfrm>
            <a:off x="5254625" y="1554163"/>
            <a:ext cx="257175" cy="223837"/>
          </a:xfrm>
          <a:prstGeom prst="triangle">
            <a:avLst>
              <a:gd name="adj" fmla="val 4999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5383213" y="1385888"/>
            <a:ext cx="0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5399088" y="1808163"/>
            <a:ext cx="0" cy="106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4593" name="Group 17"/>
          <p:cNvGrpSpPr>
            <a:grpSpLocks/>
          </p:cNvGrpSpPr>
          <p:nvPr/>
        </p:nvGrpSpPr>
        <p:grpSpPr bwMode="auto">
          <a:xfrm>
            <a:off x="5097463" y="2151063"/>
            <a:ext cx="2701925" cy="993775"/>
            <a:chOff x="3211" y="1355"/>
            <a:chExt cx="1702" cy="626"/>
          </a:xfrm>
        </p:grpSpPr>
        <p:sp>
          <p:nvSpPr>
            <p:cNvPr id="24591" name="Rectangle 15"/>
            <p:cNvSpPr>
              <a:spLocks noChangeArrowheads="1"/>
            </p:cNvSpPr>
            <p:nvPr/>
          </p:nvSpPr>
          <p:spPr bwMode="auto">
            <a:xfrm>
              <a:off x="3211" y="1355"/>
              <a:ext cx="1702" cy="6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>
                  <a:latin typeface="Palatino" charset="0"/>
                </a:rPr>
                <a:t>RealImage</a:t>
              </a:r>
            </a:p>
            <a:p>
              <a:pPr algn="ctr"/>
              <a:r>
                <a:rPr lang="en-US" altLang="en-US" sz="1600">
                  <a:latin typeface="Palatino" charset="0"/>
                </a:rPr>
                <a:t>boundingBox()</a:t>
              </a:r>
            </a:p>
            <a:p>
              <a:pPr algn="ctr"/>
              <a:r>
                <a:rPr lang="en-US" altLang="en-US" sz="1600">
                  <a:latin typeface="Palatino" charset="0"/>
                </a:rPr>
                <a:t>draw()</a:t>
              </a:r>
            </a:p>
          </p:txBody>
        </p:sp>
        <p:sp>
          <p:nvSpPr>
            <p:cNvPr id="24592" name="Line 16"/>
            <p:cNvSpPr>
              <a:spLocks noChangeShapeType="1"/>
            </p:cNvSpPr>
            <p:nvPr/>
          </p:nvSpPr>
          <p:spPr bwMode="auto">
            <a:xfrm>
              <a:off x="3217" y="1589"/>
              <a:ext cx="16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4596" name="Group 20"/>
          <p:cNvGrpSpPr>
            <a:grpSpLocks/>
          </p:cNvGrpSpPr>
          <p:nvPr/>
        </p:nvGrpSpPr>
        <p:grpSpPr bwMode="auto">
          <a:xfrm>
            <a:off x="995363" y="2100263"/>
            <a:ext cx="2701925" cy="993775"/>
            <a:chOff x="627" y="1323"/>
            <a:chExt cx="1702" cy="626"/>
          </a:xfrm>
        </p:grpSpPr>
        <p:sp>
          <p:nvSpPr>
            <p:cNvPr id="24594" name="Rectangle 18"/>
            <p:cNvSpPr>
              <a:spLocks noChangeArrowheads="1"/>
            </p:cNvSpPr>
            <p:nvPr/>
          </p:nvSpPr>
          <p:spPr bwMode="auto">
            <a:xfrm>
              <a:off x="627" y="1323"/>
              <a:ext cx="1702" cy="6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>
                  <a:latin typeface="Palatino" charset="0"/>
                </a:rPr>
                <a:t>ProxyImage</a:t>
              </a:r>
            </a:p>
            <a:p>
              <a:pPr algn="ctr"/>
              <a:r>
                <a:rPr lang="en-US" altLang="en-US" sz="1600">
                  <a:latin typeface="Palatino" charset="0"/>
                </a:rPr>
                <a:t>boundingBox()</a:t>
              </a:r>
            </a:p>
            <a:p>
              <a:pPr algn="ctr"/>
              <a:r>
                <a:rPr lang="en-US" altLang="en-US" sz="1600">
                  <a:latin typeface="Palatino" charset="0"/>
                </a:rPr>
                <a:t>draw()</a:t>
              </a:r>
            </a:p>
          </p:txBody>
        </p:sp>
        <p:sp>
          <p:nvSpPr>
            <p:cNvPr id="24595" name="Line 19"/>
            <p:cNvSpPr>
              <a:spLocks noChangeShapeType="1"/>
            </p:cNvSpPr>
            <p:nvPr/>
          </p:nvSpPr>
          <p:spPr bwMode="auto">
            <a:xfrm>
              <a:off x="633" y="1557"/>
              <a:ext cx="16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Before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54125"/>
            <a:ext cx="6324600" cy="514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Controlling Access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35063" y="1295400"/>
            <a:ext cx="6696075" cy="4921250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After</a:t>
            </a:r>
          </a:p>
        </p:txBody>
      </p:sp>
      <p:pic>
        <p:nvPicPr>
          <p:cNvPr id="64518" name="Picture 6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6688" y="1295400"/>
            <a:ext cx="6092825" cy="4921250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Towards a Pattern Taxonomy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869950"/>
            <a:ext cx="8255000" cy="4921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Structural Patterns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Adapters, Bridges, Facades, and  Proxies are variations on a single theme: 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They reduce the coupling between two or more classes 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They introduce an abstract class to enable future extensions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They encapsulate complex structures</a:t>
            </a:r>
          </a:p>
          <a:p>
            <a:pPr>
              <a:lnSpc>
                <a:spcPct val="80000"/>
              </a:lnSpc>
            </a:pPr>
            <a:r>
              <a:rPr lang="en-US" altLang="en-US"/>
              <a:t>Behavioral Patterns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Here we are concerned with algorithms and the assignment of responsibilies between objects: Who does what?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Behavorial patterns allow us to characterize complex control flows that are difficult to follow at runtime. </a:t>
            </a:r>
          </a:p>
          <a:p>
            <a:pPr>
              <a:lnSpc>
                <a:spcPct val="80000"/>
              </a:lnSpc>
            </a:pPr>
            <a:r>
              <a:rPr lang="en-US" altLang="en-US"/>
              <a:t>Creational Patterns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Here we our goal is to provide a simple abstraction for  a complex instantiation process.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We want to make the system independent from the way its objects are created, composed and represented.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84150"/>
            <a:ext cx="8153400" cy="704850"/>
          </a:xfrm>
        </p:spPr>
        <p:txBody>
          <a:bodyPr/>
          <a:lstStyle/>
          <a:p>
            <a:r>
              <a:rPr lang="en-US" altLang="en-US"/>
              <a:t>A Pattern Taxonomy</a:t>
            </a:r>
          </a:p>
        </p:txBody>
      </p:sp>
      <p:grpSp>
        <p:nvGrpSpPr>
          <p:cNvPr id="71740" name="Group 60"/>
          <p:cNvGrpSpPr>
            <a:grpSpLocks/>
          </p:cNvGrpSpPr>
          <p:nvPr/>
        </p:nvGrpSpPr>
        <p:grpSpPr bwMode="auto">
          <a:xfrm>
            <a:off x="731838" y="857250"/>
            <a:ext cx="7589837" cy="2201863"/>
            <a:chOff x="461" y="540"/>
            <a:chExt cx="4781" cy="1387"/>
          </a:xfrm>
        </p:grpSpPr>
        <p:sp>
          <p:nvSpPr>
            <p:cNvPr id="71684" name="Rectangle 4"/>
            <p:cNvSpPr>
              <a:spLocks noChangeArrowheads="1"/>
            </p:cNvSpPr>
            <p:nvPr/>
          </p:nvSpPr>
          <p:spPr bwMode="auto">
            <a:xfrm>
              <a:off x="2125" y="540"/>
              <a:ext cx="1104" cy="3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Palatino" charset="0"/>
                </a:rPr>
                <a:t>Pattern</a:t>
              </a:r>
            </a:p>
          </p:txBody>
        </p:sp>
        <p:sp>
          <p:nvSpPr>
            <p:cNvPr id="71685" name="Rectangle 5"/>
            <p:cNvSpPr>
              <a:spLocks noChangeArrowheads="1"/>
            </p:cNvSpPr>
            <p:nvPr/>
          </p:nvSpPr>
          <p:spPr bwMode="auto">
            <a:xfrm>
              <a:off x="461" y="1085"/>
              <a:ext cx="768" cy="5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Palatino" charset="0"/>
                </a:rPr>
                <a:t>Structural</a:t>
              </a:r>
            </a:p>
            <a:p>
              <a:pPr algn="ctr"/>
              <a:r>
                <a:rPr lang="en-US" altLang="en-US">
                  <a:latin typeface="Palatino" charset="0"/>
                </a:rPr>
                <a:t>Pattern</a:t>
              </a:r>
            </a:p>
          </p:txBody>
        </p:sp>
        <p:sp>
          <p:nvSpPr>
            <p:cNvPr id="71686" name="Rectangle 6"/>
            <p:cNvSpPr>
              <a:spLocks noChangeArrowheads="1"/>
            </p:cNvSpPr>
            <p:nvPr/>
          </p:nvSpPr>
          <p:spPr bwMode="auto">
            <a:xfrm>
              <a:off x="2235" y="1351"/>
              <a:ext cx="768" cy="5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Palatino" charset="0"/>
                </a:rPr>
                <a:t>Behavioral</a:t>
              </a:r>
            </a:p>
            <a:p>
              <a:pPr algn="ctr"/>
              <a:r>
                <a:rPr lang="en-US" altLang="en-US">
                  <a:latin typeface="Palatino" charset="0"/>
                </a:rPr>
                <a:t>Pattern</a:t>
              </a:r>
            </a:p>
          </p:txBody>
        </p:sp>
        <p:sp>
          <p:nvSpPr>
            <p:cNvPr id="71687" name="Rectangle 7"/>
            <p:cNvSpPr>
              <a:spLocks noChangeArrowheads="1"/>
            </p:cNvSpPr>
            <p:nvPr/>
          </p:nvSpPr>
          <p:spPr bwMode="auto">
            <a:xfrm>
              <a:off x="4474" y="967"/>
              <a:ext cx="768" cy="5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Palatino" charset="0"/>
                </a:rPr>
                <a:t>Creational</a:t>
              </a:r>
            </a:p>
            <a:p>
              <a:pPr algn="ctr"/>
              <a:r>
                <a:rPr lang="en-US" altLang="en-US">
                  <a:latin typeface="Palatino" charset="0"/>
                </a:rPr>
                <a:t>Pattern</a:t>
              </a:r>
            </a:p>
          </p:txBody>
        </p:sp>
        <p:sp>
          <p:nvSpPr>
            <p:cNvPr id="71688" name="AutoShape 8"/>
            <p:cNvSpPr>
              <a:spLocks noChangeArrowheads="1"/>
            </p:cNvSpPr>
            <p:nvPr/>
          </p:nvSpPr>
          <p:spPr bwMode="auto">
            <a:xfrm>
              <a:off x="2565" y="1065"/>
              <a:ext cx="192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71690" name="AutoShape 10"/>
            <p:cNvCxnSpPr>
              <a:cxnSpLocks noChangeShapeType="1"/>
              <a:stCxn id="71688" idx="2"/>
              <a:endCxn id="71685" idx="3"/>
            </p:cNvCxnSpPr>
            <p:nvPr/>
          </p:nvCxnSpPr>
          <p:spPr bwMode="auto">
            <a:xfrm flipH="1">
              <a:off x="1229" y="1161"/>
              <a:ext cx="1336" cy="21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691" name="AutoShape 11"/>
            <p:cNvCxnSpPr>
              <a:cxnSpLocks noChangeShapeType="1"/>
              <a:stCxn id="71688" idx="3"/>
              <a:endCxn id="71686" idx="0"/>
            </p:cNvCxnSpPr>
            <p:nvPr/>
          </p:nvCxnSpPr>
          <p:spPr bwMode="auto">
            <a:xfrm flipH="1">
              <a:off x="2619" y="1161"/>
              <a:ext cx="42" cy="19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692" name="AutoShape 12"/>
            <p:cNvCxnSpPr>
              <a:cxnSpLocks noChangeShapeType="1"/>
              <a:stCxn id="71688" idx="4"/>
              <a:endCxn id="71687" idx="1"/>
            </p:cNvCxnSpPr>
            <p:nvPr/>
          </p:nvCxnSpPr>
          <p:spPr bwMode="auto">
            <a:xfrm>
              <a:off x="2757" y="1161"/>
              <a:ext cx="1717" cy="9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693" name="AutoShape 13"/>
            <p:cNvCxnSpPr>
              <a:cxnSpLocks noChangeShapeType="1"/>
              <a:stCxn id="71688" idx="0"/>
              <a:endCxn id="71684" idx="2"/>
            </p:cNvCxnSpPr>
            <p:nvPr/>
          </p:nvCxnSpPr>
          <p:spPr bwMode="auto">
            <a:xfrm flipV="1">
              <a:off x="2661" y="920"/>
              <a:ext cx="16" cy="1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1744" name="Group 64"/>
          <p:cNvGrpSpPr>
            <a:grpSpLocks/>
          </p:cNvGrpSpPr>
          <p:nvPr/>
        </p:nvGrpSpPr>
        <p:grpSpPr bwMode="auto">
          <a:xfrm>
            <a:off x="411163" y="2636838"/>
            <a:ext cx="5838825" cy="3903662"/>
            <a:chOff x="259" y="1661"/>
            <a:chExt cx="3678" cy="2459"/>
          </a:xfrm>
        </p:grpSpPr>
        <p:sp>
          <p:nvSpPr>
            <p:cNvPr id="71711" name="AutoShape 31"/>
            <p:cNvSpPr>
              <a:spLocks noChangeArrowheads="1"/>
            </p:cNvSpPr>
            <p:nvPr/>
          </p:nvSpPr>
          <p:spPr bwMode="auto">
            <a:xfrm>
              <a:off x="1078" y="2925"/>
              <a:ext cx="192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1738" name="Group 58"/>
            <p:cNvGrpSpPr>
              <a:grpSpLocks/>
            </p:cNvGrpSpPr>
            <p:nvPr/>
          </p:nvGrpSpPr>
          <p:grpSpPr bwMode="auto">
            <a:xfrm>
              <a:off x="259" y="1661"/>
              <a:ext cx="3678" cy="2459"/>
              <a:chOff x="259" y="1661"/>
              <a:chExt cx="3678" cy="2459"/>
            </a:xfrm>
          </p:grpSpPr>
          <p:sp>
            <p:nvSpPr>
              <p:cNvPr id="71708" name="Rectangle 28"/>
              <p:cNvSpPr>
                <a:spLocks noChangeArrowheads="1"/>
              </p:cNvSpPr>
              <p:nvPr/>
            </p:nvSpPr>
            <p:spPr bwMode="auto">
              <a:xfrm>
                <a:off x="259" y="3527"/>
                <a:ext cx="768" cy="57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Palatino" charset="0"/>
                  </a:rPr>
                  <a:t>Adapter</a:t>
                </a:r>
              </a:p>
            </p:txBody>
          </p:sp>
          <p:sp>
            <p:nvSpPr>
              <p:cNvPr id="71709" name="Rectangle 29"/>
              <p:cNvSpPr>
                <a:spLocks noChangeArrowheads="1"/>
              </p:cNvSpPr>
              <p:nvPr/>
            </p:nvSpPr>
            <p:spPr bwMode="auto">
              <a:xfrm>
                <a:off x="1219" y="3527"/>
                <a:ext cx="768" cy="57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Palatino" charset="0"/>
                  </a:rPr>
                  <a:t>Bridge</a:t>
                </a:r>
              </a:p>
            </p:txBody>
          </p:sp>
          <p:sp>
            <p:nvSpPr>
              <p:cNvPr id="71710" name="Rectangle 30"/>
              <p:cNvSpPr>
                <a:spLocks noChangeArrowheads="1"/>
              </p:cNvSpPr>
              <p:nvPr/>
            </p:nvSpPr>
            <p:spPr bwMode="auto">
              <a:xfrm>
                <a:off x="2179" y="3527"/>
                <a:ext cx="768" cy="57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Palatino" charset="0"/>
                  </a:rPr>
                  <a:t>Facade</a:t>
                </a:r>
              </a:p>
            </p:txBody>
          </p:sp>
          <p:cxnSp>
            <p:nvCxnSpPr>
              <p:cNvPr id="71712" name="AutoShape 32"/>
              <p:cNvCxnSpPr>
                <a:cxnSpLocks noChangeShapeType="1"/>
                <a:stCxn id="71711" idx="2"/>
                <a:endCxn id="71708" idx="0"/>
              </p:cNvCxnSpPr>
              <p:nvPr/>
            </p:nvCxnSpPr>
            <p:spPr bwMode="auto">
              <a:xfrm flipH="1">
                <a:off x="643" y="3021"/>
                <a:ext cx="435" cy="50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713" name="AutoShape 33"/>
              <p:cNvCxnSpPr>
                <a:cxnSpLocks noChangeShapeType="1"/>
                <a:stCxn id="71711" idx="3"/>
                <a:endCxn id="71709" idx="0"/>
              </p:cNvCxnSpPr>
              <p:nvPr/>
            </p:nvCxnSpPr>
            <p:spPr bwMode="auto">
              <a:xfrm>
                <a:off x="1174" y="3021"/>
                <a:ext cx="429" cy="50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714" name="AutoShape 34"/>
              <p:cNvCxnSpPr>
                <a:cxnSpLocks noChangeShapeType="1"/>
                <a:stCxn id="71711" idx="4"/>
                <a:endCxn id="71710" idx="0"/>
              </p:cNvCxnSpPr>
              <p:nvPr/>
            </p:nvCxnSpPr>
            <p:spPr bwMode="auto">
              <a:xfrm>
                <a:off x="1270" y="3021"/>
                <a:ext cx="1293" cy="50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715" name="AutoShape 35"/>
              <p:cNvCxnSpPr>
                <a:cxnSpLocks noChangeShapeType="1"/>
                <a:stCxn id="71711" idx="0"/>
                <a:endCxn id="71685" idx="2"/>
              </p:cNvCxnSpPr>
              <p:nvPr/>
            </p:nvCxnSpPr>
            <p:spPr bwMode="auto">
              <a:xfrm flipH="1" flipV="1">
                <a:off x="845" y="1661"/>
                <a:ext cx="329" cy="12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1716" name="Rectangle 36"/>
              <p:cNvSpPr>
                <a:spLocks noChangeArrowheads="1"/>
              </p:cNvSpPr>
              <p:nvPr/>
            </p:nvSpPr>
            <p:spPr bwMode="auto">
              <a:xfrm>
                <a:off x="3169" y="3544"/>
                <a:ext cx="768" cy="57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Palatino" charset="0"/>
                  </a:rPr>
                  <a:t>Proxy</a:t>
                </a:r>
              </a:p>
            </p:txBody>
          </p:sp>
          <p:cxnSp>
            <p:nvCxnSpPr>
              <p:cNvPr id="71717" name="AutoShape 37"/>
              <p:cNvCxnSpPr>
                <a:cxnSpLocks noChangeShapeType="1"/>
                <a:stCxn id="71711" idx="4"/>
                <a:endCxn id="71716" idx="0"/>
              </p:cNvCxnSpPr>
              <p:nvPr/>
            </p:nvCxnSpPr>
            <p:spPr bwMode="auto">
              <a:xfrm>
                <a:off x="1270" y="3021"/>
                <a:ext cx="2283" cy="523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71743" name="Group 63"/>
          <p:cNvGrpSpPr>
            <a:grpSpLocks/>
          </p:cNvGrpSpPr>
          <p:nvPr/>
        </p:nvGrpSpPr>
        <p:grpSpPr bwMode="auto">
          <a:xfrm>
            <a:off x="2276475" y="3059113"/>
            <a:ext cx="3754438" cy="1533525"/>
            <a:chOff x="1434" y="1927"/>
            <a:chExt cx="2365" cy="966"/>
          </a:xfrm>
        </p:grpSpPr>
        <p:sp>
          <p:nvSpPr>
            <p:cNvPr id="71718" name="Rectangle 38"/>
            <p:cNvSpPr>
              <a:spLocks noChangeArrowheads="1"/>
            </p:cNvSpPr>
            <p:nvPr/>
          </p:nvSpPr>
          <p:spPr bwMode="auto">
            <a:xfrm>
              <a:off x="1434" y="2342"/>
              <a:ext cx="705" cy="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Palatino" charset="0"/>
                </a:rPr>
                <a:t>Command</a:t>
              </a:r>
            </a:p>
            <a:p>
              <a:pPr algn="ctr"/>
              <a:endParaRPr lang="en-US" altLang="en-US">
                <a:latin typeface="Palatino" charset="0"/>
              </a:endParaRPr>
            </a:p>
          </p:txBody>
        </p:sp>
        <p:sp>
          <p:nvSpPr>
            <p:cNvPr id="71719" name="Rectangle 39"/>
            <p:cNvSpPr>
              <a:spLocks noChangeArrowheads="1"/>
            </p:cNvSpPr>
            <p:nvPr/>
          </p:nvSpPr>
          <p:spPr bwMode="auto">
            <a:xfrm>
              <a:off x="2300" y="2357"/>
              <a:ext cx="705" cy="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Palatino" charset="0"/>
                </a:rPr>
                <a:t>Observer</a:t>
              </a:r>
            </a:p>
            <a:p>
              <a:pPr algn="ctr"/>
              <a:endParaRPr lang="en-US" altLang="en-US">
                <a:latin typeface="Palatino" charset="0"/>
              </a:endParaRPr>
            </a:p>
          </p:txBody>
        </p:sp>
        <p:sp>
          <p:nvSpPr>
            <p:cNvPr id="71720" name="Rectangle 40"/>
            <p:cNvSpPr>
              <a:spLocks noChangeArrowheads="1"/>
            </p:cNvSpPr>
            <p:nvPr/>
          </p:nvSpPr>
          <p:spPr bwMode="auto">
            <a:xfrm>
              <a:off x="3110" y="2357"/>
              <a:ext cx="689" cy="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Palatino" charset="0"/>
                </a:rPr>
                <a:t>Strategy</a:t>
              </a:r>
            </a:p>
            <a:p>
              <a:pPr algn="ctr"/>
              <a:endParaRPr lang="en-US" altLang="en-US">
                <a:latin typeface="Palatino" charset="0"/>
              </a:endParaRPr>
            </a:p>
          </p:txBody>
        </p:sp>
        <p:sp>
          <p:nvSpPr>
            <p:cNvPr id="71721" name="AutoShape 41"/>
            <p:cNvSpPr>
              <a:spLocks noChangeArrowheads="1"/>
            </p:cNvSpPr>
            <p:nvPr/>
          </p:nvSpPr>
          <p:spPr bwMode="auto">
            <a:xfrm>
              <a:off x="2558" y="2046"/>
              <a:ext cx="192" cy="89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71722" name="AutoShape 42"/>
            <p:cNvCxnSpPr>
              <a:cxnSpLocks noChangeShapeType="1"/>
              <a:stCxn id="71721" idx="2"/>
              <a:endCxn id="71718" idx="0"/>
            </p:cNvCxnSpPr>
            <p:nvPr/>
          </p:nvCxnSpPr>
          <p:spPr bwMode="auto">
            <a:xfrm flipH="1">
              <a:off x="1787" y="2135"/>
              <a:ext cx="771" cy="20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23" name="AutoShape 43"/>
            <p:cNvCxnSpPr>
              <a:cxnSpLocks noChangeShapeType="1"/>
              <a:stCxn id="71721" idx="3"/>
              <a:endCxn id="71719" idx="0"/>
            </p:cNvCxnSpPr>
            <p:nvPr/>
          </p:nvCxnSpPr>
          <p:spPr bwMode="auto">
            <a:xfrm flipH="1">
              <a:off x="2653" y="2135"/>
              <a:ext cx="1" cy="22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24" name="AutoShape 44"/>
            <p:cNvCxnSpPr>
              <a:cxnSpLocks noChangeShapeType="1"/>
              <a:stCxn id="71721" idx="4"/>
              <a:endCxn id="71720" idx="0"/>
            </p:cNvCxnSpPr>
            <p:nvPr/>
          </p:nvCxnSpPr>
          <p:spPr bwMode="auto">
            <a:xfrm>
              <a:off x="2750" y="2135"/>
              <a:ext cx="705" cy="22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25" name="AutoShape 45"/>
            <p:cNvCxnSpPr>
              <a:cxnSpLocks noChangeShapeType="1"/>
              <a:stCxn id="71721" idx="0"/>
              <a:endCxn id="71686" idx="2"/>
            </p:cNvCxnSpPr>
            <p:nvPr/>
          </p:nvCxnSpPr>
          <p:spPr bwMode="auto">
            <a:xfrm flipH="1" flipV="1">
              <a:off x="2619" y="1927"/>
              <a:ext cx="35" cy="1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1739" name="Group 59"/>
          <p:cNvGrpSpPr>
            <a:grpSpLocks/>
          </p:cNvGrpSpPr>
          <p:nvPr/>
        </p:nvGrpSpPr>
        <p:grpSpPr bwMode="auto">
          <a:xfrm>
            <a:off x="6234113" y="2449513"/>
            <a:ext cx="2743200" cy="1762125"/>
            <a:chOff x="3927" y="1543"/>
            <a:chExt cx="1728" cy="1110"/>
          </a:xfrm>
        </p:grpSpPr>
        <p:sp>
          <p:nvSpPr>
            <p:cNvPr id="71729" name="Rectangle 49"/>
            <p:cNvSpPr>
              <a:spLocks noChangeArrowheads="1"/>
            </p:cNvSpPr>
            <p:nvPr/>
          </p:nvSpPr>
          <p:spPr bwMode="auto">
            <a:xfrm>
              <a:off x="3927" y="2077"/>
              <a:ext cx="768" cy="5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Palatino" charset="0"/>
                </a:rPr>
                <a:t>Abstract</a:t>
              </a:r>
            </a:p>
            <a:p>
              <a:pPr algn="ctr"/>
              <a:r>
                <a:rPr lang="en-US" altLang="en-US">
                  <a:latin typeface="Palatino" charset="0"/>
                </a:rPr>
                <a:t>Factory</a:t>
              </a:r>
            </a:p>
          </p:txBody>
        </p:sp>
        <p:sp>
          <p:nvSpPr>
            <p:cNvPr id="71730" name="Rectangle 50"/>
            <p:cNvSpPr>
              <a:spLocks noChangeArrowheads="1"/>
            </p:cNvSpPr>
            <p:nvPr/>
          </p:nvSpPr>
          <p:spPr bwMode="auto">
            <a:xfrm>
              <a:off x="4887" y="2077"/>
              <a:ext cx="768" cy="5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Palatino" charset="0"/>
                </a:rPr>
                <a:t>Builder</a:t>
              </a:r>
            </a:p>
            <a:p>
              <a:pPr algn="ctr"/>
              <a:r>
                <a:rPr lang="en-US" altLang="en-US">
                  <a:latin typeface="Palatino" charset="0"/>
                </a:rPr>
                <a:t>Pattern</a:t>
              </a:r>
            </a:p>
          </p:txBody>
        </p:sp>
        <p:cxnSp>
          <p:nvCxnSpPr>
            <p:cNvPr id="71731" name="AutoShape 51"/>
            <p:cNvCxnSpPr>
              <a:cxnSpLocks noChangeShapeType="1"/>
              <a:stCxn id="71733" idx="2"/>
              <a:endCxn id="71729" idx="0"/>
            </p:cNvCxnSpPr>
            <p:nvPr/>
          </p:nvCxnSpPr>
          <p:spPr bwMode="auto">
            <a:xfrm flipH="1">
              <a:off x="4311" y="1902"/>
              <a:ext cx="463" cy="1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32" name="AutoShape 52"/>
            <p:cNvCxnSpPr>
              <a:cxnSpLocks noChangeShapeType="1"/>
              <a:stCxn id="71733" idx="4"/>
              <a:endCxn id="71730" idx="0"/>
            </p:cNvCxnSpPr>
            <p:nvPr/>
          </p:nvCxnSpPr>
          <p:spPr bwMode="auto">
            <a:xfrm>
              <a:off x="4966" y="1902"/>
              <a:ext cx="305" cy="1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733" name="AutoShape 53"/>
            <p:cNvSpPr>
              <a:spLocks noChangeArrowheads="1"/>
            </p:cNvSpPr>
            <p:nvPr/>
          </p:nvSpPr>
          <p:spPr bwMode="auto">
            <a:xfrm>
              <a:off x="4774" y="1806"/>
              <a:ext cx="192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71734" name="AutoShape 54"/>
            <p:cNvCxnSpPr>
              <a:cxnSpLocks noChangeShapeType="1"/>
              <a:stCxn id="71687" idx="2"/>
              <a:endCxn id="71733" idx="0"/>
            </p:cNvCxnSpPr>
            <p:nvPr/>
          </p:nvCxnSpPr>
          <p:spPr bwMode="auto">
            <a:xfrm>
              <a:off x="4858" y="1543"/>
              <a:ext cx="12" cy="26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1742" name="Rectangle 62"/>
          <p:cNvSpPr>
            <a:spLocks noChangeArrowheads="1"/>
          </p:cNvSpPr>
          <p:nvPr/>
        </p:nvSpPr>
        <p:spPr bwMode="auto">
          <a:xfrm>
            <a:off x="2279650" y="3721100"/>
            <a:ext cx="1119188" cy="8509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Palatino" charset="0"/>
              </a:rPr>
              <a:t>Command</a:t>
            </a:r>
            <a:endParaRPr lang="en-US" altLang="en-US">
              <a:latin typeface="Palatino" charset="0"/>
            </a:endParaRPr>
          </a:p>
          <a:p>
            <a:pPr algn="ctr"/>
            <a:endParaRPr lang="en-US" altLang="en-US">
              <a:latin typeface="Palatin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2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 Pattern: Motivation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You want  to build a user interface </a:t>
            </a:r>
          </a:p>
          <a:p>
            <a:r>
              <a:rPr lang="en-US" altLang="en-US"/>
              <a:t>You want to provide menus</a:t>
            </a:r>
          </a:p>
          <a:p>
            <a:r>
              <a:rPr lang="en-US" altLang="en-US"/>
              <a:t>You want to make the user interface reusable across many applications</a:t>
            </a:r>
          </a:p>
          <a:p>
            <a:pPr lvl="1"/>
            <a:r>
              <a:rPr lang="en-US" altLang="en-US"/>
              <a:t>You cannot hardcode the meanings of the menus for the various applications</a:t>
            </a:r>
          </a:p>
          <a:p>
            <a:pPr lvl="1"/>
            <a:r>
              <a:rPr lang="en-US" altLang="en-US"/>
              <a:t>The applications only know what has to be done when a menu is selected.</a:t>
            </a:r>
          </a:p>
          <a:p>
            <a:r>
              <a:rPr lang="en-US" altLang="en-US"/>
              <a:t>Such a menu can easily be implemented with the Command Pattern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Command pattern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3751263"/>
            <a:ext cx="8255000" cy="2465387"/>
          </a:xfrm>
          <a:noFill/>
          <a:ln/>
        </p:spPr>
        <p:txBody>
          <a:bodyPr/>
          <a:lstStyle/>
          <a:p>
            <a:r>
              <a:rPr lang="en-US" altLang="en-US" b="1"/>
              <a:t>Client</a:t>
            </a:r>
            <a:r>
              <a:rPr lang="en-US" altLang="en-US"/>
              <a:t> creates a </a:t>
            </a:r>
            <a:r>
              <a:rPr lang="en-US" altLang="en-US" b="1"/>
              <a:t>ConcreteCommand</a:t>
            </a:r>
            <a:r>
              <a:rPr lang="en-US" altLang="en-US"/>
              <a:t> and binds it with a </a:t>
            </a:r>
            <a:r>
              <a:rPr lang="en-US" altLang="en-US" b="1"/>
              <a:t>Receiver.</a:t>
            </a:r>
            <a:endParaRPr lang="en-US" altLang="en-US"/>
          </a:p>
          <a:p>
            <a:r>
              <a:rPr lang="en-US" altLang="en-US" b="1"/>
              <a:t>Client</a:t>
            </a:r>
            <a:r>
              <a:rPr lang="en-US" altLang="en-US"/>
              <a:t> hands the </a:t>
            </a:r>
            <a:r>
              <a:rPr lang="en-US" altLang="en-US" b="1"/>
              <a:t>ConcreteCommand</a:t>
            </a:r>
            <a:r>
              <a:rPr lang="en-US" altLang="en-US"/>
              <a:t> over to the </a:t>
            </a:r>
            <a:r>
              <a:rPr lang="en-US" altLang="en-US" b="1"/>
              <a:t>Invoker</a:t>
            </a:r>
            <a:r>
              <a:rPr lang="en-US" altLang="en-US"/>
              <a:t> which stores it.</a:t>
            </a:r>
          </a:p>
          <a:p>
            <a:r>
              <a:rPr lang="en-US" altLang="en-US"/>
              <a:t>The </a:t>
            </a:r>
            <a:r>
              <a:rPr lang="en-US" altLang="en-US" b="1"/>
              <a:t>Invoker</a:t>
            </a:r>
            <a:r>
              <a:rPr lang="en-US" altLang="en-US"/>
              <a:t> has the responsibility to do the command (“execute” or “undo”)</a:t>
            </a:r>
            <a:r>
              <a:rPr lang="en-US" altLang="en-US" b="1"/>
              <a:t>.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5775325" y="946150"/>
            <a:ext cx="2701925" cy="993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 i="1">
                <a:latin typeface="Palatino" charset="0"/>
              </a:rPr>
              <a:t>Command</a:t>
            </a:r>
          </a:p>
          <a:p>
            <a:pPr algn="ctr"/>
            <a:endParaRPr lang="en-US" altLang="en-US" sz="1600" i="1">
              <a:latin typeface="Palatino" charset="0"/>
            </a:endParaRPr>
          </a:p>
          <a:p>
            <a:pPr algn="ctr"/>
            <a:r>
              <a:rPr lang="en-US" altLang="en-US" sz="1600" i="1">
                <a:latin typeface="Palatino" charset="0"/>
              </a:rPr>
              <a:t>execute()</a:t>
            </a: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5808663" y="1309688"/>
            <a:ext cx="26844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8680" name="Group 8"/>
          <p:cNvGrpSpPr>
            <a:grpSpLocks/>
          </p:cNvGrpSpPr>
          <p:nvPr/>
        </p:nvGrpSpPr>
        <p:grpSpPr bwMode="auto">
          <a:xfrm>
            <a:off x="2168525" y="2503488"/>
            <a:ext cx="2717800" cy="993775"/>
            <a:chOff x="1366" y="1577"/>
            <a:chExt cx="1712" cy="626"/>
          </a:xfrm>
        </p:grpSpPr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1366" y="1577"/>
              <a:ext cx="1702" cy="6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>
                  <a:latin typeface="Palatino" charset="0"/>
                </a:rPr>
                <a:t>Receiver</a:t>
              </a:r>
            </a:p>
            <a:p>
              <a:pPr algn="ctr"/>
              <a:endParaRPr lang="en-US" altLang="en-US" i="1">
                <a:latin typeface="Palatino" charset="0"/>
              </a:endParaRPr>
            </a:p>
            <a:p>
              <a:pPr algn="ctr"/>
              <a:r>
                <a:rPr lang="en-US" altLang="en-US" sz="1600">
                  <a:latin typeface="Palatino" charset="0"/>
                </a:rPr>
                <a:t>action()</a:t>
              </a:r>
            </a:p>
          </p:txBody>
        </p:sp>
        <p:sp>
          <p:nvSpPr>
            <p:cNvPr id="28679" name="Line 7"/>
            <p:cNvSpPr>
              <a:spLocks noChangeShapeType="1"/>
            </p:cNvSpPr>
            <p:nvPr/>
          </p:nvSpPr>
          <p:spPr bwMode="auto">
            <a:xfrm>
              <a:off x="1387" y="1827"/>
              <a:ext cx="16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463550" y="1438275"/>
            <a:ext cx="1344613" cy="9255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>
                <a:latin typeface="Palatino" charset="0"/>
              </a:rPr>
              <a:t>Client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2816225" y="912813"/>
            <a:ext cx="1344613" cy="9255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>
                <a:latin typeface="Palatino" charset="0"/>
              </a:rPr>
              <a:t>Invoker</a:t>
            </a:r>
          </a:p>
        </p:txBody>
      </p:sp>
      <p:grpSp>
        <p:nvGrpSpPr>
          <p:cNvPr id="28685" name="Group 13"/>
          <p:cNvGrpSpPr>
            <a:grpSpLocks/>
          </p:cNvGrpSpPr>
          <p:nvPr/>
        </p:nvGrpSpPr>
        <p:grpSpPr bwMode="auto">
          <a:xfrm>
            <a:off x="5740400" y="2622550"/>
            <a:ext cx="2717800" cy="993775"/>
            <a:chOff x="3616" y="1652"/>
            <a:chExt cx="1712" cy="626"/>
          </a:xfrm>
        </p:grpSpPr>
        <p:sp>
          <p:nvSpPr>
            <p:cNvPr id="28683" name="Rectangle 11"/>
            <p:cNvSpPr>
              <a:spLocks noChangeArrowheads="1"/>
            </p:cNvSpPr>
            <p:nvPr/>
          </p:nvSpPr>
          <p:spPr bwMode="auto">
            <a:xfrm>
              <a:off x="3616" y="1652"/>
              <a:ext cx="1702" cy="6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>
                  <a:latin typeface="Palatino" charset="0"/>
                </a:rPr>
                <a:t>ConcreteCommand</a:t>
              </a:r>
            </a:p>
            <a:p>
              <a:pPr algn="ctr"/>
              <a:endParaRPr lang="en-US" altLang="en-US" sz="1600">
                <a:latin typeface="Palatino" charset="0"/>
              </a:endParaRPr>
            </a:p>
            <a:p>
              <a:pPr algn="ctr"/>
              <a:r>
                <a:rPr lang="en-US" altLang="en-US" sz="1600">
                  <a:latin typeface="Palatino" charset="0"/>
                </a:rPr>
                <a:t>execute()</a:t>
              </a:r>
            </a:p>
          </p:txBody>
        </p:sp>
        <p:sp>
          <p:nvSpPr>
            <p:cNvPr id="28684" name="Line 12"/>
            <p:cNvSpPr>
              <a:spLocks noChangeShapeType="1"/>
            </p:cNvSpPr>
            <p:nvPr/>
          </p:nvSpPr>
          <p:spPr bwMode="auto">
            <a:xfrm>
              <a:off x="3637" y="1902"/>
              <a:ext cx="16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8689" name="Group 17"/>
          <p:cNvGrpSpPr>
            <a:grpSpLocks/>
          </p:cNvGrpSpPr>
          <p:nvPr/>
        </p:nvGrpSpPr>
        <p:grpSpPr bwMode="auto">
          <a:xfrm>
            <a:off x="7005638" y="1962150"/>
            <a:ext cx="303212" cy="647700"/>
            <a:chOff x="4413" y="1236"/>
            <a:chExt cx="191" cy="408"/>
          </a:xfrm>
        </p:grpSpPr>
        <p:sp>
          <p:nvSpPr>
            <p:cNvPr id="28686" name="AutoShape 14"/>
            <p:cNvSpPr>
              <a:spLocks noChangeArrowheads="1"/>
            </p:cNvSpPr>
            <p:nvPr/>
          </p:nvSpPr>
          <p:spPr bwMode="auto">
            <a:xfrm>
              <a:off x="4413" y="1365"/>
              <a:ext cx="191" cy="174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687" name="Line 15"/>
            <p:cNvSpPr>
              <a:spLocks noChangeShapeType="1"/>
            </p:cNvSpPr>
            <p:nvPr/>
          </p:nvSpPr>
          <p:spPr bwMode="auto">
            <a:xfrm>
              <a:off x="4509" y="1236"/>
              <a:ext cx="0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688" name="Line 16"/>
            <p:cNvSpPr>
              <a:spLocks noChangeShapeType="1"/>
            </p:cNvSpPr>
            <p:nvPr/>
          </p:nvSpPr>
          <p:spPr bwMode="auto">
            <a:xfrm>
              <a:off x="4520" y="1561"/>
              <a:ext cx="0" cy="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8690" name="AutoShape 18"/>
          <p:cNvSpPr>
            <a:spLocks noChangeArrowheads="1"/>
          </p:cNvSpPr>
          <p:nvPr/>
        </p:nvSpPr>
        <p:spPr bwMode="auto">
          <a:xfrm>
            <a:off x="4187825" y="1168400"/>
            <a:ext cx="292100" cy="139700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4476750" y="1246188"/>
            <a:ext cx="12906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 flipH="1">
            <a:off x="4876800" y="2719388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8695" name="Group 23"/>
          <p:cNvGrpSpPr>
            <a:grpSpLocks/>
          </p:cNvGrpSpPr>
          <p:nvPr/>
        </p:nvGrpSpPr>
        <p:grpSpPr bwMode="auto">
          <a:xfrm>
            <a:off x="1117600" y="2370138"/>
            <a:ext cx="1058863" cy="382587"/>
            <a:chOff x="704" y="1493"/>
            <a:chExt cx="667" cy="241"/>
          </a:xfrm>
        </p:grpSpPr>
        <p:sp>
          <p:nvSpPr>
            <p:cNvPr id="28693" name="Line 21"/>
            <p:cNvSpPr>
              <a:spLocks noChangeShapeType="1"/>
            </p:cNvSpPr>
            <p:nvPr/>
          </p:nvSpPr>
          <p:spPr bwMode="auto">
            <a:xfrm>
              <a:off x="704" y="1493"/>
              <a:ext cx="0" cy="2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694" name="Line 22"/>
            <p:cNvSpPr>
              <a:spLocks noChangeShapeType="1"/>
            </p:cNvSpPr>
            <p:nvPr/>
          </p:nvSpPr>
          <p:spPr bwMode="auto">
            <a:xfrm>
              <a:off x="718" y="1734"/>
              <a:ext cx="6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8696" name="Line 24"/>
          <p:cNvSpPr>
            <a:spLocks noChangeShapeType="1"/>
          </p:cNvSpPr>
          <p:nvPr/>
        </p:nvSpPr>
        <p:spPr bwMode="auto">
          <a:xfrm>
            <a:off x="965200" y="2370138"/>
            <a:ext cx="0" cy="1187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97" name="Line 25"/>
          <p:cNvSpPr>
            <a:spLocks noChangeShapeType="1"/>
          </p:cNvSpPr>
          <p:nvPr/>
        </p:nvSpPr>
        <p:spPr bwMode="auto">
          <a:xfrm>
            <a:off x="971550" y="3563938"/>
            <a:ext cx="476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4987925" y="2389188"/>
            <a:ext cx="781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Palatino" charset="0"/>
              </a:rPr>
              <a:t>binds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Command pattern  Applicability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endParaRPr lang="en-US" altLang="en-US" sz="2800"/>
          </a:p>
          <a:p>
            <a:r>
              <a:rPr lang="en-US" altLang="en-US"/>
              <a:t>“Encapsulate a request as an object, thereby letting you</a:t>
            </a:r>
          </a:p>
          <a:p>
            <a:pPr lvl="1"/>
            <a:r>
              <a:rPr lang="en-US" altLang="en-US"/>
              <a:t>parameterize clients with different requests,</a:t>
            </a:r>
          </a:p>
          <a:p>
            <a:pPr lvl="1"/>
            <a:r>
              <a:rPr lang="en-US" altLang="en-US"/>
              <a:t>queue or log requests, and </a:t>
            </a:r>
          </a:p>
          <a:p>
            <a:pPr lvl="1"/>
            <a:r>
              <a:rPr lang="en-US" altLang="en-US"/>
              <a:t>support undoable operations.” 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/>
          </a:p>
          <a:p>
            <a:r>
              <a:rPr lang="en-US" altLang="en-US"/>
              <a:t>Uses:</a:t>
            </a:r>
          </a:p>
          <a:p>
            <a:pPr lvl="1"/>
            <a:r>
              <a:rPr lang="en-US" altLang="en-US"/>
              <a:t>Undo queues</a:t>
            </a:r>
          </a:p>
          <a:p>
            <a:pPr lvl="1"/>
            <a:r>
              <a:rPr lang="en-US" altLang="en-US"/>
              <a:t>Database transaction buffering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Outline of the Lecture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066800"/>
            <a:ext cx="8255000" cy="4921250"/>
          </a:xfrm>
          <a:noFill/>
          <a:ln/>
        </p:spPr>
        <p:txBody>
          <a:bodyPr/>
          <a:lstStyle/>
          <a:p>
            <a:r>
              <a:rPr lang="en-US" altLang="en-US"/>
              <a:t>Review of design pattern concepts</a:t>
            </a:r>
          </a:p>
          <a:p>
            <a:pPr lvl="1"/>
            <a:r>
              <a:rPr lang="en-US" altLang="en-US"/>
              <a:t>What is a design pattern?</a:t>
            </a:r>
          </a:p>
          <a:p>
            <a:pPr lvl="1"/>
            <a:r>
              <a:rPr lang="en-US" altLang="en-US"/>
              <a:t>Modifiable designs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/>
              <a:t>More  patterns:</a:t>
            </a:r>
          </a:p>
          <a:p>
            <a:pPr lvl="1"/>
            <a:r>
              <a:rPr lang="en-US" altLang="en-US"/>
              <a:t>Abstract Factory: Provide manufacturer independence</a:t>
            </a:r>
          </a:p>
          <a:p>
            <a:pPr lvl="1"/>
            <a:r>
              <a:rPr lang="en-US" altLang="en-US"/>
              <a:t>Builder: Hide a complex creation process</a:t>
            </a:r>
          </a:p>
          <a:p>
            <a:pPr lvl="1"/>
            <a:r>
              <a:rPr lang="en-US" altLang="en-US"/>
              <a:t>Proxy:  Provide Location transparency</a:t>
            </a:r>
          </a:p>
          <a:p>
            <a:pPr lvl="1"/>
            <a:r>
              <a:rPr lang="en-US" altLang="en-US"/>
              <a:t>Command: Encapsulate  control flow</a:t>
            </a:r>
          </a:p>
          <a:p>
            <a:pPr lvl="1"/>
            <a:r>
              <a:rPr lang="en-US" altLang="en-US"/>
              <a:t>Observer: Provide publisher/subscribe mechanism</a:t>
            </a:r>
          </a:p>
          <a:p>
            <a:pPr lvl="1"/>
            <a:r>
              <a:rPr lang="en-US" altLang="en-US"/>
              <a:t>Strategy: Support family of algorithms, separate of policy and mechanism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Observer pattern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“Define a one-to-many dependency between objects so that when one object changes state, all its dependents are notified and updated automatically.”  </a:t>
            </a:r>
          </a:p>
          <a:p>
            <a:r>
              <a:rPr lang="en-US" altLang="en-US"/>
              <a:t>Also called “Publish and Subscribe”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Uses:</a:t>
            </a:r>
          </a:p>
          <a:p>
            <a:pPr lvl="1"/>
            <a:r>
              <a:rPr lang="en-US" altLang="en-US"/>
              <a:t>Maintaining consistency across redundant state</a:t>
            </a:r>
          </a:p>
          <a:p>
            <a:pPr lvl="1"/>
            <a:r>
              <a:rPr lang="en-US" altLang="en-US"/>
              <a:t>Optimizing batch changes to maintain consistency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Observer pattern (continued)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6559550" y="3409950"/>
            <a:ext cx="2324100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 u="sng">
                <a:latin typeface="Palatino" charset="0"/>
              </a:rPr>
              <a:t>9DesignPatterns2.ppt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265363" y="949325"/>
            <a:ext cx="12604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>
                <a:latin typeface="Palatino" charset="0"/>
              </a:rPr>
              <a:t>Observers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7015163" y="860425"/>
            <a:ext cx="9810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>
                <a:latin typeface="Palatino" charset="0"/>
              </a:rPr>
              <a:t>Subject</a:t>
            </a:r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4222750" y="1974850"/>
            <a:ext cx="18542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 flipH="1">
            <a:off x="4546600" y="2520950"/>
            <a:ext cx="1524000" cy="95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32776" name="Picture 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6" t="5203" r="5334" b="3395"/>
          <a:stretch>
            <a:fillRect/>
          </a:stretch>
        </p:blipFill>
        <p:spPr bwMode="auto">
          <a:xfrm>
            <a:off x="165100" y="1422400"/>
            <a:ext cx="5880100" cy="513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7" name="Line 9"/>
          <p:cNvSpPr>
            <a:spLocks noChangeShapeType="1"/>
          </p:cNvSpPr>
          <p:nvPr/>
        </p:nvSpPr>
        <p:spPr bwMode="auto">
          <a:xfrm flipH="1" flipV="1">
            <a:off x="3835400" y="1739900"/>
            <a:ext cx="2692400" cy="1917700"/>
          </a:xfrm>
          <a:prstGeom prst="line">
            <a:avLst/>
          </a:prstGeom>
          <a:noFill/>
          <a:ln w="50800">
            <a:solidFill>
              <a:schemeClr val="bg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 flipH="1" flipV="1">
            <a:off x="3276600" y="2184400"/>
            <a:ext cx="3263900" cy="1485900"/>
          </a:xfrm>
          <a:prstGeom prst="line">
            <a:avLst/>
          </a:prstGeom>
          <a:noFill/>
          <a:ln w="50800">
            <a:solidFill>
              <a:schemeClr val="bg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 flipH="1">
            <a:off x="2336800" y="3695700"/>
            <a:ext cx="4191000" cy="1803400"/>
          </a:xfrm>
          <a:prstGeom prst="line">
            <a:avLst/>
          </a:prstGeom>
          <a:noFill/>
          <a:ln w="50800">
            <a:solidFill>
              <a:schemeClr val="bg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Observer pattern (cont’d)</a:t>
            </a:r>
          </a:p>
        </p:txBody>
      </p:sp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5054600" y="1081088"/>
            <a:ext cx="2701925" cy="755650"/>
            <a:chOff x="3184" y="681"/>
            <a:chExt cx="1702" cy="476"/>
          </a:xfrm>
        </p:grpSpPr>
        <p:sp>
          <p:nvSpPr>
            <p:cNvPr id="33795" name="Rectangle 3"/>
            <p:cNvSpPr>
              <a:spLocks noChangeArrowheads="1"/>
            </p:cNvSpPr>
            <p:nvPr/>
          </p:nvSpPr>
          <p:spPr bwMode="auto">
            <a:xfrm>
              <a:off x="3184" y="681"/>
              <a:ext cx="1702" cy="4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 i="1">
                  <a:latin typeface="Palatino" charset="0"/>
                </a:rPr>
                <a:t>Observer</a:t>
              </a:r>
            </a:p>
            <a:p>
              <a:pPr algn="ctr"/>
              <a:r>
                <a:rPr lang="en-US" altLang="en-US" sz="1600" i="1">
                  <a:latin typeface="Palatino" charset="0"/>
                </a:rPr>
                <a:t>update()</a:t>
              </a:r>
            </a:p>
          </p:txBody>
        </p:sp>
        <p:sp>
          <p:nvSpPr>
            <p:cNvPr id="33796" name="Line 4"/>
            <p:cNvSpPr>
              <a:spLocks noChangeShapeType="1"/>
            </p:cNvSpPr>
            <p:nvPr/>
          </p:nvSpPr>
          <p:spPr bwMode="auto">
            <a:xfrm>
              <a:off x="3189" y="903"/>
              <a:ext cx="16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3800" name="Group 8"/>
          <p:cNvGrpSpPr>
            <a:grpSpLocks/>
          </p:cNvGrpSpPr>
          <p:nvPr/>
        </p:nvGrpSpPr>
        <p:grpSpPr bwMode="auto">
          <a:xfrm>
            <a:off x="909638" y="793750"/>
            <a:ext cx="2701925" cy="1246188"/>
            <a:chOff x="573" y="500"/>
            <a:chExt cx="1702" cy="785"/>
          </a:xfrm>
        </p:grpSpPr>
        <p:sp>
          <p:nvSpPr>
            <p:cNvPr id="33798" name="Rectangle 6"/>
            <p:cNvSpPr>
              <a:spLocks noChangeArrowheads="1"/>
            </p:cNvSpPr>
            <p:nvPr/>
          </p:nvSpPr>
          <p:spPr bwMode="auto">
            <a:xfrm>
              <a:off x="573" y="500"/>
              <a:ext cx="1702" cy="7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 i="1">
                  <a:latin typeface="Palatino" charset="0"/>
                </a:rPr>
                <a:t>Subject</a:t>
              </a:r>
            </a:p>
            <a:p>
              <a:pPr algn="ctr"/>
              <a:r>
                <a:rPr lang="en-US" altLang="en-US" sz="1600">
                  <a:latin typeface="Palatino" charset="0"/>
                </a:rPr>
                <a:t>attach(observer)</a:t>
              </a:r>
            </a:p>
            <a:p>
              <a:pPr algn="ctr"/>
              <a:r>
                <a:rPr lang="en-US" altLang="en-US" sz="1600">
                  <a:latin typeface="Palatino" charset="0"/>
                </a:rPr>
                <a:t>detach(observer)</a:t>
              </a:r>
            </a:p>
            <a:p>
              <a:pPr algn="ctr"/>
              <a:r>
                <a:rPr lang="en-US" altLang="en-US" sz="1600">
                  <a:latin typeface="Palatino" charset="0"/>
                </a:rPr>
                <a:t>notify()</a:t>
              </a:r>
            </a:p>
          </p:txBody>
        </p:sp>
        <p:sp>
          <p:nvSpPr>
            <p:cNvPr id="33799" name="Line 7"/>
            <p:cNvSpPr>
              <a:spLocks noChangeShapeType="1"/>
            </p:cNvSpPr>
            <p:nvPr/>
          </p:nvSpPr>
          <p:spPr bwMode="auto">
            <a:xfrm>
              <a:off x="579" y="756"/>
              <a:ext cx="16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3804" name="Group 12"/>
          <p:cNvGrpSpPr>
            <a:grpSpLocks/>
          </p:cNvGrpSpPr>
          <p:nvPr/>
        </p:nvGrpSpPr>
        <p:grpSpPr bwMode="auto">
          <a:xfrm>
            <a:off x="901700" y="2724150"/>
            <a:ext cx="2719388" cy="1263650"/>
            <a:chOff x="568" y="1716"/>
            <a:chExt cx="1713" cy="796"/>
          </a:xfrm>
        </p:grpSpPr>
        <p:sp>
          <p:nvSpPr>
            <p:cNvPr id="33801" name="Rectangle 9"/>
            <p:cNvSpPr>
              <a:spLocks noChangeArrowheads="1"/>
            </p:cNvSpPr>
            <p:nvPr/>
          </p:nvSpPr>
          <p:spPr bwMode="auto">
            <a:xfrm>
              <a:off x="568" y="1716"/>
              <a:ext cx="1702" cy="7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>
                  <a:latin typeface="Palatino" charset="0"/>
                </a:rPr>
                <a:t>ConcreteSubject</a:t>
              </a:r>
            </a:p>
            <a:p>
              <a:pPr algn="ctr"/>
              <a:r>
                <a:rPr lang="en-US" altLang="en-US" sz="1600">
                  <a:latin typeface="Palatino" charset="0"/>
                </a:rPr>
                <a:t>getState()</a:t>
              </a:r>
            </a:p>
            <a:p>
              <a:pPr algn="ctr"/>
              <a:r>
                <a:rPr lang="en-US" altLang="en-US" sz="1600">
                  <a:latin typeface="Palatino" charset="0"/>
                </a:rPr>
                <a:t>setState(newState)</a:t>
              </a:r>
            </a:p>
            <a:p>
              <a:pPr algn="ctr"/>
              <a:r>
                <a:rPr lang="en-US" altLang="en-US" sz="1600">
                  <a:latin typeface="Palatino" charset="0"/>
                </a:rPr>
                <a:t>subjectState</a:t>
              </a:r>
            </a:p>
          </p:txBody>
        </p:sp>
        <p:sp>
          <p:nvSpPr>
            <p:cNvPr id="33802" name="Line 10"/>
            <p:cNvSpPr>
              <a:spLocks noChangeShapeType="1"/>
            </p:cNvSpPr>
            <p:nvPr/>
          </p:nvSpPr>
          <p:spPr bwMode="auto">
            <a:xfrm>
              <a:off x="568" y="1955"/>
              <a:ext cx="16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03" name="Line 11"/>
            <p:cNvSpPr>
              <a:spLocks noChangeShapeType="1"/>
            </p:cNvSpPr>
            <p:nvPr/>
          </p:nvSpPr>
          <p:spPr bwMode="auto">
            <a:xfrm>
              <a:off x="590" y="2264"/>
              <a:ext cx="16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3808" name="Group 16"/>
          <p:cNvGrpSpPr>
            <a:grpSpLocks/>
          </p:cNvGrpSpPr>
          <p:nvPr/>
        </p:nvGrpSpPr>
        <p:grpSpPr bwMode="auto">
          <a:xfrm>
            <a:off x="5046663" y="2554288"/>
            <a:ext cx="2719387" cy="1263650"/>
            <a:chOff x="3179" y="1609"/>
            <a:chExt cx="1713" cy="796"/>
          </a:xfrm>
        </p:grpSpPr>
        <p:sp>
          <p:nvSpPr>
            <p:cNvPr id="33805" name="Rectangle 13"/>
            <p:cNvSpPr>
              <a:spLocks noChangeArrowheads="1"/>
            </p:cNvSpPr>
            <p:nvPr/>
          </p:nvSpPr>
          <p:spPr bwMode="auto">
            <a:xfrm>
              <a:off x="3179" y="1609"/>
              <a:ext cx="1702" cy="7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>
                  <a:latin typeface="Palatino" charset="0"/>
                </a:rPr>
                <a:t>ConcreteObserver</a:t>
              </a:r>
            </a:p>
            <a:p>
              <a:pPr algn="ctr"/>
              <a:r>
                <a:rPr lang="en-US" altLang="en-US" sz="1600">
                  <a:latin typeface="Palatino" charset="0"/>
                </a:rPr>
                <a:t>update()</a:t>
              </a:r>
            </a:p>
            <a:p>
              <a:pPr algn="ctr"/>
              <a:endParaRPr lang="en-US" altLang="en-US" sz="1600">
                <a:latin typeface="Palatino" charset="0"/>
              </a:endParaRPr>
            </a:p>
            <a:p>
              <a:pPr algn="ctr"/>
              <a:r>
                <a:rPr lang="en-US" altLang="en-US" sz="1600">
                  <a:latin typeface="Palatino" charset="0"/>
                </a:rPr>
                <a:t>observerState</a:t>
              </a:r>
            </a:p>
          </p:txBody>
        </p:sp>
        <p:sp>
          <p:nvSpPr>
            <p:cNvPr id="33806" name="Line 14"/>
            <p:cNvSpPr>
              <a:spLocks noChangeShapeType="1"/>
            </p:cNvSpPr>
            <p:nvPr/>
          </p:nvSpPr>
          <p:spPr bwMode="auto">
            <a:xfrm>
              <a:off x="3179" y="1848"/>
              <a:ext cx="16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07" name="Line 15"/>
            <p:cNvSpPr>
              <a:spLocks noChangeShapeType="1"/>
            </p:cNvSpPr>
            <p:nvPr/>
          </p:nvSpPr>
          <p:spPr bwMode="auto">
            <a:xfrm>
              <a:off x="3201" y="2157"/>
              <a:ext cx="16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3812" name="Group 20"/>
          <p:cNvGrpSpPr>
            <a:grpSpLocks/>
          </p:cNvGrpSpPr>
          <p:nvPr/>
        </p:nvGrpSpPr>
        <p:grpSpPr bwMode="auto">
          <a:xfrm>
            <a:off x="2109788" y="2063750"/>
            <a:ext cx="303212" cy="647700"/>
            <a:chOff x="1329" y="1300"/>
            <a:chExt cx="191" cy="408"/>
          </a:xfrm>
        </p:grpSpPr>
        <p:sp>
          <p:nvSpPr>
            <p:cNvPr id="33809" name="AutoShape 17"/>
            <p:cNvSpPr>
              <a:spLocks noChangeArrowheads="1"/>
            </p:cNvSpPr>
            <p:nvPr/>
          </p:nvSpPr>
          <p:spPr bwMode="auto">
            <a:xfrm>
              <a:off x="1329" y="1429"/>
              <a:ext cx="191" cy="174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10" name="Line 18"/>
            <p:cNvSpPr>
              <a:spLocks noChangeShapeType="1"/>
            </p:cNvSpPr>
            <p:nvPr/>
          </p:nvSpPr>
          <p:spPr bwMode="auto">
            <a:xfrm>
              <a:off x="1425" y="1300"/>
              <a:ext cx="0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11" name="Line 19"/>
            <p:cNvSpPr>
              <a:spLocks noChangeShapeType="1"/>
            </p:cNvSpPr>
            <p:nvPr/>
          </p:nvSpPr>
          <p:spPr bwMode="auto">
            <a:xfrm>
              <a:off x="1436" y="1625"/>
              <a:ext cx="0" cy="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3816" name="Group 24"/>
          <p:cNvGrpSpPr>
            <a:grpSpLocks/>
          </p:cNvGrpSpPr>
          <p:nvPr/>
        </p:nvGrpSpPr>
        <p:grpSpPr bwMode="auto">
          <a:xfrm>
            <a:off x="6254750" y="1860550"/>
            <a:ext cx="303213" cy="647700"/>
            <a:chOff x="3940" y="1172"/>
            <a:chExt cx="191" cy="408"/>
          </a:xfrm>
        </p:grpSpPr>
        <p:sp>
          <p:nvSpPr>
            <p:cNvPr id="33813" name="AutoShape 21"/>
            <p:cNvSpPr>
              <a:spLocks noChangeArrowheads="1"/>
            </p:cNvSpPr>
            <p:nvPr/>
          </p:nvSpPr>
          <p:spPr bwMode="auto">
            <a:xfrm>
              <a:off x="3940" y="1301"/>
              <a:ext cx="191" cy="174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14" name="Line 22"/>
            <p:cNvSpPr>
              <a:spLocks noChangeShapeType="1"/>
            </p:cNvSpPr>
            <p:nvPr/>
          </p:nvSpPr>
          <p:spPr bwMode="auto">
            <a:xfrm>
              <a:off x="4036" y="1172"/>
              <a:ext cx="0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15" name="Line 23"/>
            <p:cNvSpPr>
              <a:spLocks noChangeShapeType="1"/>
            </p:cNvSpPr>
            <p:nvPr/>
          </p:nvSpPr>
          <p:spPr bwMode="auto">
            <a:xfrm>
              <a:off x="4047" y="1497"/>
              <a:ext cx="0" cy="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3613150" y="1328738"/>
            <a:ext cx="1427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>
            <a:off x="3613150" y="2832100"/>
            <a:ext cx="1427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3611563" y="992188"/>
            <a:ext cx="10858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>
                <a:latin typeface="Palatino" charset="0"/>
              </a:rPr>
              <a:t>observers</a:t>
            </a:r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4000500" y="2498725"/>
            <a:ext cx="8604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>
                <a:latin typeface="Palatino" charset="0"/>
              </a:rPr>
              <a:t>subject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4764088" y="936625"/>
            <a:ext cx="2952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>
                <a:latin typeface="Palatino" charset="0"/>
              </a:rPr>
              <a:t>*</a:t>
            </a:r>
          </a:p>
        </p:txBody>
      </p:sp>
      <p:sp>
        <p:nvSpPr>
          <p:cNvPr id="33822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355600" y="4071938"/>
            <a:ext cx="8255000" cy="2144712"/>
          </a:xfrm>
          <a:noFill/>
          <a:ln/>
        </p:spPr>
        <p:txBody>
          <a:bodyPr/>
          <a:lstStyle/>
          <a:p>
            <a:r>
              <a:rPr lang="en-US" altLang="en-US"/>
              <a:t>The </a:t>
            </a:r>
            <a:r>
              <a:rPr lang="en-US" altLang="en-US" b="1"/>
              <a:t>Subject</a:t>
            </a:r>
            <a:r>
              <a:rPr lang="en-US" altLang="en-US"/>
              <a:t> represents the actual state, the </a:t>
            </a:r>
            <a:r>
              <a:rPr lang="en-US" altLang="en-US" b="1"/>
              <a:t>Observers</a:t>
            </a:r>
            <a:r>
              <a:rPr lang="en-US" altLang="en-US"/>
              <a:t> represent different views of the state.</a:t>
            </a:r>
          </a:p>
          <a:p>
            <a:r>
              <a:rPr lang="en-US" altLang="en-US" b="1"/>
              <a:t>Observer</a:t>
            </a:r>
            <a:r>
              <a:rPr lang="en-US" altLang="en-US"/>
              <a:t> can  be implemented as a Java interface.</a:t>
            </a:r>
          </a:p>
          <a:p>
            <a:r>
              <a:rPr lang="en-US" altLang="en-US" b="1"/>
              <a:t>Subject</a:t>
            </a:r>
            <a:r>
              <a:rPr lang="en-US" altLang="en-US"/>
              <a:t> is a super class (needs to store the observers vector) </a:t>
            </a:r>
            <a:r>
              <a:rPr lang="en-US" altLang="en-US" b="1" i="1"/>
              <a:t>not</a:t>
            </a:r>
            <a:r>
              <a:rPr lang="en-US" altLang="en-US"/>
              <a:t> an interface.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Sequence diagram for scenario: </a:t>
            </a:r>
            <a:br>
              <a:rPr lang="en-US" altLang="en-US"/>
            </a:br>
            <a:r>
              <a:rPr lang="en-US" altLang="en-US"/>
              <a:t>Change filename to “foo”</a:t>
            </a:r>
          </a:p>
        </p:txBody>
      </p:sp>
      <p:sp>
        <p:nvSpPr>
          <p:cNvPr id="102404" name="Line 4"/>
          <p:cNvSpPr>
            <a:spLocks noChangeShapeType="1"/>
          </p:cNvSpPr>
          <p:nvPr/>
        </p:nvSpPr>
        <p:spPr bwMode="auto">
          <a:xfrm flipH="1">
            <a:off x="1803400" y="4892675"/>
            <a:ext cx="2476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2036763" y="4568825"/>
            <a:ext cx="1171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>
                <a:latin typeface="Palatino" charset="0"/>
              </a:rPr>
              <a:t>getState()</a:t>
            </a: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4318000" y="4425950"/>
            <a:ext cx="1651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09" name="Rectangle 9"/>
          <p:cNvSpPr>
            <a:spLocks noChangeArrowheads="1"/>
          </p:cNvSpPr>
          <p:nvPr/>
        </p:nvSpPr>
        <p:spPr bwMode="auto">
          <a:xfrm>
            <a:off x="7340600" y="5581650"/>
            <a:ext cx="1651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02463" name="Group 63"/>
          <p:cNvGrpSpPr>
            <a:grpSpLocks/>
          </p:cNvGrpSpPr>
          <p:nvPr/>
        </p:nvGrpSpPr>
        <p:grpSpPr bwMode="auto">
          <a:xfrm>
            <a:off x="1822450" y="5165725"/>
            <a:ext cx="5486400" cy="460375"/>
            <a:chOff x="1148" y="3254"/>
            <a:chExt cx="3456" cy="290"/>
          </a:xfrm>
        </p:grpSpPr>
        <p:sp>
          <p:nvSpPr>
            <p:cNvPr id="102411" name="Line 11"/>
            <p:cNvSpPr>
              <a:spLocks noChangeShapeType="1"/>
            </p:cNvSpPr>
            <p:nvPr/>
          </p:nvSpPr>
          <p:spPr bwMode="auto">
            <a:xfrm>
              <a:off x="1148" y="3544"/>
              <a:ext cx="3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412" name="Rectangle 12"/>
            <p:cNvSpPr>
              <a:spLocks noChangeArrowheads="1"/>
            </p:cNvSpPr>
            <p:nvPr/>
          </p:nvSpPr>
          <p:spPr bwMode="auto">
            <a:xfrm>
              <a:off x="3795" y="3254"/>
              <a:ext cx="66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>
                  <a:latin typeface="Palatino" charset="0"/>
                </a:rPr>
                <a:t>update()</a:t>
              </a:r>
            </a:p>
          </p:txBody>
        </p:sp>
      </p:grpSp>
      <p:grpSp>
        <p:nvGrpSpPr>
          <p:cNvPr id="102458" name="Group 58"/>
          <p:cNvGrpSpPr>
            <a:grpSpLocks/>
          </p:cNvGrpSpPr>
          <p:nvPr/>
        </p:nvGrpSpPr>
        <p:grpSpPr bwMode="auto">
          <a:xfrm>
            <a:off x="1854200" y="4111625"/>
            <a:ext cx="2476500" cy="396875"/>
            <a:chOff x="1168" y="2590"/>
            <a:chExt cx="1560" cy="250"/>
          </a:xfrm>
        </p:grpSpPr>
        <p:sp>
          <p:nvSpPr>
            <p:cNvPr id="102414" name="Line 14"/>
            <p:cNvSpPr>
              <a:spLocks noChangeShapeType="1"/>
            </p:cNvSpPr>
            <p:nvPr/>
          </p:nvSpPr>
          <p:spPr bwMode="auto">
            <a:xfrm flipH="1">
              <a:off x="1168" y="2840"/>
              <a:ext cx="1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415" name="Rectangle 15"/>
            <p:cNvSpPr>
              <a:spLocks noChangeArrowheads="1"/>
            </p:cNvSpPr>
            <p:nvPr/>
          </p:nvSpPr>
          <p:spPr bwMode="auto">
            <a:xfrm>
              <a:off x="1931" y="2590"/>
              <a:ext cx="66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>
                  <a:latin typeface="Palatino" charset="0"/>
                </a:rPr>
                <a:t>update()</a:t>
              </a:r>
            </a:p>
          </p:txBody>
        </p:sp>
      </p:grpSp>
      <p:sp>
        <p:nvSpPr>
          <p:cNvPr id="102417" name="Rectangle 17"/>
          <p:cNvSpPr>
            <a:spLocks noChangeArrowheads="1"/>
          </p:cNvSpPr>
          <p:nvPr/>
        </p:nvSpPr>
        <p:spPr bwMode="auto">
          <a:xfrm>
            <a:off x="1651000" y="2635250"/>
            <a:ext cx="165100" cy="3797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19" name="Line 19"/>
          <p:cNvSpPr>
            <a:spLocks noChangeShapeType="1"/>
          </p:cNvSpPr>
          <p:nvPr/>
        </p:nvSpPr>
        <p:spPr bwMode="auto">
          <a:xfrm>
            <a:off x="7423150" y="1416050"/>
            <a:ext cx="0" cy="46482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20" name="Rectangle 20"/>
          <p:cNvSpPr>
            <a:spLocks noChangeArrowheads="1"/>
          </p:cNvSpPr>
          <p:nvPr/>
        </p:nvSpPr>
        <p:spPr bwMode="auto">
          <a:xfrm>
            <a:off x="6026150" y="971550"/>
            <a:ext cx="2794000" cy="584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 u="sng">
                <a:latin typeface="Palatino" charset="0"/>
              </a:rPr>
              <a:t>aListView</a:t>
            </a:r>
          </a:p>
        </p:txBody>
      </p:sp>
      <p:sp>
        <p:nvSpPr>
          <p:cNvPr id="102421" name="Line 21"/>
          <p:cNvSpPr>
            <a:spLocks noChangeShapeType="1"/>
          </p:cNvSpPr>
          <p:nvPr/>
        </p:nvSpPr>
        <p:spPr bwMode="auto">
          <a:xfrm>
            <a:off x="4400550" y="1416050"/>
            <a:ext cx="0" cy="46482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22" name="Rectangle 22"/>
          <p:cNvSpPr>
            <a:spLocks noChangeArrowheads="1"/>
          </p:cNvSpPr>
          <p:nvPr/>
        </p:nvSpPr>
        <p:spPr bwMode="auto">
          <a:xfrm>
            <a:off x="3346450" y="971550"/>
            <a:ext cx="2108200" cy="584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 u="sng">
                <a:latin typeface="Palatino" charset="0"/>
              </a:rPr>
              <a:t>anInfoView</a:t>
            </a:r>
          </a:p>
        </p:txBody>
      </p:sp>
      <p:sp>
        <p:nvSpPr>
          <p:cNvPr id="102423" name="Line 23"/>
          <p:cNvSpPr>
            <a:spLocks noChangeShapeType="1"/>
          </p:cNvSpPr>
          <p:nvPr/>
        </p:nvSpPr>
        <p:spPr bwMode="auto">
          <a:xfrm>
            <a:off x="1733550" y="1416050"/>
            <a:ext cx="0" cy="46482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24" name="Rectangle 24"/>
          <p:cNvSpPr>
            <a:spLocks noChangeArrowheads="1"/>
          </p:cNvSpPr>
          <p:nvPr/>
        </p:nvSpPr>
        <p:spPr bwMode="auto">
          <a:xfrm>
            <a:off x="679450" y="971550"/>
            <a:ext cx="2108200" cy="584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 u="sng">
                <a:latin typeface="Palatino" charset="0"/>
              </a:rPr>
              <a:t>aFile</a:t>
            </a:r>
          </a:p>
        </p:txBody>
      </p:sp>
      <p:sp>
        <p:nvSpPr>
          <p:cNvPr id="102425" name="Rectangle 25"/>
          <p:cNvSpPr>
            <a:spLocks noChangeArrowheads="1"/>
          </p:cNvSpPr>
          <p:nvPr/>
        </p:nvSpPr>
        <p:spPr bwMode="auto">
          <a:xfrm>
            <a:off x="1670050" y="1600200"/>
            <a:ext cx="165100" cy="749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26" name="Rectangle 26"/>
          <p:cNvSpPr>
            <a:spLocks noChangeArrowheads="1"/>
          </p:cNvSpPr>
          <p:nvPr/>
        </p:nvSpPr>
        <p:spPr bwMode="auto">
          <a:xfrm>
            <a:off x="4324350" y="1639888"/>
            <a:ext cx="165100" cy="574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27" name="Rectangle 27"/>
          <p:cNvSpPr>
            <a:spLocks noChangeArrowheads="1"/>
          </p:cNvSpPr>
          <p:nvPr/>
        </p:nvSpPr>
        <p:spPr bwMode="auto">
          <a:xfrm>
            <a:off x="7340600" y="1679575"/>
            <a:ext cx="165100" cy="574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02454" name="Group 54"/>
          <p:cNvGrpSpPr>
            <a:grpSpLocks/>
          </p:cNvGrpSpPr>
          <p:nvPr/>
        </p:nvGrpSpPr>
        <p:grpSpPr bwMode="auto">
          <a:xfrm>
            <a:off x="1816100" y="2333625"/>
            <a:ext cx="5692775" cy="923925"/>
            <a:chOff x="1144" y="1470"/>
            <a:chExt cx="3586" cy="582"/>
          </a:xfrm>
        </p:grpSpPr>
        <p:sp>
          <p:nvSpPr>
            <p:cNvPr id="102406" name="Rectangle 6"/>
            <p:cNvSpPr>
              <a:spLocks noChangeArrowheads="1"/>
            </p:cNvSpPr>
            <p:nvPr/>
          </p:nvSpPr>
          <p:spPr bwMode="auto">
            <a:xfrm>
              <a:off x="4626" y="1580"/>
              <a:ext cx="104" cy="4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429" name="Line 29"/>
            <p:cNvSpPr>
              <a:spLocks noChangeShapeType="1"/>
            </p:cNvSpPr>
            <p:nvPr/>
          </p:nvSpPr>
          <p:spPr bwMode="auto">
            <a:xfrm flipH="1">
              <a:off x="1144" y="1688"/>
              <a:ext cx="34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430" name="Rectangle 30"/>
            <p:cNvSpPr>
              <a:spLocks noChangeArrowheads="1"/>
            </p:cNvSpPr>
            <p:nvPr/>
          </p:nvSpPr>
          <p:spPr bwMode="auto">
            <a:xfrm>
              <a:off x="1243" y="1470"/>
              <a:ext cx="108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>
                  <a:latin typeface="Palatino" charset="0"/>
                </a:rPr>
                <a:t>setState(“foo”)</a:t>
              </a:r>
            </a:p>
          </p:txBody>
        </p:sp>
      </p:grpSp>
      <p:sp>
        <p:nvSpPr>
          <p:cNvPr id="102432" name="Line 32"/>
          <p:cNvSpPr>
            <a:spLocks noChangeShapeType="1"/>
          </p:cNvSpPr>
          <p:nvPr/>
        </p:nvSpPr>
        <p:spPr bwMode="auto">
          <a:xfrm>
            <a:off x="1847850" y="3543300"/>
            <a:ext cx="698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34" name="Line 34"/>
          <p:cNvSpPr>
            <a:spLocks noChangeShapeType="1"/>
          </p:cNvSpPr>
          <p:nvPr/>
        </p:nvSpPr>
        <p:spPr bwMode="auto">
          <a:xfrm flipV="1">
            <a:off x="2565400" y="35560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02457" name="Group 57"/>
          <p:cNvGrpSpPr>
            <a:grpSpLocks/>
          </p:cNvGrpSpPr>
          <p:nvPr/>
        </p:nvGrpSpPr>
        <p:grpSpPr bwMode="auto">
          <a:xfrm>
            <a:off x="1822450" y="3184525"/>
            <a:ext cx="1144588" cy="714375"/>
            <a:chOff x="1148" y="2006"/>
            <a:chExt cx="721" cy="450"/>
          </a:xfrm>
        </p:grpSpPr>
        <p:sp>
          <p:nvSpPr>
            <p:cNvPr id="102433" name="Line 33"/>
            <p:cNvSpPr>
              <a:spLocks noChangeShapeType="1"/>
            </p:cNvSpPr>
            <p:nvPr/>
          </p:nvSpPr>
          <p:spPr bwMode="auto">
            <a:xfrm>
              <a:off x="1148" y="2456"/>
              <a:ext cx="4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435" name="Rectangle 35"/>
            <p:cNvSpPr>
              <a:spLocks noChangeArrowheads="1"/>
            </p:cNvSpPr>
            <p:nvPr/>
          </p:nvSpPr>
          <p:spPr bwMode="auto">
            <a:xfrm>
              <a:off x="1259" y="2006"/>
              <a:ext cx="61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>
                  <a:latin typeface="Palatino" charset="0"/>
                </a:rPr>
                <a:t>notify()</a:t>
              </a:r>
            </a:p>
          </p:txBody>
        </p:sp>
      </p:grpSp>
      <p:grpSp>
        <p:nvGrpSpPr>
          <p:cNvPr id="102452" name="Group 52"/>
          <p:cNvGrpSpPr>
            <a:grpSpLocks/>
          </p:cNvGrpSpPr>
          <p:nvPr/>
        </p:nvGrpSpPr>
        <p:grpSpPr bwMode="auto">
          <a:xfrm>
            <a:off x="1830388" y="1689100"/>
            <a:ext cx="2476500" cy="363538"/>
            <a:chOff x="1153" y="1064"/>
            <a:chExt cx="1560" cy="229"/>
          </a:xfrm>
        </p:grpSpPr>
        <p:sp>
          <p:nvSpPr>
            <p:cNvPr id="102437" name="Line 37"/>
            <p:cNvSpPr>
              <a:spLocks noChangeShapeType="1"/>
            </p:cNvSpPr>
            <p:nvPr/>
          </p:nvSpPr>
          <p:spPr bwMode="auto">
            <a:xfrm flipH="1">
              <a:off x="1153" y="1289"/>
              <a:ext cx="1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438" name="Rectangle 38"/>
            <p:cNvSpPr>
              <a:spLocks noChangeArrowheads="1"/>
            </p:cNvSpPr>
            <p:nvPr/>
          </p:nvSpPr>
          <p:spPr bwMode="auto">
            <a:xfrm>
              <a:off x="1260" y="1064"/>
              <a:ext cx="64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>
                  <a:latin typeface="Palatino" charset="0"/>
                </a:rPr>
                <a:t>Attach()</a:t>
              </a:r>
            </a:p>
          </p:txBody>
        </p:sp>
      </p:grpSp>
      <p:grpSp>
        <p:nvGrpSpPr>
          <p:cNvPr id="102453" name="Group 53"/>
          <p:cNvGrpSpPr>
            <a:grpSpLocks/>
          </p:cNvGrpSpPr>
          <p:nvPr/>
        </p:nvGrpSpPr>
        <p:grpSpPr bwMode="auto">
          <a:xfrm>
            <a:off x="1808163" y="1841500"/>
            <a:ext cx="5551487" cy="363538"/>
            <a:chOff x="1139" y="1160"/>
            <a:chExt cx="3497" cy="229"/>
          </a:xfrm>
        </p:grpSpPr>
        <p:sp>
          <p:nvSpPr>
            <p:cNvPr id="102440" name="Line 40"/>
            <p:cNvSpPr>
              <a:spLocks noChangeShapeType="1"/>
            </p:cNvSpPr>
            <p:nvPr/>
          </p:nvSpPr>
          <p:spPr bwMode="auto">
            <a:xfrm flipH="1">
              <a:off x="1139" y="1385"/>
              <a:ext cx="34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441" name="Rectangle 41"/>
            <p:cNvSpPr>
              <a:spLocks noChangeArrowheads="1"/>
            </p:cNvSpPr>
            <p:nvPr/>
          </p:nvSpPr>
          <p:spPr bwMode="auto">
            <a:xfrm>
              <a:off x="3748" y="1160"/>
              <a:ext cx="64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>
                  <a:latin typeface="Palatino" charset="0"/>
                </a:rPr>
                <a:t>Attach()</a:t>
              </a:r>
            </a:p>
          </p:txBody>
        </p:sp>
      </p:grpSp>
      <p:sp>
        <p:nvSpPr>
          <p:cNvPr id="102443" name="Line 43"/>
          <p:cNvSpPr>
            <a:spLocks noChangeShapeType="1"/>
          </p:cNvSpPr>
          <p:nvPr/>
        </p:nvSpPr>
        <p:spPr bwMode="auto">
          <a:xfrm flipH="1">
            <a:off x="1857375" y="5135563"/>
            <a:ext cx="24765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44" name="Text Box 44"/>
          <p:cNvSpPr txBox="1">
            <a:spLocks noChangeArrowheads="1"/>
          </p:cNvSpPr>
          <p:nvPr/>
        </p:nvSpPr>
        <p:spPr bwMode="auto">
          <a:xfrm>
            <a:off x="2211388" y="4854575"/>
            <a:ext cx="755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Palatino" charset="0"/>
              </a:rPr>
              <a:t>“foo”</a:t>
            </a:r>
          </a:p>
        </p:txBody>
      </p:sp>
      <p:grpSp>
        <p:nvGrpSpPr>
          <p:cNvPr id="102464" name="Group 64"/>
          <p:cNvGrpSpPr>
            <a:grpSpLocks/>
          </p:cNvGrpSpPr>
          <p:nvPr/>
        </p:nvGrpSpPr>
        <p:grpSpPr bwMode="auto">
          <a:xfrm>
            <a:off x="3713163" y="2401888"/>
            <a:ext cx="3200400" cy="2598737"/>
            <a:chOff x="2339" y="1513"/>
            <a:chExt cx="2016" cy="1637"/>
          </a:xfrm>
        </p:grpSpPr>
        <p:sp>
          <p:nvSpPr>
            <p:cNvPr id="102465" name="AutoShape 65"/>
            <p:cNvSpPr>
              <a:spLocks noChangeArrowheads="1"/>
            </p:cNvSpPr>
            <p:nvPr/>
          </p:nvSpPr>
          <p:spPr bwMode="auto">
            <a:xfrm>
              <a:off x="2339" y="1513"/>
              <a:ext cx="2016" cy="1192"/>
            </a:xfrm>
            <a:prstGeom prst="cloudCallout">
              <a:avLst>
                <a:gd name="adj1" fmla="val -35912"/>
                <a:gd name="adj2" fmla="val 62667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600">
                <a:solidFill>
                  <a:schemeClr val="bg1"/>
                </a:solidFill>
                <a:latin typeface="Palatino" charset="0"/>
              </a:endParaRPr>
            </a:p>
            <a:p>
              <a:pPr algn="ctr"/>
              <a:r>
                <a:rPr lang="en-US" altLang="en-US" sz="1600">
                  <a:solidFill>
                    <a:schemeClr val="bg1"/>
                  </a:solidFill>
                  <a:latin typeface="Palatino" charset="0"/>
                </a:rPr>
                <a:t>      Subject goes through all its </a:t>
              </a:r>
            </a:p>
            <a:p>
              <a:pPr algn="ctr"/>
              <a:r>
                <a:rPr lang="en-US" altLang="en-US" sz="1600">
                  <a:solidFill>
                    <a:schemeClr val="bg1"/>
                  </a:solidFill>
                  <a:latin typeface="Palatino" charset="0"/>
                </a:rPr>
                <a:t>observers and calls update() on </a:t>
              </a:r>
            </a:p>
            <a:p>
              <a:pPr algn="ctr"/>
              <a:r>
                <a:rPr lang="en-US" altLang="en-US" sz="1600">
                  <a:solidFill>
                    <a:schemeClr val="bg1"/>
                  </a:solidFill>
                  <a:latin typeface="Palatino" charset="0"/>
                </a:rPr>
                <a:t>them, asking for the new </a:t>
              </a:r>
            </a:p>
            <a:p>
              <a:pPr algn="ctr"/>
              <a:r>
                <a:rPr lang="en-US" altLang="en-US" sz="1600">
                  <a:solidFill>
                    <a:schemeClr val="bg1"/>
                  </a:solidFill>
                  <a:latin typeface="Palatino" charset="0"/>
                </a:rPr>
                <a:t>state is decoupled from </a:t>
              </a:r>
            </a:p>
            <a:p>
              <a:pPr algn="ctr"/>
              <a:r>
                <a:rPr lang="en-US" altLang="en-US" sz="1600">
                  <a:solidFill>
                    <a:schemeClr val="bg1"/>
                  </a:solidFill>
                  <a:latin typeface="Palatino" charset="0"/>
                </a:rPr>
                <a:t>the notification</a:t>
              </a:r>
            </a:p>
          </p:txBody>
        </p:sp>
        <p:sp>
          <p:nvSpPr>
            <p:cNvPr id="102466" name="Oval 66"/>
            <p:cNvSpPr>
              <a:spLocks noChangeArrowheads="1"/>
            </p:cNvSpPr>
            <p:nvPr/>
          </p:nvSpPr>
          <p:spPr bwMode="auto">
            <a:xfrm>
              <a:off x="3466" y="2823"/>
              <a:ext cx="321" cy="18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467" name="Oval 67"/>
            <p:cNvSpPr>
              <a:spLocks noChangeArrowheads="1"/>
            </p:cNvSpPr>
            <p:nvPr/>
          </p:nvSpPr>
          <p:spPr bwMode="auto">
            <a:xfrm>
              <a:off x="3594" y="2974"/>
              <a:ext cx="282" cy="118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468" name="Oval 68"/>
            <p:cNvSpPr>
              <a:spLocks noChangeArrowheads="1"/>
            </p:cNvSpPr>
            <p:nvPr/>
          </p:nvSpPr>
          <p:spPr bwMode="auto">
            <a:xfrm>
              <a:off x="3730" y="3071"/>
              <a:ext cx="189" cy="7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469" name="Oval 69"/>
            <p:cNvSpPr>
              <a:spLocks noChangeArrowheads="1"/>
            </p:cNvSpPr>
            <p:nvPr/>
          </p:nvSpPr>
          <p:spPr bwMode="auto">
            <a:xfrm>
              <a:off x="3319" y="2668"/>
              <a:ext cx="321" cy="18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Animated Sequence diagram</a:t>
            </a:r>
          </a:p>
        </p:txBody>
      </p:sp>
      <p:grpSp>
        <p:nvGrpSpPr>
          <p:cNvPr id="34871" name="Group 55"/>
          <p:cNvGrpSpPr>
            <a:grpSpLocks/>
          </p:cNvGrpSpPr>
          <p:nvPr/>
        </p:nvGrpSpPr>
        <p:grpSpPr bwMode="auto">
          <a:xfrm>
            <a:off x="1803400" y="4759325"/>
            <a:ext cx="2476500" cy="363538"/>
            <a:chOff x="1136" y="2878"/>
            <a:chExt cx="1560" cy="229"/>
          </a:xfrm>
        </p:grpSpPr>
        <p:sp>
          <p:nvSpPr>
            <p:cNvPr id="34833" name="Line 17"/>
            <p:cNvSpPr>
              <a:spLocks noChangeShapeType="1"/>
            </p:cNvSpPr>
            <p:nvPr/>
          </p:nvSpPr>
          <p:spPr bwMode="auto">
            <a:xfrm flipH="1">
              <a:off x="1136" y="3082"/>
              <a:ext cx="1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39" name="Rectangle 23"/>
            <p:cNvSpPr>
              <a:spLocks noChangeArrowheads="1"/>
            </p:cNvSpPr>
            <p:nvPr/>
          </p:nvSpPr>
          <p:spPr bwMode="auto">
            <a:xfrm>
              <a:off x="1283" y="2878"/>
              <a:ext cx="73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>
                  <a:latin typeface="Palatino" charset="0"/>
                </a:rPr>
                <a:t>getState()</a:t>
              </a:r>
            </a:p>
          </p:txBody>
        </p:sp>
      </p:grpSp>
      <p:grpSp>
        <p:nvGrpSpPr>
          <p:cNvPr id="34894" name="Group 78"/>
          <p:cNvGrpSpPr>
            <a:grpSpLocks/>
          </p:cNvGrpSpPr>
          <p:nvPr/>
        </p:nvGrpSpPr>
        <p:grpSpPr bwMode="auto">
          <a:xfrm>
            <a:off x="679450" y="971550"/>
            <a:ext cx="8140700" cy="5092700"/>
            <a:chOff x="428" y="612"/>
            <a:chExt cx="5128" cy="3208"/>
          </a:xfrm>
        </p:grpSpPr>
        <p:sp>
          <p:nvSpPr>
            <p:cNvPr id="34825" name="Line 9"/>
            <p:cNvSpPr>
              <a:spLocks noChangeShapeType="1"/>
            </p:cNvSpPr>
            <p:nvPr/>
          </p:nvSpPr>
          <p:spPr bwMode="auto">
            <a:xfrm>
              <a:off x="4676" y="892"/>
              <a:ext cx="0" cy="29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26" name="Rectangle 10"/>
            <p:cNvSpPr>
              <a:spLocks noChangeArrowheads="1"/>
            </p:cNvSpPr>
            <p:nvPr/>
          </p:nvSpPr>
          <p:spPr bwMode="auto">
            <a:xfrm>
              <a:off x="3796" y="612"/>
              <a:ext cx="1760" cy="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 u="sng">
                  <a:latin typeface="Palatino" charset="0"/>
                </a:rPr>
                <a:t>aListView</a:t>
              </a:r>
            </a:p>
          </p:txBody>
        </p:sp>
        <p:sp>
          <p:nvSpPr>
            <p:cNvPr id="34822" name="Line 6"/>
            <p:cNvSpPr>
              <a:spLocks noChangeShapeType="1"/>
            </p:cNvSpPr>
            <p:nvPr/>
          </p:nvSpPr>
          <p:spPr bwMode="auto">
            <a:xfrm>
              <a:off x="2772" y="892"/>
              <a:ext cx="0" cy="29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23" name="Rectangle 7"/>
            <p:cNvSpPr>
              <a:spLocks noChangeArrowheads="1"/>
            </p:cNvSpPr>
            <p:nvPr/>
          </p:nvSpPr>
          <p:spPr bwMode="auto">
            <a:xfrm>
              <a:off x="2108" y="612"/>
              <a:ext cx="1328" cy="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 u="sng">
                  <a:latin typeface="Palatino" charset="0"/>
                </a:rPr>
                <a:t>anInfoView</a:t>
              </a:r>
            </a:p>
          </p:txBody>
        </p:sp>
        <p:sp>
          <p:nvSpPr>
            <p:cNvPr id="34819" name="Line 3"/>
            <p:cNvSpPr>
              <a:spLocks noChangeShapeType="1"/>
            </p:cNvSpPr>
            <p:nvPr/>
          </p:nvSpPr>
          <p:spPr bwMode="auto">
            <a:xfrm>
              <a:off x="1092" y="892"/>
              <a:ext cx="0" cy="29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20" name="Rectangle 4"/>
            <p:cNvSpPr>
              <a:spLocks noChangeArrowheads="1"/>
            </p:cNvSpPr>
            <p:nvPr/>
          </p:nvSpPr>
          <p:spPr bwMode="auto">
            <a:xfrm>
              <a:off x="428" y="612"/>
              <a:ext cx="1328" cy="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 u="sng">
                  <a:latin typeface="Palatino" charset="0"/>
                </a:rPr>
                <a:t>aFile</a:t>
              </a:r>
            </a:p>
          </p:txBody>
        </p:sp>
        <p:sp>
          <p:nvSpPr>
            <p:cNvPr id="34846" name="Rectangle 30"/>
            <p:cNvSpPr>
              <a:spLocks noChangeArrowheads="1"/>
            </p:cNvSpPr>
            <p:nvPr/>
          </p:nvSpPr>
          <p:spPr bwMode="auto">
            <a:xfrm>
              <a:off x="1052" y="1008"/>
              <a:ext cx="104" cy="4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47" name="Rectangle 31"/>
            <p:cNvSpPr>
              <a:spLocks noChangeArrowheads="1"/>
            </p:cNvSpPr>
            <p:nvPr/>
          </p:nvSpPr>
          <p:spPr bwMode="auto">
            <a:xfrm>
              <a:off x="2724" y="1033"/>
              <a:ext cx="104" cy="3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50" name="Rectangle 34"/>
            <p:cNvSpPr>
              <a:spLocks noChangeArrowheads="1"/>
            </p:cNvSpPr>
            <p:nvPr/>
          </p:nvSpPr>
          <p:spPr bwMode="auto">
            <a:xfrm>
              <a:off x="4624" y="1058"/>
              <a:ext cx="104" cy="3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4865" name="Group 49"/>
          <p:cNvGrpSpPr>
            <a:grpSpLocks/>
          </p:cNvGrpSpPr>
          <p:nvPr/>
        </p:nvGrpSpPr>
        <p:grpSpPr bwMode="auto">
          <a:xfrm>
            <a:off x="1822450" y="3184525"/>
            <a:ext cx="1144588" cy="714375"/>
            <a:chOff x="1148" y="2006"/>
            <a:chExt cx="721" cy="450"/>
          </a:xfrm>
        </p:grpSpPr>
        <p:sp>
          <p:nvSpPr>
            <p:cNvPr id="34842" name="Line 26"/>
            <p:cNvSpPr>
              <a:spLocks noChangeShapeType="1"/>
            </p:cNvSpPr>
            <p:nvPr/>
          </p:nvSpPr>
          <p:spPr bwMode="auto">
            <a:xfrm>
              <a:off x="1164" y="2232"/>
              <a:ext cx="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43" name="Line 27"/>
            <p:cNvSpPr>
              <a:spLocks noChangeShapeType="1"/>
            </p:cNvSpPr>
            <p:nvPr/>
          </p:nvSpPr>
          <p:spPr bwMode="auto">
            <a:xfrm>
              <a:off x="1148" y="2456"/>
              <a:ext cx="4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44" name="Line 28"/>
            <p:cNvSpPr>
              <a:spLocks noChangeShapeType="1"/>
            </p:cNvSpPr>
            <p:nvPr/>
          </p:nvSpPr>
          <p:spPr bwMode="auto">
            <a:xfrm flipV="1">
              <a:off x="1616" y="2240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45" name="Rectangle 29"/>
            <p:cNvSpPr>
              <a:spLocks noChangeArrowheads="1"/>
            </p:cNvSpPr>
            <p:nvPr/>
          </p:nvSpPr>
          <p:spPr bwMode="auto">
            <a:xfrm>
              <a:off x="1259" y="2006"/>
              <a:ext cx="61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>
                  <a:latin typeface="Palatino" charset="0"/>
                </a:rPr>
                <a:t>notify()</a:t>
              </a:r>
            </a:p>
          </p:txBody>
        </p:sp>
      </p:grpSp>
      <p:grpSp>
        <p:nvGrpSpPr>
          <p:cNvPr id="34876" name="Group 60"/>
          <p:cNvGrpSpPr>
            <a:grpSpLocks/>
          </p:cNvGrpSpPr>
          <p:nvPr/>
        </p:nvGrpSpPr>
        <p:grpSpPr bwMode="auto">
          <a:xfrm>
            <a:off x="1830388" y="1689100"/>
            <a:ext cx="2476500" cy="363538"/>
            <a:chOff x="1153" y="1064"/>
            <a:chExt cx="1560" cy="229"/>
          </a:xfrm>
        </p:grpSpPr>
        <p:sp>
          <p:nvSpPr>
            <p:cNvPr id="34848" name="Line 32"/>
            <p:cNvSpPr>
              <a:spLocks noChangeShapeType="1"/>
            </p:cNvSpPr>
            <p:nvPr/>
          </p:nvSpPr>
          <p:spPr bwMode="auto">
            <a:xfrm flipH="1">
              <a:off x="1153" y="1289"/>
              <a:ext cx="1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49" name="Rectangle 33"/>
            <p:cNvSpPr>
              <a:spLocks noChangeArrowheads="1"/>
            </p:cNvSpPr>
            <p:nvPr/>
          </p:nvSpPr>
          <p:spPr bwMode="auto">
            <a:xfrm>
              <a:off x="1260" y="1064"/>
              <a:ext cx="64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>
                  <a:latin typeface="Palatino" charset="0"/>
                </a:rPr>
                <a:t>Attach()</a:t>
              </a:r>
            </a:p>
          </p:txBody>
        </p:sp>
      </p:grpSp>
      <p:grpSp>
        <p:nvGrpSpPr>
          <p:cNvPr id="34878" name="Group 62"/>
          <p:cNvGrpSpPr>
            <a:grpSpLocks/>
          </p:cNvGrpSpPr>
          <p:nvPr/>
        </p:nvGrpSpPr>
        <p:grpSpPr bwMode="auto">
          <a:xfrm>
            <a:off x="1808163" y="1841500"/>
            <a:ext cx="5551487" cy="363538"/>
            <a:chOff x="1139" y="1160"/>
            <a:chExt cx="3497" cy="229"/>
          </a:xfrm>
        </p:grpSpPr>
        <p:sp>
          <p:nvSpPr>
            <p:cNvPr id="34852" name="Line 36"/>
            <p:cNvSpPr>
              <a:spLocks noChangeShapeType="1"/>
            </p:cNvSpPr>
            <p:nvPr/>
          </p:nvSpPr>
          <p:spPr bwMode="auto">
            <a:xfrm flipH="1">
              <a:off x="1139" y="1385"/>
              <a:ext cx="34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53" name="Rectangle 37"/>
            <p:cNvSpPr>
              <a:spLocks noChangeArrowheads="1"/>
            </p:cNvSpPr>
            <p:nvPr/>
          </p:nvSpPr>
          <p:spPr bwMode="auto">
            <a:xfrm>
              <a:off x="3748" y="1160"/>
              <a:ext cx="64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>
                  <a:latin typeface="Palatino" charset="0"/>
                </a:rPr>
                <a:t>Attach()</a:t>
              </a:r>
            </a:p>
          </p:txBody>
        </p:sp>
      </p:grpSp>
      <p:grpSp>
        <p:nvGrpSpPr>
          <p:cNvPr id="34873" name="Group 57"/>
          <p:cNvGrpSpPr>
            <a:grpSpLocks/>
          </p:cNvGrpSpPr>
          <p:nvPr/>
        </p:nvGrpSpPr>
        <p:grpSpPr bwMode="auto">
          <a:xfrm>
            <a:off x="1857375" y="5045075"/>
            <a:ext cx="2476500" cy="366713"/>
            <a:chOff x="1170" y="3058"/>
            <a:chExt cx="1560" cy="231"/>
          </a:xfrm>
        </p:grpSpPr>
        <p:sp>
          <p:nvSpPr>
            <p:cNvPr id="34857" name="Line 41"/>
            <p:cNvSpPr>
              <a:spLocks noChangeShapeType="1"/>
            </p:cNvSpPr>
            <p:nvPr/>
          </p:nvSpPr>
          <p:spPr bwMode="auto">
            <a:xfrm flipH="1">
              <a:off x="1170" y="3235"/>
              <a:ext cx="15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58" name="Text Box 42"/>
            <p:cNvSpPr txBox="1">
              <a:spLocks noChangeArrowheads="1"/>
            </p:cNvSpPr>
            <p:nvPr/>
          </p:nvSpPr>
          <p:spPr bwMode="auto">
            <a:xfrm>
              <a:off x="1393" y="3058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Palatino" charset="0"/>
                </a:rPr>
                <a:t>“foo”</a:t>
              </a:r>
            </a:p>
          </p:txBody>
        </p:sp>
      </p:grpSp>
      <p:grpSp>
        <p:nvGrpSpPr>
          <p:cNvPr id="34897" name="Group 81"/>
          <p:cNvGrpSpPr>
            <a:grpSpLocks/>
          </p:cNvGrpSpPr>
          <p:nvPr/>
        </p:nvGrpSpPr>
        <p:grpSpPr bwMode="auto">
          <a:xfrm>
            <a:off x="1651000" y="2333625"/>
            <a:ext cx="5857875" cy="4098925"/>
            <a:chOff x="1040" y="1470"/>
            <a:chExt cx="3690" cy="2582"/>
          </a:xfrm>
        </p:grpSpPr>
        <p:grpSp>
          <p:nvGrpSpPr>
            <p:cNvPr id="34893" name="Group 77"/>
            <p:cNvGrpSpPr>
              <a:grpSpLocks/>
            </p:cNvGrpSpPr>
            <p:nvPr/>
          </p:nvGrpSpPr>
          <p:grpSpPr bwMode="auto">
            <a:xfrm>
              <a:off x="1144" y="1470"/>
              <a:ext cx="3489" cy="229"/>
              <a:chOff x="1144" y="1470"/>
              <a:chExt cx="3489" cy="229"/>
            </a:xfrm>
          </p:grpSpPr>
          <p:sp>
            <p:nvSpPr>
              <p:cNvPr id="34832" name="Line 16"/>
              <p:cNvSpPr>
                <a:spLocks noChangeShapeType="1"/>
              </p:cNvSpPr>
              <p:nvPr/>
            </p:nvSpPr>
            <p:spPr bwMode="auto">
              <a:xfrm flipH="1">
                <a:off x="1144" y="1688"/>
                <a:ext cx="348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4837" name="Rectangle 21"/>
              <p:cNvSpPr>
                <a:spLocks noChangeArrowheads="1"/>
              </p:cNvSpPr>
              <p:nvPr/>
            </p:nvSpPr>
            <p:spPr bwMode="auto">
              <a:xfrm>
                <a:off x="1243" y="1470"/>
                <a:ext cx="1082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en-US" altLang="en-US">
                    <a:latin typeface="Palatino" charset="0"/>
                  </a:rPr>
                  <a:t>setState(“foo”)</a:t>
                </a:r>
              </a:p>
            </p:txBody>
          </p:sp>
        </p:grpSp>
        <p:sp>
          <p:nvSpPr>
            <p:cNvPr id="34831" name="Rectangle 15"/>
            <p:cNvSpPr>
              <a:spLocks noChangeArrowheads="1"/>
            </p:cNvSpPr>
            <p:nvPr/>
          </p:nvSpPr>
          <p:spPr bwMode="auto">
            <a:xfrm>
              <a:off x="1040" y="1660"/>
              <a:ext cx="104" cy="23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28" name="Rectangle 12"/>
            <p:cNvSpPr>
              <a:spLocks noChangeArrowheads="1"/>
            </p:cNvSpPr>
            <p:nvPr/>
          </p:nvSpPr>
          <p:spPr bwMode="auto">
            <a:xfrm>
              <a:off x="4626" y="1580"/>
              <a:ext cx="104" cy="4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4886" name="Group 70"/>
          <p:cNvGrpSpPr>
            <a:grpSpLocks/>
          </p:cNvGrpSpPr>
          <p:nvPr/>
        </p:nvGrpSpPr>
        <p:grpSpPr bwMode="auto">
          <a:xfrm>
            <a:off x="1822450" y="4276725"/>
            <a:ext cx="5683250" cy="1165225"/>
            <a:chOff x="1148" y="3254"/>
            <a:chExt cx="3580" cy="734"/>
          </a:xfrm>
        </p:grpSpPr>
        <p:sp>
          <p:nvSpPr>
            <p:cNvPr id="34830" name="Rectangle 14"/>
            <p:cNvSpPr>
              <a:spLocks noChangeArrowheads="1"/>
            </p:cNvSpPr>
            <p:nvPr/>
          </p:nvSpPr>
          <p:spPr bwMode="auto">
            <a:xfrm>
              <a:off x="4624" y="3516"/>
              <a:ext cx="104" cy="4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34874" name="Group 58"/>
            <p:cNvGrpSpPr>
              <a:grpSpLocks/>
            </p:cNvGrpSpPr>
            <p:nvPr/>
          </p:nvGrpSpPr>
          <p:grpSpPr bwMode="auto">
            <a:xfrm>
              <a:off x="1148" y="3254"/>
              <a:ext cx="3456" cy="290"/>
              <a:chOff x="1148" y="3254"/>
              <a:chExt cx="3456" cy="290"/>
            </a:xfrm>
          </p:grpSpPr>
          <p:sp>
            <p:nvSpPr>
              <p:cNvPr id="34836" name="Line 20"/>
              <p:cNvSpPr>
                <a:spLocks noChangeShapeType="1"/>
              </p:cNvSpPr>
              <p:nvPr/>
            </p:nvSpPr>
            <p:spPr bwMode="auto">
              <a:xfrm>
                <a:off x="1148" y="3544"/>
                <a:ext cx="34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4838" name="Rectangle 22"/>
              <p:cNvSpPr>
                <a:spLocks noChangeArrowheads="1"/>
              </p:cNvSpPr>
              <p:nvPr/>
            </p:nvSpPr>
            <p:spPr bwMode="auto">
              <a:xfrm>
                <a:off x="3795" y="3254"/>
                <a:ext cx="666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en-US" altLang="en-US">
                    <a:latin typeface="Palatino" charset="0"/>
                  </a:rPr>
                  <a:t>update()</a:t>
                </a:r>
              </a:p>
            </p:txBody>
          </p:sp>
        </p:grpSp>
      </p:grpSp>
      <p:grpSp>
        <p:nvGrpSpPr>
          <p:cNvPr id="34896" name="Group 80"/>
          <p:cNvGrpSpPr>
            <a:grpSpLocks/>
          </p:cNvGrpSpPr>
          <p:nvPr/>
        </p:nvGrpSpPr>
        <p:grpSpPr bwMode="auto">
          <a:xfrm>
            <a:off x="1854200" y="4111625"/>
            <a:ext cx="2671763" cy="1598613"/>
            <a:chOff x="1168" y="2590"/>
            <a:chExt cx="1683" cy="1007"/>
          </a:xfrm>
        </p:grpSpPr>
        <p:grpSp>
          <p:nvGrpSpPr>
            <p:cNvPr id="34875" name="Group 59"/>
            <p:cNvGrpSpPr>
              <a:grpSpLocks/>
            </p:cNvGrpSpPr>
            <p:nvPr/>
          </p:nvGrpSpPr>
          <p:grpSpPr bwMode="auto">
            <a:xfrm>
              <a:off x="1168" y="2590"/>
              <a:ext cx="1560" cy="250"/>
              <a:chOff x="1168" y="2590"/>
              <a:chExt cx="1560" cy="250"/>
            </a:xfrm>
          </p:grpSpPr>
          <p:sp>
            <p:nvSpPr>
              <p:cNvPr id="34834" name="Line 18"/>
              <p:cNvSpPr>
                <a:spLocks noChangeShapeType="1"/>
              </p:cNvSpPr>
              <p:nvPr/>
            </p:nvSpPr>
            <p:spPr bwMode="auto">
              <a:xfrm flipH="1">
                <a:off x="1168" y="2840"/>
                <a:ext cx="15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4840" name="Rectangle 24"/>
              <p:cNvSpPr>
                <a:spLocks noChangeArrowheads="1"/>
              </p:cNvSpPr>
              <p:nvPr/>
            </p:nvSpPr>
            <p:spPr bwMode="auto">
              <a:xfrm>
                <a:off x="1931" y="2590"/>
                <a:ext cx="666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en-US" altLang="en-US">
                    <a:latin typeface="Palatino" charset="0"/>
                  </a:rPr>
                  <a:t>update()</a:t>
                </a:r>
              </a:p>
            </p:txBody>
          </p:sp>
        </p:grpSp>
        <p:sp>
          <p:nvSpPr>
            <p:cNvPr id="34829" name="Rectangle 13"/>
            <p:cNvSpPr>
              <a:spLocks noChangeArrowheads="1"/>
            </p:cNvSpPr>
            <p:nvPr/>
          </p:nvSpPr>
          <p:spPr bwMode="auto">
            <a:xfrm>
              <a:off x="2712" y="2788"/>
              <a:ext cx="139" cy="8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Ricochet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Ricochet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Observer pattern implementation in Java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1600">
                <a:latin typeface="Courier" charset="0"/>
              </a:rPr>
              <a:t>// import java.util;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endParaRPr lang="en-US" altLang="en-US" sz="1600">
              <a:latin typeface="Courier" charset="0"/>
            </a:endParaRP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1600">
                <a:latin typeface="Courier" charset="0"/>
              </a:rPr>
              <a:t>public class Observable extends Object {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1600">
                <a:latin typeface="Courier" charset="0"/>
              </a:rPr>
              <a:t>	public void addObserver(Observer o);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1600">
                <a:latin typeface="Courier" charset="0"/>
              </a:rPr>
              <a:t>	public void deleteObserver(Observer o);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1600">
                <a:latin typeface="Courier" charset="0"/>
              </a:rPr>
              <a:t>  	public boolean hasChanged();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1600">
                <a:latin typeface="Courier" charset="0"/>
              </a:rPr>
              <a:t> 	public void notifyObservers();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1600">
                <a:latin typeface="Courier" charset="0"/>
              </a:rPr>
              <a:t>	public void notifyObservers(Object arg);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1600">
                <a:latin typeface="Courier" charset="0"/>
              </a:rPr>
              <a:t>}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endParaRPr lang="en-US" altLang="en-US" sz="1600">
              <a:latin typeface="Courier" charset="0"/>
            </a:endParaRP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1600">
                <a:latin typeface="Courier" charset="0"/>
              </a:rPr>
              <a:t>public abstract interface Observer {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1600">
                <a:latin typeface="Courier" charset="0"/>
              </a:rPr>
              <a:t>	public abstract void update(Observable o, Object arg);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1600">
                <a:latin typeface="Courier" charset="0"/>
              </a:rPr>
              <a:t>}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1600">
                <a:latin typeface="Courier" charset="0"/>
              </a:rPr>
              <a:t>public class Subject extends Observable{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1600">
                <a:latin typeface="Courier" charset="0"/>
              </a:rPr>
              <a:t>	public void setState(String filename);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1600">
                <a:latin typeface="Courier" charset="0"/>
              </a:rPr>
              <a:t>  public string getState();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1600">
                <a:latin typeface="Courier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Pattern Taxonomy</a:t>
            </a:r>
          </a:p>
        </p:txBody>
      </p:sp>
      <p:grpSp>
        <p:nvGrpSpPr>
          <p:cNvPr id="75816" name="Group 40"/>
          <p:cNvGrpSpPr>
            <a:grpSpLocks/>
          </p:cNvGrpSpPr>
          <p:nvPr/>
        </p:nvGrpSpPr>
        <p:grpSpPr bwMode="auto">
          <a:xfrm>
            <a:off x="447675" y="857250"/>
            <a:ext cx="8529638" cy="5708650"/>
            <a:chOff x="282" y="540"/>
            <a:chExt cx="5373" cy="3596"/>
          </a:xfrm>
        </p:grpSpPr>
        <p:sp>
          <p:nvSpPr>
            <p:cNvPr id="75780" name="Rectangle 4"/>
            <p:cNvSpPr>
              <a:spLocks noChangeArrowheads="1"/>
            </p:cNvSpPr>
            <p:nvPr/>
          </p:nvSpPr>
          <p:spPr bwMode="auto">
            <a:xfrm>
              <a:off x="2125" y="540"/>
              <a:ext cx="1104" cy="3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Palatino" charset="0"/>
                </a:rPr>
                <a:t>Pattern</a:t>
              </a:r>
            </a:p>
          </p:txBody>
        </p:sp>
        <p:sp>
          <p:nvSpPr>
            <p:cNvPr id="75781" name="Rectangle 5"/>
            <p:cNvSpPr>
              <a:spLocks noChangeArrowheads="1"/>
            </p:cNvSpPr>
            <p:nvPr/>
          </p:nvSpPr>
          <p:spPr bwMode="auto">
            <a:xfrm>
              <a:off x="461" y="1085"/>
              <a:ext cx="768" cy="5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Palatino" charset="0"/>
                </a:rPr>
                <a:t>Structural</a:t>
              </a:r>
            </a:p>
            <a:p>
              <a:pPr algn="ctr"/>
              <a:r>
                <a:rPr lang="en-US" altLang="en-US">
                  <a:latin typeface="Palatino" charset="0"/>
                </a:rPr>
                <a:t>Pattern</a:t>
              </a:r>
            </a:p>
          </p:txBody>
        </p:sp>
        <p:sp>
          <p:nvSpPr>
            <p:cNvPr id="75782" name="Rectangle 6"/>
            <p:cNvSpPr>
              <a:spLocks noChangeArrowheads="1"/>
            </p:cNvSpPr>
            <p:nvPr/>
          </p:nvSpPr>
          <p:spPr bwMode="auto">
            <a:xfrm>
              <a:off x="2235" y="1351"/>
              <a:ext cx="768" cy="5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Palatino" charset="0"/>
                </a:rPr>
                <a:t>Behavioral</a:t>
              </a:r>
            </a:p>
            <a:p>
              <a:pPr algn="ctr"/>
              <a:r>
                <a:rPr lang="en-US" altLang="en-US">
                  <a:latin typeface="Palatino" charset="0"/>
                </a:rPr>
                <a:t>Pattern</a:t>
              </a:r>
            </a:p>
          </p:txBody>
        </p:sp>
        <p:sp>
          <p:nvSpPr>
            <p:cNvPr id="75783" name="Rectangle 7"/>
            <p:cNvSpPr>
              <a:spLocks noChangeArrowheads="1"/>
            </p:cNvSpPr>
            <p:nvPr/>
          </p:nvSpPr>
          <p:spPr bwMode="auto">
            <a:xfrm>
              <a:off x="4474" y="967"/>
              <a:ext cx="768" cy="5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Palatino" charset="0"/>
                </a:rPr>
                <a:t>Creational</a:t>
              </a:r>
            </a:p>
            <a:p>
              <a:pPr algn="ctr"/>
              <a:r>
                <a:rPr lang="en-US" altLang="en-US">
                  <a:latin typeface="Palatino" charset="0"/>
                </a:rPr>
                <a:t>Pattern</a:t>
              </a:r>
            </a:p>
          </p:txBody>
        </p:sp>
        <p:sp>
          <p:nvSpPr>
            <p:cNvPr id="75784" name="AutoShape 8"/>
            <p:cNvSpPr>
              <a:spLocks noChangeArrowheads="1"/>
            </p:cNvSpPr>
            <p:nvPr/>
          </p:nvSpPr>
          <p:spPr bwMode="auto">
            <a:xfrm>
              <a:off x="2565" y="1065"/>
              <a:ext cx="192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75785" name="AutoShape 9"/>
            <p:cNvCxnSpPr>
              <a:cxnSpLocks noChangeShapeType="1"/>
              <a:stCxn id="75784" idx="2"/>
              <a:endCxn id="75781" idx="3"/>
            </p:cNvCxnSpPr>
            <p:nvPr/>
          </p:nvCxnSpPr>
          <p:spPr bwMode="auto">
            <a:xfrm flipH="1">
              <a:off x="1229" y="1161"/>
              <a:ext cx="1336" cy="21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786" name="AutoShape 10"/>
            <p:cNvCxnSpPr>
              <a:cxnSpLocks noChangeShapeType="1"/>
              <a:stCxn id="75784" idx="3"/>
              <a:endCxn id="75782" idx="0"/>
            </p:cNvCxnSpPr>
            <p:nvPr/>
          </p:nvCxnSpPr>
          <p:spPr bwMode="auto">
            <a:xfrm flipH="1">
              <a:off x="2619" y="1161"/>
              <a:ext cx="42" cy="19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787" name="AutoShape 11"/>
            <p:cNvCxnSpPr>
              <a:cxnSpLocks noChangeShapeType="1"/>
              <a:stCxn id="75784" idx="4"/>
              <a:endCxn id="75783" idx="1"/>
            </p:cNvCxnSpPr>
            <p:nvPr/>
          </p:nvCxnSpPr>
          <p:spPr bwMode="auto">
            <a:xfrm>
              <a:off x="2757" y="1161"/>
              <a:ext cx="1717" cy="9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788" name="AutoShape 12"/>
            <p:cNvCxnSpPr>
              <a:cxnSpLocks noChangeShapeType="1"/>
              <a:stCxn id="75784" idx="0"/>
              <a:endCxn id="75780" idx="2"/>
            </p:cNvCxnSpPr>
            <p:nvPr/>
          </p:nvCxnSpPr>
          <p:spPr bwMode="auto">
            <a:xfrm flipV="1">
              <a:off x="2661" y="920"/>
              <a:ext cx="16" cy="1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5789" name="AutoShape 13"/>
            <p:cNvSpPr>
              <a:spLocks noChangeArrowheads="1"/>
            </p:cNvSpPr>
            <p:nvPr/>
          </p:nvSpPr>
          <p:spPr bwMode="auto">
            <a:xfrm>
              <a:off x="1078" y="2925"/>
              <a:ext cx="192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5790" name="Group 14"/>
            <p:cNvGrpSpPr>
              <a:grpSpLocks/>
            </p:cNvGrpSpPr>
            <p:nvPr/>
          </p:nvGrpSpPr>
          <p:grpSpPr bwMode="auto">
            <a:xfrm>
              <a:off x="282" y="1677"/>
              <a:ext cx="3678" cy="2459"/>
              <a:chOff x="259" y="1661"/>
              <a:chExt cx="3678" cy="2459"/>
            </a:xfrm>
          </p:grpSpPr>
          <p:sp>
            <p:nvSpPr>
              <p:cNvPr id="75791" name="Rectangle 15"/>
              <p:cNvSpPr>
                <a:spLocks noChangeArrowheads="1"/>
              </p:cNvSpPr>
              <p:nvPr/>
            </p:nvSpPr>
            <p:spPr bwMode="auto">
              <a:xfrm>
                <a:off x="259" y="3527"/>
                <a:ext cx="768" cy="57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Palatino" charset="0"/>
                  </a:rPr>
                  <a:t>Adapter</a:t>
                </a:r>
              </a:p>
            </p:txBody>
          </p:sp>
          <p:sp>
            <p:nvSpPr>
              <p:cNvPr id="75792" name="Rectangle 16"/>
              <p:cNvSpPr>
                <a:spLocks noChangeArrowheads="1"/>
              </p:cNvSpPr>
              <p:nvPr/>
            </p:nvSpPr>
            <p:spPr bwMode="auto">
              <a:xfrm>
                <a:off x="1219" y="3527"/>
                <a:ext cx="768" cy="57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Palatino" charset="0"/>
                  </a:rPr>
                  <a:t>Bridge</a:t>
                </a:r>
              </a:p>
            </p:txBody>
          </p:sp>
          <p:sp>
            <p:nvSpPr>
              <p:cNvPr id="75793" name="Rectangle 17"/>
              <p:cNvSpPr>
                <a:spLocks noChangeArrowheads="1"/>
              </p:cNvSpPr>
              <p:nvPr/>
            </p:nvSpPr>
            <p:spPr bwMode="auto">
              <a:xfrm>
                <a:off x="2179" y="3527"/>
                <a:ext cx="768" cy="57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Palatino" charset="0"/>
                  </a:rPr>
                  <a:t>Facade</a:t>
                </a:r>
              </a:p>
            </p:txBody>
          </p:sp>
          <p:cxnSp>
            <p:nvCxnSpPr>
              <p:cNvPr id="75794" name="AutoShape 18"/>
              <p:cNvCxnSpPr>
                <a:cxnSpLocks noChangeShapeType="1"/>
                <a:stCxn id="75789" idx="2"/>
                <a:endCxn id="75791" idx="0"/>
              </p:cNvCxnSpPr>
              <p:nvPr/>
            </p:nvCxnSpPr>
            <p:spPr bwMode="auto">
              <a:xfrm flipH="1">
                <a:off x="643" y="3021"/>
                <a:ext cx="435" cy="50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5795" name="AutoShape 19"/>
              <p:cNvCxnSpPr>
                <a:cxnSpLocks noChangeShapeType="1"/>
                <a:stCxn id="75789" idx="3"/>
                <a:endCxn id="75792" idx="0"/>
              </p:cNvCxnSpPr>
              <p:nvPr/>
            </p:nvCxnSpPr>
            <p:spPr bwMode="auto">
              <a:xfrm>
                <a:off x="1174" y="3021"/>
                <a:ext cx="429" cy="50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5796" name="AutoShape 20"/>
              <p:cNvCxnSpPr>
                <a:cxnSpLocks noChangeShapeType="1"/>
                <a:stCxn id="75789" idx="4"/>
                <a:endCxn id="75793" idx="0"/>
              </p:cNvCxnSpPr>
              <p:nvPr/>
            </p:nvCxnSpPr>
            <p:spPr bwMode="auto">
              <a:xfrm>
                <a:off x="1270" y="3021"/>
                <a:ext cx="1293" cy="50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5797" name="AutoShape 21"/>
              <p:cNvCxnSpPr>
                <a:cxnSpLocks noChangeShapeType="1"/>
                <a:stCxn id="75789" idx="0"/>
                <a:endCxn id="75781" idx="2"/>
              </p:cNvCxnSpPr>
              <p:nvPr/>
            </p:nvCxnSpPr>
            <p:spPr bwMode="auto">
              <a:xfrm flipH="1" flipV="1">
                <a:off x="845" y="1661"/>
                <a:ext cx="329" cy="12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5798" name="Rectangle 22"/>
              <p:cNvSpPr>
                <a:spLocks noChangeArrowheads="1"/>
              </p:cNvSpPr>
              <p:nvPr/>
            </p:nvSpPr>
            <p:spPr bwMode="auto">
              <a:xfrm>
                <a:off x="3169" y="3544"/>
                <a:ext cx="768" cy="57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Palatino" charset="0"/>
                  </a:rPr>
                  <a:t>Proxy</a:t>
                </a:r>
              </a:p>
            </p:txBody>
          </p:sp>
          <p:cxnSp>
            <p:nvCxnSpPr>
              <p:cNvPr id="75799" name="AutoShape 23"/>
              <p:cNvCxnSpPr>
                <a:cxnSpLocks noChangeShapeType="1"/>
                <a:stCxn id="75789" idx="4"/>
                <a:endCxn id="75798" idx="0"/>
              </p:cNvCxnSpPr>
              <p:nvPr/>
            </p:nvCxnSpPr>
            <p:spPr bwMode="auto">
              <a:xfrm>
                <a:off x="1270" y="3021"/>
                <a:ext cx="2283" cy="523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5800" name="Rectangle 24"/>
            <p:cNvSpPr>
              <a:spLocks noChangeArrowheads="1"/>
            </p:cNvSpPr>
            <p:nvPr/>
          </p:nvSpPr>
          <p:spPr bwMode="auto">
            <a:xfrm>
              <a:off x="1434" y="2342"/>
              <a:ext cx="705" cy="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Palatino" charset="0"/>
                </a:rPr>
                <a:t>Command</a:t>
              </a:r>
            </a:p>
            <a:p>
              <a:pPr algn="ctr"/>
              <a:endParaRPr lang="en-US" altLang="en-US">
                <a:latin typeface="Palatino" charset="0"/>
              </a:endParaRPr>
            </a:p>
          </p:txBody>
        </p:sp>
        <p:sp>
          <p:nvSpPr>
            <p:cNvPr id="75801" name="Rectangle 25"/>
            <p:cNvSpPr>
              <a:spLocks noChangeArrowheads="1"/>
            </p:cNvSpPr>
            <p:nvPr/>
          </p:nvSpPr>
          <p:spPr bwMode="auto">
            <a:xfrm>
              <a:off x="2300" y="2357"/>
              <a:ext cx="705" cy="53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  <a:latin typeface="Palatino" charset="0"/>
                </a:rPr>
                <a:t>Observer</a:t>
              </a:r>
            </a:p>
            <a:p>
              <a:pPr algn="ctr"/>
              <a:endParaRPr lang="en-US" altLang="en-US">
                <a:solidFill>
                  <a:schemeClr val="bg1"/>
                </a:solidFill>
                <a:latin typeface="Palatino" charset="0"/>
              </a:endParaRPr>
            </a:p>
          </p:txBody>
        </p:sp>
        <p:sp>
          <p:nvSpPr>
            <p:cNvPr id="75802" name="Rectangle 26"/>
            <p:cNvSpPr>
              <a:spLocks noChangeArrowheads="1"/>
            </p:cNvSpPr>
            <p:nvPr/>
          </p:nvSpPr>
          <p:spPr bwMode="auto">
            <a:xfrm>
              <a:off x="3110" y="2357"/>
              <a:ext cx="689" cy="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Palatino" charset="0"/>
                </a:rPr>
                <a:t>Strategy</a:t>
              </a:r>
            </a:p>
            <a:p>
              <a:pPr algn="ctr"/>
              <a:endParaRPr lang="en-US" altLang="en-US">
                <a:latin typeface="Palatino" charset="0"/>
              </a:endParaRPr>
            </a:p>
          </p:txBody>
        </p:sp>
        <p:sp>
          <p:nvSpPr>
            <p:cNvPr id="75803" name="AutoShape 27"/>
            <p:cNvSpPr>
              <a:spLocks noChangeArrowheads="1"/>
            </p:cNvSpPr>
            <p:nvPr/>
          </p:nvSpPr>
          <p:spPr bwMode="auto">
            <a:xfrm>
              <a:off x="2558" y="2046"/>
              <a:ext cx="192" cy="89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75804" name="AutoShape 28"/>
            <p:cNvCxnSpPr>
              <a:cxnSpLocks noChangeShapeType="1"/>
              <a:stCxn id="75803" idx="2"/>
              <a:endCxn id="75800" idx="0"/>
            </p:cNvCxnSpPr>
            <p:nvPr/>
          </p:nvCxnSpPr>
          <p:spPr bwMode="auto">
            <a:xfrm flipH="1">
              <a:off x="1787" y="2135"/>
              <a:ext cx="771" cy="20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805" name="AutoShape 29"/>
            <p:cNvCxnSpPr>
              <a:cxnSpLocks noChangeShapeType="1"/>
              <a:stCxn id="75803" idx="3"/>
              <a:endCxn id="75801" idx="0"/>
            </p:cNvCxnSpPr>
            <p:nvPr/>
          </p:nvCxnSpPr>
          <p:spPr bwMode="auto">
            <a:xfrm flipH="1">
              <a:off x="2653" y="2135"/>
              <a:ext cx="1" cy="22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806" name="AutoShape 30"/>
            <p:cNvCxnSpPr>
              <a:cxnSpLocks noChangeShapeType="1"/>
              <a:stCxn id="75803" idx="4"/>
              <a:endCxn id="75802" idx="0"/>
            </p:cNvCxnSpPr>
            <p:nvPr/>
          </p:nvCxnSpPr>
          <p:spPr bwMode="auto">
            <a:xfrm>
              <a:off x="2750" y="2135"/>
              <a:ext cx="705" cy="22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807" name="AutoShape 31"/>
            <p:cNvCxnSpPr>
              <a:cxnSpLocks noChangeShapeType="1"/>
              <a:stCxn id="75803" idx="0"/>
              <a:endCxn id="75782" idx="2"/>
            </p:cNvCxnSpPr>
            <p:nvPr/>
          </p:nvCxnSpPr>
          <p:spPr bwMode="auto">
            <a:xfrm flipH="1" flipV="1">
              <a:off x="2619" y="1927"/>
              <a:ext cx="35" cy="1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5808" name="Rectangle 32"/>
            <p:cNvSpPr>
              <a:spLocks noChangeArrowheads="1"/>
            </p:cNvSpPr>
            <p:nvPr/>
          </p:nvSpPr>
          <p:spPr bwMode="auto">
            <a:xfrm>
              <a:off x="3927" y="2077"/>
              <a:ext cx="768" cy="5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Palatino" charset="0"/>
                </a:rPr>
                <a:t>Abstract</a:t>
              </a:r>
            </a:p>
            <a:p>
              <a:pPr algn="ctr"/>
              <a:r>
                <a:rPr lang="en-US" altLang="en-US">
                  <a:latin typeface="Palatino" charset="0"/>
                </a:rPr>
                <a:t>Factory</a:t>
              </a:r>
            </a:p>
          </p:txBody>
        </p:sp>
        <p:sp>
          <p:nvSpPr>
            <p:cNvPr id="75809" name="Rectangle 33"/>
            <p:cNvSpPr>
              <a:spLocks noChangeArrowheads="1"/>
            </p:cNvSpPr>
            <p:nvPr/>
          </p:nvSpPr>
          <p:spPr bwMode="auto">
            <a:xfrm>
              <a:off x="4887" y="2077"/>
              <a:ext cx="768" cy="5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Palatino" charset="0"/>
                </a:rPr>
                <a:t>Builder</a:t>
              </a:r>
            </a:p>
            <a:p>
              <a:pPr algn="ctr"/>
              <a:r>
                <a:rPr lang="en-US" altLang="en-US">
                  <a:latin typeface="Palatino" charset="0"/>
                </a:rPr>
                <a:t>Pattern</a:t>
              </a:r>
            </a:p>
          </p:txBody>
        </p:sp>
        <p:cxnSp>
          <p:nvCxnSpPr>
            <p:cNvPr id="75810" name="AutoShape 34"/>
            <p:cNvCxnSpPr>
              <a:cxnSpLocks noChangeShapeType="1"/>
              <a:stCxn id="75812" idx="2"/>
              <a:endCxn id="75808" idx="0"/>
            </p:cNvCxnSpPr>
            <p:nvPr/>
          </p:nvCxnSpPr>
          <p:spPr bwMode="auto">
            <a:xfrm flipH="1">
              <a:off x="4311" y="1902"/>
              <a:ext cx="463" cy="1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811" name="AutoShape 35"/>
            <p:cNvCxnSpPr>
              <a:cxnSpLocks noChangeShapeType="1"/>
              <a:stCxn id="75812" idx="4"/>
              <a:endCxn id="75809" idx="0"/>
            </p:cNvCxnSpPr>
            <p:nvPr/>
          </p:nvCxnSpPr>
          <p:spPr bwMode="auto">
            <a:xfrm>
              <a:off x="4966" y="1902"/>
              <a:ext cx="305" cy="1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5812" name="AutoShape 36"/>
            <p:cNvSpPr>
              <a:spLocks noChangeArrowheads="1"/>
            </p:cNvSpPr>
            <p:nvPr/>
          </p:nvSpPr>
          <p:spPr bwMode="auto">
            <a:xfrm>
              <a:off x="4774" y="1806"/>
              <a:ext cx="192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75813" name="AutoShape 37"/>
            <p:cNvCxnSpPr>
              <a:cxnSpLocks noChangeShapeType="1"/>
              <a:stCxn id="75783" idx="2"/>
              <a:endCxn id="75812" idx="0"/>
            </p:cNvCxnSpPr>
            <p:nvPr/>
          </p:nvCxnSpPr>
          <p:spPr bwMode="auto">
            <a:xfrm>
              <a:off x="4858" y="1543"/>
              <a:ext cx="12" cy="26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5814" name="Rectangle 38"/>
            <p:cNvSpPr>
              <a:spLocks noChangeArrowheads="1"/>
            </p:cNvSpPr>
            <p:nvPr/>
          </p:nvSpPr>
          <p:spPr bwMode="auto">
            <a:xfrm>
              <a:off x="1436" y="2344"/>
              <a:ext cx="705" cy="53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  <a:latin typeface="Palatino" charset="0"/>
                </a:rPr>
                <a:t>Command</a:t>
              </a:r>
              <a:endParaRPr lang="en-US" altLang="en-US">
                <a:latin typeface="Palatino" charset="0"/>
              </a:endParaRPr>
            </a:p>
            <a:p>
              <a:pPr algn="ctr"/>
              <a:endParaRPr lang="en-US" altLang="en-US">
                <a:latin typeface="Palatino" charset="0"/>
              </a:endParaRPr>
            </a:p>
          </p:txBody>
        </p:sp>
      </p:grpSp>
      <p:sp>
        <p:nvSpPr>
          <p:cNvPr id="75815" name="Rectangle 39"/>
          <p:cNvSpPr>
            <a:spLocks noChangeArrowheads="1"/>
          </p:cNvSpPr>
          <p:nvPr/>
        </p:nvSpPr>
        <p:spPr bwMode="auto">
          <a:xfrm>
            <a:off x="4935538" y="3735388"/>
            <a:ext cx="1119187" cy="8509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Palatino" charset="0"/>
              </a:rPr>
              <a:t>Strategy</a:t>
            </a:r>
            <a:endParaRPr lang="en-US" altLang="en-US">
              <a:latin typeface="Palatino" charset="0"/>
            </a:endParaRPr>
          </a:p>
          <a:p>
            <a:pPr algn="ctr"/>
            <a:endParaRPr lang="en-US" altLang="en-US">
              <a:latin typeface="Palatin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5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5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15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Strategy Pattern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Many different algorithms exists for the same task</a:t>
            </a:r>
          </a:p>
          <a:p>
            <a:r>
              <a:rPr lang="en-US" altLang="en-US"/>
              <a:t>Examples:</a:t>
            </a:r>
          </a:p>
          <a:p>
            <a:pPr lvl="1"/>
            <a:r>
              <a:rPr lang="en-US" altLang="en-US"/>
              <a:t>Breaking a stream of text into lines</a:t>
            </a:r>
          </a:p>
          <a:p>
            <a:pPr lvl="1"/>
            <a:r>
              <a:rPr lang="en-US" altLang="en-US"/>
              <a:t>Parsing a set of tokens into an abstract syntax tree</a:t>
            </a:r>
          </a:p>
          <a:p>
            <a:pPr lvl="1"/>
            <a:r>
              <a:rPr lang="en-US" altLang="en-US"/>
              <a:t>Sorting a list of customers</a:t>
            </a:r>
          </a:p>
          <a:p>
            <a:r>
              <a:rPr lang="en-US" altLang="en-US"/>
              <a:t>The different algorithms will be appropriate at different times</a:t>
            </a:r>
          </a:p>
          <a:p>
            <a:pPr lvl="1"/>
            <a:r>
              <a:rPr lang="en-US" altLang="en-US"/>
              <a:t>Rapid prototyping vs delivery of final product</a:t>
            </a:r>
          </a:p>
          <a:p>
            <a:r>
              <a:rPr lang="en-US" altLang="en-US"/>
              <a:t>We don’t want to support all the algorithms if we don’t need them</a:t>
            </a:r>
          </a:p>
          <a:p>
            <a:r>
              <a:rPr lang="en-US" altLang="en-US"/>
              <a:t>If we need a new algorithm, we want to add it easily without disturbing the application using the algorithm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Strategy Pattern</a:t>
            </a:r>
          </a:p>
        </p:txBody>
      </p:sp>
      <p:grpSp>
        <p:nvGrpSpPr>
          <p:cNvPr id="76804" name="Group 4"/>
          <p:cNvGrpSpPr>
            <a:grpSpLocks/>
          </p:cNvGrpSpPr>
          <p:nvPr/>
        </p:nvGrpSpPr>
        <p:grpSpPr bwMode="auto">
          <a:xfrm>
            <a:off x="5054600" y="2354263"/>
            <a:ext cx="2701925" cy="755650"/>
            <a:chOff x="3184" y="681"/>
            <a:chExt cx="1702" cy="476"/>
          </a:xfrm>
        </p:grpSpPr>
        <p:sp>
          <p:nvSpPr>
            <p:cNvPr id="76805" name="Rectangle 5"/>
            <p:cNvSpPr>
              <a:spLocks noChangeArrowheads="1"/>
            </p:cNvSpPr>
            <p:nvPr/>
          </p:nvSpPr>
          <p:spPr bwMode="auto">
            <a:xfrm>
              <a:off x="3184" y="681"/>
              <a:ext cx="1702" cy="4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 i="1">
                  <a:latin typeface="Palatino" charset="0"/>
                </a:rPr>
                <a:t>Strategy</a:t>
              </a:r>
            </a:p>
            <a:p>
              <a:pPr algn="ctr"/>
              <a:r>
                <a:rPr lang="en-US" altLang="en-US" sz="1600" i="1">
                  <a:latin typeface="Palatino" charset="0"/>
                </a:rPr>
                <a:t>AlgorithmInterface</a:t>
              </a:r>
            </a:p>
          </p:txBody>
        </p:sp>
        <p:sp>
          <p:nvSpPr>
            <p:cNvPr id="76806" name="Line 6"/>
            <p:cNvSpPr>
              <a:spLocks noChangeShapeType="1"/>
            </p:cNvSpPr>
            <p:nvPr/>
          </p:nvSpPr>
          <p:spPr bwMode="auto">
            <a:xfrm>
              <a:off x="3189" y="903"/>
              <a:ext cx="16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604838" y="2066925"/>
            <a:ext cx="2701925" cy="12461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 i="1">
                <a:latin typeface="Palatino" charset="0"/>
              </a:rPr>
              <a:t>Context</a:t>
            </a:r>
          </a:p>
          <a:p>
            <a:pPr algn="ctr"/>
            <a:endParaRPr lang="en-US" altLang="en-US" sz="1600">
              <a:latin typeface="Palatino" charset="0"/>
            </a:endParaRPr>
          </a:p>
          <a:p>
            <a:pPr algn="ctr"/>
            <a:r>
              <a:rPr lang="en-US" altLang="en-US" sz="1600">
                <a:latin typeface="Palatino" charset="0"/>
              </a:rPr>
              <a:t>ContextInterface()</a:t>
            </a:r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>
            <a:off x="614363" y="2587625"/>
            <a:ext cx="26844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6811" name="Rectangle 11"/>
          <p:cNvSpPr>
            <a:spLocks noChangeArrowheads="1"/>
          </p:cNvSpPr>
          <p:nvPr/>
        </p:nvSpPr>
        <p:spPr bwMode="auto">
          <a:xfrm>
            <a:off x="6105525" y="4437063"/>
            <a:ext cx="2701925" cy="901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>
                <a:latin typeface="Palatino" charset="0"/>
              </a:rPr>
              <a:t>ConcreteStrategyC</a:t>
            </a:r>
          </a:p>
          <a:p>
            <a:pPr algn="ctr"/>
            <a:endParaRPr lang="en-US" altLang="en-US" sz="1600">
              <a:latin typeface="Palatino" charset="0"/>
            </a:endParaRPr>
          </a:p>
          <a:p>
            <a:pPr algn="ctr"/>
            <a:r>
              <a:rPr lang="en-US" altLang="en-US" sz="1600">
                <a:latin typeface="Palatino" charset="0"/>
              </a:rPr>
              <a:t>AlgorithmInterface()</a:t>
            </a:r>
          </a:p>
        </p:txBody>
      </p:sp>
      <p:grpSp>
        <p:nvGrpSpPr>
          <p:cNvPr id="76818" name="Group 18"/>
          <p:cNvGrpSpPr>
            <a:grpSpLocks/>
          </p:cNvGrpSpPr>
          <p:nvPr/>
        </p:nvGrpSpPr>
        <p:grpSpPr bwMode="auto">
          <a:xfrm>
            <a:off x="6178550" y="3108325"/>
            <a:ext cx="303213" cy="647700"/>
            <a:chOff x="3940" y="1172"/>
            <a:chExt cx="191" cy="408"/>
          </a:xfrm>
        </p:grpSpPr>
        <p:sp>
          <p:nvSpPr>
            <p:cNvPr id="76819" name="AutoShape 19"/>
            <p:cNvSpPr>
              <a:spLocks noChangeArrowheads="1"/>
            </p:cNvSpPr>
            <p:nvPr/>
          </p:nvSpPr>
          <p:spPr bwMode="auto">
            <a:xfrm>
              <a:off x="3940" y="1301"/>
              <a:ext cx="191" cy="174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820" name="Line 20"/>
            <p:cNvSpPr>
              <a:spLocks noChangeShapeType="1"/>
            </p:cNvSpPr>
            <p:nvPr/>
          </p:nvSpPr>
          <p:spPr bwMode="auto">
            <a:xfrm>
              <a:off x="4036" y="1172"/>
              <a:ext cx="0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821" name="Line 21"/>
            <p:cNvSpPr>
              <a:spLocks noChangeShapeType="1"/>
            </p:cNvSpPr>
            <p:nvPr/>
          </p:nvSpPr>
          <p:spPr bwMode="auto">
            <a:xfrm>
              <a:off x="4047" y="1497"/>
              <a:ext cx="0" cy="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6822" name="Line 22"/>
          <p:cNvSpPr>
            <a:spLocks noChangeShapeType="1"/>
          </p:cNvSpPr>
          <p:nvPr/>
        </p:nvSpPr>
        <p:spPr bwMode="auto">
          <a:xfrm>
            <a:off x="3613150" y="2601913"/>
            <a:ext cx="1427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6826" name="Rectangle 26"/>
          <p:cNvSpPr>
            <a:spLocks noChangeArrowheads="1"/>
          </p:cNvSpPr>
          <p:nvPr/>
        </p:nvSpPr>
        <p:spPr bwMode="auto">
          <a:xfrm>
            <a:off x="4764088" y="2209800"/>
            <a:ext cx="282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>
                <a:latin typeface="Palatino" charset="0"/>
              </a:rPr>
              <a:t>*</a:t>
            </a:r>
          </a:p>
        </p:txBody>
      </p:sp>
      <p:sp>
        <p:nvSpPr>
          <p:cNvPr id="76827" name="AutoShape 27"/>
          <p:cNvSpPr>
            <a:spLocks noChangeArrowheads="1"/>
          </p:cNvSpPr>
          <p:nvPr/>
        </p:nvSpPr>
        <p:spPr bwMode="auto">
          <a:xfrm>
            <a:off x="3300413" y="2473325"/>
            <a:ext cx="322262" cy="261938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6828" name="Rectangle 28"/>
          <p:cNvSpPr>
            <a:spLocks noChangeArrowheads="1"/>
          </p:cNvSpPr>
          <p:nvPr/>
        </p:nvSpPr>
        <p:spPr bwMode="auto">
          <a:xfrm>
            <a:off x="3244850" y="4502150"/>
            <a:ext cx="2701925" cy="901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>
                <a:latin typeface="Palatino" charset="0"/>
              </a:rPr>
              <a:t>ConcreteStrategyB</a:t>
            </a:r>
          </a:p>
          <a:p>
            <a:pPr algn="ctr"/>
            <a:endParaRPr lang="en-US" altLang="en-US" sz="1600">
              <a:latin typeface="Palatino" charset="0"/>
            </a:endParaRPr>
          </a:p>
          <a:p>
            <a:pPr algn="ctr"/>
            <a:r>
              <a:rPr lang="en-US" altLang="en-US" sz="1600">
                <a:latin typeface="Palatino" charset="0"/>
              </a:rPr>
              <a:t>AlgorithmInterface()</a:t>
            </a:r>
          </a:p>
        </p:txBody>
      </p:sp>
      <p:sp>
        <p:nvSpPr>
          <p:cNvPr id="76829" name="Rectangle 29"/>
          <p:cNvSpPr>
            <a:spLocks noChangeArrowheads="1"/>
          </p:cNvSpPr>
          <p:nvPr/>
        </p:nvSpPr>
        <p:spPr bwMode="auto">
          <a:xfrm>
            <a:off x="409575" y="4529138"/>
            <a:ext cx="2701925" cy="901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>
                <a:latin typeface="Palatino" charset="0"/>
              </a:rPr>
              <a:t>ConcreteStrategyA</a:t>
            </a:r>
          </a:p>
          <a:p>
            <a:pPr algn="ctr"/>
            <a:endParaRPr lang="en-US" altLang="en-US" sz="1600">
              <a:latin typeface="Palatino" charset="0"/>
            </a:endParaRPr>
          </a:p>
          <a:p>
            <a:pPr algn="ctr"/>
            <a:r>
              <a:rPr lang="en-US" altLang="en-US" sz="1600">
                <a:latin typeface="Palatino" charset="0"/>
              </a:rPr>
              <a:t>AlgorithmInterface()</a:t>
            </a:r>
          </a:p>
        </p:txBody>
      </p:sp>
      <p:cxnSp>
        <p:nvCxnSpPr>
          <p:cNvPr id="76833" name="AutoShape 33"/>
          <p:cNvCxnSpPr>
            <a:cxnSpLocks noChangeShapeType="1"/>
            <a:stCxn id="76829" idx="0"/>
            <a:endCxn id="76811" idx="0"/>
          </p:cNvCxnSpPr>
          <p:nvPr/>
        </p:nvCxnSpPr>
        <p:spPr bwMode="auto">
          <a:xfrm rot="16200000">
            <a:off x="4562475" y="1635126"/>
            <a:ext cx="92075" cy="5695950"/>
          </a:xfrm>
          <a:prstGeom prst="bentConnector3">
            <a:avLst>
              <a:gd name="adj1" fmla="val 34827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36" name="AutoShape 36"/>
          <p:cNvCxnSpPr>
            <a:cxnSpLocks noChangeShapeType="1"/>
          </p:cNvCxnSpPr>
          <p:nvPr/>
        </p:nvCxnSpPr>
        <p:spPr bwMode="auto">
          <a:xfrm flipV="1">
            <a:off x="4408488" y="3743325"/>
            <a:ext cx="1916112" cy="460375"/>
          </a:xfrm>
          <a:prstGeom prst="bentConnector3">
            <a:avLst>
              <a:gd name="adj1" fmla="val 372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37" name="Rectangle 37"/>
          <p:cNvSpPr>
            <a:spLocks noChangeArrowheads="1"/>
          </p:cNvSpPr>
          <p:nvPr/>
        </p:nvSpPr>
        <p:spPr bwMode="auto">
          <a:xfrm>
            <a:off x="3398838" y="800100"/>
            <a:ext cx="2455862" cy="938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 i="1">
                <a:latin typeface="Palatino" charset="0"/>
              </a:rPr>
              <a:t>Policy</a:t>
            </a:r>
          </a:p>
          <a:p>
            <a:pPr algn="ctr"/>
            <a:endParaRPr lang="en-US" altLang="en-US" sz="1600">
              <a:latin typeface="Palatino" charset="0"/>
            </a:endParaRPr>
          </a:p>
        </p:txBody>
      </p:sp>
      <p:cxnSp>
        <p:nvCxnSpPr>
          <p:cNvPr id="76840" name="AutoShape 40"/>
          <p:cNvCxnSpPr>
            <a:cxnSpLocks noChangeShapeType="1"/>
            <a:stCxn id="76837" idx="1"/>
            <a:endCxn id="76808" idx="0"/>
          </p:cNvCxnSpPr>
          <p:nvPr/>
        </p:nvCxnSpPr>
        <p:spPr bwMode="auto">
          <a:xfrm rot="10800000" flipV="1">
            <a:off x="1955800" y="1270000"/>
            <a:ext cx="1443038" cy="796925"/>
          </a:xfrm>
          <a:prstGeom prst="bentConnector2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41" name="Text Box 41"/>
          <p:cNvSpPr txBox="1">
            <a:spLocks noChangeArrowheads="1"/>
          </p:cNvSpPr>
          <p:nvPr/>
        </p:nvSpPr>
        <p:spPr bwMode="auto">
          <a:xfrm>
            <a:off x="412750" y="5884863"/>
            <a:ext cx="8380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Courier" charset="0"/>
              </a:rPr>
              <a:t>Policy</a:t>
            </a:r>
            <a:r>
              <a:rPr lang="en-US" altLang="en-US" sz="2000">
                <a:latin typeface="Palatino" charset="0"/>
              </a:rPr>
              <a:t> decides which </a:t>
            </a:r>
            <a:r>
              <a:rPr lang="en-US" altLang="en-US" sz="2000">
                <a:latin typeface="Courier" charset="0"/>
              </a:rPr>
              <a:t>Strategy</a:t>
            </a:r>
            <a:r>
              <a:rPr lang="en-US" altLang="en-US" sz="2000">
                <a:latin typeface="Palatino" charset="0"/>
              </a:rPr>
              <a:t> is best given the current </a:t>
            </a:r>
            <a:r>
              <a:rPr lang="en-US" altLang="en-US" sz="2000">
                <a:latin typeface="Courier" charset="0"/>
              </a:rPr>
              <a:t>Context</a:t>
            </a:r>
            <a:endParaRPr lang="en-US" altLang="en-US" sz="2000">
              <a:latin typeface="Palatino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Applying a Strategy Pattern in a Database Application</a:t>
            </a:r>
          </a:p>
        </p:txBody>
      </p:sp>
      <p:grpSp>
        <p:nvGrpSpPr>
          <p:cNvPr id="78852" name="Group 4"/>
          <p:cNvGrpSpPr>
            <a:grpSpLocks/>
          </p:cNvGrpSpPr>
          <p:nvPr/>
        </p:nvGrpSpPr>
        <p:grpSpPr bwMode="auto">
          <a:xfrm>
            <a:off x="5054600" y="1487488"/>
            <a:ext cx="2701925" cy="755650"/>
            <a:chOff x="3184" y="681"/>
            <a:chExt cx="1702" cy="476"/>
          </a:xfrm>
        </p:grpSpPr>
        <p:sp>
          <p:nvSpPr>
            <p:cNvPr id="78853" name="Rectangle 5"/>
            <p:cNvSpPr>
              <a:spLocks noChangeArrowheads="1"/>
            </p:cNvSpPr>
            <p:nvPr/>
          </p:nvSpPr>
          <p:spPr bwMode="auto">
            <a:xfrm>
              <a:off x="3184" y="681"/>
              <a:ext cx="1702" cy="4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 i="1">
                  <a:latin typeface="Palatino" charset="0"/>
                </a:rPr>
                <a:t>Strategy</a:t>
              </a:r>
            </a:p>
            <a:p>
              <a:pPr algn="ctr"/>
              <a:r>
                <a:rPr lang="en-US" altLang="en-US" sz="1600" i="1">
                  <a:latin typeface="Palatino" charset="0"/>
                </a:rPr>
                <a:t>Sort()</a:t>
              </a:r>
            </a:p>
          </p:txBody>
        </p:sp>
        <p:sp>
          <p:nvSpPr>
            <p:cNvPr id="78854" name="Line 6"/>
            <p:cNvSpPr>
              <a:spLocks noChangeShapeType="1"/>
            </p:cNvSpPr>
            <p:nvPr/>
          </p:nvSpPr>
          <p:spPr bwMode="auto">
            <a:xfrm>
              <a:off x="3189" y="903"/>
              <a:ext cx="16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604838" y="1225550"/>
            <a:ext cx="2701925" cy="12461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en-US" i="1">
                <a:latin typeface="Palatino" charset="0"/>
              </a:rPr>
              <a:t>Database</a:t>
            </a:r>
          </a:p>
          <a:p>
            <a:pPr algn="ctr"/>
            <a:endParaRPr lang="en-US" altLang="en-US" sz="1600">
              <a:latin typeface="Palatino" charset="0"/>
            </a:endParaRPr>
          </a:p>
          <a:p>
            <a:pPr algn="ctr"/>
            <a:r>
              <a:rPr lang="en-US" altLang="en-US" sz="1600">
                <a:latin typeface="Palatino" charset="0"/>
              </a:rPr>
              <a:t>Search()</a:t>
            </a:r>
          </a:p>
          <a:p>
            <a:pPr algn="ctr"/>
            <a:r>
              <a:rPr lang="en-US" altLang="en-US" sz="1600">
                <a:latin typeface="Palatino" charset="0"/>
              </a:rPr>
              <a:t>Sort()</a:t>
            </a:r>
          </a:p>
        </p:txBody>
      </p:sp>
      <p:sp>
        <p:nvSpPr>
          <p:cNvPr id="78856" name="Line 8"/>
          <p:cNvSpPr>
            <a:spLocks noChangeShapeType="1"/>
          </p:cNvSpPr>
          <p:nvPr/>
        </p:nvSpPr>
        <p:spPr bwMode="auto">
          <a:xfrm>
            <a:off x="614363" y="1720850"/>
            <a:ext cx="26844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78858" name="Group 10"/>
          <p:cNvGrpSpPr>
            <a:grpSpLocks/>
          </p:cNvGrpSpPr>
          <p:nvPr/>
        </p:nvGrpSpPr>
        <p:grpSpPr bwMode="auto">
          <a:xfrm>
            <a:off x="6178550" y="2241550"/>
            <a:ext cx="303213" cy="647700"/>
            <a:chOff x="3940" y="1172"/>
            <a:chExt cx="191" cy="408"/>
          </a:xfrm>
        </p:grpSpPr>
        <p:sp>
          <p:nvSpPr>
            <p:cNvPr id="78859" name="AutoShape 11"/>
            <p:cNvSpPr>
              <a:spLocks noChangeArrowheads="1"/>
            </p:cNvSpPr>
            <p:nvPr/>
          </p:nvSpPr>
          <p:spPr bwMode="auto">
            <a:xfrm>
              <a:off x="3940" y="1301"/>
              <a:ext cx="191" cy="174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60" name="Line 12"/>
            <p:cNvSpPr>
              <a:spLocks noChangeShapeType="1"/>
            </p:cNvSpPr>
            <p:nvPr/>
          </p:nvSpPr>
          <p:spPr bwMode="auto">
            <a:xfrm>
              <a:off x="4036" y="1172"/>
              <a:ext cx="0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61" name="Line 13"/>
            <p:cNvSpPr>
              <a:spLocks noChangeShapeType="1"/>
            </p:cNvSpPr>
            <p:nvPr/>
          </p:nvSpPr>
          <p:spPr bwMode="auto">
            <a:xfrm>
              <a:off x="4047" y="1497"/>
              <a:ext cx="0" cy="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8862" name="Line 14"/>
          <p:cNvSpPr>
            <a:spLocks noChangeShapeType="1"/>
          </p:cNvSpPr>
          <p:nvPr/>
        </p:nvSpPr>
        <p:spPr bwMode="auto">
          <a:xfrm>
            <a:off x="3613150" y="1849438"/>
            <a:ext cx="1427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63" name="Rectangle 15"/>
          <p:cNvSpPr>
            <a:spLocks noChangeArrowheads="1"/>
          </p:cNvSpPr>
          <p:nvPr/>
        </p:nvSpPr>
        <p:spPr bwMode="auto">
          <a:xfrm>
            <a:off x="3611563" y="1512888"/>
            <a:ext cx="9493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>
                <a:latin typeface="Palatino" charset="0"/>
              </a:rPr>
              <a:t>Strategy</a:t>
            </a:r>
          </a:p>
        </p:txBody>
      </p:sp>
      <p:sp>
        <p:nvSpPr>
          <p:cNvPr id="78864" name="Rectangle 16"/>
          <p:cNvSpPr>
            <a:spLocks noChangeArrowheads="1"/>
          </p:cNvSpPr>
          <p:nvPr/>
        </p:nvSpPr>
        <p:spPr bwMode="auto">
          <a:xfrm>
            <a:off x="4764088" y="1457325"/>
            <a:ext cx="282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>
                <a:latin typeface="Palatino" charset="0"/>
              </a:rPr>
              <a:t>*</a:t>
            </a:r>
          </a:p>
        </p:txBody>
      </p:sp>
      <p:sp>
        <p:nvSpPr>
          <p:cNvPr id="78865" name="AutoShape 17"/>
          <p:cNvSpPr>
            <a:spLocks noChangeArrowheads="1"/>
          </p:cNvSpPr>
          <p:nvPr/>
        </p:nvSpPr>
        <p:spPr bwMode="auto">
          <a:xfrm>
            <a:off x="3300413" y="1720850"/>
            <a:ext cx="322262" cy="261938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78868" name="AutoShape 20"/>
          <p:cNvCxnSpPr>
            <a:cxnSpLocks noChangeShapeType="1"/>
            <a:stCxn id="78867" idx="0"/>
            <a:endCxn id="78857" idx="0"/>
          </p:cNvCxnSpPr>
          <p:nvPr/>
        </p:nvCxnSpPr>
        <p:spPr bwMode="auto">
          <a:xfrm rot="5400000" flipV="1">
            <a:off x="4607719" y="723107"/>
            <a:ext cx="1587" cy="5695950"/>
          </a:xfrm>
          <a:prstGeom prst="bentConnector3">
            <a:avLst>
              <a:gd name="adj1" fmla="val -1440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869" name="AutoShape 21"/>
          <p:cNvCxnSpPr>
            <a:cxnSpLocks noChangeShapeType="1"/>
          </p:cNvCxnSpPr>
          <p:nvPr/>
        </p:nvCxnSpPr>
        <p:spPr bwMode="auto">
          <a:xfrm flipV="1">
            <a:off x="4408488" y="2876550"/>
            <a:ext cx="1916112" cy="460375"/>
          </a:xfrm>
          <a:prstGeom prst="bentConnector3">
            <a:avLst>
              <a:gd name="adj1" fmla="val 372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8873" name="Group 25"/>
          <p:cNvGrpSpPr>
            <a:grpSpLocks/>
          </p:cNvGrpSpPr>
          <p:nvPr/>
        </p:nvGrpSpPr>
        <p:grpSpPr bwMode="auto">
          <a:xfrm>
            <a:off x="409575" y="3570288"/>
            <a:ext cx="2724150" cy="901700"/>
            <a:chOff x="258" y="2307"/>
            <a:chExt cx="1716" cy="568"/>
          </a:xfrm>
        </p:grpSpPr>
        <p:sp>
          <p:nvSpPr>
            <p:cNvPr id="78867" name="Rectangle 19"/>
            <p:cNvSpPr>
              <a:spLocks noChangeArrowheads="1"/>
            </p:cNvSpPr>
            <p:nvPr/>
          </p:nvSpPr>
          <p:spPr bwMode="auto">
            <a:xfrm>
              <a:off x="258" y="2307"/>
              <a:ext cx="1702" cy="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>
                  <a:latin typeface="Palatino" charset="0"/>
                </a:rPr>
                <a:t>BubbleSort</a:t>
              </a:r>
            </a:p>
            <a:p>
              <a:pPr algn="ctr"/>
              <a:endParaRPr lang="en-US" altLang="en-US" sz="1600">
                <a:latin typeface="Palatino" charset="0"/>
              </a:endParaRPr>
            </a:p>
            <a:p>
              <a:pPr algn="ctr"/>
              <a:r>
                <a:rPr lang="en-US" altLang="en-US" sz="1600">
                  <a:latin typeface="Palatino" charset="0"/>
                </a:rPr>
                <a:t>Sort()</a:t>
              </a:r>
            </a:p>
          </p:txBody>
        </p:sp>
        <p:sp>
          <p:nvSpPr>
            <p:cNvPr id="78870" name="Line 22"/>
            <p:cNvSpPr>
              <a:spLocks noChangeShapeType="1"/>
            </p:cNvSpPr>
            <p:nvPr/>
          </p:nvSpPr>
          <p:spPr bwMode="auto">
            <a:xfrm>
              <a:off x="258" y="2581"/>
              <a:ext cx="17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8874" name="Group 26"/>
          <p:cNvGrpSpPr>
            <a:grpSpLocks/>
          </p:cNvGrpSpPr>
          <p:nvPr/>
        </p:nvGrpSpPr>
        <p:grpSpPr bwMode="auto">
          <a:xfrm>
            <a:off x="3244850" y="3570288"/>
            <a:ext cx="2724150" cy="901700"/>
            <a:chOff x="2044" y="2290"/>
            <a:chExt cx="1716" cy="568"/>
          </a:xfrm>
        </p:grpSpPr>
        <p:sp>
          <p:nvSpPr>
            <p:cNvPr id="78866" name="Rectangle 18"/>
            <p:cNvSpPr>
              <a:spLocks noChangeArrowheads="1"/>
            </p:cNvSpPr>
            <p:nvPr/>
          </p:nvSpPr>
          <p:spPr bwMode="auto">
            <a:xfrm>
              <a:off x="2044" y="2290"/>
              <a:ext cx="1702" cy="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>
                  <a:latin typeface="Palatino" charset="0"/>
                </a:rPr>
                <a:t>QuickSort</a:t>
              </a:r>
            </a:p>
            <a:p>
              <a:pPr algn="ctr"/>
              <a:endParaRPr lang="en-US" altLang="en-US" sz="1600">
                <a:latin typeface="Palatino" charset="0"/>
              </a:endParaRPr>
            </a:p>
            <a:p>
              <a:pPr algn="ctr"/>
              <a:r>
                <a:rPr lang="en-US" altLang="en-US" sz="1600">
                  <a:latin typeface="Palatino" charset="0"/>
                </a:rPr>
                <a:t>Sort()</a:t>
              </a:r>
            </a:p>
          </p:txBody>
        </p:sp>
        <p:sp>
          <p:nvSpPr>
            <p:cNvPr id="78871" name="Line 23"/>
            <p:cNvSpPr>
              <a:spLocks noChangeShapeType="1"/>
            </p:cNvSpPr>
            <p:nvPr/>
          </p:nvSpPr>
          <p:spPr bwMode="auto">
            <a:xfrm>
              <a:off x="2044" y="2573"/>
              <a:ext cx="17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8875" name="Group 27"/>
          <p:cNvGrpSpPr>
            <a:grpSpLocks/>
          </p:cNvGrpSpPr>
          <p:nvPr/>
        </p:nvGrpSpPr>
        <p:grpSpPr bwMode="auto">
          <a:xfrm>
            <a:off x="6080125" y="3570288"/>
            <a:ext cx="2727325" cy="901700"/>
            <a:chOff x="3830" y="2249"/>
            <a:chExt cx="1718" cy="568"/>
          </a:xfrm>
        </p:grpSpPr>
        <p:sp>
          <p:nvSpPr>
            <p:cNvPr id="78857" name="Rectangle 9"/>
            <p:cNvSpPr>
              <a:spLocks noChangeArrowheads="1"/>
            </p:cNvSpPr>
            <p:nvPr/>
          </p:nvSpPr>
          <p:spPr bwMode="auto">
            <a:xfrm>
              <a:off x="3846" y="2249"/>
              <a:ext cx="1702" cy="5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en-US">
                  <a:latin typeface="Palatino" charset="0"/>
                </a:rPr>
                <a:t>MergeSort</a:t>
              </a:r>
            </a:p>
            <a:p>
              <a:pPr algn="ctr"/>
              <a:endParaRPr lang="en-US" altLang="en-US" sz="1600">
                <a:latin typeface="Palatino" charset="0"/>
              </a:endParaRPr>
            </a:p>
            <a:p>
              <a:pPr algn="ctr"/>
              <a:r>
                <a:rPr lang="en-US" altLang="en-US" sz="1600">
                  <a:latin typeface="Palatino" charset="0"/>
                </a:rPr>
                <a:t>Sort()</a:t>
              </a:r>
            </a:p>
          </p:txBody>
        </p:sp>
        <p:sp>
          <p:nvSpPr>
            <p:cNvPr id="78872" name="Line 24"/>
            <p:cNvSpPr>
              <a:spLocks noChangeShapeType="1"/>
            </p:cNvSpPr>
            <p:nvPr/>
          </p:nvSpPr>
          <p:spPr bwMode="auto">
            <a:xfrm>
              <a:off x="3830" y="2539"/>
              <a:ext cx="17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Review: Design pattern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/>
              <a:t>A design pattern is…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/>
          </a:p>
          <a:p>
            <a:pPr>
              <a:buFont typeface="Symbol" panose="05050102010706020507" pitchFamily="18" charset="2"/>
              <a:buNone/>
            </a:pPr>
            <a:r>
              <a:rPr lang="en-US" altLang="en-US"/>
              <a:t>…a template solution to a recurring design problem</a:t>
            </a:r>
          </a:p>
          <a:p>
            <a:pPr lvl="1"/>
            <a:r>
              <a:rPr lang="en-US" altLang="en-US"/>
              <a:t>Look before re-inventing the wheel just  one more time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/>
          </a:p>
          <a:p>
            <a:pPr>
              <a:buFont typeface="Symbol" panose="05050102010706020507" pitchFamily="18" charset="2"/>
              <a:buNone/>
            </a:pPr>
            <a:r>
              <a:rPr lang="en-US" altLang="en-US"/>
              <a:t>…reusable design knowledge</a:t>
            </a:r>
          </a:p>
          <a:p>
            <a:pPr lvl="1"/>
            <a:r>
              <a:rPr lang="en-US" altLang="en-US"/>
              <a:t>Higher level than classes or datastructures (link lists,binary trees...)</a:t>
            </a:r>
          </a:p>
          <a:p>
            <a:pPr lvl="1"/>
            <a:r>
              <a:rPr lang="en-US" altLang="en-US"/>
              <a:t>Lower level than application frameworks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/>
          </a:p>
          <a:p>
            <a:pPr>
              <a:buFont typeface="Symbol" panose="05050102010706020507" pitchFamily="18" charset="2"/>
              <a:buNone/>
            </a:pPr>
            <a:r>
              <a:rPr lang="en-US" altLang="en-US"/>
              <a:t>…an example of </a:t>
            </a:r>
            <a:r>
              <a:rPr lang="en-US" altLang="en-US" i="1"/>
              <a:t>modifiable</a:t>
            </a:r>
            <a:r>
              <a:rPr lang="en-US" altLang="en-US"/>
              <a:t>  design</a:t>
            </a:r>
          </a:p>
          <a:p>
            <a:pPr lvl="1"/>
            <a:r>
              <a:rPr lang="en-US" altLang="en-US"/>
              <a:t>Learning to design starts by studying other designs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Applicability of Strategy Pattern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Many related classes differ only in their behavior. Strategy allows to configure a single class with one of many behaviors</a:t>
            </a:r>
          </a:p>
          <a:p>
            <a:r>
              <a:rPr lang="en-US" altLang="en-US"/>
              <a:t>Different variants of an algorithm are needed that trade-off space against time. All these variants can be implemented as a class hierarchy of algorithms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Pattern Taxonomy</a:t>
            </a:r>
          </a:p>
        </p:txBody>
      </p:sp>
      <p:grpSp>
        <p:nvGrpSpPr>
          <p:cNvPr id="80899" name="Group 3"/>
          <p:cNvGrpSpPr>
            <a:grpSpLocks/>
          </p:cNvGrpSpPr>
          <p:nvPr/>
        </p:nvGrpSpPr>
        <p:grpSpPr bwMode="auto">
          <a:xfrm>
            <a:off x="447675" y="857250"/>
            <a:ext cx="8529638" cy="5708650"/>
            <a:chOff x="282" y="540"/>
            <a:chExt cx="5373" cy="3596"/>
          </a:xfrm>
        </p:grpSpPr>
        <p:sp>
          <p:nvSpPr>
            <p:cNvPr id="80900" name="Rectangle 4"/>
            <p:cNvSpPr>
              <a:spLocks noChangeArrowheads="1"/>
            </p:cNvSpPr>
            <p:nvPr/>
          </p:nvSpPr>
          <p:spPr bwMode="auto">
            <a:xfrm>
              <a:off x="2125" y="540"/>
              <a:ext cx="1104" cy="3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Palatino" charset="0"/>
                </a:rPr>
                <a:t>Pattern</a:t>
              </a:r>
            </a:p>
          </p:txBody>
        </p:sp>
        <p:sp>
          <p:nvSpPr>
            <p:cNvPr id="80901" name="Rectangle 5"/>
            <p:cNvSpPr>
              <a:spLocks noChangeArrowheads="1"/>
            </p:cNvSpPr>
            <p:nvPr/>
          </p:nvSpPr>
          <p:spPr bwMode="auto">
            <a:xfrm>
              <a:off x="461" y="1085"/>
              <a:ext cx="768" cy="5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Palatino" charset="0"/>
                </a:rPr>
                <a:t>Structural</a:t>
              </a:r>
            </a:p>
            <a:p>
              <a:pPr algn="ctr"/>
              <a:r>
                <a:rPr lang="en-US" altLang="en-US">
                  <a:latin typeface="Palatino" charset="0"/>
                </a:rPr>
                <a:t>Pattern</a:t>
              </a:r>
            </a:p>
          </p:txBody>
        </p:sp>
        <p:sp>
          <p:nvSpPr>
            <p:cNvPr id="80902" name="Rectangle 6"/>
            <p:cNvSpPr>
              <a:spLocks noChangeArrowheads="1"/>
            </p:cNvSpPr>
            <p:nvPr/>
          </p:nvSpPr>
          <p:spPr bwMode="auto">
            <a:xfrm>
              <a:off x="2235" y="1351"/>
              <a:ext cx="768" cy="5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Palatino" charset="0"/>
                </a:rPr>
                <a:t>Behavioral</a:t>
              </a:r>
            </a:p>
            <a:p>
              <a:pPr algn="ctr"/>
              <a:r>
                <a:rPr lang="en-US" altLang="en-US">
                  <a:latin typeface="Palatino" charset="0"/>
                </a:rPr>
                <a:t>Pattern</a:t>
              </a:r>
            </a:p>
          </p:txBody>
        </p:sp>
        <p:sp>
          <p:nvSpPr>
            <p:cNvPr id="80903" name="Rectangle 7"/>
            <p:cNvSpPr>
              <a:spLocks noChangeArrowheads="1"/>
            </p:cNvSpPr>
            <p:nvPr/>
          </p:nvSpPr>
          <p:spPr bwMode="auto">
            <a:xfrm>
              <a:off x="4474" y="967"/>
              <a:ext cx="768" cy="5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Palatino" charset="0"/>
                </a:rPr>
                <a:t>Creational</a:t>
              </a:r>
            </a:p>
            <a:p>
              <a:pPr algn="ctr"/>
              <a:r>
                <a:rPr lang="en-US" altLang="en-US">
                  <a:latin typeface="Palatino" charset="0"/>
                </a:rPr>
                <a:t>Pattern</a:t>
              </a:r>
            </a:p>
          </p:txBody>
        </p:sp>
        <p:sp>
          <p:nvSpPr>
            <p:cNvPr id="80904" name="AutoShape 8"/>
            <p:cNvSpPr>
              <a:spLocks noChangeArrowheads="1"/>
            </p:cNvSpPr>
            <p:nvPr/>
          </p:nvSpPr>
          <p:spPr bwMode="auto">
            <a:xfrm>
              <a:off x="2565" y="1065"/>
              <a:ext cx="192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80905" name="AutoShape 9"/>
            <p:cNvCxnSpPr>
              <a:cxnSpLocks noChangeShapeType="1"/>
              <a:stCxn id="80904" idx="2"/>
              <a:endCxn id="80901" idx="3"/>
            </p:cNvCxnSpPr>
            <p:nvPr/>
          </p:nvCxnSpPr>
          <p:spPr bwMode="auto">
            <a:xfrm flipH="1">
              <a:off x="1229" y="1161"/>
              <a:ext cx="1336" cy="21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906" name="AutoShape 10"/>
            <p:cNvCxnSpPr>
              <a:cxnSpLocks noChangeShapeType="1"/>
              <a:stCxn id="80904" idx="3"/>
              <a:endCxn id="80902" idx="0"/>
            </p:cNvCxnSpPr>
            <p:nvPr/>
          </p:nvCxnSpPr>
          <p:spPr bwMode="auto">
            <a:xfrm flipH="1">
              <a:off x="2619" y="1161"/>
              <a:ext cx="42" cy="19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907" name="AutoShape 11"/>
            <p:cNvCxnSpPr>
              <a:cxnSpLocks noChangeShapeType="1"/>
              <a:stCxn id="80904" idx="4"/>
              <a:endCxn id="80903" idx="1"/>
            </p:cNvCxnSpPr>
            <p:nvPr/>
          </p:nvCxnSpPr>
          <p:spPr bwMode="auto">
            <a:xfrm>
              <a:off x="2757" y="1161"/>
              <a:ext cx="1717" cy="9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908" name="AutoShape 12"/>
            <p:cNvCxnSpPr>
              <a:cxnSpLocks noChangeShapeType="1"/>
              <a:stCxn id="80904" idx="0"/>
              <a:endCxn id="80900" idx="2"/>
            </p:cNvCxnSpPr>
            <p:nvPr/>
          </p:nvCxnSpPr>
          <p:spPr bwMode="auto">
            <a:xfrm flipV="1">
              <a:off x="2661" y="920"/>
              <a:ext cx="16" cy="1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909" name="AutoShape 13"/>
            <p:cNvSpPr>
              <a:spLocks noChangeArrowheads="1"/>
            </p:cNvSpPr>
            <p:nvPr/>
          </p:nvSpPr>
          <p:spPr bwMode="auto">
            <a:xfrm>
              <a:off x="1078" y="2925"/>
              <a:ext cx="192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80910" name="Group 14"/>
            <p:cNvGrpSpPr>
              <a:grpSpLocks/>
            </p:cNvGrpSpPr>
            <p:nvPr/>
          </p:nvGrpSpPr>
          <p:grpSpPr bwMode="auto">
            <a:xfrm>
              <a:off x="282" y="1677"/>
              <a:ext cx="3678" cy="2459"/>
              <a:chOff x="259" y="1661"/>
              <a:chExt cx="3678" cy="2459"/>
            </a:xfrm>
          </p:grpSpPr>
          <p:sp>
            <p:nvSpPr>
              <p:cNvPr id="80911" name="Rectangle 15"/>
              <p:cNvSpPr>
                <a:spLocks noChangeArrowheads="1"/>
              </p:cNvSpPr>
              <p:nvPr/>
            </p:nvSpPr>
            <p:spPr bwMode="auto">
              <a:xfrm>
                <a:off x="259" y="3527"/>
                <a:ext cx="768" cy="57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Palatino" charset="0"/>
                  </a:rPr>
                  <a:t>Adapter</a:t>
                </a:r>
              </a:p>
            </p:txBody>
          </p:sp>
          <p:sp>
            <p:nvSpPr>
              <p:cNvPr id="80912" name="Rectangle 16"/>
              <p:cNvSpPr>
                <a:spLocks noChangeArrowheads="1"/>
              </p:cNvSpPr>
              <p:nvPr/>
            </p:nvSpPr>
            <p:spPr bwMode="auto">
              <a:xfrm>
                <a:off x="1219" y="3527"/>
                <a:ext cx="768" cy="57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Palatino" charset="0"/>
                  </a:rPr>
                  <a:t>Bridge</a:t>
                </a:r>
              </a:p>
            </p:txBody>
          </p:sp>
          <p:sp>
            <p:nvSpPr>
              <p:cNvPr id="80913" name="Rectangle 17"/>
              <p:cNvSpPr>
                <a:spLocks noChangeArrowheads="1"/>
              </p:cNvSpPr>
              <p:nvPr/>
            </p:nvSpPr>
            <p:spPr bwMode="auto">
              <a:xfrm>
                <a:off x="2179" y="3527"/>
                <a:ext cx="768" cy="57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Palatino" charset="0"/>
                  </a:rPr>
                  <a:t>Facade</a:t>
                </a:r>
              </a:p>
            </p:txBody>
          </p:sp>
          <p:cxnSp>
            <p:nvCxnSpPr>
              <p:cNvPr id="80914" name="AutoShape 18"/>
              <p:cNvCxnSpPr>
                <a:cxnSpLocks noChangeShapeType="1"/>
                <a:stCxn id="80909" idx="2"/>
                <a:endCxn id="80911" idx="0"/>
              </p:cNvCxnSpPr>
              <p:nvPr/>
            </p:nvCxnSpPr>
            <p:spPr bwMode="auto">
              <a:xfrm flipH="1">
                <a:off x="643" y="3021"/>
                <a:ext cx="435" cy="50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915" name="AutoShape 19"/>
              <p:cNvCxnSpPr>
                <a:cxnSpLocks noChangeShapeType="1"/>
                <a:stCxn id="80909" idx="3"/>
                <a:endCxn id="80912" idx="0"/>
              </p:cNvCxnSpPr>
              <p:nvPr/>
            </p:nvCxnSpPr>
            <p:spPr bwMode="auto">
              <a:xfrm>
                <a:off x="1174" y="3021"/>
                <a:ext cx="429" cy="50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916" name="AutoShape 20"/>
              <p:cNvCxnSpPr>
                <a:cxnSpLocks noChangeShapeType="1"/>
                <a:stCxn id="80909" idx="4"/>
                <a:endCxn id="80913" idx="0"/>
              </p:cNvCxnSpPr>
              <p:nvPr/>
            </p:nvCxnSpPr>
            <p:spPr bwMode="auto">
              <a:xfrm>
                <a:off x="1270" y="3021"/>
                <a:ext cx="1293" cy="50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917" name="AutoShape 21"/>
              <p:cNvCxnSpPr>
                <a:cxnSpLocks noChangeShapeType="1"/>
                <a:stCxn id="80909" idx="0"/>
                <a:endCxn id="80901" idx="2"/>
              </p:cNvCxnSpPr>
              <p:nvPr/>
            </p:nvCxnSpPr>
            <p:spPr bwMode="auto">
              <a:xfrm flipH="1" flipV="1">
                <a:off x="845" y="1661"/>
                <a:ext cx="329" cy="126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0918" name="Rectangle 22"/>
              <p:cNvSpPr>
                <a:spLocks noChangeArrowheads="1"/>
              </p:cNvSpPr>
              <p:nvPr/>
            </p:nvSpPr>
            <p:spPr bwMode="auto">
              <a:xfrm>
                <a:off x="3169" y="3544"/>
                <a:ext cx="768" cy="57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>
                    <a:latin typeface="Palatino" charset="0"/>
                  </a:rPr>
                  <a:t>Proxy</a:t>
                </a:r>
              </a:p>
            </p:txBody>
          </p:sp>
          <p:cxnSp>
            <p:nvCxnSpPr>
              <p:cNvPr id="80919" name="AutoShape 23"/>
              <p:cNvCxnSpPr>
                <a:cxnSpLocks noChangeShapeType="1"/>
                <a:stCxn id="80909" idx="4"/>
                <a:endCxn id="80918" idx="0"/>
              </p:cNvCxnSpPr>
              <p:nvPr/>
            </p:nvCxnSpPr>
            <p:spPr bwMode="auto">
              <a:xfrm>
                <a:off x="1270" y="3021"/>
                <a:ext cx="2283" cy="523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80920" name="Rectangle 24"/>
            <p:cNvSpPr>
              <a:spLocks noChangeArrowheads="1"/>
            </p:cNvSpPr>
            <p:nvPr/>
          </p:nvSpPr>
          <p:spPr bwMode="auto">
            <a:xfrm>
              <a:off x="1434" y="2342"/>
              <a:ext cx="705" cy="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Palatino" charset="0"/>
                </a:rPr>
                <a:t>Command</a:t>
              </a:r>
            </a:p>
            <a:p>
              <a:pPr algn="ctr"/>
              <a:endParaRPr lang="en-US" altLang="en-US">
                <a:latin typeface="Palatino" charset="0"/>
              </a:endParaRPr>
            </a:p>
          </p:txBody>
        </p:sp>
        <p:sp>
          <p:nvSpPr>
            <p:cNvPr id="80921" name="Rectangle 25"/>
            <p:cNvSpPr>
              <a:spLocks noChangeArrowheads="1"/>
            </p:cNvSpPr>
            <p:nvPr/>
          </p:nvSpPr>
          <p:spPr bwMode="auto">
            <a:xfrm>
              <a:off x="2300" y="2357"/>
              <a:ext cx="705" cy="53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  <a:latin typeface="Palatino" charset="0"/>
                </a:rPr>
                <a:t>Observer</a:t>
              </a:r>
            </a:p>
            <a:p>
              <a:pPr algn="ctr"/>
              <a:endParaRPr lang="en-US" altLang="en-US">
                <a:solidFill>
                  <a:schemeClr val="bg1"/>
                </a:solidFill>
                <a:latin typeface="Palatino" charset="0"/>
              </a:endParaRPr>
            </a:p>
          </p:txBody>
        </p:sp>
        <p:sp>
          <p:nvSpPr>
            <p:cNvPr id="80922" name="Rectangle 26"/>
            <p:cNvSpPr>
              <a:spLocks noChangeArrowheads="1"/>
            </p:cNvSpPr>
            <p:nvPr/>
          </p:nvSpPr>
          <p:spPr bwMode="auto">
            <a:xfrm>
              <a:off x="3110" y="2357"/>
              <a:ext cx="689" cy="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Palatino" charset="0"/>
                </a:rPr>
                <a:t>Strategy</a:t>
              </a:r>
            </a:p>
            <a:p>
              <a:pPr algn="ctr"/>
              <a:endParaRPr lang="en-US" altLang="en-US">
                <a:latin typeface="Palatino" charset="0"/>
              </a:endParaRPr>
            </a:p>
          </p:txBody>
        </p:sp>
        <p:sp>
          <p:nvSpPr>
            <p:cNvPr id="80923" name="AutoShape 27"/>
            <p:cNvSpPr>
              <a:spLocks noChangeArrowheads="1"/>
            </p:cNvSpPr>
            <p:nvPr/>
          </p:nvSpPr>
          <p:spPr bwMode="auto">
            <a:xfrm>
              <a:off x="2558" y="2046"/>
              <a:ext cx="192" cy="89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80924" name="AutoShape 28"/>
            <p:cNvCxnSpPr>
              <a:cxnSpLocks noChangeShapeType="1"/>
              <a:stCxn id="80923" idx="2"/>
              <a:endCxn id="80920" idx="0"/>
            </p:cNvCxnSpPr>
            <p:nvPr/>
          </p:nvCxnSpPr>
          <p:spPr bwMode="auto">
            <a:xfrm flipH="1">
              <a:off x="1787" y="2135"/>
              <a:ext cx="771" cy="20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925" name="AutoShape 29"/>
            <p:cNvCxnSpPr>
              <a:cxnSpLocks noChangeShapeType="1"/>
              <a:stCxn id="80923" idx="3"/>
              <a:endCxn id="80921" idx="0"/>
            </p:cNvCxnSpPr>
            <p:nvPr/>
          </p:nvCxnSpPr>
          <p:spPr bwMode="auto">
            <a:xfrm flipH="1">
              <a:off x="2653" y="2135"/>
              <a:ext cx="1" cy="22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926" name="AutoShape 30"/>
            <p:cNvCxnSpPr>
              <a:cxnSpLocks noChangeShapeType="1"/>
              <a:stCxn id="80923" idx="4"/>
              <a:endCxn id="80922" idx="0"/>
            </p:cNvCxnSpPr>
            <p:nvPr/>
          </p:nvCxnSpPr>
          <p:spPr bwMode="auto">
            <a:xfrm>
              <a:off x="2750" y="2135"/>
              <a:ext cx="705" cy="22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927" name="AutoShape 31"/>
            <p:cNvCxnSpPr>
              <a:cxnSpLocks noChangeShapeType="1"/>
              <a:stCxn id="80923" idx="0"/>
              <a:endCxn id="80902" idx="2"/>
            </p:cNvCxnSpPr>
            <p:nvPr/>
          </p:nvCxnSpPr>
          <p:spPr bwMode="auto">
            <a:xfrm flipH="1" flipV="1">
              <a:off x="2619" y="1927"/>
              <a:ext cx="35" cy="1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928" name="Rectangle 32"/>
            <p:cNvSpPr>
              <a:spLocks noChangeArrowheads="1"/>
            </p:cNvSpPr>
            <p:nvPr/>
          </p:nvSpPr>
          <p:spPr bwMode="auto">
            <a:xfrm>
              <a:off x="3927" y="2077"/>
              <a:ext cx="768" cy="5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Palatino" charset="0"/>
                </a:rPr>
                <a:t>Abstract</a:t>
              </a:r>
            </a:p>
            <a:p>
              <a:pPr algn="ctr"/>
              <a:r>
                <a:rPr lang="en-US" altLang="en-US">
                  <a:latin typeface="Palatino" charset="0"/>
                </a:rPr>
                <a:t>Factory</a:t>
              </a:r>
            </a:p>
          </p:txBody>
        </p:sp>
        <p:sp>
          <p:nvSpPr>
            <p:cNvPr id="80929" name="Rectangle 33"/>
            <p:cNvSpPr>
              <a:spLocks noChangeArrowheads="1"/>
            </p:cNvSpPr>
            <p:nvPr/>
          </p:nvSpPr>
          <p:spPr bwMode="auto">
            <a:xfrm>
              <a:off x="4887" y="2077"/>
              <a:ext cx="768" cy="5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Palatino" charset="0"/>
                </a:rPr>
                <a:t>Builder</a:t>
              </a:r>
            </a:p>
            <a:p>
              <a:pPr algn="ctr"/>
              <a:r>
                <a:rPr lang="en-US" altLang="en-US">
                  <a:latin typeface="Palatino" charset="0"/>
                </a:rPr>
                <a:t>Pattern</a:t>
              </a:r>
            </a:p>
          </p:txBody>
        </p:sp>
        <p:cxnSp>
          <p:nvCxnSpPr>
            <p:cNvPr id="80930" name="AutoShape 34"/>
            <p:cNvCxnSpPr>
              <a:cxnSpLocks noChangeShapeType="1"/>
              <a:stCxn id="80932" idx="2"/>
              <a:endCxn id="80928" idx="0"/>
            </p:cNvCxnSpPr>
            <p:nvPr/>
          </p:nvCxnSpPr>
          <p:spPr bwMode="auto">
            <a:xfrm flipH="1">
              <a:off x="4311" y="1902"/>
              <a:ext cx="463" cy="1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931" name="AutoShape 35"/>
            <p:cNvCxnSpPr>
              <a:cxnSpLocks noChangeShapeType="1"/>
              <a:stCxn id="80932" idx="4"/>
              <a:endCxn id="80929" idx="0"/>
            </p:cNvCxnSpPr>
            <p:nvPr/>
          </p:nvCxnSpPr>
          <p:spPr bwMode="auto">
            <a:xfrm>
              <a:off x="4966" y="1902"/>
              <a:ext cx="305" cy="1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932" name="AutoShape 36"/>
            <p:cNvSpPr>
              <a:spLocks noChangeArrowheads="1"/>
            </p:cNvSpPr>
            <p:nvPr/>
          </p:nvSpPr>
          <p:spPr bwMode="auto">
            <a:xfrm>
              <a:off x="4774" y="1806"/>
              <a:ext cx="192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80933" name="AutoShape 37"/>
            <p:cNvCxnSpPr>
              <a:cxnSpLocks noChangeShapeType="1"/>
              <a:stCxn id="80903" idx="2"/>
              <a:endCxn id="80932" idx="0"/>
            </p:cNvCxnSpPr>
            <p:nvPr/>
          </p:nvCxnSpPr>
          <p:spPr bwMode="auto">
            <a:xfrm>
              <a:off x="4858" y="1543"/>
              <a:ext cx="12" cy="26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934" name="Rectangle 38"/>
            <p:cNvSpPr>
              <a:spLocks noChangeArrowheads="1"/>
            </p:cNvSpPr>
            <p:nvPr/>
          </p:nvSpPr>
          <p:spPr bwMode="auto">
            <a:xfrm>
              <a:off x="1436" y="2344"/>
              <a:ext cx="705" cy="53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solidFill>
                    <a:schemeClr val="bg1"/>
                  </a:solidFill>
                  <a:latin typeface="Palatino" charset="0"/>
                </a:rPr>
                <a:t>Command</a:t>
              </a:r>
              <a:endParaRPr lang="en-US" altLang="en-US">
                <a:latin typeface="Palatino" charset="0"/>
              </a:endParaRPr>
            </a:p>
            <a:p>
              <a:pPr algn="ctr"/>
              <a:endParaRPr lang="en-US" altLang="en-US">
                <a:latin typeface="Palatino" charset="0"/>
              </a:endParaRPr>
            </a:p>
          </p:txBody>
        </p:sp>
      </p:grpSp>
      <p:sp>
        <p:nvSpPr>
          <p:cNvPr id="80935" name="Rectangle 39"/>
          <p:cNvSpPr>
            <a:spLocks noChangeArrowheads="1"/>
          </p:cNvSpPr>
          <p:nvPr/>
        </p:nvSpPr>
        <p:spPr bwMode="auto">
          <a:xfrm>
            <a:off x="4935538" y="3735388"/>
            <a:ext cx="1119187" cy="8509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Palatino" charset="0"/>
              </a:rPr>
              <a:t>Strategy</a:t>
            </a:r>
            <a:endParaRPr lang="en-US" altLang="en-US">
              <a:latin typeface="Palatino" charset="0"/>
            </a:endParaRPr>
          </a:p>
          <a:p>
            <a:pPr algn="ctr"/>
            <a:endParaRPr lang="en-US" altLang="en-US">
              <a:latin typeface="Palatino" charset="0"/>
            </a:endParaRPr>
          </a:p>
        </p:txBody>
      </p:sp>
      <p:sp>
        <p:nvSpPr>
          <p:cNvPr id="80936" name="Rectangle 40"/>
          <p:cNvSpPr>
            <a:spLocks noChangeArrowheads="1"/>
          </p:cNvSpPr>
          <p:nvPr/>
        </p:nvSpPr>
        <p:spPr bwMode="auto">
          <a:xfrm>
            <a:off x="6283325" y="3316288"/>
            <a:ext cx="1119188" cy="87471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  <a:latin typeface="Palatino" charset="0"/>
              </a:rPr>
              <a:t>Abstract</a:t>
            </a:r>
          </a:p>
          <a:p>
            <a:pPr algn="ctr"/>
            <a:r>
              <a:rPr lang="en-US" altLang="en-US">
                <a:solidFill>
                  <a:schemeClr val="bg1"/>
                </a:solidFill>
                <a:latin typeface="Palatino" charset="0"/>
              </a:rPr>
              <a:t>Factory</a:t>
            </a:r>
            <a:endParaRPr lang="en-US" altLang="en-US">
              <a:latin typeface="Palatino" charset="0"/>
            </a:endParaRPr>
          </a:p>
          <a:p>
            <a:pPr algn="ctr"/>
            <a:endParaRPr lang="en-US" altLang="en-US">
              <a:latin typeface="Palatin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0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0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0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36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Abstract Factory Motivation</a:t>
            </a:r>
            <a:br>
              <a:rPr lang="en-US" altLang="en-US"/>
            </a:br>
            <a:r>
              <a:rPr lang="en-US" altLang="en-US"/>
              <a:t>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2 Examples</a:t>
            </a:r>
          </a:p>
          <a:p>
            <a:r>
              <a:rPr lang="en-US" altLang="en-US"/>
              <a:t>Consider a user interface toolkit that supports multiple looks and feel standards such as Motif, Windows 95 or the finder in MacOS.</a:t>
            </a:r>
          </a:p>
          <a:p>
            <a:pPr lvl="1"/>
            <a:r>
              <a:rPr lang="en-US" altLang="en-US"/>
              <a:t>How can you write a single user interface and make it portable across the different look and feel standards for these window managers?</a:t>
            </a:r>
          </a:p>
          <a:p>
            <a:r>
              <a:rPr lang="en-US" altLang="en-US"/>
              <a:t>Consider a facility management system for an intelligent house that supports different control systems such as Siemens’ Instabus, Johnson &amp; Control Metasys or Zumtobe’s proprietary standard.</a:t>
            </a:r>
          </a:p>
          <a:p>
            <a:pPr lvl="1"/>
            <a:r>
              <a:rPr lang="en-US" altLang="en-US"/>
              <a:t>How can you write a single control system that is independent from the manufacturer?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Abstract Factory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77851" name="Rectangle 27"/>
          <p:cNvSpPr>
            <a:spLocks noChangeArrowheads="1"/>
          </p:cNvSpPr>
          <p:nvPr/>
        </p:nvSpPr>
        <p:spPr bwMode="auto">
          <a:xfrm>
            <a:off x="1643063" y="1006475"/>
            <a:ext cx="1830387" cy="1219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>
                <a:latin typeface="Palatino" charset="0"/>
              </a:rPr>
              <a:t>AbstractFactory</a:t>
            </a:r>
          </a:p>
          <a:p>
            <a:pPr algn="ctr"/>
            <a:endParaRPr lang="en-US" altLang="en-US" sz="1600">
              <a:latin typeface="Palatino" charset="0"/>
            </a:endParaRPr>
          </a:p>
          <a:p>
            <a:pPr algn="ctr"/>
            <a:r>
              <a:rPr lang="en-US" altLang="en-US" sz="1600">
                <a:latin typeface="Palatino" charset="0"/>
              </a:rPr>
              <a:t>CreateProductA</a:t>
            </a:r>
          </a:p>
          <a:p>
            <a:pPr algn="ctr"/>
            <a:r>
              <a:rPr lang="en-US" altLang="en-US" sz="1600">
                <a:latin typeface="Palatino" charset="0"/>
              </a:rPr>
              <a:t>CreateProductB</a:t>
            </a:r>
          </a:p>
        </p:txBody>
      </p:sp>
      <p:sp>
        <p:nvSpPr>
          <p:cNvPr id="77852" name="AutoShape 28"/>
          <p:cNvSpPr>
            <a:spLocks noChangeArrowheads="1"/>
          </p:cNvSpPr>
          <p:nvPr/>
        </p:nvSpPr>
        <p:spPr bwMode="auto">
          <a:xfrm>
            <a:off x="2297113" y="2665413"/>
            <a:ext cx="349250" cy="18573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7853" name="Rectangle 29"/>
          <p:cNvSpPr>
            <a:spLocks noChangeArrowheads="1"/>
          </p:cNvSpPr>
          <p:nvPr/>
        </p:nvSpPr>
        <p:spPr bwMode="auto">
          <a:xfrm>
            <a:off x="254000" y="3201988"/>
            <a:ext cx="1830388" cy="1219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>
                <a:latin typeface="Palatino" charset="0"/>
              </a:rPr>
              <a:t> </a:t>
            </a:r>
          </a:p>
          <a:p>
            <a:pPr algn="ctr"/>
            <a:endParaRPr lang="en-US" altLang="en-US" sz="1600">
              <a:latin typeface="Palatino" charset="0"/>
            </a:endParaRPr>
          </a:p>
          <a:p>
            <a:pPr algn="ctr"/>
            <a:r>
              <a:rPr lang="en-US" altLang="en-US" sz="1600">
                <a:latin typeface="Palatino" charset="0"/>
              </a:rPr>
              <a:t>CreateProductA</a:t>
            </a:r>
          </a:p>
          <a:p>
            <a:pPr algn="ctr"/>
            <a:r>
              <a:rPr lang="en-US" altLang="en-US" sz="1600">
                <a:latin typeface="Palatino" charset="0"/>
              </a:rPr>
              <a:t>CreateProductB</a:t>
            </a:r>
          </a:p>
        </p:txBody>
      </p:sp>
      <p:cxnSp>
        <p:nvCxnSpPr>
          <p:cNvPr id="77855" name="AutoShape 31"/>
          <p:cNvCxnSpPr>
            <a:cxnSpLocks noChangeShapeType="1"/>
            <a:stCxn id="77851" idx="2"/>
            <a:endCxn id="77852" idx="0"/>
          </p:cNvCxnSpPr>
          <p:nvPr/>
        </p:nvCxnSpPr>
        <p:spPr bwMode="auto">
          <a:xfrm flipH="1">
            <a:off x="2471738" y="2225675"/>
            <a:ext cx="87312" cy="4397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856" name="AutoShape 32"/>
          <p:cNvCxnSpPr>
            <a:cxnSpLocks noChangeShapeType="1"/>
            <a:stCxn id="77852" idx="3"/>
            <a:endCxn id="77853" idx="0"/>
          </p:cNvCxnSpPr>
          <p:nvPr/>
        </p:nvCxnSpPr>
        <p:spPr bwMode="auto">
          <a:xfrm flipH="1">
            <a:off x="1169988" y="2851150"/>
            <a:ext cx="1301750" cy="3508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859" name="Line 35"/>
          <p:cNvSpPr>
            <a:spLocks noChangeShapeType="1"/>
          </p:cNvSpPr>
          <p:nvPr/>
        </p:nvSpPr>
        <p:spPr bwMode="auto">
          <a:xfrm>
            <a:off x="1641475" y="1481138"/>
            <a:ext cx="1830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7860" name="Line 36"/>
          <p:cNvSpPr>
            <a:spLocks noChangeShapeType="1"/>
          </p:cNvSpPr>
          <p:nvPr/>
        </p:nvSpPr>
        <p:spPr bwMode="auto">
          <a:xfrm>
            <a:off x="261938" y="3686175"/>
            <a:ext cx="1817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7862" name="Rectangle 38"/>
          <p:cNvSpPr>
            <a:spLocks noChangeArrowheads="1"/>
          </p:cNvSpPr>
          <p:nvPr/>
        </p:nvSpPr>
        <p:spPr bwMode="auto">
          <a:xfrm>
            <a:off x="5915025" y="833438"/>
            <a:ext cx="1516063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Palatino" charset="0"/>
              </a:rPr>
              <a:t>AbstractProductA</a:t>
            </a:r>
          </a:p>
        </p:txBody>
      </p:sp>
      <p:sp>
        <p:nvSpPr>
          <p:cNvPr id="77863" name="AutoShape 39"/>
          <p:cNvSpPr>
            <a:spLocks noChangeArrowheads="1"/>
          </p:cNvSpPr>
          <p:nvPr/>
        </p:nvSpPr>
        <p:spPr bwMode="auto">
          <a:xfrm>
            <a:off x="6545263" y="1824038"/>
            <a:ext cx="268287" cy="14287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7864" name="Rectangle 40"/>
          <p:cNvSpPr>
            <a:spLocks noChangeArrowheads="1"/>
          </p:cNvSpPr>
          <p:nvPr/>
        </p:nvSpPr>
        <p:spPr bwMode="auto">
          <a:xfrm>
            <a:off x="5192713" y="2293938"/>
            <a:ext cx="1403350" cy="485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Palatino" charset="0"/>
              </a:rPr>
              <a:t>ProductA1</a:t>
            </a:r>
          </a:p>
        </p:txBody>
      </p:sp>
      <p:sp>
        <p:nvSpPr>
          <p:cNvPr id="77865" name="Rectangle 41"/>
          <p:cNvSpPr>
            <a:spLocks noChangeArrowheads="1"/>
          </p:cNvSpPr>
          <p:nvPr/>
        </p:nvSpPr>
        <p:spPr bwMode="auto">
          <a:xfrm>
            <a:off x="6761163" y="2295525"/>
            <a:ext cx="1403350" cy="4619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Palatino" charset="0"/>
              </a:rPr>
              <a:t>ProductA2</a:t>
            </a:r>
          </a:p>
        </p:txBody>
      </p:sp>
      <p:cxnSp>
        <p:nvCxnSpPr>
          <p:cNvPr id="77866" name="AutoShape 42"/>
          <p:cNvCxnSpPr>
            <a:cxnSpLocks noChangeShapeType="1"/>
            <a:stCxn id="77862" idx="2"/>
            <a:endCxn id="77863" idx="0"/>
          </p:cNvCxnSpPr>
          <p:nvPr/>
        </p:nvCxnSpPr>
        <p:spPr bwMode="auto">
          <a:xfrm>
            <a:off x="6673850" y="1544638"/>
            <a:ext cx="6350" cy="279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867" name="AutoShape 43"/>
          <p:cNvCxnSpPr>
            <a:cxnSpLocks noChangeShapeType="1"/>
            <a:stCxn id="77863" idx="3"/>
            <a:endCxn id="77864" idx="0"/>
          </p:cNvCxnSpPr>
          <p:nvPr/>
        </p:nvCxnSpPr>
        <p:spPr bwMode="auto">
          <a:xfrm flipH="1">
            <a:off x="5894388" y="1966913"/>
            <a:ext cx="785812" cy="3270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868" name="AutoShape 44"/>
          <p:cNvCxnSpPr>
            <a:cxnSpLocks noChangeShapeType="1"/>
            <a:stCxn id="77863" idx="3"/>
            <a:endCxn id="77865" idx="0"/>
          </p:cNvCxnSpPr>
          <p:nvPr/>
        </p:nvCxnSpPr>
        <p:spPr bwMode="auto">
          <a:xfrm>
            <a:off x="6680200" y="1966913"/>
            <a:ext cx="782638" cy="3286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883" name="Rectangle 59"/>
          <p:cNvSpPr>
            <a:spLocks noChangeArrowheads="1"/>
          </p:cNvSpPr>
          <p:nvPr/>
        </p:nvSpPr>
        <p:spPr bwMode="auto">
          <a:xfrm>
            <a:off x="5978525" y="3194050"/>
            <a:ext cx="1516063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Palatino" charset="0"/>
              </a:rPr>
              <a:t>AbstractProductB</a:t>
            </a:r>
          </a:p>
        </p:txBody>
      </p:sp>
      <p:sp>
        <p:nvSpPr>
          <p:cNvPr id="77884" name="AutoShape 60"/>
          <p:cNvSpPr>
            <a:spLocks noChangeArrowheads="1"/>
          </p:cNvSpPr>
          <p:nvPr/>
        </p:nvSpPr>
        <p:spPr bwMode="auto">
          <a:xfrm>
            <a:off x="6608763" y="4184650"/>
            <a:ext cx="268287" cy="14287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7885" name="Rectangle 61"/>
          <p:cNvSpPr>
            <a:spLocks noChangeArrowheads="1"/>
          </p:cNvSpPr>
          <p:nvPr/>
        </p:nvSpPr>
        <p:spPr bwMode="auto">
          <a:xfrm>
            <a:off x="5256213" y="4654550"/>
            <a:ext cx="1403350" cy="485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Palatino" charset="0"/>
              </a:rPr>
              <a:t>ProductB1</a:t>
            </a:r>
          </a:p>
        </p:txBody>
      </p:sp>
      <p:sp>
        <p:nvSpPr>
          <p:cNvPr id="77886" name="Rectangle 62"/>
          <p:cNvSpPr>
            <a:spLocks noChangeArrowheads="1"/>
          </p:cNvSpPr>
          <p:nvPr/>
        </p:nvSpPr>
        <p:spPr bwMode="auto">
          <a:xfrm>
            <a:off x="6824663" y="4656138"/>
            <a:ext cx="1403350" cy="4619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Palatino" charset="0"/>
              </a:rPr>
              <a:t>ProductB2</a:t>
            </a:r>
          </a:p>
        </p:txBody>
      </p:sp>
      <p:cxnSp>
        <p:nvCxnSpPr>
          <p:cNvPr id="77887" name="AutoShape 63"/>
          <p:cNvCxnSpPr>
            <a:cxnSpLocks noChangeShapeType="1"/>
            <a:stCxn id="77883" idx="2"/>
            <a:endCxn id="77884" idx="0"/>
          </p:cNvCxnSpPr>
          <p:nvPr/>
        </p:nvCxnSpPr>
        <p:spPr bwMode="auto">
          <a:xfrm>
            <a:off x="6737350" y="3905250"/>
            <a:ext cx="6350" cy="279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888" name="AutoShape 64"/>
          <p:cNvCxnSpPr>
            <a:cxnSpLocks noChangeShapeType="1"/>
            <a:stCxn id="77884" idx="3"/>
            <a:endCxn id="77885" idx="0"/>
          </p:cNvCxnSpPr>
          <p:nvPr/>
        </p:nvCxnSpPr>
        <p:spPr bwMode="auto">
          <a:xfrm flipH="1">
            <a:off x="5957888" y="4327525"/>
            <a:ext cx="785812" cy="3270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889" name="AutoShape 65"/>
          <p:cNvCxnSpPr>
            <a:cxnSpLocks noChangeShapeType="1"/>
            <a:stCxn id="77884" idx="3"/>
            <a:endCxn id="77886" idx="0"/>
          </p:cNvCxnSpPr>
          <p:nvPr/>
        </p:nvCxnSpPr>
        <p:spPr bwMode="auto">
          <a:xfrm>
            <a:off x="6743700" y="4327525"/>
            <a:ext cx="782638" cy="3286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893" name="Text Box 69"/>
          <p:cNvSpPr txBox="1">
            <a:spLocks noChangeArrowheads="1"/>
          </p:cNvSpPr>
          <p:nvPr/>
        </p:nvSpPr>
        <p:spPr bwMode="auto">
          <a:xfrm>
            <a:off x="273050" y="3287713"/>
            <a:ext cx="1804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latin typeface="Palatino" charset="0"/>
              </a:rPr>
              <a:t>ConcreteFactory1</a:t>
            </a:r>
            <a:endParaRPr lang="en-US" altLang="en-US">
              <a:latin typeface="Palatino" charset="0"/>
            </a:endParaRPr>
          </a:p>
        </p:txBody>
      </p:sp>
      <p:cxnSp>
        <p:nvCxnSpPr>
          <p:cNvPr id="77894" name="AutoShape 70"/>
          <p:cNvCxnSpPr>
            <a:cxnSpLocks noChangeShapeType="1"/>
          </p:cNvCxnSpPr>
          <p:nvPr/>
        </p:nvCxnSpPr>
        <p:spPr bwMode="auto">
          <a:xfrm flipV="1">
            <a:off x="2090738" y="2689225"/>
            <a:ext cx="3038475" cy="766763"/>
          </a:xfrm>
          <a:prstGeom prst="bentConnector3">
            <a:avLst>
              <a:gd name="adj1" fmla="val 52819"/>
            </a:avLst>
          </a:prstGeom>
          <a:noFill/>
          <a:ln w="57150">
            <a:solidFill>
              <a:srgbClr val="00CC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896" name="AutoShape 72"/>
          <p:cNvCxnSpPr>
            <a:cxnSpLocks noChangeShapeType="1"/>
          </p:cNvCxnSpPr>
          <p:nvPr/>
        </p:nvCxnSpPr>
        <p:spPr bwMode="auto">
          <a:xfrm>
            <a:off x="2090738" y="3455988"/>
            <a:ext cx="3178175" cy="1441450"/>
          </a:xfrm>
          <a:prstGeom prst="bentConnector3">
            <a:avLst>
              <a:gd name="adj1" fmla="val 50000"/>
            </a:avLst>
          </a:prstGeom>
          <a:noFill/>
          <a:ln w="57150">
            <a:solidFill>
              <a:srgbClr val="00CC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897" name="Rectangle 73"/>
          <p:cNvSpPr>
            <a:spLocks noChangeArrowheads="1"/>
          </p:cNvSpPr>
          <p:nvPr/>
        </p:nvSpPr>
        <p:spPr bwMode="auto">
          <a:xfrm>
            <a:off x="1962150" y="5287963"/>
            <a:ext cx="1830388" cy="1219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>
                <a:latin typeface="Palatino" charset="0"/>
              </a:rPr>
              <a:t> </a:t>
            </a:r>
          </a:p>
          <a:p>
            <a:pPr algn="ctr"/>
            <a:endParaRPr lang="en-US" altLang="en-US" sz="1600">
              <a:latin typeface="Palatino" charset="0"/>
            </a:endParaRPr>
          </a:p>
          <a:p>
            <a:pPr algn="ctr"/>
            <a:r>
              <a:rPr lang="en-US" altLang="en-US" sz="1600">
                <a:latin typeface="Palatino" charset="0"/>
              </a:rPr>
              <a:t>CreateProductA</a:t>
            </a:r>
          </a:p>
          <a:p>
            <a:pPr algn="ctr"/>
            <a:r>
              <a:rPr lang="en-US" altLang="en-US" sz="1600">
                <a:latin typeface="Palatino" charset="0"/>
              </a:rPr>
              <a:t>CreateProductB</a:t>
            </a:r>
          </a:p>
        </p:txBody>
      </p:sp>
      <p:sp>
        <p:nvSpPr>
          <p:cNvPr id="77898" name="Line 74"/>
          <p:cNvSpPr>
            <a:spLocks noChangeShapeType="1"/>
          </p:cNvSpPr>
          <p:nvPr/>
        </p:nvSpPr>
        <p:spPr bwMode="auto">
          <a:xfrm>
            <a:off x="1995488" y="5683250"/>
            <a:ext cx="1817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7899" name="Text Box 75"/>
          <p:cNvSpPr txBox="1">
            <a:spLocks noChangeArrowheads="1"/>
          </p:cNvSpPr>
          <p:nvPr/>
        </p:nvSpPr>
        <p:spPr bwMode="auto">
          <a:xfrm>
            <a:off x="2032000" y="5284788"/>
            <a:ext cx="1804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latin typeface="Palatino" charset="0"/>
              </a:rPr>
              <a:t>ConcreteFactory2</a:t>
            </a:r>
            <a:endParaRPr lang="en-US" altLang="en-US">
              <a:latin typeface="Palatino" charset="0"/>
            </a:endParaRPr>
          </a:p>
        </p:txBody>
      </p:sp>
      <p:cxnSp>
        <p:nvCxnSpPr>
          <p:cNvPr id="77900" name="AutoShape 76"/>
          <p:cNvCxnSpPr>
            <a:cxnSpLocks noChangeShapeType="1"/>
            <a:stCxn id="77852" idx="3"/>
            <a:endCxn id="77897" idx="0"/>
          </p:cNvCxnSpPr>
          <p:nvPr/>
        </p:nvCxnSpPr>
        <p:spPr bwMode="auto">
          <a:xfrm>
            <a:off x="2471738" y="2851150"/>
            <a:ext cx="406400" cy="24368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902" name="AutoShape 78"/>
          <p:cNvCxnSpPr>
            <a:cxnSpLocks noChangeShapeType="1"/>
            <a:stCxn id="77899" idx="3"/>
            <a:endCxn id="77886" idx="2"/>
          </p:cNvCxnSpPr>
          <p:nvPr/>
        </p:nvCxnSpPr>
        <p:spPr bwMode="auto">
          <a:xfrm flipV="1">
            <a:off x="3836988" y="5118100"/>
            <a:ext cx="3689350" cy="334963"/>
          </a:xfrm>
          <a:prstGeom prst="bentConnector2">
            <a:avLst/>
          </a:prstGeom>
          <a:noFill/>
          <a:ln w="5715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903" name="AutoShape 79"/>
          <p:cNvCxnSpPr>
            <a:cxnSpLocks noChangeShapeType="1"/>
            <a:stCxn id="77899" idx="3"/>
            <a:endCxn id="77865" idx="3"/>
          </p:cNvCxnSpPr>
          <p:nvPr/>
        </p:nvCxnSpPr>
        <p:spPr bwMode="auto">
          <a:xfrm flipV="1">
            <a:off x="3836988" y="2527300"/>
            <a:ext cx="4327525" cy="2925763"/>
          </a:xfrm>
          <a:prstGeom prst="bentConnector3">
            <a:avLst>
              <a:gd name="adj1" fmla="val 105282"/>
            </a:avLst>
          </a:prstGeom>
          <a:noFill/>
          <a:ln w="5715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904" name="Rectangle 80"/>
          <p:cNvSpPr>
            <a:spLocks noChangeArrowheads="1"/>
          </p:cNvSpPr>
          <p:nvPr/>
        </p:nvSpPr>
        <p:spPr bwMode="auto">
          <a:xfrm>
            <a:off x="274638" y="1233488"/>
            <a:ext cx="982662" cy="771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>
                <a:latin typeface="Palatino" charset="0"/>
              </a:rPr>
              <a:t>Client</a:t>
            </a:r>
          </a:p>
        </p:txBody>
      </p:sp>
      <p:cxnSp>
        <p:nvCxnSpPr>
          <p:cNvPr id="77905" name="AutoShape 81"/>
          <p:cNvCxnSpPr>
            <a:cxnSpLocks noChangeShapeType="1"/>
            <a:stCxn id="77904" idx="3"/>
            <a:endCxn id="77851" idx="1"/>
          </p:cNvCxnSpPr>
          <p:nvPr/>
        </p:nvCxnSpPr>
        <p:spPr bwMode="auto">
          <a:xfrm flipV="1">
            <a:off x="1257300" y="1616075"/>
            <a:ext cx="385763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907" name="AutoShape 83"/>
          <p:cNvSpPr>
            <a:spLocks noChangeArrowheads="1"/>
          </p:cNvSpPr>
          <p:nvPr/>
        </p:nvSpPr>
        <p:spPr bwMode="auto">
          <a:xfrm>
            <a:off x="4462463" y="5816600"/>
            <a:ext cx="4486275" cy="735013"/>
          </a:xfrm>
          <a:prstGeom prst="wedgeRoundRectCallout">
            <a:avLst>
              <a:gd name="adj1" fmla="val -45083"/>
              <a:gd name="adj2" fmla="val -96005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en-US" sz="1600" b="0">
                <a:latin typeface="Palatino" charset="0"/>
              </a:rPr>
              <a:t>Initiation Assocation:</a:t>
            </a:r>
          </a:p>
          <a:p>
            <a:pPr algn="ctr"/>
            <a:r>
              <a:rPr lang="de-DE" altLang="en-US" sz="1600" b="0">
                <a:latin typeface="Palatino" charset="0"/>
              </a:rPr>
              <a:t>Class </a:t>
            </a:r>
            <a:r>
              <a:rPr lang="de-DE" altLang="en-US" sz="1600">
                <a:latin typeface="Palatino" charset="0"/>
              </a:rPr>
              <a:t>ConcreteFactory2</a:t>
            </a:r>
            <a:r>
              <a:rPr lang="de-DE" altLang="en-US" sz="1600" b="0">
                <a:latin typeface="Palatino" charset="0"/>
              </a:rPr>
              <a:t> initiates the</a:t>
            </a:r>
          </a:p>
          <a:p>
            <a:pPr algn="ctr"/>
            <a:r>
              <a:rPr lang="de-DE" altLang="en-US" sz="1600" b="0">
                <a:latin typeface="Palatino" charset="0"/>
              </a:rPr>
              <a:t>associated classes </a:t>
            </a:r>
            <a:r>
              <a:rPr lang="de-DE" altLang="en-US" sz="1600">
                <a:latin typeface="Palatino" charset="0"/>
              </a:rPr>
              <a:t>ProductB2</a:t>
            </a:r>
            <a:r>
              <a:rPr lang="de-DE" altLang="en-US" sz="1600" b="0">
                <a:latin typeface="Palatino" charset="0"/>
              </a:rPr>
              <a:t> and </a:t>
            </a:r>
            <a:r>
              <a:rPr lang="de-DE" altLang="en-US" sz="1600">
                <a:latin typeface="Palatino" charset="0"/>
              </a:rPr>
              <a:t>ProductA2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222250"/>
            <a:ext cx="8153400" cy="704850"/>
          </a:xfrm>
        </p:spPr>
        <p:txBody>
          <a:bodyPr/>
          <a:lstStyle/>
          <a:p>
            <a:r>
              <a:rPr lang="en-US" altLang="en-US"/>
              <a:t>Applicability  for Abstract Factory Pattern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054100"/>
            <a:ext cx="8255000" cy="4921250"/>
          </a:xfrm>
        </p:spPr>
        <p:txBody>
          <a:bodyPr/>
          <a:lstStyle/>
          <a:p>
            <a:r>
              <a:rPr lang="en-US" altLang="en-US" sz="2000"/>
              <a:t>Independence from Initialization or Represenation:</a:t>
            </a:r>
          </a:p>
          <a:p>
            <a:pPr lvl="1"/>
            <a:r>
              <a:rPr lang="en-US" altLang="en-US" sz="1800"/>
              <a:t>The system should be independent of how its products are created, composed or represented</a:t>
            </a:r>
          </a:p>
          <a:p>
            <a:r>
              <a:rPr lang="en-US" altLang="en-US" sz="2000"/>
              <a:t>Manufacturer Independence:</a:t>
            </a:r>
          </a:p>
          <a:p>
            <a:pPr lvl="1"/>
            <a:r>
              <a:rPr lang="en-US" altLang="en-US" sz="1800"/>
              <a:t>A system should be configured with one family of products, where one has a choice from many different families.</a:t>
            </a:r>
          </a:p>
          <a:p>
            <a:pPr lvl="1"/>
            <a:r>
              <a:rPr lang="en-US" altLang="en-US" sz="1800"/>
              <a:t>You want to provide a class library for a customer (“facility management library”), but you don’t want to reveal what particular product you are using. </a:t>
            </a:r>
          </a:p>
          <a:p>
            <a:r>
              <a:rPr lang="en-US" altLang="en-US" sz="2000"/>
              <a:t>Constraints on related products</a:t>
            </a:r>
          </a:p>
          <a:p>
            <a:pPr lvl="1"/>
            <a:r>
              <a:rPr lang="en-US" altLang="en-US" sz="1800"/>
              <a:t>A family of related products is designed to be used together  and you need to enforce this constraint</a:t>
            </a:r>
          </a:p>
          <a:p>
            <a:r>
              <a:rPr lang="en-US" altLang="en-US" sz="2000"/>
              <a:t>Cope with upcoming change:</a:t>
            </a:r>
          </a:p>
          <a:p>
            <a:pPr lvl="1"/>
            <a:r>
              <a:rPr lang="en-US" altLang="en-US" sz="1800"/>
              <a:t>You use one particular product family, but you expect that the underlying technology is changing very soon, and new products will appear on the market.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Example: A Facility Management System for the Intelligent Workplace</a:t>
            </a: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1820863" y="1031875"/>
            <a:ext cx="2066925" cy="1219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>
                <a:latin typeface="Palatino" charset="0"/>
              </a:rPr>
              <a:t>IntelligentWorkplace</a:t>
            </a:r>
          </a:p>
          <a:p>
            <a:pPr algn="ctr"/>
            <a:endParaRPr lang="en-US" altLang="en-US" sz="1600">
              <a:latin typeface="Palatino" charset="0"/>
            </a:endParaRPr>
          </a:p>
          <a:p>
            <a:pPr algn="ctr"/>
            <a:r>
              <a:rPr lang="en-US" altLang="en-US" sz="1600">
                <a:latin typeface="Palatino" charset="0"/>
              </a:rPr>
              <a:t>InitLightSystem</a:t>
            </a:r>
          </a:p>
          <a:p>
            <a:pPr algn="ctr"/>
            <a:r>
              <a:rPr lang="en-US" altLang="en-US" sz="1600">
                <a:latin typeface="Palatino" charset="0"/>
              </a:rPr>
              <a:t>InitBlindSystem</a:t>
            </a:r>
          </a:p>
          <a:p>
            <a:pPr algn="ctr"/>
            <a:r>
              <a:rPr lang="en-US" altLang="en-US" sz="1600">
                <a:latin typeface="Palatino" charset="0"/>
              </a:rPr>
              <a:t>InitACSystem</a:t>
            </a:r>
          </a:p>
        </p:txBody>
      </p:sp>
      <p:sp>
        <p:nvSpPr>
          <p:cNvPr id="107524" name="AutoShape 4"/>
          <p:cNvSpPr>
            <a:spLocks noChangeArrowheads="1"/>
          </p:cNvSpPr>
          <p:nvPr/>
        </p:nvSpPr>
        <p:spPr bwMode="auto">
          <a:xfrm>
            <a:off x="2686050" y="2814638"/>
            <a:ext cx="349250" cy="18573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266700" y="3500438"/>
            <a:ext cx="1830388" cy="1219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>
                <a:latin typeface="Palatino" charset="0"/>
              </a:rPr>
              <a:t> </a:t>
            </a:r>
          </a:p>
          <a:p>
            <a:pPr algn="ctr"/>
            <a:endParaRPr lang="en-US" altLang="en-US" sz="1600">
              <a:latin typeface="Palatino" charset="0"/>
            </a:endParaRPr>
          </a:p>
          <a:p>
            <a:pPr algn="ctr"/>
            <a:r>
              <a:rPr lang="en-US" altLang="en-US" sz="1600">
                <a:latin typeface="Palatino" charset="0"/>
              </a:rPr>
              <a:t>InitLightSystem</a:t>
            </a:r>
          </a:p>
          <a:p>
            <a:pPr algn="ctr"/>
            <a:r>
              <a:rPr lang="en-US" altLang="en-US" sz="1600">
                <a:latin typeface="Palatino" charset="0"/>
              </a:rPr>
              <a:t>InitBlindSystem</a:t>
            </a:r>
          </a:p>
          <a:p>
            <a:pPr algn="ctr"/>
            <a:r>
              <a:rPr lang="en-US" altLang="en-US" sz="1600">
                <a:latin typeface="Palatino" charset="0"/>
              </a:rPr>
              <a:t>InitACSystem</a:t>
            </a:r>
          </a:p>
        </p:txBody>
      </p:sp>
      <p:cxnSp>
        <p:nvCxnSpPr>
          <p:cNvPr id="107526" name="AutoShape 6"/>
          <p:cNvCxnSpPr>
            <a:cxnSpLocks noChangeShapeType="1"/>
            <a:stCxn id="107523" idx="2"/>
            <a:endCxn id="107524" idx="0"/>
          </p:cNvCxnSpPr>
          <p:nvPr/>
        </p:nvCxnSpPr>
        <p:spPr bwMode="auto">
          <a:xfrm>
            <a:off x="2854325" y="2251075"/>
            <a:ext cx="6350" cy="5635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528" name="Line 8"/>
          <p:cNvSpPr>
            <a:spLocks noChangeShapeType="1"/>
          </p:cNvSpPr>
          <p:nvPr/>
        </p:nvSpPr>
        <p:spPr bwMode="auto">
          <a:xfrm>
            <a:off x="1808163" y="1506538"/>
            <a:ext cx="2093912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529" name="Line 9"/>
          <p:cNvSpPr>
            <a:spLocks noChangeShapeType="1"/>
          </p:cNvSpPr>
          <p:nvPr/>
        </p:nvSpPr>
        <p:spPr bwMode="auto">
          <a:xfrm>
            <a:off x="261938" y="3884613"/>
            <a:ext cx="1817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530" name="Rectangle 10"/>
          <p:cNvSpPr>
            <a:spLocks noChangeArrowheads="1"/>
          </p:cNvSpPr>
          <p:nvPr/>
        </p:nvSpPr>
        <p:spPr bwMode="auto">
          <a:xfrm>
            <a:off x="5915025" y="922338"/>
            <a:ext cx="1516063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Palatino" charset="0"/>
              </a:rPr>
              <a:t>LightBulb</a:t>
            </a:r>
          </a:p>
        </p:txBody>
      </p:sp>
      <p:sp>
        <p:nvSpPr>
          <p:cNvPr id="107531" name="AutoShape 11"/>
          <p:cNvSpPr>
            <a:spLocks noChangeArrowheads="1"/>
          </p:cNvSpPr>
          <p:nvPr/>
        </p:nvSpPr>
        <p:spPr bwMode="auto">
          <a:xfrm>
            <a:off x="6545263" y="1824038"/>
            <a:ext cx="268287" cy="14287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532" name="Rectangle 12"/>
          <p:cNvSpPr>
            <a:spLocks noChangeArrowheads="1"/>
          </p:cNvSpPr>
          <p:nvPr/>
        </p:nvSpPr>
        <p:spPr bwMode="auto">
          <a:xfrm>
            <a:off x="5192713" y="2293938"/>
            <a:ext cx="1403350" cy="485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Palatino" charset="0"/>
              </a:rPr>
              <a:t>InstabusLight</a:t>
            </a:r>
          </a:p>
          <a:p>
            <a:pPr algn="ctr"/>
            <a:r>
              <a:rPr lang="en-US" altLang="en-US" sz="1400">
                <a:latin typeface="Palatino" charset="0"/>
              </a:rPr>
              <a:t>Controller</a:t>
            </a:r>
          </a:p>
        </p:txBody>
      </p:sp>
      <p:sp>
        <p:nvSpPr>
          <p:cNvPr id="107533" name="Rectangle 13"/>
          <p:cNvSpPr>
            <a:spLocks noChangeArrowheads="1"/>
          </p:cNvSpPr>
          <p:nvPr/>
        </p:nvSpPr>
        <p:spPr bwMode="auto">
          <a:xfrm>
            <a:off x="6761163" y="2295525"/>
            <a:ext cx="1403350" cy="4619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Palatino" charset="0"/>
              </a:rPr>
              <a:t>ZumbobelLight</a:t>
            </a:r>
          </a:p>
          <a:p>
            <a:pPr algn="ctr"/>
            <a:r>
              <a:rPr lang="en-US" altLang="en-US" sz="1400">
                <a:latin typeface="Palatino" charset="0"/>
              </a:rPr>
              <a:t>Controller</a:t>
            </a:r>
          </a:p>
        </p:txBody>
      </p:sp>
      <p:cxnSp>
        <p:nvCxnSpPr>
          <p:cNvPr id="107534" name="AutoShape 14"/>
          <p:cNvCxnSpPr>
            <a:cxnSpLocks noChangeShapeType="1"/>
            <a:stCxn id="107530" idx="2"/>
            <a:endCxn id="107531" idx="0"/>
          </p:cNvCxnSpPr>
          <p:nvPr/>
        </p:nvCxnSpPr>
        <p:spPr bwMode="auto">
          <a:xfrm>
            <a:off x="6673850" y="1633538"/>
            <a:ext cx="6350" cy="190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537" name="Rectangle 17"/>
          <p:cNvSpPr>
            <a:spLocks noChangeArrowheads="1"/>
          </p:cNvSpPr>
          <p:nvPr/>
        </p:nvSpPr>
        <p:spPr bwMode="auto">
          <a:xfrm>
            <a:off x="5978525" y="3194050"/>
            <a:ext cx="1516063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Palatino" charset="0"/>
              </a:rPr>
              <a:t>Blinds</a:t>
            </a:r>
          </a:p>
        </p:txBody>
      </p:sp>
      <p:sp>
        <p:nvSpPr>
          <p:cNvPr id="107538" name="AutoShape 18"/>
          <p:cNvSpPr>
            <a:spLocks noChangeArrowheads="1"/>
          </p:cNvSpPr>
          <p:nvPr/>
        </p:nvSpPr>
        <p:spPr bwMode="auto">
          <a:xfrm>
            <a:off x="6608763" y="4184650"/>
            <a:ext cx="268287" cy="14287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539" name="Rectangle 19"/>
          <p:cNvSpPr>
            <a:spLocks noChangeArrowheads="1"/>
          </p:cNvSpPr>
          <p:nvPr/>
        </p:nvSpPr>
        <p:spPr bwMode="auto">
          <a:xfrm>
            <a:off x="5256213" y="4654550"/>
            <a:ext cx="1403350" cy="485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Palatino" charset="0"/>
              </a:rPr>
              <a:t>InstabusBlind</a:t>
            </a:r>
          </a:p>
          <a:p>
            <a:pPr algn="ctr"/>
            <a:r>
              <a:rPr lang="en-US" altLang="en-US" sz="1400">
                <a:latin typeface="Palatino" charset="0"/>
              </a:rPr>
              <a:t>Controller</a:t>
            </a:r>
          </a:p>
        </p:txBody>
      </p:sp>
      <p:sp>
        <p:nvSpPr>
          <p:cNvPr id="107540" name="Rectangle 20"/>
          <p:cNvSpPr>
            <a:spLocks noChangeArrowheads="1"/>
          </p:cNvSpPr>
          <p:nvPr/>
        </p:nvSpPr>
        <p:spPr bwMode="auto">
          <a:xfrm>
            <a:off x="6824663" y="4656138"/>
            <a:ext cx="1403350" cy="4619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Palatino" charset="0"/>
              </a:rPr>
              <a:t>ZumtobelBlind</a:t>
            </a:r>
          </a:p>
          <a:p>
            <a:pPr algn="ctr"/>
            <a:r>
              <a:rPr lang="en-US" altLang="en-US" sz="1400">
                <a:latin typeface="Palatino" charset="0"/>
              </a:rPr>
              <a:t>Controller</a:t>
            </a:r>
          </a:p>
        </p:txBody>
      </p:sp>
      <p:cxnSp>
        <p:nvCxnSpPr>
          <p:cNvPr id="107541" name="AutoShape 21"/>
          <p:cNvCxnSpPr>
            <a:cxnSpLocks noChangeShapeType="1"/>
            <a:stCxn id="107537" idx="2"/>
            <a:endCxn id="107538" idx="0"/>
          </p:cNvCxnSpPr>
          <p:nvPr/>
        </p:nvCxnSpPr>
        <p:spPr bwMode="auto">
          <a:xfrm>
            <a:off x="6737350" y="3905250"/>
            <a:ext cx="6350" cy="279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542" name="AutoShape 22"/>
          <p:cNvCxnSpPr>
            <a:cxnSpLocks noChangeShapeType="1"/>
            <a:stCxn id="107538" idx="3"/>
            <a:endCxn id="107539" idx="0"/>
          </p:cNvCxnSpPr>
          <p:nvPr/>
        </p:nvCxnSpPr>
        <p:spPr bwMode="auto">
          <a:xfrm flipH="1">
            <a:off x="5957888" y="4327525"/>
            <a:ext cx="785812" cy="3270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543" name="AutoShape 23"/>
          <p:cNvCxnSpPr>
            <a:cxnSpLocks noChangeShapeType="1"/>
            <a:stCxn id="107538" idx="3"/>
            <a:endCxn id="107540" idx="0"/>
          </p:cNvCxnSpPr>
          <p:nvPr/>
        </p:nvCxnSpPr>
        <p:spPr bwMode="auto">
          <a:xfrm>
            <a:off x="6743700" y="4327525"/>
            <a:ext cx="782638" cy="3286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544" name="Text Box 24"/>
          <p:cNvSpPr txBox="1">
            <a:spLocks noChangeArrowheads="1"/>
          </p:cNvSpPr>
          <p:nvPr/>
        </p:nvSpPr>
        <p:spPr bwMode="auto">
          <a:xfrm>
            <a:off x="274638" y="3536950"/>
            <a:ext cx="1804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latin typeface="Palatino" charset="0"/>
              </a:rPr>
              <a:t>SiemensFactory</a:t>
            </a:r>
            <a:endParaRPr lang="en-US" altLang="en-US">
              <a:latin typeface="Palatino" charset="0"/>
            </a:endParaRPr>
          </a:p>
        </p:txBody>
      </p:sp>
      <p:cxnSp>
        <p:nvCxnSpPr>
          <p:cNvPr id="107545" name="AutoShape 25"/>
          <p:cNvCxnSpPr>
            <a:cxnSpLocks noChangeShapeType="1"/>
            <a:stCxn id="107544" idx="3"/>
          </p:cNvCxnSpPr>
          <p:nvPr/>
        </p:nvCxnSpPr>
        <p:spPr bwMode="auto">
          <a:xfrm flipV="1">
            <a:off x="2079625" y="2536825"/>
            <a:ext cx="3125788" cy="1168400"/>
          </a:xfrm>
          <a:prstGeom prst="bentConnector3">
            <a:avLst>
              <a:gd name="adj1" fmla="val 49977"/>
            </a:avLst>
          </a:prstGeom>
          <a:noFill/>
          <a:ln w="38100">
            <a:solidFill>
              <a:srgbClr val="00CC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546" name="AutoShape 26"/>
          <p:cNvCxnSpPr>
            <a:cxnSpLocks noChangeShapeType="1"/>
            <a:stCxn id="107544" idx="3"/>
          </p:cNvCxnSpPr>
          <p:nvPr/>
        </p:nvCxnSpPr>
        <p:spPr bwMode="auto">
          <a:xfrm>
            <a:off x="2079625" y="3705225"/>
            <a:ext cx="3163888" cy="1192213"/>
          </a:xfrm>
          <a:prstGeom prst="bentConnector3">
            <a:avLst>
              <a:gd name="adj1" fmla="val 49977"/>
            </a:avLst>
          </a:prstGeom>
          <a:noFill/>
          <a:ln w="38100">
            <a:solidFill>
              <a:srgbClr val="00CC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547" name="Rectangle 27"/>
          <p:cNvSpPr>
            <a:spLocks noChangeArrowheads="1"/>
          </p:cNvSpPr>
          <p:nvPr/>
        </p:nvSpPr>
        <p:spPr bwMode="auto">
          <a:xfrm>
            <a:off x="1962150" y="5287963"/>
            <a:ext cx="1830388" cy="1219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>
                <a:latin typeface="Palatino" charset="0"/>
              </a:rPr>
              <a:t> </a:t>
            </a:r>
          </a:p>
          <a:p>
            <a:pPr algn="ctr"/>
            <a:endParaRPr lang="en-US" altLang="en-US" sz="1600">
              <a:latin typeface="Palatino" charset="0"/>
            </a:endParaRPr>
          </a:p>
          <a:p>
            <a:pPr algn="ctr"/>
            <a:r>
              <a:rPr lang="en-US" altLang="en-US" sz="1600">
                <a:latin typeface="Palatino" charset="0"/>
              </a:rPr>
              <a:t>InitLightSystem</a:t>
            </a:r>
          </a:p>
          <a:p>
            <a:pPr algn="ctr"/>
            <a:r>
              <a:rPr lang="en-US" altLang="en-US" sz="1600">
                <a:latin typeface="Palatino" charset="0"/>
              </a:rPr>
              <a:t>InitBlindsystem</a:t>
            </a:r>
          </a:p>
          <a:p>
            <a:pPr algn="ctr"/>
            <a:r>
              <a:rPr lang="en-US" altLang="en-US" sz="1600">
                <a:latin typeface="Palatino" charset="0"/>
              </a:rPr>
              <a:t>InitACSystem</a:t>
            </a:r>
          </a:p>
        </p:txBody>
      </p:sp>
      <p:sp>
        <p:nvSpPr>
          <p:cNvPr id="107548" name="Line 28"/>
          <p:cNvSpPr>
            <a:spLocks noChangeShapeType="1"/>
          </p:cNvSpPr>
          <p:nvPr/>
        </p:nvSpPr>
        <p:spPr bwMode="auto">
          <a:xfrm>
            <a:off x="1995488" y="5683250"/>
            <a:ext cx="1817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549" name="Text Box 29"/>
          <p:cNvSpPr txBox="1">
            <a:spLocks noChangeArrowheads="1"/>
          </p:cNvSpPr>
          <p:nvPr/>
        </p:nvSpPr>
        <p:spPr bwMode="auto">
          <a:xfrm>
            <a:off x="2032000" y="5284788"/>
            <a:ext cx="1804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latin typeface="Palatino" charset="0"/>
              </a:rPr>
              <a:t>ZumtobelFactory</a:t>
            </a:r>
            <a:endParaRPr lang="en-US" altLang="en-US">
              <a:latin typeface="Palatino" charset="0"/>
            </a:endParaRPr>
          </a:p>
        </p:txBody>
      </p:sp>
      <p:cxnSp>
        <p:nvCxnSpPr>
          <p:cNvPr id="107551" name="AutoShape 31"/>
          <p:cNvCxnSpPr>
            <a:cxnSpLocks noChangeShapeType="1"/>
            <a:stCxn id="107549" idx="3"/>
            <a:endCxn id="107540" idx="2"/>
          </p:cNvCxnSpPr>
          <p:nvPr/>
        </p:nvCxnSpPr>
        <p:spPr bwMode="auto">
          <a:xfrm flipV="1">
            <a:off x="3836988" y="5118100"/>
            <a:ext cx="3689350" cy="334963"/>
          </a:xfrm>
          <a:prstGeom prst="bentConnector2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552" name="AutoShape 32"/>
          <p:cNvCxnSpPr>
            <a:cxnSpLocks noChangeShapeType="1"/>
            <a:stCxn id="107549" idx="3"/>
            <a:endCxn id="107533" idx="3"/>
          </p:cNvCxnSpPr>
          <p:nvPr/>
        </p:nvCxnSpPr>
        <p:spPr bwMode="auto">
          <a:xfrm flipV="1">
            <a:off x="3836988" y="2527300"/>
            <a:ext cx="4327525" cy="2925763"/>
          </a:xfrm>
          <a:prstGeom prst="bentConnector3">
            <a:avLst>
              <a:gd name="adj1" fmla="val 105282"/>
            </a:avLst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553" name="Rectangle 33"/>
          <p:cNvSpPr>
            <a:spLocks noChangeArrowheads="1"/>
          </p:cNvSpPr>
          <p:nvPr/>
        </p:nvSpPr>
        <p:spPr bwMode="auto">
          <a:xfrm>
            <a:off x="198438" y="1222375"/>
            <a:ext cx="1009650" cy="833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Palatino" charset="0"/>
              </a:rPr>
              <a:t>Facility</a:t>
            </a:r>
          </a:p>
          <a:p>
            <a:pPr algn="ctr"/>
            <a:r>
              <a:rPr lang="en-US" altLang="en-US">
                <a:latin typeface="Palatino" charset="0"/>
              </a:rPr>
              <a:t>Mgt</a:t>
            </a:r>
          </a:p>
          <a:p>
            <a:pPr algn="ctr"/>
            <a:r>
              <a:rPr lang="en-US" altLang="en-US">
                <a:latin typeface="Palatino" charset="0"/>
              </a:rPr>
              <a:t>System</a:t>
            </a:r>
          </a:p>
        </p:txBody>
      </p:sp>
      <p:cxnSp>
        <p:nvCxnSpPr>
          <p:cNvPr id="107554" name="AutoShape 34"/>
          <p:cNvCxnSpPr>
            <a:cxnSpLocks noChangeShapeType="1"/>
            <a:stCxn id="107553" idx="3"/>
            <a:endCxn id="107523" idx="1"/>
          </p:cNvCxnSpPr>
          <p:nvPr/>
        </p:nvCxnSpPr>
        <p:spPr bwMode="auto">
          <a:xfrm>
            <a:off x="1208088" y="1639888"/>
            <a:ext cx="61277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557" name="Line 37"/>
          <p:cNvSpPr>
            <a:spLocks noChangeShapeType="1"/>
          </p:cNvSpPr>
          <p:nvPr/>
        </p:nvSpPr>
        <p:spPr bwMode="auto">
          <a:xfrm>
            <a:off x="5838825" y="1966913"/>
            <a:ext cx="14747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558" name="Line 38"/>
          <p:cNvSpPr>
            <a:spLocks noChangeShapeType="1"/>
          </p:cNvSpPr>
          <p:nvPr/>
        </p:nvSpPr>
        <p:spPr bwMode="auto">
          <a:xfrm>
            <a:off x="5838825" y="1966913"/>
            <a:ext cx="0" cy="306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559" name="Line 39"/>
          <p:cNvSpPr>
            <a:spLocks noChangeShapeType="1"/>
          </p:cNvSpPr>
          <p:nvPr/>
        </p:nvSpPr>
        <p:spPr bwMode="auto">
          <a:xfrm>
            <a:off x="7334250" y="1966913"/>
            <a:ext cx="0" cy="306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07560" name="AutoShape 40"/>
          <p:cNvCxnSpPr>
            <a:cxnSpLocks noChangeShapeType="1"/>
          </p:cNvCxnSpPr>
          <p:nvPr/>
        </p:nvCxnSpPr>
        <p:spPr bwMode="auto">
          <a:xfrm rot="16200000">
            <a:off x="1827213" y="2514600"/>
            <a:ext cx="536575" cy="15081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562" name="Line 42"/>
          <p:cNvSpPr>
            <a:spLocks noChangeShapeType="1"/>
          </p:cNvSpPr>
          <p:nvPr/>
        </p:nvSpPr>
        <p:spPr bwMode="auto">
          <a:xfrm>
            <a:off x="2868613" y="3278188"/>
            <a:ext cx="327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563" name="Line 43"/>
          <p:cNvSpPr>
            <a:spLocks noChangeShapeType="1"/>
          </p:cNvSpPr>
          <p:nvPr/>
        </p:nvSpPr>
        <p:spPr bwMode="auto">
          <a:xfrm>
            <a:off x="3216275" y="3298825"/>
            <a:ext cx="0" cy="1987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Builder Pattern Motivation</a:t>
            </a:r>
            <a:endParaRPr lang="en-US" altLang="en-US" sz="240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193800"/>
            <a:ext cx="8255000" cy="4921250"/>
          </a:xfrm>
        </p:spPr>
        <p:txBody>
          <a:bodyPr/>
          <a:lstStyle/>
          <a:p>
            <a:r>
              <a:rPr lang="en-US" altLang="en-US"/>
              <a:t>Conversion of documents </a:t>
            </a:r>
          </a:p>
          <a:p>
            <a:r>
              <a:rPr lang="en-US" altLang="en-US"/>
              <a:t>Software companies make their money by introducing new formats, forcing users to upgrades </a:t>
            </a:r>
          </a:p>
          <a:p>
            <a:pPr lvl="1"/>
            <a:r>
              <a:rPr lang="en-US" altLang="en-US"/>
              <a:t>But you don’t want to upgrade your software every time there is an update of the format for Word documents</a:t>
            </a:r>
          </a:p>
          <a:p>
            <a:r>
              <a:rPr lang="en-US" altLang="en-US"/>
              <a:t>Idea: A reader for RTF format</a:t>
            </a:r>
          </a:p>
          <a:p>
            <a:pPr lvl="1"/>
            <a:r>
              <a:rPr lang="en-US" altLang="en-US"/>
              <a:t>Convert RTF to many text formats (EMACS, Framemaker 4.0, Framemaker 5.0, Framemaker 5.5, HTML, SGML,  WordPerfect 3.5, WordPerfect 7.0, ….)</a:t>
            </a:r>
          </a:p>
          <a:p>
            <a:pPr lvl="2"/>
            <a:r>
              <a:rPr lang="en-US" altLang="en-US" i="1"/>
              <a:t>Problem: The number of conversions is open-ended.</a:t>
            </a:r>
            <a:r>
              <a:rPr lang="en-US" altLang="en-US"/>
              <a:t> </a:t>
            </a:r>
          </a:p>
          <a:p>
            <a:r>
              <a:rPr lang="en-US" altLang="en-US"/>
              <a:t>Solution</a:t>
            </a:r>
          </a:p>
          <a:p>
            <a:pPr lvl="1"/>
            <a:r>
              <a:rPr lang="en-US" altLang="en-US"/>
              <a:t>Configure the RTF Reader with a “builder” object that specializes in conversions to any known format and can easily be extended to deal with any new format appearing on the market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Builder Pattern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952500" y="1531938"/>
            <a:ext cx="1519238" cy="835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latin typeface="Palatino" charset="0"/>
            </a:endParaRPr>
          </a:p>
          <a:p>
            <a:pPr algn="ctr"/>
            <a:r>
              <a:rPr lang="en-US" altLang="en-US" sz="1600">
                <a:latin typeface="Palatino" charset="0"/>
              </a:rPr>
              <a:t>Construct()</a:t>
            </a:r>
          </a:p>
        </p:txBody>
      </p:sp>
      <p:sp>
        <p:nvSpPr>
          <p:cNvPr id="109574" name="AutoShape 6"/>
          <p:cNvSpPr>
            <a:spLocks noChangeArrowheads="1"/>
          </p:cNvSpPr>
          <p:nvPr/>
        </p:nvSpPr>
        <p:spPr bwMode="auto">
          <a:xfrm>
            <a:off x="5495925" y="3167063"/>
            <a:ext cx="273050" cy="20002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9576" name="Text Box 8"/>
          <p:cNvSpPr txBox="1">
            <a:spLocks noChangeArrowheads="1"/>
          </p:cNvSpPr>
          <p:nvPr/>
        </p:nvSpPr>
        <p:spPr bwMode="auto">
          <a:xfrm>
            <a:off x="1100138" y="1555750"/>
            <a:ext cx="1257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Palatino" charset="0"/>
              </a:rPr>
              <a:t>Director</a:t>
            </a:r>
          </a:p>
        </p:txBody>
      </p:sp>
      <p:sp>
        <p:nvSpPr>
          <p:cNvPr id="109577" name="Line 9"/>
          <p:cNvSpPr>
            <a:spLocks noChangeShapeType="1"/>
          </p:cNvSpPr>
          <p:nvPr/>
        </p:nvSpPr>
        <p:spPr bwMode="auto">
          <a:xfrm>
            <a:off x="965200" y="1943100"/>
            <a:ext cx="1506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9578" name="Line 10"/>
          <p:cNvSpPr>
            <a:spLocks noChangeShapeType="1"/>
          </p:cNvSpPr>
          <p:nvPr/>
        </p:nvSpPr>
        <p:spPr bwMode="auto">
          <a:xfrm>
            <a:off x="2335213" y="2092325"/>
            <a:ext cx="0" cy="1693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9579" name="AutoShape 11"/>
          <p:cNvSpPr>
            <a:spLocks noChangeArrowheads="1"/>
          </p:cNvSpPr>
          <p:nvPr/>
        </p:nvSpPr>
        <p:spPr bwMode="auto">
          <a:xfrm flipV="1">
            <a:off x="442913" y="2879725"/>
            <a:ext cx="2763837" cy="1058863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r>
              <a:rPr lang="en-US" altLang="en-US" sz="1600" b="0">
                <a:latin typeface="Palatino" charset="0"/>
              </a:rPr>
              <a:t>For all objects in  Structure {</a:t>
            </a:r>
          </a:p>
          <a:p>
            <a:r>
              <a:rPr lang="en-US" altLang="en-US" sz="1600" b="0">
                <a:latin typeface="Palatino" charset="0"/>
              </a:rPr>
              <a:t>         Builder-&gt;BuildPart()</a:t>
            </a:r>
          </a:p>
          <a:p>
            <a:r>
              <a:rPr lang="en-US" altLang="en-US" sz="1600" b="0">
                <a:latin typeface="Palatino" charset="0"/>
              </a:rPr>
              <a:t>}</a:t>
            </a:r>
            <a:endParaRPr lang="en-US" altLang="en-US">
              <a:latin typeface="Palatino" charset="0"/>
            </a:endParaRPr>
          </a:p>
        </p:txBody>
      </p:sp>
      <p:sp>
        <p:nvSpPr>
          <p:cNvPr id="109580" name="Rectangle 12"/>
          <p:cNvSpPr>
            <a:spLocks noChangeArrowheads="1"/>
          </p:cNvSpPr>
          <p:nvPr/>
        </p:nvSpPr>
        <p:spPr bwMode="auto">
          <a:xfrm>
            <a:off x="4959350" y="1520825"/>
            <a:ext cx="1519238" cy="835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latin typeface="Palatino" charset="0"/>
            </a:endParaRPr>
          </a:p>
          <a:p>
            <a:pPr algn="ctr"/>
            <a:r>
              <a:rPr lang="en-US" altLang="en-US" sz="1600">
                <a:latin typeface="Palatino" charset="0"/>
              </a:rPr>
              <a:t>BuildPart()</a:t>
            </a:r>
          </a:p>
        </p:txBody>
      </p:sp>
      <p:sp>
        <p:nvSpPr>
          <p:cNvPr id="109581" name="Text Box 13"/>
          <p:cNvSpPr txBox="1">
            <a:spLocks noChangeArrowheads="1"/>
          </p:cNvSpPr>
          <p:nvPr/>
        </p:nvSpPr>
        <p:spPr bwMode="auto">
          <a:xfrm>
            <a:off x="4941888" y="1544638"/>
            <a:ext cx="1257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Palatino" charset="0"/>
              </a:rPr>
              <a:t>  Builder</a:t>
            </a:r>
          </a:p>
        </p:txBody>
      </p:sp>
      <p:sp>
        <p:nvSpPr>
          <p:cNvPr id="109582" name="Line 14"/>
          <p:cNvSpPr>
            <a:spLocks noChangeShapeType="1"/>
          </p:cNvSpPr>
          <p:nvPr/>
        </p:nvSpPr>
        <p:spPr bwMode="auto">
          <a:xfrm>
            <a:off x="4946650" y="1931988"/>
            <a:ext cx="1506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9583" name="Rectangle 15"/>
          <p:cNvSpPr>
            <a:spLocks noChangeArrowheads="1"/>
          </p:cNvSpPr>
          <p:nvPr/>
        </p:nvSpPr>
        <p:spPr bwMode="auto">
          <a:xfrm>
            <a:off x="4676775" y="4038600"/>
            <a:ext cx="2239963" cy="9969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latin typeface="Palatino" charset="0"/>
            </a:endParaRPr>
          </a:p>
          <a:p>
            <a:pPr algn="ctr"/>
            <a:r>
              <a:rPr lang="en-US" altLang="en-US" sz="1600">
                <a:latin typeface="Palatino" charset="0"/>
              </a:rPr>
              <a:t>BuildPart()</a:t>
            </a:r>
          </a:p>
          <a:p>
            <a:pPr algn="ctr"/>
            <a:r>
              <a:rPr lang="en-US" altLang="en-US" sz="1600">
                <a:latin typeface="Palatino" charset="0"/>
              </a:rPr>
              <a:t>GetResult()</a:t>
            </a:r>
          </a:p>
        </p:txBody>
      </p:sp>
      <p:sp>
        <p:nvSpPr>
          <p:cNvPr id="109584" name="Text Box 16"/>
          <p:cNvSpPr txBox="1">
            <a:spLocks noChangeArrowheads="1"/>
          </p:cNvSpPr>
          <p:nvPr/>
        </p:nvSpPr>
        <p:spPr bwMode="auto">
          <a:xfrm>
            <a:off x="4673600" y="4062413"/>
            <a:ext cx="2214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Palatino" charset="0"/>
              </a:rPr>
              <a:t>ConcreteBuilderB</a:t>
            </a:r>
          </a:p>
        </p:txBody>
      </p:sp>
      <p:sp>
        <p:nvSpPr>
          <p:cNvPr id="109585" name="Line 17"/>
          <p:cNvSpPr>
            <a:spLocks noChangeShapeType="1"/>
          </p:cNvSpPr>
          <p:nvPr/>
        </p:nvSpPr>
        <p:spPr bwMode="auto">
          <a:xfrm>
            <a:off x="4691063" y="4449763"/>
            <a:ext cx="2252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09586" name="AutoShape 18"/>
          <p:cNvCxnSpPr>
            <a:cxnSpLocks noChangeShapeType="1"/>
            <a:endCxn id="109574" idx="0"/>
          </p:cNvCxnSpPr>
          <p:nvPr/>
        </p:nvCxnSpPr>
        <p:spPr bwMode="auto">
          <a:xfrm>
            <a:off x="5619750" y="2355850"/>
            <a:ext cx="12700" cy="8112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589" name="Rectangle 21"/>
          <p:cNvSpPr>
            <a:spLocks noChangeArrowheads="1"/>
          </p:cNvSpPr>
          <p:nvPr/>
        </p:nvSpPr>
        <p:spPr bwMode="auto">
          <a:xfrm>
            <a:off x="7358063" y="3884613"/>
            <a:ext cx="1470025" cy="822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Palatino" charset="0"/>
              </a:rPr>
              <a:t>Represen-</a:t>
            </a:r>
          </a:p>
          <a:p>
            <a:pPr algn="ctr"/>
            <a:r>
              <a:rPr lang="en-US" altLang="en-US">
                <a:latin typeface="Palatino" charset="0"/>
              </a:rPr>
              <a:t>tation B</a:t>
            </a:r>
          </a:p>
        </p:txBody>
      </p:sp>
      <p:cxnSp>
        <p:nvCxnSpPr>
          <p:cNvPr id="109592" name="AutoShape 24"/>
          <p:cNvCxnSpPr>
            <a:cxnSpLocks noChangeShapeType="1"/>
            <a:stCxn id="109584" idx="3"/>
            <a:endCxn id="109589" idx="1"/>
          </p:cNvCxnSpPr>
          <p:nvPr/>
        </p:nvCxnSpPr>
        <p:spPr bwMode="auto">
          <a:xfrm>
            <a:off x="6888163" y="4246563"/>
            <a:ext cx="469900" cy="49212"/>
          </a:xfrm>
          <a:prstGeom prst="straightConnector1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595" name="AutoShape 27"/>
          <p:cNvSpPr>
            <a:spLocks noChangeArrowheads="1"/>
          </p:cNvSpPr>
          <p:nvPr/>
        </p:nvSpPr>
        <p:spPr bwMode="auto">
          <a:xfrm>
            <a:off x="2489200" y="1816100"/>
            <a:ext cx="255588" cy="255588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09596" name="AutoShape 28"/>
          <p:cNvCxnSpPr>
            <a:cxnSpLocks noChangeShapeType="1"/>
            <a:stCxn id="109595" idx="3"/>
            <a:endCxn id="109580" idx="1"/>
          </p:cNvCxnSpPr>
          <p:nvPr/>
        </p:nvCxnSpPr>
        <p:spPr bwMode="auto">
          <a:xfrm flipV="1">
            <a:off x="2744788" y="1938338"/>
            <a:ext cx="2214562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597" name="Rectangle 29"/>
          <p:cNvSpPr>
            <a:spLocks noChangeArrowheads="1"/>
          </p:cNvSpPr>
          <p:nvPr/>
        </p:nvSpPr>
        <p:spPr bwMode="auto">
          <a:xfrm>
            <a:off x="1974850" y="4926013"/>
            <a:ext cx="2390775" cy="9969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latin typeface="Palatino" charset="0"/>
            </a:endParaRPr>
          </a:p>
          <a:p>
            <a:pPr algn="ctr"/>
            <a:r>
              <a:rPr lang="en-US" altLang="en-US" sz="1600">
                <a:latin typeface="Palatino" charset="0"/>
              </a:rPr>
              <a:t>BuildPart()</a:t>
            </a:r>
          </a:p>
          <a:p>
            <a:pPr algn="ctr"/>
            <a:r>
              <a:rPr lang="en-US" altLang="en-US" sz="1600">
                <a:latin typeface="Palatino" charset="0"/>
              </a:rPr>
              <a:t>GetResult()</a:t>
            </a:r>
          </a:p>
        </p:txBody>
      </p:sp>
      <p:sp>
        <p:nvSpPr>
          <p:cNvPr id="109598" name="Text Box 30"/>
          <p:cNvSpPr txBox="1">
            <a:spLocks noChangeArrowheads="1"/>
          </p:cNvSpPr>
          <p:nvPr/>
        </p:nvSpPr>
        <p:spPr bwMode="auto">
          <a:xfrm>
            <a:off x="2138363" y="4949825"/>
            <a:ext cx="210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Palatino" charset="0"/>
              </a:rPr>
              <a:t>ConcreteBuilderA</a:t>
            </a:r>
          </a:p>
        </p:txBody>
      </p:sp>
      <p:sp>
        <p:nvSpPr>
          <p:cNvPr id="109599" name="Rectangle 31"/>
          <p:cNvSpPr>
            <a:spLocks noChangeArrowheads="1"/>
          </p:cNvSpPr>
          <p:nvPr/>
        </p:nvSpPr>
        <p:spPr bwMode="auto">
          <a:xfrm>
            <a:off x="5119688" y="5470525"/>
            <a:ext cx="1470025" cy="822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Palatino" charset="0"/>
              </a:rPr>
              <a:t>Represen-</a:t>
            </a:r>
          </a:p>
          <a:p>
            <a:pPr algn="ctr"/>
            <a:r>
              <a:rPr lang="en-US" altLang="en-US">
                <a:latin typeface="Palatino" charset="0"/>
              </a:rPr>
              <a:t>tation A</a:t>
            </a:r>
          </a:p>
        </p:txBody>
      </p:sp>
      <p:cxnSp>
        <p:nvCxnSpPr>
          <p:cNvPr id="109600" name="AutoShape 32"/>
          <p:cNvCxnSpPr>
            <a:cxnSpLocks noChangeShapeType="1"/>
            <a:stCxn id="109598" idx="3"/>
            <a:endCxn id="109599" idx="1"/>
          </p:cNvCxnSpPr>
          <p:nvPr/>
        </p:nvCxnSpPr>
        <p:spPr bwMode="auto">
          <a:xfrm>
            <a:off x="4240213" y="5133975"/>
            <a:ext cx="879475" cy="747713"/>
          </a:xfrm>
          <a:prstGeom prst="straightConnector1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602" name="Line 34"/>
          <p:cNvSpPr>
            <a:spLocks noChangeShapeType="1"/>
          </p:cNvSpPr>
          <p:nvPr/>
        </p:nvSpPr>
        <p:spPr bwMode="auto">
          <a:xfrm>
            <a:off x="5613400" y="3359150"/>
            <a:ext cx="0" cy="349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9604" name="Line 36"/>
          <p:cNvSpPr>
            <a:spLocks noChangeShapeType="1"/>
          </p:cNvSpPr>
          <p:nvPr/>
        </p:nvSpPr>
        <p:spPr bwMode="auto">
          <a:xfrm flipH="1">
            <a:off x="3708400" y="3708400"/>
            <a:ext cx="2293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9605" name="Line 37"/>
          <p:cNvSpPr>
            <a:spLocks noChangeShapeType="1"/>
          </p:cNvSpPr>
          <p:nvPr/>
        </p:nvSpPr>
        <p:spPr bwMode="auto">
          <a:xfrm>
            <a:off x="3708400" y="3708400"/>
            <a:ext cx="0" cy="1208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9606" name="Line 38"/>
          <p:cNvSpPr>
            <a:spLocks noChangeShapeType="1"/>
          </p:cNvSpPr>
          <p:nvPr/>
        </p:nvSpPr>
        <p:spPr bwMode="auto">
          <a:xfrm>
            <a:off x="5981700" y="3708400"/>
            <a:ext cx="0" cy="32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952500" y="1074738"/>
            <a:ext cx="1519238" cy="835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latin typeface="Palatino" charset="0"/>
            </a:endParaRPr>
          </a:p>
          <a:p>
            <a:pPr algn="ctr"/>
            <a:r>
              <a:rPr lang="en-US" altLang="en-US" sz="1600">
                <a:latin typeface="Palatino" charset="0"/>
              </a:rPr>
              <a:t>Parse()</a:t>
            </a:r>
          </a:p>
        </p:txBody>
      </p:sp>
      <p:sp>
        <p:nvSpPr>
          <p:cNvPr id="112645" name="AutoShape 5"/>
          <p:cNvSpPr>
            <a:spLocks noChangeArrowheads="1"/>
          </p:cNvSpPr>
          <p:nvPr/>
        </p:nvSpPr>
        <p:spPr bwMode="auto">
          <a:xfrm>
            <a:off x="5800725" y="3213100"/>
            <a:ext cx="273050" cy="20002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987425" y="1098550"/>
            <a:ext cx="1370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Palatino" charset="0"/>
              </a:rPr>
              <a:t>RTFReader</a:t>
            </a:r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>
            <a:off x="965200" y="1485900"/>
            <a:ext cx="1506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2335213" y="1635125"/>
            <a:ext cx="0" cy="1693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649" name="AutoShape 9"/>
          <p:cNvSpPr>
            <a:spLocks noChangeArrowheads="1"/>
          </p:cNvSpPr>
          <p:nvPr/>
        </p:nvSpPr>
        <p:spPr bwMode="auto">
          <a:xfrm flipV="1">
            <a:off x="542925" y="2247900"/>
            <a:ext cx="3597275" cy="1558925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r>
              <a:rPr lang="en-US" altLang="en-US" sz="1400" b="0">
                <a:latin typeface="Palatino" charset="0"/>
              </a:rPr>
              <a:t>While (t = GetNextToken()) {</a:t>
            </a:r>
          </a:p>
          <a:p>
            <a:r>
              <a:rPr lang="en-US" altLang="en-US" sz="1400" b="0">
                <a:latin typeface="Palatino" charset="0"/>
              </a:rPr>
              <a:t>Switch t.Type {</a:t>
            </a:r>
          </a:p>
          <a:p>
            <a:r>
              <a:rPr lang="en-US" altLang="en-US" sz="1400" b="0">
                <a:latin typeface="Palatino" charset="0"/>
              </a:rPr>
              <a:t>  CHAR: builder-&gt;ConvertCharacter(t.Char)</a:t>
            </a:r>
          </a:p>
          <a:p>
            <a:r>
              <a:rPr lang="en-US" altLang="en-US" sz="1400" b="0">
                <a:latin typeface="Palatino" charset="0"/>
              </a:rPr>
              <a:t>  FONT: bulder-&gt;ConvertFont(t.Font)</a:t>
            </a:r>
          </a:p>
          <a:p>
            <a:r>
              <a:rPr lang="en-US" altLang="en-US" sz="1400" b="0">
                <a:latin typeface="Palatino" charset="0"/>
              </a:rPr>
              <a:t>  PARA: builder-&gt;ConvertParagraph</a:t>
            </a:r>
          </a:p>
          <a:p>
            <a:r>
              <a:rPr lang="en-US" altLang="en-US" sz="1400" b="0">
                <a:latin typeface="Palatino" charset="0"/>
              </a:rPr>
              <a:t>  }</a:t>
            </a:r>
          </a:p>
          <a:p>
            <a:r>
              <a:rPr lang="en-US" altLang="en-US" sz="1400" b="0">
                <a:latin typeface="Palatino" charset="0"/>
              </a:rPr>
              <a:t>}</a:t>
            </a:r>
            <a:endParaRPr lang="en-US" altLang="en-US" sz="1600">
              <a:latin typeface="Palatino" charset="0"/>
            </a:endParaRPr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4959350" y="1308100"/>
            <a:ext cx="2066925" cy="1358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latin typeface="Palatino" charset="0"/>
            </a:endParaRPr>
          </a:p>
          <a:p>
            <a:pPr algn="ctr">
              <a:lnSpc>
                <a:spcPct val="70000"/>
              </a:lnSpc>
            </a:pPr>
            <a:endParaRPr lang="en-US" altLang="en-US" sz="1600">
              <a:latin typeface="Palatino" charset="0"/>
            </a:endParaRPr>
          </a:p>
          <a:p>
            <a:pPr algn="ctr">
              <a:lnSpc>
                <a:spcPct val="70000"/>
              </a:lnSpc>
            </a:pPr>
            <a:r>
              <a:rPr lang="en-US" altLang="en-US" sz="1600">
                <a:latin typeface="Palatino" charset="0"/>
              </a:rPr>
              <a:t>ConvertCharacter()</a:t>
            </a:r>
          </a:p>
          <a:p>
            <a:pPr algn="ctr">
              <a:lnSpc>
                <a:spcPct val="70000"/>
              </a:lnSpc>
            </a:pPr>
            <a:r>
              <a:rPr lang="en-US" altLang="en-US" sz="1600">
                <a:latin typeface="Palatino" charset="0"/>
              </a:rPr>
              <a:t>ConvertFontChange</a:t>
            </a:r>
          </a:p>
          <a:p>
            <a:pPr algn="ctr">
              <a:lnSpc>
                <a:spcPct val="70000"/>
              </a:lnSpc>
            </a:pPr>
            <a:r>
              <a:rPr lang="en-US" altLang="en-US" sz="1600">
                <a:latin typeface="Palatino" charset="0"/>
              </a:rPr>
              <a:t>ConvertParagraph()</a:t>
            </a:r>
          </a:p>
          <a:p>
            <a:pPr algn="ctr">
              <a:lnSpc>
                <a:spcPct val="70000"/>
              </a:lnSpc>
            </a:pPr>
            <a:endParaRPr lang="en-US" altLang="en-US" sz="1600">
              <a:latin typeface="Palatino" charset="0"/>
            </a:endParaRPr>
          </a:p>
        </p:txBody>
      </p:sp>
      <p:sp>
        <p:nvSpPr>
          <p:cNvPr id="112651" name="Text Box 11"/>
          <p:cNvSpPr txBox="1">
            <a:spLocks noChangeArrowheads="1"/>
          </p:cNvSpPr>
          <p:nvPr/>
        </p:nvSpPr>
        <p:spPr bwMode="auto">
          <a:xfrm>
            <a:off x="4941888" y="1379538"/>
            <a:ext cx="2017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Palatino" charset="0"/>
              </a:rPr>
              <a:t>  TextConverter</a:t>
            </a:r>
          </a:p>
        </p:txBody>
      </p:sp>
      <p:sp>
        <p:nvSpPr>
          <p:cNvPr id="112652" name="Line 12"/>
          <p:cNvSpPr>
            <a:spLocks noChangeShapeType="1"/>
          </p:cNvSpPr>
          <p:nvPr/>
        </p:nvSpPr>
        <p:spPr bwMode="auto">
          <a:xfrm>
            <a:off x="4972050" y="1741488"/>
            <a:ext cx="20764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653" name="Rectangle 13"/>
          <p:cNvSpPr>
            <a:spLocks noChangeArrowheads="1"/>
          </p:cNvSpPr>
          <p:nvPr/>
        </p:nvSpPr>
        <p:spPr bwMode="auto">
          <a:xfrm>
            <a:off x="3340100" y="4125913"/>
            <a:ext cx="2278063" cy="1346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endParaRPr lang="en-US" altLang="en-US" sz="1600">
              <a:latin typeface="Palatino" charset="0"/>
            </a:endParaRPr>
          </a:p>
          <a:p>
            <a:pPr algn="ctr">
              <a:lnSpc>
                <a:spcPct val="70000"/>
              </a:lnSpc>
            </a:pPr>
            <a:endParaRPr lang="en-US" altLang="en-US" sz="1600">
              <a:latin typeface="Palatino" charset="0"/>
            </a:endParaRPr>
          </a:p>
          <a:p>
            <a:pPr algn="ctr">
              <a:lnSpc>
                <a:spcPct val="70000"/>
              </a:lnSpc>
            </a:pPr>
            <a:endParaRPr lang="en-US" altLang="en-US" sz="1600">
              <a:latin typeface="Palatino" charset="0"/>
            </a:endParaRPr>
          </a:p>
          <a:p>
            <a:pPr algn="ctr">
              <a:lnSpc>
                <a:spcPct val="70000"/>
              </a:lnSpc>
            </a:pPr>
            <a:r>
              <a:rPr lang="en-US" altLang="en-US" sz="1600">
                <a:latin typeface="Palatino" charset="0"/>
              </a:rPr>
              <a:t>ConvertCharacter()</a:t>
            </a:r>
          </a:p>
          <a:p>
            <a:pPr algn="ctr">
              <a:lnSpc>
                <a:spcPct val="70000"/>
              </a:lnSpc>
            </a:pPr>
            <a:r>
              <a:rPr lang="en-US" altLang="en-US" sz="1600">
                <a:latin typeface="Palatino" charset="0"/>
              </a:rPr>
              <a:t>ConvertFontChange</a:t>
            </a:r>
          </a:p>
          <a:p>
            <a:pPr algn="ctr">
              <a:lnSpc>
                <a:spcPct val="70000"/>
              </a:lnSpc>
            </a:pPr>
            <a:r>
              <a:rPr lang="en-US" altLang="en-US" sz="1600">
                <a:latin typeface="Palatino" charset="0"/>
              </a:rPr>
              <a:t>ConvertParagraph()</a:t>
            </a:r>
          </a:p>
          <a:p>
            <a:pPr algn="ctr">
              <a:lnSpc>
                <a:spcPct val="70000"/>
              </a:lnSpc>
            </a:pPr>
            <a:r>
              <a:rPr lang="en-US" altLang="en-US" sz="1600">
                <a:latin typeface="Palatino" charset="0"/>
              </a:rPr>
              <a:t>GetASCIIText()</a:t>
            </a:r>
          </a:p>
        </p:txBody>
      </p:sp>
      <p:sp>
        <p:nvSpPr>
          <p:cNvPr id="112654" name="Text Box 14"/>
          <p:cNvSpPr txBox="1">
            <a:spLocks noChangeArrowheads="1"/>
          </p:cNvSpPr>
          <p:nvPr/>
        </p:nvSpPr>
        <p:spPr bwMode="auto">
          <a:xfrm>
            <a:off x="3403600" y="4151313"/>
            <a:ext cx="1952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Palatino" charset="0"/>
              </a:rPr>
              <a:t>AsciiConverter</a:t>
            </a:r>
          </a:p>
        </p:txBody>
      </p:sp>
      <p:sp>
        <p:nvSpPr>
          <p:cNvPr id="112655" name="Line 15"/>
          <p:cNvSpPr>
            <a:spLocks noChangeShapeType="1"/>
          </p:cNvSpPr>
          <p:nvPr/>
        </p:nvSpPr>
        <p:spPr bwMode="auto">
          <a:xfrm>
            <a:off x="3328988" y="4600575"/>
            <a:ext cx="2252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12656" name="AutoShape 16"/>
          <p:cNvCxnSpPr>
            <a:cxnSpLocks noChangeShapeType="1"/>
            <a:stCxn id="112650" idx="2"/>
            <a:endCxn id="112645" idx="0"/>
          </p:cNvCxnSpPr>
          <p:nvPr/>
        </p:nvCxnSpPr>
        <p:spPr bwMode="auto">
          <a:xfrm flipH="1">
            <a:off x="5937250" y="2667000"/>
            <a:ext cx="55563" cy="546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657" name="AutoShape 17"/>
          <p:cNvCxnSpPr>
            <a:cxnSpLocks noChangeShapeType="1"/>
            <a:stCxn id="112645" idx="3"/>
            <a:endCxn id="112653" idx="0"/>
          </p:cNvCxnSpPr>
          <p:nvPr/>
        </p:nvCxnSpPr>
        <p:spPr bwMode="auto">
          <a:xfrm flipH="1">
            <a:off x="4479925" y="3413125"/>
            <a:ext cx="1457325" cy="7127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58" name="Rectangle 18"/>
          <p:cNvSpPr>
            <a:spLocks noChangeArrowheads="1"/>
          </p:cNvSpPr>
          <p:nvPr/>
        </p:nvSpPr>
        <p:spPr bwMode="auto">
          <a:xfrm>
            <a:off x="4810125" y="5629275"/>
            <a:ext cx="1470025" cy="822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Palatino" charset="0"/>
              </a:rPr>
              <a:t>AsciiText</a:t>
            </a:r>
          </a:p>
        </p:txBody>
      </p:sp>
      <p:cxnSp>
        <p:nvCxnSpPr>
          <p:cNvPr id="112659" name="AutoShape 19"/>
          <p:cNvCxnSpPr>
            <a:cxnSpLocks noChangeShapeType="1"/>
            <a:stCxn id="112654" idx="3"/>
            <a:endCxn id="112658" idx="1"/>
          </p:cNvCxnSpPr>
          <p:nvPr/>
        </p:nvCxnSpPr>
        <p:spPr bwMode="auto">
          <a:xfrm flipH="1">
            <a:off x="4810125" y="4335463"/>
            <a:ext cx="546100" cy="1704975"/>
          </a:xfrm>
          <a:prstGeom prst="straightConnector1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60" name="AutoShape 20"/>
          <p:cNvSpPr>
            <a:spLocks noChangeArrowheads="1"/>
          </p:cNvSpPr>
          <p:nvPr/>
        </p:nvSpPr>
        <p:spPr bwMode="auto">
          <a:xfrm>
            <a:off x="2489200" y="1358900"/>
            <a:ext cx="255588" cy="255588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12661" name="AutoShape 21"/>
          <p:cNvCxnSpPr>
            <a:cxnSpLocks noChangeShapeType="1"/>
            <a:stCxn id="112660" idx="3"/>
            <a:endCxn id="112650" idx="1"/>
          </p:cNvCxnSpPr>
          <p:nvPr/>
        </p:nvCxnSpPr>
        <p:spPr bwMode="auto">
          <a:xfrm>
            <a:off x="2744788" y="1487488"/>
            <a:ext cx="2214562" cy="5000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62" name="Rectangle 22"/>
          <p:cNvSpPr>
            <a:spLocks noChangeArrowheads="1"/>
          </p:cNvSpPr>
          <p:nvPr/>
        </p:nvSpPr>
        <p:spPr bwMode="auto">
          <a:xfrm>
            <a:off x="498475" y="4179888"/>
            <a:ext cx="2390775" cy="1308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latin typeface="Palatino" charset="0"/>
            </a:endParaRPr>
          </a:p>
          <a:p>
            <a:pPr algn="ctr">
              <a:lnSpc>
                <a:spcPct val="70000"/>
              </a:lnSpc>
            </a:pPr>
            <a:endParaRPr lang="en-US" altLang="en-US" sz="1600">
              <a:latin typeface="Palatino" charset="0"/>
            </a:endParaRPr>
          </a:p>
          <a:p>
            <a:pPr algn="ctr">
              <a:lnSpc>
                <a:spcPct val="70000"/>
              </a:lnSpc>
            </a:pPr>
            <a:endParaRPr lang="en-US" altLang="en-US" sz="1600">
              <a:latin typeface="Palatino" charset="0"/>
            </a:endParaRPr>
          </a:p>
          <a:p>
            <a:pPr algn="ctr">
              <a:lnSpc>
                <a:spcPct val="70000"/>
              </a:lnSpc>
            </a:pPr>
            <a:r>
              <a:rPr lang="en-US" altLang="en-US" sz="1600">
                <a:latin typeface="Palatino" charset="0"/>
              </a:rPr>
              <a:t>ConvertCharacter()</a:t>
            </a:r>
          </a:p>
          <a:p>
            <a:pPr algn="ctr">
              <a:lnSpc>
                <a:spcPct val="70000"/>
              </a:lnSpc>
            </a:pPr>
            <a:r>
              <a:rPr lang="en-US" altLang="en-US" sz="1600">
                <a:latin typeface="Palatino" charset="0"/>
              </a:rPr>
              <a:t>ConvertFontChange</a:t>
            </a:r>
          </a:p>
          <a:p>
            <a:pPr algn="ctr">
              <a:lnSpc>
                <a:spcPct val="70000"/>
              </a:lnSpc>
            </a:pPr>
            <a:r>
              <a:rPr lang="en-US" altLang="en-US" sz="1600">
                <a:latin typeface="Palatino" charset="0"/>
              </a:rPr>
              <a:t>ConvertParagraph()</a:t>
            </a:r>
          </a:p>
          <a:p>
            <a:pPr algn="ctr">
              <a:lnSpc>
                <a:spcPct val="70000"/>
              </a:lnSpc>
            </a:pPr>
            <a:r>
              <a:rPr lang="en-US" altLang="en-US" sz="1600">
                <a:latin typeface="Palatino" charset="0"/>
              </a:rPr>
              <a:t>GetASCIIText()</a:t>
            </a:r>
          </a:p>
          <a:p>
            <a:pPr algn="ctr"/>
            <a:endParaRPr lang="en-US" altLang="en-US" sz="1600">
              <a:latin typeface="Palatino" charset="0"/>
            </a:endParaRPr>
          </a:p>
        </p:txBody>
      </p:sp>
      <p:sp>
        <p:nvSpPr>
          <p:cNvPr id="112663" name="Text Box 23"/>
          <p:cNvSpPr txBox="1">
            <a:spLocks noChangeArrowheads="1"/>
          </p:cNvSpPr>
          <p:nvPr/>
        </p:nvSpPr>
        <p:spPr bwMode="auto">
          <a:xfrm>
            <a:off x="661988" y="4203700"/>
            <a:ext cx="210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Palatino" charset="0"/>
              </a:rPr>
              <a:t>TexConverter</a:t>
            </a:r>
          </a:p>
        </p:txBody>
      </p:sp>
      <p:sp>
        <p:nvSpPr>
          <p:cNvPr id="112664" name="Rectangle 24"/>
          <p:cNvSpPr>
            <a:spLocks noChangeArrowheads="1"/>
          </p:cNvSpPr>
          <p:nvPr/>
        </p:nvSpPr>
        <p:spPr bwMode="auto">
          <a:xfrm>
            <a:off x="2579688" y="5656263"/>
            <a:ext cx="1470025" cy="822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Palatino" charset="0"/>
              </a:rPr>
              <a:t>TeXText</a:t>
            </a:r>
          </a:p>
        </p:txBody>
      </p:sp>
      <p:cxnSp>
        <p:nvCxnSpPr>
          <p:cNvPr id="112665" name="AutoShape 25"/>
          <p:cNvCxnSpPr>
            <a:cxnSpLocks noChangeShapeType="1"/>
            <a:stCxn id="112663" idx="3"/>
            <a:endCxn id="112664" idx="1"/>
          </p:cNvCxnSpPr>
          <p:nvPr/>
        </p:nvCxnSpPr>
        <p:spPr bwMode="auto">
          <a:xfrm flipH="1">
            <a:off x="2579688" y="4387850"/>
            <a:ext cx="184150" cy="1679575"/>
          </a:xfrm>
          <a:prstGeom prst="straightConnector1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666" name="AutoShape 26"/>
          <p:cNvCxnSpPr>
            <a:cxnSpLocks noChangeShapeType="1"/>
            <a:stCxn id="112645" idx="1"/>
            <a:endCxn id="112662" idx="0"/>
          </p:cNvCxnSpPr>
          <p:nvPr/>
        </p:nvCxnSpPr>
        <p:spPr bwMode="auto">
          <a:xfrm flipH="1">
            <a:off x="1693863" y="3313113"/>
            <a:ext cx="4175125" cy="8667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67" name="Line 27"/>
          <p:cNvSpPr>
            <a:spLocks noChangeShapeType="1"/>
          </p:cNvSpPr>
          <p:nvPr/>
        </p:nvSpPr>
        <p:spPr bwMode="auto">
          <a:xfrm>
            <a:off x="506413" y="4565650"/>
            <a:ext cx="2339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668" name="Rectangle 28"/>
          <p:cNvSpPr>
            <a:spLocks noChangeArrowheads="1"/>
          </p:cNvSpPr>
          <p:nvPr/>
        </p:nvSpPr>
        <p:spPr bwMode="auto">
          <a:xfrm>
            <a:off x="6057900" y="4151313"/>
            <a:ext cx="2278063" cy="1346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endParaRPr lang="en-US" altLang="en-US" sz="1600">
              <a:latin typeface="Palatino" charset="0"/>
            </a:endParaRPr>
          </a:p>
          <a:p>
            <a:pPr algn="ctr">
              <a:lnSpc>
                <a:spcPct val="70000"/>
              </a:lnSpc>
            </a:pPr>
            <a:endParaRPr lang="en-US" altLang="en-US" sz="1600">
              <a:latin typeface="Palatino" charset="0"/>
            </a:endParaRPr>
          </a:p>
          <a:p>
            <a:pPr algn="ctr">
              <a:lnSpc>
                <a:spcPct val="70000"/>
              </a:lnSpc>
            </a:pPr>
            <a:endParaRPr lang="en-US" altLang="en-US" sz="1600">
              <a:latin typeface="Palatino" charset="0"/>
            </a:endParaRPr>
          </a:p>
          <a:p>
            <a:pPr algn="ctr">
              <a:lnSpc>
                <a:spcPct val="70000"/>
              </a:lnSpc>
            </a:pPr>
            <a:r>
              <a:rPr lang="en-US" altLang="en-US" sz="1600">
                <a:latin typeface="Palatino" charset="0"/>
              </a:rPr>
              <a:t>ConvertCharacter()</a:t>
            </a:r>
          </a:p>
          <a:p>
            <a:pPr algn="ctr">
              <a:lnSpc>
                <a:spcPct val="70000"/>
              </a:lnSpc>
            </a:pPr>
            <a:r>
              <a:rPr lang="en-US" altLang="en-US" sz="1600">
                <a:latin typeface="Palatino" charset="0"/>
              </a:rPr>
              <a:t>ConvertFontChange</a:t>
            </a:r>
          </a:p>
          <a:p>
            <a:pPr algn="ctr">
              <a:lnSpc>
                <a:spcPct val="70000"/>
              </a:lnSpc>
            </a:pPr>
            <a:r>
              <a:rPr lang="en-US" altLang="en-US" sz="1600">
                <a:latin typeface="Palatino" charset="0"/>
              </a:rPr>
              <a:t>ConvertParagraph()</a:t>
            </a:r>
          </a:p>
          <a:p>
            <a:pPr algn="ctr">
              <a:lnSpc>
                <a:spcPct val="70000"/>
              </a:lnSpc>
            </a:pPr>
            <a:r>
              <a:rPr lang="en-US" altLang="en-US" sz="1600">
                <a:latin typeface="Palatino" charset="0"/>
              </a:rPr>
              <a:t>GetASCIIText()</a:t>
            </a:r>
          </a:p>
        </p:txBody>
      </p:sp>
      <p:sp>
        <p:nvSpPr>
          <p:cNvPr id="112669" name="Text Box 29"/>
          <p:cNvSpPr txBox="1">
            <a:spLocks noChangeArrowheads="1"/>
          </p:cNvSpPr>
          <p:nvPr/>
        </p:nvSpPr>
        <p:spPr bwMode="auto">
          <a:xfrm>
            <a:off x="6121400" y="4176713"/>
            <a:ext cx="1952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Palatino" charset="0"/>
              </a:rPr>
              <a:t>HTMLConverter</a:t>
            </a:r>
          </a:p>
        </p:txBody>
      </p:sp>
      <p:sp>
        <p:nvSpPr>
          <p:cNvPr id="112670" name="Line 30"/>
          <p:cNvSpPr>
            <a:spLocks noChangeShapeType="1"/>
          </p:cNvSpPr>
          <p:nvPr/>
        </p:nvSpPr>
        <p:spPr bwMode="auto">
          <a:xfrm>
            <a:off x="6046788" y="4625975"/>
            <a:ext cx="2252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671" name="Rectangle 31"/>
          <p:cNvSpPr>
            <a:spLocks noChangeArrowheads="1"/>
          </p:cNvSpPr>
          <p:nvPr/>
        </p:nvSpPr>
        <p:spPr bwMode="auto">
          <a:xfrm>
            <a:off x="7375525" y="5603875"/>
            <a:ext cx="1470025" cy="822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Palatino" charset="0"/>
              </a:rPr>
              <a:t>HTMLText</a:t>
            </a:r>
          </a:p>
        </p:txBody>
      </p:sp>
      <p:cxnSp>
        <p:nvCxnSpPr>
          <p:cNvPr id="112672" name="AutoShape 32"/>
          <p:cNvCxnSpPr>
            <a:cxnSpLocks noChangeShapeType="1"/>
            <a:stCxn id="112669" idx="3"/>
            <a:endCxn id="112671" idx="1"/>
          </p:cNvCxnSpPr>
          <p:nvPr/>
        </p:nvCxnSpPr>
        <p:spPr bwMode="auto">
          <a:xfrm flipH="1">
            <a:off x="7375525" y="4360863"/>
            <a:ext cx="698500" cy="1654175"/>
          </a:xfrm>
          <a:prstGeom prst="straightConnector1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do you use the Builder Pattern?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creation of a complex product must be independent of the particular parts that make up the product</a:t>
            </a:r>
          </a:p>
          <a:p>
            <a:pPr lvl="1"/>
            <a:r>
              <a:rPr lang="en-US" altLang="en-US"/>
              <a:t>In particular, the creation process should not know about the assembly process (how the parts are put together to make up the product)</a:t>
            </a:r>
          </a:p>
          <a:p>
            <a:r>
              <a:rPr lang="en-US" altLang="en-US"/>
              <a:t>The creation process must allow different representations for the object that is constructed. Examples:</a:t>
            </a:r>
          </a:p>
          <a:p>
            <a:pPr lvl="1"/>
            <a:r>
              <a:rPr lang="en-US" altLang="en-US"/>
              <a:t>A house with one floor, 3 rooms, 2 hallways, 1 garage and  three doors. </a:t>
            </a:r>
          </a:p>
          <a:p>
            <a:pPr lvl="1"/>
            <a:r>
              <a:rPr lang="en-US" altLang="en-US"/>
              <a:t>A skyscraper with 50 floors, 15 offices and  5 hallways on each floor. The office layout varies for each floor.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Why are modifiable designs important?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/>
              <a:t>A modifiable design enables…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/>
          </a:p>
          <a:p>
            <a:pPr>
              <a:buFont typeface="Symbol" panose="05050102010706020507" pitchFamily="18" charset="2"/>
              <a:buNone/>
            </a:pPr>
            <a:r>
              <a:rPr lang="en-US" altLang="en-US"/>
              <a:t>…an iterative and incremental development cycle</a:t>
            </a:r>
          </a:p>
          <a:p>
            <a:pPr lvl="1"/>
            <a:r>
              <a:rPr lang="en-US" altLang="en-US"/>
              <a:t>concurrent development</a:t>
            </a:r>
          </a:p>
          <a:p>
            <a:pPr lvl="1"/>
            <a:r>
              <a:rPr lang="en-US" altLang="en-US"/>
              <a:t>risk management</a:t>
            </a:r>
          </a:p>
          <a:p>
            <a:pPr lvl="1"/>
            <a:r>
              <a:rPr lang="en-US" altLang="en-US"/>
              <a:t>flexibility to change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/>
          </a:p>
          <a:p>
            <a:pPr>
              <a:buFont typeface="Symbol" panose="05050102010706020507" pitchFamily="18" charset="2"/>
              <a:buNone/>
            </a:pPr>
            <a:r>
              <a:rPr lang="en-US" altLang="en-US"/>
              <a:t>…to minimize the introduction of new problems when fixing old ones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/>
          </a:p>
          <a:p>
            <a:pPr>
              <a:buFont typeface="Symbol" panose="05050102010706020507" pitchFamily="18" charset="2"/>
              <a:buNone/>
            </a:pPr>
            <a:r>
              <a:rPr lang="en-US" altLang="en-US"/>
              <a:t>…to deliver more functionality after initial delivery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Comparison: Abstract Factory vs Builder</a:t>
            </a:r>
            <a:endParaRPr lang="en-US" altLang="en-US" sz="320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206500"/>
            <a:ext cx="8255000" cy="4921250"/>
          </a:xfrm>
        </p:spPr>
        <p:txBody>
          <a:bodyPr/>
          <a:lstStyle/>
          <a:p>
            <a:r>
              <a:rPr lang="en-US" altLang="en-US"/>
              <a:t>Abstract Factory</a:t>
            </a:r>
          </a:p>
          <a:p>
            <a:pPr lvl="1"/>
            <a:r>
              <a:rPr lang="en-US" altLang="en-US"/>
              <a:t>Focuses on product family </a:t>
            </a:r>
          </a:p>
          <a:p>
            <a:pPr lvl="2"/>
            <a:r>
              <a:rPr lang="en-US" altLang="en-US"/>
              <a:t>The products can be simple (“light bulb”) or complex (“engine”)</a:t>
            </a:r>
          </a:p>
          <a:p>
            <a:pPr lvl="1"/>
            <a:r>
              <a:rPr lang="en-US" altLang="en-US"/>
              <a:t>Does not hide the creation process</a:t>
            </a:r>
          </a:p>
          <a:p>
            <a:pPr lvl="2"/>
            <a:r>
              <a:rPr lang="en-US" altLang="en-US"/>
              <a:t>The product is immediately returned</a:t>
            </a:r>
          </a:p>
          <a:p>
            <a:r>
              <a:rPr lang="en-US" altLang="en-US"/>
              <a:t>Builder</a:t>
            </a:r>
          </a:p>
          <a:p>
            <a:pPr lvl="1"/>
            <a:r>
              <a:rPr lang="en-US" altLang="en-US"/>
              <a:t>The underlying product needs to be constructed as part of the system, but the creation is very complex</a:t>
            </a:r>
          </a:p>
          <a:p>
            <a:pPr lvl="1"/>
            <a:r>
              <a:rPr lang="en-US" altLang="en-US"/>
              <a:t>The construction of the complex product changes from time to time</a:t>
            </a:r>
          </a:p>
          <a:p>
            <a:pPr lvl="1"/>
            <a:r>
              <a:rPr lang="en-US" altLang="en-US"/>
              <a:t>The builder patterns hides the creation process from the user: </a:t>
            </a:r>
          </a:p>
          <a:p>
            <a:pPr lvl="2"/>
            <a:r>
              <a:rPr lang="en-US" altLang="en-US"/>
              <a:t>The product is returned after creation as a final step</a:t>
            </a:r>
          </a:p>
          <a:p>
            <a:r>
              <a:rPr lang="en-US" altLang="en-US"/>
              <a:t>Abstract Factory and Builder work well together for a family of multiple complex products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020763"/>
            <a:ext cx="8255000" cy="4921250"/>
          </a:xfrm>
          <a:noFill/>
          <a:ln/>
        </p:spPr>
        <p:txBody>
          <a:bodyPr/>
          <a:lstStyle/>
          <a:p>
            <a:r>
              <a:rPr lang="en-US" altLang="en-US"/>
              <a:t>Structural Patterns</a:t>
            </a:r>
          </a:p>
          <a:p>
            <a:pPr lvl="1"/>
            <a:r>
              <a:rPr lang="en-US" altLang="en-US"/>
              <a:t>Focus: How objects are composed to form larger structures</a:t>
            </a:r>
          </a:p>
          <a:p>
            <a:pPr lvl="1"/>
            <a:r>
              <a:rPr lang="en-US" altLang="en-US"/>
              <a:t>Problems solved:  </a:t>
            </a:r>
          </a:p>
          <a:p>
            <a:pPr lvl="2"/>
            <a:r>
              <a:rPr lang="en-US" altLang="en-US"/>
              <a:t>Realize new functionality  from old functionality, </a:t>
            </a:r>
          </a:p>
          <a:p>
            <a:pPr lvl="2"/>
            <a:r>
              <a:rPr lang="en-US" altLang="en-US"/>
              <a:t>Provide flexibility and extensibility</a:t>
            </a:r>
          </a:p>
          <a:p>
            <a:r>
              <a:rPr lang="en-US" altLang="en-US"/>
              <a:t>Behavioral Patterns</a:t>
            </a:r>
          </a:p>
          <a:p>
            <a:pPr lvl="1"/>
            <a:r>
              <a:rPr lang="en-US" altLang="en-US"/>
              <a:t>Focus: Algorithms and the assignment of responsibilities to objects</a:t>
            </a:r>
          </a:p>
          <a:p>
            <a:pPr lvl="1"/>
            <a:r>
              <a:rPr lang="en-US" altLang="en-US"/>
              <a:t>Problem solved: </a:t>
            </a:r>
          </a:p>
          <a:p>
            <a:pPr lvl="2"/>
            <a:r>
              <a:rPr lang="en-US" altLang="en-US"/>
              <a:t>Too tight coupling to a particular algorithm </a:t>
            </a:r>
          </a:p>
          <a:p>
            <a:r>
              <a:rPr lang="en-US" altLang="en-US"/>
              <a:t>Creational Patterns</a:t>
            </a:r>
          </a:p>
          <a:p>
            <a:pPr lvl="1"/>
            <a:r>
              <a:rPr lang="en-US" altLang="en-US"/>
              <a:t>Focus: Creation of complex objects</a:t>
            </a:r>
          </a:p>
          <a:p>
            <a:pPr lvl="1"/>
            <a:r>
              <a:rPr lang="en-US" altLang="en-US"/>
              <a:t>Problems solved: </a:t>
            </a:r>
          </a:p>
          <a:p>
            <a:pPr lvl="2"/>
            <a:r>
              <a:rPr lang="en-US" altLang="en-US"/>
              <a:t>Hide how complex objects are created and put together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Conclusion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en-US" altLang="en-US"/>
          </a:p>
          <a:p>
            <a:r>
              <a:rPr lang="en-US" altLang="en-US"/>
              <a:t>Design patterns </a:t>
            </a:r>
          </a:p>
          <a:p>
            <a:pPr lvl="1"/>
            <a:r>
              <a:rPr lang="en-US" altLang="en-US"/>
              <a:t>Provide solutions to common problems.</a:t>
            </a:r>
          </a:p>
          <a:p>
            <a:pPr lvl="1"/>
            <a:r>
              <a:rPr lang="en-US" altLang="en-US"/>
              <a:t>Lead to extensible models and code.</a:t>
            </a:r>
          </a:p>
          <a:p>
            <a:pPr lvl="1"/>
            <a:r>
              <a:rPr lang="en-US" altLang="en-US"/>
              <a:t>Can be used as is or as examples of interface inheritance and delegation.</a:t>
            </a:r>
          </a:p>
          <a:p>
            <a:pPr lvl="1"/>
            <a:r>
              <a:rPr lang="en-US" altLang="en-US"/>
              <a:t>Apply the same principles to structure and to behavior.</a:t>
            </a:r>
          </a:p>
          <a:p>
            <a:endParaRPr lang="en-US" altLang="en-US"/>
          </a:p>
          <a:p>
            <a:r>
              <a:rPr lang="en-US" altLang="en-US"/>
              <a:t>Design patterns solve all your software engineering problems</a:t>
            </a:r>
          </a:p>
          <a:p>
            <a:r>
              <a:rPr lang="en-US" altLang="en-US"/>
              <a:t>My favorites: Composite, Bridge, Builder and Observer</a:t>
            </a: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296863" y="4743450"/>
            <a:ext cx="261937" cy="2492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What makes a design modifiable?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Low coupling and high cohesion</a:t>
            </a:r>
          </a:p>
          <a:p>
            <a:r>
              <a:rPr lang="en-US" altLang="en-US"/>
              <a:t>Clear dependencies</a:t>
            </a:r>
          </a:p>
          <a:p>
            <a:r>
              <a:rPr lang="en-US" altLang="en-US"/>
              <a:t>Explicit assumptions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/>
          </a:p>
          <a:p>
            <a:pPr>
              <a:buFont typeface="Symbol" panose="05050102010706020507" pitchFamily="18" charset="2"/>
              <a:buNone/>
            </a:pPr>
            <a:r>
              <a:rPr lang="en-US" altLang="en-US"/>
              <a:t>How do design patterns help?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/>
          </a:p>
          <a:p>
            <a:r>
              <a:rPr lang="en-US" altLang="en-US"/>
              <a:t>They are generalized from existing systems</a:t>
            </a:r>
          </a:p>
          <a:p>
            <a:r>
              <a:rPr lang="en-US" altLang="en-US"/>
              <a:t>They provide a shared vocabulary to designers</a:t>
            </a:r>
          </a:p>
          <a:p>
            <a:r>
              <a:rPr lang="en-US" altLang="en-US"/>
              <a:t>They provide examples of modifiable designs</a:t>
            </a:r>
          </a:p>
          <a:p>
            <a:pPr lvl="1"/>
            <a:r>
              <a:rPr lang="en-US" altLang="en-US"/>
              <a:t>Abstract classes</a:t>
            </a:r>
          </a:p>
          <a:p>
            <a:pPr lvl="1"/>
            <a:r>
              <a:rPr lang="en-US" altLang="en-US"/>
              <a:t>Delegation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On to More Patterns!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Structural pattern</a:t>
            </a:r>
          </a:p>
          <a:p>
            <a:pPr lvl="1"/>
            <a:r>
              <a:rPr lang="en-US" altLang="en-US"/>
              <a:t>Proxy  </a:t>
            </a:r>
          </a:p>
          <a:p>
            <a:pPr lvl="1"/>
            <a:endParaRPr lang="en-US" altLang="en-US"/>
          </a:p>
          <a:p>
            <a:r>
              <a:rPr lang="en-US" altLang="en-US"/>
              <a:t>Creational Patterns</a:t>
            </a:r>
          </a:p>
          <a:p>
            <a:pPr lvl="1"/>
            <a:r>
              <a:rPr lang="en-US" altLang="en-US"/>
              <a:t>Abstract Factory </a:t>
            </a:r>
          </a:p>
          <a:p>
            <a:pPr lvl="1"/>
            <a:r>
              <a:rPr lang="en-US" altLang="en-US"/>
              <a:t>Builder </a:t>
            </a:r>
          </a:p>
          <a:p>
            <a:pPr lvl="1"/>
            <a:endParaRPr lang="en-US" altLang="en-US"/>
          </a:p>
          <a:p>
            <a:r>
              <a:rPr lang="en-US" altLang="en-US"/>
              <a:t>Behavioral pattern</a:t>
            </a:r>
          </a:p>
          <a:p>
            <a:pPr lvl="1"/>
            <a:r>
              <a:rPr lang="en-US" altLang="en-US"/>
              <a:t>Command </a:t>
            </a:r>
          </a:p>
          <a:p>
            <a:pPr lvl="1"/>
            <a:r>
              <a:rPr lang="en-US" altLang="en-US"/>
              <a:t>Observer </a:t>
            </a:r>
          </a:p>
          <a:p>
            <a:pPr lvl="1"/>
            <a:r>
              <a:rPr lang="en-US" altLang="en-US"/>
              <a:t>Strategy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Proxy Pattern: Motivation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It is 15:00pm. I am sitting at my 14.4 baud modem connection and retrieve a fancy web site from the US, This is prime web time all over the US. So I am getting 10 bits/sec.</a:t>
            </a:r>
          </a:p>
          <a:p>
            <a:r>
              <a:rPr lang="en-US" altLang="en-US"/>
              <a:t>What can I do?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Proxy Pattern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is expensive? </a:t>
            </a:r>
          </a:p>
          <a:p>
            <a:pPr lvl="1"/>
            <a:r>
              <a:rPr lang="en-US" altLang="en-US"/>
              <a:t>Object Creation</a:t>
            </a:r>
          </a:p>
          <a:p>
            <a:pPr lvl="1"/>
            <a:r>
              <a:rPr lang="en-US" altLang="en-US"/>
              <a:t>Object Initialization</a:t>
            </a:r>
          </a:p>
          <a:p>
            <a:r>
              <a:rPr lang="en-US" altLang="en-US"/>
              <a:t>Defer object creation and object initialization to the time you need the object </a:t>
            </a:r>
          </a:p>
          <a:p>
            <a:r>
              <a:rPr lang="en-US" altLang="en-US"/>
              <a:t>Proxy pattern:</a:t>
            </a:r>
          </a:p>
          <a:p>
            <a:pPr lvl="1"/>
            <a:r>
              <a:rPr lang="en-US" altLang="en-US"/>
              <a:t>Reduces the cost of accessing objects</a:t>
            </a:r>
          </a:p>
          <a:p>
            <a:pPr lvl="1"/>
            <a:r>
              <a:rPr lang="en-US" altLang="en-US"/>
              <a:t>Uses another object (“the proxy”) that acts as a stand-in for the real object</a:t>
            </a:r>
          </a:p>
          <a:p>
            <a:pPr lvl="1"/>
            <a:r>
              <a:rPr lang="en-US" altLang="en-US"/>
              <a:t>The proxy creates the real object only if the user asks for it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Proxy pattern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475" y="3613150"/>
            <a:ext cx="8255000" cy="2787650"/>
          </a:xfrm>
          <a:noFill/>
          <a:ln/>
        </p:spPr>
        <p:txBody>
          <a:bodyPr/>
          <a:lstStyle/>
          <a:p>
            <a:r>
              <a:rPr lang="en-US" altLang="en-US"/>
              <a:t>Interface inheritance is used to specify the interface shared by </a:t>
            </a:r>
            <a:r>
              <a:rPr lang="en-US" altLang="en-US" b="1"/>
              <a:t>Proxy</a:t>
            </a:r>
            <a:r>
              <a:rPr lang="en-US" altLang="en-US"/>
              <a:t> and </a:t>
            </a:r>
            <a:r>
              <a:rPr lang="en-US" altLang="en-US" b="1"/>
              <a:t>RealSubject.</a:t>
            </a:r>
            <a:endParaRPr lang="en-US" altLang="en-US"/>
          </a:p>
          <a:p>
            <a:r>
              <a:rPr lang="en-US" altLang="en-US"/>
              <a:t>Delegation is used to catch and forward any accesses to the </a:t>
            </a:r>
            <a:r>
              <a:rPr lang="en-US" altLang="en-US" b="1"/>
              <a:t>RealSubject </a:t>
            </a:r>
            <a:r>
              <a:rPr lang="en-US" altLang="en-US"/>
              <a:t>(if desired)</a:t>
            </a:r>
          </a:p>
          <a:p>
            <a:r>
              <a:rPr lang="en-US" altLang="en-US"/>
              <a:t>Proxy patterns can be used for lazy evaluation and for remote invocation.</a:t>
            </a:r>
          </a:p>
          <a:p>
            <a:r>
              <a:rPr lang="en-US" altLang="en-US"/>
              <a:t>Proxy patterns can be implemented with a Java interface.</a:t>
            </a:r>
          </a:p>
        </p:txBody>
      </p:sp>
      <p:grpSp>
        <p:nvGrpSpPr>
          <p:cNvPr id="23575" name="Group 23"/>
          <p:cNvGrpSpPr>
            <a:grpSpLocks/>
          </p:cNvGrpSpPr>
          <p:nvPr/>
        </p:nvGrpSpPr>
        <p:grpSpPr bwMode="auto">
          <a:xfrm>
            <a:off x="1016000" y="385763"/>
            <a:ext cx="6797675" cy="2754312"/>
            <a:chOff x="640" y="243"/>
            <a:chExt cx="4282" cy="1735"/>
          </a:xfrm>
        </p:grpSpPr>
        <p:grpSp>
          <p:nvGrpSpPr>
            <p:cNvPr id="23558" name="Group 6"/>
            <p:cNvGrpSpPr>
              <a:grpSpLocks/>
            </p:cNvGrpSpPr>
            <p:nvPr/>
          </p:nvGrpSpPr>
          <p:grpSpPr bwMode="auto">
            <a:xfrm>
              <a:off x="3062" y="243"/>
              <a:ext cx="1712" cy="626"/>
              <a:chOff x="3062" y="243"/>
              <a:chExt cx="1712" cy="626"/>
            </a:xfrm>
          </p:grpSpPr>
          <p:sp>
            <p:nvSpPr>
              <p:cNvPr id="23556" name="Rectangle 4"/>
              <p:cNvSpPr>
                <a:spLocks noChangeArrowheads="1"/>
              </p:cNvSpPr>
              <p:nvPr/>
            </p:nvSpPr>
            <p:spPr bwMode="auto">
              <a:xfrm>
                <a:off x="3062" y="243"/>
                <a:ext cx="1702" cy="6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en-US" i="1">
                    <a:latin typeface="Palatino" charset="0"/>
                  </a:rPr>
                  <a:t>Subject</a:t>
                </a:r>
              </a:p>
              <a:p>
                <a:pPr algn="ctr"/>
                <a:endParaRPr lang="en-US" altLang="en-US" i="1">
                  <a:latin typeface="Palatino" charset="0"/>
                </a:endParaRPr>
              </a:p>
              <a:p>
                <a:pPr algn="ctr"/>
                <a:r>
                  <a:rPr lang="en-US" altLang="en-US" sz="1600" i="1">
                    <a:latin typeface="Palatino" charset="0"/>
                  </a:rPr>
                  <a:t>Request()</a:t>
                </a:r>
              </a:p>
            </p:txBody>
          </p:sp>
          <p:sp>
            <p:nvSpPr>
              <p:cNvPr id="23557" name="Line 5"/>
              <p:cNvSpPr>
                <a:spLocks noChangeShapeType="1"/>
              </p:cNvSpPr>
              <p:nvPr/>
            </p:nvSpPr>
            <p:spPr bwMode="auto">
              <a:xfrm>
                <a:off x="3083" y="493"/>
                <a:ext cx="16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23561" name="Group 9"/>
            <p:cNvGrpSpPr>
              <a:grpSpLocks/>
            </p:cNvGrpSpPr>
            <p:nvPr/>
          </p:nvGrpSpPr>
          <p:grpSpPr bwMode="auto">
            <a:xfrm>
              <a:off x="3210" y="1352"/>
              <a:ext cx="1712" cy="626"/>
              <a:chOff x="3210" y="1352"/>
              <a:chExt cx="1712" cy="626"/>
            </a:xfrm>
          </p:grpSpPr>
          <p:sp>
            <p:nvSpPr>
              <p:cNvPr id="23559" name="Rectangle 7"/>
              <p:cNvSpPr>
                <a:spLocks noChangeArrowheads="1"/>
              </p:cNvSpPr>
              <p:nvPr/>
            </p:nvSpPr>
            <p:spPr bwMode="auto">
              <a:xfrm>
                <a:off x="3210" y="1352"/>
                <a:ext cx="1702" cy="6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en-US">
                    <a:latin typeface="Palatino" charset="0"/>
                  </a:rPr>
                  <a:t>RealSubject</a:t>
                </a:r>
              </a:p>
              <a:p>
                <a:pPr algn="ctr"/>
                <a:endParaRPr lang="en-US" altLang="en-US" i="1">
                  <a:latin typeface="Palatino" charset="0"/>
                </a:endParaRPr>
              </a:p>
              <a:p>
                <a:pPr algn="ctr"/>
                <a:r>
                  <a:rPr lang="en-US" altLang="en-US" sz="1600">
                    <a:latin typeface="Palatino" charset="0"/>
                  </a:rPr>
                  <a:t>Request()</a:t>
                </a:r>
              </a:p>
            </p:txBody>
          </p:sp>
          <p:sp>
            <p:nvSpPr>
              <p:cNvPr id="23560" name="Line 8"/>
              <p:cNvSpPr>
                <a:spLocks noChangeShapeType="1"/>
              </p:cNvSpPr>
              <p:nvPr/>
            </p:nvSpPr>
            <p:spPr bwMode="auto">
              <a:xfrm>
                <a:off x="3231" y="1602"/>
                <a:ext cx="16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23564" name="Group 12"/>
            <p:cNvGrpSpPr>
              <a:grpSpLocks/>
            </p:cNvGrpSpPr>
            <p:nvPr/>
          </p:nvGrpSpPr>
          <p:grpSpPr bwMode="auto">
            <a:xfrm>
              <a:off x="640" y="1330"/>
              <a:ext cx="1712" cy="626"/>
              <a:chOff x="640" y="1330"/>
              <a:chExt cx="1712" cy="626"/>
            </a:xfrm>
          </p:grpSpPr>
          <p:sp>
            <p:nvSpPr>
              <p:cNvPr id="23562" name="Rectangle 10"/>
              <p:cNvSpPr>
                <a:spLocks noChangeArrowheads="1"/>
              </p:cNvSpPr>
              <p:nvPr/>
            </p:nvSpPr>
            <p:spPr bwMode="auto">
              <a:xfrm>
                <a:off x="640" y="1330"/>
                <a:ext cx="1702" cy="6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en-US">
                    <a:latin typeface="Palatino" charset="0"/>
                  </a:rPr>
                  <a:t>Proxy</a:t>
                </a:r>
              </a:p>
              <a:p>
                <a:pPr algn="ctr"/>
                <a:endParaRPr lang="en-US" altLang="en-US" i="1">
                  <a:latin typeface="Palatino" charset="0"/>
                </a:endParaRPr>
              </a:p>
              <a:p>
                <a:pPr algn="ctr"/>
                <a:r>
                  <a:rPr lang="en-US" altLang="en-US" sz="1600">
                    <a:latin typeface="Palatino" charset="0"/>
                  </a:rPr>
                  <a:t>Request()</a:t>
                </a:r>
              </a:p>
            </p:txBody>
          </p:sp>
          <p:sp>
            <p:nvSpPr>
              <p:cNvPr id="23563" name="Line 11"/>
              <p:cNvSpPr>
                <a:spLocks noChangeShapeType="1"/>
              </p:cNvSpPr>
              <p:nvPr/>
            </p:nvSpPr>
            <p:spPr bwMode="auto">
              <a:xfrm>
                <a:off x="661" y="1580"/>
                <a:ext cx="16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23565" name="Line 13"/>
            <p:cNvSpPr>
              <a:spLocks noChangeShapeType="1"/>
            </p:cNvSpPr>
            <p:nvPr/>
          </p:nvSpPr>
          <p:spPr bwMode="auto">
            <a:xfrm flipH="1">
              <a:off x="2346" y="1691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>
              <a:off x="2371" y="1454"/>
              <a:ext cx="85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en-US">
                  <a:latin typeface="Palatino" charset="0"/>
                </a:rPr>
                <a:t>realSubject</a:t>
              </a:r>
            </a:p>
          </p:txBody>
        </p:sp>
        <p:grpSp>
          <p:nvGrpSpPr>
            <p:cNvPr id="23570" name="Group 18"/>
            <p:cNvGrpSpPr>
              <a:grpSpLocks/>
            </p:cNvGrpSpPr>
            <p:nvPr/>
          </p:nvGrpSpPr>
          <p:grpSpPr bwMode="auto">
            <a:xfrm>
              <a:off x="1483" y="1221"/>
              <a:ext cx="2548" cy="112"/>
              <a:chOff x="1483" y="1221"/>
              <a:chExt cx="2548" cy="112"/>
            </a:xfrm>
          </p:grpSpPr>
          <p:sp>
            <p:nvSpPr>
              <p:cNvPr id="23567" name="Line 15"/>
              <p:cNvSpPr>
                <a:spLocks noChangeShapeType="1"/>
              </p:cNvSpPr>
              <p:nvPr/>
            </p:nvSpPr>
            <p:spPr bwMode="auto">
              <a:xfrm>
                <a:off x="1489" y="1221"/>
                <a:ext cx="25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8" name="Line 16"/>
              <p:cNvSpPr>
                <a:spLocks noChangeShapeType="1"/>
              </p:cNvSpPr>
              <p:nvPr/>
            </p:nvSpPr>
            <p:spPr bwMode="auto">
              <a:xfrm>
                <a:off x="4031" y="1225"/>
                <a:ext cx="0" cy="1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69" name="Line 17"/>
              <p:cNvSpPr>
                <a:spLocks noChangeShapeType="1"/>
              </p:cNvSpPr>
              <p:nvPr/>
            </p:nvSpPr>
            <p:spPr bwMode="auto">
              <a:xfrm>
                <a:off x="1483" y="1225"/>
                <a:ext cx="0" cy="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23574" name="Group 22"/>
            <p:cNvGrpSpPr>
              <a:grpSpLocks/>
            </p:cNvGrpSpPr>
            <p:nvPr/>
          </p:nvGrpSpPr>
          <p:grpSpPr bwMode="auto">
            <a:xfrm>
              <a:off x="3310" y="873"/>
              <a:ext cx="162" cy="333"/>
              <a:chOff x="3310" y="873"/>
              <a:chExt cx="162" cy="333"/>
            </a:xfrm>
          </p:grpSpPr>
          <p:sp>
            <p:nvSpPr>
              <p:cNvPr id="23571" name="AutoShape 19"/>
              <p:cNvSpPr>
                <a:spLocks noChangeArrowheads="1"/>
              </p:cNvSpPr>
              <p:nvPr/>
            </p:nvSpPr>
            <p:spPr bwMode="auto">
              <a:xfrm>
                <a:off x="3310" y="979"/>
                <a:ext cx="162" cy="141"/>
              </a:xfrm>
              <a:prstGeom prst="triangle">
                <a:avLst>
                  <a:gd name="adj" fmla="val 49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72" name="Line 20"/>
              <p:cNvSpPr>
                <a:spLocks noChangeShapeType="1"/>
              </p:cNvSpPr>
              <p:nvPr/>
            </p:nvSpPr>
            <p:spPr bwMode="auto">
              <a:xfrm>
                <a:off x="3391" y="873"/>
                <a:ext cx="0" cy="1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73" name="Line 21"/>
              <p:cNvSpPr>
                <a:spLocks noChangeShapeType="1"/>
              </p:cNvSpPr>
              <p:nvPr/>
            </p:nvSpPr>
            <p:spPr bwMode="auto">
              <a:xfrm>
                <a:off x="3401" y="1139"/>
                <a:ext cx="0" cy="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ch8lect2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553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4C3700"/>
      </a:accent6>
      <a:hlink>
        <a:srgbClr val="3D5500"/>
      </a:hlink>
      <a:folHlink>
        <a:srgbClr val="005528"/>
      </a:folHlink>
    </a:clrScheme>
    <a:fontScheme name="ch8lect2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ch8lect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8lect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8lect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8lect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8lect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8lect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8lect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HD:Users:bob:Documents:writing:book:2nd edition:IM:lectures:ch8reuse:ch8lect2.ppt</Template>
  <TotalTime>7</TotalTime>
  <Pages>33</Pages>
  <Words>2175</Words>
  <Application>Microsoft Office PowerPoint</Application>
  <PresentationFormat>Letter Paper (8.5x11 in)</PresentationFormat>
  <Paragraphs>543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Times</vt:lpstr>
      <vt:lpstr>Symbol</vt:lpstr>
      <vt:lpstr>Wingdings</vt:lpstr>
      <vt:lpstr>Palatino</vt:lpstr>
      <vt:lpstr>Book Antiqua</vt:lpstr>
      <vt:lpstr>Courier</vt:lpstr>
      <vt:lpstr>ch8lect2</vt:lpstr>
      <vt:lpstr>Chapter 8, Object Design: Reuse and Patterns III</vt:lpstr>
      <vt:lpstr>Outline of the Lecture</vt:lpstr>
      <vt:lpstr>Review: Design pattern</vt:lpstr>
      <vt:lpstr>Why are modifiable designs important?</vt:lpstr>
      <vt:lpstr>What makes a design modifiable?</vt:lpstr>
      <vt:lpstr>On to More Patterns!</vt:lpstr>
      <vt:lpstr>Proxy Pattern: Motivation</vt:lpstr>
      <vt:lpstr>Proxy Pattern</vt:lpstr>
      <vt:lpstr>Proxy pattern </vt:lpstr>
      <vt:lpstr>Proxy Applicability</vt:lpstr>
      <vt:lpstr>Virtual Proxy example</vt:lpstr>
      <vt:lpstr>Before</vt:lpstr>
      <vt:lpstr>Controlling Access</vt:lpstr>
      <vt:lpstr>After</vt:lpstr>
      <vt:lpstr>Towards a Pattern Taxonomy</vt:lpstr>
      <vt:lpstr>A Pattern Taxonomy</vt:lpstr>
      <vt:lpstr>Command Pattern: Motivation</vt:lpstr>
      <vt:lpstr>Command pattern</vt:lpstr>
      <vt:lpstr>Command pattern  Applicability</vt:lpstr>
      <vt:lpstr>Observer pattern</vt:lpstr>
      <vt:lpstr>Observer pattern (continued)</vt:lpstr>
      <vt:lpstr>Observer pattern (cont’d)</vt:lpstr>
      <vt:lpstr>Sequence diagram for scenario:  Change filename to “foo”</vt:lpstr>
      <vt:lpstr>Animated Sequence diagram</vt:lpstr>
      <vt:lpstr>Observer pattern implementation in Java</vt:lpstr>
      <vt:lpstr>A Pattern Taxonomy</vt:lpstr>
      <vt:lpstr>Strategy Pattern</vt:lpstr>
      <vt:lpstr>Strategy Pattern</vt:lpstr>
      <vt:lpstr>Applying a Strategy Pattern in a Database Application</vt:lpstr>
      <vt:lpstr>Applicability of Strategy Pattern</vt:lpstr>
      <vt:lpstr>A Pattern Taxonomy</vt:lpstr>
      <vt:lpstr>Abstract Factory Motivation  </vt:lpstr>
      <vt:lpstr>Abstract Factory </vt:lpstr>
      <vt:lpstr>Applicability  for Abstract Factory Pattern</vt:lpstr>
      <vt:lpstr>Example: A Facility Management System for the Intelligent Workplace</vt:lpstr>
      <vt:lpstr>Builder Pattern Motivation</vt:lpstr>
      <vt:lpstr>Builder Pattern</vt:lpstr>
      <vt:lpstr>Example</vt:lpstr>
      <vt:lpstr>When do you use the Builder Pattern?</vt:lpstr>
      <vt:lpstr>Comparison: Abstract Factory vs Builder</vt:lpstr>
      <vt:lpstr>Summary</vt:lpstr>
      <vt:lpstr>Conclusion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 for Chapter 8, Object Design: Reusing Pattern Solutions</dc:title>
  <dc:subject>Object-Oriented Software Engineering</dc:subject>
  <dc:creator>Bernd Bruegge &amp; Allen Dutoit</dc:creator>
  <cp:keywords/>
  <dc:description/>
  <cp:lastModifiedBy>Ahsan Nabi Khan</cp:lastModifiedBy>
  <cp:revision>122</cp:revision>
  <cp:lastPrinted>2003-09-18T20:17:04Z</cp:lastPrinted>
  <dcterms:created xsi:type="dcterms:W3CDTF">1998-01-28T14:59:35Z</dcterms:created>
  <dcterms:modified xsi:type="dcterms:W3CDTF">2018-01-30T08:31:56Z</dcterms:modified>
  <cp:category/>
</cp:coreProperties>
</file>