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  <p:sldMasterId id="2147483649" r:id="rId3"/>
  </p:sldMasterIdLst>
  <p:notesMasterIdLst>
    <p:notesMasterId r:id="rId36"/>
  </p:notesMasterIdLst>
  <p:handoutMasterIdLst>
    <p:handoutMasterId r:id="rId37"/>
  </p:handoutMasterIdLst>
  <p:sldIdLst>
    <p:sldId id="328" r:id="rId4"/>
    <p:sldId id="261" r:id="rId5"/>
    <p:sldId id="305" r:id="rId6"/>
    <p:sldId id="331" r:id="rId7"/>
    <p:sldId id="333" r:id="rId8"/>
    <p:sldId id="306" r:id="rId9"/>
    <p:sldId id="308" r:id="rId10"/>
    <p:sldId id="334" r:id="rId11"/>
    <p:sldId id="289" r:id="rId12"/>
    <p:sldId id="290" r:id="rId13"/>
    <p:sldId id="307" r:id="rId14"/>
    <p:sldId id="309" r:id="rId15"/>
    <p:sldId id="310" r:id="rId16"/>
    <p:sldId id="312" r:id="rId17"/>
    <p:sldId id="337" r:id="rId18"/>
    <p:sldId id="338" r:id="rId19"/>
    <p:sldId id="339" r:id="rId20"/>
    <p:sldId id="347" r:id="rId21"/>
    <p:sldId id="343" r:id="rId22"/>
    <p:sldId id="341" r:id="rId23"/>
    <p:sldId id="355" r:id="rId24"/>
    <p:sldId id="342" r:id="rId25"/>
    <p:sldId id="344" r:id="rId26"/>
    <p:sldId id="356" r:id="rId27"/>
    <p:sldId id="345" r:id="rId28"/>
    <p:sldId id="359" r:id="rId29"/>
    <p:sldId id="357" r:id="rId30"/>
    <p:sldId id="358" r:id="rId31"/>
    <p:sldId id="351" r:id="rId32"/>
    <p:sldId id="352" r:id="rId33"/>
    <p:sldId id="353" r:id="rId34"/>
    <p:sldId id="354" r:id="rId3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2E06"/>
    <a:srgbClr val="0005C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0441" autoAdjust="0"/>
    <p:restoredTop sz="86963" autoAdjust="0"/>
  </p:normalViewPr>
  <p:slideViewPr>
    <p:cSldViewPr snapToGrid="0" snapToObjects="1"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31.xml"/><Relationship Id="rId3" Type="http://schemas.openxmlformats.org/officeDocument/2006/relationships/slide" Target="slides/slide7.xml"/><Relationship Id="rId7" Type="http://schemas.openxmlformats.org/officeDocument/2006/relationships/slide" Target="slides/slide13.xml"/><Relationship Id="rId12" Type="http://schemas.openxmlformats.org/officeDocument/2006/relationships/slide" Target="slides/slide30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25.xml"/><Relationship Id="rId5" Type="http://schemas.openxmlformats.org/officeDocument/2006/relationships/slide" Target="slides/slide10.xml"/><Relationship Id="rId10" Type="http://schemas.openxmlformats.org/officeDocument/2006/relationships/slide" Target="slides/slide16.xml"/><Relationship Id="rId4" Type="http://schemas.openxmlformats.org/officeDocument/2006/relationships/slide" Target="slides/slide9.xml"/><Relationship Id="rId9" Type="http://schemas.openxmlformats.org/officeDocument/2006/relationships/slide" Target="slides/slide15.xml"/><Relationship Id="rId1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8704263"/>
            <a:ext cx="8318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94A8961F-531E-4574-82EE-3C39372735E6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8704263"/>
            <a:ext cx="8318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4512FDCD-E8DF-46D7-A46A-E2C341F5D0DA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9847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Information hiding is not a major issue during analysis, however during design it is a problem.</a:t>
            </a:r>
          </a:p>
          <a:p>
            <a:r>
              <a:rPr lang="en-US" altLang="en-US"/>
              <a:t>Limit the effect of changes so that changes can be understood clearly  and do not cause a major recompilation of the whole system (also called black box design)</a:t>
            </a:r>
          </a:p>
          <a:p>
            <a:endParaRPr lang="en-US" altLang="en-US"/>
          </a:p>
        </p:txBody>
      </p:sp>
      <p:sp>
        <p:nvSpPr>
          <p:cNvPr id="491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442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6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de-DE" alt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0"/>
              <a:t>Conquering Complex and Changing Systems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 rot="16200000">
            <a:off x="-2663824" y="3179762"/>
            <a:ext cx="6405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Object-Oriented Software Engineering</a:t>
            </a:r>
            <a:endParaRPr lang="en-US" altLang="en-US" sz="24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7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68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4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15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055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35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26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968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50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36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64" name="Rectangle 1028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0"/>
              <a:t>Using UML, Patterns, and Java</a:t>
            </a:r>
          </a:p>
        </p:txBody>
      </p:sp>
      <p:sp>
        <p:nvSpPr>
          <p:cNvPr id="92165" name="Text Box 1029"/>
          <p:cNvSpPr txBox="1">
            <a:spLocks noChangeArrowheads="1"/>
          </p:cNvSpPr>
          <p:nvPr/>
        </p:nvSpPr>
        <p:spPr bwMode="auto">
          <a:xfrm rot="16200000">
            <a:off x="-2663824" y="3176587"/>
            <a:ext cx="6405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Object-Oriented Software Engineering</a:t>
            </a:r>
            <a:endParaRPr lang="en-US" altLang="en-US" sz="2400" b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17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116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86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47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05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29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715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85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214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541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04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2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48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52438" y="6534150"/>
            <a:ext cx="8074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Dutoit 	       		Object-Oriented Software Engineering: Conquering Complex and Changing Systems  			    </a:t>
            </a:r>
            <a:fld id="{892077DE-7B98-402C-97C2-B98A37AC2548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Palatino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Palatino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Palatino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Palatino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Palatino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Palatino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Palatino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Palatino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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hlink"/>
        </a:buClr>
        <a:buSzPct val="100000"/>
        <a:buFont typeface="Wingdings" panose="05000000000000000000" pitchFamily="2" charset="2"/>
        <a:buChar char="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Monotype Sorts" charset="2"/>
        <a:buChar char="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452438" y="6534150"/>
            <a:ext cx="8074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Dutoit 	       		Object-Oriented Software Engineering: Conquering Complex and Changing Systems  			    </a:t>
            </a:r>
            <a:fld id="{A6719DA3-65CE-46BD-8A46-C6DBE54C3CBD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H. Dutoit 	       		Object-Oriented Software Engineering: Using UML, Patterns, and Java  			    </a:t>
            </a:r>
            <a:fld id="{D17A45F6-7125-46A2-9226-2CF9C4A12485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6477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667000"/>
            <a:ext cx="4800600" cy="160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r>
              <a:rPr lang="en-US" altLang="en-US" sz="4000">
                <a:solidFill>
                  <a:schemeClr val="tx1"/>
                </a:solidFill>
              </a:rPr>
              <a:t>Chapter  9, </a:t>
            </a: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Object Design:</a:t>
            </a: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Specifying Interfaces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Hiding Design Principles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Only the operations of a class are allowed to manipulate its attributes</a:t>
            </a:r>
          </a:p>
          <a:p>
            <a:pPr lvl="1"/>
            <a:r>
              <a:rPr lang="en-US" altLang="en-US"/>
              <a:t>Access attributes only via operations.</a:t>
            </a:r>
          </a:p>
          <a:p>
            <a:r>
              <a:rPr lang="en-US" altLang="en-US"/>
              <a:t>Hide external objects at subsystem boundary</a:t>
            </a:r>
          </a:p>
          <a:p>
            <a:pPr lvl="1"/>
            <a:r>
              <a:rPr lang="en-US" altLang="en-US"/>
              <a:t>Define abstract class interfaces which mediate between system and external world as well as between subsystems</a:t>
            </a:r>
          </a:p>
          <a:p>
            <a:r>
              <a:rPr lang="en-US" altLang="en-US"/>
              <a:t>Do not apply an operation to the result of another operation.</a:t>
            </a:r>
          </a:p>
          <a:p>
            <a:pPr lvl="1"/>
            <a:r>
              <a:rPr lang="en-US" altLang="en-US"/>
              <a:t> Write a new operation that combines the two operations.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Add Type Signature Information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4495800" y="3752850"/>
            <a:ext cx="4149725" cy="1770063"/>
            <a:chOff x="2832" y="2364"/>
            <a:chExt cx="2614" cy="1115"/>
          </a:xfrm>
        </p:grpSpPr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2832" y="2364"/>
              <a:ext cx="2601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2832" y="2364"/>
              <a:ext cx="2614" cy="31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3804" y="2457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Hashtable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2832" y="2662"/>
              <a:ext cx="2601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2832" y="2662"/>
              <a:ext cx="2614" cy="17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2832" y="2823"/>
              <a:ext cx="2601" cy="6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2832" y="2823"/>
              <a:ext cx="2614" cy="65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875" y="2829"/>
              <a:ext cx="22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+put(key:Object,entry:Object)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2875" y="2953"/>
              <a:ext cx="17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+get(key:Object):Object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2875" y="3076"/>
              <a:ext cx="14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+remove(key:Object)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2875" y="3200"/>
              <a:ext cx="24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+containsKey(key:Object):boolean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2875" y="3324"/>
              <a:ext cx="8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+size():int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2875" y="2680"/>
              <a:ext cx="12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-numElements:int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1143000" y="1238250"/>
            <a:ext cx="4171950" cy="1779588"/>
            <a:chOff x="720" y="780"/>
            <a:chExt cx="2628" cy="1121"/>
          </a:xfrm>
        </p:grpSpPr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720" y="780"/>
              <a:ext cx="2615" cy="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720" y="780"/>
              <a:ext cx="2628" cy="31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1697" y="873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Hashtable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720" y="1079"/>
              <a:ext cx="2615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720" y="1079"/>
              <a:ext cx="2628" cy="17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720" y="1241"/>
              <a:ext cx="2615" cy="6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720" y="1241"/>
              <a:ext cx="2628" cy="6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763" y="1247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+put()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763" y="1371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+get()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763" y="1496"/>
              <a:ext cx="6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+remove()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763" y="1620"/>
              <a:ext cx="10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+containsKey()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763" y="1745"/>
              <a:ext cx="53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+size()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763" y="1097"/>
              <a:ext cx="12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-numElements:int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69652" name="AutoShape 20"/>
          <p:cNvSpPr>
            <a:spLocks noChangeArrowheads="1"/>
          </p:cNvSpPr>
          <p:nvPr/>
        </p:nvSpPr>
        <p:spPr bwMode="auto">
          <a:xfrm rot="-16200000">
            <a:off x="5410200" y="1752600"/>
            <a:ext cx="2133600" cy="1524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53" name="AutoShape 21"/>
          <p:cNvSpPr>
            <a:spLocks noChangeArrowheads="1"/>
          </p:cNvSpPr>
          <p:nvPr/>
        </p:nvSpPr>
        <p:spPr bwMode="auto">
          <a:xfrm flipV="1">
            <a:off x="76200" y="3657600"/>
            <a:ext cx="3886200" cy="1828800"/>
          </a:xfrm>
          <a:prstGeom prst="cloudCallout">
            <a:avLst>
              <a:gd name="adj1" fmla="val -2454"/>
              <a:gd name="adj2" fmla="val 8072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altLang="en-US" sz="1600">
                <a:latin typeface="Palatino" charset="0"/>
              </a:rPr>
              <a:t>Attributes and operations</a:t>
            </a:r>
          </a:p>
          <a:p>
            <a:pPr algn="ctr"/>
            <a:r>
              <a:rPr lang="en-US" altLang="en-US" sz="1600">
                <a:latin typeface="Palatino" charset="0"/>
              </a:rPr>
              <a:t>without  type information</a:t>
            </a:r>
          </a:p>
          <a:p>
            <a:pPr algn="ctr"/>
            <a:r>
              <a:rPr lang="en-US" altLang="en-US" sz="1600">
                <a:latin typeface="Palatino" charset="0"/>
              </a:rPr>
              <a:t>are acceptable during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Add Contracts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838200"/>
            <a:ext cx="8255000" cy="4921250"/>
          </a:xfrm>
        </p:spPr>
        <p:txBody>
          <a:bodyPr/>
          <a:lstStyle/>
          <a:p>
            <a:r>
              <a:rPr lang="en-US" altLang="en-US"/>
              <a:t>Contracts on a class enable caller and callee to share the same assumptions about the class.  </a:t>
            </a:r>
          </a:p>
          <a:p>
            <a:r>
              <a:rPr lang="en-US" altLang="en-US"/>
              <a:t>Contracts include three types of constraints:</a:t>
            </a:r>
          </a:p>
          <a:p>
            <a:r>
              <a:rPr lang="en-US" altLang="en-US"/>
              <a:t>Invariant: </a:t>
            </a:r>
          </a:p>
          <a:p>
            <a:pPr lvl="1"/>
            <a:r>
              <a:rPr lang="en-US" altLang="en-US"/>
              <a:t>A predicate that is always true for all instances of a class. Invariants are constraints associated with classes or interfaces.</a:t>
            </a:r>
          </a:p>
          <a:p>
            <a:r>
              <a:rPr lang="en-US" altLang="en-US"/>
              <a:t>Precondition: </a:t>
            </a:r>
          </a:p>
          <a:p>
            <a:pPr lvl="1"/>
            <a:r>
              <a:rPr lang="en-US" altLang="en-US"/>
              <a:t>Preconditions are predicates associated with a specific operation and must be true before the operation is invoked. Preconditions are used to specify constraints that a caller must meet before calling an operation. </a:t>
            </a:r>
          </a:p>
          <a:p>
            <a:r>
              <a:rPr lang="en-US" altLang="en-US"/>
              <a:t>Postcondition: </a:t>
            </a:r>
          </a:p>
          <a:p>
            <a:pPr lvl="1"/>
            <a:r>
              <a:rPr lang="en-US" altLang="en-US"/>
              <a:t>Postconditions are predicates associated with a specific operation and must be true after an operation is invoked. Postconditions are used to specify constraints that the object must ensure after the invocation of the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Expressing constraints in UML Models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55000" cy="3276600"/>
          </a:xfrm>
        </p:spPr>
        <p:txBody>
          <a:bodyPr/>
          <a:lstStyle/>
          <a:p>
            <a:r>
              <a:rPr lang="en-US" altLang="en-US"/>
              <a:t>OCL (Object Constraint Language)</a:t>
            </a:r>
          </a:p>
          <a:p>
            <a:pPr lvl="1"/>
            <a:r>
              <a:rPr lang="en-US" altLang="en-US"/>
              <a:t>OCL allows constraints to be formally specified on single model elements or groups of model elements</a:t>
            </a:r>
          </a:p>
          <a:p>
            <a:pPr lvl="1"/>
            <a:r>
              <a:rPr lang="en-US" altLang="en-US"/>
              <a:t>A constraint is expressed as an OCL expression returning the value true or false.  OCL is not a procedural language (cannot constrain control flow).</a:t>
            </a:r>
          </a:p>
          <a:p>
            <a:r>
              <a:rPr lang="en-US" altLang="en-US"/>
              <a:t>OCL expressions for Hashtable operation put():</a:t>
            </a:r>
          </a:p>
          <a:p>
            <a:pPr lvl="1"/>
            <a:r>
              <a:rPr lang="en-US" altLang="en-US"/>
              <a:t>Invariant: </a:t>
            </a:r>
          </a:p>
          <a:p>
            <a:pPr lvl="2"/>
            <a:r>
              <a:rPr lang="en-US" altLang="en-US"/>
              <a:t>context Hashtable inv: numElements &gt;= 0</a:t>
            </a:r>
          </a:p>
          <a:p>
            <a:pPr lvl="1"/>
            <a:endParaRPr lang="en-US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6553200" y="3276600"/>
            <a:ext cx="2133600" cy="1447800"/>
          </a:xfrm>
          <a:prstGeom prst="cloudCallout">
            <a:avLst>
              <a:gd name="adj1" fmla="val -75968"/>
              <a:gd name="adj2" fmla="val 6984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OCL expression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2743200" y="4038600"/>
            <a:ext cx="3124200" cy="838200"/>
          </a:xfrm>
          <a:prstGeom prst="cloudCallout">
            <a:avLst>
              <a:gd name="adj1" fmla="val -34046"/>
              <a:gd name="adj2" fmla="val 67236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Context is a class </a:t>
            </a:r>
          </a:p>
          <a:p>
            <a:pPr algn="ctr"/>
            <a:r>
              <a:rPr lang="en-US" altLang="en-US">
                <a:latin typeface="Palatino" charset="0"/>
              </a:rPr>
              <a:t>operation put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81000" y="4648200"/>
            <a:ext cx="8255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Monotype Sorts" charset="2"/>
              <a:buChar char=""/>
              <a:defRPr sz="2400">
                <a:solidFill>
                  <a:schemeClr val="tx1"/>
                </a:solidFill>
                <a:latin typeface="Palatino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"/>
              <a:defRPr sz="2000" b="1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Monotype Sorts" charset="2"/>
              <a:buChar char=""/>
              <a:defRPr b="1">
                <a:solidFill>
                  <a:schemeClr val="tx1"/>
                </a:solidFill>
                <a:latin typeface="Palatino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Palatino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Palatino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Palatino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Palatino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Palatino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Palatino" charset="0"/>
              </a:defRPr>
            </a:lvl9pPr>
          </a:lstStyle>
          <a:p>
            <a:pPr lvl="1"/>
            <a:r>
              <a:rPr lang="en-US" altLang="en-US"/>
              <a:t>Precondition: </a:t>
            </a:r>
          </a:p>
          <a:p>
            <a:pPr lvl="2"/>
            <a:r>
              <a:rPr lang="en-US" altLang="en-US"/>
              <a:t>context Hashtable::put(key, entry) pre:!containsKey(key)</a:t>
            </a:r>
          </a:p>
          <a:p>
            <a:pPr lvl="1"/>
            <a:r>
              <a:rPr lang="en-US" altLang="en-US"/>
              <a:t>Post-condition: </a:t>
            </a:r>
          </a:p>
          <a:p>
            <a:pPr lvl="2"/>
            <a:r>
              <a:rPr lang="en-US" altLang="en-US"/>
              <a:t>context Hashtable::put(key, entry) post: containsKey(key) and get(key) =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  <p:bldP spid="72709" grpId="0" animBg="1" autoUpdateAnimBg="0"/>
      <p:bldP spid="727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Expressing Constraints in UML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constraint can also be depicted as a note attached to the constrained UML element by a dependency relationship.</a:t>
            </a:r>
          </a:p>
          <a:p>
            <a:endParaRPr lang="en-US" altLang="en-US"/>
          </a:p>
        </p:txBody>
      </p:sp>
      <p:grpSp>
        <p:nvGrpSpPr>
          <p:cNvPr id="74850" name="Group 98"/>
          <p:cNvGrpSpPr>
            <a:grpSpLocks/>
          </p:cNvGrpSpPr>
          <p:nvPr/>
        </p:nvGrpSpPr>
        <p:grpSpPr bwMode="auto">
          <a:xfrm>
            <a:off x="266700" y="2841625"/>
            <a:ext cx="2689225" cy="511175"/>
            <a:chOff x="168" y="1790"/>
            <a:chExt cx="1694" cy="322"/>
          </a:xfrm>
        </p:grpSpPr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377" y="1790"/>
              <a:ext cx="87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&lt;&lt;precondition&gt;&gt;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336" y="1920"/>
              <a:ext cx="8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!containsKey(key)</a:t>
              </a:r>
              <a:endParaRPr lang="de-DE" altLang="en-US">
                <a:latin typeface="Palatino" charset="0"/>
              </a:endParaRPr>
            </a:p>
          </p:txBody>
        </p:sp>
        <p:grpSp>
          <p:nvGrpSpPr>
            <p:cNvPr id="74840" name="Group 88"/>
            <p:cNvGrpSpPr>
              <a:grpSpLocks/>
            </p:cNvGrpSpPr>
            <p:nvPr/>
          </p:nvGrpSpPr>
          <p:grpSpPr bwMode="auto">
            <a:xfrm>
              <a:off x="168" y="1816"/>
              <a:ext cx="1694" cy="296"/>
              <a:chOff x="168" y="1863"/>
              <a:chExt cx="1694" cy="296"/>
            </a:xfrm>
          </p:grpSpPr>
          <p:sp>
            <p:nvSpPr>
              <p:cNvPr id="74769" name="Freeform 17"/>
              <p:cNvSpPr>
                <a:spLocks/>
              </p:cNvSpPr>
              <p:nvPr/>
            </p:nvSpPr>
            <p:spPr bwMode="auto">
              <a:xfrm>
                <a:off x="168" y="1863"/>
                <a:ext cx="1279" cy="260"/>
              </a:xfrm>
              <a:custGeom>
                <a:avLst/>
                <a:gdLst>
                  <a:gd name="T0" fmla="*/ 1279 w 1279"/>
                  <a:gd name="T1" fmla="*/ 83 h 260"/>
                  <a:gd name="T2" fmla="*/ 1279 w 1279"/>
                  <a:gd name="T3" fmla="*/ 260 h 260"/>
                  <a:gd name="T4" fmla="*/ 0 w 1279"/>
                  <a:gd name="T5" fmla="*/ 260 h 260"/>
                  <a:gd name="T6" fmla="*/ 0 w 1279"/>
                  <a:gd name="T7" fmla="*/ 0 h 260"/>
                  <a:gd name="T8" fmla="*/ 1184 w 1279"/>
                  <a:gd name="T9" fmla="*/ 0 h 260"/>
                  <a:gd name="T10" fmla="*/ 1279 w 1279"/>
                  <a:gd name="T11" fmla="*/ 83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9" h="260">
                    <a:moveTo>
                      <a:pt x="1279" y="83"/>
                    </a:moveTo>
                    <a:lnTo>
                      <a:pt x="1279" y="260"/>
                    </a:lnTo>
                    <a:lnTo>
                      <a:pt x="0" y="260"/>
                    </a:lnTo>
                    <a:lnTo>
                      <a:pt x="0" y="0"/>
                    </a:lnTo>
                    <a:lnTo>
                      <a:pt x="1184" y="0"/>
                    </a:lnTo>
                    <a:lnTo>
                      <a:pt x="1279" y="83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74839" name="Group 87"/>
              <p:cNvGrpSpPr>
                <a:grpSpLocks/>
              </p:cNvGrpSpPr>
              <p:nvPr/>
            </p:nvGrpSpPr>
            <p:grpSpPr bwMode="auto">
              <a:xfrm>
                <a:off x="1352" y="1863"/>
                <a:ext cx="510" cy="296"/>
                <a:chOff x="1352" y="1863"/>
                <a:chExt cx="510" cy="296"/>
              </a:xfrm>
            </p:grpSpPr>
            <p:sp>
              <p:nvSpPr>
                <p:cNvPr id="74770" name="Freeform 18"/>
                <p:cNvSpPr>
                  <a:spLocks/>
                </p:cNvSpPr>
                <p:nvPr/>
              </p:nvSpPr>
              <p:spPr bwMode="auto">
                <a:xfrm>
                  <a:off x="1352" y="1863"/>
                  <a:ext cx="95" cy="83"/>
                </a:xfrm>
                <a:custGeom>
                  <a:avLst/>
                  <a:gdLst>
                    <a:gd name="T0" fmla="*/ 0 w 95"/>
                    <a:gd name="T1" fmla="*/ 0 h 83"/>
                    <a:gd name="T2" fmla="*/ 0 w 95"/>
                    <a:gd name="T3" fmla="*/ 83 h 83"/>
                    <a:gd name="T4" fmla="*/ 95 w 95"/>
                    <a:gd name="T5" fmla="*/ 83 h 83"/>
                    <a:gd name="T6" fmla="*/ 0 w 95"/>
                    <a:gd name="T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3">
                      <a:moveTo>
                        <a:pt x="0" y="0"/>
                      </a:moveTo>
                      <a:lnTo>
                        <a:pt x="0" y="83"/>
                      </a:lnTo>
                      <a:lnTo>
                        <a:pt x="95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790" name="Line 38"/>
                <p:cNvSpPr>
                  <a:spLocks noChangeShapeType="1"/>
                </p:cNvSpPr>
                <p:nvPr/>
              </p:nvSpPr>
              <p:spPr bwMode="auto">
                <a:xfrm>
                  <a:off x="1447" y="2029"/>
                  <a:ext cx="1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791" name="Line 39"/>
                <p:cNvSpPr>
                  <a:spLocks noChangeShapeType="1"/>
                </p:cNvSpPr>
                <p:nvPr/>
              </p:nvSpPr>
              <p:spPr bwMode="auto">
                <a:xfrm>
                  <a:off x="1506" y="2040"/>
                  <a:ext cx="36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792" name="Line 40"/>
                <p:cNvSpPr>
                  <a:spLocks noChangeShapeType="1"/>
                </p:cNvSpPr>
                <p:nvPr/>
              </p:nvSpPr>
              <p:spPr bwMode="auto">
                <a:xfrm>
                  <a:off x="1589" y="2076"/>
                  <a:ext cx="36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793" name="Line 41"/>
                <p:cNvSpPr>
                  <a:spLocks noChangeShapeType="1"/>
                </p:cNvSpPr>
                <p:nvPr/>
              </p:nvSpPr>
              <p:spPr bwMode="auto">
                <a:xfrm>
                  <a:off x="1672" y="2100"/>
                  <a:ext cx="36" cy="1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794" name="Line 42"/>
                <p:cNvSpPr>
                  <a:spLocks noChangeShapeType="1"/>
                </p:cNvSpPr>
                <p:nvPr/>
              </p:nvSpPr>
              <p:spPr bwMode="auto">
                <a:xfrm>
                  <a:off x="1755" y="2123"/>
                  <a:ext cx="36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795" name="Line 43"/>
                <p:cNvSpPr>
                  <a:spLocks noChangeShapeType="1"/>
                </p:cNvSpPr>
                <p:nvPr/>
              </p:nvSpPr>
              <p:spPr bwMode="auto">
                <a:xfrm>
                  <a:off x="1838" y="2147"/>
                  <a:ext cx="24" cy="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74842" name="Group 90"/>
          <p:cNvGrpSpPr>
            <a:grpSpLocks/>
          </p:cNvGrpSpPr>
          <p:nvPr/>
        </p:nvGrpSpPr>
        <p:grpSpPr bwMode="auto">
          <a:xfrm>
            <a:off x="341313" y="3405188"/>
            <a:ext cx="2706687" cy="442912"/>
            <a:chOff x="168" y="2206"/>
            <a:chExt cx="1705" cy="279"/>
          </a:xfrm>
        </p:grpSpPr>
        <p:sp>
          <p:nvSpPr>
            <p:cNvPr id="74773" name="Freeform 21"/>
            <p:cNvSpPr>
              <a:spLocks/>
            </p:cNvSpPr>
            <p:nvPr/>
          </p:nvSpPr>
          <p:spPr bwMode="auto">
            <a:xfrm>
              <a:off x="168" y="2206"/>
              <a:ext cx="1279" cy="261"/>
            </a:xfrm>
            <a:custGeom>
              <a:avLst/>
              <a:gdLst>
                <a:gd name="T0" fmla="*/ 1279 w 1279"/>
                <a:gd name="T1" fmla="*/ 83 h 261"/>
                <a:gd name="T2" fmla="*/ 1279 w 1279"/>
                <a:gd name="T3" fmla="*/ 261 h 261"/>
                <a:gd name="T4" fmla="*/ 0 w 1279"/>
                <a:gd name="T5" fmla="*/ 261 h 261"/>
                <a:gd name="T6" fmla="*/ 0 w 1279"/>
                <a:gd name="T7" fmla="*/ 0 h 261"/>
                <a:gd name="T8" fmla="*/ 1184 w 1279"/>
                <a:gd name="T9" fmla="*/ 0 h 261"/>
                <a:gd name="T10" fmla="*/ 1279 w 1279"/>
                <a:gd name="T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1">
                  <a:moveTo>
                    <a:pt x="1279" y="83"/>
                  </a:moveTo>
                  <a:lnTo>
                    <a:pt x="1279" y="261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74" name="Freeform 22"/>
            <p:cNvSpPr>
              <a:spLocks/>
            </p:cNvSpPr>
            <p:nvPr/>
          </p:nvSpPr>
          <p:spPr bwMode="auto">
            <a:xfrm>
              <a:off x="1352" y="2206"/>
              <a:ext cx="95" cy="83"/>
            </a:xfrm>
            <a:custGeom>
              <a:avLst/>
              <a:gdLst>
                <a:gd name="T0" fmla="*/ 0 w 95"/>
                <a:gd name="T1" fmla="*/ 0 h 83"/>
                <a:gd name="T2" fmla="*/ 0 w 95"/>
                <a:gd name="T3" fmla="*/ 83 h 83"/>
                <a:gd name="T4" fmla="*/ 95 w 95"/>
                <a:gd name="T5" fmla="*/ 83 h 83"/>
                <a:gd name="T6" fmla="*/ 0 w 95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83">
                  <a:moveTo>
                    <a:pt x="0" y="0"/>
                  </a:moveTo>
                  <a:lnTo>
                    <a:pt x="0" y="83"/>
                  </a:lnTo>
                  <a:lnTo>
                    <a:pt x="95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380" y="2235"/>
              <a:ext cx="87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&lt;&lt;precondition&gt;&gt;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392" y="2341"/>
              <a:ext cx="8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containsKey(key)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>
              <a:off x="1447" y="2384"/>
              <a:ext cx="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1506" y="2360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flipV="1">
              <a:off x="1589" y="2336"/>
              <a:ext cx="48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flipV="1">
              <a:off x="1684" y="2325"/>
              <a:ext cx="35" cy="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1767" y="2301"/>
              <a:ext cx="35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>
              <a:off x="1850" y="2289"/>
              <a:ext cx="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4852" name="Group 100"/>
          <p:cNvGrpSpPr>
            <a:grpSpLocks/>
          </p:cNvGrpSpPr>
          <p:nvPr/>
        </p:nvGrpSpPr>
        <p:grpSpPr bwMode="auto">
          <a:xfrm>
            <a:off x="266700" y="3919538"/>
            <a:ext cx="2689225" cy="469900"/>
            <a:chOff x="168" y="2469"/>
            <a:chExt cx="1694" cy="296"/>
          </a:xfrm>
        </p:grpSpPr>
        <p:sp>
          <p:nvSpPr>
            <p:cNvPr id="74777" name="Freeform 25"/>
            <p:cNvSpPr>
              <a:spLocks/>
            </p:cNvSpPr>
            <p:nvPr/>
          </p:nvSpPr>
          <p:spPr bwMode="auto">
            <a:xfrm>
              <a:off x="168" y="2504"/>
              <a:ext cx="1279" cy="261"/>
            </a:xfrm>
            <a:custGeom>
              <a:avLst/>
              <a:gdLst>
                <a:gd name="T0" fmla="*/ 1279 w 1279"/>
                <a:gd name="T1" fmla="*/ 83 h 261"/>
                <a:gd name="T2" fmla="*/ 1279 w 1279"/>
                <a:gd name="T3" fmla="*/ 261 h 261"/>
                <a:gd name="T4" fmla="*/ 0 w 1279"/>
                <a:gd name="T5" fmla="*/ 261 h 261"/>
                <a:gd name="T6" fmla="*/ 0 w 1279"/>
                <a:gd name="T7" fmla="*/ 0 h 261"/>
                <a:gd name="T8" fmla="*/ 1184 w 1279"/>
                <a:gd name="T9" fmla="*/ 0 h 261"/>
                <a:gd name="T10" fmla="*/ 1279 w 1279"/>
                <a:gd name="T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1">
                  <a:moveTo>
                    <a:pt x="1279" y="83"/>
                  </a:moveTo>
                  <a:lnTo>
                    <a:pt x="1279" y="261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1352" y="2504"/>
              <a:ext cx="95" cy="83"/>
            </a:xfrm>
            <a:custGeom>
              <a:avLst/>
              <a:gdLst>
                <a:gd name="T0" fmla="*/ 0 w 95"/>
                <a:gd name="T1" fmla="*/ 0 h 83"/>
                <a:gd name="T2" fmla="*/ 0 w 95"/>
                <a:gd name="T3" fmla="*/ 83 h 83"/>
                <a:gd name="T4" fmla="*/ 95 w 95"/>
                <a:gd name="T5" fmla="*/ 83 h 83"/>
                <a:gd name="T6" fmla="*/ 0 w 95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83">
                  <a:moveTo>
                    <a:pt x="0" y="0"/>
                  </a:moveTo>
                  <a:lnTo>
                    <a:pt x="0" y="83"/>
                  </a:lnTo>
                  <a:lnTo>
                    <a:pt x="95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74851" name="Group 99"/>
            <p:cNvGrpSpPr>
              <a:grpSpLocks/>
            </p:cNvGrpSpPr>
            <p:nvPr/>
          </p:nvGrpSpPr>
          <p:grpSpPr bwMode="auto">
            <a:xfrm>
              <a:off x="380" y="2503"/>
              <a:ext cx="877" cy="251"/>
              <a:chOff x="380" y="2533"/>
              <a:chExt cx="877" cy="251"/>
            </a:xfrm>
          </p:grpSpPr>
          <p:sp>
            <p:nvSpPr>
              <p:cNvPr id="74779" name="Rectangle 27"/>
              <p:cNvSpPr>
                <a:spLocks noChangeArrowheads="1"/>
              </p:cNvSpPr>
              <p:nvPr/>
            </p:nvSpPr>
            <p:spPr bwMode="auto">
              <a:xfrm>
                <a:off x="380" y="2533"/>
                <a:ext cx="87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5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&lt;&lt;precondition&gt;&gt;</a:t>
                </a:r>
                <a:endParaRPr lang="de-DE" altLang="en-US">
                  <a:latin typeface="Palatino" charset="0"/>
                </a:endParaRPr>
              </a:p>
            </p:txBody>
          </p:sp>
          <p:sp>
            <p:nvSpPr>
              <p:cNvPr id="74780" name="Rectangle 28"/>
              <p:cNvSpPr>
                <a:spLocks noChangeArrowheads="1"/>
              </p:cNvSpPr>
              <p:nvPr/>
            </p:nvSpPr>
            <p:spPr bwMode="auto">
              <a:xfrm>
                <a:off x="392" y="2640"/>
                <a:ext cx="8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5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containsKey(key)</a:t>
                </a:r>
                <a:endParaRPr lang="de-DE" altLang="en-US">
                  <a:latin typeface="Palatino" charset="0"/>
                </a:endParaRPr>
              </a:p>
            </p:txBody>
          </p:sp>
        </p:grp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flipV="1">
              <a:off x="1447" y="2658"/>
              <a:ext cx="12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flipV="1">
              <a:off x="1506" y="2623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1589" y="2576"/>
              <a:ext cx="36" cy="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1672" y="2540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flipV="1">
              <a:off x="1755" y="2504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flipV="1">
              <a:off x="1838" y="2469"/>
              <a:ext cx="24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4844" name="Group 92"/>
          <p:cNvGrpSpPr>
            <a:grpSpLocks/>
          </p:cNvGrpSpPr>
          <p:nvPr/>
        </p:nvGrpSpPr>
        <p:grpSpPr bwMode="auto">
          <a:xfrm>
            <a:off x="5410200" y="2957513"/>
            <a:ext cx="3384550" cy="452437"/>
            <a:chOff x="3496" y="1863"/>
            <a:chExt cx="2132" cy="285"/>
          </a:xfrm>
        </p:grpSpPr>
        <p:sp>
          <p:nvSpPr>
            <p:cNvPr id="74781" name="Freeform 29"/>
            <p:cNvSpPr>
              <a:spLocks/>
            </p:cNvSpPr>
            <p:nvPr/>
          </p:nvSpPr>
          <p:spPr bwMode="auto">
            <a:xfrm>
              <a:off x="4349" y="1863"/>
              <a:ext cx="1279" cy="260"/>
            </a:xfrm>
            <a:custGeom>
              <a:avLst/>
              <a:gdLst>
                <a:gd name="T0" fmla="*/ 1279 w 1279"/>
                <a:gd name="T1" fmla="*/ 83 h 260"/>
                <a:gd name="T2" fmla="*/ 1279 w 1279"/>
                <a:gd name="T3" fmla="*/ 260 h 260"/>
                <a:gd name="T4" fmla="*/ 0 w 1279"/>
                <a:gd name="T5" fmla="*/ 260 h 260"/>
                <a:gd name="T6" fmla="*/ 0 w 1279"/>
                <a:gd name="T7" fmla="*/ 0 h 260"/>
                <a:gd name="T8" fmla="*/ 1185 w 1279"/>
                <a:gd name="T9" fmla="*/ 0 h 260"/>
                <a:gd name="T10" fmla="*/ 1279 w 1279"/>
                <a:gd name="T11" fmla="*/ 8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0">
                  <a:moveTo>
                    <a:pt x="1279" y="83"/>
                  </a:moveTo>
                  <a:lnTo>
                    <a:pt x="1279" y="260"/>
                  </a:lnTo>
                  <a:lnTo>
                    <a:pt x="0" y="260"/>
                  </a:lnTo>
                  <a:lnTo>
                    <a:pt x="0" y="0"/>
                  </a:lnTo>
                  <a:lnTo>
                    <a:pt x="1185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82" name="Freeform 30"/>
            <p:cNvSpPr>
              <a:spLocks/>
            </p:cNvSpPr>
            <p:nvPr/>
          </p:nvSpPr>
          <p:spPr bwMode="auto">
            <a:xfrm>
              <a:off x="5534" y="1863"/>
              <a:ext cx="94" cy="83"/>
            </a:xfrm>
            <a:custGeom>
              <a:avLst/>
              <a:gdLst>
                <a:gd name="T0" fmla="*/ 0 w 94"/>
                <a:gd name="T1" fmla="*/ 0 h 83"/>
                <a:gd name="T2" fmla="*/ 0 w 94"/>
                <a:gd name="T3" fmla="*/ 83 h 83"/>
                <a:gd name="T4" fmla="*/ 94 w 94"/>
                <a:gd name="T5" fmla="*/ 83 h 83"/>
                <a:gd name="T6" fmla="*/ 0 w 94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3">
                  <a:moveTo>
                    <a:pt x="0" y="0"/>
                  </a:moveTo>
                  <a:lnTo>
                    <a:pt x="0" y="83"/>
                  </a:lnTo>
                  <a:lnTo>
                    <a:pt x="94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4538" y="1891"/>
              <a:ext cx="9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&lt;&lt;postcondition&gt;&gt;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4579" y="1998"/>
              <a:ext cx="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get(key) == entry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>
              <a:off x="3496" y="2147"/>
              <a:ext cx="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3567" y="2123"/>
              <a:ext cx="48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>
              <a:off x="3662" y="2111"/>
              <a:ext cx="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flipV="1">
              <a:off x="3757" y="2088"/>
              <a:ext cx="47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3852" y="2064"/>
              <a:ext cx="47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3946" y="2052"/>
              <a:ext cx="48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flipV="1">
              <a:off x="4041" y="2029"/>
              <a:ext cx="48" cy="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>
              <a:off x="4136" y="2017"/>
              <a:ext cx="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4231" y="1993"/>
              <a:ext cx="47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>
              <a:off x="4325" y="1981"/>
              <a:ext cx="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4847" name="Group 95"/>
          <p:cNvGrpSpPr>
            <a:grpSpLocks/>
          </p:cNvGrpSpPr>
          <p:nvPr/>
        </p:nvGrpSpPr>
        <p:grpSpPr bwMode="auto">
          <a:xfrm>
            <a:off x="4953000" y="3810000"/>
            <a:ext cx="3778250" cy="669925"/>
            <a:chOff x="3248" y="2407"/>
            <a:chExt cx="2380" cy="422"/>
          </a:xfrm>
        </p:grpSpPr>
        <p:sp>
          <p:nvSpPr>
            <p:cNvPr id="74785" name="Freeform 33"/>
            <p:cNvSpPr>
              <a:spLocks/>
            </p:cNvSpPr>
            <p:nvPr/>
          </p:nvSpPr>
          <p:spPr bwMode="auto">
            <a:xfrm>
              <a:off x="4349" y="2549"/>
              <a:ext cx="1279" cy="261"/>
            </a:xfrm>
            <a:custGeom>
              <a:avLst/>
              <a:gdLst>
                <a:gd name="T0" fmla="*/ 1279 w 1279"/>
                <a:gd name="T1" fmla="*/ 83 h 261"/>
                <a:gd name="T2" fmla="*/ 1279 w 1279"/>
                <a:gd name="T3" fmla="*/ 261 h 261"/>
                <a:gd name="T4" fmla="*/ 0 w 1279"/>
                <a:gd name="T5" fmla="*/ 261 h 261"/>
                <a:gd name="T6" fmla="*/ 0 w 1279"/>
                <a:gd name="T7" fmla="*/ 0 h 261"/>
                <a:gd name="T8" fmla="*/ 1185 w 1279"/>
                <a:gd name="T9" fmla="*/ 0 h 261"/>
                <a:gd name="T10" fmla="*/ 1279 w 1279"/>
                <a:gd name="T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1">
                  <a:moveTo>
                    <a:pt x="1279" y="83"/>
                  </a:moveTo>
                  <a:lnTo>
                    <a:pt x="1279" y="261"/>
                  </a:lnTo>
                  <a:lnTo>
                    <a:pt x="0" y="261"/>
                  </a:lnTo>
                  <a:lnTo>
                    <a:pt x="0" y="0"/>
                  </a:lnTo>
                  <a:lnTo>
                    <a:pt x="1185" y="0"/>
                  </a:lnTo>
                  <a:lnTo>
                    <a:pt x="1279" y="8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86" name="Freeform 34"/>
            <p:cNvSpPr>
              <a:spLocks/>
            </p:cNvSpPr>
            <p:nvPr/>
          </p:nvSpPr>
          <p:spPr bwMode="auto">
            <a:xfrm>
              <a:off x="5534" y="2549"/>
              <a:ext cx="94" cy="83"/>
            </a:xfrm>
            <a:custGeom>
              <a:avLst/>
              <a:gdLst>
                <a:gd name="T0" fmla="*/ 0 w 94"/>
                <a:gd name="T1" fmla="*/ 0 h 83"/>
                <a:gd name="T2" fmla="*/ 0 w 94"/>
                <a:gd name="T3" fmla="*/ 83 h 83"/>
                <a:gd name="T4" fmla="*/ 94 w 94"/>
                <a:gd name="T5" fmla="*/ 83 h 83"/>
                <a:gd name="T6" fmla="*/ 0 w 94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3">
                  <a:moveTo>
                    <a:pt x="0" y="0"/>
                  </a:moveTo>
                  <a:lnTo>
                    <a:pt x="0" y="83"/>
                  </a:lnTo>
                  <a:lnTo>
                    <a:pt x="94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4538" y="2578"/>
              <a:ext cx="9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&lt;&lt;postcondition&gt;&gt;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4553" y="2685"/>
              <a:ext cx="8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!containsKey(key)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>
              <a:off x="3248" y="2407"/>
              <a:ext cx="1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>
              <a:off x="3319" y="2431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>
              <a:off x="3402" y="2455"/>
              <a:ext cx="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>
              <a:off x="3496" y="2478"/>
              <a:ext cx="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>
              <a:off x="3591" y="2502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>
              <a:off x="3686" y="2526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>
              <a:off x="3781" y="2549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>
              <a:off x="3863" y="2573"/>
              <a:ext cx="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>
              <a:off x="3958" y="2597"/>
              <a:ext cx="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>
              <a:off x="4053" y="2621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>
              <a:off x="4148" y="2644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>
              <a:off x="4243" y="2668"/>
              <a:ext cx="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>
              <a:off x="4325" y="2692"/>
              <a:ext cx="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4843" name="Group 91"/>
          <p:cNvGrpSpPr>
            <a:grpSpLocks/>
          </p:cNvGrpSpPr>
          <p:nvPr/>
        </p:nvGrpSpPr>
        <p:grpSpPr bwMode="auto">
          <a:xfrm>
            <a:off x="5437188" y="2133600"/>
            <a:ext cx="2820987" cy="619125"/>
            <a:chOff x="3425" y="1425"/>
            <a:chExt cx="1777" cy="390"/>
          </a:xfrm>
        </p:grpSpPr>
        <p:sp>
          <p:nvSpPr>
            <p:cNvPr id="74765" name="Freeform 13"/>
            <p:cNvSpPr>
              <a:spLocks/>
            </p:cNvSpPr>
            <p:nvPr/>
          </p:nvSpPr>
          <p:spPr bwMode="auto">
            <a:xfrm>
              <a:off x="3923" y="1425"/>
              <a:ext cx="1279" cy="260"/>
            </a:xfrm>
            <a:custGeom>
              <a:avLst/>
              <a:gdLst>
                <a:gd name="T0" fmla="*/ 1279 w 1279"/>
                <a:gd name="T1" fmla="*/ 94 h 260"/>
                <a:gd name="T2" fmla="*/ 1279 w 1279"/>
                <a:gd name="T3" fmla="*/ 260 h 260"/>
                <a:gd name="T4" fmla="*/ 0 w 1279"/>
                <a:gd name="T5" fmla="*/ 260 h 260"/>
                <a:gd name="T6" fmla="*/ 0 w 1279"/>
                <a:gd name="T7" fmla="*/ 0 h 260"/>
                <a:gd name="T8" fmla="*/ 1184 w 1279"/>
                <a:gd name="T9" fmla="*/ 0 h 260"/>
                <a:gd name="T10" fmla="*/ 1279 w 1279"/>
                <a:gd name="T11" fmla="*/ 9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260">
                  <a:moveTo>
                    <a:pt x="1279" y="94"/>
                  </a:moveTo>
                  <a:lnTo>
                    <a:pt x="1279" y="260"/>
                  </a:lnTo>
                  <a:lnTo>
                    <a:pt x="0" y="260"/>
                  </a:lnTo>
                  <a:lnTo>
                    <a:pt x="0" y="0"/>
                  </a:lnTo>
                  <a:lnTo>
                    <a:pt x="1184" y="0"/>
                  </a:lnTo>
                  <a:lnTo>
                    <a:pt x="1279" y="9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66" name="Freeform 14"/>
            <p:cNvSpPr>
              <a:spLocks/>
            </p:cNvSpPr>
            <p:nvPr/>
          </p:nvSpPr>
          <p:spPr bwMode="auto">
            <a:xfrm>
              <a:off x="5107" y="1425"/>
              <a:ext cx="95" cy="94"/>
            </a:xfrm>
            <a:custGeom>
              <a:avLst/>
              <a:gdLst>
                <a:gd name="T0" fmla="*/ 0 w 95"/>
                <a:gd name="T1" fmla="*/ 0 h 94"/>
                <a:gd name="T2" fmla="*/ 0 w 95"/>
                <a:gd name="T3" fmla="*/ 94 h 94"/>
                <a:gd name="T4" fmla="*/ 95 w 95"/>
                <a:gd name="T5" fmla="*/ 94 h 94"/>
                <a:gd name="T6" fmla="*/ 0 w 95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4">
                  <a:moveTo>
                    <a:pt x="0" y="0"/>
                  </a:moveTo>
                  <a:lnTo>
                    <a:pt x="0" y="94"/>
                  </a:lnTo>
                  <a:lnTo>
                    <a:pt x="95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4224" y="1453"/>
              <a:ext cx="69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&lt;&lt;invariant&gt;&gt;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768" name="Rectangle 16"/>
            <p:cNvSpPr>
              <a:spLocks noChangeArrowheads="1"/>
            </p:cNvSpPr>
            <p:nvPr/>
          </p:nvSpPr>
          <p:spPr bwMode="auto">
            <a:xfrm>
              <a:off x="4116" y="1560"/>
              <a:ext cx="9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altLang="en-US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numElements &gt;= 0</a:t>
              </a:r>
              <a:endParaRPr lang="de-DE" altLang="en-US">
                <a:latin typeface="Palatino" charset="0"/>
              </a:endParaRPr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flipV="1">
              <a:off x="3425" y="1804"/>
              <a:ext cx="12" cy="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484" y="1756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67" y="1721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flipV="1">
              <a:off x="3650" y="1673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flipV="1">
              <a:off x="3733" y="1626"/>
              <a:ext cx="36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816" y="1590"/>
              <a:ext cx="3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899" y="1555"/>
              <a:ext cx="24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917825" y="2636838"/>
            <a:ext cx="3667125" cy="4333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243388" y="2776538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en-US" sz="1500" b="0">
                <a:solidFill>
                  <a:srgbClr val="000000"/>
                </a:solidFill>
                <a:latin typeface="Lucida Sans Typewriter" panose="020B0509030504030204" pitchFamily="49" charset="0"/>
              </a:rPr>
              <a:t>HashTable</a:t>
            </a:r>
            <a:endParaRPr lang="de-DE" altLang="en-US" b="0">
              <a:latin typeface="Lucida Sans Typewriter" panose="020B0509030504030204" pitchFamily="49" charset="0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917825" y="3070225"/>
            <a:ext cx="3667125" cy="2254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4854" name="Group 102"/>
          <p:cNvGrpSpPr>
            <a:grpSpLocks/>
          </p:cNvGrpSpPr>
          <p:nvPr/>
        </p:nvGrpSpPr>
        <p:grpSpPr bwMode="auto">
          <a:xfrm>
            <a:off x="2917825" y="3295650"/>
            <a:ext cx="3667125" cy="1109663"/>
            <a:chOff x="1838" y="2052"/>
            <a:chExt cx="2310" cy="699"/>
          </a:xfrm>
        </p:grpSpPr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1838" y="2052"/>
              <a:ext cx="2310" cy="69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4853" name="Group 101"/>
            <p:cNvGrpSpPr>
              <a:grpSpLocks/>
            </p:cNvGrpSpPr>
            <p:nvPr/>
          </p:nvGrpSpPr>
          <p:grpSpPr bwMode="auto">
            <a:xfrm>
              <a:off x="1888" y="2093"/>
              <a:ext cx="2232" cy="617"/>
              <a:chOff x="1888" y="2093"/>
              <a:chExt cx="2232" cy="617"/>
            </a:xfrm>
          </p:grpSpPr>
          <p:sp>
            <p:nvSpPr>
              <p:cNvPr id="74761" name="Rectangle 9"/>
              <p:cNvSpPr>
                <a:spLocks noChangeArrowheads="1"/>
              </p:cNvSpPr>
              <p:nvPr/>
            </p:nvSpPr>
            <p:spPr bwMode="auto">
              <a:xfrm>
                <a:off x="1888" y="2093"/>
                <a:ext cx="151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put(key,entry:Object)</a:t>
                </a:r>
                <a:endParaRPr lang="de-DE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4762" name="Rectangle 10"/>
              <p:cNvSpPr>
                <a:spLocks noChangeArrowheads="1"/>
              </p:cNvSpPr>
              <p:nvPr/>
            </p:nvSpPr>
            <p:spPr bwMode="auto">
              <a:xfrm>
                <a:off x="1888" y="2211"/>
                <a:ext cx="10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get(key):Object</a:t>
                </a:r>
                <a:endParaRPr lang="de-DE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1888" y="2329"/>
                <a:ext cx="129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remove(key:Object)</a:t>
                </a:r>
                <a:endParaRPr lang="de-DE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4764" name="Rectangle 12"/>
              <p:cNvSpPr>
                <a:spLocks noChangeArrowheads="1"/>
              </p:cNvSpPr>
              <p:nvPr/>
            </p:nvSpPr>
            <p:spPr bwMode="auto">
              <a:xfrm>
                <a:off x="1888" y="2448"/>
                <a:ext cx="22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containsKey(key:Object):boolean</a:t>
                </a:r>
                <a:endParaRPr lang="de-DE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4789" name="Rectangle 37"/>
              <p:cNvSpPr>
                <a:spLocks noChangeArrowheads="1"/>
              </p:cNvSpPr>
              <p:nvPr/>
            </p:nvSpPr>
            <p:spPr bwMode="auto">
              <a:xfrm>
                <a:off x="1888" y="2566"/>
                <a:ext cx="7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size():int</a:t>
                </a:r>
                <a:endParaRPr lang="de-DE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2997200" y="3078163"/>
            <a:ext cx="1714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en-US" sz="1500" b="0">
                <a:solidFill>
                  <a:srgbClr val="000000"/>
                </a:solidFill>
                <a:latin typeface="Lucida Sans Typewriter" panose="020B0509030504030204" pitchFamily="49" charset="0"/>
              </a:rPr>
              <a:t>numElements:int</a:t>
            </a:r>
            <a:endParaRPr lang="de-DE" altLang="en-US" b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 for acceptPlayer in  Tournament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Tournament::acceptPlayer(p) </a:t>
            </a:r>
            <a:r>
              <a:rPr lang="en-US" altLang="en-US" sz="1800" b="1">
                <a:latin typeface="Lucida Sans Typewriter" panose="020B0509030504030204" pitchFamily="49" charset="0"/>
              </a:rPr>
              <a:t>pre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not isPlayerAccepted(p)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Tournament::acceptPlayer(p) </a:t>
            </a:r>
            <a:r>
              <a:rPr lang="en-US" altLang="en-US" sz="1800" b="1">
                <a:latin typeface="Lucida Sans Typewriter" panose="020B0509030504030204" pitchFamily="49" charset="0"/>
              </a:rPr>
              <a:t>pre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getNumPlayers() &lt; getMaxNumPlayers()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Tournament::acceptPlayer(p) </a:t>
            </a:r>
            <a:r>
              <a:rPr lang="en-US" altLang="en-US" sz="1800" b="1">
                <a:latin typeface="Lucida Sans Typewriter" panose="020B0509030504030204" pitchFamily="49" charset="0"/>
              </a:rPr>
              <a:t>post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isPlayerAccepted(p)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Tournament::acceptPlayer(p) </a:t>
            </a:r>
            <a:r>
              <a:rPr lang="en-US" altLang="en-US" sz="1800" b="1">
                <a:latin typeface="Lucida Sans Typewriter" panose="020B0509030504030204" pitchFamily="49" charset="0"/>
              </a:rPr>
              <a:t>post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getNumPlayers() = @pre.getNumPlayers() + 1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Contract for removePlayer  in Tournament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Tournament::removePlayer(p) </a:t>
            </a:r>
            <a:r>
              <a:rPr lang="en-US" altLang="en-US" sz="1800" b="1">
                <a:latin typeface="Lucida Sans Typewriter" panose="020B0509030504030204" pitchFamily="49" charset="0"/>
              </a:rPr>
              <a:t>pre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isPlayerAccepted(p)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Tournament::removePlayer(p) </a:t>
            </a:r>
            <a:r>
              <a:rPr lang="en-US" altLang="en-US" sz="1800" b="1">
                <a:latin typeface="Lucida Sans Typewriter" panose="020B0509030504030204" pitchFamily="49" charset="0"/>
              </a:rPr>
              <a:t>post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not isPlayerAccepted(p)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Tournament::removePlayer(p) </a:t>
            </a:r>
            <a:r>
              <a:rPr lang="en-US" altLang="en-US" sz="1800" b="1">
                <a:latin typeface="Lucida Sans Typewriter" panose="020B0509030504030204" pitchFamily="49" charset="0"/>
              </a:rPr>
              <a:t>post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getNumPlayers() = @pre.getNumPlayers() - 1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Annotation of  Tournament class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414338" y="222250"/>
            <a:ext cx="81534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>
              <a:lnSpc>
                <a:spcPct val="90000"/>
              </a:lnSpc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>
              <a:lnSpc>
                <a:spcPct val="90000"/>
              </a:lnSpc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>
              <a:lnSpc>
                <a:spcPct val="90000"/>
              </a:lnSpc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>
              <a:lnSpc>
                <a:spcPct val="90000"/>
              </a:lnSpc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>
              <a:lnSpc>
                <a:spcPct val="90000"/>
              </a:lnSpc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355600" y="838200"/>
            <a:ext cx="40513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Char char="¨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w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None/>
            </a:pPr>
            <a:r>
              <a:rPr lang="en-US" altLang="en-US" sz="1400">
                <a:latin typeface="Lucida Sans Typewriter" panose="020B0509030504030204" pitchFamily="49" charset="0"/>
              </a:rPr>
              <a:t>public class</a:t>
            </a:r>
            <a:r>
              <a:rPr lang="en-US" altLang="en-US" sz="1400" b="0">
                <a:latin typeface="Lucida Sans Typewriter" panose="020B0509030504030204" pitchFamily="49" charset="0"/>
              </a:rPr>
              <a:t> Tournament {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/** The maximum number of players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is positive at all times.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@invariant maxNumPlayers &gt; 0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*/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</a:t>
            </a:r>
            <a:r>
              <a:rPr lang="en-US" altLang="en-US" sz="1400">
                <a:latin typeface="Lucida Sans Typewriter" panose="020B0509030504030204" pitchFamily="49" charset="0"/>
              </a:rPr>
              <a:t>private int</a:t>
            </a:r>
            <a:r>
              <a:rPr lang="en-US" altLang="en-US" sz="1400" b="0">
                <a:latin typeface="Lucida Sans Typewriter" panose="020B0509030504030204" pitchFamily="49" charset="0"/>
              </a:rPr>
              <a:t> maxNumPlayers;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400" b="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/** The players List contains  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references to Players who are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 are registered with the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Tournament. */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</a:t>
            </a:r>
            <a:r>
              <a:rPr lang="en-US" altLang="en-US" sz="1400">
                <a:latin typeface="Lucida Sans Typewriter" panose="020B0509030504030204" pitchFamily="49" charset="0"/>
              </a:rPr>
              <a:t>private</a:t>
            </a:r>
            <a:r>
              <a:rPr lang="en-US" altLang="en-US" sz="1400" b="0">
                <a:latin typeface="Lucida Sans Typewriter" panose="020B0509030504030204" pitchFamily="49" charset="0"/>
              </a:rPr>
              <a:t> List players;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400" b="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/** Returns the current number of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players in the tournament. */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</a:t>
            </a:r>
            <a:r>
              <a:rPr lang="en-US" altLang="en-US" sz="1400">
                <a:latin typeface="Lucida Sans Typewriter" panose="020B0509030504030204" pitchFamily="49" charset="0"/>
              </a:rPr>
              <a:t>public int</a:t>
            </a:r>
            <a:r>
              <a:rPr lang="en-US" altLang="en-US" sz="1400" b="0">
                <a:latin typeface="Lucida Sans Typewriter" panose="020B0509030504030204" pitchFamily="49" charset="0"/>
              </a:rPr>
              <a:t> getNumPlayers() {…}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400" b="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/** Returns the maximum number of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players in the tournament. */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</a:t>
            </a:r>
            <a:r>
              <a:rPr lang="en-US" altLang="en-US" sz="1400">
                <a:latin typeface="Lucida Sans Typewriter" panose="020B0509030504030204" pitchFamily="49" charset="0"/>
              </a:rPr>
              <a:t>public int</a:t>
            </a:r>
            <a:r>
              <a:rPr lang="en-US" altLang="en-US" sz="1400" b="0">
                <a:latin typeface="Lucida Sans Typewriter" panose="020B0509030504030204" pitchFamily="49" charset="0"/>
              </a:rPr>
              <a:t> getMaxNumPlayers() {…}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400" b="0">
              <a:latin typeface="Lucida Sans Typewriter" panose="020B0509030504030204" pitchFamily="49" charset="0"/>
            </a:endParaRP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559300" y="838200"/>
            <a:ext cx="45847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Char char="¨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w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/** The acceptPlayer() operation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assumes that the specified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player has not been accepted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in the Tournament yet.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@pre !isPlayerAccepted(p)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 * @pre getNumPlayers()&lt;maxNumPlayers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@post isPlayerAccepted(p)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@post getNumPlayers() = 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     @pre.getNumPlayers() + 1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*/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</a:t>
            </a:r>
            <a:r>
              <a:rPr lang="en-US" altLang="en-US" sz="1400">
                <a:latin typeface="Lucida Sans Typewriter" panose="020B0509030504030204" pitchFamily="49" charset="0"/>
              </a:rPr>
              <a:t>public void</a:t>
            </a:r>
            <a:r>
              <a:rPr lang="en-US" altLang="en-US" sz="1400" b="0">
                <a:latin typeface="Lucida Sans Typewriter" panose="020B0509030504030204" pitchFamily="49" charset="0"/>
              </a:rPr>
              <a:t> acceptPlayer (Player p) {…}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400" b="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/** The removePlayer() operation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assumes that the specified player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is currently in the Tournament.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@pre isPlayerAccepted(p)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@post !isPlayerAccepted(p)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 @post getNumPlayers() =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     @pre.getNumPlayers() - 1</a:t>
            </a:r>
            <a:br>
              <a:rPr lang="en-US" altLang="en-US" sz="1400" b="0">
                <a:latin typeface="Lucida Sans Typewriter" panose="020B0509030504030204" pitchFamily="49" charset="0"/>
              </a:rPr>
            </a:br>
            <a:r>
              <a:rPr lang="en-US" altLang="en-US" sz="1400" b="0">
                <a:latin typeface="Lucida Sans Typewriter" panose="020B0509030504030204" pitchFamily="49" charset="0"/>
              </a:rPr>
              <a:t> */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	</a:t>
            </a:r>
            <a:r>
              <a:rPr lang="en-US" altLang="en-US" sz="1400">
                <a:latin typeface="Lucida Sans Typewriter" panose="020B0509030504030204" pitchFamily="49" charset="0"/>
              </a:rPr>
              <a:t>public void</a:t>
            </a:r>
            <a:r>
              <a:rPr lang="en-US" altLang="en-US" sz="1400" b="0">
                <a:latin typeface="Lucida Sans Typewriter" panose="020B0509030504030204" pitchFamily="49" charset="0"/>
              </a:rPr>
              <a:t> removePlayer(Player p) {…}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400" b="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b="0">
                <a:latin typeface="Lucida Sans Typewriter" panose="020B0509030504030204" pitchFamily="49" charset="0"/>
              </a:rPr>
              <a:t>}</a:t>
            </a:r>
            <a:endParaRPr lang="en-US" altLang="en-US" sz="1400"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can involve more than one class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1143000" y="2438400"/>
            <a:ext cx="64770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>
                <a:latin typeface="Palatino" charset="0"/>
              </a:rPr>
              <a:t>How do we specify constraints on </a:t>
            </a:r>
          </a:p>
          <a:p>
            <a:pPr algn="ctr"/>
            <a:r>
              <a:rPr lang="en-US" altLang="en-US" sz="2800">
                <a:latin typeface="Palatino" charset="0"/>
              </a:rPr>
              <a:t>more than one class?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153400" cy="1225550"/>
          </a:xfrm>
        </p:spPr>
        <p:txBody>
          <a:bodyPr/>
          <a:lstStyle/>
          <a:p>
            <a:r>
              <a:rPr lang="en-US" altLang="en-US"/>
              <a:t>3 Types of Navigation through a Class Diagram</a:t>
            </a:r>
          </a:p>
        </p:txBody>
      </p:sp>
      <p:grpSp>
        <p:nvGrpSpPr>
          <p:cNvPr id="141354" name="Group 42"/>
          <p:cNvGrpSpPr>
            <a:grpSpLocks/>
          </p:cNvGrpSpPr>
          <p:nvPr/>
        </p:nvGrpSpPr>
        <p:grpSpPr bwMode="auto">
          <a:xfrm>
            <a:off x="609600" y="1944688"/>
            <a:ext cx="1703388" cy="420687"/>
            <a:chOff x="356" y="1225"/>
            <a:chExt cx="1073" cy="265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356" y="1225"/>
              <a:ext cx="1073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458" y="1271"/>
              <a:ext cx="8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</a:t>
              </a:r>
              <a:endParaRPr lang="en-US" altLang="en-US" sz="2400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608013" y="2362200"/>
            <a:ext cx="1703387" cy="514350"/>
            <a:chOff x="740" y="1773"/>
            <a:chExt cx="1073" cy="265"/>
          </a:xfrm>
        </p:grpSpPr>
        <p:grpSp>
          <p:nvGrpSpPr>
            <p:cNvPr id="141319" name="Group 7"/>
            <p:cNvGrpSpPr>
              <a:grpSpLocks/>
            </p:cNvGrpSpPr>
            <p:nvPr/>
          </p:nvGrpSpPr>
          <p:grpSpPr bwMode="auto">
            <a:xfrm>
              <a:off x="786" y="1783"/>
              <a:ext cx="870" cy="253"/>
              <a:chOff x="786" y="1793"/>
              <a:chExt cx="870" cy="253"/>
            </a:xfrm>
          </p:grpSpPr>
          <p:sp>
            <p:nvSpPr>
              <p:cNvPr id="141320" name="Rectangle 8"/>
              <p:cNvSpPr>
                <a:spLocks noChangeArrowheads="1"/>
              </p:cNvSpPr>
              <p:nvPr/>
            </p:nvSpPr>
            <p:spPr bwMode="auto">
              <a:xfrm>
                <a:off x="786" y="1793"/>
                <a:ext cx="870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start:Date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1321" name="Rectangle 9"/>
              <p:cNvSpPr>
                <a:spLocks noChangeArrowheads="1"/>
              </p:cNvSpPr>
              <p:nvPr/>
            </p:nvSpPr>
            <p:spPr bwMode="auto">
              <a:xfrm>
                <a:off x="786" y="1905"/>
                <a:ext cx="696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end:Date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740" y="1773"/>
              <a:ext cx="1073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1323" name="Freeform 11"/>
          <p:cNvSpPr>
            <a:spLocks/>
          </p:cNvSpPr>
          <p:nvPr/>
        </p:nvSpPr>
        <p:spPr bwMode="auto">
          <a:xfrm>
            <a:off x="6962775" y="2357438"/>
            <a:ext cx="131763" cy="331787"/>
          </a:xfrm>
          <a:custGeom>
            <a:avLst/>
            <a:gdLst>
              <a:gd name="T0" fmla="*/ 83 w 83"/>
              <a:gd name="T1" fmla="*/ 112 h 209"/>
              <a:gd name="T2" fmla="*/ 42 w 83"/>
              <a:gd name="T3" fmla="*/ 209 h 209"/>
              <a:gd name="T4" fmla="*/ 0 w 83"/>
              <a:gd name="T5" fmla="*/ 112 h 209"/>
              <a:gd name="T6" fmla="*/ 42 w 83"/>
              <a:gd name="T7" fmla="*/ 0 h 209"/>
              <a:gd name="T8" fmla="*/ 83 w 83"/>
              <a:gd name="T9" fmla="*/ 11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209">
                <a:moveTo>
                  <a:pt x="83" y="112"/>
                </a:moveTo>
                <a:lnTo>
                  <a:pt x="42" y="209"/>
                </a:lnTo>
                <a:lnTo>
                  <a:pt x="0" y="112"/>
                </a:lnTo>
                <a:lnTo>
                  <a:pt x="42" y="0"/>
                </a:lnTo>
                <a:lnTo>
                  <a:pt x="83" y="112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7026275" y="2630488"/>
            <a:ext cx="1588" cy="5540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4238625" y="2343150"/>
            <a:ext cx="1588" cy="8636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1355" name="Group 43"/>
          <p:cNvGrpSpPr>
            <a:grpSpLocks/>
          </p:cNvGrpSpPr>
          <p:nvPr/>
        </p:nvGrpSpPr>
        <p:grpSpPr bwMode="auto">
          <a:xfrm>
            <a:off x="3397250" y="1944688"/>
            <a:ext cx="1704975" cy="420687"/>
            <a:chOff x="2140" y="1225"/>
            <a:chExt cx="1074" cy="265"/>
          </a:xfrm>
        </p:grpSpPr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2140" y="1225"/>
              <a:ext cx="1074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28" name="Rectangle 16"/>
            <p:cNvSpPr>
              <a:spLocks noChangeArrowheads="1"/>
            </p:cNvSpPr>
            <p:nvPr/>
          </p:nvSpPr>
          <p:spPr bwMode="auto">
            <a:xfrm>
              <a:off x="2416" y="1271"/>
              <a:ext cx="5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League</a:t>
              </a:r>
              <a:endParaRPr lang="en-US" altLang="en-US" sz="2400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397250" y="3206750"/>
            <a:ext cx="1704975" cy="42068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930650" y="3311525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Lucida Sans Typewriter" panose="020B0509030504030204" pitchFamily="49" charset="0"/>
              </a:rPr>
              <a:t>Player</a:t>
            </a:r>
            <a:endParaRPr lang="en-US" altLang="en-US" sz="2400" b="0">
              <a:latin typeface="Lucida Sans Typewriter" panose="020B0509030504030204" pitchFamily="49" charset="0"/>
            </a:endParaRPr>
          </a:p>
        </p:txBody>
      </p:sp>
      <p:grpSp>
        <p:nvGrpSpPr>
          <p:cNvPr id="141357" name="Group 45"/>
          <p:cNvGrpSpPr>
            <a:grpSpLocks/>
          </p:cNvGrpSpPr>
          <p:nvPr/>
        </p:nvGrpSpPr>
        <p:grpSpPr bwMode="auto">
          <a:xfrm>
            <a:off x="6175375" y="3184525"/>
            <a:ext cx="1703388" cy="420688"/>
            <a:chOff x="3890" y="2006"/>
            <a:chExt cx="1073" cy="265"/>
          </a:xfrm>
        </p:grpSpPr>
        <p:sp>
          <p:nvSpPr>
            <p:cNvPr id="141333" name="Rectangle 21"/>
            <p:cNvSpPr>
              <a:spLocks noChangeArrowheads="1"/>
            </p:cNvSpPr>
            <p:nvPr/>
          </p:nvSpPr>
          <p:spPr bwMode="auto">
            <a:xfrm>
              <a:off x="3890" y="2006"/>
              <a:ext cx="1073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34" name="Rectangle 22"/>
            <p:cNvSpPr>
              <a:spLocks noChangeArrowheads="1"/>
            </p:cNvSpPr>
            <p:nvPr/>
          </p:nvSpPr>
          <p:spPr bwMode="auto">
            <a:xfrm>
              <a:off x="3992" y="2052"/>
              <a:ext cx="8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</a:t>
              </a:r>
              <a:endParaRPr lang="en-US" altLang="en-US" sz="2400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41356" name="Group 44"/>
          <p:cNvGrpSpPr>
            <a:grpSpLocks/>
          </p:cNvGrpSpPr>
          <p:nvPr/>
        </p:nvGrpSpPr>
        <p:grpSpPr bwMode="auto">
          <a:xfrm>
            <a:off x="6175375" y="1944688"/>
            <a:ext cx="1703388" cy="420687"/>
            <a:chOff x="3890" y="1225"/>
            <a:chExt cx="1073" cy="265"/>
          </a:xfrm>
        </p:grpSpPr>
        <p:sp>
          <p:nvSpPr>
            <p:cNvPr id="141336" name="Rectangle 24"/>
            <p:cNvSpPr>
              <a:spLocks noChangeArrowheads="1"/>
            </p:cNvSpPr>
            <p:nvPr/>
          </p:nvSpPr>
          <p:spPr bwMode="auto">
            <a:xfrm>
              <a:off x="3890" y="1225"/>
              <a:ext cx="1073" cy="26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166" y="1271"/>
              <a:ext cx="5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League</a:t>
              </a:r>
              <a:endParaRPr lang="en-US" altLang="en-US" sz="2400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581025" y="1600200"/>
            <a:ext cx="1738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1. Local attribute</a:t>
            </a:r>
            <a:endParaRPr lang="en-US" altLang="en-US" sz="2800">
              <a:latin typeface="Palatino" charset="0"/>
            </a:endParaRP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3402013" y="1600200"/>
            <a:ext cx="2392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2. Directly related class</a:t>
            </a:r>
            <a:endParaRPr lang="en-US" altLang="en-US" sz="2800">
              <a:latin typeface="Palatino" charset="0"/>
            </a:endParaRP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6192838" y="1600200"/>
            <a:ext cx="254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3. Indirectly related class</a:t>
            </a:r>
            <a:endParaRPr lang="en-US" altLang="en-US" sz="2800">
              <a:latin typeface="Palatino" charset="0"/>
            </a:endParaRP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084638" y="3016250"/>
            <a:ext cx="138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sz="2400" b="0">
              <a:latin typeface="Lucida Sans Typewriter" panose="020B0509030504030204" pitchFamily="49" charset="0"/>
            </a:endParaRP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4084638" y="2397125"/>
            <a:ext cx="138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sz="2400" b="0">
              <a:latin typeface="Lucida Sans Typewriter" panose="020B0509030504030204" pitchFamily="49" charset="0"/>
            </a:endParaRP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6802438" y="2994025"/>
            <a:ext cx="138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sz="2400" b="0">
              <a:latin typeface="Lucida Sans Typewriter" panose="020B0509030504030204" pitchFamily="49" charset="0"/>
            </a:endParaRP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6802438" y="3636963"/>
            <a:ext cx="138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sz="2400" b="0">
              <a:latin typeface="Lucida Sans Typewriter" panose="020B0509030504030204" pitchFamily="49" charset="0"/>
            </a:endParaRPr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7026275" y="3582988"/>
            <a:ext cx="1588" cy="8620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1358" name="Group 46"/>
          <p:cNvGrpSpPr>
            <a:grpSpLocks/>
          </p:cNvGrpSpPr>
          <p:nvPr/>
        </p:nvGrpSpPr>
        <p:grpSpPr bwMode="auto">
          <a:xfrm>
            <a:off x="6175375" y="4445000"/>
            <a:ext cx="1703388" cy="398463"/>
            <a:chOff x="3890" y="2800"/>
            <a:chExt cx="1073" cy="251"/>
          </a:xfrm>
        </p:grpSpPr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3890" y="2800"/>
              <a:ext cx="1073" cy="25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4166" y="2839"/>
              <a:ext cx="5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</a:t>
              </a:r>
              <a:endParaRPr lang="en-US" altLang="en-US" sz="2400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6802438" y="4256088"/>
            <a:ext cx="138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sz="2400" b="0">
              <a:latin typeface="Lucida Sans Typewriter" panose="020B0509030504030204" pitchFamily="49" charset="0"/>
            </a:endParaRPr>
          </a:p>
        </p:txBody>
      </p:sp>
      <p:sp>
        <p:nvSpPr>
          <p:cNvPr id="141350" name="Arc 38"/>
          <p:cNvSpPr>
            <a:spLocks/>
          </p:cNvSpPr>
          <p:nvPr/>
        </p:nvSpPr>
        <p:spPr bwMode="auto">
          <a:xfrm rot="18900000" flipH="1">
            <a:off x="5257800" y="2500313"/>
            <a:ext cx="1676400" cy="1676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51" name="Arc 39"/>
          <p:cNvSpPr>
            <a:spLocks/>
          </p:cNvSpPr>
          <p:nvPr/>
        </p:nvSpPr>
        <p:spPr bwMode="auto">
          <a:xfrm rot="18900000" flipH="1">
            <a:off x="2986088" y="2384425"/>
            <a:ext cx="762000" cy="762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52" name="Arc 40"/>
          <p:cNvSpPr>
            <a:spLocks/>
          </p:cNvSpPr>
          <p:nvPr/>
        </p:nvSpPr>
        <p:spPr bwMode="auto">
          <a:xfrm rot="18900000" flipH="1">
            <a:off x="304800" y="2195513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8F8F8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381000" y="5257800"/>
            <a:ext cx="8575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>
                <a:solidFill>
                  <a:schemeClr val="tx2"/>
                </a:solidFill>
              </a:rPr>
              <a:t>Any OCL constraint for any class diagram can be built </a:t>
            </a:r>
          </a:p>
          <a:p>
            <a:r>
              <a:rPr lang="en-US" altLang="en-US" sz="2800" i="1">
                <a:solidFill>
                  <a:schemeClr val="tx2"/>
                </a:solidFill>
              </a:rPr>
              <a:t>using only a combination of these three navigation types!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Object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Object design is the process of adding details to the requirements analysis and making implementation decisions</a:t>
            </a:r>
          </a:p>
          <a:p>
            <a:r>
              <a:rPr lang="en-US" altLang="en-US"/>
              <a:t>The object designer must choose among different ways to implement the analysis model with the goal to minimize execution time, memory and other measures of cost.</a:t>
            </a:r>
          </a:p>
          <a:p>
            <a:pPr lvl="1"/>
            <a:r>
              <a:rPr lang="en-US" altLang="en-US"/>
              <a:t>Requirements Analysis: The functional model and the dynamic model deliver operations for the object model</a:t>
            </a:r>
          </a:p>
          <a:p>
            <a:pPr lvl="1"/>
            <a:r>
              <a:rPr lang="en-US" altLang="en-US"/>
              <a:t>Object Design: We decide on  where to put these operations in the object model</a:t>
            </a:r>
          </a:p>
          <a:p>
            <a:r>
              <a:rPr lang="en-US" altLang="en-US"/>
              <a:t>Object design serves as the basis of implementation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ARENA Example:  League, Tournament and Player</a:t>
            </a:r>
          </a:p>
        </p:txBody>
      </p:sp>
      <p:grpSp>
        <p:nvGrpSpPr>
          <p:cNvPr id="139314" name="Group 50"/>
          <p:cNvGrpSpPr>
            <a:grpSpLocks/>
          </p:cNvGrpSpPr>
          <p:nvPr/>
        </p:nvGrpSpPr>
        <p:grpSpPr bwMode="auto">
          <a:xfrm>
            <a:off x="2587625" y="1247775"/>
            <a:ext cx="3852863" cy="4989513"/>
            <a:chOff x="1630" y="786"/>
            <a:chExt cx="2427" cy="3143"/>
          </a:xfrm>
        </p:grpSpPr>
        <p:sp>
          <p:nvSpPr>
            <p:cNvPr id="139267" name="Freeform 3"/>
            <p:cNvSpPr>
              <a:spLocks/>
            </p:cNvSpPr>
            <p:nvPr/>
          </p:nvSpPr>
          <p:spPr bwMode="auto">
            <a:xfrm>
              <a:off x="3142" y="1542"/>
              <a:ext cx="89" cy="193"/>
            </a:xfrm>
            <a:custGeom>
              <a:avLst/>
              <a:gdLst>
                <a:gd name="T0" fmla="*/ 0 w 89"/>
                <a:gd name="T1" fmla="*/ 89 h 193"/>
                <a:gd name="T2" fmla="*/ 45 w 89"/>
                <a:gd name="T3" fmla="*/ 0 h 193"/>
                <a:gd name="T4" fmla="*/ 89 w 89"/>
                <a:gd name="T5" fmla="*/ 89 h 193"/>
                <a:gd name="T6" fmla="*/ 45 w 89"/>
                <a:gd name="T7" fmla="*/ 193 h 193"/>
                <a:gd name="T8" fmla="*/ 0 w 89"/>
                <a:gd name="T9" fmla="*/ 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93">
                  <a:moveTo>
                    <a:pt x="0" y="89"/>
                  </a:moveTo>
                  <a:lnTo>
                    <a:pt x="45" y="0"/>
                  </a:lnTo>
                  <a:lnTo>
                    <a:pt x="89" y="89"/>
                  </a:lnTo>
                  <a:lnTo>
                    <a:pt x="45" y="193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9268" name="Line 4"/>
            <p:cNvSpPr>
              <a:spLocks noChangeShapeType="1"/>
            </p:cNvSpPr>
            <p:nvPr/>
          </p:nvSpPr>
          <p:spPr bwMode="auto">
            <a:xfrm flipV="1">
              <a:off x="3187" y="1721"/>
              <a:ext cx="1" cy="3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1776" y="3312"/>
              <a:ext cx="5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39270" name="Rectangle 6"/>
            <p:cNvSpPr>
              <a:spLocks noChangeArrowheads="1"/>
            </p:cNvSpPr>
            <p:nvPr/>
          </p:nvSpPr>
          <p:spPr bwMode="auto">
            <a:xfrm>
              <a:off x="3081" y="195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3249" y="1950"/>
              <a:ext cx="7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39272" name="Rectangle 8"/>
            <p:cNvSpPr>
              <a:spLocks noChangeArrowheads="1"/>
            </p:cNvSpPr>
            <p:nvPr/>
          </p:nvSpPr>
          <p:spPr bwMode="auto">
            <a:xfrm>
              <a:off x="2515" y="1772"/>
              <a:ext cx="6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{ordered}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39273" name="Group 9"/>
            <p:cNvGrpSpPr>
              <a:grpSpLocks/>
            </p:cNvGrpSpPr>
            <p:nvPr/>
          </p:nvGrpSpPr>
          <p:grpSpPr bwMode="auto">
            <a:xfrm>
              <a:off x="2342" y="2076"/>
              <a:ext cx="1715" cy="742"/>
              <a:chOff x="2342" y="2076"/>
              <a:chExt cx="1715" cy="742"/>
            </a:xfrm>
          </p:grpSpPr>
          <p:grpSp>
            <p:nvGrpSpPr>
              <p:cNvPr id="139274" name="Group 10"/>
              <p:cNvGrpSpPr>
                <a:grpSpLocks/>
              </p:cNvGrpSpPr>
              <p:nvPr/>
            </p:nvGrpSpPr>
            <p:grpSpPr bwMode="auto">
              <a:xfrm>
                <a:off x="2342" y="2076"/>
                <a:ext cx="1690" cy="267"/>
                <a:chOff x="2342" y="2106"/>
                <a:chExt cx="1690" cy="267"/>
              </a:xfrm>
            </p:grpSpPr>
            <p:sp>
              <p:nvSpPr>
                <p:cNvPr id="139275" name="Rectangle 11"/>
                <p:cNvSpPr>
                  <a:spLocks noChangeArrowheads="1"/>
                </p:cNvSpPr>
                <p:nvPr/>
              </p:nvSpPr>
              <p:spPr bwMode="auto">
                <a:xfrm>
                  <a:off x="2342" y="2106"/>
                  <a:ext cx="1690" cy="267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9276" name="Rectangle 12"/>
                <p:cNvSpPr>
                  <a:spLocks noChangeArrowheads="1"/>
                </p:cNvSpPr>
                <p:nvPr/>
              </p:nvSpPr>
              <p:spPr bwMode="auto">
                <a:xfrm>
                  <a:off x="2827" y="2168"/>
                  <a:ext cx="720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Tournament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  <p:grpSp>
            <p:nvGrpSpPr>
              <p:cNvPr id="139277" name="Group 13"/>
              <p:cNvGrpSpPr>
                <a:grpSpLocks/>
              </p:cNvGrpSpPr>
              <p:nvPr/>
            </p:nvGrpSpPr>
            <p:grpSpPr bwMode="auto">
              <a:xfrm>
                <a:off x="2342" y="2342"/>
                <a:ext cx="1690" cy="281"/>
                <a:chOff x="2342" y="2360"/>
                <a:chExt cx="1690" cy="281"/>
              </a:xfrm>
            </p:grpSpPr>
            <p:sp>
              <p:nvSpPr>
                <p:cNvPr id="139278" name="Rectangle 14"/>
                <p:cNvSpPr>
                  <a:spLocks noChangeArrowheads="1"/>
                </p:cNvSpPr>
                <p:nvPr/>
              </p:nvSpPr>
              <p:spPr bwMode="auto">
                <a:xfrm>
                  <a:off x="2342" y="2360"/>
                  <a:ext cx="1690" cy="281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39279" name="Group 15"/>
                <p:cNvGrpSpPr>
                  <a:grpSpLocks/>
                </p:cNvGrpSpPr>
                <p:nvPr/>
              </p:nvGrpSpPr>
              <p:grpSpPr bwMode="auto">
                <a:xfrm>
                  <a:off x="2400" y="2370"/>
                  <a:ext cx="792" cy="263"/>
                  <a:chOff x="2400" y="2380"/>
                  <a:chExt cx="792" cy="263"/>
                </a:xfrm>
              </p:grpSpPr>
              <p:sp>
                <p:nvSpPr>
                  <p:cNvPr id="13928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380"/>
                    <a:ext cx="792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+start:Date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  <p:sp>
                <p:nvSpPr>
                  <p:cNvPr id="13928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9"/>
                    <a:ext cx="64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+end:Date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</p:grpSp>
          </p:grpSp>
          <p:grpSp>
            <p:nvGrpSpPr>
              <p:cNvPr id="139282" name="Group 18"/>
              <p:cNvGrpSpPr>
                <a:grpSpLocks/>
              </p:cNvGrpSpPr>
              <p:nvPr/>
            </p:nvGrpSpPr>
            <p:grpSpPr bwMode="auto">
              <a:xfrm>
                <a:off x="2342" y="2626"/>
                <a:ext cx="1715" cy="192"/>
                <a:chOff x="2342" y="2626"/>
                <a:chExt cx="1715" cy="192"/>
              </a:xfrm>
            </p:grpSpPr>
            <p:sp>
              <p:nvSpPr>
                <p:cNvPr id="139283" name="Rectangle 19"/>
                <p:cNvSpPr>
                  <a:spLocks noChangeArrowheads="1"/>
                </p:cNvSpPr>
                <p:nvPr/>
              </p:nvSpPr>
              <p:spPr bwMode="auto">
                <a:xfrm>
                  <a:off x="2342" y="2626"/>
                  <a:ext cx="1690" cy="19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92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1" y="2650"/>
                  <a:ext cx="165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+acceptPlayer(p:Player)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2255" y="986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39286" name="Group 22"/>
            <p:cNvGrpSpPr>
              <a:grpSpLocks/>
            </p:cNvGrpSpPr>
            <p:nvPr/>
          </p:nvGrpSpPr>
          <p:grpSpPr bwMode="auto">
            <a:xfrm>
              <a:off x="2356" y="786"/>
              <a:ext cx="1691" cy="757"/>
              <a:chOff x="2356" y="786"/>
              <a:chExt cx="1691" cy="757"/>
            </a:xfrm>
          </p:grpSpPr>
          <p:grpSp>
            <p:nvGrpSpPr>
              <p:cNvPr id="139287" name="Group 23"/>
              <p:cNvGrpSpPr>
                <a:grpSpLocks/>
              </p:cNvGrpSpPr>
              <p:nvPr/>
            </p:nvGrpSpPr>
            <p:grpSpPr bwMode="auto">
              <a:xfrm>
                <a:off x="2356" y="786"/>
                <a:ext cx="1691" cy="282"/>
                <a:chOff x="2356" y="816"/>
                <a:chExt cx="1691" cy="282"/>
              </a:xfrm>
            </p:grpSpPr>
            <p:sp>
              <p:nvSpPr>
                <p:cNvPr id="139288" name="Rectangle 24"/>
                <p:cNvSpPr>
                  <a:spLocks noChangeArrowheads="1"/>
                </p:cNvSpPr>
                <p:nvPr/>
              </p:nvSpPr>
              <p:spPr bwMode="auto">
                <a:xfrm>
                  <a:off x="2356" y="816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9289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5" y="885"/>
                  <a:ext cx="43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League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  <p:grpSp>
            <p:nvGrpSpPr>
              <p:cNvPr id="139290" name="Group 26"/>
              <p:cNvGrpSpPr>
                <a:grpSpLocks/>
              </p:cNvGrpSpPr>
              <p:nvPr/>
            </p:nvGrpSpPr>
            <p:grpSpPr bwMode="auto">
              <a:xfrm>
                <a:off x="2356" y="1068"/>
                <a:ext cx="1691" cy="282"/>
                <a:chOff x="2356" y="1084"/>
                <a:chExt cx="1691" cy="282"/>
              </a:xfrm>
            </p:grpSpPr>
            <p:sp>
              <p:nvSpPr>
                <p:cNvPr id="139291" name="Rectangle 27"/>
                <p:cNvSpPr>
                  <a:spLocks noChangeArrowheads="1"/>
                </p:cNvSpPr>
                <p:nvPr/>
              </p:nvSpPr>
              <p:spPr bwMode="auto">
                <a:xfrm>
                  <a:off x="2356" y="1084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39292" name="Group 28"/>
                <p:cNvGrpSpPr>
                  <a:grpSpLocks/>
                </p:cNvGrpSpPr>
                <p:nvPr/>
              </p:nvGrpSpPr>
              <p:grpSpPr bwMode="auto">
                <a:xfrm>
                  <a:off x="2408" y="1094"/>
                  <a:ext cx="792" cy="262"/>
                  <a:chOff x="2408" y="1105"/>
                  <a:chExt cx="792" cy="262"/>
                </a:xfrm>
              </p:grpSpPr>
              <p:sp>
                <p:nvSpPr>
                  <p:cNvPr id="13929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105"/>
                    <a:ext cx="792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+start:Date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  <p:sp>
                <p:nvSpPr>
                  <p:cNvPr id="13929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223"/>
                    <a:ext cx="64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+end:Date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</p:grpSp>
          </p:grpSp>
          <p:grpSp>
            <p:nvGrpSpPr>
              <p:cNvPr id="139295" name="Group 31"/>
              <p:cNvGrpSpPr>
                <a:grpSpLocks/>
              </p:cNvGrpSpPr>
              <p:nvPr/>
            </p:nvGrpSpPr>
            <p:grpSpPr bwMode="auto">
              <a:xfrm>
                <a:off x="2356" y="1350"/>
                <a:ext cx="1691" cy="193"/>
                <a:chOff x="2356" y="1350"/>
                <a:chExt cx="1691" cy="193"/>
              </a:xfrm>
            </p:grpSpPr>
            <p:sp>
              <p:nvSpPr>
                <p:cNvPr id="139296" name="Rectangle 32"/>
                <p:cNvSpPr>
                  <a:spLocks noChangeArrowheads="1"/>
                </p:cNvSpPr>
                <p:nvPr/>
              </p:nvSpPr>
              <p:spPr bwMode="auto">
                <a:xfrm>
                  <a:off x="2356" y="1350"/>
                  <a:ext cx="1691" cy="193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9297" name="Rectangle 33"/>
                <p:cNvSpPr>
                  <a:spLocks noChangeArrowheads="1"/>
                </p:cNvSpPr>
                <p:nvPr/>
              </p:nvSpPr>
              <p:spPr bwMode="auto">
                <a:xfrm>
                  <a:off x="2411" y="1374"/>
                  <a:ext cx="136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+getActivePlayers()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39298" name="Rectangle 34"/>
            <p:cNvSpPr>
              <a:spLocks noChangeArrowheads="1"/>
            </p:cNvSpPr>
            <p:nvPr/>
          </p:nvSpPr>
          <p:spPr bwMode="auto">
            <a:xfrm>
              <a:off x="2255" y="3537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39299" name="Group 35"/>
            <p:cNvGrpSpPr>
              <a:grpSpLocks/>
            </p:cNvGrpSpPr>
            <p:nvPr/>
          </p:nvGrpSpPr>
          <p:grpSpPr bwMode="auto">
            <a:xfrm>
              <a:off x="2342" y="3382"/>
              <a:ext cx="1690" cy="267"/>
              <a:chOff x="2342" y="3382"/>
              <a:chExt cx="1690" cy="267"/>
            </a:xfrm>
          </p:grpSpPr>
          <p:sp>
            <p:nvSpPr>
              <p:cNvPr id="139300" name="Rectangle 36"/>
              <p:cNvSpPr>
                <a:spLocks noChangeArrowheads="1"/>
              </p:cNvSpPr>
              <p:nvPr/>
            </p:nvSpPr>
            <p:spPr bwMode="auto">
              <a:xfrm>
                <a:off x="2342" y="3382"/>
                <a:ext cx="1690" cy="267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9301" name="Rectangle 37"/>
              <p:cNvSpPr>
                <a:spLocks noChangeArrowheads="1"/>
              </p:cNvSpPr>
              <p:nvPr/>
            </p:nvSpPr>
            <p:spPr bwMode="auto">
              <a:xfrm>
                <a:off x="2971" y="3444"/>
                <a:ext cx="43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Player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39302" name="Group 38"/>
            <p:cNvGrpSpPr>
              <a:grpSpLocks/>
            </p:cNvGrpSpPr>
            <p:nvPr/>
          </p:nvGrpSpPr>
          <p:grpSpPr bwMode="auto">
            <a:xfrm>
              <a:off x="2342" y="3647"/>
              <a:ext cx="1690" cy="282"/>
              <a:chOff x="2342" y="3635"/>
              <a:chExt cx="1690" cy="282"/>
            </a:xfrm>
          </p:grpSpPr>
          <p:sp>
            <p:nvSpPr>
              <p:cNvPr id="139303" name="Rectangle 39"/>
              <p:cNvSpPr>
                <a:spLocks noChangeArrowheads="1"/>
              </p:cNvSpPr>
              <p:nvPr/>
            </p:nvSpPr>
            <p:spPr bwMode="auto">
              <a:xfrm>
                <a:off x="2342" y="3635"/>
                <a:ext cx="1690" cy="28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39304" name="Group 40"/>
              <p:cNvGrpSpPr>
                <a:grpSpLocks/>
              </p:cNvGrpSpPr>
              <p:nvPr/>
            </p:nvGrpSpPr>
            <p:grpSpPr bwMode="auto">
              <a:xfrm>
                <a:off x="2397" y="3645"/>
                <a:ext cx="936" cy="262"/>
                <a:chOff x="2397" y="3656"/>
                <a:chExt cx="936" cy="262"/>
              </a:xfrm>
            </p:grpSpPr>
            <p:sp>
              <p:nvSpPr>
                <p:cNvPr id="139305" name="Rectangle 41"/>
                <p:cNvSpPr>
                  <a:spLocks noChangeArrowheads="1"/>
                </p:cNvSpPr>
                <p:nvPr/>
              </p:nvSpPr>
              <p:spPr bwMode="auto">
                <a:xfrm>
                  <a:off x="2397" y="3656"/>
                  <a:ext cx="86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+name:String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39306" name="Rectangle 42"/>
                <p:cNvSpPr>
                  <a:spLocks noChangeArrowheads="1"/>
                </p:cNvSpPr>
                <p:nvPr/>
              </p:nvSpPr>
              <p:spPr bwMode="auto">
                <a:xfrm>
                  <a:off x="2397" y="3774"/>
                  <a:ext cx="93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+email:String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 flipV="1">
              <a:off x="3187" y="2822"/>
              <a:ext cx="1" cy="5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308" name="Rectangle 44"/>
            <p:cNvSpPr>
              <a:spLocks noChangeArrowheads="1"/>
            </p:cNvSpPr>
            <p:nvPr/>
          </p:nvSpPr>
          <p:spPr bwMode="auto">
            <a:xfrm>
              <a:off x="3081" y="3226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39309" name="Rectangle 45"/>
            <p:cNvSpPr>
              <a:spLocks noChangeArrowheads="1"/>
            </p:cNvSpPr>
            <p:nvPr/>
          </p:nvSpPr>
          <p:spPr bwMode="auto">
            <a:xfrm>
              <a:off x="3249" y="3226"/>
              <a:ext cx="5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39310" name="Rectangle 46"/>
            <p:cNvSpPr>
              <a:spLocks noChangeArrowheads="1"/>
            </p:cNvSpPr>
            <p:nvPr/>
          </p:nvSpPr>
          <p:spPr bwMode="auto">
            <a:xfrm>
              <a:off x="3249" y="2840"/>
              <a:ext cx="7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39311" name="Rectangle 47"/>
            <p:cNvSpPr>
              <a:spLocks noChangeArrowheads="1"/>
            </p:cNvSpPr>
            <p:nvPr/>
          </p:nvSpPr>
          <p:spPr bwMode="auto">
            <a:xfrm>
              <a:off x="3081" y="284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39312" name="Freeform 48"/>
            <p:cNvSpPr>
              <a:spLocks/>
            </p:cNvSpPr>
            <p:nvPr/>
          </p:nvSpPr>
          <p:spPr bwMode="auto">
            <a:xfrm>
              <a:off x="1630" y="949"/>
              <a:ext cx="726" cy="2552"/>
            </a:xfrm>
            <a:custGeom>
              <a:avLst/>
              <a:gdLst>
                <a:gd name="T0" fmla="*/ 726 w 726"/>
                <a:gd name="T1" fmla="*/ 0 h 2552"/>
                <a:gd name="T2" fmla="*/ 0 w 726"/>
                <a:gd name="T3" fmla="*/ 0 h 2552"/>
                <a:gd name="T4" fmla="*/ 0 w 726"/>
                <a:gd name="T5" fmla="*/ 2552 h 2552"/>
                <a:gd name="T6" fmla="*/ 712 w 726"/>
                <a:gd name="T7" fmla="*/ 255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6" h="2552">
                  <a:moveTo>
                    <a:pt x="726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712" y="2552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Refinement with 3 additional Constraints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Tournament’s planned duration must be under one week.</a:t>
            </a:r>
          </a:p>
          <a:p>
            <a:r>
              <a:rPr lang="en-US" altLang="en-US"/>
              <a:t>Players can be accepted in a Tournament only if they are already registered with the corresponding League. </a:t>
            </a:r>
          </a:p>
          <a:p>
            <a:r>
              <a:rPr lang="en-US" altLang="en-US"/>
              <a:t>The number of active Players in a League are those that have taken part in at least one Tournament of the League.</a:t>
            </a:r>
          </a:p>
          <a:p>
            <a:endParaRPr lang="en-US" altLang="en-US"/>
          </a:p>
          <a:p>
            <a:r>
              <a:rPr lang="en-US" altLang="en-US"/>
              <a:t>To better understand these constraints we instantiate the class diagram for a specific group of instances </a:t>
            </a:r>
          </a:p>
          <a:p>
            <a:pPr lvl="1"/>
            <a:r>
              <a:rPr lang="en-US" altLang="en-US"/>
              <a:t>2 Leagues, 2 Tournaments and 5 Players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Diagram: 2 Leagues, 2 Tournaments, and 5 Players</a:t>
            </a:r>
          </a:p>
        </p:txBody>
      </p:sp>
      <p:grpSp>
        <p:nvGrpSpPr>
          <p:cNvPr id="140346" name="Group 58"/>
          <p:cNvGrpSpPr>
            <a:grpSpLocks/>
          </p:cNvGrpSpPr>
          <p:nvPr/>
        </p:nvGrpSpPr>
        <p:grpSpPr bwMode="auto">
          <a:xfrm>
            <a:off x="377825" y="1309688"/>
            <a:ext cx="8210550" cy="4897437"/>
            <a:chOff x="238" y="825"/>
            <a:chExt cx="5172" cy="3085"/>
          </a:xfrm>
        </p:grpSpPr>
        <p:sp>
          <p:nvSpPr>
            <p:cNvPr id="140291" name="Line 3"/>
            <p:cNvSpPr>
              <a:spLocks noChangeShapeType="1"/>
            </p:cNvSpPr>
            <p:nvPr/>
          </p:nvSpPr>
          <p:spPr bwMode="auto">
            <a:xfrm>
              <a:off x="3209" y="2104"/>
              <a:ext cx="1" cy="26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0292" name="Group 4"/>
            <p:cNvGrpSpPr>
              <a:grpSpLocks/>
            </p:cNvGrpSpPr>
            <p:nvPr/>
          </p:nvGrpSpPr>
          <p:grpSpPr bwMode="auto">
            <a:xfrm>
              <a:off x="444" y="2517"/>
              <a:ext cx="1156" cy="261"/>
              <a:chOff x="444" y="2517"/>
              <a:chExt cx="1156" cy="261"/>
            </a:xfrm>
          </p:grpSpPr>
          <p:sp>
            <p:nvSpPr>
              <p:cNvPr id="140293" name="Rectangle 5"/>
              <p:cNvSpPr>
                <a:spLocks noChangeArrowheads="1"/>
              </p:cNvSpPr>
              <p:nvPr/>
            </p:nvSpPr>
            <p:spPr bwMode="auto">
              <a:xfrm>
                <a:off x="444" y="2517"/>
                <a:ext cx="1156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294" name="Rectangle 6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 u="sng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alice:Player</a:t>
                </a:r>
                <a:endParaRPr lang="en-US" altLang="en-US" sz="1500" b="0" u="sng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40295" name="Group 7"/>
            <p:cNvGrpSpPr>
              <a:grpSpLocks/>
            </p:cNvGrpSpPr>
            <p:nvPr/>
          </p:nvGrpSpPr>
          <p:grpSpPr bwMode="auto">
            <a:xfrm>
              <a:off x="1393" y="2806"/>
              <a:ext cx="1156" cy="247"/>
              <a:chOff x="1393" y="2806"/>
              <a:chExt cx="1156" cy="247"/>
            </a:xfrm>
          </p:grpSpPr>
          <p:sp>
            <p:nvSpPr>
              <p:cNvPr id="140296" name="Rectangle 8"/>
              <p:cNvSpPr>
                <a:spLocks noChangeArrowheads="1"/>
              </p:cNvSpPr>
              <p:nvPr/>
            </p:nvSpPr>
            <p:spPr bwMode="auto">
              <a:xfrm>
                <a:off x="1393" y="2806"/>
                <a:ext cx="1156" cy="247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297" name="Rectangle 9"/>
              <p:cNvSpPr>
                <a:spLocks noChangeArrowheads="1"/>
              </p:cNvSpPr>
              <p:nvPr/>
            </p:nvSpPr>
            <p:spPr bwMode="auto">
              <a:xfrm>
                <a:off x="1636" y="2863"/>
                <a:ext cx="7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 u="sng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bob:Player</a:t>
                </a:r>
                <a:endParaRPr lang="en-US" altLang="en-US" sz="1500" b="0" u="sng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40298" name="Group 10"/>
            <p:cNvGrpSpPr>
              <a:grpSpLocks/>
            </p:cNvGrpSpPr>
            <p:nvPr/>
          </p:nvGrpSpPr>
          <p:grpSpPr bwMode="auto">
            <a:xfrm>
              <a:off x="2343" y="3081"/>
              <a:ext cx="1169" cy="261"/>
              <a:chOff x="2343" y="3081"/>
              <a:chExt cx="1169" cy="261"/>
            </a:xfrm>
          </p:grpSpPr>
          <p:sp>
            <p:nvSpPr>
              <p:cNvPr id="140299" name="Rectangle 11"/>
              <p:cNvSpPr>
                <a:spLocks noChangeArrowheads="1"/>
              </p:cNvSpPr>
              <p:nvPr/>
            </p:nvSpPr>
            <p:spPr bwMode="auto">
              <a:xfrm>
                <a:off x="2343" y="3081"/>
                <a:ext cx="1169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0" name="Rectangle 12"/>
              <p:cNvSpPr>
                <a:spLocks noChangeArrowheads="1"/>
              </p:cNvSpPr>
              <p:nvPr/>
            </p:nvSpPr>
            <p:spPr bwMode="auto">
              <a:xfrm>
                <a:off x="2559" y="3145"/>
                <a:ext cx="79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 u="sng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marc:Player</a:t>
                </a:r>
                <a:endParaRPr lang="en-US" altLang="en-US" sz="1500" b="0" u="sng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40301" name="Group 13"/>
            <p:cNvGrpSpPr>
              <a:grpSpLocks/>
            </p:cNvGrpSpPr>
            <p:nvPr/>
          </p:nvGrpSpPr>
          <p:grpSpPr bwMode="auto">
            <a:xfrm>
              <a:off x="527" y="1513"/>
              <a:ext cx="1430" cy="261"/>
              <a:chOff x="527" y="1513"/>
              <a:chExt cx="1430" cy="261"/>
            </a:xfrm>
          </p:grpSpPr>
          <p:sp>
            <p:nvSpPr>
              <p:cNvPr id="140302" name="Rectangle 14"/>
              <p:cNvSpPr>
                <a:spLocks noChangeArrowheads="1"/>
              </p:cNvSpPr>
              <p:nvPr/>
            </p:nvSpPr>
            <p:spPr bwMode="auto">
              <a:xfrm>
                <a:off x="527" y="1513"/>
                <a:ext cx="1430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3" name="Rectangle 15"/>
              <p:cNvSpPr>
                <a:spLocks noChangeArrowheads="1"/>
              </p:cNvSpPr>
              <p:nvPr/>
            </p:nvSpPr>
            <p:spPr bwMode="auto">
              <a:xfrm>
                <a:off x="673" y="1577"/>
                <a:ext cx="122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 u="sng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winter:Tournament</a:t>
                </a:r>
                <a:endParaRPr lang="en-US" altLang="en-US" sz="1500" b="0" u="sng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40304" name="Group 16"/>
            <p:cNvGrpSpPr>
              <a:grpSpLocks/>
            </p:cNvGrpSpPr>
            <p:nvPr/>
          </p:nvGrpSpPr>
          <p:grpSpPr bwMode="auto">
            <a:xfrm>
              <a:off x="238" y="825"/>
              <a:ext cx="1430" cy="261"/>
              <a:chOff x="238" y="825"/>
              <a:chExt cx="1430" cy="261"/>
            </a:xfrm>
          </p:grpSpPr>
          <p:sp>
            <p:nvSpPr>
              <p:cNvPr id="140305" name="Rectangle 17"/>
              <p:cNvSpPr>
                <a:spLocks noChangeArrowheads="1"/>
              </p:cNvSpPr>
              <p:nvPr/>
            </p:nvSpPr>
            <p:spPr bwMode="auto">
              <a:xfrm>
                <a:off x="238" y="825"/>
                <a:ext cx="1430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6" name="Rectangle 18"/>
              <p:cNvSpPr>
                <a:spLocks noChangeArrowheads="1"/>
              </p:cNvSpPr>
              <p:nvPr/>
            </p:nvSpPr>
            <p:spPr bwMode="auto">
              <a:xfrm>
                <a:off x="417" y="889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 u="sng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tttExpert:League</a:t>
                </a:r>
                <a:endParaRPr lang="en-US" altLang="en-US" sz="1500" b="0" u="sng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40307" name="Group 19"/>
            <p:cNvGrpSpPr>
              <a:grpSpLocks/>
            </p:cNvGrpSpPr>
            <p:nvPr/>
          </p:nvGrpSpPr>
          <p:grpSpPr bwMode="auto">
            <a:xfrm>
              <a:off x="3292" y="3372"/>
              <a:ext cx="1169" cy="261"/>
              <a:chOff x="3292" y="3356"/>
              <a:chExt cx="1169" cy="261"/>
            </a:xfrm>
          </p:grpSpPr>
          <p:sp>
            <p:nvSpPr>
              <p:cNvPr id="140308" name="Rectangle 20"/>
              <p:cNvSpPr>
                <a:spLocks noChangeArrowheads="1"/>
              </p:cNvSpPr>
              <p:nvPr/>
            </p:nvSpPr>
            <p:spPr bwMode="auto">
              <a:xfrm>
                <a:off x="3292" y="3356"/>
                <a:ext cx="1169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09" name="Rectangle 21"/>
              <p:cNvSpPr>
                <a:spLocks noChangeArrowheads="1"/>
              </p:cNvSpPr>
              <p:nvPr/>
            </p:nvSpPr>
            <p:spPr bwMode="auto">
              <a:xfrm>
                <a:off x="3542" y="3420"/>
                <a:ext cx="7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 u="sng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joe:Player</a:t>
                </a:r>
                <a:endParaRPr lang="en-US" altLang="en-US" sz="1500" b="0" u="sng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40310" name="Group 22"/>
            <p:cNvGrpSpPr>
              <a:grpSpLocks/>
            </p:cNvGrpSpPr>
            <p:nvPr/>
          </p:nvGrpSpPr>
          <p:grpSpPr bwMode="auto">
            <a:xfrm>
              <a:off x="2494" y="1536"/>
              <a:ext cx="1431" cy="261"/>
              <a:chOff x="2494" y="1513"/>
              <a:chExt cx="1431" cy="261"/>
            </a:xfrm>
          </p:grpSpPr>
          <p:sp>
            <p:nvSpPr>
              <p:cNvPr id="140311" name="Rectangle 23"/>
              <p:cNvSpPr>
                <a:spLocks noChangeArrowheads="1"/>
              </p:cNvSpPr>
              <p:nvPr/>
            </p:nvSpPr>
            <p:spPr bwMode="auto">
              <a:xfrm>
                <a:off x="2494" y="1513"/>
                <a:ext cx="1431" cy="261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12" name="Rectangle 24"/>
              <p:cNvSpPr>
                <a:spLocks noChangeArrowheads="1"/>
              </p:cNvSpPr>
              <p:nvPr/>
            </p:nvSpPr>
            <p:spPr bwMode="auto">
              <a:xfrm>
                <a:off x="2707" y="1577"/>
                <a:ext cx="10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 u="sng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xmas:Tournament</a:t>
                </a:r>
                <a:endParaRPr lang="en-US" altLang="en-US" sz="1500" b="0" u="sng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40314" name="Rectangle 26"/>
            <p:cNvSpPr>
              <a:spLocks noChangeArrowheads="1"/>
            </p:cNvSpPr>
            <p:nvPr/>
          </p:nvSpPr>
          <p:spPr bwMode="auto">
            <a:xfrm>
              <a:off x="3980" y="843"/>
              <a:ext cx="1430" cy="26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15" name="Rectangle 27"/>
            <p:cNvSpPr>
              <a:spLocks noChangeArrowheads="1"/>
            </p:cNvSpPr>
            <p:nvPr/>
          </p:nvSpPr>
          <p:spPr bwMode="auto">
            <a:xfrm>
              <a:off x="4032" y="883"/>
              <a:ext cx="12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u="sng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chessNovice:League</a:t>
              </a:r>
              <a:endParaRPr lang="en-US" altLang="en-US" sz="1500" b="0" u="sng">
                <a:latin typeface="Lucida Sans Typewriter" panose="020B0509030504030204" pitchFamily="49" charset="0"/>
              </a:endParaRPr>
            </a:p>
          </p:txBody>
        </p:sp>
        <p:sp>
          <p:nvSpPr>
            <p:cNvPr id="140316" name="Freeform 28"/>
            <p:cNvSpPr>
              <a:spLocks/>
            </p:cNvSpPr>
            <p:nvPr/>
          </p:nvSpPr>
          <p:spPr bwMode="auto">
            <a:xfrm>
              <a:off x="3168" y="2058"/>
              <a:ext cx="82" cy="178"/>
            </a:xfrm>
            <a:custGeom>
              <a:avLst/>
              <a:gdLst>
                <a:gd name="T0" fmla="*/ 82 w 82"/>
                <a:gd name="T1" fmla="*/ 82 h 178"/>
                <a:gd name="T2" fmla="*/ 41 w 82"/>
                <a:gd name="T3" fmla="*/ 178 h 178"/>
                <a:gd name="T4" fmla="*/ 0 w 82"/>
                <a:gd name="T5" fmla="*/ 82 h 178"/>
                <a:gd name="T6" fmla="*/ 41 w 82"/>
                <a:gd name="T7" fmla="*/ 0 h 178"/>
                <a:gd name="T8" fmla="*/ 82 w 82"/>
                <a:gd name="T9" fmla="*/ 8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78">
                  <a:moveTo>
                    <a:pt x="82" y="82"/>
                  </a:moveTo>
                  <a:lnTo>
                    <a:pt x="41" y="178"/>
                  </a:lnTo>
                  <a:lnTo>
                    <a:pt x="0" y="82"/>
                  </a:lnTo>
                  <a:lnTo>
                    <a:pt x="41" y="0"/>
                  </a:lnTo>
                  <a:lnTo>
                    <a:pt x="82" y="8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0317" name="Freeform 29"/>
            <p:cNvSpPr>
              <a:spLocks/>
            </p:cNvSpPr>
            <p:nvPr/>
          </p:nvSpPr>
          <p:spPr bwMode="auto">
            <a:xfrm>
              <a:off x="1187" y="2034"/>
              <a:ext cx="83" cy="178"/>
            </a:xfrm>
            <a:custGeom>
              <a:avLst/>
              <a:gdLst>
                <a:gd name="T0" fmla="*/ 83 w 83"/>
                <a:gd name="T1" fmla="*/ 82 h 178"/>
                <a:gd name="T2" fmla="*/ 41 w 83"/>
                <a:gd name="T3" fmla="*/ 178 h 178"/>
                <a:gd name="T4" fmla="*/ 0 w 83"/>
                <a:gd name="T5" fmla="*/ 82 h 178"/>
                <a:gd name="T6" fmla="*/ 41 w 83"/>
                <a:gd name="T7" fmla="*/ 0 h 178"/>
                <a:gd name="T8" fmla="*/ 83 w 83"/>
                <a:gd name="T9" fmla="*/ 8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78">
                  <a:moveTo>
                    <a:pt x="83" y="82"/>
                  </a:moveTo>
                  <a:lnTo>
                    <a:pt x="41" y="178"/>
                  </a:lnTo>
                  <a:lnTo>
                    <a:pt x="0" y="82"/>
                  </a:lnTo>
                  <a:lnTo>
                    <a:pt x="41" y="0"/>
                  </a:lnTo>
                  <a:lnTo>
                    <a:pt x="83" y="82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0318" name="Freeform 30"/>
            <p:cNvSpPr>
              <a:spLocks/>
            </p:cNvSpPr>
            <p:nvPr/>
          </p:nvSpPr>
          <p:spPr bwMode="auto">
            <a:xfrm>
              <a:off x="2232" y="2366"/>
              <a:ext cx="1638" cy="440"/>
            </a:xfrm>
            <a:custGeom>
              <a:avLst/>
              <a:gdLst>
                <a:gd name="T0" fmla="*/ 0 w 1638"/>
                <a:gd name="T1" fmla="*/ 426 h 440"/>
                <a:gd name="T2" fmla="*/ 0 w 1638"/>
                <a:gd name="T3" fmla="*/ 0 h 440"/>
                <a:gd name="T4" fmla="*/ 1638 w 1638"/>
                <a:gd name="T5" fmla="*/ 0 h 440"/>
                <a:gd name="T6" fmla="*/ 1638 w 1638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8" h="440">
                  <a:moveTo>
                    <a:pt x="0" y="426"/>
                  </a:moveTo>
                  <a:lnTo>
                    <a:pt x="0" y="0"/>
                  </a:lnTo>
                  <a:lnTo>
                    <a:pt x="1638" y="0"/>
                  </a:lnTo>
                  <a:lnTo>
                    <a:pt x="1638" y="44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2920" y="2366"/>
              <a:ext cx="1" cy="7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1228" y="2200"/>
              <a:ext cx="1" cy="1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>
              <a:off x="362" y="1224"/>
              <a:ext cx="1" cy="22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 flipH="1">
              <a:off x="362" y="2929"/>
              <a:ext cx="103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 flipH="1">
              <a:off x="362" y="3205"/>
              <a:ext cx="198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 flipH="1">
              <a:off x="362" y="3480"/>
              <a:ext cx="293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62" y="2641"/>
              <a:ext cx="8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870" y="2366"/>
              <a:ext cx="1" cy="99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7" name="Freeform 39"/>
            <p:cNvSpPr>
              <a:spLocks/>
            </p:cNvSpPr>
            <p:nvPr/>
          </p:nvSpPr>
          <p:spPr bwMode="auto">
            <a:xfrm>
              <a:off x="967" y="2366"/>
              <a:ext cx="1018" cy="426"/>
            </a:xfrm>
            <a:custGeom>
              <a:avLst/>
              <a:gdLst>
                <a:gd name="T0" fmla="*/ 1018 w 1018"/>
                <a:gd name="T1" fmla="*/ 426 h 426"/>
                <a:gd name="T2" fmla="*/ 1018 w 1018"/>
                <a:gd name="T3" fmla="*/ 0 h 426"/>
                <a:gd name="T4" fmla="*/ 0 w 1018"/>
                <a:gd name="T5" fmla="*/ 0 h 426"/>
                <a:gd name="T6" fmla="*/ 0 w 1018"/>
                <a:gd name="T7" fmla="*/ 15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426">
                  <a:moveTo>
                    <a:pt x="1018" y="426"/>
                  </a:moveTo>
                  <a:lnTo>
                    <a:pt x="1018" y="0"/>
                  </a:lnTo>
                  <a:lnTo>
                    <a:pt x="0" y="0"/>
                  </a:lnTo>
                  <a:lnTo>
                    <a:pt x="0" y="15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8" name="Freeform 40"/>
            <p:cNvSpPr>
              <a:spLocks/>
            </p:cNvSpPr>
            <p:nvPr/>
          </p:nvSpPr>
          <p:spPr bwMode="auto">
            <a:xfrm>
              <a:off x="1228" y="1320"/>
              <a:ext cx="1981" cy="206"/>
            </a:xfrm>
            <a:custGeom>
              <a:avLst/>
              <a:gdLst>
                <a:gd name="T0" fmla="*/ 0 w 1981"/>
                <a:gd name="T1" fmla="*/ 193 h 206"/>
                <a:gd name="T2" fmla="*/ 0 w 1981"/>
                <a:gd name="T3" fmla="*/ 0 h 206"/>
                <a:gd name="T4" fmla="*/ 1981 w 1981"/>
                <a:gd name="T5" fmla="*/ 0 h 206"/>
                <a:gd name="T6" fmla="*/ 1981 w 1981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1" h="206">
                  <a:moveTo>
                    <a:pt x="0" y="193"/>
                  </a:moveTo>
                  <a:lnTo>
                    <a:pt x="0" y="0"/>
                  </a:lnTo>
                  <a:lnTo>
                    <a:pt x="1981" y="0"/>
                  </a:lnTo>
                  <a:lnTo>
                    <a:pt x="1981" y="20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 flipV="1">
              <a:off x="1228" y="1248"/>
              <a:ext cx="0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30" name="Freeform 42"/>
            <p:cNvSpPr>
              <a:spLocks/>
            </p:cNvSpPr>
            <p:nvPr/>
          </p:nvSpPr>
          <p:spPr bwMode="auto">
            <a:xfrm>
              <a:off x="4777" y="1104"/>
              <a:ext cx="83" cy="193"/>
            </a:xfrm>
            <a:custGeom>
              <a:avLst/>
              <a:gdLst>
                <a:gd name="T0" fmla="*/ 83 w 83"/>
                <a:gd name="T1" fmla="*/ 97 h 193"/>
                <a:gd name="T2" fmla="*/ 42 w 83"/>
                <a:gd name="T3" fmla="*/ 193 h 193"/>
                <a:gd name="T4" fmla="*/ 0 w 83"/>
                <a:gd name="T5" fmla="*/ 97 h 193"/>
                <a:gd name="T6" fmla="*/ 42 w 83"/>
                <a:gd name="T7" fmla="*/ 0 h 193"/>
                <a:gd name="T8" fmla="*/ 83 w 83"/>
                <a:gd name="T9" fmla="*/ 9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93">
                  <a:moveTo>
                    <a:pt x="83" y="97"/>
                  </a:moveTo>
                  <a:lnTo>
                    <a:pt x="42" y="193"/>
                  </a:lnTo>
                  <a:lnTo>
                    <a:pt x="0" y="97"/>
                  </a:lnTo>
                  <a:lnTo>
                    <a:pt x="42" y="0"/>
                  </a:lnTo>
                  <a:lnTo>
                    <a:pt x="83" y="97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819" y="1283"/>
              <a:ext cx="1" cy="238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32" name="Rectangle 44"/>
            <p:cNvSpPr>
              <a:spLocks noChangeArrowheads="1"/>
            </p:cNvSpPr>
            <p:nvPr/>
          </p:nvSpPr>
          <p:spPr bwMode="auto">
            <a:xfrm>
              <a:off x="578" y="1781"/>
              <a:ext cx="8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start=Dec 21</a:t>
              </a:r>
              <a:endParaRPr lang="en-US" altLang="en-US" sz="1500" b="0">
                <a:latin typeface="Lucida Sans Typewriter" panose="020B0509030504030204" pitchFamily="49" charset="0"/>
              </a:endParaRPr>
            </a:p>
          </p:txBody>
        </p:sp>
        <p:sp>
          <p:nvSpPr>
            <p:cNvPr id="140333" name="Rectangle 45"/>
            <p:cNvSpPr>
              <a:spLocks noChangeArrowheads="1"/>
            </p:cNvSpPr>
            <p:nvPr/>
          </p:nvSpPr>
          <p:spPr bwMode="auto">
            <a:xfrm>
              <a:off x="578" y="1891"/>
              <a:ext cx="7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end=Dec 22</a:t>
              </a:r>
              <a:endParaRPr lang="en-US" altLang="en-US" sz="1500" b="0">
                <a:latin typeface="Lucida Sans Typewriter" panose="020B0509030504030204" pitchFamily="49" charset="0"/>
              </a:endParaRPr>
            </a:p>
          </p:txBody>
        </p:sp>
        <p:sp>
          <p:nvSpPr>
            <p:cNvPr id="140334" name="Rectangle 46"/>
            <p:cNvSpPr>
              <a:spLocks noChangeArrowheads="1"/>
            </p:cNvSpPr>
            <p:nvPr/>
          </p:nvSpPr>
          <p:spPr bwMode="auto">
            <a:xfrm>
              <a:off x="527" y="1774"/>
              <a:ext cx="1430" cy="26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0335" name="Group 47"/>
            <p:cNvGrpSpPr>
              <a:grpSpLocks/>
            </p:cNvGrpSpPr>
            <p:nvPr/>
          </p:nvGrpSpPr>
          <p:grpSpPr bwMode="auto">
            <a:xfrm>
              <a:off x="2494" y="1797"/>
              <a:ext cx="1431" cy="262"/>
              <a:chOff x="2494" y="1789"/>
              <a:chExt cx="1431" cy="262"/>
            </a:xfrm>
          </p:grpSpPr>
          <p:grpSp>
            <p:nvGrpSpPr>
              <p:cNvPr id="140336" name="Group 48"/>
              <p:cNvGrpSpPr>
                <a:grpSpLocks/>
              </p:cNvGrpSpPr>
              <p:nvPr/>
            </p:nvGrpSpPr>
            <p:grpSpPr bwMode="auto">
              <a:xfrm>
                <a:off x="2554" y="1797"/>
                <a:ext cx="864" cy="254"/>
                <a:chOff x="2554" y="1781"/>
                <a:chExt cx="864" cy="254"/>
              </a:xfrm>
            </p:grpSpPr>
            <p:sp>
              <p:nvSpPr>
                <p:cNvPr id="140337" name="Rectangle 49"/>
                <p:cNvSpPr>
                  <a:spLocks noChangeArrowheads="1"/>
                </p:cNvSpPr>
                <p:nvPr/>
              </p:nvSpPr>
              <p:spPr bwMode="auto">
                <a:xfrm>
                  <a:off x="2554" y="1781"/>
                  <a:ext cx="86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start=Dec 23</a:t>
                  </a:r>
                  <a:endParaRPr lang="en-US" altLang="en-US" sz="1500" b="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40338" name="Rectangle 50"/>
                <p:cNvSpPr>
                  <a:spLocks noChangeArrowheads="1"/>
                </p:cNvSpPr>
                <p:nvPr/>
              </p:nvSpPr>
              <p:spPr bwMode="auto">
                <a:xfrm>
                  <a:off x="2554" y="1891"/>
                  <a:ext cx="720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end=Dec 25</a:t>
                  </a:r>
                  <a:endParaRPr lang="en-US" altLang="en-US" sz="1500" b="0">
                    <a:latin typeface="Lucida Sans Typewriter" panose="020B0509030504030204" pitchFamily="49" charset="0"/>
                  </a:endParaRPr>
                </a:p>
              </p:txBody>
            </p:sp>
          </p:grpSp>
          <p:sp>
            <p:nvSpPr>
              <p:cNvPr id="140339" name="Rectangle 51"/>
              <p:cNvSpPr>
                <a:spLocks noChangeArrowheads="1"/>
              </p:cNvSpPr>
              <p:nvPr/>
            </p:nvSpPr>
            <p:spPr bwMode="auto">
              <a:xfrm>
                <a:off x="2494" y="1789"/>
                <a:ext cx="1431" cy="26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0340" name="Freeform 52"/>
            <p:cNvSpPr>
              <a:spLocks/>
            </p:cNvSpPr>
            <p:nvPr/>
          </p:nvSpPr>
          <p:spPr bwMode="auto">
            <a:xfrm>
              <a:off x="320" y="1085"/>
              <a:ext cx="83" cy="192"/>
            </a:xfrm>
            <a:custGeom>
              <a:avLst/>
              <a:gdLst>
                <a:gd name="T0" fmla="*/ 83 w 83"/>
                <a:gd name="T1" fmla="*/ 96 h 192"/>
                <a:gd name="T2" fmla="*/ 42 w 83"/>
                <a:gd name="T3" fmla="*/ 192 h 192"/>
                <a:gd name="T4" fmla="*/ 0 w 83"/>
                <a:gd name="T5" fmla="*/ 96 h 192"/>
                <a:gd name="T6" fmla="*/ 42 w 83"/>
                <a:gd name="T7" fmla="*/ 0 h 192"/>
                <a:gd name="T8" fmla="*/ 83 w 83"/>
                <a:gd name="T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92">
                  <a:moveTo>
                    <a:pt x="83" y="96"/>
                  </a:moveTo>
                  <a:lnTo>
                    <a:pt x="42" y="192"/>
                  </a:lnTo>
                  <a:lnTo>
                    <a:pt x="0" y="96"/>
                  </a:lnTo>
                  <a:lnTo>
                    <a:pt x="42" y="0"/>
                  </a:lnTo>
                  <a:lnTo>
                    <a:pt x="83" y="9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0341" name="Group 53"/>
            <p:cNvGrpSpPr>
              <a:grpSpLocks/>
            </p:cNvGrpSpPr>
            <p:nvPr/>
          </p:nvGrpSpPr>
          <p:grpSpPr bwMode="auto">
            <a:xfrm>
              <a:off x="4241" y="3663"/>
              <a:ext cx="1169" cy="247"/>
              <a:chOff x="4241" y="3645"/>
              <a:chExt cx="1169" cy="247"/>
            </a:xfrm>
          </p:grpSpPr>
          <p:sp>
            <p:nvSpPr>
              <p:cNvPr id="140342" name="Rectangle 54"/>
              <p:cNvSpPr>
                <a:spLocks noChangeArrowheads="1"/>
              </p:cNvSpPr>
              <p:nvPr/>
            </p:nvSpPr>
            <p:spPr bwMode="auto">
              <a:xfrm>
                <a:off x="4241" y="3645"/>
                <a:ext cx="1169" cy="247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0343" name="Rectangle 55"/>
              <p:cNvSpPr>
                <a:spLocks noChangeArrowheads="1"/>
              </p:cNvSpPr>
              <p:nvPr/>
            </p:nvSpPr>
            <p:spPr bwMode="auto">
              <a:xfrm>
                <a:off x="4491" y="3702"/>
                <a:ext cx="72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 u="sng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zoe:Player</a:t>
                </a:r>
                <a:endParaRPr lang="en-US" altLang="en-US" sz="1500" b="0" u="sng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40344" name="Freeform 56"/>
            <p:cNvSpPr>
              <a:spLocks/>
            </p:cNvSpPr>
            <p:nvPr/>
          </p:nvSpPr>
          <p:spPr bwMode="auto">
            <a:xfrm>
              <a:off x="1188" y="1086"/>
              <a:ext cx="83" cy="179"/>
            </a:xfrm>
            <a:custGeom>
              <a:avLst/>
              <a:gdLst>
                <a:gd name="T0" fmla="*/ 83 w 83"/>
                <a:gd name="T1" fmla="*/ 83 h 179"/>
                <a:gd name="T2" fmla="*/ 41 w 83"/>
                <a:gd name="T3" fmla="*/ 179 h 179"/>
                <a:gd name="T4" fmla="*/ 0 w 83"/>
                <a:gd name="T5" fmla="*/ 83 h 179"/>
                <a:gd name="T6" fmla="*/ 41 w 83"/>
                <a:gd name="T7" fmla="*/ 0 h 179"/>
                <a:gd name="T8" fmla="*/ 83 w 83"/>
                <a:gd name="T9" fmla="*/ 8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79">
                  <a:moveTo>
                    <a:pt x="83" y="83"/>
                  </a:moveTo>
                  <a:lnTo>
                    <a:pt x="41" y="179"/>
                  </a:lnTo>
                  <a:lnTo>
                    <a:pt x="0" y="83"/>
                  </a:lnTo>
                  <a:lnTo>
                    <a:pt x="41" y="0"/>
                  </a:lnTo>
                  <a:lnTo>
                    <a:pt x="83" y="83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the Model Constraints (see Slide 20)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2350"/>
            <a:ext cx="5359400" cy="17970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n-US" sz="1600">
              <a:latin typeface="Lucida Sans Typewriter" panose="020B0509030504030204" pitchFamily="49" charset="0"/>
            </a:endParaRPr>
          </a:p>
          <a:p>
            <a:pPr marL="457200" indent="-457200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b="1"/>
              <a:t>Local attribute navigation</a:t>
            </a:r>
            <a:endParaRPr lang="en-US" altLang="en-US" sz="320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Sans Typewriter" panose="020B0509030504030204" pitchFamily="49" charset="0"/>
              </a:rPr>
              <a:t>context </a:t>
            </a:r>
            <a:r>
              <a:rPr lang="en-US" altLang="en-US" b="0">
                <a:latin typeface="Lucida Sans Typewriter" panose="020B0509030504030204" pitchFamily="49" charset="0"/>
              </a:rPr>
              <a:t>Tournament</a:t>
            </a:r>
            <a:r>
              <a:rPr lang="en-US" altLang="en-US">
                <a:latin typeface="Lucida Sans Typewriter" panose="020B0509030504030204" pitchFamily="49" charset="0"/>
              </a:rPr>
              <a:t> inv:</a:t>
            </a:r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Sans Typewriter" panose="020B0509030504030204" pitchFamily="49" charset="0"/>
              </a:rPr>
              <a:t>	</a:t>
            </a:r>
            <a:r>
              <a:rPr lang="en-US" altLang="en-US" b="0">
                <a:latin typeface="Lucida Sans Typewriter" panose="020B0509030504030204" pitchFamily="49" charset="0"/>
              </a:rPr>
              <a:t>end - start &lt;= Calendar.WEEK</a:t>
            </a:r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0"/>
          </a:p>
        </p:txBody>
      </p:sp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5410200" y="1247775"/>
            <a:ext cx="3751263" cy="4989513"/>
            <a:chOff x="1630" y="786"/>
            <a:chExt cx="2586" cy="3143"/>
          </a:xfrm>
        </p:grpSpPr>
        <p:sp>
          <p:nvSpPr>
            <p:cNvPr id="142341" name="Freeform 5"/>
            <p:cNvSpPr>
              <a:spLocks/>
            </p:cNvSpPr>
            <p:nvPr/>
          </p:nvSpPr>
          <p:spPr bwMode="auto">
            <a:xfrm>
              <a:off x="3142" y="1542"/>
              <a:ext cx="89" cy="193"/>
            </a:xfrm>
            <a:custGeom>
              <a:avLst/>
              <a:gdLst>
                <a:gd name="T0" fmla="*/ 0 w 89"/>
                <a:gd name="T1" fmla="*/ 89 h 193"/>
                <a:gd name="T2" fmla="*/ 45 w 89"/>
                <a:gd name="T3" fmla="*/ 0 h 193"/>
                <a:gd name="T4" fmla="*/ 89 w 89"/>
                <a:gd name="T5" fmla="*/ 89 h 193"/>
                <a:gd name="T6" fmla="*/ 45 w 89"/>
                <a:gd name="T7" fmla="*/ 193 h 193"/>
                <a:gd name="T8" fmla="*/ 0 w 89"/>
                <a:gd name="T9" fmla="*/ 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93">
                  <a:moveTo>
                    <a:pt x="0" y="89"/>
                  </a:moveTo>
                  <a:lnTo>
                    <a:pt x="45" y="0"/>
                  </a:lnTo>
                  <a:lnTo>
                    <a:pt x="89" y="89"/>
                  </a:lnTo>
                  <a:lnTo>
                    <a:pt x="45" y="193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2342" name="Line 6"/>
            <p:cNvSpPr>
              <a:spLocks noChangeShapeType="1"/>
            </p:cNvSpPr>
            <p:nvPr/>
          </p:nvSpPr>
          <p:spPr bwMode="auto">
            <a:xfrm flipV="1">
              <a:off x="3187" y="1721"/>
              <a:ext cx="1" cy="3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1776" y="3312"/>
              <a:ext cx="5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3082" y="1950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>
              <a:off x="3249" y="1950"/>
              <a:ext cx="8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2514" y="1772"/>
              <a:ext cx="7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{ordered}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42347" name="Group 11"/>
            <p:cNvGrpSpPr>
              <a:grpSpLocks/>
            </p:cNvGrpSpPr>
            <p:nvPr/>
          </p:nvGrpSpPr>
          <p:grpSpPr bwMode="auto">
            <a:xfrm>
              <a:off x="2342" y="2076"/>
              <a:ext cx="1874" cy="742"/>
              <a:chOff x="2342" y="2076"/>
              <a:chExt cx="1874" cy="742"/>
            </a:xfrm>
          </p:grpSpPr>
          <p:grpSp>
            <p:nvGrpSpPr>
              <p:cNvPr id="142348" name="Group 12"/>
              <p:cNvGrpSpPr>
                <a:grpSpLocks/>
              </p:cNvGrpSpPr>
              <p:nvPr/>
            </p:nvGrpSpPr>
            <p:grpSpPr bwMode="auto">
              <a:xfrm>
                <a:off x="2342" y="2076"/>
                <a:ext cx="1690" cy="267"/>
                <a:chOff x="2342" y="2106"/>
                <a:chExt cx="1690" cy="267"/>
              </a:xfrm>
            </p:grpSpPr>
            <p:sp>
              <p:nvSpPr>
                <p:cNvPr id="142349" name="Rectangle 13"/>
                <p:cNvSpPr>
                  <a:spLocks noChangeArrowheads="1"/>
                </p:cNvSpPr>
                <p:nvPr/>
              </p:nvSpPr>
              <p:spPr bwMode="auto">
                <a:xfrm>
                  <a:off x="2342" y="2106"/>
                  <a:ext cx="1690" cy="267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2350" name="Rectangle 14"/>
                <p:cNvSpPr>
                  <a:spLocks noChangeArrowheads="1"/>
                </p:cNvSpPr>
                <p:nvPr/>
              </p:nvSpPr>
              <p:spPr bwMode="auto">
                <a:xfrm>
                  <a:off x="2823" y="2168"/>
                  <a:ext cx="7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Tournament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  <p:grpSp>
            <p:nvGrpSpPr>
              <p:cNvPr id="142351" name="Group 15"/>
              <p:cNvGrpSpPr>
                <a:grpSpLocks/>
              </p:cNvGrpSpPr>
              <p:nvPr/>
            </p:nvGrpSpPr>
            <p:grpSpPr bwMode="auto">
              <a:xfrm>
                <a:off x="2342" y="2342"/>
                <a:ext cx="1690" cy="281"/>
                <a:chOff x="2342" y="2360"/>
                <a:chExt cx="1690" cy="281"/>
              </a:xfrm>
            </p:grpSpPr>
            <p:sp>
              <p:nvSpPr>
                <p:cNvPr id="14235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2" y="2360"/>
                  <a:ext cx="1690" cy="281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42353" name="Group 17"/>
                <p:cNvGrpSpPr>
                  <a:grpSpLocks/>
                </p:cNvGrpSpPr>
                <p:nvPr/>
              </p:nvGrpSpPr>
              <p:grpSpPr bwMode="auto">
                <a:xfrm>
                  <a:off x="2400" y="2370"/>
                  <a:ext cx="867" cy="263"/>
                  <a:chOff x="2400" y="2380"/>
                  <a:chExt cx="867" cy="263"/>
                </a:xfrm>
              </p:grpSpPr>
              <p:sp>
                <p:nvSpPr>
                  <p:cNvPr id="1423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380"/>
                    <a:ext cx="867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+start:Date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  <p:sp>
                <p:nvSpPr>
                  <p:cNvPr id="14235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9"/>
                    <a:ext cx="709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+end:Date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</p:grpSp>
          </p:grpSp>
          <p:grpSp>
            <p:nvGrpSpPr>
              <p:cNvPr id="142356" name="Group 20"/>
              <p:cNvGrpSpPr>
                <a:grpSpLocks/>
              </p:cNvGrpSpPr>
              <p:nvPr/>
            </p:nvGrpSpPr>
            <p:grpSpPr bwMode="auto">
              <a:xfrm>
                <a:off x="2342" y="2626"/>
                <a:ext cx="1874" cy="192"/>
                <a:chOff x="2342" y="2626"/>
                <a:chExt cx="1874" cy="192"/>
              </a:xfrm>
            </p:grpSpPr>
            <p:sp>
              <p:nvSpPr>
                <p:cNvPr id="142357" name="Rectangle 21"/>
                <p:cNvSpPr>
                  <a:spLocks noChangeArrowheads="1"/>
                </p:cNvSpPr>
                <p:nvPr/>
              </p:nvSpPr>
              <p:spPr bwMode="auto">
                <a:xfrm>
                  <a:off x="2342" y="2626"/>
                  <a:ext cx="1690" cy="19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235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4" y="2650"/>
                  <a:ext cx="181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+acceptPlayer(p:Player)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42359" name="Rectangle 23"/>
            <p:cNvSpPr>
              <a:spLocks noChangeArrowheads="1"/>
            </p:cNvSpPr>
            <p:nvPr/>
          </p:nvSpPr>
          <p:spPr bwMode="auto">
            <a:xfrm>
              <a:off x="2255" y="986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42360" name="Group 24"/>
            <p:cNvGrpSpPr>
              <a:grpSpLocks/>
            </p:cNvGrpSpPr>
            <p:nvPr/>
          </p:nvGrpSpPr>
          <p:grpSpPr bwMode="auto">
            <a:xfrm>
              <a:off x="2356" y="786"/>
              <a:ext cx="1691" cy="757"/>
              <a:chOff x="2356" y="786"/>
              <a:chExt cx="1691" cy="757"/>
            </a:xfrm>
          </p:grpSpPr>
          <p:grpSp>
            <p:nvGrpSpPr>
              <p:cNvPr id="142361" name="Group 25"/>
              <p:cNvGrpSpPr>
                <a:grpSpLocks/>
              </p:cNvGrpSpPr>
              <p:nvPr/>
            </p:nvGrpSpPr>
            <p:grpSpPr bwMode="auto">
              <a:xfrm>
                <a:off x="2356" y="786"/>
                <a:ext cx="1691" cy="282"/>
                <a:chOff x="2356" y="816"/>
                <a:chExt cx="1691" cy="282"/>
              </a:xfrm>
            </p:grpSpPr>
            <p:sp>
              <p:nvSpPr>
                <p:cNvPr id="14236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6" y="816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2363" name="Rectangle 27"/>
                <p:cNvSpPr>
                  <a:spLocks noChangeArrowheads="1"/>
                </p:cNvSpPr>
                <p:nvPr/>
              </p:nvSpPr>
              <p:spPr bwMode="auto">
                <a:xfrm>
                  <a:off x="2985" y="885"/>
                  <a:ext cx="473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League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  <p:grpSp>
            <p:nvGrpSpPr>
              <p:cNvPr id="142364" name="Group 28"/>
              <p:cNvGrpSpPr>
                <a:grpSpLocks/>
              </p:cNvGrpSpPr>
              <p:nvPr/>
            </p:nvGrpSpPr>
            <p:grpSpPr bwMode="auto">
              <a:xfrm>
                <a:off x="2356" y="1068"/>
                <a:ext cx="1691" cy="282"/>
                <a:chOff x="2356" y="1084"/>
                <a:chExt cx="1691" cy="282"/>
              </a:xfrm>
            </p:grpSpPr>
            <p:sp>
              <p:nvSpPr>
                <p:cNvPr id="142365" name="Rectangle 29"/>
                <p:cNvSpPr>
                  <a:spLocks noChangeArrowheads="1"/>
                </p:cNvSpPr>
                <p:nvPr/>
              </p:nvSpPr>
              <p:spPr bwMode="auto">
                <a:xfrm>
                  <a:off x="2356" y="1084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42366" name="Group 30"/>
                <p:cNvGrpSpPr>
                  <a:grpSpLocks/>
                </p:cNvGrpSpPr>
                <p:nvPr/>
              </p:nvGrpSpPr>
              <p:grpSpPr bwMode="auto">
                <a:xfrm>
                  <a:off x="2408" y="1094"/>
                  <a:ext cx="867" cy="262"/>
                  <a:chOff x="2408" y="1105"/>
                  <a:chExt cx="867" cy="262"/>
                </a:xfrm>
              </p:grpSpPr>
              <p:sp>
                <p:nvSpPr>
                  <p:cNvPr id="14236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105"/>
                    <a:ext cx="867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+start:Date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  <p:sp>
                <p:nvSpPr>
                  <p:cNvPr id="14236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223"/>
                    <a:ext cx="709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+end:Date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</p:grpSp>
          </p:grpSp>
          <p:grpSp>
            <p:nvGrpSpPr>
              <p:cNvPr id="142369" name="Group 33"/>
              <p:cNvGrpSpPr>
                <a:grpSpLocks/>
              </p:cNvGrpSpPr>
              <p:nvPr/>
            </p:nvGrpSpPr>
            <p:grpSpPr bwMode="auto">
              <a:xfrm>
                <a:off x="2356" y="1350"/>
                <a:ext cx="1691" cy="193"/>
                <a:chOff x="2356" y="1350"/>
                <a:chExt cx="1691" cy="193"/>
              </a:xfrm>
            </p:grpSpPr>
            <p:sp>
              <p:nvSpPr>
                <p:cNvPr id="142370" name="Rectangle 34"/>
                <p:cNvSpPr>
                  <a:spLocks noChangeArrowheads="1"/>
                </p:cNvSpPr>
                <p:nvPr/>
              </p:nvSpPr>
              <p:spPr bwMode="auto">
                <a:xfrm>
                  <a:off x="2356" y="1350"/>
                  <a:ext cx="1691" cy="193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2371" name="Rectangle 35"/>
                <p:cNvSpPr>
                  <a:spLocks noChangeArrowheads="1"/>
                </p:cNvSpPr>
                <p:nvPr/>
              </p:nvSpPr>
              <p:spPr bwMode="auto">
                <a:xfrm>
                  <a:off x="2408" y="1374"/>
                  <a:ext cx="149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+getActivePlayers()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42372" name="Rectangle 36"/>
            <p:cNvSpPr>
              <a:spLocks noChangeArrowheads="1"/>
            </p:cNvSpPr>
            <p:nvPr/>
          </p:nvSpPr>
          <p:spPr bwMode="auto">
            <a:xfrm>
              <a:off x="2255" y="3537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42373" name="Group 37"/>
            <p:cNvGrpSpPr>
              <a:grpSpLocks/>
            </p:cNvGrpSpPr>
            <p:nvPr/>
          </p:nvGrpSpPr>
          <p:grpSpPr bwMode="auto">
            <a:xfrm>
              <a:off x="2342" y="3382"/>
              <a:ext cx="1690" cy="267"/>
              <a:chOff x="2342" y="3382"/>
              <a:chExt cx="1690" cy="267"/>
            </a:xfrm>
          </p:grpSpPr>
          <p:sp>
            <p:nvSpPr>
              <p:cNvPr id="142374" name="Rectangle 38"/>
              <p:cNvSpPr>
                <a:spLocks noChangeArrowheads="1"/>
              </p:cNvSpPr>
              <p:nvPr/>
            </p:nvSpPr>
            <p:spPr bwMode="auto">
              <a:xfrm>
                <a:off x="2342" y="3382"/>
                <a:ext cx="1690" cy="267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2375" name="Rectangle 39"/>
              <p:cNvSpPr>
                <a:spLocks noChangeArrowheads="1"/>
              </p:cNvSpPr>
              <p:nvPr/>
            </p:nvSpPr>
            <p:spPr bwMode="auto">
              <a:xfrm>
                <a:off x="2972" y="3444"/>
                <a:ext cx="47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Player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42376" name="Group 40"/>
            <p:cNvGrpSpPr>
              <a:grpSpLocks/>
            </p:cNvGrpSpPr>
            <p:nvPr/>
          </p:nvGrpSpPr>
          <p:grpSpPr bwMode="auto">
            <a:xfrm>
              <a:off x="2342" y="3647"/>
              <a:ext cx="1690" cy="282"/>
              <a:chOff x="2342" y="3635"/>
              <a:chExt cx="1690" cy="282"/>
            </a:xfrm>
          </p:grpSpPr>
          <p:sp>
            <p:nvSpPr>
              <p:cNvPr id="142377" name="Rectangle 41"/>
              <p:cNvSpPr>
                <a:spLocks noChangeArrowheads="1"/>
              </p:cNvSpPr>
              <p:nvPr/>
            </p:nvSpPr>
            <p:spPr bwMode="auto">
              <a:xfrm>
                <a:off x="2342" y="3635"/>
                <a:ext cx="1690" cy="28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42378" name="Group 42"/>
              <p:cNvGrpSpPr>
                <a:grpSpLocks/>
              </p:cNvGrpSpPr>
              <p:nvPr/>
            </p:nvGrpSpPr>
            <p:grpSpPr bwMode="auto">
              <a:xfrm>
                <a:off x="2395" y="3645"/>
                <a:ext cx="1024" cy="262"/>
                <a:chOff x="2395" y="3656"/>
                <a:chExt cx="1024" cy="262"/>
              </a:xfrm>
            </p:grpSpPr>
            <p:sp>
              <p:nvSpPr>
                <p:cNvPr id="142379" name="Rectangle 43"/>
                <p:cNvSpPr>
                  <a:spLocks noChangeArrowheads="1"/>
                </p:cNvSpPr>
                <p:nvPr/>
              </p:nvSpPr>
              <p:spPr bwMode="auto">
                <a:xfrm>
                  <a:off x="2396" y="3656"/>
                  <a:ext cx="94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+name:String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42380" name="Rectangle 44"/>
                <p:cNvSpPr>
                  <a:spLocks noChangeArrowheads="1"/>
                </p:cNvSpPr>
                <p:nvPr/>
              </p:nvSpPr>
              <p:spPr bwMode="auto">
                <a:xfrm>
                  <a:off x="2395" y="3774"/>
                  <a:ext cx="102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+email:String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V="1">
              <a:off x="3187" y="2822"/>
              <a:ext cx="1" cy="5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82" name="Rectangle 46"/>
            <p:cNvSpPr>
              <a:spLocks noChangeArrowheads="1"/>
            </p:cNvSpPr>
            <p:nvPr/>
          </p:nvSpPr>
          <p:spPr bwMode="auto">
            <a:xfrm>
              <a:off x="3082" y="3226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42383" name="Rectangle 47"/>
            <p:cNvSpPr>
              <a:spLocks noChangeArrowheads="1"/>
            </p:cNvSpPr>
            <p:nvPr/>
          </p:nvSpPr>
          <p:spPr bwMode="auto">
            <a:xfrm>
              <a:off x="3249" y="3226"/>
              <a:ext cx="5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42384" name="Rectangle 48"/>
            <p:cNvSpPr>
              <a:spLocks noChangeArrowheads="1"/>
            </p:cNvSpPr>
            <p:nvPr/>
          </p:nvSpPr>
          <p:spPr bwMode="auto">
            <a:xfrm>
              <a:off x="3249" y="2840"/>
              <a:ext cx="8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3082" y="2840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42386" name="Freeform 50"/>
            <p:cNvSpPr>
              <a:spLocks/>
            </p:cNvSpPr>
            <p:nvPr/>
          </p:nvSpPr>
          <p:spPr bwMode="auto">
            <a:xfrm>
              <a:off x="1630" y="949"/>
              <a:ext cx="726" cy="2552"/>
            </a:xfrm>
            <a:custGeom>
              <a:avLst/>
              <a:gdLst>
                <a:gd name="T0" fmla="*/ 726 w 726"/>
                <a:gd name="T1" fmla="*/ 0 h 2552"/>
                <a:gd name="T2" fmla="*/ 0 w 726"/>
                <a:gd name="T3" fmla="*/ 0 h 2552"/>
                <a:gd name="T4" fmla="*/ 0 w 726"/>
                <a:gd name="T5" fmla="*/ 2552 h 2552"/>
                <a:gd name="T6" fmla="*/ 712 w 726"/>
                <a:gd name="T7" fmla="*/ 255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6" h="2552">
                  <a:moveTo>
                    <a:pt x="726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712" y="2552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2387" name="Oval 51"/>
          <p:cNvSpPr>
            <a:spLocks noChangeArrowheads="1"/>
          </p:cNvSpPr>
          <p:nvPr/>
        </p:nvSpPr>
        <p:spPr bwMode="auto">
          <a:xfrm>
            <a:off x="6324600" y="1600200"/>
            <a:ext cx="1295400" cy="685800"/>
          </a:xfrm>
          <a:prstGeom prst="ellipse">
            <a:avLst/>
          </a:prstGeom>
          <a:noFill/>
          <a:ln w="38100">
            <a:solidFill>
              <a:srgbClr val="C02E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88" name="Oval 52"/>
          <p:cNvSpPr>
            <a:spLocks noChangeArrowheads="1"/>
          </p:cNvSpPr>
          <p:nvPr/>
        </p:nvSpPr>
        <p:spPr bwMode="auto">
          <a:xfrm>
            <a:off x="914400" y="1905000"/>
            <a:ext cx="1447800" cy="685800"/>
          </a:xfrm>
          <a:prstGeom prst="ellipse">
            <a:avLst/>
          </a:prstGeom>
          <a:noFill/>
          <a:ln w="38100">
            <a:solidFill>
              <a:srgbClr val="C02E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93" name="Rectangle 57"/>
          <p:cNvSpPr>
            <a:spLocks noChangeArrowheads="1"/>
          </p:cNvSpPr>
          <p:nvPr/>
        </p:nvSpPr>
        <p:spPr bwMode="auto">
          <a:xfrm>
            <a:off x="5167313" y="3043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Palatino" charset="0"/>
            </a:endParaRPr>
          </a:p>
        </p:txBody>
      </p:sp>
      <p:sp>
        <p:nvSpPr>
          <p:cNvPr id="142394" name="Oval 58"/>
          <p:cNvSpPr>
            <a:spLocks noChangeArrowheads="1"/>
          </p:cNvSpPr>
          <p:nvPr/>
        </p:nvSpPr>
        <p:spPr bwMode="auto">
          <a:xfrm>
            <a:off x="1828800" y="3581400"/>
            <a:ext cx="914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95" name="Oval 59"/>
          <p:cNvSpPr>
            <a:spLocks noChangeArrowheads="1"/>
          </p:cNvSpPr>
          <p:nvPr/>
        </p:nvSpPr>
        <p:spPr bwMode="auto">
          <a:xfrm>
            <a:off x="762000" y="3581400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96" name="Oval 60"/>
          <p:cNvSpPr>
            <a:spLocks noChangeArrowheads="1"/>
          </p:cNvSpPr>
          <p:nvPr/>
        </p:nvSpPr>
        <p:spPr bwMode="auto">
          <a:xfrm>
            <a:off x="7162800" y="1143000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97" name="Oval 61"/>
          <p:cNvSpPr>
            <a:spLocks noChangeArrowheads="1"/>
          </p:cNvSpPr>
          <p:nvPr/>
        </p:nvSpPr>
        <p:spPr bwMode="auto">
          <a:xfrm>
            <a:off x="5257800" y="5105400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98" name="Oval 62"/>
          <p:cNvSpPr>
            <a:spLocks noChangeArrowheads="1"/>
          </p:cNvSpPr>
          <p:nvPr/>
        </p:nvSpPr>
        <p:spPr bwMode="auto">
          <a:xfrm>
            <a:off x="2667000" y="3581400"/>
            <a:ext cx="11430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99" name="Oval 63"/>
          <p:cNvSpPr>
            <a:spLocks noChangeArrowheads="1"/>
          </p:cNvSpPr>
          <p:nvPr/>
        </p:nvSpPr>
        <p:spPr bwMode="auto">
          <a:xfrm>
            <a:off x="6096000" y="5410200"/>
            <a:ext cx="533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402" name="Freeform 66"/>
          <p:cNvSpPr>
            <a:spLocks/>
          </p:cNvSpPr>
          <p:nvPr/>
        </p:nvSpPr>
        <p:spPr bwMode="auto">
          <a:xfrm>
            <a:off x="4737100" y="863600"/>
            <a:ext cx="2692400" cy="4318000"/>
          </a:xfrm>
          <a:custGeom>
            <a:avLst/>
            <a:gdLst>
              <a:gd name="T0" fmla="*/ 1672 w 1696"/>
              <a:gd name="T1" fmla="*/ 224 h 2720"/>
              <a:gd name="T2" fmla="*/ 1576 w 1696"/>
              <a:gd name="T3" fmla="*/ 176 h 2720"/>
              <a:gd name="T4" fmla="*/ 952 w 1696"/>
              <a:gd name="T5" fmla="*/ 80 h 2720"/>
              <a:gd name="T6" fmla="*/ 280 w 1696"/>
              <a:gd name="T7" fmla="*/ 272 h 2720"/>
              <a:gd name="T8" fmla="*/ 40 w 1696"/>
              <a:gd name="T9" fmla="*/ 1712 h 2720"/>
              <a:gd name="T10" fmla="*/ 520 w 1696"/>
              <a:gd name="T11" fmla="*/ 2720 h 2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6" h="2720">
                <a:moveTo>
                  <a:pt x="1672" y="224"/>
                </a:moveTo>
                <a:cubicBezTo>
                  <a:pt x="1684" y="212"/>
                  <a:pt x="1696" y="200"/>
                  <a:pt x="1576" y="176"/>
                </a:cubicBezTo>
                <a:cubicBezTo>
                  <a:pt x="1456" y="152"/>
                  <a:pt x="1168" y="64"/>
                  <a:pt x="952" y="80"/>
                </a:cubicBezTo>
                <a:cubicBezTo>
                  <a:pt x="736" y="96"/>
                  <a:pt x="432" y="0"/>
                  <a:pt x="280" y="272"/>
                </a:cubicBezTo>
                <a:cubicBezTo>
                  <a:pt x="128" y="544"/>
                  <a:pt x="0" y="1304"/>
                  <a:pt x="40" y="1712"/>
                </a:cubicBezTo>
                <a:cubicBezTo>
                  <a:pt x="80" y="2120"/>
                  <a:pt x="440" y="2552"/>
                  <a:pt x="520" y="2720"/>
                </a:cubicBezTo>
              </a:path>
            </a:pathLst>
          </a:custGeom>
          <a:noFill/>
          <a:ln w="57150" cap="flat" cmpd="sng">
            <a:solidFill>
              <a:srgbClr val="0005C5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0800" y="2552700"/>
            <a:ext cx="535940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457200" indent="-4572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Char char="¨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838200" indent="-3810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2573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714500" indent="-3429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71700" indent="-3429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6289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861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433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000500" indent="-3429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/>
              <a:t>Directly related class navigation</a:t>
            </a:r>
            <a:endParaRPr lang="en-US" altLang="en-US" sz="2000" b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Sans Typewriter" panose="020B0509030504030204" pitchFamily="49" charset="0"/>
              </a:rPr>
              <a:t>context </a:t>
            </a:r>
            <a:r>
              <a:rPr lang="en-US" altLang="en-US" b="0">
                <a:latin typeface="Lucida Sans Typewriter" panose="020B0509030504030204" pitchFamily="49" charset="0"/>
              </a:rPr>
              <a:t>Tournament::acceptPlayer(p)</a:t>
            </a:r>
            <a:r>
              <a:rPr lang="en-US" altLang="en-US">
                <a:latin typeface="Lucida Sans Typewriter" panose="020B0509030504030204" pitchFamily="49" charset="0"/>
              </a:rPr>
              <a:t> pre: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Sans Typewriter" panose="020B0509030504030204" pitchFamily="49" charset="0"/>
              </a:rPr>
              <a:t>	</a:t>
            </a:r>
            <a:r>
              <a:rPr lang="en-US" altLang="en-US" b="0">
                <a:latin typeface="Lucida Sans Typewriter" panose="020B0509030504030204" pitchFamily="49" charset="0"/>
              </a:rPr>
              <a:t>league.players-&gt;includes(p)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  <p:bldP spid="142387" grpId="0" animBg="1"/>
      <p:bldP spid="142388" grpId="0" animBg="1"/>
      <p:bldP spid="142394" grpId="0" animBg="1"/>
      <p:bldP spid="142395" grpId="0" animBg="1"/>
      <p:bldP spid="142396" grpId="0" animBg="1"/>
      <p:bldP spid="142397" grpId="0" animBg="1"/>
      <p:bldP spid="142398" grpId="0" animBg="1"/>
      <p:bldP spid="142399" grpId="0" animBg="1"/>
      <p:bldP spid="142402" grpId="0" animBg="1"/>
      <p:bldP spid="14240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the Model Constraints (see Slide 20)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" y="1155700"/>
            <a:ext cx="5359400" cy="49212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n-US" sz="1400">
              <a:latin typeface="Lucida Sans Typewriter" panose="020B0509030504030204" pitchFamily="49" charset="0"/>
            </a:endParaRPr>
          </a:p>
          <a:p>
            <a:pPr marL="457200" indent="-457200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b="1"/>
              <a:t>Local attribute navigation</a:t>
            </a:r>
            <a:endParaRPr lang="en-US" altLang="en-US" sz="280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context </a:t>
            </a:r>
            <a:r>
              <a:rPr lang="en-US" altLang="en-US" sz="1800" b="0">
                <a:latin typeface="Lucida Sans Typewriter" panose="020B0509030504030204" pitchFamily="49" charset="0"/>
              </a:rPr>
              <a:t>Tournament</a:t>
            </a:r>
            <a:r>
              <a:rPr lang="en-US" altLang="en-US" sz="1800">
                <a:latin typeface="Lucida Sans Typewriter" panose="020B0509030504030204" pitchFamily="49" charset="0"/>
              </a:rPr>
              <a:t> inv:</a:t>
            </a:r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</a:t>
            </a:r>
            <a:r>
              <a:rPr lang="en-US" altLang="en-US" sz="1800" b="0">
                <a:latin typeface="Lucida Sans Typewriter" panose="020B0509030504030204" pitchFamily="49" charset="0"/>
              </a:rPr>
              <a:t>end - start &lt;= Calendar.WEEK</a:t>
            </a:r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0"/>
          </a:p>
          <a:p>
            <a:pPr marL="457200" indent="-457200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b="1"/>
              <a:t>Directly related class navigation</a:t>
            </a:r>
            <a:endParaRPr lang="en-US" altLang="en-US" sz="1800"/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context </a:t>
            </a:r>
            <a:r>
              <a:rPr lang="en-US" altLang="en-US" sz="1800" b="0">
                <a:latin typeface="Lucida Sans Typewriter" panose="020B0509030504030204" pitchFamily="49" charset="0"/>
              </a:rPr>
              <a:t>Tournament::acceptPlayer(p)</a:t>
            </a:r>
            <a:r>
              <a:rPr lang="en-US" altLang="en-US" sz="1800">
                <a:latin typeface="Lucida Sans Typewriter" panose="020B0509030504030204" pitchFamily="49" charset="0"/>
              </a:rPr>
              <a:t> pre:</a:t>
            </a:r>
          </a:p>
          <a:p>
            <a:pPr marL="838200" lvl="1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	</a:t>
            </a:r>
            <a:r>
              <a:rPr lang="en-US" altLang="en-US" sz="1800" b="0">
                <a:latin typeface="Lucida Sans Typewriter" panose="020B0509030504030204" pitchFamily="49" charset="0"/>
              </a:rPr>
              <a:t>league.players-&gt;includes(p)</a:t>
            </a:r>
          </a:p>
          <a:p>
            <a:pPr marL="457200" indent="-457200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800" b="1"/>
          </a:p>
          <a:p>
            <a:pPr marL="457200" indent="-457200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 b="1"/>
              <a:t>Indirectly related class navigation</a:t>
            </a:r>
            <a:endParaRPr lang="en-US" altLang="en-US" sz="1800"/>
          </a:p>
          <a:p>
            <a:pPr marL="838200" lvl="1" indent="-3810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context </a:t>
            </a:r>
            <a:r>
              <a:rPr lang="en-US" altLang="en-US" sz="1800" b="0">
                <a:latin typeface="Lucida Sans Typewriter" panose="020B0509030504030204" pitchFamily="49" charset="0"/>
              </a:rPr>
              <a:t>League::getActivePlayers</a:t>
            </a:r>
            <a:r>
              <a:rPr lang="en-US" altLang="en-US" sz="1800">
                <a:latin typeface="Lucida Sans Typewriter" panose="020B0509030504030204" pitchFamily="49" charset="0"/>
              </a:rPr>
              <a:t> post:</a:t>
            </a:r>
          </a:p>
          <a:p>
            <a:pPr marL="838200" lvl="1" indent="-3810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1800" b="0">
                <a:latin typeface="Lucida Sans Typewriter" panose="020B0509030504030204" pitchFamily="49" charset="0"/>
              </a:rPr>
              <a:t>	result = tournaments.players-&gt;asSet</a:t>
            </a: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5410200" y="1247775"/>
            <a:ext cx="3746500" cy="4989513"/>
            <a:chOff x="1630" y="786"/>
            <a:chExt cx="2583" cy="3143"/>
          </a:xfrm>
        </p:grpSpPr>
        <p:sp>
          <p:nvSpPr>
            <p:cNvPr id="158725" name="Freeform 5"/>
            <p:cNvSpPr>
              <a:spLocks/>
            </p:cNvSpPr>
            <p:nvPr/>
          </p:nvSpPr>
          <p:spPr bwMode="auto">
            <a:xfrm>
              <a:off x="3142" y="1542"/>
              <a:ext cx="89" cy="193"/>
            </a:xfrm>
            <a:custGeom>
              <a:avLst/>
              <a:gdLst>
                <a:gd name="T0" fmla="*/ 0 w 89"/>
                <a:gd name="T1" fmla="*/ 89 h 193"/>
                <a:gd name="T2" fmla="*/ 45 w 89"/>
                <a:gd name="T3" fmla="*/ 0 h 193"/>
                <a:gd name="T4" fmla="*/ 89 w 89"/>
                <a:gd name="T5" fmla="*/ 89 h 193"/>
                <a:gd name="T6" fmla="*/ 45 w 89"/>
                <a:gd name="T7" fmla="*/ 193 h 193"/>
                <a:gd name="T8" fmla="*/ 0 w 89"/>
                <a:gd name="T9" fmla="*/ 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93">
                  <a:moveTo>
                    <a:pt x="0" y="89"/>
                  </a:moveTo>
                  <a:lnTo>
                    <a:pt x="45" y="0"/>
                  </a:lnTo>
                  <a:lnTo>
                    <a:pt x="89" y="89"/>
                  </a:lnTo>
                  <a:lnTo>
                    <a:pt x="45" y="193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 flipV="1">
              <a:off x="3187" y="1721"/>
              <a:ext cx="1" cy="34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1776" y="3312"/>
              <a:ext cx="5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082" y="1950"/>
              <a:ext cx="7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3249" y="1950"/>
              <a:ext cx="8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2514" y="1772"/>
              <a:ext cx="7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{ordered}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58731" name="Group 11"/>
            <p:cNvGrpSpPr>
              <a:grpSpLocks/>
            </p:cNvGrpSpPr>
            <p:nvPr/>
          </p:nvGrpSpPr>
          <p:grpSpPr bwMode="auto">
            <a:xfrm>
              <a:off x="2342" y="2076"/>
              <a:ext cx="1871" cy="742"/>
              <a:chOff x="2342" y="2076"/>
              <a:chExt cx="1871" cy="742"/>
            </a:xfrm>
          </p:grpSpPr>
          <p:grpSp>
            <p:nvGrpSpPr>
              <p:cNvPr id="158732" name="Group 12"/>
              <p:cNvGrpSpPr>
                <a:grpSpLocks/>
              </p:cNvGrpSpPr>
              <p:nvPr/>
            </p:nvGrpSpPr>
            <p:grpSpPr bwMode="auto">
              <a:xfrm>
                <a:off x="2342" y="2076"/>
                <a:ext cx="1690" cy="267"/>
                <a:chOff x="2342" y="2106"/>
                <a:chExt cx="1690" cy="267"/>
              </a:xfrm>
            </p:grpSpPr>
            <p:sp>
              <p:nvSpPr>
                <p:cNvPr id="1587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342" y="2106"/>
                  <a:ext cx="1690" cy="267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87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822" y="2168"/>
                  <a:ext cx="7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Tournament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  <p:grpSp>
            <p:nvGrpSpPr>
              <p:cNvPr id="158735" name="Group 15"/>
              <p:cNvGrpSpPr>
                <a:grpSpLocks/>
              </p:cNvGrpSpPr>
              <p:nvPr/>
            </p:nvGrpSpPr>
            <p:grpSpPr bwMode="auto">
              <a:xfrm>
                <a:off x="2342" y="2342"/>
                <a:ext cx="1690" cy="281"/>
                <a:chOff x="2342" y="2360"/>
                <a:chExt cx="1690" cy="281"/>
              </a:xfrm>
            </p:grpSpPr>
            <p:sp>
              <p:nvSpPr>
                <p:cNvPr id="1587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2" y="2360"/>
                  <a:ext cx="1690" cy="281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58737" name="Group 17"/>
                <p:cNvGrpSpPr>
                  <a:grpSpLocks/>
                </p:cNvGrpSpPr>
                <p:nvPr/>
              </p:nvGrpSpPr>
              <p:grpSpPr bwMode="auto">
                <a:xfrm>
                  <a:off x="2400" y="2370"/>
                  <a:ext cx="867" cy="263"/>
                  <a:chOff x="2400" y="2380"/>
                  <a:chExt cx="867" cy="263"/>
                </a:xfrm>
              </p:grpSpPr>
              <p:sp>
                <p:nvSpPr>
                  <p:cNvPr id="1587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380"/>
                    <a:ext cx="867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+start:Date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  <p:sp>
                <p:nvSpPr>
                  <p:cNvPr id="1587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9"/>
                    <a:ext cx="709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+end:Date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</p:grpSp>
          </p:grpSp>
          <p:grpSp>
            <p:nvGrpSpPr>
              <p:cNvPr id="158740" name="Group 20"/>
              <p:cNvGrpSpPr>
                <a:grpSpLocks/>
              </p:cNvGrpSpPr>
              <p:nvPr/>
            </p:nvGrpSpPr>
            <p:grpSpPr bwMode="auto">
              <a:xfrm>
                <a:off x="2342" y="2626"/>
                <a:ext cx="1871" cy="192"/>
                <a:chOff x="2342" y="2626"/>
                <a:chExt cx="1871" cy="192"/>
              </a:xfrm>
            </p:grpSpPr>
            <p:sp>
              <p:nvSpPr>
                <p:cNvPr id="1587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342" y="2626"/>
                  <a:ext cx="1690" cy="19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87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1" y="2650"/>
                  <a:ext cx="181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+acceptPlayer(p:Player)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58743" name="Rectangle 23"/>
            <p:cNvSpPr>
              <a:spLocks noChangeArrowheads="1"/>
            </p:cNvSpPr>
            <p:nvPr/>
          </p:nvSpPr>
          <p:spPr bwMode="auto">
            <a:xfrm>
              <a:off x="2255" y="986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58744" name="Group 24"/>
            <p:cNvGrpSpPr>
              <a:grpSpLocks/>
            </p:cNvGrpSpPr>
            <p:nvPr/>
          </p:nvGrpSpPr>
          <p:grpSpPr bwMode="auto">
            <a:xfrm>
              <a:off x="2356" y="786"/>
              <a:ext cx="1691" cy="757"/>
              <a:chOff x="2356" y="786"/>
              <a:chExt cx="1691" cy="757"/>
            </a:xfrm>
          </p:grpSpPr>
          <p:grpSp>
            <p:nvGrpSpPr>
              <p:cNvPr id="158745" name="Group 25"/>
              <p:cNvGrpSpPr>
                <a:grpSpLocks/>
              </p:cNvGrpSpPr>
              <p:nvPr/>
            </p:nvGrpSpPr>
            <p:grpSpPr bwMode="auto">
              <a:xfrm>
                <a:off x="2356" y="786"/>
                <a:ext cx="1691" cy="282"/>
                <a:chOff x="2356" y="816"/>
                <a:chExt cx="1691" cy="282"/>
              </a:xfrm>
            </p:grpSpPr>
            <p:sp>
              <p:nvSpPr>
                <p:cNvPr id="1587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6" y="816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87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985" y="885"/>
                  <a:ext cx="473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League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  <p:grpSp>
            <p:nvGrpSpPr>
              <p:cNvPr id="158748" name="Group 28"/>
              <p:cNvGrpSpPr>
                <a:grpSpLocks/>
              </p:cNvGrpSpPr>
              <p:nvPr/>
            </p:nvGrpSpPr>
            <p:grpSpPr bwMode="auto">
              <a:xfrm>
                <a:off x="2356" y="1068"/>
                <a:ext cx="1691" cy="282"/>
                <a:chOff x="2356" y="1084"/>
                <a:chExt cx="1691" cy="282"/>
              </a:xfrm>
            </p:grpSpPr>
            <p:sp>
              <p:nvSpPr>
                <p:cNvPr id="1587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356" y="1084"/>
                  <a:ext cx="1691" cy="28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158750" name="Group 30"/>
                <p:cNvGrpSpPr>
                  <a:grpSpLocks/>
                </p:cNvGrpSpPr>
                <p:nvPr/>
              </p:nvGrpSpPr>
              <p:grpSpPr bwMode="auto">
                <a:xfrm>
                  <a:off x="2408" y="1094"/>
                  <a:ext cx="867" cy="262"/>
                  <a:chOff x="2408" y="1105"/>
                  <a:chExt cx="867" cy="262"/>
                </a:xfrm>
              </p:grpSpPr>
              <p:sp>
                <p:nvSpPr>
                  <p:cNvPr id="15875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105"/>
                    <a:ext cx="867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+start:Date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  <p:sp>
                <p:nvSpPr>
                  <p:cNvPr id="15875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1223"/>
                    <a:ext cx="709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en-US" sz="1500" b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rPr>
                      <a:t>+end:Date</a:t>
                    </a:r>
                    <a:endParaRPr lang="en-US" altLang="en-US" b="0">
                      <a:latin typeface="Lucida Sans Typewriter" panose="020B0509030504030204" pitchFamily="49" charset="0"/>
                    </a:endParaRPr>
                  </a:p>
                </p:txBody>
              </p:sp>
            </p:grpSp>
          </p:grpSp>
          <p:grpSp>
            <p:nvGrpSpPr>
              <p:cNvPr id="158753" name="Group 33"/>
              <p:cNvGrpSpPr>
                <a:grpSpLocks/>
              </p:cNvGrpSpPr>
              <p:nvPr/>
            </p:nvGrpSpPr>
            <p:grpSpPr bwMode="auto">
              <a:xfrm>
                <a:off x="2356" y="1350"/>
                <a:ext cx="1691" cy="193"/>
                <a:chOff x="2356" y="1350"/>
                <a:chExt cx="1691" cy="193"/>
              </a:xfrm>
            </p:grpSpPr>
            <p:sp>
              <p:nvSpPr>
                <p:cNvPr id="158754" name="Rectangle 34"/>
                <p:cNvSpPr>
                  <a:spLocks noChangeArrowheads="1"/>
                </p:cNvSpPr>
                <p:nvPr/>
              </p:nvSpPr>
              <p:spPr bwMode="auto">
                <a:xfrm>
                  <a:off x="2356" y="1350"/>
                  <a:ext cx="1691" cy="193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875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08" y="1374"/>
                  <a:ext cx="149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+getActivePlayers()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58756" name="Rectangle 36"/>
            <p:cNvSpPr>
              <a:spLocks noChangeArrowheads="1"/>
            </p:cNvSpPr>
            <p:nvPr/>
          </p:nvSpPr>
          <p:spPr bwMode="auto">
            <a:xfrm>
              <a:off x="2255" y="3537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grpSp>
          <p:nvGrpSpPr>
            <p:cNvPr id="158757" name="Group 37"/>
            <p:cNvGrpSpPr>
              <a:grpSpLocks/>
            </p:cNvGrpSpPr>
            <p:nvPr/>
          </p:nvGrpSpPr>
          <p:grpSpPr bwMode="auto">
            <a:xfrm>
              <a:off x="2342" y="3382"/>
              <a:ext cx="1690" cy="267"/>
              <a:chOff x="2342" y="3382"/>
              <a:chExt cx="1690" cy="267"/>
            </a:xfrm>
          </p:grpSpPr>
          <p:sp>
            <p:nvSpPr>
              <p:cNvPr id="158758" name="Rectangle 38"/>
              <p:cNvSpPr>
                <a:spLocks noChangeArrowheads="1"/>
              </p:cNvSpPr>
              <p:nvPr/>
            </p:nvSpPr>
            <p:spPr bwMode="auto">
              <a:xfrm>
                <a:off x="2342" y="3382"/>
                <a:ext cx="1690" cy="267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59" name="Rectangle 39"/>
              <p:cNvSpPr>
                <a:spLocks noChangeArrowheads="1"/>
              </p:cNvSpPr>
              <p:nvPr/>
            </p:nvSpPr>
            <p:spPr bwMode="auto">
              <a:xfrm>
                <a:off x="2972" y="3444"/>
                <a:ext cx="47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Player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58760" name="Group 40"/>
            <p:cNvGrpSpPr>
              <a:grpSpLocks/>
            </p:cNvGrpSpPr>
            <p:nvPr/>
          </p:nvGrpSpPr>
          <p:grpSpPr bwMode="auto">
            <a:xfrm>
              <a:off x="2342" y="3647"/>
              <a:ext cx="1690" cy="282"/>
              <a:chOff x="2342" y="3635"/>
              <a:chExt cx="1690" cy="282"/>
            </a:xfrm>
          </p:grpSpPr>
          <p:sp>
            <p:nvSpPr>
              <p:cNvPr id="158761" name="Rectangle 41"/>
              <p:cNvSpPr>
                <a:spLocks noChangeArrowheads="1"/>
              </p:cNvSpPr>
              <p:nvPr/>
            </p:nvSpPr>
            <p:spPr bwMode="auto">
              <a:xfrm>
                <a:off x="2342" y="3635"/>
                <a:ext cx="1690" cy="282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58762" name="Group 42"/>
              <p:cNvGrpSpPr>
                <a:grpSpLocks/>
              </p:cNvGrpSpPr>
              <p:nvPr/>
            </p:nvGrpSpPr>
            <p:grpSpPr bwMode="auto">
              <a:xfrm>
                <a:off x="2395" y="3645"/>
                <a:ext cx="1024" cy="262"/>
                <a:chOff x="2395" y="3656"/>
                <a:chExt cx="1024" cy="262"/>
              </a:xfrm>
            </p:grpSpPr>
            <p:sp>
              <p:nvSpPr>
                <p:cNvPr id="158763" name="Rectangle 43"/>
                <p:cNvSpPr>
                  <a:spLocks noChangeArrowheads="1"/>
                </p:cNvSpPr>
                <p:nvPr/>
              </p:nvSpPr>
              <p:spPr bwMode="auto">
                <a:xfrm>
                  <a:off x="2396" y="3656"/>
                  <a:ext cx="94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+name:String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58764" name="Rectangle 44"/>
                <p:cNvSpPr>
                  <a:spLocks noChangeArrowheads="1"/>
                </p:cNvSpPr>
                <p:nvPr/>
              </p:nvSpPr>
              <p:spPr bwMode="auto">
                <a:xfrm>
                  <a:off x="2395" y="3774"/>
                  <a:ext cx="102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+email:String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  <p:sp>
          <p:nvSpPr>
            <p:cNvPr id="158765" name="Line 45"/>
            <p:cNvSpPr>
              <a:spLocks noChangeShapeType="1"/>
            </p:cNvSpPr>
            <p:nvPr/>
          </p:nvSpPr>
          <p:spPr bwMode="auto">
            <a:xfrm flipV="1">
              <a:off x="3187" y="2822"/>
              <a:ext cx="1" cy="5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8766" name="Rectangle 46"/>
            <p:cNvSpPr>
              <a:spLocks noChangeArrowheads="1"/>
            </p:cNvSpPr>
            <p:nvPr/>
          </p:nvSpPr>
          <p:spPr bwMode="auto">
            <a:xfrm>
              <a:off x="3082" y="3226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58767" name="Rectangle 47"/>
            <p:cNvSpPr>
              <a:spLocks noChangeArrowheads="1"/>
            </p:cNvSpPr>
            <p:nvPr/>
          </p:nvSpPr>
          <p:spPr bwMode="auto">
            <a:xfrm>
              <a:off x="3249" y="3226"/>
              <a:ext cx="5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58768" name="Rectangle 48"/>
            <p:cNvSpPr>
              <a:spLocks noChangeArrowheads="1"/>
            </p:cNvSpPr>
            <p:nvPr/>
          </p:nvSpPr>
          <p:spPr bwMode="auto">
            <a:xfrm>
              <a:off x="3249" y="2840"/>
              <a:ext cx="8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58769" name="Rectangle 49"/>
            <p:cNvSpPr>
              <a:spLocks noChangeArrowheads="1"/>
            </p:cNvSpPr>
            <p:nvPr/>
          </p:nvSpPr>
          <p:spPr bwMode="auto">
            <a:xfrm>
              <a:off x="3082" y="2840"/>
              <a:ext cx="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*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58770" name="Freeform 50"/>
            <p:cNvSpPr>
              <a:spLocks/>
            </p:cNvSpPr>
            <p:nvPr/>
          </p:nvSpPr>
          <p:spPr bwMode="auto">
            <a:xfrm>
              <a:off x="1630" y="949"/>
              <a:ext cx="726" cy="2552"/>
            </a:xfrm>
            <a:custGeom>
              <a:avLst/>
              <a:gdLst>
                <a:gd name="T0" fmla="*/ 726 w 726"/>
                <a:gd name="T1" fmla="*/ 0 h 2552"/>
                <a:gd name="T2" fmla="*/ 0 w 726"/>
                <a:gd name="T3" fmla="*/ 0 h 2552"/>
                <a:gd name="T4" fmla="*/ 0 w 726"/>
                <a:gd name="T5" fmla="*/ 2552 h 2552"/>
                <a:gd name="T6" fmla="*/ 712 w 726"/>
                <a:gd name="T7" fmla="*/ 2552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6" h="2552">
                  <a:moveTo>
                    <a:pt x="726" y="0"/>
                  </a:moveTo>
                  <a:lnTo>
                    <a:pt x="0" y="0"/>
                  </a:lnTo>
                  <a:lnTo>
                    <a:pt x="0" y="2552"/>
                  </a:lnTo>
                  <a:lnTo>
                    <a:pt x="712" y="2552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5167313" y="3043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Palatino" charset="0"/>
            </a:endParaRPr>
          </a:p>
        </p:txBody>
      </p:sp>
      <p:sp>
        <p:nvSpPr>
          <p:cNvPr id="158776" name="Oval 56"/>
          <p:cNvSpPr>
            <a:spLocks noChangeArrowheads="1"/>
          </p:cNvSpPr>
          <p:nvPr/>
        </p:nvSpPr>
        <p:spPr bwMode="auto">
          <a:xfrm>
            <a:off x="7543800" y="4953000"/>
            <a:ext cx="914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77" name="Oval 57"/>
          <p:cNvSpPr>
            <a:spLocks noChangeArrowheads="1"/>
          </p:cNvSpPr>
          <p:nvPr/>
        </p:nvSpPr>
        <p:spPr bwMode="auto">
          <a:xfrm>
            <a:off x="2209800" y="5181600"/>
            <a:ext cx="1676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79" name="Oval 59"/>
          <p:cNvSpPr>
            <a:spLocks noChangeArrowheads="1"/>
          </p:cNvSpPr>
          <p:nvPr/>
        </p:nvSpPr>
        <p:spPr bwMode="auto">
          <a:xfrm>
            <a:off x="7696200" y="2895600"/>
            <a:ext cx="12954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80" name="Oval 60"/>
          <p:cNvSpPr>
            <a:spLocks noChangeArrowheads="1"/>
          </p:cNvSpPr>
          <p:nvPr/>
        </p:nvSpPr>
        <p:spPr bwMode="auto">
          <a:xfrm>
            <a:off x="3810000" y="5105400"/>
            <a:ext cx="990600" cy="609600"/>
          </a:xfrm>
          <a:prstGeom prst="ellipse">
            <a:avLst/>
          </a:prstGeom>
          <a:noFill/>
          <a:ln w="38100">
            <a:solidFill>
              <a:srgbClr val="0005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81" name="Oval 61"/>
          <p:cNvSpPr>
            <a:spLocks noChangeArrowheads="1"/>
          </p:cNvSpPr>
          <p:nvPr/>
        </p:nvSpPr>
        <p:spPr bwMode="auto">
          <a:xfrm>
            <a:off x="4546600" y="5105400"/>
            <a:ext cx="838200" cy="609600"/>
          </a:xfrm>
          <a:prstGeom prst="ellipse">
            <a:avLst/>
          </a:prstGeom>
          <a:noFill/>
          <a:ln w="38100">
            <a:solidFill>
              <a:srgbClr val="C02E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8787" name="Group 67"/>
          <p:cNvGrpSpPr>
            <a:grpSpLocks/>
          </p:cNvGrpSpPr>
          <p:nvPr/>
        </p:nvGrpSpPr>
        <p:grpSpPr bwMode="auto">
          <a:xfrm>
            <a:off x="7239000" y="2971800"/>
            <a:ext cx="533400" cy="1905000"/>
            <a:chOff x="4560" y="1872"/>
            <a:chExt cx="336" cy="1200"/>
          </a:xfrm>
        </p:grpSpPr>
        <p:sp>
          <p:nvSpPr>
            <p:cNvPr id="158782" name="Oval 62"/>
            <p:cNvSpPr>
              <a:spLocks noChangeArrowheads="1"/>
            </p:cNvSpPr>
            <p:nvPr/>
          </p:nvSpPr>
          <p:spPr bwMode="auto">
            <a:xfrm>
              <a:off x="4560" y="1872"/>
              <a:ext cx="288" cy="288"/>
            </a:xfrm>
            <a:prstGeom prst="ellipse">
              <a:avLst/>
            </a:prstGeom>
            <a:noFill/>
            <a:ln w="38100">
              <a:solidFill>
                <a:srgbClr val="C02E0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84" name="Oval 64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38100">
              <a:solidFill>
                <a:srgbClr val="C02E0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8785" name="Rectangle 65"/>
          <p:cNvSpPr>
            <a:spLocks noChangeArrowheads="1"/>
          </p:cNvSpPr>
          <p:nvPr/>
        </p:nvSpPr>
        <p:spPr bwMode="auto">
          <a:xfrm>
            <a:off x="1143000" y="4664075"/>
            <a:ext cx="2133600" cy="45720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86" name="Rectangle 66"/>
          <p:cNvSpPr>
            <a:spLocks noChangeArrowheads="1"/>
          </p:cNvSpPr>
          <p:nvPr/>
        </p:nvSpPr>
        <p:spPr bwMode="auto">
          <a:xfrm>
            <a:off x="6477000" y="1219200"/>
            <a:ext cx="2133600" cy="45720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88" name="Line 68"/>
          <p:cNvSpPr>
            <a:spLocks noChangeShapeType="1"/>
          </p:cNvSpPr>
          <p:nvPr/>
        </p:nvSpPr>
        <p:spPr bwMode="auto">
          <a:xfrm>
            <a:off x="8001000" y="1676400"/>
            <a:ext cx="152400" cy="1219200"/>
          </a:xfrm>
          <a:prstGeom prst="line">
            <a:avLst/>
          </a:prstGeom>
          <a:noFill/>
          <a:ln w="57150">
            <a:solidFill>
              <a:srgbClr val="0005C5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89" name="Line 69"/>
          <p:cNvSpPr>
            <a:spLocks noChangeShapeType="1"/>
          </p:cNvSpPr>
          <p:nvPr/>
        </p:nvSpPr>
        <p:spPr bwMode="auto">
          <a:xfrm flipH="1">
            <a:off x="8077200" y="3505200"/>
            <a:ext cx="76200" cy="1371600"/>
          </a:xfrm>
          <a:prstGeom prst="line">
            <a:avLst/>
          </a:prstGeom>
          <a:noFill/>
          <a:ln w="57150">
            <a:solidFill>
              <a:srgbClr val="0005C5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76" grpId="0" animBg="1"/>
      <p:bldP spid="158777" grpId="0" animBg="1"/>
      <p:bldP spid="158779" grpId="0" animBg="1"/>
      <p:bldP spid="158780" grpId="0" animBg="1"/>
      <p:bldP spid="158781" grpId="0" animBg="1"/>
      <p:bldP spid="158785" grpId="0" animBg="1"/>
      <p:bldP spid="158786" grpId="0" animBg="1"/>
      <p:bldP spid="158788" grpId="0" animBg="1"/>
      <p:bldP spid="1587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OCL supports Quantification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r>
              <a:rPr lang="en-US" altLang="en-US"/>
              <a:t>OCL forall quantifier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/* All Matches in a Tournament occur within the Tournament’s time frame */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 </a:t>
            </a:r>
            <a:r>
              <a:rPr lang="en-US" altLang="en-US" sz="1800" b="1">
                <a:latin typeface="Lucida Sans Typewriter" panose="020B0509030504030204" pitchFamily="49" charset="0"/>
              </a:rPr>
              <a:t>inv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matches-&gt;forAll(m:Match |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m.start.after(t.start) and m.end.before(t.end))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/>
              <a:t>OCL exists quantifier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/* Each Tournament conducts at least one Match on the first day of the Tournament */</a:t>
            </a:r>
          </a:p>
          <a:p>
            <a:pPr>
              <a:lnSpc>
                <a:spcPct val="100000"/>
              </a:lnSpc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 </a:t>
            </a:r>
            <a:r>
              <a:rPr lang="en-US" altLang="en-US" sz="1800" b="1">
                <a:latin typeface="Lucida Sans Typewriter" panose="020B0509030504030204" pitchFamily="49" charset="0"/>
              </a:rPr>
              <a:t>inv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matches-&gt;exists(m:Match | m.start.equals(start))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990600"/>
            <a:ext cx="8255000" cy="4921250"/>
          </a:xfrm>
        </p:spPr>
        <p:txBody>
          <a:bodyPr/>
          <a:lstStyle/>
          <a:p>
            <a:r>
              <a:rPr lang="en-US" altLang="en-US"/>
              <a:t>There are three different  roles for  developers during object design</a:t>
            </a:r>
          </a:p>
          <a:p>
            <a:pPr lvl="1"/>
            <a:r>
              <a:rPr lang="en-US" altLang="en-US"/>
              <a:t>Class user, class implementor and class extender</a:t>
            </a:r>
          </a:p>
          <a:p>
            <a:r>
              <a:rPr lang="en-US" altLang="en-US"/>
              <a:t>During object design - and only during object design - we specify visibility rules</a:t>
            </a:r>
          </a:p>
          <a:p>
            <a:r>
              <a:rPr lang="en-US" altLang="en-US"/>
              <a:t>Constraints are boolean expressions on model elements</a:t>
            </a:r>
          </a:p>
          <a:p>
            <a:r>
              <a:rPr lang="en-US" altLang="en-US"/>
              <a:t>Contracts are constraints on a class enable class users, implementors and extenders to share the same assumption about the class (“Design by contract”)</a:t>
            </a:r>
          </a:p>
          <a:p>
            <a:r>
              <a:rPr lang="en-US" altLang="en-US"/>
              <a:t>OCL is a language that allows us to express constraints on UML models </a:t>
            </a:r>
          </a:p>
          <a:p>
            <a:r>
              <a:rPr lang="en-US" altLang="en-US"/>
              <a:t>Complicated constratins involving more than one class, attribute or operation can be expressed with 3 basic navigation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Slides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153400" cy="996950"/>
          </a:xfrm>
        </p:spPr>
        <p:txBody>
          <a:bodyPr/>
          <a:lstStyle/>
          <a:p>
            <a:r>
              <a:rPr lang="en-US" altLang="en-US"/>
              <a:t>ARENA’s object model identified during the analysis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100138" y="1636713"/>
            <a:ext cx="2052637" cy="190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3417888" y="1808163"/>
            <a:ext cx="2205037" cy="342900"/>
            <a:chOff x="2153" y="1139"/>
            <a:chExt cx="1389" cy="216"/>
          </a:xfrm>
        </p:grpSpPr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2153" y="1139"/>
              <a:ext cx="1389" cy="21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2355" y="1190"/>
              <a:ext cx="8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TournamentControl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3417888" y="2151063"/>
            <a:ext cx="2205037" cy="1698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1100138" y="4411663"/>
            <a:ext cx="2052637" cy="341312"/>
            <a:chOff x="693" y="2779"/>
            <a:chExt cx="1293" cy="215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693" y="2779"/>
              <a:ext cx="1293" cy="2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1166" y="2829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60779" name="Freeform 11"/>
          <p:cNvSpPr>
            <a:spLocks/>
          </p:cNvSpPr>
          <p:nvPr/>
        </p:nvSpPr>
        <p:spPr bwMode="auto">
          <a:xfrm>
            <a:off x="3133725" y="5105400"/>
            <a:ext cx="1404938" cy="198438"/>
          </a:xfrm>
          <a:custGeom>
            <a:avLst/>
            <a:gdLst>
              <a:gd name="T0" fmla="*/ 0 w 885"/>
              <a:gd name="T1" fmla="*/ 227 h 227"/>
              <a:gd name="T2" fmla="*/ 885 w 885"/>
              <a:gd name="T3" fmla="*/ 227 h 227"/>
              <a:gd name="T4" fmla="*/ 885 w 885"/>
              <a:gd name="T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5" h="227">
                <a:moveTo>
                  <a:pt x="0" y="227"/>
                </a:moveTo>
                <a:lnTo>
                  <a:pt x="885" y="227"/>
                </a:lnTo>
                <a:lnTo>
                  <a:pt x="885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780" name="Freeform 12"/>
          <p:cNvSpPr>
            <a:spLocks/>
          </p:cNvSpPr>
          <p:nvPr/>
        </p:nvSpPr>
        <p:spPr bwMode="auto">
          <a:xfrm>
            <a:off x="4483100" y="5000625"/>
            <a:ext cx="112713" cy="228600"/>
          </a:xfrm>
          <a:custGeom>
            <a:avLst/>
            <a:gdLst>
              <a:gd name="T0" fmla="*/ 0 w 71"/>
              <a:gd name="T1" fmla="*/ 72 h 144"/>
              <a:gd name="T2" fmla="*/ 35 w 71"/>
              <a:gd name="T3" fmla="*/ 0 h 144"/>
              <a:gd name="T4" fmla="*/ 71 w 71"/>
              <a:gd name="T5" fmla="*/ 72 h 144"/>
              <a:gd name="T6" fmla="*/ 35 w 71"/>
              <a:gd name="T7" fmla="*/ 144 h 144"/>
              <a:gd name="T8" fmla="*/ 0 w 71"/>
              <a:gd name="T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144">
                <a:moveTo>
                  <a:pt x="0" y="72"/>
                </a:moveTo>
                <a:lnTo>
                  <a:pt x="35" y="0"/>
                </a:lnTo>
                <a:lnTo>
                  <a:pt x="71" y="72"/>
                </a:lnTo>
                <a:lnTo>
                  <a:pt x="35" y="144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2211388" y="4237038"/>
            <a:ext cx="490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players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1968500" y="4237038"/>
            <a:ext cx="58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60783" name="Group 15"/>
          <p:cNvGrpSpPr>
            <a:grpSpLocks/>
          </p:cNvGrpSpPr>
          <p:nvPr/>
        </p:nvGrpSpPr>
        <p:grpSpPr bwMode="auto">
          <a:xfrm>
            <a:off x="3417888" y="3651250"/>
            <a:ext cx="2205037" cy="342900"/>
            <a:chOff x="2153" y="2300"/>
            <a:chExt cx="1389" cy="216"/>
          </a:xfrm>
        </p:grpSpPr>
        <p:sp>
          <p:nvSpPr>
            <p:cNvPr id="160784" name="Rectangle 16"/>
            <p:cNvSpPr>
              <a:spLocks noChangeArrowheads="1"/>
            </p:cNvSpPr>
            <p:nvPr/>
          </p:nvSpPr>
          <p:spPr bwMode="auto">
            <a:xfrm>
              <a:off x="2153" y="2300"/>
              <a:ext cx="1389" cy="21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785" name="Rectangle 17"/>
            <p:cNvSpPr>
              <a:spLocks noChangeArrowheads="1"/>
            </p:cNvSpPr>
            <p:nvPr/>
          </p:nvSpPr>
          <p:spPr bwMode="auto">
            <a:xfrm>
              <a:off x="2558" y="2351"/>
              <a:ext cx="5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3417888" y="3994150"/>
            <a:ext cx="2205037" cy="493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787" name="Rectangle 19"/>
          <p:cNvSpPr>
            <a:spLocks noChangeArrowheads="1"/>
          </p:cNvSpPr>
          <p:nvPr/>
        </p:nvSpPr>
        <p:spPr bwMode="auto">
          <a:xfrm>
            <a:off x="3490913" y="3989388"/>
            <a:ext cx="381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name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788" name="Line 20"/>
          <p:cNvSpPr>
            <a:spLocks noChangeShapeType="1"/>
          </p:cNvSpPr>
          <p:nvPr/>
        </p:nvSpPr>
        <p:spPr bwMode="auto">
          <a:xfrm>
            <a:off x="4519613" y="2909888"/>
            <a:ext cx="1587" cy="722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4383088" y="29448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4383088" y="34956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60791" name="Group 23"/>
          <p:cNvGrpSpPr>
            <a:grpSpLocks/>
          </p:cNvGrpSpPr>
          <p:nvPr/>
        </p:nvGrpSpPr>
        <p:grpSpPr bwMode="auto">
          <a:xfrm>
            <a:off x="1100138" y="1827213"/>
            <a:ext cx="2052637" cy="247650"/>
            <a:chOff x="693" y="1127"/>
            <a:chExt cx="1293" cy="156"/>
          </a:xfrm>
        </p:grpSpPr>
        <p:sp>
          <p:nvSpPr>
            <p:cNvPr id="160792" name="Rectangle 24"/>
            <p:cNvSpPr>
              <a:spLocks noChangeArrowheads="1"/>
            </p:cNvSpPr>
            <p:nvPr/>
          </p:nvSpPr>
          <p:spPr bwMode="auto">
            <a:xfrm>
              <a:off x="693" y="1127"/>
              <a:ext cx="1293" cy="15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793" name="Rectangle 25"/>
            <p:cNvSpPr>
              <a:spLocks noChangeArrowheads="1"/>
            </p:cNvSpPr>
            <p:nvPr/>
          </p:nvSpPr>
          <p:spPr bwMode="auto">
            <a:xfrm>
              <a:off x="759" y="1148"/>
              <a:ext cx="9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applyForTournament()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60794" name="Group 26"/>
          <p:cNvGrpSpPr>
            <a:grpSpLocks/>
          </p:cNvGrpSpPr>
          <p:nvPr/>
        </p:nvGrpSpPr>
        <p:grpSpPr bwMode="auto">
          <a:xfrm>
            <a:off x="1081088" y="5153025"/>
            <a:ext cx="2052637" cy="322263"/>
            <a:chOff x="681" y="3246"/>
            <a:chExt cx="1293" cy="203"/>
          </a:xfrm>
        </p:grpSpPr>
        <p:sp>
          <p:nvSpPr>
            <p:cNvPr id="160795" name="Rectangle 27"/>
            <p:cNvSpPr>
              <a:spLocks noChangeArrowheads="1"/>
            </p:cNvSpPr>
            <p:nvPr/>
          </p:nvSpPr>
          <p:spPr bwMode="auto">
            <a:xfrm>
              <a:off x="681" y="3246"/>
              <a:ext cx="1293" cy="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796" name="Rectangle 28"/>
            <p:cNvSpPr>
              <a:spLocks noChangeArrowheads="1"/>
            </p:cNvSpPr>
            <p:nvPr/>
          </p:nvSpPr>
          <p:spPr bwMode="auto">
            <a:xfrm>
              <a:off x="1183" y="3290"/>
              <a:ext cx="2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Match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60797" name="Group 29"/>
          <p:cNvGrpSpPr>
            <a:grpSpLocks/>
          </p:cNvGrpSpPr>
          <p:nvPr/>
        </p:nvGrpSpPr>
        <p:grpSpPr bwMode="auto">
          <a:xfrm>
            <a:off x="1081088" y="5838825"/>
            <a:ext cx="2052637" cy="398463"/>
            <a:chOff x="681" y="3653"/>
            <a:chExt cx="1293" cy="251"/>
          </a:xfrm>
        </p:grpSpPr>
        <p:sp>
          <p:nvSpPr>
            <p:cNvPr id="160798" name="Rectangle 30"/>
            <p:cNvSpPr>
              <a:spLocks noChangeArrowheads="1"/>
            </p:cNvSpPr>
            <p:nvPr/>
          </p:nvSpPr>
          <p:spPr bwMode="auto">
            <a:xfrm>
              <a:off x="681" y="3653"/>
              <a:ext cx="1293" cy="25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0799" name="Group 31"/>
            <p:cNvGrpSpPr>
              <a:grpSpLocks/>
            </p:cNvGrpSpPr>
            <p:nvPr/>
          </p:nvGrpSpPr>
          <p:grpSpPr bwMode="auto">
            <a:xfrm>
              <a:off x="722" y="3679"/>
              <a:ext cx="475" cy="199"/>
              <a:chOff x="722" y="3686"/>
              <a:chExt cx="475" cy="199"/>
            </a:xfrm>
          </p:grpSpPr>
          <p:sp>
            <p:nvSpPr>
              <p:cNvPr id="160800" name="Rectangle 32"/>
              <p:cNvSpPr>
                <a:spLocks noChangeArrowheads="1"/>
              </p:cNvSpPr>
              <p:nvPr/>
            </p:nvSpPr>
            <p:spPr bwMode="auto">
              <a:xfrm>
                <a:off x="722" y="3686"/>
                <a:ext cx="4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playMove()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60801" name="Rectangle 33"/>
              <p:cNvSpPr>
                <a:spLocks noChangeArrowheads="1"/>
              </p:cNvSpPr>
              <p:nvPr/>
            </p:nvSpPr>
            <p:spPr bwMode="auto">
              <a:xfrm>
                <a:off x="722" y="3770"/>
                <a:ext cx="4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getScore()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sp>
        <p:nvSpPr>
          <p:cNvPr id="160802" name="Rectangle 34"/>
          <p:cNvSpPr>
            <a:spLocks noChangeArrowheads="1"/>
          </p:cNvSpPr>
          <p:nvPr/>
        </p:nvSpPr>
        <p:spPr bwMode="auto">
          <a:xfrm>
            <a:off x="3228975" y="5148263"/>
            <a:ext cx="5762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matches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03" name="Rectangle 35"/>
          <p:cNvSpPr>
            <a:spLocks noChangeArrowheads="1"/>
          </p:cNvSpPr>
          <p:nvPr/>
        </p:nvSpPr>
        <p:spPr bwMode="auto">
          <a:xfrm>
            <a:off x="3228975" y="5357813"/>
            <a:ext cx="58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60804" name="Group 36"/>
          <p:cNvGrpSpPr>
            <a:grpSpLocks/>
          </p:cNvGrpSpPr>
          <p:nvPr/>
        </p:nvGrpSpPr>
        <p:grpSpPr bwMode="auto">
          <a:xfrm>
            <a:off x="1081088" y="5475288"/>
            <a:ext cx="2052637" cy="361950"/>
            <a:chOff x="681" y="3437"/>
            <a:chExt cx="1293" cy="228"/>
          </a:xfrm>
        </p:grpSpPr>
        <p:sp>
          <p:nvSpPr>
            <p:cNvPr id="160805" name="Rectangle 37"/>
            <p:cNvSpPr>
              <a:spLocks noChangeArrowheads="1"/>
            </p:cNvSpPr>
            <p:nvPr/>
          </p:nvSpPr>
          <p:spPr bwMode="auto">
            <a:xfrm>
              <a:off x="681" y="3437"/>
              <a:ext cx="1293" cy="22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0806" name="Group 38"/>
            <p:cNvGrpSpPr>
              <a:grpSpLocks/>
            </p:cNvGrpSpPr>
            <p:nvPr/>
          </p:nvGrpSpPr>
          <p:grpSpPr bwMode="auto">
            <a:xfrm>
              <a:off x="722" y="3452"/>
              <a:ext cx="256" cy="199"/>
              <a:chOff x="722" y="3458"/>
              <a:chExt cx="256" cy="199"/>
            </a:xfrm>
          </p:grpSpPr>
          <p:sp>
            <p:nvSpPr>
              <p:cNvPr id="160807" name="Rectangle 39"/>
              <p:cNvSpPr>
                <a:spLocks noChangeArrowheads="1"/>
              </p:cNvSpPr>
              <p:nvPr/>
            </p:nvSpPr>
            <p:spPr bwMode="auto">
              <a:xfrm>
                <a:off x="722" y="3458"/>
                <a:ext cx="18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start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60808" name="Rectangle 40"/>
              <p:cNvSpPr>
                <a:spLocks noChangeArrowheads="1"/>
              </p:cNvSpPr>
              <p:nvPr/>
            </p:nvSpPr>
            <p:spPr bwMode="auto">
              <a:xfrm>
                <a:off x="722" y="3542"/>
                <a:ext cx="2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status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grpSp>
        <p:nvGrpSpPr>
          <p:cNvPr id="160809" name="Group 41"/>
          <p:cNvGrpSpPr>
            <a:grpSpLocks/>
          </p:cNvGrpSpPr>
          <p:nvPr/>
        </p:nvGrpSpPr>
        <p:grpSpPr bwMode="auto">
          <a:xfrm>
            <a:off x="3417888" y="2314575"/>
            <a:ext cx="2205037" cy="646113"/>
            <a:chOff x="2153" y="1440"/>
            <a:chExt cx="1389" cy="407"/>
          </a:xfrm>
        </p:grpSpPr>
        <p:sp>
          <p:nvSpPr>
            <p:cNvPr id="160810" name="Rectangle 42"/>
            <p:cNvSpPr>
              <a:spLocks noChangeArrowheads="1"/>
            </p:cNvSpPr>
            <p:nvPr/>
          </p:nvSpPr>
          <p:spPr bwMode="auto">
            <a:xfrm>
              <a:off x="2153" y="1440"/>
              <a:ext cx="1389" cy="40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0811" name="Group 43"/>
            <p:cNvGrpSpPr>
              <a:grpSpLocks/>
            </p:cNvGrpSpPr>
            <p:nvPr/>
          </p:nvGrpSpPr>
          <p:grpSpPr bwMode="auto">
            <a:xfrm>
              <a:off x="2197" y="1449"/>
              <a:ext cx="1003" cy="390"/>
              <a:chOff x="2197" y="1460"/>
              <a:chExt cx="1003" cy="390"/>
            </a:xfrm>
          </p:grpSpPr>
          <p:sp>
            <p:nvSpPr>
              <p:cNvPr id="160812" name="Rectangle 44"/>
              <p:cNvSpPr>
                <a:spLocks noChangeArrowheads="1"/>
              </p:cNvSpPr>
              <p:nvPr/>
            </p:nvSpPr>
            <p:spPr bwMode="auto">
              <a:xfrm>
                <a:off x="2197" y="1460"/>
                <a:ext cx="72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selectSponsors()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60813" name="Rectangle 45"/>
              <p:cNvSpPr>
                <a:spLocks noChangeArrowheads="1"/>
              </p:cNvSpPr>
              <p:nvPr/>
            </p:nvSpPr>
            <p:spPr bwMode="auto">
              <a:xfrm>
                <a:off x="2197" y="1555"/>
                <a:ext cx="97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advertizeTournament()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60814" name="Rectangle 46"/>
              <p:cNvSpPr>
                <a:spLocks noChangeArrowheads="1"/>
              </p:cNvSpPr>
              <p:nvPr/>
            </p:nvSpPr>
            <p:spPr bwMode="auto">
              <a:xfrm>
                <a:off x="2197" y="1639"/>
                <a:ext cx="61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acceptPlayer()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60815" name="Rectangle 47"/>
              <p:cNvSpPr>
                <a:spLocks noChangeArrowheads="1"/>
              </p:cNvSpPr>
              <p:nvPr/>
            </p:nvSpPr>
            <p:spPr bwMode="auto">
              <a:xfrm>
                <a:off x="2197" y="1735"/>
                <a:ext cx="100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announceTournament()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sp>
        <p:nvSpPr>
          <p:cNvPr id="160816" name="Rectangle 48"/>
          <p:cNvSpPr>
            <a:spLocks noChangeArrowheads="1"/>
          </p:cNvSpPr>
          <p:nvPr/>
        </p:nvSpPr>
        <p:spPr bwMode="auto">
          <a:xfrm>
            <a:off x="3490913" y="4141788"/>
            <a:ext cx="296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start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17" name="Rectangle 49"/>
          <p:cNvSpPr>
            <a:spLocks noChangeArrowheads="1"/>
          </p:cNvSpPr>
          <p:nvPr/>
        </p:nvSpPr>
        <p:spPr bwMode="auto">
          <a:xfrm>
            <a:off x="3490913" y="4273550"/>
            <a:ext cx="254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end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18" name="Freeform 50"/>
          <p:cNvSpPr>
            <a:spLocks/>
          </p:cNvSpPr>
          <p:nvPr/>
        </p:nvSpPr>
        <p:spPr bwMode="auto">
          <a:xfrm>
            <a:off x="3133725" y="1466850"/>
            <a:ext cx="1385888" cy="341313"/>
          </a:xfrm>
          <a:custGeom>
            <a:avLst/>
            <a:gdLst>
              <a:gd name="T0" fmla="*/ 0 w 873"/>
              <a:gd name="T1" fmla="*/ 0 h 215"/>
              <a:gd name="T2" fmla="*/ 873 w 873"/>
              <a:gd name="T3" fmla="*/ 0 h 215"/>
              <a:gd name="T4" fmla="*/ 873 w 873"/>
              <a:gd name="T5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3" h="215">
                <a:moveTo>
                  <a:pt x="0" y="0"/>
                </a:moveTo>
                <a:lnTo>
                  <a:pt x="873" y="0"/>
                </a:lnTo>
                <a:lnTo>
                  <a:pt x="873" y="21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819" name="Rectangle 51"/>
          <p:cNvSpPr>
            <a:spLocks noChangeArrowheads="1"/>
          </p:cNvSpPr>
          <p:nvPr/>
        </p:nvSpPr>
        <p:spPr bwMode="auto">
          <a:xfrm>
            <a:off x="3209925" y="15192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20" name="Rectangle 52"/>
          <p:cNvSpPr>
            <a:spLocks noChangeArrowheads="1"/>
          </p:cNvSpPr>
          <p:nvPr/>
        </p:nvSpPr>
        <p:spPr bwMode="auto">
          <a:xfrm>
            <a:off x="4383088" y="16525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21" name="Rectangle 53"/>
          <p:cNvSpPr>
            <a:spLocks noChangeArrowheads="1"/>
          </p:cNvSpPr>
          <p:nvPr/>
        </p:nvSpPr>
        <p:spPr bwMode="auto">
          <a:xfrm>
            <a:off x="3294063" y="4084638"/>
            <a:ext cx="58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22" name="Line 54"/>
          <p:cNvSpPr>
            <a:spLocks noChangeShapeType="1"/>
          </p:cNvSpPr>
          <p:nvPr/>
        </p:nvSpPr>
        <p:spPr bwMode="auto">
          <a:xfrm flipV="1">
            <a:off x="2106613" y="4733925"/>
            <a:ext cx="1587" cy="419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823" name="Rectangle 55"/>
          <p:cNvSpPr>
            <a:spLocks noChangeArrowheads="1"/>
          </p:cNvSpPr>
          <p:nvPr/>
        </p:nvSpPr>
        <p:spPr bwMode="auto">
          <a:xfrm>
            <a:off x="1438275" y="4976813"/>
            <a:ext cx="5762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matches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24" name="Rectangle 56"/>
          <p:cNvSpPr>
            <a:spLocks noChangeArrowheads="1"/>
          </p:cNvSpPr>
          <p:nvPr/>
        </p:nvSpPr>
        <p:spPr bwMode="auto">
          <a:xfrm>
            <a:off x="2174875" y="5033963"/>
            <a:ext cx="58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60825" name="Group 57"/>
          <p:cNvGrpSpPr>
            <a:grpSpLocks/>
          </p:cNvGrpSpPr>
          <p:nvPr/>
        </p:nvGrpSpPr>
        <p:grpSpPr bwMode="auto">
          <a:xfrm>
            <a:off x="1100138" y="1314450"/>
            <a:ext cx="2052637" cy="322263"/>
            <a:chOff x="693" y="828"/>
            <a:chExt cx="1293" cy="203"/>
          </a:xfrm>
        </p:grpSpPr>
        <p:sp>
          <p:nvSpPr>
            <p:cNvPr id="160826" name="Rectangle 58"/>
            <p:cNvSpPr>
              <a:spLocks noChangeArrowheads="1"/>
            </p:cNvSpPr>
            <p:nvPr/>
          </p:nvSpPr>
          <p:spPr bwMode="auto">
            <a:xfrm>
              <a:off x="934" y="872"/>
              <a:ext cx="74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TournamentForm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60827" name="Rectangle 59"/>
            <p:cNvSpPr>
              <a:spLocks noChangeArrowheads="1"/>
            </p:cNvSpPr>
            <p:nvPr/>
          </p:nvSpPr>
          <p:spPr bwMode="auto">
            <a:xfrm>
              <a:off x="693" y="828"/>
              <a:ext cx="1293" cy="2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0828" name="Freeform 60"/>
          <p:cNvSpPr>
            <a:spLocks/>
          </p:cNvSpPr>
          <p:nvPr/>
        </p:nvSpPr>
        <p:spPr bwMode="auto">
          <a:xfrm>
            <a:off x="2106613" y="4068763"/>
            <a:ext cx="1311275" cy="342900"/>
          </a:xfrm>
          <a:custGeom>
            <a:avLst/>
            <a:gdLst>
              <a:gd name="T0" fmla="*/ 0 w 826"/>
              <a:gd name="T1" fmla="*/ 216 h 216"/>
              <a:gd name="T2" fmla="*/ 0 w 826"/>
              <a:gd name="T3" fmla="*/ 0 h 216"/>
              <a:gd name="T4" fmla="*/ 826 w 82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6" h="216">
                <a:moveTo>
                  <a:pt x="0" y="216"/>
                </a:moveTo>
                <a:lnTo>
                  <a:pt x="0" y="0"/>
                </a:lnTo>
                <a:lnTo>
                  <a:pt x="826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829" name="Rectangle 61"/>
          <p:cNvSpPr>
            <a:spLocks noChangeArrowheads="1"/>
          </p:cNvSpPr>
          <p:nvPr/>
        </p:nvSpPr>
        <p:spPr bwMode="auto">
          <a:xfrm>
            <a:off x="1749425" y="4237038"/>
            <a:ext cx="58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30" name="Rectangle 62"/>
          <p:cNvSpPr>
            <a:spLocks noChangeArrowheads="1"/>
          </p:cNvSpPr>
          <p:nvPr/>
        </p:nvSpPr>
        <p:spPr bwMode="auto">
          <a:xfrm>
            <a:off x="3263900" y="2336800"/>
            <a:ext cx="58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31" name="Freeform 63"/>
          <p:cNvSpPr>
            <a:spLocks/>
          </p:cNvSpPr>
          <p:nvPr/>
        </p:nvSpPr>
        <p:spPr bwMode="auto">
          <a:xfrm>
            <a:off x="1670050" y="2454275"/>
            <a:ext cx="1747838" cy="1957388"/>
          </a:xfrm>
          <a:custGeom>
            <a:avLst/>
            <a:gdLst>
              <a:gd name="T0" fmla="*/ 0 w 1101"/>
              <a:gd name="T1" fmla="*/ 1233 h 1233"/>
              <a:gd name="T2" fmla="*/ 0 w 1101"/>
              <a:gd name="T3" fmla="*/ 0 h 1233"/>
              <a:gd name="T4" fmla="*/ 1101 w 1101"/>
              <a:gd name="T5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1" h="1233">
                <a:moveTo>
                  <a:pt x="0" y="1233"/>
                </a:moveTo>
                <a:lnTo>
                  <a:pt x="0" y="0"/>
                </a:lnTo>
                <a:lnTo>
                  <a:pt x="110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0832" name="Group 64"/>
          <p:cNvGrpSpPr>
            <a:grpSpLocks/>
          </p:cNvGrpSpPr>
          <p:nvPr/>
        </p:nvGrpSpPr>
        <p:grpSpPr bwMode="auto">
          <a:xfrm>
            <a:off x="3417888" y="4487863"/>
            <a:ext cx="2205037" cy="512762"/>
            <a:chOff x="2153" y="2803"/>
            <a:chExt cx="1389" cy="323"/>
          </a:xfrm>
        </p:grpSpPr>
        <p:sp>
          <p:nvSpPr>
            <p:cNvPr id="160833" name="Rectangle 65"/>
            <p:cNvSpPr>
              <a:spLocks noChangeArrowheads="1"/>
            </p:cNvSpPr>
            <p:nvPr/>
          </p:nvSpPr>
          <p:spPr bwMode="auto">
            <a:xfrm>
              <a:off x="2153" y="2803"/>
              <a:ext cx="1389" cy="32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0834" name="Group 66"/>
            <p:cNvGrpSpPr>
              <a:grpSpLocks/>
            </p:cNvGrpSpPr>
            <p:nvPr/>
          </p:nvGrpSpPr>
          <p:grpSpPr bwMode="auto">
            <a:xfrm>
              <a:off x="2199" y="2817"/>
              <a:ext cx="656" cy="295"/>
              <a:chOff x="2199" y="2824"/>
              <a:chExt cx="656" cy="295"/>
            </a:xfrm>
          </p:grpSpPr>
          <p:sp>
            <p:nvSpPr>
              <p:cNvPr id="160835" name="Rectangle 67"/>
              <p:cNvSpPr>
                <a:spLocks noChangeArrowheads="1"/>
              </p:cNvSpPr>
              <p:nvPr/>
            </p:nvSpPr>
            <p:spPr bwMode="auto">
              <a:xfrm>
                <a:off x="2199" y="2824"/>
                <a:ext cx="61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acceptPlayer()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60836" name="Rectangle 68"/>
              <p:cNvSpPr>
                <a:spLocks noChangeArrowheads="1"/>
              </p:cNvSpPr>
              <p:nvPr/>
            </p:nvSpPr>
            <p:spPr bwMode="auto">
              <a:xfrm>
                <a:off x="2199" y="2920"/>
                <a:ext cx="6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removePlayer()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60837" name="Rectangle 69"/>
              <p:cNvSpPr>
                <a:spLocks noChangeArrowheads="1"/>
              </p:cNvSpPr>
              <p:nvPr/>
            </p:nvSpPr>
            <p:spPr bwMode="auto">
              <a:xfrm>
                <a:off x="2199" y="3004"/>
                <a:ext cx="4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schedule()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grpSp>
        <p:nvGrpSpPr>
          <p:cNvPr id="160838" name="Group 70"/>
          <p:cNvGrpSpPr>
            <a:grpSpLocks/>
          </p:cNvGrpSpPr>
          <p:nvPr/>
        </p:nvGrpSpPr>
        <p:grpSpPr bwMode="auto">
          <a:xfrm>
            <a:off x="5830888" y="4411663"/>
            <a:ext cx="2052637" cy="341312"/>
            <a:chOff x="3673" y="2779"/>
            <a:chExt cx="1293" cy="215"/>
          </a:xfrm>
        </p:grpSpPr>
        <p:sp>
          <p:nvSpPr>
            <p:cNvPr id="160839" name="Rectangle 71"/>
            <p:cNvSpPr>
              <a:spLocks noChangeArrowheads="1"/>
            </p:cNvSpPr>
            <p:nvPr/>
          </p:nvSpPr>
          <p:spPr bwMode="auto">
            <a:xfrm>
              <a:off x="3673" y="2779"/>
              <a:ext cx="1293" cy="2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840" name="Rectangle 72"/>
            <p:cNvSpPr>
              <a:spLocks noChangeArrowheads="1"/>
            </p:cNvSpPr>
            <p:nvPr/>
          </p:nvSpPr>
          <p:spPr bwMode="auto">
            <a:xfrm>
              <a:off x="4030" y="2829"/>
              <a:ext cx="4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Advertiser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60841" name="Rectangle 73"/>
          <p:cNvSpPr>
            <a:spLocks noChangeArrowheads="1"/>
          </p:cNvSpPr>
          <p:nvPr/>
        </p:nvSpPr>
        <p:spPr bwMode="auto">
          <a:xfrm>
            <a:off x="6157913" y="4237038"/>
            <a:ext cx="6191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sponsors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42" name="Rectangle 74"/>
          <p:cNvSpPr>
            <a:spLocks noChangeArrowheads="1"/>
          </p:cNvSpPr>
          <p:nvPr/>
        </p:nvSpPr>
        <p:spPr bwMode="auto">
          <a:xfrm>
            <a:off x="7007225" y="4237038"/>
            <a:ext cx="58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43" name="Rectangle 75"/>
          <p:cNvSpPr>
            <a:spLocks noChangeArrowheads="1"/>
          </p:cNvSpPr>
          <p:nvPr/>
        </p:nvSpPr>
        <p:spPr bwMode="auto">
          <a:xfrm>
            <a:off x="5681663" y="4084638"/>
            <a:ext cx="58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44" name="Freeform 76"/>
          <p:cNvSpPr>
            <a:spLocks/>
          </p:cNvSpPr>
          <p:nvPr/>
        </p:nvSpPr>
        <p:spPr bwMode="auto">
          <a:xfrm>
            <a:off x="5622925" y="4068763"/>
            <a:ext cx="1311275" cy="342900"/>
          </a:xfrm>
          <a:custGeom>
            <a:avLst/>
            <a:gdLst>
              <a:gd name="T0" fmla="*/ 826 w 826"/>
              <a:gd name="T1" fmla="*/ 216 h 216"/>
              <a:gd name="T2" fmla="*/ 826 w 826"/>
              <a:gd name="T3" fmla="*/ 0 h 216"/>
              <a:gd name="T4" fmla="*/ 0 w 82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6" h="216">
                <a:moveTo>
                  <a:pt x="826" y="216"/>
                </a:moveTo>
                <a:lnTo>
                  <a:pt x="82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845" name="Rectangle 77"/>
          <p:cNvSpPr>
            <a:spLocks noChangeArrowheads="1"/>
          </p:cNvSpPr>
          <p:nvPr/>
        </p:nvSpPr>
        <p:spPr bwMode="auto">
          <a:xfrm>
            <a:off x="7226300" y="4237038"/>
            <a:ext cx="58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46" name="Rectangle 78"/>
          <p:cNvSpPr>
            <a:spLocks noChangeArrowheads="1"/>
          </p:cNvSpPr>
          <p:nvPr/>
        </p:nvSpPr>
        <p:spPr bwMode="auto">
          <a:xfrm>
            <a:off x="5711825" y="2336800"/>
            <a:ext cx="58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60847" name="Freeform 79"/>
          <p:cNvSpPr>
            <a:spLocks/>
          </p:cNvSpPr>
          <p:nvPr/>
        </p:nvSpPr>
        <p:spPr bwMode="auto">
          <a:xfrm>
            <a:off x="5622925" y="2454275"/>
            <a:ext cx="1747838" cy="1957388"/>
          </a:xfrm>
          <a:custGeom>
            <a:avLst/>
            <a:gdLst>
              <a:gd name="T0" fmla="*/ 1101 w 1101"/>
              <a:gd name="T1" fmla="*/ 1233 h 1233"/>
              <a:gd name="T2" fmla="*/ 1101 w 1101"/>
              <a:gd name="T3" fmla="*/ 0 h 1233"/>
              <a:gd name="T4" fmla="*/ 0 w 1101"/>
              <a:gd name="T5" fmla="*/ 0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1" h="1233">
                <a:moveTo>
                  <a:pt x="1101" y="1233"/>
                </a:moveTo>
                <a:lnTo>
                  <a:pt x="110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848" name="Rectangle 80"/>
          <p:cNvSpPr>
            <a:spLocks noChangeArrowheads="1"/>
          </p:cNvSpPr>
          <p:nvPr/>
        </p:nvSpPr>
        <p:spPr bwMode="auto">
          <a:xfrm>
            <a:off x="2174875" y="4768850"/>
            <a:ext cx="58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type information to ARENA’s object model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068388" y="1641475"/>
            <a:ext cx="2089150" cy="1635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3211513" y="1803400"/>
            <a:ext cx="3087687" cy="346075"/>
            <a:chOff x="2023" y="1136"/>
            <a:chExt cx="1945" cy="218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2023" y="1136"/>
              <a:ext cx="1945" cy="21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2503" y="1188"/>
              <a:ext cx="8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TournamentControl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211513" y="2149475"/>
            <a:ext cx="3087687" cy="1635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3608" name="Group 8"/>
          <p:cNvGrpSpPr>
            <a:grpSpLocks/>
          </p:cNvGrpSpPr>
          <p:nvPr/>
        </p:nvGrpSpPr>
        <p:grpSpPr bwMode="auto">
          <a:xfrm>
            <a:off x="1068388" y="4419600"/>
            <a:ext cx="2071687" cy="325438"/>
            <a:chOff x="673" y="2784"/>
            <a:chExt cx="1305" cy="205"/>
          </a:xfrm>
        </p:grpSpPr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673" y="2784"/>
              <a:ext cx="1305" cy="20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1152" y="2829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Player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53611" name="Freeform 11"/>
          <p:cNvSpPr>
            <a:spLocks/>
          </p:cNvSpPr>
          <p:nvPr/>
        </p:nvSpPr>
        <p:spPr bwMode="auto">
          <a:xfrm>
            <a:off x="3103563" y="5029200"/>
            <a:ext cx="1416050" cy="279400"/>
          </a:xfrm>
          <a:custGeom>
            <a:avLst/>
            <a:gdLst>
              <a:gd name="T0" fmla="*/ 0 w 892"/>
              <a:gd name="T1" fmla="*/ 229 h 229"/>
              <a:gd name="T2" fmla="*/ 892 w 892"/>
              <a:gd name="T3" fmla="*/ 229 h 229"/>
              <a:gd name="T4" fmla="*/ 892 w 892"/>
              <a:gd name="T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2" h="229">
                <a:moveTo>
                  <a:pt x="0" y="229"/>
                </a:moveTo>
                <a:lnTo>
                  <a:pt x="892" y="229"/>
                </a:lnTo>
                <a:lnTo>
                  <a:pt x="89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12" name="Freeform 12"/>
          <p:cNvSpPr>
            <a:spLocks/>
          </p:cNvSpPr>
          <p:nvPr/>
        </p:nvSpPr>
        <p:spPr bwMode="auto">
          <a:xfrm>
            <a:off x="4465638" y="4992688"/>
            <a:ext cx="107950" cy="236537"/>
          </a:xfrm>
          <a:custGeom>
            <a:avLst/>
            <a:gdLst>
              <a:gd name="T0" fmla="*/ 0 w 68"/>
              <a:gd name="T1" fmla="*/ 80 h 149"/>
              <a:gd name="T2" fmla="*/ 34 w 68"/>
              <a:gd name="T3" fmla="*/ 0 h 149"/>
              <a:gd name="T4" fmla="*/ 68 w 68"/>
              <a:gd name="T5" fmla="*/ 80 h 149"/>
              <a:gd name="T6" fmla="*/ 34 w 68"/>
              <a:gd name="T7" fmla="*/ 149 h 149"/>
              <a:gd name="T8" fmla="*/ 0 w 68"/>
              <a:gd name="T9" fmla="*/ 8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49">
                <a:moveTo>
                  <a:pt x="0" y="80"/>
                </a:moveTo>
                <a:lnTo>
                  <a:pt x="34" y="0"/>
                </a:lnTo>
                <a:lnTo>
                  <a:pt x="68" y="80"/>
                </a:lnTo>
                <a:lnTo>
                  <a:pt x="34" y="149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2198688" y="4244975"/>
            <a:ext cx="490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players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1954213" y="4244975"/>
            <a:ext cx="58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3411538" y="3656013"/>
            <a:ext cx="2233612" cy="327025"/>
            <a:chOff x="2149" y="2303"/>
            <a:chExt cx="1407" cy="206"/>
          </a:xfrm>
        </p:grpSpPr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2149" y="2303"/>
              <a:ext cx="1407" cy="20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617" name="Rectangle 17"/>
            <p:cNvSpPr>
              <a:spLocks noChangeArrowheads="1"/>
            </p:cNvSpPr>
            <p:nvPr/>
          </p:nvSpPr>
          <p:spPr bwMode="auto">
            <a:xfrm>
              <a:off x="2563" y="2349"/>
              <a:ext cx="5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4519613" y="3124200"/>
            <a:ext cx="1587" cy="5143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4383088" y="31115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4383088" y="34718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53621" name="Group 21"/>
          <p:cNvGrpSpPr>
            <a:grpSpLocks/>
          </p:cNvGrpSpPr>
          <p:nvPr/>
        </p:nvGrpSpPr>
        <p:grpSpPr bwMode="auto">
          <a:xfrm>
            <a:off x="1068388" y="1804988"/>
            <a:ext cx="2089150" cy="273050"/>
            <a:chOff x="673" y="1113"/>
            <a:chExt cx="1316" cy="172"/>
          </a:xfrm>
        </p:grpSpPr>
        <p:sp>
          <p:nvSpPr>
            <p:cNvPr id="153622" name="Rectangle 22"/>
            <p:cNvSpPr>
              <a:spLocks noChangeArrowheads="1"/>
            </p:cNvSpPr>
            <p:nvPr/>
          </p:nvSpPr>
          <p:spPr bwMode="auto">
            <a:xfrm>
              <a:off x="673" y="1113"/>
              <a:ext cx="1316" cy="17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623" name="Rectangle 23"/>
            <p:cNvSpPr>
              <a:spLocks noChangeArrowheads="1"/>
            </p:cNvSpPr>
            <p:nvPr/>
          </p:nvSpPr>
          <p:spPr bwMode="auto">
            <a:xfrm>
              <a:off x="722" y="1142"/>
              <a:ext cx="10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+applyForTournament()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53624" name="Group 24"/>
          <p:cNvGrpSpPr>
            <a:grpSpLocks/>
          </p:cNvGrpSpPr>
          <p:nvPr/>
        </p:nvGrpSpPr>
        <p:grpSpPr bwMode="auto">
          <a:xfrm>
            <a:off x="1050925" y="5145088"/>
            <a:ext cx="2070100" cy="344487"/>
            <a:chOff x="662" y="3241"/>
            <a:chExt cx="1304" cy="217"/>
          </a:xfrm>
        </p:grpSpPr>
        <p:sp>
          <p:nvSpPr>
            <p:cNvPr id="153625" name="Rectangle 25"/>
            <p:cNvSpPr>
              <a:spLocks noChangeArrowheads="1"/>
            </p:cNvSpPr>
            <p:nvPr/>
          </p:nvSpPr>
          <p:spPr bwMode="auto">
            <a:xfrm>
              <a:off x="662" y="3241"/>
              <a:ext cx="1304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1169" y="3292"/>
              <a:ext cx="2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Match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53627" name="Group 27"/>
          <p:cNvGrpSpPr>
            <a:grpSpLocks/>
          </p:cNvGrpSpPr>
          <p:nvPr/>
        </p:nvGrpSpPr>
        <p:grpSpPr bwMode="auto">
          <a:xfrm>
            <a:off x="1050925" y="5837238"/>
            <a:ext cx="2070100" cy="417512"/>
            <a:chOff x="662" y="3653"/>
            <a:chExt cx="1304" cy="263"/>
          </a:xfrm>
        </p:grpSpPr>
        <p:sp>
          <p:nvSpPr>
            <p:cNvPr id="153628" name="Rectangle 28"/>
            <p:cNvSpPr>
              <a:spLocks noChangeArrowheads="1"/>
            </p:cNvSpPr>
            <p:nvPr/>
          </p:nvSpPr>
          <p:spPr bwMode="auto">
            <a:xfrm>
              <a:off x="662" y="3653"/>
              <a:ext cx="1304" cy="26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3629" name="Group 29"/>
            <p:cNvGrpSpPr>
              <a:grpSpLocks/>
            </p:cNvGrpSpPr>
            <p:nvPr/>
          </p:nvGrpSpPr>
          <p:grpSpPr bwMode="auto">
            <a:xfrm>
              <a:off x="710" y="3682"/>
              <a:ext cx="717" cy="206"/>
              <a:chOff x="710" y="3693"/>
              <a:chExt cx="717" cy="206"/>
            </a:xfrm>
          </p:grpSpPr>
          <p:sp>
            <p:nvSpPr>
              <p:cNvPr id="153630" name="Rectangle 30"/>
              <p:cNvSpPr>
                <a:spLocks noChangeArrowheads="1"/>
              </p:cNvSpPr>
              <p:nvPr/>
            </p:nvSpPr>
            <p:spPr bwMode="auto">
              <a:xfrm>
                <a:off x="710" y="3693"/>
                <a:ext cx="69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+playMove(p,m)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31" name="Rectangle 31"/>
              <p:cNvSpPr>
                <a:spLocks noChangeArrowheads="1"/>
              </p:cNvSpPr>
              <p:nvPr/>
            </p:nvSpPr>
            <p:spPr bwMode="auto">
              <a:xfrm>
                <a:off x="710" y="3784"/>
                <a:ext cx="7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+getScore():Map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3221038" y="5133975"/>
            <a:ext cx="576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matches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3221038" y="5353050"/>
            <a:ext cx="58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53634" name="Group 34"/>
          <p:cNvGrpSpPr>
            <a:grpSpLocks/>
          </p:cNvGrpSpPr>
          <p:nvPr/>
        </p:nvGrpSpPr>
        <p:grpSpPr bwMode="auto">
          <a:xfrm>
            <a:off x="1050925" y="5486400"/>
            <a:ext cx="2070100" cy="344488"/>
            <a:chOff x="662" y="3450"/>
            <a:chExt cx="1304" cy="217"/>
          </a:xfrm>
        </p:grpSpPr>
        <p:sp>
          <p:nvSpPr>
            <p:cNvPr id="153635" name="Rectangle 35"/>
            <p:cNvSpPr>
              <a:spLocks noChangeArrowheads="1"/>
            </p:cNvSpPr>
            <p:nvPr/>
          </p:nvSpPr>
          <p:spPr bwMode="auto">
            <a:xfrm>
              <a:off x="662" y="3450"/>
              <a:ext cx="1304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3636" name="Group 36"/>
            <p:cNvGrpSpPr>
              <a:grpSpLocks/>
            </p:cNvGrpSpPr>
            <p:nvPr/>
          </p:nvGrpSpPr>
          <p:grpSpPr bwMode="auto">
            <a:xfrm>
              <a:off x="710" y="3456"/>
              <a:ext cx="873" cy="206"/>
              <a:chOff x="710" y="3464"/>
              <a:chExt cx="873" cy="206"/>
            </a:xfrm>
          </p:grpSpPr>
          <p:sp>
            <p:nvSpPr>
              <p:cNvPr id="153637" name="Rectangle 37"/>
              <p:cNvSpPr>
                <a:spLocks noChangeArrowheads="1"/>
              </p:cNvSpPr>
              <p:nvPr/>
            </p:nvSpPr>
            <p:spPr bwMode="auto">
              <a:xfrm>
                <a:off x="710" y="3464"/>
                <a:ext cx="47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+start:Date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38" name="Rectangle 38"/>
              <p:cNvSpPr>
                <a:spLocks noChangeArrowheads="1"/>
              </p:cNvSpPr>
              <p:nvPr/>
            </p:nvSpPr>
            <p:spPr bwMode="auto">
              <a:xfrm>
                <a:off x="710" y="3555"/>
                <a:ext cx="87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+status:MatchStatus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grpSp>
        <p:nvGrpSpPr>
          <p:cNvPr id="153639" name="Group 39"/>
          <p:cNvGrpSpPr>
            <a:grpSpLocks/>
          </p:cNvGrpSpPr>
          <p:nvPr/>
        </p:nvGrpSpPr>
        <p:grpSpPr bwMode="auto">
          <a:xfrm>
            <a:off x="3411538" y="3984625"/>
            <a:ext cx="2233612" cy="508000"/>
            <a:chOff x="2149" y="2498"/>
            <a:chExt cx="1407" cy="320"/>
          </a:xfrm>
        </p:grpSpPr>
        <p:sp>
          <p:nvSpPr>
            <p:cNvPr id="153640" name="Rectangle 40"/>
            <p:cNvSpPr>
              <a:spLocks noChangeArrowheads="1"/>
            </p:cNvSpPr>
            <p:nvPr/>
          </p:nvSpPr>
          <p:spPr bwMode="auto">
            <a:xfrm>
              <a:off x="2149" y="2498"/>
              <a:ext cx="1407" cy="320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3641" name="Group 41"/>
            <p:cNvGrpSpPr>
              <a:grpSpLocks/>
            </p:cNvGrpSpPr>
            <p:nvPr/>
          </p:nvGrpSpPr>
          <p:grpSpPr bwMode="auto">
            <a:xfrm>
              <a:off x="2195" y="2509"/>
              <a:ext cx="574" cy="298"/>
              <a:chOff x="2195" y="2514"/>
              <a:chExt cx="574" cy="298"/>
            </a:xfrm>
          </p:grpSpPr>
          <p:sp>
            <p:nvSpPr>
              <p:cNvPr id="153642" name="Rectangle 42"/>
              <p:cNvSpPr>
                <a:spLocks noChangeArrowheads="1"/>
              </p:cNvSpPr>
              <p:nvPr/>
            </p:nvSpPr>
            <p:spPr bwMode="auto">
              <a:xfrm>
                <a:off x="2195" y="2514"/>
                <a:ext cx="57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+name:String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43" name="Rectangle 43"/>
              <p:cNvSpPr>
                <a:spLocks noChangeArrowheads="1"/>
              </p:cNvSpPr>
              <p:nvPr/>
            </p:nvSpPr>
            <p:spPr bwMode="auto">
              <a:xfrm>
                <a:off x="2195" y="2606"/>
                <a:ext cx="47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+start:Date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44" name="Rectangle 44"/>
              <p:cNvSpPr>
                <a:spLocks noChangeArrowheads="1"/>
              </p:cNvSpPr>
              <p:nvPr/>
            </p:nvSpPr>
            <p:spPr bwMode="auto">
              <a:xfrm>
                <a:off x="2195" y="2697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+end:Date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sp>
        <p:nvSpPr>
          <p:cNvPr id="153645" name="Freeform 45"/>
          <p:cNvSpPr>
            <a:spLocks/>
          </p:cNvSpPr>
          <p:nvPr/>
        </p:nvSpPr>
        <p:spPr bwMode="auto">
          <a:xfrm>
            <a:off x="3140075" y="1458913"/>
            <a:ext cx="1379538" cy="344487"/>
          </a:xfrm>
          <a:custGeom>
            <a:avLst/>
            <a:gdLst>
              <a:gd name="T0" fmla="*/ 0 w 869"/>
              <a:gd name="T1" fmla="*/ 0 h 217"/>
              <a:gd name="T2" fmla="*/ 869 w 869"/>
              <a:gd name="T3" fmla="*/ 0 h 217"/>
              <a:gd name="T4" fmla="*/ 869 w 869"/>
              <a:gd name="T5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9" h="217">
                <a:moveTo>
                  <a:pt x="0" y="0"/>
                </a:moveTo>
                <a:lnTo>
                  <a:pt x="869" y="0"/>
                </a:lnTo>
                <a:lnTo>
                  <a:pt x="869" y="21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46" name="Rectangle 46"/>
          <p:cNvSpPr>
            <a:spLocks noChangeArrowheads="1"/>
          </p:cNvSpPr>
          <p:nvPr/>
        </p:nvSpPr>
        <p:spPr bwMode="auto">
          <a:xfrm>
            <a:off x="3203575" y="15033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47" name="Rectangle 47"/>
          <p:cNvSpPr>
            <a:spLocks noChangeArrowheads="1"/>
          </p:cNvSpPr>
          <p:nvPr/>
        </p:nvSpPr>
        <p:spPr bwMode="auto">
          <a:xfrm>
            <a:off x="4383088" y="16002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>
            <a:off x="3287713" y="4100513"/>
            <a:ext cx="58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49" name="Line 49"/>
          <p:cNvSpPr>
            <a:spLocks noChangeShapeType="1"/>
          </p:cNvSpPr>
          <p:nvPr/>
        </p:nvSpPr>
        <p:spPr bwMode="auto">
          <a:xfrm flipV="1">
            <a:off x="2085975" y="4745038"/>
            <a:ext cx="1588" cy="400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50" name="Rectangle 50"/>
          <p:cNvSpPr>
            <a:spLocks noChangeArrowheads="1"/>
          </p:cNvSpPr>
          <p:nvPr/>
        </p:nvSpPr>
        <p:spPr bwMode="auto">
          <a:xfrm>
            <a:off x="1420813" y="4953000"/>
            <a:ext cx="576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matches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51" name="Rectangle 51"/>
          <p:cNvSpPr>
            <a:spLocks noChangeArrowheads="1"/>
          </p:cNvSpPr>
          <p:nvPr/>
        </p:nvSpPr>
        <p:spPr bwMode="auto">
          <a:xfrm>
            <a:off x="2160588" y="4953000"/>
            <a:ext cx="58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53652" name="Group 52"/>
          <p:cNvGrpSpPr>
            <a:grpSpLocks/>
          </p:cNvGrpSpPr>
          <p:nvPr/>
        </p:nvGrpSpPr>
        <p:grpSpPr bwMode="auto">
          <a:xfrm>
            <a:off x="1068388" y="1295400"/>
            <a:ext cx="2089150" cy="344488"/>
            <a:chOff x="673" y="816"/>
            <a:chExt cx="1316" cy="217"/>
          </a:xfrm>
        </p:grpSpPr>
        <p:sp>
          <p:nvSpPr>
            <p:cNvPr id="153653" name="Rectangle 53"/>
            <p:cNvSpPr>
              <a:spLocks noChangeArrowheads="1"/>
            </p:cNvSpPr>
            <p:nvPr/>
          </p:nvSpPr>
          <p:spPr bwMode="auto">
            <a:xfrm>
              <a:off x="925" y="867"/>
              <a:ext cx="74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TournamentForm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53654" name="Rectangle 54"/>
            <p:cNvSpPr>
              <a:spLocks noChangeArrowheads="1"/>
            </p:cNvSpPr>
            <p:nvPr/>
          </p:nvSpPr>
          <p:spPr bwMode="auto">
            <a:xfrm>
              <a:off x="673" y="816"/>
              <a:ext cx="1316" cy="21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3655" name="Freeform 55"/>
          <p:cNvSpPr>
            <a:spLocks/>
          </p:cNvSpPr>
          <p:nvPr/>
        </p:nvSpPr>
        <p:spPr bwMode="auto">
          <a:xfrm>
            <a:off x="2103438" y="4073525"/>
            <a:ext cx="1308100" cy="346075"/>
          </a:xfrm>
          <a:custGeom>
            <a:avLst/>
            <a:gdLst>
              <a:gd name="T0" fmla="*/ 0 w 824"/>
              <a:gd name="T1" fmla="*/ 218 h 218"/>
              <a:gd name="T2" fmla="*/ 0 w 824"/>
              <a:gd name="T3" fmla="*/ 0 h 218"/>
              <a:gd name="T4" fmla="*/ 824 w 824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4" h="218">
                <a:moveTo>
                  <a:pt x="0" y="218"/>
                </a:moveTo>
                <a:lnTo>
                  <a:pt x="0" y="0"/>
                </a:lnTo>
                <a:lnTo>
                  <a:pt x="824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56" name="Rectangle 56"/>
          <p:cNvSpPr>
            <a:spLocks noChangeArrowheads="1"/>
          </p:cNvSpPr>
          <p:nvPr/>
        </p:nvSpPr>
        <p:spPr bwMode="auto">
          <a:xfrm>
            <a:off x="1733550" y="4244975"/>
            <a:ext cx="58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57" name="Rectangle 57"/>
          <p:cNvSpPr>
            <a:spLocks noChangeArrowheads="1"/>
          </p:cNvSpPr>
          <p:nvPr/>
        </p:nvSpPr>
        <p:spPr bwMode="auto">
          <a:xfrm>
            <a:off x="2089150" y="2320925"/>
            <a:ext cx="58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58" name="Freeform 58"/>
          <p:cNvSpPr>
            <a:spLocks/>
          </p:cNvSpPr>
          <p:nvPr/>
        </p:nvSpPr>
        <p:spPr bwMode="auto">
          <a:xfrm>
            <a:off x="1649413" y="2439988"/>
            <a:ext cx="1562100" cy="1979612"/>
          </a:xfrm>
          <a:custGeom>
            <a:avLst/>
            <a:gdLst>
              <a:gd name="T0" fmla="*/ 0 w 984"/>
              <a:gd name="T1" fmla="*/ 1247 h 1247"/>
              <a:gd name="T2" fmla="*/ 0 w 984"/>
              <a:gd name="T3" fmla="*/ 0 h 1247"/>
              <a:gd name="T4" fmla="*/ 984 w 984"/>
              <a:gd name="T5" fmla="*/ 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4" h="1247">
                <a:moveTo>
                  <a:pt x="0" y="1247"/>
                </a:moveTo>
                <a:lnTo>
                  <a:pt x="0" y="0"/>
                </a:lnTo>
                <a:lnTo>
                  <a:pt x="984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3659" name="Group 59"/>
          <p:cNvGrpSpPr>
            <a:grpSpLocks/>
          </p:cNvGrpSpPr>
          <p:nvPr/>
        </p:nvGrpSpPr>
        <p:grpSpPr bwMode="auto">
          <a:xfrm>
            <a:off x="3411538" y="4492625"/>
            <a:ext cx="2233612" cy="509588"/>
            <a:chOff x="2149" y="2806"/>
            <a:chExt cx="1407" cy="321"/>
          </a:xfrm>
        </p:grpSpPr>
        <p:sp>
          <p:nvSpPr>
            <p:cNvPr id="153660" name="Rectangle 60"/>
            <p:cNvSpPr>
              <a:spLocks noChangeArrowheads="1"/>
            </p:cNvSpPr>
            <p:nvPr/>
          </p:nvSpPr>
          <p:spPr bwMode="auto">
            <a:xfrm>
              <a:off x="2149" y="2806"/>
              <a:ext cx="1407" cy="32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3661" name="Group 61"/>
            <p:cNvGrpSpPr>
              <a:grpSpLocks/>
            </p:cNvGrpSpPr>
            <p:nvPr/>
          </p:nvGrpSpPr>
          <p:grpSpPr bwMode="auto">
            <a:xfrm>
              <a:off x="2195" y="2818"/>
              <a:ext cx="765" cy="298"/>
              <a:chOff x="2195" y="2823"/>
              <a:chExt cx="765" cy="298"/>
            </a:xfrm>
          </p:grpSpPr>
          <p:sp>
            <p:nvSpPr>
              <p:cNvPr id="153662" name="Rectangle 62"/>
              <p:cNvSpPr>
                <a:spLocks noChangeArrowheads="1"/>
              </p:cNvSpPr>
              <p:nvPr/>
            </p:nvSpPr>
            <p:spPr bwMode="auto">
              <a:xfrm>
                <a:off x="2195" y="2823"/>
                <a:ext cx="7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+acceptPlayer(p)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63" name="Rectangle 63"/>
              <p:cNvSpPr>
                <a:spLocks noChangeArrowheads="1"/>
              </p:cNvSpPr>
              <p:nvPr/>
            </p:nvSpPr>
            <p:spPr bwMode="auto">
              <a:xfrm>
                <a:off x="2195" y="2915"/>
                <a:ext cx="76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+removePlayer(p)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64" name="Rectangle 64"/>
              <p:cNvSpPr>
                <a:spLocks noChangeArrowheads="1"/>
              </p:cNvSpPr>
              <p:nvPr/>
            </p:nvSpPr>
            <p:spPr bwMode="auto">
              <a:xfrm>
                <a:off x="2195" y="3006"/>
                <a:ext cx="50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+schedule()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  <p:grpSp>
        <p:nvGrpSpPr>
          <p:cNvPr id="153665" name="Group 65"/>
          <p:cNvGrpSpPr>
            <a:grpSpLocks/>
          </p:cNvGrpSpPr>
          <p:nvPr/>
        </p:nvGrpSpPr>
        <p:grpSpPr bwMode="auto">
          <a:xfrm>
            <a:off x="5845175" y="4419600"/>
            <a:ext cx="2070100" cy="325438"/>
            <a:chOff x="3682" y="2784"/>
            <a:chExt cx="1304" cy="205"/>
          </a:xfrm>
        </p:grpSpPr>
        <p:sp>
          <p:nvSpPr>
            <p:cNvPr id="153666" name="Rectangle 66"/>
            <p:cNvSpPr>
              <a:spLocks noChangeArrowheads="1"/>
            </p:cNvSpPr>
            <p:nvPr/>
          </p:nvSpPr>
          <p:spPr bwMode="auto">
            <a:xfrm>
              <a:off x="3682" y="2784"/>
              <a:ext cx="1304" cy="20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667" name="Rectangle 67"/>
            <p:cNvSpPr>
              <a:spLocks noChangeArrowheads="1"/>
            </p:cNvSpPr>
            <p:nvPr/>
          </p:nvSpPr>
          <p:spPr bwMode="auto">
            <a:xfrm>
              <a:off x="4044" y="2829"/>
              <a:ext cx="4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Advertiser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53668" name="Rectangle 68"/>
          <p:cNvSpPr>
            <a:spLocks noChangeArrowheads="1"/>
          </p:cNvSpPr>
          <p:nvPr/>
        </p:nvSpPr>
        <p:spPr bwMode="auto">
          <a:xfrm>
            <a:off x="6167438" y="4244975"/>
            <a:ext cx="6191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sponsors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69" name="Rectangle 69"/>
          <p:cNvSpPr>
            <a:spLocks noChangeArrowheads="1"/>
          </p:cNvSpPr>
          <p:nvPr/>
        </p:nvSpPr>
        <p:spPr bwMode="auto">
          <a:xfrm>
            <a:off x="7023100" y="4244975"/>
            <a:ext cx="58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70" name="Rectangle 70"/>
          <p:cNvSpPr>
            <a:spLocks noChangeArrowheads="1"/>
          </p:cNvSpPr>
          <p:nvPr/>
        </p:nvSpPr>
        <p:spPr bwMode="auto">
          <a:xfrm>
            <a:off x="5688013" y="4100513"/>
            <a:ext cx="58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71" name="Freeform 71"/>
          <p:cNvSpPr>
            <a:spLocks/>
          </p:cNvSpPr>
          <p:nvPr/>
        </p:nvSpPr>
        <p:spPr bwMode="auto">
          <a:xfrm>
            <a:off x="5627688" y="4073525"/>
            <a:ext cx="1325562" cy="346075"/>
          </a:xfrm>
          <a:custGeom>
            <a:avLst/>
            <a:gdLst>
              <a:gd name="T0" fmla="*/ 835 w 835"/>
              <a:gd name="T1" fmla="*/ 218 h 218"/>
              <a:gd name="T2" fmla="*/ 835 w 835"/>
              <a:gd name="T3" fmla="*/ 0 h 218"/>
              <a:gd name="T4" fmla="*/ 0 w 835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5" h="218">
                <a:moveTo>
                  <a:pt x="835" y="218"/>
                </a:moveTo>
                <a:lnTo>
                  <a:pt x="835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72" name="Rectangle 72"/>
          <p:cNvSpPr>
            <a:spLocks noChangeArrowheads="1"/>
          </p:cNvSpPr>
          <p:nvPr/>
        </p:nvSpPr>
        <p:spPr bwMode="auto">
          <a:xfrm>
            <a:off x="7243763" y="4244975"/>
            <a:ext cx="58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73" name="Rectangle 73"/>
          <p:cNvSpPr>
            <a:spLocks noChangeArrowheads="1"/>
          </p:cNvSpPr>
          <p:nvPr/>
        </p:nvSpPr>
        <p:spPr bwMode="auto">
          <a:xfrm>
            <a:off x="6705600" y="2320925"/>
            <a:ext cx="58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3674" name="Freeform 74"/>
          <p:cNvSpPr>
            <a:spLocks/>
          </p:cNvSpPr>
          <p:nvPr/>
        </p:nvSpPr>
        <p:spPr bwMode="auto">
          <a:xfrm>
            <a:off x="6280150" y="2439988"/>
            <a:ext cx="1108075" cy="1979612"/>
          </a:xfrm>
          <a:custGeom>
            <a:avLst/>
            <a:gdLst>
              <a:gd name="T0" fmla="*/ 698 w 698"/>
              <a:gd name="T1" fmla="*/ 1247 h 1247"/>
              <a:gd name="T2" fmla="*/ 698 w 698"/>
              <a:gd name="T3" fmla="*/ 0 h 1247"/>
              <a:gd name="T4" fmla="*/ 0 w 698"/>
              <a:gd name="T5" fmla="*/ 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1247">
                <a:moveTo>
                  <a:pt x="698" y="1247"/>
                </a:moveTo>
                <a:lnTo>
                  <a:pt x="698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75" name="Rectangle 75"/>
          <p:cNvSpPr>
            <a:spLocks noChangeArrowheads="1"/>
          </p:cNvSpPr>
          <p:nvPr/>
        </p:nvSpPr>
        <p:spPr bwMode="auto">
          <a:xfrm>
            <a:off x="2160588" y="4772025"/>
            <a:ext cx="58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53676" name="Group 76"/>
          <p:cNvGrpSpPr>
            <a:grpSpLocks/>
          </p:cNvGrpSpPr>
          <p:nvPr/>
        </p:nvGrpSpPr>
        <p:grpSpPr bwMode="auto">
          <a:xfrm>
            <a:off x="3211513" y="2305050"/>
            <a:ext cx="3087687" cy="798513"/>
            <a:chOff x="2023" y="1434"/>
            <a:chExt cx="1945" cy="503"/>
          </a:xfrm>
        </p:grpSpPr>
        <p:sp>
          <p:nvSpPr>
            <p:cNvPr id="153677" name="Rectangle 77"/>
            <p:cNvSpPr>
              <a:spLocks noChangeArrowheads="1"/>
            </p:cNvSpPr>
            <p:nvPr/>
          </p:nvSpPr>
          <p:spPr bwMode="auto">
            <a:xfrm>
              <a:off x="2023" y="1434"/>
              <a:ext cx="1945" cy="50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3678" name="Group 78"/>
            <p:cNvGrpSpPr>
              <a:grpSpLocks/>
            </p:cNvGrpSpPr>
            <p:nvPr/>
          </p:nvGrpSpPr>
          <p:grpSpPr bwMode="auto">
            <a:xfrm>
              <a:off x="2071" y="1445"/>
              <a:ext cx="1422" cy="481"/>
              <a:chOff x="2071" y="1450"/>
              <a:chExt cx="1422" cy="481"/>
            </a:xfrm>
          </p:grpSpPr>
          <p:sp>
            <p:nvSpPr>
              <p:cNvPr id="153679" name="Rectangle 79"/>
              <p:cNvSpPr>
                <a:spLocks noChangeArrowheads="1"/>
              </p:cNvSpPr>
              <p:nvPr/>
            </p:nvSpPr>
            <p:spPr bwMode="auto">
              <a:xfrm>
                <a:off x="2071" y="1450"/>
                <a:ext cx="142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+selectSponsors(advertisers):List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80" name="Rectangle 80"/>
              <p:cNvSpPr>
                <a:spLocks noChangeArrowheads="1"/>
              </p:cNvSpPr>
              <p:nvPr/>
            </p:nvSpPr>
            <p:spPr bwMode="auto">
              <a:xfrm>
                <a:off x="2071" y="1542"/>
                <a:ext cx="10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+advertizeTournament()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81" name="Rectangle 81"/>
              <p:cNvSpPr>
                <a:spLocks noChangeArrowheads="1"/>
              </p:cNvSpPr>
              <p:nvPr/>
            </p:nvSpPr>
            <p:spPr bwMode="auto">
              <a:xfrm>
                <a:off x="2071" y="1633"/>
                <a:ext cx="72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+acceptPlayer(p)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82" name="Rectangle 82"/>
              <p:cNvSpPr>
                <a:spLocks noChangeArrowheads="1"/>
              </p:cNvSpPr>
              <p:nvPr/>
            </p:nvSpPr>
            <p:spPr bwMode="auto">
              <a:xfrm>
                <a:off x="2071" y="1725"/>
                <a:ext cx="10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+announceTournament()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53683" name="Rectangle 83"/>
              <p:cNvSpPr>
                <a:spLocks noChangeArrowheads="1"/>
              </p:cNvSpPr>
              <p:nvPr/>
            </p:nvSpPr>
            <p:spPr bwMode="auto">
              <a:xfrm>
                <a:off x="2071" y="1816"/>
                <a:ext cx="13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+isPlayerOverbooked():boolean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Design: Closing the Gap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77863"/>
            <a:ext cx="7924800" cy="59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4305300" cy="1377950"/>
          </a:xfrm>
        </p:spPr>
        <p:txBody>
          <a:bodyPr/>
          <a:lstStyle/>
          <a:p>
            <a:r>
              <a:rPr lang="en-US" altLang="en-US"/>
              <a:t>Pre- and post-conditions for ordering operations on TournamentControl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981200"/>
            <a:ext cx="6629400" cy="4235450"/>
          </a:xfrm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 b="1">
                <a:latin typeface="Lucida Sans Typewriter" panose="020B0509030504030204" pitchFamily="49" charset="0"/>
              </a:rPr>
              <a:t>context</a:t>
            </a:r>
            <a:r>
              <a:rPr lang="en-US" altLang="en-US" sz="1200">
                <a:latin typeface="Lucida Sans Typewriter" panose="020B0509030504030204" pitchFamily="49" charset="0"/>
              </a:rPr>
              <a:t> TournamentControl::selectSponsors(advertisers) </a:t>
            </a:r>
            <a:r>
              <a:rPr lang="en-US" altLang="en-US" sz="1200" b="1">
                <a:latin typeface="Lucida Sans Typewriter" panose="020B0509030504030204" pitchFamily="49" charset="0"/>
              </a:rPr>
              <a:t>pre</a:t>
            </a:r>
            <a:r>
              <a:rPr lang="en-US" altLang="en-US" sz="1200">
                <a:latin typeface="Lucida Sans Typewriter" panose="020B0509030504030204" pitchFamily="49" charset="0"/>
              </a:rPr>
              <a:t>: 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interestedSponsors-&gt;notEmpty and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	tournament.sponsors-&gt;isEmpty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 b="1">
                <a:latin typeface="Lucida Sans Typewriter" panose="020B0509030504030204" pitchFamily="49" charset="0"/>
              </a:rPr>
              <a:t>context</a:t>
            </a:r>
            <a:r>
              <a:rPr lang="en-US" altLang="en-US" sz="1200">
                <a:latin typeface="Lucida Sans Typewriter" panose="020B0509030504030204" pitchFamily="49" charset="0"/>
              </a:rPr>
              <a:t> TournamentControl::selectSponsors(advertisers) </a:t>
            </a:r>
            <a:r>
              <a:rPr lang="en-US" altLang="en-US" sz="1200" b="1">
                <a:latin typeface="Lucida Sans Typewriter" panose="020B0509030504030204" pitchFamily="49" charset="0"/>
              </a:rPr>
              <a:t>post</a:t>
            </a:r>
            <a:r>
              <a:rPr lang="en-US" altLang="en-US" sz="1200">
                <a:latin typeface="Lucida Sans Typewriter" panose="020B0509030504030204" pitchFamily="49" charset="0"/>
              </a:rPr>
              <a:t>: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tournament.sponsors.equals(advertisers)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2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 b="1">
                <a:latin typeface="Lucida Sans Typewriter" panose="020B0509030504030204" pitchFamily="49" charset="0"/>
              </a:rPr>
              <a:t>context</a:t>
            </a:r>
            <a:r>
              <a:rPr lang="en-US" altLang="en-US" sz="1200">
                <a:latin typeface="Lucida Sans Typewriter" panose="020B0509030504030204" pitchFamily="49" charset="0"/>
              </a:rPr>
              <a:t> TournamentControl::advertiseTournament() </a:t>
            </a:r>
            <a:r>
              <a:rPr lang="en-US" altLang="en-US" sz="1200" b="1">
                <a:latin typeface="Lucida Sans Typewriter" panose="020B0509030504030204" pitchFamily="49" charset="0"/>
              </a:rPr>
              <a:t>pre</a:t>
            </a:r>
            <a:r>
              <a:rPr lang="en-US" altLang="en-US" sz="1200">
                <a:latin typeface="Lucida Sans Typewriter" panose="020B0509030504030204" pitchFamily="49" charset="0"/>
              </a:rPr>
              <a:t>: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tournament.sponsors-&gt;isEmpty and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	not tournament.advertised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 b="1">
                <a:latin typeface="Lucida Sans Typewriter" panose="020B0509030504030204" pitchFamily="49" charset="0"/>
              </a:rPr>
              <a:t>context</a:t>
            </a:r>
            <a:r>
              <a:rPr lang="en-US" altLang="en-US" sz="1200">
                <a:latin typeface="Lucida Sans Typewriter" panose="020B0509030504030204" pitchFamily="49" charset="0"/>
              </a:rPr>
              <a:t> TournamentControl::advertiseTournament() </a:t>
            </a:r>
            <a:r>
              <a:rPr lang="en-US" altLang="en-US" sz="1200" b="1">
                <a:latin typeface="Lucida Sans Typewriter" panose="020B0509030504030204" pitchFamily="49" charset="0"/>
              </a:rPr>
              <a:t>post</a:t>
            </a:r>
            <a:r>
              <a:rPr lang="en-US" altLang="en-US" sz="1200">
                <a:latin typeface="Lucida Sans Typewriter" panose="020B0509030504030204" pitchFamily="49" charset="0"/>
              </a:rPr>
              <a:t>: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tournament.advertised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2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 b="1">
                <a:latin typeface="Lucida Sans Typewriter" panose="020B0509030504030204" pitchFamily="49" charset="0"/>
              </a:rPr>
              <a:t>context</a:t>
            </a:r>
            <a:r>
              <a:rPr lang="en-US" altLang="en-US" sz="1200">
                <a:latin typeface="Lucida Sans Typewriter" panose="020B0509030504030204" pitchFamily="49" charset="0"/>
              </a:rPr>
              <a:t> TournamentControl::acceptPlayer(p) </a:t>
            </a:r>
            <a:r>
              <a:rPr lang="en-US" altLang="en-US" sz="1200" b="1">
                <a:latin typeface="Lucida Sans Typewriter" panose="020B0509030504030204" pitchFamily="49" charset="0"/>
              </a:rPr>
              <a:t>pre</a:t>
            </a:r>
            <a:r>
              <a:rPr lang="en-US" altLang="en-US" sz="1200">
                <a:latin typeface="Lucida Sans Typewriter" panose="020B0509030504030204" pitchFamily="49" charset="0"/>
              </a:rPr>
              <a:t>: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tournament.advertised and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	interestedPlayers-&gt;includes(p) and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		not isPlayerOverbooked(p)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 b="1">
                <a:latin typeface="Lucida Sans Typewriter" panose="020B0509030504030204" pitchFamily="49" charset="0"/>
              </a:rPr>
              <a:t>context</a:t>
            </a:r>
            <a:r>
              <a:rPr lang="en-US" altLang="en-US" sz="1200">
                <a:latin typeface="Lucida Sans Typewriter" panose="020B0509030504030204" pitchFamily="49" charset="0"/>
              </a:rPr>
              <a:t> TournamentControl::acceptPlayer(p) </a:t>
            </a:r>
            <a:r>
              <a:rPr lang="en-US" altLang="en-US" sz="1200" b="1">
                <a:latin typeface="Lucida Sans Typewriter" panose="020B0509030504030204" pitchFamily="49" charset="0"/>
              </a:rPr>
              <a:t>post</a:t>
            </a:r>
            <a:r>
              <a:rPr lang="en-US" altLang="en-US" sz="1200">
                <a:latin typeface="Lucida Sans Typewriter" panose="020B0509030504030204" pitchFamily="49" charset="0"/>
              </a:rPr>
              <a:t>: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200">
                <a:latin typeface="Lucida Sans Typewriter" panose="020B0509030504030204" pitchFamily="49" charset="0"/>
              </a:rPr>
              <a:t>	tournament.players-&gt;includes(p)</a:t>
            </a:r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4953000" y="152400"/>
            <a:ext cx="4003675" cy="1706563"/>
            <a:chOff x="3039" y="623"/>
            <a:chExt cx="2522" cy="1075"/>
          </a:xfrm>
        </p:grpSpPr>
        <p:grpSp>
          <p:nvGrpSpPr>
            <p:cNvPr id="154629" name="Group 5"/>
            <p:cNvGrpSpPr>
              <a:grpSpLocks/>
            </p:cNvGrpSpPr>
            <p:nvPr/>
          </p:nvGrpSpPr>
          <p:grpSpPr bwMode="auto">
            <a:xfrm>
              <a:off x="3039" y="623"/>
              <a:ext cx="2522" cy="268"/>
              <a:chOff x="3039" y="623"/>
              <a:chExt cx="2522" cy="268"/>
            </a:xfrm>
          </p:grpSpPr>
          <p:sp>
            <p:nvSpPr>
              <p:cNvPr id="154630" name="Rectangle 6"/>
              <p:cNvSpPr>
                <a:spLocks noChangeArrowheads="1"/>
              </p:cNvSpPr>
              <p:nvPr/>
            </p:nvSpPr>
            <p:spPr bwMode="auto">
              <a:xfrm>
                <a:off x="3039" y="623"/>
                <a:ext cx="2522" cy="268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4631" name="Rectangle 7"/>
              <p:cNvSpPr>
                <a:spLocks noChangeArrowheads="1"/>
              </p:cNvSpPr>
              <p:nvPr/>
            </p:nvSpPr>
            <p:spPr bwMode="auto">
              <a:xfrm>
                <a:off x="3688" y="685"/>
                <a:ext cx="10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TournamentControl</a:t>
                </a:r>
                <a:endParaRPr lang="en-US" altLang="en-US" b="0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3039" y="888"/>
              <a:ext cx="2522" cy="150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4633" name="Group 9"/>
            <p:cNvGrpSpPr>
              <a:grpSpLocks/>
            </p:cNvGrpSpPr>
            <p:nvPr/>
          </p:nvGrpSpPr>
          <p:grpSpPr bwMode="auto">
            <a:xfrm>
              <a:off x="3039" y="1042"/>
              <a:ext cx="2522" cy="656"/>
              <a:chOff x="3039" y="1011"/>
              <a:chExt cx="2522" cy="656"/>
            </a:xfrm>
          </p:grpSpPr>
          <p:sp>
            <p:nvSpPr>
              <p:cNvPr id="154634" name="Rectangle 10"/>
              <p:cNvSpPr>
                <a:spLocks noChangeArrowheads="1"/>
              </p:cNvSpPr>
              <p:nvPr/>
            </p:nvSpPr>
            <p:spPr bwMode="auto">
              <a:xfrm>
                <a:off x="3039" y="1011"/>
                <a:ext cx="2522" cy="656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54635" name="Group 11"/>
              <p:cNvGrpSpPr>
                <a:grpSpLocks/>
              </p:cNvGrpSpPr>
              <p:nvPr/>
            </p:nvGrpSpPr>
            <p:grpSpPr bwMode="auto">
              <a:xfrm>
                <a:off x="3090" y="1029"/>
                <a:ext cx="1777" cy="621"/>
                <a:chOff x="3090" y="1033"/>
                <a:chExt cx="1777" cy="621"/>
              </a:xfrm>
            </p:grpSpPr>
            <p:sp>
              <p:nvSpPr>
                <p:cNvPr id="15463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90" y="1033"/>
                  <a:ext cx="177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+selectSponsors(advertisers):List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54637" name="Rectangle 13"/>
                <p:cNvSpPr>
                  <a:spLocks noChangeArrowheads="1"/>
                </p:cNvSpPr>
                <p:nvPr/>
              </p:nvSpPr>
              <p:spPr bwMode="auto">
                <a:xfrm>
                  <a:off x="3090" y="1152"/>
                  <a:ext cx="128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+advertizeTournament()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54638" name="Rectangle 14"/>
                <p:cNvSpPr>
                  <a:spLocks noChangeArrowheads="1"/>
                </p:cNvSpPr>
                <p:nvPr/>
              </p:nvSpPr>
              <p:spPr bwMode="auto">
                <a:xfrm>
                  <a:off x="3090" y="1272"/>
                  <a:ext cx="91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+acceptPlayer(p)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5463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90" y="1391"/>
                  <a:ext cx="132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+announceTournament()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  <p:sp>
              <p:nvSpPr>
                <p:cNvPr id="1546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090" y="1510"/>
                  <a:ext cx="169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anose="020B0509030504030204" pitchFamily="49" charset="0"/>
                    </a:rPr>
                    <a:t>+isPlayerOverbooked():boolean</a:t>
                  </a:r>
                  <a:endParaRPr lang="en-US" altLang="en-US" b="0">
                    <a:latin typeface="Lucida Sans Typewriter" panose="020B0509030504030204" pitchFamily="49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invariants on Tournament and Tournament Control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52438"/>
            <a:r>
              <a:rPr lang="en-US" altLang="en-US"/>
              <a:t>All Matches of in a Tournament must occur within the time frame of the Tournament</a:t>
            </a:r>
          </a:p>
          <a:p>
            <a:pPr defTabSz="452438">
              <a:buFont typeface="Symbol" panose="05050102010706020507" pitchFamily="18" charset="2"/>
              <a:buNone/>
            </a:pPr>
            <a:endParaRPr lang="en-US" altLang="en-US" sz="1800" b="1">
              <a:latin typeface="Lucida Sans Typewriter" panose="020B0509030504030204" pitchFamily="49" charset="0"/>
            </a:endParaRPr>
          </a:p>
          <a:p>
            <a:pPr defTabSz="452438"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 </a:t>
            </a:r>
            <a:r>
              <a:rPr lang="en-US" altLang="en-US" sz="1800" b="1">
                <a:latin typeface="Lucida Sans Typewriter" panose="020B0509030504030204" pitchFamily="49" charset="0"/>
              </a:rPr>
              <a:t>inv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matches-&gt;forAll(m|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	m.start.after(start) and m.start.before(end))</a:t>
            </a:r>
          </a:p>
          <a:p>
            <a:pPr defTabSz="452438">
              <a:buFont typeface="Symbol" panose="05050102010706020507" pitchFamily="18" charset="2"/>
              <a:buNone/>
            </a:pPr>
            <a:endParaRPr lang="en-US" altLang="en-US" sz="1800">
              <a:latin typeface="Lucida Sans Typewriter" panose="020B0509030504030204" pitchFamily="49" charset="0"/>
            </a:endParaRPr>
          </a:p>
          <a:p>
            <a:pPr defTabSz="452438"/>
            <a:r>
              <a:rPr lang="en-US" altLang="en-US"/>
              <a:t>No Player can take part in two or more Tournaments that overlap</a:t>
            </a:r>
          </a:p>
          <a:p>
            <a:pPr defTabSz="452438">
              <a:buFont typeface="Symbol" panose="05050102010706020507" pitchFamily="18" charset="2"/>
              <a:buNone/>
            </a:pPr>
            <a:endParaRPr lang="en-US" altLang="en-US" sz="1800" b="1">
              <a:latin typeface="Lucida Sans Typewriter" panose="020B0509030504030204" pitchFamily="49" charset="0"/>
            </a:endParaRPr>
          </a:p>
          <a:p>
            <a:pPr defTabSz="452438"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TournamentControl </a:t>
            </a:r>
            <a:r>
              <a:rPr lang="en-US" altLang="en-US" sz="1800" b="1">
                <a:latin typeface="Lucida Sans Typewriter" panose="020B0509030504030204" pitchFamily="49" charset="0"/>
              </a:rPr>
              <a:t>inv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tournament.players-&gt;forAll(p|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	p.tournaments-&gt;forAll(t|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		t &lt;&gt; tournament implies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			not t.overlap(tournament)))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invariants on Match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000"/>
              <a:t>A match can only involve players who are accepted in the tournament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Match </a:t>
            </a:r>
            <a:r>
              <a:rPr lang="en-US" altLang="en-US" sz="1800" b="1">
                <a:latin typeface="Lucida Sans Typewriter" panose="020B0509030504030204" pitchFamily="49" charset="0"/>
              </a:rPr>
              <a:t>inv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players-&gt;forAll(p|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	p.tournaments-&gt;exists(t| 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		t.matches-&gt;includes(self)))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b="1">
                <a:latin typeface="Lucida Sans Typewriter" panose="020B0509030504030204" pitchFamily="49" charset="0"/>
              </a:rPr>
              <a:t>context</a:t>
            </a:r>
            <a:r>
              <a:rPr lang="en-US" altLang="en-US" sz="1800">
                <a:latin typeface="Lucida Sans Typewriter" panose="020B0509030504030204" pitchFamily="49" charset="0"/>
              </a:rPr>
              <a:t> Match </a:t>
            </a:r>
            <a:r>
              <a:rPr lang="en-US" altLang="en-US" sz="1800" b="1">
                <a:latin typeface="Lucida Sans Typewriter" panose="020B0509030504030204" pitchFamily="49" charset="0"/>
              </a:rPr>
              <a:t>inv</a:t>
            </a:r>
            <a:r>
              <a:rPr lang="en-US" altLang="en-US" sz="1800">
                <a:latin typeface="Lucida Sans Typewriter" panose="020B0509030504030204" pitchFamily="49" charset="0"/>
              </a:rPr>
              <a:t>:</a:t>
            </a:r>
            <a:br>
              <a:rPr lang="en-US" altLang="en-US" sz="1800">
                <a:latin typeface="Lucida Sans Typewriter" panose="020B0509030504030204" pitchFamily="49" charset="0"/>
              </a:rPr>
            </a:br>
            <a:r>
              <a:rPr lang="en-US" altLang="en-US" sz="1800">
                <a:latin typeface="Lucida Sans Typewriter" panose="020B0509030504030204" pitchFamily="49" charset="0"/>
              </a:rPr>
              <a:t>	players.tournaments.matches.includes(self)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408113" y="1906588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Player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3140075" y="2216150"/>
            <a:ext cx="4041775" cy="763588"/>
          </a:xfrm>
          <a:custGeom>
            <a:avLst/>
            <a:gdLst>
              <a:gd name="T0" fmla="*/ 0 w 2546"/>
              <a:gd name="T1" fmla="*/ 481 h 481"/>
              <a:gd name="T2" fmla="*/ 2546 w 2546"/>
              <a:gd name="T3" fmla="*/ 481 h 481"/>
              <a:gd name="T4" fmla="*/ 2546 w 2546"/>
              <a:gd name="T5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6" h="481">
                <a:moveTo>
                  <a:pt x="0" y="481"/>
                </a:moveTo>
                <a:lnTo>
                  <a:pt x="2546" y="481"/>
                </a:lnTo>
                <a:lnTo>
                  <a:pt x="2546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678" name="Freeform 6"/>
          <p:cNvSpPr>
            <a:spLocks/>
          </p:cNvSpPr>
          <p:nvPr/>
        </p:nvSpPr>
        <p:spPr bwMode="auto">
          <a:xfrm>
            <a:off x="7107238" y="2216150"/>
            <a:ext cx="147637" cy="320675"/>
          </a:xfrm>
          <a:custGeom>
            <a:avLst/>
            <a:gdLst>
              <a:gd name="T0" fmla="*/ 0 w 93"/>
              <a:gd name="T1" fmla="*/ 93 h 202"/>
              <a:gd name="T2" fmla="*/ 47 w 93"/>
              <a:gd name="T3" fmla="*/ 0 h 202"/>
              <a:gd name="T4" fmla="*/ 93 w 93"/>
              <a:gd name="T5" fmla="*/ 93 h 202"/>
              <a:gd name="T6" fmla="*/ 47 w 93"/>
              <a:gd name="T7" fmla="*/ 202 h 202"/>
              <a:gd name="T8" fmla="*/ 0 w 93"/>
              <a:gd name="T9" fmla="*/ 93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02">
                <a:moveTo>
                  <a:pt x="0" y="93"/>
                </a:moveTo>
                <a:lnTo>
                  <a:pt x="47" y="0"/>
                </a:lnTo>
                <a:lnTo>
                  <a:pt x="93" y="93"/>
                </a:lnTo>
                <a:lnTo>
                  <a:pt x="47" y="202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3278188" y="1733550"/>
            <a:ext cx="655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players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368675" y="2030413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6596063" y="1906588"/>
            <a:ext cx="1095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Tournament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1466850" y="2892425"/>
            <a:ext cx="554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Match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241675" y="2719388"/>
            <a:ext cx="76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matches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224213" y="3063875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5576888" y="1782763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4422775" y="2054225"/>
            <a:ext cx="1130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tournaments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 flipV="1">
            <a:off x="1760538" y="2216150"/>
            <a:ext cx="1587" cy="541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831850" y="2546350"/>
            <a:ext cx="655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players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1836738" y="2571750"/>
            <a:ext cx="79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355600" y="1773238"/>
            <a:ext cx="2809875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691" name="Rectangle 19"/>
          <p:cNvSpPr>
            <a:spLocks noChangeArrowheads="1"/>
          </p:cNvSpPr>
          <p:nvPr/>
        </p:nvSpPr>
        <p:spPr bwMode="auto">
          <a:xfrm>
            <a:off x="355600" y="2757488"/>
            <a:ext cx="2809875" cy="4683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5776913" y="1773238"/>
            <a:ext cx="2808287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 flipH="1">
            <a:off x="3140075" y="1993900"/>
            <a:ext cx="26368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85750"/>
            <a:ext cx="8724900" cy="704850"/>
          </a:xfrm>
        </p:spPr>
        <p:txBody>
          <a:bodyPr/>
          <a:lstStyle/>
          <a:p>
            <a:r>
              <a:rPr lang="en-US" altLang="en-US"/>
              <a:t>Developers play different Roles during Object Design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altLang="en-US"/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371475" y="2070100"/>
            <a:ext cx="8251825" cy="3376613"/>
            <a:chOff x="234" y="1304"/>
            <a:chExt cx="5198" cy="2127"/>
          </a:xfrm>
        </p:grpSpPr>
        <p:sp>
          <p:nvSpPr>
            <p:cNvPr id="118789" name="Freeform 5"/>
            <p:cNvSpPr>
              <a:spLocks/>
            </p:cNvSpPr>
            <p:nvPr/>
          </p:nvSpPr>
          <p:spPr bwMode="auto">
            <a:xfrm>
              <a:off x="458" y="2140"/>
              <a:ext cx="134" cy="368"/>
            </a:xfrm>
            <a:custGeom>
              <a:avLst/>
              <a:gdLst>
                <a:gd name="T0" fmla="*/ 134 w 134"/>
                <a:gd name="T1" fmla="*/ 0 h 368"/>
                <a:gd name="T2" fmla="*/ 134 w 134"/>
                <a:gd name="T3" fmla="*/ 234 h 368"/>
                <a:gd name="T4" fmla="*/ 0 w 134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68">
                  <a:moveTo>
                    <a:pt x="134" y="0"/>
                  </a:moveTo>
                  <a:lnTo>
                    <a:pt x="134" y="234"/>
                  </a:lnTo>
                  <a:lnTo>
                    <a:pt x="0" y="36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90" name="Line 6"/>
            <p:cNvSpPr>
              <a:spLocks noChangeShapeType="1"/>
            </p:cNvSpPr>
            <p:nvPr/>
          </p:nvSpPr>
          <p:spPr bwMode="auto">
            <a:xfrm>
              <a:off x="592" y="2374"/>
              <a:ext cx="134" cy="1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91" name="Line 7"/>
            <p:cNvSpPr>
              <a:spLocks noChangeShapeType="1"/>
            </p:cNvSpPr>
            <p:nvPr/>
          </p:nvSpPr>
          <p:spPr bwMode="auto">
            <a:xfrm>
              <a:off x="458" y="2240"/>
              <a:ext cx="26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92" name="Oval 8"/>
            <p:cNvSpPr>
              <a:spLocks noChangeArrowheads="1"/>
            </p:cNvSpPr>
            <p:nvPr/>
          </p:nvSpPr>
          <p:spPr bwMode="auto">
            <a:xfrm>
              <a:off x="525" y="2040"/>
              <a:ext cx="134" cy="133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8793" name="Rectangle 9"/>
            <p:cNvSpPr>
              <a:spLocks noChangeArrowheads="1"/>
            </p:cNvSpPr>
            <p:nvPr/>
          </p:nvSpPr>
          <p:spPr bwMode="auto">
            <a:xfrm>
              <a:off x="234" y="2515"/>
              <a:ext cx="7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Developer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4454" y="1354"/>
              <a:ext cx="853" cy="351"/>
            </a:xfrm>
            <a:prstGeom prst="ellips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>
              <a:off x="4486" y="1747"/>
              <a:ext cx="8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Call Class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18796" name="Freeform 12"/>
            <p:cNvSpPr>
              <a:spLocks/>
            </p:cNvSpPr>
            <p:nvPr/>
          </p:nvSpPr>
          <p:spPr bwMode="auto">
            <a:xfrm>
              <a:off x="2598" y="2875"/>
              <a:ext cx="134" cy="368"/>
            </a:xfrm>
            <a:custGeom>
              <a:avLst/>
              <a:gdLst>
                <a:gd name="T0" fmla="*/ 134 w 134"/>
                <a:gd name="T1" fmla="*/ 0 h 368"/>
                <a:gd name="T2" fmla="*/ 134 w 134"/>
                <a:gd name="T3" fmla="*/ 234 h 368"/>
                <a:gd name="T4" fmla="*/ 0 w 134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68">
                  <a:moveTo>
                    <a:pt x="134" y="0"/>
                  </a:moveTo>
                  <a:lnTo>
                    <a:pt x="134" y="234"/>
                  </a:lnTo>
                  <a:lnTo>
                    <a:pt x="0" y="36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>
              <a:off x="2732" y="3109"/>
              <a:ext cx="151" cy="1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2598" y="2976"/>
              <a:ext cx="2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99" name="Oval 15"/>
            <p:cNvSpPr>
              <a:spLocks noChangeArrowheads="1"/>
            </p:cNvSpPr>
            <p:nvPr/>
          </p:nvSpPr>
          <p:spPr bwMode="auto">
            <a:xfrm>
              <a:off x="2665" y="2775"/>
              <a:ext cx="151" cy="134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8800" name="Rectangle 16"/>
            <p:cNvSpPr>
              <a:spLocks noChangeArrowheads="1"/>
            </p:cNvSpPr>
            <p:nvPr/>
          </p:nvSpPr>
          <p:spPr bwMode="auto">
            <a:xfrm>
              <a:off x="2183" y="3268"/>
              <a:ext cx="114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Class Extender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18801" name="Freeform 17"/>
            <p:cNvSpPr>
              <a:spLocks/>
            </p:cNvSpPr>
            <p:nvPr/>
          </p:nvSpPr>
          <p:spPr bwMode="auto">
            <a:xfrm>
              <a:off x="2598" y="2140"/>
              <a:ext cx="134" cy="368"/>
            </a:xfrm>
            <a:custGeom>
              <a:avLst/>
              <a:gdLst>
                <a:gd name="T0" fmla="*/ 134 w 134"/>
                <a:gd name="T1" fmla="*/ 0 h 368"/>
                <a:gd name="T2" fmla="*/ 134 w 134"/>
                <a:gd name="T3" fmla="*/ 234 h 368"/>
                <a:gd name="T4" fmla="*/ 0 w 134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68">
                  <a:moveTo>
                    <a:pt x="134" y="0"/>
                  </a:moveTo>
                  <a:lnTo>
                    <a:pt x="134" y="234"/>
                  </a:lnTo>
                  <a:lnTo>
                    <a:pt x="0" y="36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>
              <a:off x="2732" y="2374"/>
              <a:ext cx="151" cy="1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>
              <a:off x="2598" y="2240"/>
              <a:ext cx="2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04" name="Oval 20"/>
            <p:cNvSpPr>
              <a:spLocks noChangeArrowheads="1"/>
            </p:cNvSpPr>
            <p:nvPr/>
          </p:nvSpPr>
          <p:spPr bwMode="auto">
            <a:xfrm>
              <a:off x="2665" y="2040"/>
              <a:ext cx="151" cy="133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8805" name="Rectangle 21"/>
            <p:cNvSpPr>
              <a:spLocks noChangeArrowheads="1"/>
            </p:cNvSpPr>
            <p:nvPr/>
          </p:nvSpPr>
          <p:spPr bwMode="auto">
            <a:xfrm>
              <a:off x="2062" y="2515"/>
              <a:ext cx="13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Class Implementor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18806" name="Freeform 22"/>
            <p:cNvSpPr>
              <a:spLocks/>
            </p:cNvSpPr>
            <p:nvPr/>
          </p:nvSpPr>
          <p:spPr bwMode="auto">
            <a:xfrm>
              <a:off x="2598" y="1404"/>
              <a:ext cx="134" cy="368"/>
            </a:xfrm>
            <a:custGeom>
              <a:avLst/>
              <a:gdLst>
                <a:gd name="T0" fmla="*/ 134 w 134"/>
                <a:gd name="T1" fmla="*/ 0 h 368"/>
                <a:gd name="T2" fmla="*/ 134 w 134"/>
                <a:gd name="T3" fmla="*/ 234 h 368"/>
                <a:gd name="T4" fmla="*/ 0 w 134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68">
                  <a:moveTo>
                    <a:pt x="134" y="0"/>
                  </a:moveTo>
                  <a:lnTo>
                    <a:pt x="134" y="234"/>
                  </a:lnTo>
                  <a:lnTo>
                    <a:pt x="0" y="36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>
              <a:off x="2732" y="1638"/>
              <a:ext cx="151" cy="1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08" name="Line 24"/>
            <p:cNvSpPr>
              <a:spLocks noChangeShapeType="1"/>
            </p:cNvSpPr>
            <p:nvPr/>
          </p:nvSpPr>
          <p:spPr bwMode="auto">
            <a:xfrm>
              <a:off x="2598" y="1505"/>
              <a:ext cx="2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09" name="Oval 25"/>
            <p:cNvSpPr>
              <a:spLocks noChangeArrowheads="1"/>
            </p:cNvSpPr>
            <p:nvPr/>
          </p:nvSpPr>
          <p:spPr bwMode="auto">
            <a:xfrm>
              <a:off x="2665" y="1304"/>
              <a:ext cx="151" cy="134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8810" name="Rectangle 26"/>
            <p:cNvSpPr>
              <a:spLocks noChangeArrowheads="1"/>
            </p:cNvSpPr>
            <p:nvPr/>
          </p:nvSpPr>
          <p:spPr bwMode="auto">
            <a:xfrm>
              <a:off x="2343" y="1797"/>
              <a:ext cx="8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Class User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18811" name="Oval 27"/>
            <p:cNvSpPr>
              <a:spLocks noChangeArrowheads="1"/>
            </p:cNvSpPr>
            <p:nvPr/>
          </p:nvSpPr>
          <p:spPr bwMode="auto">
            <a:xfrm>
              <a:off x="4454" y="2090"/>
              <a:ext cx="853" cy="351"/>
            </a:xfrm>
            <a:prstGeom prst="ellips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12" name="Rectangle 28"/>
            <p:cNvSpPr>
              <a:spLocks noChangeArrowheads="1"/>
            </p:cNvSpPr>
            <p:nvPr/>
          </p:nvSpPr>
          <p:spPr bwMode="auto">
            <a:xfrm>
              <a:off x="4366" y="2465"/>
              <a:ext cx="106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Realize Class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18813" name="Oval 29"/>
            <p:cNvSpPr>
              <a:spLocks noChangeArrowheads="1"/>
            </p:cNvSpPr>
            <p:nvPr/>
          </p:nvSpPr>
          <p:spPr bwMode="auto">
            <a:xfrm>
              <a:off x="4454" y="2825"/>
              <a:ext cx="853" cy="368"/>
            </a:xfrm>
            <a:prstGeom prst="ellips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14" name="Rectangle 30"/>
            <p:cNvSpPr>
              <a:spLocks noChangeArrowheads="1"/>
            </p:cNvSpPr>
            <p:nvPr/>
          </p:nvSpPr>
          <p:spPr bwMode="auto">
            <a:xfrm>
              <a:off x="4406" y="3218"/>
              <a:ext cx="9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Refine Class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  <p:sp>
          <p:nvSpPr>
            <p:cNvPr id="118815" name="Freeform 31"/>
            <p:cNvSpPr>
              <a:spLocks/>
            </p:cNvSpPr>
            <p:nvPr/>
          </p:nvSpPr>
          <p:spPr bwMode="auto">
            <a:xfrm>
              <a:off x="993" y="2240"/>
              <a:ext cx="184" cy="217"/>
            </a:xfrm>
            <a:custGeom>
              <a:avLst/>
              <a:gdLst>
                <a:gd name="T0" fmla="*/ 184 w 184"/>
                <a:gd name="T1" fmla="*/ 100 h 217"/>
                <a:gd name="T2" fmla="*/ 184 w 184"/>
                <a:gd name="T3" fmla="*/ 217 h 217"/>
                <a:gd name="T4" fmla="*/ 0 w 184"/>
                <a:gd name="T5" fmla="*/ 100 h 217"/>
                <a:gd name="T6" fmla="*/ 184 w 184"/>
                <a:gd name="T7" fmla="*/ 0 h 217"/>
                <a:gd name="T8" fmla="*/ 184 w 184"/>
                <a:gd name="T9" fmla="*/ 10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17">
                  <a:moveTo>
                    <a:pt x="184" y="100"/>
                  </a:moveTo>
                  <a:lnTo>
                    <a:pt x="184" y="217"/>
                  </a:lnTo>
                  <a:lnTo>
                    <a:pt x="0" y="100"/>
                  </a:lnTo>
                  <a:lnTo>
                    <a:pt x="184" y="0"/>
                  </a:lnTo>
                  <a:lnTo>
                    <a:pt x="184" y="100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16" name="Freeform 32"/>
            <p:cNvSpPr>
              <a:spLocks/>
            </p:cNvSpPr>
            <p:nvPr/>
          </p:nvSpPr>
          <p:spPr bwMode="auto">
            <a:xfrm>
              <a:off x="993" y="1989"/>
              <a:ext cx="217" cy="201"/>
            </a:xfrm>
            <a:custGeom>
              <a:avLst/>
              <a:gdLst>
                <a:gd name="T0" fmla="*/ 184 w 217"/>
                <a:gd name="T1" fmla="*/ 101 h 201"/>
                <a:gd name="T2" fmla="*/ 217 w 217"/>
                <a:gd name="T3" fmla="*/ 201 h 201"/>
                <a:gd name="T4" fmla="*/ 0 w 217"/>
                <a:gd name="T5" fmla="*/ 184 h 201"/>
                <a:gd name="T6" fmla="*/ 134 w 217"/>
                <a:gd name="T7" fmla="*/ 0 h 201"/>
                <a:gd name="T8" fmla="*/ 184 w 217"/>
                <a:gd name="T9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01">
                  <a:moveTo>
                    <a:pt x="184" y="101"/>
                  </a:moveTo>
                  <a:lnTo>
                    <a:pt x="217" y="201"/>
                  </a:lnTo>
                  <a:lnTo>
                    <a:pt x="0" y="184"/>
                  </a:lnTo>
                  <a:lnTo>
                    <a:pt x="134" y="0"/>
                  </a:lnTo>
                  <a:lnTo>
                    <a:pt x="184" y="101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17" name="Line 33"/>
            <p:cNvSpPr>
              <a:spLocks noChangeShapeType="1"/>
            </p:cNvSpPr>
            <p:nvPr/>
          </p:nvSpPr>
          <p:spPr bwMode="auto">
            <a:xfrm flipH="1">
              <a:off x="1177" y="2340"/>
              <a:ext cx="98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18" name="Line 34"/>
            <p:cNvSpPr>
              <a:spLocks noChangeShapeType="1"/>
            </p:cNvSpPr>
            <p:nvPr/>
          </p:nvSpPr>
          <p:spPr bwMode="auto">
            <a:xfrm flipH="1">
              <a:off x="1177" y="1705"/>
              <a:ext cx="987" cy="38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19" name="Freeform 35"/>
            <p:cNvSpPr>
              <a:spLocks/>
            </p:cNvSpPr>
            <p:nvPr/>
          </p:nvSpPr>
          <p:spPr bwMode="auto">
            <a:xfrm>
              <a:off x="1060" y="2524"/>
              <a:ext cx="217" cy="201"/>
            </a:xfrm>
            <a:custGeom>
              <a:avLst/>
              <a:gdLst>
                <a:gd name="T0" fmla="*/ 184 w 217"/>
                <a:gd name="T1" fmla="*/ 101 h 201"/>
                <a:gd name="T2" fmla="*/ 150 w 217"/>
                <a:gd name="T3" fmla="*/ 201 h 201"/>
                <a:gd name="T4" fmla="*/ 0 w 217"/>
                <a:gd name="T5" fmla="*/ 34 h 201"/>
                <a:gd name="T6" fmla="*/ 217 w 217"/>
                <a:gd name="T7" fmla="*/ 0 h 201"/>
                <a:gd name="T8" fmla="*/ 184 w 217"/>
                <a:gd name="T9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01">
                  <a:moveTo>
                    <a:pt x="184" y="101"/>
                  </a:moveTo>
                  <a:lnTo>
                    <a:pt x="150" y="201"/>
                  </a:lnTo>
                  <a:lnTo>
                    <a:pt x="0" y="34"/>
                  </a:lnTo>
                  <a:lnTo>
                    <a:pt x="217" y="0"/>
                  </a:lnTo>
                  <a:lnTo>
                    <a:pt x="184" y="101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20" name="Line 36"/>
            <p:cNvSpPr>
              <a:spLocks noChangeShapeType="1"/>
            </p:cNvSpPr>
            <p:nvPr/>
          </p:nvSpPr>
          <p:spPr bwMode="auto">
            <a:xfrm flipH="1" flipV="1">
              <a:off x="1244" y="2625"/>
              <a:ext cx="1087" cy="43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21" name="Line 37"/>
            <p:cNvSpPr>
              <a:spLocks noChangeShapeType="1"/>
            </p:cNvSpPr>
            <p:nvPr/>
          </p:nvSpPr>
          <p:spPr bwMode="auto">
            <a:xfrm>
              <a:off x="3066" y="1605"/>
              <a:ext cx="127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22" name="Line 38"/>
            <p:cNvSpPr>
              <a:spLocks noChangeShapeType="1"/>
            </p:cNvSpPr>
            <p:nvPr/>
          </p:nvSpPr>
          <p:spPr bwMode="auto">
            <a:xfrm>
              <a:off x="3066" y="2340"/>
              <a:ext cx="127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23" name="Line 39"/>
            <p:cNvSpPr>
              <a:spLocks noChangeShapeType="1"/>
            </p:cNvSpPr>
            <p:nvPr/>
          </p:nvSpPr>
          <p:spPr bwMode="auto">
            <a:xfrm>
              <a:off x="3066" y="3093"/>
              <a:ext cx="127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user versus Class Extender</a:t>
            </a:r>
          </a:p>
        </p:txBody>
      </p:sp>
      <p:grpSp>
        <p:nvGrpSpPr>
          <p:cNvPr id="125955" name="Group 1027"/>
          <p:cNvGrpSpPr>
            <a:grpSpLocks/>
          </p:cNvGrpSpPr>
          <p:nvPr/>
        </p:nvGrpSpPr>
        <p:grpSpPr bwMode="auto">
          <a:xfrm>
            <a:off x="5495925" y="2860675"/>
            <a:ext cx="1920875" cy="519113"/>
            <a:chOff x="3462" y="1802"/>
            <a:chExt cx="1210" cy="327"/>
          </a:xfrm>
        </p:grpSpPr>
        <p:sp>
          <p:nvSpPr>
            <p:cNvPr id="125956" name="Rectangle 1028"/>
            <p:cNvSpPr>
              <a:spLocks noChangeArrowheads="1"/>
            </p:cNvSpPr>
            <p:nvPr/>
          </p:nvSpPr>
          <p:spPr bwMode="auto">
            <a:xfrm>
              <a:off x="3462" y="1802"/>
              <a:ext cx="1210" cy="3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57" name="Rectangle 1029"/>
            <p:cNvSpPr>
              <a:spLocks noChangeArrowheads="1"/>
            </p:cNvSpPr>
            <p:nvPr/>
          </p:nvSpPr>
          <p:spPr bwMode="auto">
            <a:xfrm>
              <a:off x="3903" y="1884"/>
              <a:ext cx="3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Game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25958" name="Freeform 1030"/>
          <p:cNvSpPr>
            <a:spLocks/>
          </p:cNvSpPr>
          <p:nvPr/>
        </p:nvSpPr>
        <p:spPr bwMode="auto">
          <a:xfrm>
            <a:off x="6273800" y="3379788"/>
            <a:ext cx="338138" cy="285750"/>
          </a:xfrm>
          <a:custGeom>
            <a:avLst/>
            <a:gdLst>
              <a:gd name="T0" fmla="*/ 98 w 213"/>
              <a:gd name="T1" fmla="*/ 180 h 180"/>
              <a:gd name="T2" fmla="*/ 0 w 213"/>
              <a:gd name="T3" fmla="*/ 180 h 180"/>
              <a:gd name="T4" fmla="*/ 98 w 213"/>
              <a:gd name="T5" fmla="*/ 0 h 180"/>
              <a:gd name="T6" fmla="*/ 213 w 213"/>
              <a:gd name="T7" fmla="*/ 180 h 180"/>
              <a:gd name="T8" fmla="*/ 98 w 213"/>
              <a:gd name="T9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180">
                <a:moveTo>
                  <a:pt x="98" y="180"/>
                </a:moveTo>
                <a:lnTo>
                  <a:pt x="0" y="180"/>
                </a:lnTo>
                <a:lnTo>
                  <a:pt x="98" y="0"/>
                </a:lnTo>
                <a:lnTo>
                  <a:pt x="213" y="180"/>
                </a:lnTo>
                <a:lnTo>
                  <a:pt x="98" y="18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5959" name="Freeform 1031"/>
          <p:cNvSpPr>
            <a:spLocks/>
          </p:cNvSpPr>
          <p:nvPr/>
        </p:nvSpPr>
        <p:spPr bwMode="auto">
          <a:xfrm>
            <a:off x="5235575" y="3873500"/>
            <a:ext cx="2389188" cy="258763"/>
          </a:xfrm>
          <a:custGeom>
            <a:avLst/>
            <a:gdLst>
              <a:gd name="T0" fmla="*/ 0 w 1505"/>
              <a:gd name="T1" fmla="*/ 163 h 163"/>
              <a:gd name="T2" fmla="*/ 0 w 1505"/>
              <a:gd name="T3" fmla="*/ 0 h 163"/>
              <a:gd name="T4" fmla="*/ 1505 w 1505"/>
              <a:gd name="T5" fmla="*/ 0 h 163"/>
              <a:gd name="T6" fmla="*/ 1505 w 1505"/>
              <a:gd name="T7" fmla="*/ 14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5" h="163">
                <a:moveTo>
                  <a:pt x="0" y="163"/>
                </a:moveTo>
                <a:lnTo>
                  <a:pt x="0" y="0"/>
                </a:lnTo>
                <a:lnTo>
                  <a:pt x="1505" y="0"/>
                </a:lnTo>
                <a:lnTo>
                  <a:pt x="1505" y="147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5960" name="Line 1032"/>
          <p:cNvSpPr>
            <a:spLocks noChangeShapeType="1"/>
          </p:cNvSpPr>
          <p:nvPr/>
        </p:nvSpPr>
        <p:spPr bwMode="auto">
          <a:xfrm flipV="1">
            <a:off x="6429375" y="3690938"/>
            <a:ext cx="1588" cy="182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25961" name="Group 1033"/>
          <p:cNvGrpSpPr>
            <a:grpSpLocks/>
          </p:cNvGrpSpPr>
          <p:nvPr/>
        </p:nvGrpSpPr>
        <p:grpSpPr bwMode="auto">
          <a:xfrm>
            <a:off x="4302125" y="4132263"/>
            <a:ext cx="1920875" cy="519112"/>
            <a:chOff x="2710" y="2603"/>
            <a:chExt cx="1210" cy="327"/>
          </a:xfrm>
        </p:grpSpPr>
        <p:sp>
          <p:nvSpPr>
            <p:cNvPr id="125962" name="Rectangle 1034"/>
            <p:cNvSpPr>
              <a:spLocks noChangeArrowheads="1"/>
            </p:cNvSpPr>
            <p:nvPr/>
          </p:nvSpPr>
          <p:spPr bwMode="auto">
            <a:xfrm>
              <a:off x="2710" y="2603"/>
              <a:ext cx="1210" cy="3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63" name="Rectangle 1035"/>
            <p:cNvSpPr>
              <a:spLocks noChangeArrowheads="1"/>
            </p:cNvSpPr>
            <p:nvPr/>
          </p:nvSpPr>
          <p:spPr bwMode="auto">
            <a:xfrm>
              <a:off x="2946" y="2685"/>
              <a:ext cx="7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TicTacToe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25964" name="Group 1036"/>
          <p:cNvGrpSpPr>
            <a:grpSpLocks/>
          </p:cNvGrpSpPr>
          <p:nvPr/>
        </p:nvGrpSpPr>
        <p:grpSpPr bwMode="auto">
          <a:xfrm>
            <a:off x="6689725" y="4132263"/>
            <a:ext cx="1920875" cy="519112"/>
            <a:chOff x="4214" y="2603"/>
            <a:chExt cx="1210" cy="327"/>
          </a:xfrm>
        </p:grpSpPr>
        <p:sp>
          <p:nvSpPr>
            <p:cNvPr id="125965" name="Rectangle 1037"/>
            <p:cNvSpPr>
              <a:spLocks noChangeArrowheads="1"/>
            </p:cNvSpPr>
            <p:nvPr/>
          </p:nvSpPr>
          <p:spPr bwMode="auto">
            <a:xfrm>
              <a:off x="4214" y="2603"/>
              <a:ext cx="1210" cy="3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66" name="Rectangle 1038"/>
            <p:cNvSpPr>
              <a:spLocks noChangeArrowheads="1"/>
            </p:cNvSpPr>
            <p:nvPr/>
          </p:nvSpPr>
          <p:spPr bwMode="auto">
            <a:xfrm>
              <a:off x="4614" y="2685"/>
              <a:ext cx="4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Chess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25967" name="Group 1039"/>
          <p:cNvGrpSpPr>
            <a:grpSpLocks/>
          </p:cNvGrpSpPr>
          <p:nvPr/>
        </p:nvGrpSpPr>
        <p:grpSpPr bwMode="auto">
          <a:xfrm>
            <a:off x="381000" y="2860675"/>
            <a:ext cx="2284413" cy="441325"/>
            <a:chOff x="240" y="1802"/>
            <a:chExt cx="1439" cy="278"/>
          </a:xfrm>
        </p:grpSpPr>
        <p:sp>
          <p:nvSpPr>
            <p:cNvPr id="125968" name="Rectangle 1040"/>
            <p:cNvSpPr>
              <a:spLocks noChangeArrowheads="1"/>
            </p:cNvSpPr>
            <p:nvPr/>
          </p:nvSpPr>
          <p:spPr bwMode="auto">
            <a:xfrm>
              <a:off x="240" y="1802"/>
              <a:ext cx="1439" cy="27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69" name="Rectangle 1041"/>
            <p:cNvSpPr>
              <a:spLocks noChangeArrowheads="1"/>
            </p:cNvSpPr>
            <p:nvPr/>
          </p:nvSpPr>
          <p:spPr bwMode="auto">
            <a:xfrm>
              <a:off x="714" y="1860"/>
              <a:ext cx="4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League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25970" name="Group 1042"/>
          <p:cNvGrpSpPr>
            <a:grpSpLocks/>
          </p:cNvGrpSpPr>
          <p:nvPr/>
        </p:nvGrpSpPr>
        <p:grpSpPr bwMode="auto">
          <a:xfrm>
            <a:off x="381000" y="4210050"/>
            <a:ext cx="2284413" cy="441325"/>
            <a:chOff x="240" y="2652"/>
            <a:chExt cx="1439" cy="278"/>
          </a:xfrm>
        </p:grpSpPr>
        <p:sp>
          <p:nvSpPr>
            <p:cNvPr id="125971" name="Rectangle 1043"/>
            <p:cNvSpPr>
              <a:spLocks noChangeArrowheads="1"/>
            </p:cNvSpPr>
            <p:nvPr/>
          </p:nvSpPr>
          <p:spPr bwMode="auto">
            <a:xfrm>
              <a:off x="240" y="2652"/>
              <a:ext cx="1439" cy="27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72" name="Rectangle 1044"/>
            <p:cNvSpPr>
              <a:spLocks noChangeArrowheads="1"/>
            </p:cNvSpPr>
            <p:nvPr/>
          </p:nvSpPr>
          <p:spPr bwMode="auto">
            <a:xfrm>
              <a:off x="550" y="2710"/>
              <a:ext cx="82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b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Tournament</a:t>
              </a:r>
              <a:endParaRPr lang="en-US" altLang="en-US" b="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25973" name="Freeform 1045"/>
          <p:cNvSpPr>
            <a:spLocks/>
          </p:cNvSpPr>
          <p:nvPr/>
        </p:nvSpPr>
        <p:spPr bwMode="auto">
          <a:xfrm>
            <a:off x="1419225" y="3314700"/>
            <a:ext cx="182563" cy="311150"/>
          </a:xfrm>
          <a:custGeom>
            <a:avLst/>
            <a:gdLst>
              <a:gd name="T0" fmla="*/ 0 w 115"/>
              <a:gd name="T1" fmla="*/ 98 h 196"/>
              <a:gd name="T2" fmla="*/ 49 w 115"/>
              <a:gd name="T3" fmla="*/ 0 h 196"/>
              <a:gd name="T4" fmla="*/ 115 w 115"/>
              <a:gd name="T5" fmla="*/ 98 h 196"/>
              <a:gd name="T6" fmla="*/ 49 w 115"/>
              <a:gd name="T7" fmla="*/ 196 h 196"/>
              <a:gd name="T8" fmla="*/ 0 w 115"/>
              <a:gd name="T9" fmla="*/ 9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96">
                <a:moveTo>
                  <a:pt x="0" y="98"/>
                </a:moveTo>
                <a:lnTo>
                  <a:pt x="49" y="0"/>
                </a:lnTo>
                <a:lnTo>
                  <a:pt x="115" y="98"/>
                </a:lnTo>
                <a:lnTo>
                  <a:pt x="49" y="196"/>
                </a:lnTo>
                <a:lnTo>
                  <a:pt x="0" y="98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5974" name="Line 1046"/>
          <p:cNvSpPr>
            <a:spLocks noChangeShapeType="1"/>
          </p:cNvSpPr>
          <p:nvPr/>
        </p:nvSpPr>
        <p:spPr bwMode="auto">
          <a:xfrm>
            <a:off x="1497013" y="3587750"/>
            <a:ext cx="1587" cy="622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5975" name="Rectangle 1047"/>
          <p:cNvSpPr>
            <a:spLocks noChangeArrowheads="1"/>
          </p:cNvSpPr>
          <p:nvPr/>
        </p:nvSpPr>
        <p:spPr bwMode="auto">
          <a:xfrm>
            <a:off x="1655763" y="3314700"/>
            <a:ext cx="1301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Lucida Sans Typewriter" panose="020B0509030504030204" pitchFamily="49" charset="0"/>
              </a:rPr>
              <a:t>1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25976" name="Rectangle 1048"/>
          <p:cNvSpPr>
            <a:spLocks noChangeArrowheads="1"/>
          </p:cNvSpPr>
          <p:nvPr/>
        </p:nvSpPr>
        <p:spPr bwMode="auto">
          <a:xfrm>
            <a:off x="1655763" y="4041775"/>
            <a:ext cx="1301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Lucida Sans Typewriter" panose="020B0509030504030204" pitchFamily="49" charset="0"/>
              </a:rPr>
              <a:t>*</a:t>
            </a:r>
            <a:endParaRPr lang="en-US" altLang="en-US" b="0">
              <a:latin typeface="Lucida Sans Typewriter" panose="020B0509030504030204" pitchFamily="49" charset="0"/>
            </a:endParaRPr>
          </a:p>
        </p:txBody>
      </p:sp>
      <p:sp>
        <p:nvSpPr>
          <p:cNvPr id="125977" name="Line 1049"/>
          <p:cNvSpPr>
            <a:spLocks noChangeShapeType="1"/>
          </p:cNvSpPr>
          <p:nvPr/>
        </p:nvSpPr>
        <p:spPr bwMode="auto">
          <a:xfrm>
            <a:off x="2640013" y="3068638"/>
            <a:ext cx="28559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5978" name="AutoShape 1050"/>
          <p:cNvSpPr>
            <a:spLocks noChangeArrowheads="1"/>
          </p:cNvSpPr>
          <p:nvPr/>
        </p:nvSpPr>
        <p:spPr bwMode="auto">
          <a:xfrm>
            <a:off x="381000" y="914400"/>
            <a:ext cx="4191000" cy="1371600"/>
          </a:xfrm>
          <a:prstGeom prst="cloudCallout">
            <a:avLst>
              <a:gd name="adj1" fmla="val -7574"/>
              <a:gd name="adj2" fmla="val 96528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Developers responsible for </a:t>
            </a:r>
          </a:p>
          <a:p>
            <a:pPr algn="ctr"/>
            <a:r>
              <a:rPr lang="en-US" altLang="en-US">
                <a:latin typeface="Palatino" charset="0"/>
              </a:rPr>
              <a:t>the implementation of League are</a:t>
            </a:r>
          </a:p>
          <a:p>
            <a:pPr algn="ctr"/>
            <a:r>
              <a:rPr lang="en-US" altLang="en-US">
                <a:latin typeface="Palatino" charset="0"/>
              </a:rPr>
              <a:t>class users of Game</a:t>
            </a:r>
          </a:p>
        </p:txBody>
      </p:sp>
      <p:sp>
        <p:nvSpPr>
          <p:cNvPr id="125979" name="AutoShape 1051"/>
          <p:cNvSpPr>
            <a:spLocks noChangeArrowheads="1"/>
          </p:cNvSpPr>
          <p:nvPr/>
        </p:nvSpPr>
        <p:spPr bwMode="auto">
          <a:xfrm flipV="1">
            <a:off x="1905000" y="5105400"/>
            <a:ext cx="4495800" cy="1524000"/>
          </a:xfrm>
          <a:prstGeom prst="cloudCallout">
            <a:avLst>
              <a:gd name="adj1" fmla="val 22384"/>
              <a:gd name="adj2" fmla="val 768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altLang="en-US">
                <a:latin typeface="Palatino" charset="0"/>
              </a:rPr>
              <a:t>The developer responsible for  </a:t>
            </a:r>
          </a:p>
          <a:p>
            <a:pPr algn="ctr"/>
            <a:r>
              <a:rPr lang="en-US" altLang="en-US">
                <a:latin typeface="Palatino" charset="0"/>
              </a:rPr>
              <a:t>the implementation of  TicTacToe</a:t>
            </a:r>
          </a:p>
          <a:p>
            <a:pPr algn="ctr"/>
            <a:r>
              <a:rPr lang="en-US" altLang="en-US">
                <a:latin typeface="Palatino" charset="0"/>
              </a:rPr>
              <a:t>is a class extender of Game</a:t>
            </a:r>
            <a:endParaRPr lang="en-US" altLang="en-US" i="1">
              <a:latin typeface="Palatino" charset="0"/>
            </a:endParaRPr>
          </a:p>
        </p:txBody>
      </p:sp>
      <p:sp>
        <p:nvSpPr>
          <p:cNvPr id="125980" name="AutoShape 1052"/>
          <p:cNvSpPr>
            <a:spLocks noChangeArrowheads="1"/>
          </p:cNvSpPr>
          <p:nvPr/>
        </p:nvSpPr>
        <p:spPr bwMode="auto">
          <a:xfrm>
            <a:off x="4953000" y="685800"/>
            <a:ext cx="3962400" cy="1371600"/>
          </a:xfrm>
          <a:prstGeom prst="cloudCallout">
            <a:avLst>
              <a:gd name="adj1" fmla="val -14625"/>
              <a:gd name="adj2" fmla="val 115972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Developers responsible for </a:t>
            </a:r>
          </a:p>
          <a:p>
            <a:pPr algn="ctr"/>
            <a:r>
              <a:rPr lang="en-US" altLang="en-US">
                <a:latin typeface="Palatino" charset="0"/>
              </a:rPr>
              <a:t>the implementation  of Game are</a:t>
            </a:r>
          </a:p>
          <a:p>
            <a:pPr algn="ctr"/>
            <a:r>
              <a:rPr lang="en-US" altLang="en-US">
                <a:latin typeface="Palatino" charset="0"/>
              </a:rPr>
              <a:t>class implementors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8" grpId="0" animBg="1" autoUpdateAnimBg="0"/>
      <p:bldP spid="125979" grpId="0" animBg="1" autoUpdateAnimBg="0"/>
      <p:bldP spid="12598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Interfaces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/>
              <a:t> </a:t>
            </a:r>
            <a:r>
              <a:rPr lang="en-US" altLang="en-US" sz="2800"/>
              <a:t>Requirements analysis activities</a:t>
            </a:r>
          </a:p>
          <a:p>
            <a:pPr marL="838200" lvl="1" indent="-381000"/>
            <a:r>
              <a:rPr lang="en-US" altLang="en-US" sz="2400"/>
              <a:t>Identifying attributes and operations without specifying their types or their parameters. </a:t>
            </a:r>
          </a:p>
          <a:p>
            <a:pPr marL="457200" indent="-457200"/>
            <a:r>
              <a:rPr lang="en-US" altLang="en-US" sz="2800"/>
              <a:t>Object design: Three activities</a:t>
            </a:r>
          </a:p>
          <a:p>
            <a:pPr marL="838200" lvl="1" indent="-381000">
              <a:buFont typeface="Times" panose="02020603050405020304" pitchFamily="18" charset="0"/>
              <a:buAutoNum type="arabicPeriod"/>
            </a:pPr>
            <a:r>
              <a:rPr lang="en-US" altLang="en-US" sz="2400"/>
              <a:t>Add visibility information </a:t>
            </a:r>
          </a:p>
          <a:p>
            <a:pPr marL="838200" lvl="1" indent="-381000">
              <a:buFont typeface="Times" panose="02020603050405020304" pitchFamily="18" charset="0"/>
              <a:buAutoNum type="arabicPeriod"/>
            </a:pPr>
            <a:r>
              <a:rPr lang="en-US" altLang="en-US" sz="2400"/>
              <a:t>Add type signature information</a:t>
            </a:r>
          </a:p>
          <a:p>
            <a:pPr marL="838200" lvl="1" indent="-381000">
              <a:buFont typeface="Times" panose="02020603050405020304" pitchFamily="18" charset="0"/>
              <a:buAutoNum type="arabicPeriod"/>
            </a:pPr>
            <a:r>
              <a:rPr lang="en-US" altLang="en-US" sz="2400"/>
              <a:t>Add contracts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Add Visibility Information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/>
              <a:t>UML defines three levels of visibility:</a:t>
            </a:r>
          </a:p>
          <a:p>
            <a:r>
              <a:rPr lang="en-US" altLang="en-US"/>
              <a:t>Private (Class implementor):  </a:t>
            </a:r>
          </a:p>
          <a:p>
            <a:pPr lvl="1"/>
            <a:r>
              <a:rPr lang="en-US" altLang="en-US"/>
              <a:t> A private attribute can be accessed only by the class in which it is defined. </a:t>
            </a:r>
          </a:p>
          <a:p>
            <a:pPr lvl="1"/>
            <a:r>
              <a:rPr lang="en-US" altLang="en-US"/>
              <a:t>A private operation can be invoked only by the class in which it is defined. </a:t>
            </a:r>
          </a:p>
          <a:p>
            <a:pPr lvl="1"/>
            <a:r>
              <a:rPr lang="en-US" altLang="en-US"/>
              <a:t>Private attributes and operations cannot be accessed by subclasses or other classes.</a:t>
            </a:r>
          </a:p>
          <a:p>
            <a:r>
              <a:rPr lang="en-US" altLang="en-US"/>
              <a:t>Protected (Class extender): </a:t>
            </a:r>
          </a:p>
          <a:p>
            <a:pPr lvl="1"/>
            <a:r>
              <a:rPr lang="en-US" altLang="en-US"/>
              <a:t>A protected attribute or operation can be accessed by the class in which it is defined and on any descendent of the class.</a:t>
            </a:r>
          </a:p>
          <a:p>
            <a:r>
              <a:rPr lang="en-US" altLang="en-US"/>
              <a:t>Public (Class user): </a:t>
            </a:r>
          </a:p>
          <a:p>
            <a:pPr lvl="1"/>
            <a:r>
              <a:rPr lang="en-US" altLang="en-US"/>
              <a:t>A public attribute or operation can be accessed by any class.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UML Visibility in Java</a:t>
            </a:r>
          </a:p>
        </p:txBody>
      </p:sp>
      <p:sp>
        <p:nvSpPr>
          <p:cNvPr id="126980" name="Rectangle 1028"/>
          <p:cNvSpPr>
            <a:spLocks noChangeArrowheads="1"/>
          </p:cNvSpPr>
          <p:nvPr/>
        </p:nvSpPr>
        <p:spPr bwMode="auto">
          <a:xfrm>
            <a:off x="2590800" y="4495800"/>
            <a:ext cx="6205538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b="0">
                <a:latin typeface="Lucida Sans Typewriter" panose="020B0509030504030204" pitchFamily="49" charset="0"/>
              </a:rPr>
              <a:t>	</a:t>
            </a:r>
            <a:r>
              <a:rPr lang="en-US" altLang="en-US">
                <a:latin typeface="Lucida Sans Typewriter" panose="020B0509030504030204" pitchFamily="49" charset="0"/>
              </a:rPr>
              <a:t>public</a:t>
            </a:r>
            <a:r>
              <a:rPr lang="en-US" altLang="en-US" b="0">
                <a:latin typeface="Lucida Sans Typewriter" panose="020B0509030504030204" pitchFamily="49" charset="0"/>
              </a:rPr>
              <a:t> Tournament(League l, int maxNumPlayers)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b="0">
                <a:latin typeface="Lucida Sans Typewriter" panose="020B0509030504030204" pitchFamily="49" charset="0"/>
              </a:rPr>
              <a:t>	</a:t>
            </a:r>
            <a:r>
              <a:rPr lang="en-US" altLang="en-US">
                <a:latin typeface="Lucida Sans Typewriter" panose="020B0509030504030204" pitchFamily="49" charset="0"/>
              </a:rPr>
              <a:t>public int</a:t>
            </a:r>
            <a:r>
              <a:rPr lang="en-US" altLang="en-US" b="0">
                <a:latin typeface="Lucida Sans Typewriter" panose="020B0509030504030204" pitchFamily="49" charset="0"/>
              </a:rPr>
              <a:t> getMaxNumPlayers() {…};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b="0">
                <a:latin typeface="Lucida Sans Typewriter" panose="020B0509030504030204" pitchFamily="49" charset="0"/>
              </a:rPr>
              <a:t>	</a:t>
            </a:r>
            <a:r>
              <a:rPr lang="en-US" altLang="en-US">
                <a:latin typeface="Lucida Sans Typewriter" panose="020B0509030504030204" pitchFamily="49" charset="0"/>
              </a:rPr>
              <a:t>public</a:t>
            </a:r>
            <a:r>
              <a:rPr lang="en-US" altLang="en-US" b="0">
                <a:latin typeface="Lucida Sans Typewriter" panose="020B0509030504030204" pitchFamily="49" charset="0"/>
              </a:rPr>
              <a:t> List getPlayers() {…};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b="0">
                <a:latin typeface="Lucida Sans Typewriter" panose="020B0509030504030204" pitchFamily="49" charset="0"/>
              </a:rPr>
              <a:t>	</a:t>
            </a:r>
            <a:r>
              <a:rPr lang="en-US" altLang="en-US">
                <a:latin typeface="Lucida Sans Typewriter" panose="020B0509030504030204" pitchFamily="49" charset="0"/>
              </a:rPr>
              <a:t>public void</a:t>
            </a:r>
            <a:r>
              <a:rPr lang="en-US" altLang="en-US" b="0">
                <a:latin typeface="Lucida Sans Typewriter" panose="020B0509030504030204" pitchFamily="49" charset="0"/>
              </a:rPr>
              <a:t> acceptPlayer(Player p) {…};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b="0">
                <a:latin typeface="Lucida Sans Typewriter" panose="020B0509030504030204" pitchFamily="49" charset="0"/>
              </a:rPr>
              <a:t>	</a:t>
            </a:r>
            <a:r>
              <a:rPr lang="en-US" altLang="en-US">
                <a:latin typeface="Lucida Sans Typewriter" panose="020B0509030504030204" pitchFamily="49" charset="0"/>
              </a:rPr>
              <a:t>public void</a:t>
            </a:r>
            <a:r>
              <a:rPr lang="en-US" altLang="en-US" b="0">
                <a:latin typeface="Lucida Sans Typewriter" panose="020B0509030504030204" pitchFamily="49" charset="0"/>
              </a:rPr>
              <a:t> removePlayer(Player p) {…};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b="0">
                <a:latin typeface="Lucida Sans Typewriter" panose="020B0509030504030204" pitchFamily="49" charset="0"/>
              </a:rPr>
              <a:t>	</a:t>
            </a:r>
            <a:r>
              <a:rPr lang="en-US" altLang="en-US">
                <a:latin typeface="Lucida Sans Typewriter" panose="020B0509030504030204" pitchFamily="49" charset="0"/>
              </a:rPr>
              <a:t>public boolean</a:t>
            </a:r>
            <a:r>
              <a:rPr lang="en-US" altLang="en-US" b="0">
                <a:latin typeface="Lucida Sans Typewriter" panose="020B0509030504030204" pitchFamily="49" charset="0"/>
              </a:rPr>
              <a:t> isPlayerAccepted(Player p) {…};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endParaRPr lang="en-US" altLang="en-US" b="0">
              <a:latin typeface="Lucida Sans Typewriter" panose="020B0509030504030204" pitchFamily="49" charset="0"/>
            </a:endParaRPr>
          </a:p>
        </p:txBody>
      </p:sp>
      <p:grpSp>
        <p:nvGrpSpPr>
          <p:cNvPr id="126981" name="Group 1029"/>
          <p:cNvGrpSpPr>
            <a:grpSpLocks/>
          </p:cNvGrpSpPr>
          <p:nvPr/>
        </p:nvGrpSpPr>
        <p:grpSpPr bwMode="auto">
          <a:xfrm>
            <a:off x="533400" y="1066800"/>
            <a:ext cx="5340350" cy="2357438"/>
            <a:chOff x="2448" y="468"/>
            <a:chExt cx="3031" cy="1110"/>
          </a:xfrm>
        </p:grpSpPr>
        <p:grpSp>
          <p:nvGrpSpPr>
            <p:cNvPr id="126982" name="Group 1030"/>
            <p:cNvGrpSpPr>
              <a:grpSpLocks/>
            </p:cNvGrpSpPr>
            <p:nvPr/>
          </p:nvGrpSpPr>
          <p:grpSpPr bwMode="auto">
            <a:xfrm>
              <a:off x="2448" y="468"/>
              <a:ext cx="2552" cy="288"/>
              <a:chOff x="2448" y="480"/>
              <a:chExt cx="2552" cy="288"/>
            </a:xfrm>
          </p:grpSpPr>
          <p:sp>
            <p:nvSpPr>
              <p:cNvPr id="126983" name="Rectangle 1031"/>
              <p:cNvSpPr>
                <a:spLocks noChangeArrowheads="1"/>
              </p:cNvSpPr>
              <p:nvPr/>
            </p:nvSpPr>
            <p:spPr bwMode="auto">
              <a:xfrm>
                <a:off x="2448" y="480"/>
                <a:ext cx="2552" cy="288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984" name="Rectangle 1032"/>
              <p:cNvSpPr>
                <a:spLocks noChangeArrowheads="1"/>
              </p:cNvSpPr>
              <p:nvPr/>
            </p:nvSpPr>
            <p:spPr bwMode="auto">
              <a:xfrm>
                <a:off x="3377" y="573"/>
                <a:ext cx="8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Tournament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26985" name="Group 1033"/>
            <p:cNvGrpSpPr>
              <a:grpSpLocks/>
            </p:cNvGrpSpPr>
            <p:nvPr/>
          </p:nvGrpSpPr>
          <p:grpSpPr bwMode="auto">
            <a:xfrm>
              <a:off x="2448" y="757"/>
              <a:ext cx="2552" cy="158"/>
              <a:chOff x="2448" y="757"/>
              <a:chExt cx="2552" cy="158"/>
            </a:xfrm>
          </p:grpSpPr>
          <p:sp>
            <p:nvSpPr>
              <p:cNvPr id="126986" name="Rectangle 1034"/>
              <p:cNvSpPr>
                <a:spLocks noChangeArrowheads="1"/>
              </p:cNvSpPr>
              <p:nvPr/>
            </p:nvSpPr>
            <p:spPr bwMode="auto">
              <a:xfrm>
                <a:off x="2448" y="757"/>
                <a:ext cx="2552" cy="158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987" name="Rectangle 1035"/>
              <p:cNvSpPr>
                <a:spLocks noChangeArrowheads="1"/>
              </p:cNvSpPr>
              <p:nvPr/>
            </p:nvSpPr>
            <p:spPr bwMode="auto">
              <a:xfrm>
                <a:off x="2495" y="765"/>
                <a:ext cx="1658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- maxNumPlayers: int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26988" name="Group 1036"/>
            <p:cNvGrpSpPr>
              <a:grpSpLocks/>
            </p:cNvGrpSpPr>
            <p:nvPr/>
          </p:nvGrpSpPr>
          <p:grpSpPr bwMode="auto">
            <a:xfrm>
              <a:off x="2448" y="915"/>
              <a:ext cx="3031" cy="663"/>
              <a:chOff x="2448" y="884"/>
              <a:chExt cx="3031" cy="663"/>
            </a:xfrm>
          </p:grpSpPr>
          <p:sp>
            <p:nvSpPr>
              <p:cNvPr id="126989" name="Rectangle 1037"/>
              <p:cNvSpPr>
                <a:spLocks noChangeArrowheads="1"/>
              </p:cNvSpPr>
              <p:nvPr/>
            </p:nvSpPr>
            <p:spPr bwMode="auto">
              <a:xfrm>
                <a:off x="2448" y="884"/>
                <a:ext cx="2552" cy="66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990" name="Rectangle 1038"/>
              <p:cNvSpPr>
                <a:spLocks noChangeArrowheads="1"/>
              </p:cNvSpPr>
              <p:nvPr/>
            </p:nvSpPr>
            <p:spPr bwMode="auto">
              <a:xfrm>
                <a:off x="2495" y="1164"/>
                <a:ext cx="199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 acceptPlayer(p:Player)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6991" name="Rectangle 1039"/>
              <p:cNvSpPr>
                <a:spLocks noChangeArrowheads="1"/>
              </p:cNvSpPr>
              <p:nvPr/>
            </p:nvSpPr>
            <p:spPr bwMode="auto">
              <a:xfrm>
                <a:off x="2495" y="1279"/>
                <a:ext cx="199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 removePlayer(p:Player)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6992" name="Rectangle 1040"/>
              <p:cNvSpPr>
                <a:spLocks noChangeArrowheads="1"/>
              </p:cNvSpPr>
              <p:nvPr/>
            </p:nvSpPr>
            <p:spPr bwMode="auto">
              <a:xfrm>
                <a:off x="2495" y="933"/>
                <a:ext cx="199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 getMaxNumPlayers():int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6993" name="Rectangle 1041"/>
              <p:cNvSpPr>
                <a:spLocks noChangeArrowheads="1"/>
              </p:cNvSpPr>
              <p:nvPr/>
            </p:nvSpPr>
            <p:spPr bwMode="auto">
              <a:xfrm>
                <a:off x="2495" y="1049"/>
                <a:ext cx="16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 getPlayers(): List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6994" name="Rectangle 1042"/>
              <p:cNvSpPr>
                <a:spLocks noChangeArrowheads="1"/>
              </p:cNvSpPr>
              <p:nvPr/>
            </p:nvSpPr>
            <p:spPr bwMode="auto">
              <a:xfrm>
                <a:off x="2495" y="1395"/>
                <a:ext cx="298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b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+ isPlayerAccepted(p:Player):boolean</a:t>
                </a:r>
                <a:endParaRPr lang="en-US" altLang="en-US" sz="2400" b="0">
                  <a:latin typeface="Lucida Sans Typewriter" panose="020B0509030504030204" pitchFamily="49" charset="0"/>
                </a:endParaRPr>
              </a:p>
            </p:txBody>
          </p:sp>
        </p:grpSp>
      </p:grpSp>
      <p:sp>
        <p:nvSpPr>
          <p:cNvPr id="126995" name="AutoShape 1043"/>
          <p:cNvSpPr>
            <a:spLocks noChangeArrowheads="1"/>
          </p:cNvSpPr>
          <p:nvPr/>
        </p:nvSpPr>
        <p:spPr bwMode="auto">
          <a:xfrm rot="-16200000">
            <a:off x="5410200" y="1752600"/>
            <a:ext cx="2133600" cy="1524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27003" name="Group 1051"/>
          <p:cNvGrpSpPr>
            <a:grpSpLocks/>
          </p:cNvGrpSpPr>
          <p:nvPr/>
        </p:nvGrpSpPr>
        <p:grpSpPr bwMode="auto">
          <a:xfrm>
            <a:off x="381000" y="1655763"/>
            <a:ext cx="4003675" cy="2763837"/>
            <a:chOff x="240" y="1008"/>
            <a:chExt cx="2522" cy="1741"/>
          </a:xfrm>
        </p:grpSpPr>
        <p:sp>
          <p:nvSpPr>
            <p:cNvPr id="126996" name="Oval 1044"/>
            <p:cNvSpPr>
              <a:spLocks noChangeArrowheads="1"/>
            </p:cNvSpPr>
            <p:nvPr/>
          </p:nvSpPr>
          <p:spPr bwMode="auto">
            <a:xfrm>
              <a:off x="240" y="1008"/>
              <a:ext cx="288" cy="288"/>
            </a:xfrm>
            <a:prstGeom prst="ellips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997" name="Oval 1045"/>
            <p:cNvSpPr>
              <a:spLocks noChangeArrowheads="1"/>
            </p:cNvSpPr>
            <p:nvPr/>
          </p:nvSpPr>
          <p:spPr bwMode="auto">
            <a:xfrm>
              <a:off x="2186" y="2365"/>
              <a:ext cx="576" cy="384"/>
            </a:xfrm>
            <a:prstGeom prst="ellips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998" name="Line 1046"/>
            <p:cNvSpPr>
              <a:spLocks noChangeShapeType="1"/>
            </p:cNvSpPr>
            <p:nvPr/>
          </p:nvSpPr>
          <p:spPr bwMode="auto">
            <a:xfrm>
              <a:off x="480" y="1248"/>
              <a:ext cx="1776" cy="1200"/>
            </a:xfrm>
            <a:prstGeom prst="lin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7005" name="Group 1053"/>
          <p:cNvGrpSpPr>
            <a:grpSpLocks/>
          </p:cNvGrpSpPr>
          <p:nvPr/>
        </p:nvGrpSpPr>
        <p:grpSpPr bwMode="auto">
          <a:xfrm>
            <a:off x="381000" y="3048000"/>
            <a:ext cx="4038600" cy="3352800"/>
            <a:chOff x="240" y="1920"/>
            <a:chExt cx="2544" cy="2112"/>
          </a:xfrm>
        </p:grpSpPr>
        <p:sp>
          <p:nvSpPr>
            <p:cNvPr id="126999" name="Oval 1047"/>
            <p:cNvSpPr>
              <a:spLocks noChangeArrowheads="1"/>
            </p:cNvSpPr>
            <p:nvPr/>
          </p:nvSpPr>
          <p:spPr bwMode="auto">
            <a:xfrm>
              <a:off x="240" y="1920"/>
              <a:ext cx="370" cy="301"/>
            </a:xfrm>
            <a:prstGeom prst="ellips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000" name="Oval 1048"/>
            <p:cNvSpPr>
              <a:spLocks noChangeArrowheads="1"/>
            </p:cNvSpPr>
            <p:nvPr/>
          </p:nvSpPr>
          <p:spPr bwMode="auto">
            <a:xfrm>
              <a:off x="2188" y="3726"/>
              <a:ext cx="596" cy="306"/>
            </a:xfrm>
            <a:prstGeom prst="ellips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001" name="Line 1049"/>
            <p:cNvSpPr>
              <a:spLocks noChangeShapeType="1"/>
            </p:cNvSpPr>
            <p:nvPr/>
          </p:nvSpPr>
          <p:spPr bwMode="auto">
            <a:xfrm>
              <a:off x="480" y="2208"/>
              <a:ext cx="1872" cy="1536"/>
            </a:xfrm>
            <a:prstGeom prst="line">
              <a:avLst/>
            </a:prstGeom>
            <a:noFill/>
            <a:ln w="38100">
              <a:solidFill>
                <a:srgbClr val="0005C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7004" name="Rectangle 1052"/>
          <p:cNvSpPr>
            <a:spLocks noChangeArrowheads="1"/>
          </p:cNvSpPr>
          <p:nvPr/>
        </p:nvSpPr>
        <p:spPr bwMode="auto">
          <a:xfrm>
            <a:off x="2557463" y="3632200"/>
            <a:ext cx="620553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latin typeface="Lucida Sans Typewriter" panose="020B0509030504030204" pitchFamily="49" charset="0"/>
              </a:rPr>
              <a:t>public class</a:t>
            </a:r>
            <a:r>
              <a:rPr lang="en-US" altLang="en-US" b="0">
                <a:latin typeface="Lucida Sans Typewriter" panose="020B0509030504030204" pitchFamily="49" charset="0"/>
              </a:rPr>
              <a:t> Tournament {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b="0">
                <a:latin typeface="Lucida Sans Typewriter" panose="020B0509030504030204" pitchFamily="49" charset="0"/>
              </a:rPr>
              <a:t>	</a:t>
            </a:r>
            <a:r>
              <a:rPr lang="en-US" altLang="en-US">
                <a:latin typeface="Lucida Sans Typewriter" panose="020B0509030504030204" pitchFamily="49" charset="0"/>
              </a:rPr>
              <a:t>private int</a:t>
            </a:r>
            <a:r>
              <a:rPr lang="en-US" altLang="en-US" b="0">
                <a:latin typeface="Lucida Sans Typewriter" panose="020B0509030504030204" pitchFamily="49" charset="0"/>
              </a:rPr>
              <a:t> maxNumPlayers;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endParaRPr lang="en-US" altLang="en-US" b="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en-US" b="0">
                <a:latin typeface="Lucida Sans Typewriter" panose="020B05090305040302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95" grpId="0" animBg="1"/>
      <p:bldP spid="12700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Information Hiding Heuristics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Carefully define the public interface for classes as well as subsystems (façade)</a:t>
            </a:r>
          </a:p>
          <a:p>
            <a:r>
              <a:rPr lang="en-US" altLang="en-US"/>
              <a:t>Always apply the “Need to know” principle.</a:t>
            </a:r>
          </a:p>
          <a:p>
            <a:pPr lvl="1"/>
            <a:r>
              <a:rPr lang="en-US" altLang="en-US"/>
              <a:t>Only if somebody needs to access the information, make it publicly possible, but then only through well defined channels, so you always know the access. </a:t>
            </a:r>
          </a:p>
          <a:p>
            <a:r>
              <a:rPr lang="en-US" altLang="en-US"/>
              <a:t>The fewer an operation knows </a:t>
            </a:r>
          </a:p>
          <a:p>
            <a:pPr lvl="1"/>
            <a:r>
              <a:rPr lang="en-US" altLang="en-US"/>
              <a:t>the less likely it will be affected by any changes</a:t>
            </a:r>
          </a:p>
          <a:p>
            <a:pPr lvl="1"/>
            <a:r>
              <a:rPr lang="en-US" altLang="en-US"/>
              <a:t>the easier the class can be changed</a:t>
            </a:r>
          </a:p>
          <a:p>
            <a:r>
              <a:rPr lang="en-US" altLang="en-US"/>
              <a:t>Trade-off: Information hiding vs efficiency </a:t>
            </a:r>
          </a:p>
          <a:p>
            <a:pPr lvl="1"/>
            <a:r>
              <a:rPr lang="en-US" altLang="en-US"/>
              <a:t>Accessing a private attribute might be too slow (for example in real-time systems or games)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untitled 1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2lec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2lect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ch2lec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lec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2lec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lec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l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l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l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11lec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11lect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ch11lec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1lec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Teaching: 15-413 Fall 96: Lectures:1 Introduction:0_15-413_Template</Template>
  <TotalTime>98</TotalTime>
  <Pages>35</Pages>
  <Words>1631</Words>
  <Application>Microsoft Office PowerPoint</Application>
  <PresentationFormat>On-screen Show (4:3)</PresentationFormat>
  <Paragraphs>468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Times</vt:lpstr>
      <vt:lpstr>Palatino</vt:lpstr>
      <vt:lpstr>Monotype Sorts</vt:lpstr>
      <vt:lpstr>Wingdings</vt:lpstr>
      <vt:lpstr>Symbol</vt:lpstr>
      <vt:lpstr>Book Antiqua</vt:lpstr>
      <vt:lpstr>Lucida Sans Typewriter</vt:lpstr>
      <vt:lpstr>Courier</vt:lpstr>
      <vt:lpstr>Times New Roman</vt:lpstr>
      <vt:lpstr>untitled 1</vt:lpstr>
      <vt:lpstr>ch2lect</vt:lpstr>
      <vt:lpstr>ch11lect</vt:lpstr>
      <vt:lpstr>Chapter  9,  Object Design: Specifying Interfaces </vt:lpstr>
      <vt:lpstr>Object Design</vt:lpstr>
      <vt:lpstr>Object Design: Closing the Gap</vt:lpstr>
      <vt:lpstr>Developers play different Roles during Object Design</vt:lpstr>
      <vt:lpstr>Class user versus Class Extender</vt:lpstr>
      <vt:lpstr>Specifying Interfaces</vt:lpstr>
      <vt:lpstr>1. Add Visibility Information </vt:lpstr>
      <vt:lpstr>Implementation of UML Visibility in Java</vt:lpstr>
      <vt:lpstr>Information Hiding Heuristics</vt:lpstr>
      <vt:lpstr>Information Hiding Design Principles</vt:lpstr>
      <vt:lpstr>2. Add Type Signature Information</vt:lpstr>
      <vt:lpstr>3. Add Contracts</vt:lpstr>
      <vt:lpstr>Expressing constraints in UML Models</vt:lpstr>
      <vt:lpstr>Expressing Constraints in UML Models</vt:lpstr>
      <vt:lpstr>Contract for acceptPlayer in  Tournament</vt:lpstr>
      <vt:lpstr>Contract for removePlayer  in Tournament</vt:lpstr>
      <vt:lpstr>Annotation of  Tournament class</vt:lpstr>
      <vt:lpstr>Constraints can involve more than one class</vt:lpstr>
      <vt:lpstr>3 Types of Navigation through a Class Diagram</vt:lpstr>
      <vt:lpstr>ARENA Example:  League, Tournament and Player</vt:lpstr>
      <vt:lpstr>Model Refinement with 3 additional Constraints</vt:lpstr>
      <vt:lpstr>Instance Diagram: 2 Leagues, 2 Tournaments, and 5 Players</vt:lpstr>
      <vt:lpstr>Specifying the Model Constraints (see Slide 20)</vt:lpstr>
      <vt:lpstr>Specifying the Model Constraints (see Slide 20)</vt:lpstr>
      <vt:lpstr>OCL supports Quantification</vt:lpstr>
      <vt:lpstr>Summary</vt:lpstr>
      <vt:lpstr>Additional Slides</vt:lpstr>
      <vt:lpstr>ARENA’s object model identified during the analysis</vt:lpstr>
      <vt:lpstr>Adding type information to ARENA’s object model</vt:lpstr>
      <vt:lpstr>Pre- and post-conditions for ordering operations on TournamentControl</vt:lpstr>
      <vt:lpstr>Specifying invariants on Tournament and Tournament Control</vt:lpstr>
      <vt:lpstr>Specifying invariants on Match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Chapter 9, Object Design: Specifying Interfaces</dc:title>
  <dc:subject>Object-Oriented Software Engineering</dc:subject>
  <dc:creator>Bernd Bruegge &amp; Allen Dutoit</dc:creator>
  <cp:keywords/>
  <dc:description/>
  <cp:lastModifiedBy>Ahsan Nabi Khan</cp:lastModifiedBy>
  <cp:revision>162</cp:revision>
  <cp:lastPrinted>2003-09-18T20:50:31Z</cp:lastPrinted>
  <dcterms:created xsi:type="dcterms:W3CDTF">1995-10-26T12:11:40Z</dcterms:created>
  <dcterms:modified xsi:type="dcterms:W3CDTF">2018-01-30T08:57:04Z</dcterms:modified>
  <cp:category/>
</cp:coreProperties>
</file>