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72"/>
  </p:notesMasterIdLst>
  <p:handoutMasterIdLst>
    <p:handoutMasterId r:id="rId73"/>
  </p:handoutMasterIdLst>
  <p:sldIdLst>
    <p:sldId id="462" r:id="rId2"/>
    <p:sldId id="362" r:id="rId3"/>
    <p:sldId id="398" r:id="rId4"/>
    <p:sldId id="399" r:id="rId5"/>
    <p:sldId id="451" r:id="rId6"/>
    <p:sldId id="452" r:id="rId7"/>
    <p:sldId id="367" r:id="rId8"/>
    <p:sldId id="368" r:id="rId9"/>
    <p:sldId id="453" r:id="rId10"/>
    <p:sldId id="369" r:id="rId11"/>
    <p:sldId id="370" r:id="rId12"/>
    <p:sldId id="454" r:id="rId13"/>
    <p:sldId id="371" r:id="rId14"/>
    <p:sldId id="400" r:id="rId15"/>
    <p:sldId id="372" r:id="rId16"/>
    <p:sldId id="456" r:id="rId17"/>
    <p:sldId id="373" r:id="rId18"/>
    <p:sldId id="457" r:id="rId19"/>
    <p:sldId id="445" r:id="rId20"/>
    <p:sldId id="446" r:id="rId21"/>
    <p:sldId id="447" r:id="rId22"/>
    <p:sldId id="448" r:id="rId23"/>
    <p:sldId id="449" r:id="rId24"/>
    <p:sldId id="458" r:id="rId25"/>
    <p:sldId id="459" r:id="rId26"/>
    <p:sldId id="374" r:id="rId27"/>
    <p:sldId id="375" r:id="rId28"/>
    <p:sldId id="376" r:id="rId29"/>
    <p:sldId id="377" r:id="rId30"/>
    <p:sldId id="378" r:id="rId31"/>
    <p:sldId id="379" r:id="rId32"/>
    <p:sldId id="460" r:id="rId33"/>
    <p:sldId id="404" r:id="rId34"/>
    <p:sldId id="440" r:id="rId35"/>
    <p:sldId id="381" r:id="rId36"/>
    <p:sldId id="461" r:id="rId37"/>
    <p:sldId id="441" r:id="rId38"/>
    <p:sldId id="405" r:id="rId39"/>
    <p:sldId id="382" r:id="rId40"/>
    <p:sldId id="406" r:id="rId41"/>
    <p:sldId id="412" r:id="rId42"/>
    <p:sldId id="425" r:id="rId43"/>
    <p:sldId id="426" r:id="rId44"/>
    <p:sldId id="427" r:id="rId45"/>
    <p:sldId id="428" r:id="rId46"/>
    <p:sldId id="429" r:id="rId47"/>
    <p:sldId id="430" r:id="rId48"/>
    <p:sldId id="431" r:id="rId49"/>
    <p:sldId id="436" r:id="rId50"/>
    <p:sldId id="437" r:id="rId51"/>
    <p:sldId id="438" r:id="rId52"/>
    <p:sldId id="363" r:id="rId53"/>
    <p:sldId id="413" r:id="rId54"/>
    <p:sldId id="380" r:id="rId55"/>
    <p:sldId id="415" r:id="rId56"/>
    <p:sldId id="450" r:id="rId57"/>
    <p:sldId id="390" r:id="rId58"/>
    <p:sldId id="391" r:id="rId59"/>
    <p:sldId id="392" r:id="rId60"/>
    <p:sldId id="393" r:id="rId61"/>
    <p:sldId id="394" r:id="rId62"/>
    <p:sldId id="395" r:id="rId63"/>
    <p:sldId id="417" r:id="rId64"/>
    <p:sldId id="418" r:id="rId65"/>
    <p:sldId id="419" r:id="rId66"/>
    <p:sldId id="420" r:id="rId67"/>
    <p:sldId id="421" r:id="rId68"/>
    <p:sldId id="422" r:id="rId69"/>
    <p:sldId id="423" r:id="rId70"/>
    <p:sldId id="424" r:id="rId71"/>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tx1"/>
        </a:solidFill>
        <a:latin typeface="Times"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imes"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imes"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imes"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imes" panose="02020603050405020304" pitchFamily="18"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Times" panose="02020603050405020304" pitchFamily="18"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Times" panose="02020603050405020304" pitchFamily="18"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Times" panose="02020603050405020304" pitchFamily="18"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Times"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4F4F4"/>
    <a:srgbClr val="FFCC66"/>
    <a:srgbClr val="0000CC"/>
    <a:srgbClr val="FF0000"/>
    <a:srgbClr val="FF9999"/>
    <a:srgbClr val="00FF00"/>
    <a:srgbClr val="2B0122"/>
    <a:srgbClr val="DAF4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Lst>
  </p:outlineViewPr>
  <p:notesTextViewPr>
    <p:cViewPr>
      <p:scale>
        <a:sx n="100" d="100"/>
        <a:sy n="100" d="100"/>
      </p:scale>
      <p:origin x="0" y="0"/>
    </p:cViewPr>
  </p:notesTextViewPr>
  <p:sorterViewPr>
    <p:cViewPr>
      <p:scale>
        <a:sx n="66" d="100"/>
        <a:sy n="66" d="100"/>
      </p:scale>
      <p:origin x="0" y="2400"/>
    </p:cViewPr>
  </p:sorterViewPr>
  <p:notesViewPr>
    <p:cSldViewPr snapToGrid="0" snapToObjects="1">
      <p:cViewPr>
        <p:scale>
          <a:sx n="100" d="100"/>
          <a:sy n="100" d="100"/>
        </p:scale>
        <p:origin x="-160"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13" Type="http://schemas.openxmlformats.org/officeDocument/2006/relationships/slide" Target="slides/slide22.xml"/><Relationship Id="rId18" Type="http://schemas.openxmlformats.org/officeDocument/2006/relationships/slide" Target="slides/slide29.xml"/><Relationship Id="rId26" Type="http://schemas.openxmlformats.org/officeDocument/2006/relationships/slide" Target="slides/slide43.xml"/><Relationship Id="rId39" Type="http://schemas.openxmlformats.org/officeDocument/2006/relationships/slide" Target="slides/slide64.xml"/><Relationship Id="rId21" Type="http://schemas.openxmlformats.org/officeDocument/2006/relationships/slide" Target="slides/slide36.xml"/><Relationship Id="rId34" Type="http://schemas.openxmlformats.org/officeDocument/2006/relationships/slide" Target="slides/slide52.xml"/><Relationship Id="rId7" Type="http://schemas.openxmlformats.org/officeDocument/2006/relationships/slide" Target="slides/slide14.xml"/><Relationship Id="rId2" Type="http://schemas.openxmlformats.org/officeDocument/2006/relationships/slide" Target="slides/slide3.xml"/><Relationship Id="rId16" Type="http://schemas.openxmlformats.org/officeDocument/2006/relationships/slide" Target="slides/slide27.xml"/><Relationship Id="rId20" Type="http://schemas.openxmlformats.org/officeDocument/2006/relationships/slide" Target="slides/slide32.xml"/><Relationship Id="rId29" Type="http://schemas.openxmlformats.org/officeDocument/2006/relationships/slide" Target="slides/slide47.xml"/><Relationship Id="rId41" Type="http://schemas.openxmlformats.org/officeDocument/2006/relationships/slide" Target="slides/slide70.xml"/><Relationship Id="rId1" Type="http://schemas.openxmlformats.org/officeDocument/2006/relationships/slide" Target="slides/slide2.xml"/><Relationship Id="rId6" Type="http://schemas.openxmlformats.org/officeDocument/2006/relationships/slide" Target="slides/slide13.xml"/><Relationship Id="rId11" Type="http://schemas.openxmlformats.org/officeDocument/2006/relationships/slide" Target="slides/slide20.xml"/><Relationship Id="rId24" Type="http://schemas.openxmlformats.org/officeDocument/2006/relationships/slide" Target="slides/slide41.xml"/><Relationship Id="rId32" Type="http://schemas.openxmlformats.org/officeDocument/2006/relationships/slide" Target="slides/slide50.xml"/><Relationship Id="rId37" Type="http://schemas.openxmlformats.org/officeDocument/2006/relationships/slide" Target="slides/slide61.xml"/><Relationship Id="rId40" Type="http://schemas.openxmlformats.org/officeDocument/2006/relationships/slide" Target="slides/slide69.xml"/><Relationship Id="rId5" Type="http://schemas.openxmlformats.org/officeDocument/2006/relationships/slide" Target="slides/slide11.xml"/><Relationship Id="rId15" Type="http://schemas.openxmlformats.org/officeDocument/2006/relationships/slide" Target="slides/slide24.xml"/><Relationship Id="rId23" Type="http://schemas.openxmlformats.org/officeDocument/2006/relationships/slide" Target="slides/slide40.xml"/><Relationship Id="rId28" Type="http://schemas.openxmlformats.org/officeDocument/2006/relationships/slide" Target="slides/slide45.xml"/><Relationship Id="rId36" Type="http://schemas.openxmlformats.org/officeDocument/2006/relationships/slide" Target="slides/slide56.xml"/><Relationship Id="rId10" Type="http://schemas.openxmlformats.org/officeDocument/2006/relationships/slide" Target="slides/slide19.xml"/><Relationship Id="rId19" Type="http://schemas.openxmlformats.org/officeDocument/2006/relationships/slide" Target="slides/slide31.xml"/><Relationship Id="rId31" Type="http://schemas.openxmlformats.org/officeDocument/2006/relationships/slide" Target="slides/slide49.xml"/><Relationship Id="rId4" Type="http://schemas.openxmlformats.org/officeDocument/2006/relationships/slide" Target="slides/slide10.xml"/><Relationship Id="rId9" Type="http://schemas.openxmlformats.org/officeDocument/2006/relationships/slide" Target="slides/slide18.xml"/><Relationship Id="rId14" Type="http://schemas.openxmlformats.org/officeDocument/2006/relationships/slide" Target="slides/slide23.xml"/><Relationship Id="rId22" Type="http://schemas.openxmlformats.org/officeDocument/2006/relationships/slide" Target="slides/slide38.xml"/><Relationship Id="rId27" Type="http://schemas.openxmlformats.org/officeDocument/2006/relationships/slide" Target="slides/slide44.xml"/><Relationship Id="rId30" Type="http://schemas.openxmlformats.org/officeDocument/2006/relationships/slide" Target="slides/slide48.xml"/><Relationship Id="rId35" Type="http://schemas.openxmlformats.org/officeDocument/2006/relationships/slide" Target="slides/slide55.xml"/><Relationship Id="rId8" Type="http://schemas.openxmlformats.org/officeDocument/2006/relationships/slide" Target="slides/slide16.xml"/><Relationship Id="rId3" Type="http://schemas.openxmlformats.org/officeDocument/2006/relationships/slide" Target="slides/slide4.xml"/><Relationship Id="rId12" Type="http://schemas.openxmlformats.org/officeDocument/2006/relationships/slide" Target="slides/slide21.xml"/><Relationship Id="rId17" Type="http://schemas.openxmlformats.org/officeDocument/2006/relationships/slide" Target="slides/slide28.xml"/><Relationship Id="rId25" Type="http://schemas.openxmlformats.org/officeDocument/2006/relationships/slide" Target="slides/slide42.xml"/><Relationship Id="rId33" Type="http://schemas.openxmlformats.org/officeDocument/2006/relationships/slide" Target="slides/slide51.xml"/><Relationship Id="rId38" Type="http://schemas.openxmlformats.org/officeDocument/2006/relationships/slide" Target="slides/slide6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21013" y="8710613"/>
            <a:ext cx="815975" cy="260350"/>
          </a:xfrm>
          <a:prstGeom prst="rect">
            <a:avLst/>
          </a:prstGeom>
          <a:noFill/>
          <a:ln w="12700">
            <a:noFill/>
            <a:miter lim="800000"/>
            <a:headEnd/>
            <a:tailEnd/>
          </a:ln>
          <a:effectLst/>
        </p:spPr>
        <p:txBody>
          <a:bodyPr wrap="none" lIns="87312" tIns="44450" rIns="87312" bIns="44450">
            <a:spAutoFit/>
          </a:bodyPr>
          <a:lstStyle>
            <a:lvl1pPr defTabSz="868363">
              <a:defRPr sz="2400">
                <a:solidFill>
                  <a:schemeClr val="tx1"/>
                </a:solidFill>
                <a:latin typeface="Times" panose="02020603050405020304" pitchFamily="18" charset="0"/>
                <a:ea typeface="ＭＳ Ｐゴシック" panose="020B0600070205080204" pitchFamily="34" charset="-128"/>
              </a:defRPr>
            </a:lvl1pPr>
            <a:lvl2pPr marL="37931725" indent="-37474525" defTabSz="868363">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lnSpc>
                <a:spcPct val="90000"/>
              </a:lnSpc>
            </a:pPr>
            <a:r>
              <a:rPr lang="en-US" altLang="en-US" sz="1200">
                <a:latin typeface="Book Antiqua" panose="02040602050305030304" pitchFamily="18" charset="0"/>
              </a:rPr>
              <a:t>Page </a:t>
            </a:r>
            <a:fld id="{CAFD651C-79D2-4DB0-BA09-E6FEF5314C0B}" type="slidenum">
              <a:rPr lang="en-US" altLang="en-US" sz="1200">
                <a:latin typeface="Book Antiqua" panose="02040602050305030304" pitchFamily="18" charset="0"/>
              </a:rPr>
              <a:pPr algn="ctr">
                <a:lnSpc>
                  <a:spcPct val="90000"/>
                </a:lnSpc>
              </a:pPr>
              <a:t>‹#›</a:t>
            </a:fld>
            <a:endParaRPr lang="en-US" altLang="en-US" sz="1200">
              <a:latin typeface="Book Antiqua" panose="02040602050305030304" pitchFamily="18" charset="0"/>
            </a:endParaRPr>
          </a:p>
        </p:txBody>
      </p:sp>
    </p:spTree>
    <p:extLst>
      <p:ext uri="{BB962C8B-B14F-4D97-AF65-F5344CB8AC3E}">
        <p14:creationId xmlns:p14="http://schemas.microsoft.com/office/powerpoint/2010/main" val="228872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457200" y="3294063"/>
            <a:ext cx="5986463" cy="5240337"/>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altLang="en-US" smtClean="0"/>
              <a:t>Body Text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1" name="Rectangle 3"/>
          <p:cNvSpPr>
            <a:spLocks noChangeArrowheads="1"/>
          </p:cNvSpPr>
          <p:nvPr/>
        </p:nvSpPr>
        <p:spPr bwMode="auto">
          <a:xfrm>
            <a:off x="3062288" y="8710613"/>
            <a:ext cx="731837" cy="254000"/>
          </a:xfrm>
          <a:prstGeom prst="rect">
            <a:avLst/>
          </a:prstGeom>
          <a:noFill/>
          <a:ln w="12700">
            <a:noFill/>
            <a:miter lim="800000"/>
            <a:headEnd/>
            <a:tailEnd/>
          </a:ln>
          <a:effectLst/>
        </p:spPr>
        <p:txBody>
          <a:bodyPr wrap="none" lIns="87312" tIns="44450" rIns="87312" bIns="44450">
            <a:spAutoFit/>
          </a:bodyPr>
          <a:lstStyle>
            <a:lvl1pPr defTabSz="868363">
              <a:defRPr sz="2400">
                <a:solidFill>
                  <a:schemeClr val="tx1"/>
                </a:solidFill>
                <a:latin typeface="Times" panose="02020603050405020304" pitchFamily="18" charset="0"/>
                <a:ea typeface="ＭＳ Ｐゴシック" panose="020B0600070205080204" pitchFamily="34" charset="-128"/>
              </a:defRPr>
            </a:lvl1pPr>
            <a:lvl2pPr marL="37931725" indent="-37474525" defTabSz="868363">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lnSpc>
                <a:spcPct val="90000"/>
              </a:lnSpc>
            </a:pPr>
            <a:r>
              <a:rPr lang="en-US" altLang="en-US" sz="1200">
                <a:latin typeface="Book Antiqua" panose="02040602050305030304" pitchFamily="18" charset="0"/>
              </a:rPr>
              <a:t>Page </a:t>
            </a:r>
            <a:fld id="{E014B294-0AFF-42FB-BA36-8EEC1CE9C30E}" type="slidenum">
              <a:rPr lang="en-US" altLang="en-US" sz="1200">
                <a:latin typeface="Book Antiqua" panose="02040602050305030304" pitchFamily="18" charset="0"/>
              </a:rPr>
              <a:pPr algn="ctr">
                <a:lnSpc>
                  <a:spcPct val="90000"/>
                </a:lnSpc>
              </a:pPr>
              <a:t>‹#›</a:t>
            </a:fld>
            <a:endParaRPr lang="en-US" altLang="en-US" sz="1200">
              <a:latin typeface="Book Antiqua" panose="02040602050305030304" pitchFamily="18" charset="0"/>
            </a:endParaRPr>
          </a:p>
        </p:txBody>
      </p:sp>
      <p:sp>
        <p:nvSpPr>
          <p:cNvPr id="15364" name="Rectangle 4"/>
          <p:cNvSpPr>
            <a:spLocks noChangeArrowheads="1" noTextEdit="1"/>
          </p:cNvSpPr>
          <p:nvPr>
            <p:ph type="sldImg" idx="2"/>
          </p:nvPr>
        </p:nvSpPr>
        <p:spPr bwMode="auto">
          <a:xfrm>
            <a:off x="1292225" y="31750"/>
            <a:ext cx="4162425" cy="31226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638484716"/>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ＭＳ Ｐゴシック" pitchFamily="-108" charset="-128"/>
      </a:defRPr>
    </a:lvl1pPr>
    <a:lvl2pPr marL="457200"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mn-cs"/>
      </a:defRPr>
    </a:lvl2pPr>
    <a:lvl3pPr marL="914400"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mn-cs"/>
      </a:defRPr>
    </a:lvl3pPr>
    <a:lvl4pPr marL="1371600"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mn-cs"/>
      </a:defRPr>
    </a:lvl4pPr>
    <a:lvl5pPr marL="1828800"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ChangeArrowheads="1" noTextEdit="1"/>
          </p:cNvSpPr>
          <p:nvPr>
            <p:ph type="sldImg"/>
          </p:nvPr>
        </p:nvSpPr>
        <p:spPr>
          <a:ln/>
        </p:spPr>
      </p:sp>
      <p:sp>
        <p:nvSpPr>
          <p:cNvPr id="17411"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091033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6"/>
          <p:cNvSpPr>
            <a:spLocks noChangeArrowheads="1" noTextEdit="1"/>
          </p:cNvSpPr>
          <p:nvPr>
            <p:ph type="sldImg"/>
          </p:nvPr>
        </p:nvSpPr>
        <p:spPr>
          <a:ln/>
        </p:spPr>
      </p:sp>
      <p:sp>
        <p:nvSpPr>
          <p:cNvPr id="35843"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775454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ChangeArrowheads="1" noTextEdit="1"/>
          </p:cNvSpPr>
          <p:nvPr>
            <p:ph type="sldImg"/>
          </p:nvPr>
        </p:nvSpPr>
        <p:spPr>
          <a:ln/>
        </p:spPr>
      </p:sp>
      <p:sp>
        <p:nvSpPr>
          <p:cNvPr id="37891"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25765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6"/>
          <p:cNvSpPr>
            <a:spLocks noChangeArrowheads="1" noTextEdit="1"/>
          </p:cNvSpPr>
          <p:nvPr>
            <p:ph type="sldImg"/>
          </p:nvPr>
        </p:nvSpPr>
        <p:spPr>
          <a:ln/>
        </p:spPr>
      </p:sp>
      <p:sp>
        <p:nvSpPr>
          <p:cNvPr id="39939"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411581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noTextEdit="1"/>
          </p:cNvSpPr>
          <p:nvPr>
            <p:ph type="sldImg"/>
          </p:nvPr>
        </p:nvSpPr>
        <p:spPr>
          <a:ln/>
        </p:spPr>
      </p:sp>
      <p:sp>
        <p:nvSpPr>
          <p:cNvPr id="419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090569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noTextEdit="1"/>
          </p:cNvSpPr>
          <p:nvPr>
            <p:ph type="sldImg"/>
          </p:nvPr>
        </p:nvSpPr>
        <p:spPr>
          <a:ln/>
        </p:spPr>
      </p:sp>
      <p:sp>
        <p:nvSpPr>
          <p:cNvPr id="440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945431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noTextEdit="1"/>
          </p:cNvSpPr>
          <p:nvPr>
            <p:ph type="sldImg"/>
          </p:nvPr>
        </p:nvSpPr>
        <p:spPr>
          <a:ln/>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974229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noTextEdit="1"/>
          </p:cNvSpPr>
          <p:nvPr>
            <p:ph type="sldImg"/>
          </p:nvPr>
        </p:nvSpPr>
        <p:spPr>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849187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ChangeArrowheads="1" noTextEdit="1"/>
          </p:cNvSpPr>
          <p:nvPr>
            <p:ph type="sldImg"/>
          </p:nvPr>
        </p:nvSpPr>
        <p:spPr>
          <a:ln/>
        </p:spPr>
      </p:sp>
      <p:sp>
        <p:nvSpPr>
          <p:cNvPr id="50179"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ea typeface="ＭＳ Ｐゴシック" panose="020B0600070205080204" pitchFamily="34" charset="-128"/>
              </a:rPr>
              <a:t>Question: Which pattern is being used here? Answer: The proxy pattern!</a:t>
            </a:r>
          </a:p>
          <a:p>
            <a:r>
              <a:rPr lang="en-US" altLang="en-US" smtClean="0">
                <a:latin typeface="Times" panose="02020603050405020304" pitchFamily="18" charset="0"/>
                <a:ea typeface="ＭＳ Ｐゴシック" panose="020B0600070205080204" pitchFamily="34" charset="-128"/>
              </a:rPr>
              <a:t>Why: Image is an analysis domain object, the proxy pattern subclasses Imageproxy and RealImage are solution </a:t>
            </a:r>
          </a:p>
          <a:p>
            <a:r>
              <a:rPr lang="en-US" altLang="en-US" smtClean="0">
                <a:latin typeface="Times" panose="02020603050405020304" pitchFamily="18" charset="0"/>
                <a:ea typeface="ＭＳ Ｐゴシック" panose="020B0600070205080204" pitchFamily="34" charset="-128"/>
              </a:rPr>
              <a:t>domain objects!</a:t>
            </a:r>
          </a:p>
        </p:txBody>
      </p:sp>
    </p:spTree>
    <p:extLst>
      <p:ext uri="{BB962C8B-B14F-4D97-AF65-F5344CB8AC3E}">
        <p14:creationId xmlns:p14="http://schemas.microsoft.com/office/powerpoint/2010/main" val="1205931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ChangeArrowheads="1" noTextEdit="1"/>
          </p:cNvSpPr>
          <p:nvPr>
            <p:ph type="sldImg"/>
          </p:nvPr>
        </p:nvSpPr>
        <p:spPr>
          <a:ln/>
        </p:spPr>
      </p:sp>
      <p:sp>
        <p:nvSpPr>
          <p:cNvPr id="52227"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727146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26"/>
          <p:cNvSpPr>
            <a:spLocks noChangeArrowheads="1" noTextEdit="1"/>
          </p:cNvSpPr>
          <p:nvPr>
            <p:ph type="sldImg"/>
          </p:nvPr>
        </p:nvSpPr>
        <p:spPr>
          <a:ln/>
        </p:spPr>
      </p:sp>
      <p:sp>
        <p:nvSpPr>
          <p:cNvPr id="54275"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DE" altLang="en-US" smtClean="0">
                <a:latin typeface="Times" panose="02020603050405020304" pitchFamily="18" charset="0"/>
                <a:ea typeface="ＭＳ Ｐゴシック" panose="020B0600070205080204" pitchFamily="34" charset="-128"/>
              </a:rPr>
              <a:t>For each of these mechanisms a project manager can specify heuristics to use them properly</a:t>
            </a:r>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105929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noTextEdit="1"/>
          </p:cNvSpPr>
          <p:nvPr>
            <p:ph type="sldImg"/>
          </p:nvPr>
        </p:nvSpPr>
        <p:spPr>
          <a:ln/>
        </p:spPr>
      </p:sp>
      <p:sp>
        <p:nvSpPr>
          <p:cNvPr id="194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ea typeface="ＭＳ Ｐゴシック" panose="020B0600070205080204" pitchFamily="34" charset="-128"/>
              </a:rPr>
              <a:t>Object design is situated between system design and implementation.  Object design is not very well understood and if not well done, leads to a bad system implementation.</a:t>
            </a:r>
          </a:p>
          <a:p>
            <a:endParaRPr lang="en-US" altLang="en-US" smtClean="0">
              <a:latin typeface="Times" panose="02020603050405020304" pitchFamily="18" charset="0"/>
              <a:ea typeface="ＭＳ Ｐゴシック" panose="020B0600070205080204" pitchFamily="34" charset="-128"/>
            </a:endParaRPr>
          </a:p>
          <a:p>
            <a:r>
              <a:rPr lang="en-US" altLang="en-US" smtClean="0">
                <a:latin typeface="Times" panose="02020603050405020304" pitchFamily="18" charset="0"/>
                <a:ea typeface="ＭＳ Ｐゴシック" panose="020B0600070205080204" pitchFamily="34" charset="-128"/>
              </a:rPr>
              <a:t>In this lecture, we describe a selection of transformations to illustrate a disciplined approach to implementation to avoid system degradation</a:t>
            </a:r>
            <a:endParaRPr lang="de-DE"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883267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ChangeArrowheads="1" noTextEdit="1"/>
          </p:cNvSpPr>
          <p:nvPr>
            <p:ph type="sldImg"/>
          </p:nvPr>
        </p:nvSpPr>
        <p:spPr>
          <a:ln/>
        </p:spPr>
      </p:sp>
      <p:sp>
        <p:nvSpPr>
          <p:cNvPr id="56323"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DE" altLang="en-US" smtClean="0">
                <a:latin typeface="Times" panose="02020603050405020304" pitchFamily="18" charset="0"/>
                <a:ea typeface="ＭＳ Ｐゴシック" panose="020B0600070205080204" pitchFamily="34" charset="-128"/>
              </a:rPr>
              <a:t>Java offers several techniques to realize the different types of inheritance:</a:t>
            </a:r>
          </a:p>
          <a:p>
            <a:r>
              <a:rPr lang="de-DE" altLang="en-US" smtClean="0">
                <a:latin typeface="Times" panose="02020603050405020304" pitchFamily="18" charset="0"/>
                <a:ea typeface="ＭＳ Ｐゴシック" panose="020B0600070205080204" pitchFamily="34" charset="-128"/>
              </a:rPr>
              <a:t>Realisation of simple inheritance also called strict inheritance</a:t>
            </a:r>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8985720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26"/>
          <p:cNvSpPr>
            <a:spLocks noChangeArrowheads="1" noTextEdit="1"/>
          </p:cNvSpPr>
          <p:nvPr>
            <p:ph type="sldImg"/>
          </p:nvPr>
        </p:nvSpPr>
        <p:spPr>
          <a:ln/>
        </p:spPr>
      </p:sp>
      <p:sp>
        <p:nvSpPr>
          <p:cNvPr id="58371"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045094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26"/>
          <p:cNvSpPr>
            <a:spLocks noChangeArrowheads="1" noTextEdit="1"/>
          </p:cNvSpPr>
          <p:nvPr>
            <p:ph type="sldImg"/>
          </p:nvPr>
        </p:nvSpPr>
        <p:spPr>
          <a:ln/>
        </p:spPr>
      </p:sp>
      <p:sp>
        <p:nvSpPr>
          <p:cNvPr id="60419"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b="1" smtClean="0">
                <a:solidFill>
                  <a:srgbClr val="000000"/>
                </a:solidFill>
                <a:latin typeface="Courier New" panose="02070309020205020404" pitchFamily="49" charset="0"/>
                <a:ea typeface="ＭＳ Ｐゴシック" panose="020B0600070205080204" pitchFamily="34" charset="-128"/>
              </a:rPr>
              <a:t>Chiffre</a:t>
            </a:r>
            <a:r>
              <a:rPr lang="en-US" altLang="en-US" sz="1200" smtClean="0">
                <a:solidFill>
                  <a:srgbClr val="000000"/>
                </a:solidFill>
                <a:latin typeface="Times" panose="02020603050405020304" pitchFamily="18" charset="0"/>
                <a:ea typeface="ＭＳ Ｐゴシック" panose="020B0600070205080204" pitchFamily="34" charset="-128"/>
              </a:rPr>
              <a:t> offers 4 public methods:</a:t>
            </a:r>
          </a:p>
        </p:txBody>
      </p:sp>
    </p:spTree>
    <p:extLst>
      <p:ext uri="{BB962C8B-B14F-4D97-AF65-F5344CB8AC3E}">
        <p14:creationId xmlns:p14="http://schemas.microsoft.com/office/powerpoint/2010/main" val="2785158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ChangeArrowheads="1" noTextEdit="1"/>
          </p:cNvSpPr>
          <p:nvPr>
            <p:ph type="sldImg"/>
          </p:nvPr>
        </p:nvSpPr>
        <p:spPr>
          <a:ln/>
        </p:spPr>
      </p:sp>
      <p:sp>
        <p:nvSpPr>
          <p:cNvPr id="62467"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smtClean="0">
                <a:solidFill>
                  <a:srgbClr val="CCFF33"/>
                </a:solidFill>
                <a:latin typeface="Times" panose="02020603050405020304" pitchFamily="18" charset="0"/>
                <a:ea typeface="ＭＳ Ｐゴシック" panose="020B0600070205080204" pitchFamily="34" charset="-128"/>
              </a:rPr>
              <a:t>The class </a:t>
            </a:r>
            <a:r>
              <a:rPr lang="en-US" altLang="en-US" sz="2000" b="1" smtClean="0">
                <a:solidFill>
                  <a:srgbClr val="CCFF33"/>
                </a:solidFill>
                <a:latin typeface="Courier New" panose="02070309020205020404" pitchFamily="49" charset="0"/>
                <a:ea typeface="ＭＳ Ｐゴシック" panose="020B0600070205080204" pitchFamily="34" charset="-128"/>
              </a:rPr>
              <a:t>Chiffre</a:t>
            </a:r>
            <a:r>
              <a:rPr lang="en-US" altLang="en-US" sz="2000" smtClean="0">
                <a:solidFill>
                  <a:srgbClr val="CCFF33"/>
                </a:solidFill>
                <a:latin typeface="Times" panose="02020603050405020304" pitchFamily="18" charset="0"/>
                <a:ea typeface="ＭＳ Ｐゴシック" panose="020B0600070205080204" pitchFamily="34" charset="-128"/>
              </a:rPr>
              <a:t> is abstract, because some of its methods are not implemented by the class</a:t>
            </a:r>
          </a:p>
        </p:txBody>
      </p:sp>
    </p:spTree>
    <p:extLst>
      <p:ext uri="{BB962C8B-B14F-4D97-AF65-F5344CB8AC3E}">
        <p14:creationId xmlns:p14="http://schemas.microsoft.com/office/powerpoint/2010/main" val="27502176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ChangeArrowheads="1" noTextEdit="1"/>
          </p:cNvSpPr>
          <p:nvPr>
            <p:ph type="sldImg"/>
          </p:nvPr>
        </p:nvSpPr>
        <p:spPr>
          <a:ln/>
        </p:spPr>
      </p:sp>
      <p:sp>
        <p:nvSpPr>
          <p:cNvPr id="64515"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657958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ChangeArrowheads="1" noTextEdit="1"/>
          </p:cNvSpPr>
          <p:nvPr>
            <p:ph type="sldImg"/>
          </p:nvPr>
        </p:nvSpPr>
        <p:spPr>
          <a:ln/>
        </p:spPr>
      </p:sp>
      <p:sp>
        <p:nvSpPr>
          <p:cNvPr id="66563"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1806597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p:cNvSpPr>
            <a:spLocks noChangeArrowheads="1" noTextEdit="1"/>
          </p:cNvSpPr>
          <p:nvPr>
            <p:ph type="sldImg"/>
          </p:nvPr>
        </p:nvSpPr>
        <p:spPr>
          <a:ln/>
        </p:spPr>
      </p:sp>
      <p:sp>
        <p:nvSpPr>
          <p:cNvPr id="68611"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ea typeface="ＭＳ Ｐゴシック" panose="020B0600070205080204" pitchFamily="34" charset="-128"/>
              </a:rPr>
              <a:t>If Advertiser accesses only Account, but not vice versa, the class Account can be made a local attribute in the Advertiser class</a:t>
            </a:r>
          </a:p>
        </p:txBody>
      </p:sp>
    </p:spTree>
    <p:extLst>
      <p:ext uri="{BB962C8B-B14F-4D97-AF65-F5344CB8AC3E}">
        <p14:creationId xmlns:p14="http://schemas.microsoft.com/office/powerpoint/2010/main" val="14087718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noTextEdit="1"/>
          </p:cNvSpPr>
          <p:nvPr>
            <p:ph type="sldImg"/>
          </p:nvPr>
        </p:nvSpPr>
        <p:spPr>
          <a:ln/>
        </p:spPr>
      </p:sp>
      <p:sp>
        <p:nvSpPr>
          <p:cNvPr id="706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973427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26"/>
          <p:cNvSpPr>
            <a:spLocks noChangeArrowheads="1" noTextEdit="1"/>
          </p:cNvSpPr>
          <p:nvPr>
            <p:ph type="sldImg"/>
          </p:nvPr>
        </p:nvSpPr>
        <p:spPr>
          <a:ln/>
        </p:spPr>
      </p:sp>
      <p:sp>
        <p:nvSpPr>
          <p:cNvPr id="72707"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4462258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6"/>
          <p:cNvSpPr>
            <a:spLocks noChangeArrowheads="1" noTextEdit="1"/>
          </p:cNvSpPr>
          <p:nvPr>
            <p:ph type="sldImg"/>
          </p:nvPr>
        </p:nvSpPr>
        <p:spPr>
          <a:ln/>
        </p:spPr>
      </p:sp>
      <p:sp>
        <p:nvSpPr>
          <p:cNvPr id="74755"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200376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noTextEdit="1"/>
          </p:cNvSpPr>
          <p:nvPr>
            <p:ph type="sldImg"/>
          </p:nvPr>
        </p:nvSpPr>
        <p:spPr>
          <a:ln/>
        </p:spPr>
      </p:sp>
      <p:sp>
        <p:nvSpPr>
          <p:cNvPr id="21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ea typeface="ＭＳ Ｐゴシック" panose="020B0600070205080204" pitchFamily="34" charset="-128"/>
              </a:rPr>
              <a:t>All these activities are intellectually not challenging </a:t>
            </a:r>
          </a:p>
          <a:p>
            <a:pPr lvl="1"/>
            <a:r>
              <a:rPr lang="en-US" altLang="en-US" smtClean="0">
                <a:latin typeface="Times" panose="02020603050405020304" pitchFamily="18" charset="0"/>
                <a:ea typeface="ＭＳ Ｐゴシック" panose="020B0600070205080204" pitchFamily="34" charset="-128"/>
              </a:rPr>
              <a:t>However, they have a repetitive and mechanical flavor  that makes them error prone. </a:t>
            </a:r>
          </a:p>
          <a:p>
            <a:pPr lvl="1"/>
            <a:endParaRPr lang="en-US" altLang="en-US" smtClean="0">
              <a:latin typeface="Times" panose="02020603050405020304" pitchFamily="18" charset="0"/>
              <a:ea typeface="ＭＳ Ｐゴシック" panose="020B0600070205080204" pitchFamily="34" charset="-128"/>
            </a:endParaRPr>
          </a:p>
          <a:p>
            <a:pPr lvl="1"/>
            <a:r>
              <a:rPr lang="en-US" altLang="en-US" smtClean="0">
                <a:latin typeface="Times" panose="02020603050405020304" pitchFamily="18" charset="0"/>
                <a:ea typeface="ＭＳ Ｐゴシック" panose="020B0600070205080204" pitchFamily="34" charset="-128"/>
              </a:rPr>
              <a:t>Developers perform transformations to the object model to improve its modularity and performance. </a:t>
            </a:r>
          </a:p>
          <a:p>
            <a:r>
              <a:rPr lang="en-US" altLang="en-US" smtClean="0">
                <a:latin typeface="Times" panose="02020603050405020304" pitchFamily="18" charset="0"/>
                <a:ea typeface="ＭＳ Ｐゴシック" panose="020B0600070205080204" pitchFamily="34" charset="-128"/>
              </a:rPr>
              <a:t>Developers transform the associations of the object model into collections of object references, because programming languages do not support the concept of association.</a:t>
            </a:r>
          </a:p>
          <a:p>
            <a:r>
              <a:rPr lang="en-US" altLang="en-US" smtClean="0">
                <a:latin typeface="Times" panose="02020603050405020304" pitchFamily="18" charset="0"/>
                <a:ea typeface="ＭＳ Ｐゴシック" panose="020B0600070205080204" pitchFamily="34" charset="-128"/>
              </a:rPr>
              <a:t>If the programming language does not support contracts, the developer needs to write code for detecting and handling contract violations. </a:t>
            </a:r>
          </a:p>
          <a:p>
            <a:r>
              <a:rPr lang="en-US" altLang="en-US" smtClean="0">
                <a:latin typeface="Times" panose="02020603050405020304" pitchFamily="18" charset="0"/>
                <a:ea typeface="ＭＳ Ｐゴシック" panose="020B0600070205080204" pitchFamily="34" charset="-128"/>
              </a:rPr>
              <a:t>Developers often revise the interface specification to accommodate new requirements from the client. </a:t>
            </a:r>
          </a:p>
          <a:p>
            <a:endParaRPr lang="en-US" altLang="en-US" smtClean="0">
              <a:latin typeface="Times" panose="02020603050405020304" pitchFamily="18" charset="0"/>
              <a:ea typeface="ＭＳ Ｐゴシック" panose="020B0600070205080204" pitchFamily="34" charset="-128"/>
            </a:endParaRPr>
          </a:p>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366815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26"/>
          <p:cNvSpPr>
            <a:spLocks noChangeArrowheads="1" noTextEdit="1"/>
          </p:cNvSpPr>
          <p:nvPr>
            <p:ph type="sldImg"/>
          </p:nvPr>
        </p:nvSpPr>
        <p:spPr>
          <a:ln/>
        </p:spPr>
      </p:sp>
      <p:sp>
        <p:nvSpPr>
          <p:cNvPr id="76803"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046818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noTextEdit="1"/>
          </p:cNvSpPr>
          <p:nvPr>
            <p:ph type="sldImg"/>
          </p:nvPr>
        </p:nvSpPr>
        <p:spPr>
          <a:ln/>
        </p:spPr>
      </p:sp>
      <p:sp>
        <p:nvSpPr>
          <p:cNvPr id="788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355202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noTextEdit="1"/>
          </p:cNvSpPr>
          <p:nvPr>
            <p:ph type="sldImg"/>
          </p:nvPr>
        </p:nvSpPr>
        <p:spPr>
          <a:ln/>
        </p:spPr>
      </p:sp>
      <p:sp>
        <p:nvSpPr>
          <p:cNvPr id="808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9001779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noTextEdit="1"/>
          </p:cNvSpPr>
          <p:nvPr>
            <p:ph type="sldImg"/>
          </p:nvPr>
        </p:nvSpPr>
        <p:spPr>
          <a:ln/>
        </p:spPr>
      </p:sp>
      <p:sp>
        <p:nvSpPr>
          <p:cNvPr id="829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5055120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noTextEdit="1"/>
          </p:cNvSpPr>
          <p:nvPr>
            <p:ph type="sldImg"/>
          </p:nvPr>
        </p:nvSpPr>
        <p:spPr>
          <a:ln/>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4077764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noTextEdit="1"/>
          </p:cNvSpPr>
          <p:nvPr>
            <p:ph type="sldImg"/>
          </p:nvPr>
        </p:nvSpPr>
        <p:spPr>
          <a:ln/>
        </p:spPr>
      </p:sp>
      <p:sp>
        <p:nvSpPr>
          <p:cNvPr id="870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ea typeface="ＭＳ Ｐゴシック" panose="020B0600070205080204" pitchFamily="34" charset="-128"/>
              </a:rPr>
              <a:t>Example of exception handling in Java. TournamentForm catches exceptions raised by Tournament and TournamentControl and logs them into an error console for display to the user. </a:t>
            </a:r>
            <a:r>
              <a:rPr lang="en-US" altLang="en-US" sz="1600" b="1" smtClean="0">
                <a:latin typeface="Lucida Sans Typewriter" panose="020B0509030504030204" pitchFamily="49" charset="0"/>
                <a:ea typeface="ＭＳ Ｐゴシック" panose="020B0600070205080204" pitchFamily="34" charset="-128"/>
              </a:rPr>
              <a:t>public void</a:t>
            </a:r>
            <a:r>
              <a:rPr lang="en-US" altLang="en-US" sz="1600" smtClean="0">
                <a:latin typeface="Lucida Sans Typewriter" panose="020B0509030504030204" pitchFamily="49" charset="0"/>
                <a:ea typeface="ＭＳ Ｐゴシック" panose="020B0600070205080204" pitchFamily="34" charset="-128"/>
              </a:rPr>
              <a:t> processPlayerApplications() { // Go through all the players 		</a:t>
            </a:r>
            <a:r>
              <a:rPr lang="en-US" altLang="en-US" sz="1600" b="1" smtClean="0">
                <a:latin typeface="Lucida Sans Typewriter" panose="020B0509030504030204" pitchFamily="49" charset="0"/>
                <a:ea typeface="ＭＳ Ｐゴシック" panose="020B0600070205080204" pitchFamily="34" charset="-128"/>
              </a:rPr>
              <a:t>for</a:t>
            </a:r>
            <a:r>
              <a:rPr lang="en-US" altLang="en-US" sz="1600" smtClean="0">
                <a:latin typeface="Lucida Sans Typewriter" panose="020B0509030504030204" pitchFamily="49" charset="0"/>
                <a:ea typeface="ＭＳ Ｐゴシック" panose="020B0600070205080204" pitchFamily="34" charset="-128"/>
              </a:rPr>
              <a:t> (Iteration i = players.iterator(); i.hasNext();) {</a:t>
            </a:r>
          </a:p>
          <a:p>
            <a:pPr>
              <a:lnSpc>
                <a:spcPct val="80000"/>
              </a:lnSpc>
              <a:spcBef>
                <a:spcPct val="0"/>
              </a:spcBef>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try</a:t>
            </a:r>
            <a:r>
              <a:rPr lang="en-US" altLang="en-US" sz="1600" smtClean="0">
                <a:latin typeface="Lucida Sans Typewriter" panose="020B0509030504030204" pitchFamily="49" charset="0"/>
                <a:ea typeface="ＭＳ Ｐゴシック" panose="020B0600070205080204" pitchFamily="34" charset="-128"/>
              </a:rPr>
              <a:t> {         // Delegate to the control object.</a:t>
            </a:r>
          </a:p>
          <a:p>
            <a:pPr>
              <a:lnSpc>
                <a:spcPct val="80000"/>
              </a:lnSpc>
              <a:spcBef>
                <a:spcPct val="0"/>
              </a:spcBef>
            </a:pPr>
            <a:r>
              <a:rPr lang="en-US" altLang="en-US" sz="1600" smtClean="0">
                <a:latin typeface="Lucida Sans Typewriter" panose="020B0509030504030204" pitchFamily="49" charset="0"/>
                <a:ea typeface="ＭＳ Ｐゴシック" panose="020B0600070205080204" pitchFamily="34" charset="-128"/>
              </a:rPr>
              <a:t>				control.acceptPlayer((Player)i.next());</a:t>
            </a:r>
          </a:p>
          <a:p>
            <a:pPr>
              <a:lnSpc>
                <a:spcPct val="80000"/>
              </a:lnSpc>
              <a:spcBef>
                <a:spcPct val="0"/>
              </a:spcBef>
            </a:pPr>
            <a:r>
              <a:rPr lang="en-US" altLang="en-US" sz="1600" smtClean="0">
                <a:latin typeface="Lucida Sans Typewriter" panose="020B0509030504030204" pitchFamily="49" charset="0"/>
                <a:ea typeface="ＭＳ Ｐゴシック" panose="020B0600070205080204" pitchFamily="34" charset="-128"/>
              </a:rPr>
              <a:t>			}</a:t>
            </a:r>
          </a:p>
          <a:p>
            <a:pPr>
              <a:lnSpc>
                <a:spcPct val="80000"/>
              </a:lnSpc>
              <a:spcBef>
                <a:spcPct val="0"/>
              </a:spcBef>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catch</a:t>
            </a:r>
            <a:r>
              <a:rPr lang="en-US" altLang="en-US" sz="1600" smtClean="0">
                <a:latin typeface="Lucida Sans Typewriter" panose="020B0509030504030204" pitchFamily="49" charset="0"/>
                <a:ea typeface="ＭＳ Ｐゴシック" panose="020B0600070205080204" pitchFamily="34" charset="-128"/>
              </a:rPr>
              <a:t> (KnownPlayerException e) {</a:t>
            </a:r>
          </a:p>
          <a:p>
            <a:pPr>
              <a:lnSpc>
                <a:spcPct val="80000"/>
              </a:lnSpc>
              <a:spcBef>
                <a:spcPct val="0"/>
              </a:spcBef>
            </a:pPr>
            <a:r>
              <a:rPr lang="en-US" altLang="en-US" sz="1600" smtClean="0">
                <a:latin typeface="Lucida Sans Typewriter" panose="020B0509030504030204" pitchFamily="49" charset="0"/>
                <a:ea typeface="ＭＳ Ｐゴシック" panose="020B0600070205080204" pitchFamily="34" charset="-128"/>
              </a:rPr>
              <a:t>				// If an exception was caught, log it to the console</a:t>
            </a:r>
          </a:p>
          <a:p>
            <a:pPr>
              <a:lnSpc>
                <a:spcPct val="80000"/>
              </a:lnSpc>
              <a:spcBef>
                <a:spcPct val="0"/>
              </a:spcBef>
            </a:pPr>
            <a:r>
              <a:rPr lang="en-US" altLang="en-US" sz="1600" smtClean="0">
                <a:latin typeface="Lucida Sans Typewriter" panose="020B0509030504030204" pitchFamily="49" charset="0"/>
                <a:ea typeface="ＭＳ Ｐゴシック" panose="020B0600070205080204" pitchFamily="34" charset="-128"/>
              </a:rPr>
              <a:t>				ErrorConsole.log(e.getMessage());</a:t>
            </a:r>
          </a:p>
          <a:p>
            <a:pPr>
              <a:lnSpc>
                <a:spcPct val="80000"/>
              </a:lnSpc>
              <a:spcBef>
                <a:spcPct val="0"/>
              </a:spcBef>
            </a:pPr>
            <a:r>
              <a:rPr lang="en-US" altLang="en-US" sz="1600" smtClean="0">
                <a:latin typeface="Lucida Sans Typewriter" panose="020B0509030504030204" pitchFamily="49" charset="0"/>
                <a:ea typeface="ＭＳ Ｐゴシック" panose="020B0600070205080204" pitchFamily="34" charset="-128"/>
              </a:rPr>
              <a:t>			}</a:t>
            </a:r>
          </a:p>
          <a:p>
            <a:pPr>
              <a:lnSpc>
                <a:spcPct val="80000"/>
              </a:lnSpc>
              <a:spcBef>
                <a:spcPct val="0"/>
              </a:spcBef>
            </a:pPr>
            <a:r>
              <a:rPr lang="en-US" altLang="en-US" sz="1600" smtClean="0">
                <a:latin typeface="Lucida Sans Typewriter" panose="020B0509030504030204" pitchFamily="49" charset="0"/>
                <a:ea typeface="ＭＳ Ｐゴシック" panose="020B0600070205080204" pitchFamily="34" charset="-128"/>
              </a:rPr>
              <a:t>		}</a:t>
            </a:r>
          </a:p>
          <a:p>
            <a:pPr>
              <a:lnSpc>
                <a:spcPct val="80000"/>
              </a:lnSpc>
              <a:spcBef>
                <a:spcPct val="0"/>
              </a:spcBef>
            </a:pPr>
            <a:r>
              <a:rPr lang="en-US" altLang="en-US" sz="1800" smtClean="0">
                <a:latin typeface="Lucida Sans Typewriter" panose="020B0509030504030204" pitchFamily="49" charset="0"/>
                <a:ea typeface="ＭＳ Ｐゴシック" panose="020B0600070205080204" pitchFamily="34" charset="-128"/>
              </a:rPr>
              <a:t>	}</a:t>
            </a:r>
          </a:p>
          <a:p>
            <a:pPr>
              <a:lnSpc>
                <a:spcPct val="80000"/>
              </a:lnSpc>
              <a:spcBef>
                <a:spcPct val="0"/>
              </a:spcBef>
            </a:pPr>
            <a:r>
              <a:rPr lang="en-US" altLang="en-US" sz="1800" smtClean="0">
                <a:latin typeface="Lucida Sans Typewriter" panose="020B0509030504030204" pitchFamily="49" charset="0"/>
                <a:ea typeface="ＭＳ Ｐゴシック" panose="020B0600070205080204" pitchFamily="34" charset="-128"/>
              </a:rPr>
              <a:t>}</a:t>
            </a:r>
          </a:p>
          <a:p>
            <a:pPr>
              <a:lnSpc>
                <a:spcPct val="80000"/>
              </a:lnSpc>
              <a:spcBef>
                <a:spcPct val="0"/>
              </a:spcBef>
            </a:pPr>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6191343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noTextEdit="1"/>
          </p:cNvSpPr>
          <p:nvPr>
            <p:ph type="sldImg"/>
          </p:nvPr>
        </p:nvSpPr>
        <p:spPr>
          <a:ln/>
        </p:spPr>
      </p:sp>
      <p:sp>
        <p:nvSpPr>
          <p:cNvPr id="890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ea typeface="ＭＳ Ｐゴシック" panose="020B0600070205080204" pitchFamily="34" charset="-128"/>
              </a:rPr>
              <a:t>Example of exception handling in Java. TournamentForm catches exceptions raised by Tournament and TournamentControl and logs them into an error console for display to the user. </a:t>
            </a:r>
            <a:r>
              <a:rPr lang="en-US" altLang="en-US" sz="1600" b="1" smtClean="0">
                <a:latin typeface="Lucida Sans Typewriter" panose="020B0509030504030204" pitchFamily="49" charset="0"/>
                <a:ea typeface="ＭＳ Ｐゴシック" panose="020B0600070205080204" pitchFamily="34" charset="-128"/>
              </a:rPr>
              <a:t>public void</a:t>
            </a:r>
            <a:r>
              <a:rPr lang="en-US" altLang="en-US" sz="1600" smtClean="0">
                <a:latin typeface="Lucida Sans Typewriter" panose="020B0509030504030204" pitchFamily="49" charset="0"/>
                <a:ea typeface="ＭＳ Ｐゴシック" panose="020B0600070205080204" pitchFamily="34" charset="-128"/>
              </a:rPr>
              <a:t> processPlayerApplications() { // Go through all the players 		</a:t>
            </a:r>
            <a:r>
              <a:rPr lang="en-US" altLang="en-US" sz="1600" b="1" smtClean="0">
                <a:latin typeface="Lucida Sans Typewriter" panose="020B0509030504030204" pitchFamily="49" charset="0"/>
                <a:ea typeface="ＭＳ Ｐゴシック" panose="020B0600070205080204" pitchFamily="34" charset="-128"/>
              </a:rPr>
              <a:t>for</a:t>
            </a:r>
            <a:r>
              <a:rPr lang="en-US" altLang="en-US" sz="1600" smtClean="0">
                <a:latin typeface="Lucida Sans Typewriter" panose="020B0509030504030204" pitchFamily="49" charset="0"/>
                <a:ea typeface="ＭＳ Ｐゴシック" panose="020B0600070205080204" pitchFamily="34" charset="-128"/>
              </a:rPr>
              <a:t> (Iteration i = players.iterator(); i.hasNext();) {</a:t>
            </a:r>
          </a:p>
          <a:p>
            <a:pPr>
              <a:lnSpc>
                <a:spcPct val="80000"/>
              </a:lnSpc>
              <a:spcBef>
                <a:spcPct val="0"/>
              </a:spcBef>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try</a:t>
            </a:r>
            <a:r>
              <a:rPr lang="en-US" altLang="en-US" sz="1600" smtClean="0">
                <a:latin typeface="Lucida Sans Typewriter" panose="020B0509030504030204" pitchFamily="49" charset="0"/>
                <a:ea typeface="ＭＳ Ｐゴシック" panose="020B0600070205080204" pitchFamily="34" charset="-128"/>
              </a:rPr>
              <a:t> {         // Delegate to the control object.</a:t>
            </a:r>
          </a:p>
          <a:p>
            <a:pPr>
              <a:lnSpc>
                <a:spcPct val="80000"/>
              </a:lnSpc>
              <a:spcBef>
                <a:spcPct val="0"/>
              </a:spcBef>
            </a:pPr>
            <a:r>
              <a:rPr lang="en-US" altLang="en-US" sz="1600" smtClean="0">
                <a:latin typeface="Lucida Sans Typewriter" panose="020B0509030504030204" pitchFamily="49" charset="0"/>
                <a:ea typeface="ＭＳ Ｐゴシック" panose="020B0600070205080204" pitchFamily="34" charset="-128"/>
              </a:rPr>
              <a:t>				control.acceptPlayer((Player)i.next());</a:t>
            </a:r>
          </a:p>
          <a:p>
            <a:pPr>
              <a:lnSpc>
                <a:spcPct val="80000"/>
              </a:lnSpc>
              <a:spcBef>
                <a:spcPct val="0"/>
              </a:spcBef>
            </a:pPr>
            <a:r>
              <a:rPr lang="en-US" altLang="en-US" sz="1600" smtClean="0">
                <a:latin typeface="Lucida Sans Typewriter" panose="020B0509030504030204" pitchFamily="49" charset="0"/>
                <a:ea typeface="ＭＳ Ｐゴシック" panose="020B0600070205080204" pitchFamily="34" charset="-128"/>
              </a:rPr>
              <a:t>			}</a:t>
            </a:r>
          </a:p>
          <a:p>
            <a:pPr>
              <a:lnSpc>
                <a:spcPct val="80000"/>
              </a:lnSpc>
              <a:spcBef>
                <a:spcPct val="0"/>
              </a:spcBef>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catch</a:t>
            </a:r>
            <a:r>
              <a:rPr lang="en-US" altLang="en-US" sz="1600" smtClean="0">
                <a:latin typeface="Lucida Sans Typewriter" panose="020B0509030504030204" pitchFamily="49" charset="0"/>
                <a:ea typeface="ＭＳ Ｐゴシック" panose="020B0600070205080204" pitchFamily="34" charset="-128"/>
              </a:rPr>
              <a:t> (KnownPlayerException e) {</a:t>
            </a:r>
          </a:p>
          <a:p>
            <a:pPr>
              <a:lnSpc>
                <a:spcPct val="80000"/>
              </a:lnSpc>
              <a:spcBef>
                <a:spcPct val="0"/>
              </a:spcBef>
            </a:pPr>
            <a:r>
              <a:rPr lang="en-US" altLang="en-US" sz="1600" smtClean="0">
                <a:latin typeface="Lucida Sans Typewriter" panose="020B0509030504030204" pitchFamily="49" charset="0"/>
                <a:ea typeface="ＭＳ Ｐゴシック" panose="020B0600070205080204" pitchFamily="34" charset="-128"/>
              </a:rPr>
              <a:t>				// If an exception was caught, log it to the console</a:t>
            </a:r>
          </a:p>
          <a:p>
            <a:pPr>
              <a:lnSpc>
                <a:spcPct val="80000"/>
              </a:lnSpc>
              <a:spcBef>
                <a:spcPct val="0"/>
              </a:spcBef>
            </a:pPr>
            <a:r>
              <a:rPr lang="en-US" altLang="en-US" sz="1600" smtClean="0">
                <a:latin typeface="Lucida Sans Typewriter" panose="020B0509030504030204" pitchFamily="49" charset="0"/>
                <a:ea typeface="ＭＳ Ｐゴシック" panose="020B0600070205080204" pitchFamily="34" charset="-128"/>
              </a:rPr>
              <a:t>				ErrorConsole.log(e.getMessage());</a:t>
            </a:r>
          </a:p>
          <a:p>
            <a:pPr>
              <a:lnSpc>
                <a:spcPct val="80000"/>
              </a:lnSpc>
              <a:spcBef>
                <a:spcPct val="0"/>
              </a:spcBef>
            </a:pPr>
            <a:r>
              <a:rPr lang="en-US" altLang="en-US" sz="1600" smtClean="0">
                <a:latin typeface="Lucida Sans Typewriter" panose="020B0509030504030204" pitchFamily="49" charset="0"/>
                <a:ea typeface="ＭＳ Ｐゴシック" panose="020B0600070205080204" pitchFamily="34" charset="-128"/>
              </a:rPr>
              <a:t>			}</a:t>
            </a:r>
          </a:p>
          <a:p>
            <a:pPr>
              <a:lnSpc>
                <a:spcPct val="80000"/>
              </a:lnSpc>
              <a:spcBef>
                <a:spcPct val="0"/>
              </a:spcBef>
            </a:pPr>
            <a:r>
              <a:rPr lang="en-US" altLang="en-US" sz="1600" smtClean="0">
                <a:latin typeface="Lucida Sans Typewriter" panose="020B0509030504030204" pitchFamily="49" charset="0"/>
                <a:ea typeface="ＭＳ Ｐゴシック" panose="020B0600070205080204" pitchFamily="34" charset="-128"/>
              </a:rPr>
              <a:t>		}</a:t>
            </a:r>
          </a:p>
          <a:p>
            <a:pPr>
              <a:lnSpc>
                <a:spcPct val="80000"/>
              </a:lnSpc>
              <a:spcBef>
                <a:spcPct val="0"/>
              </a:spcBef>
            </a:pPr>
            <a:r>
              <a:rPr lang="en-US" altLang="en-US" sz="1800" smtClean="0">
                <a:latin typeface="Lucida Sans Typewriter" panose="020B0509030504030204" pitchFamily="49" charset="0"/>
                <a:ea typeface="ＭＳ Ｐゴシック" panose="020B0600070205080204" pitchFamily="34" charset="-128"/>
              </a:rPr>
              <a:t>	}</a:t>
            </a:r>
          </a:p>
          <a:p>
            <a:pPr>
              <a:lnSpc>
                <a:spcPct val="80000"/>
              </a:lnSpc>
              <a:spcBef>
                <a:spcPct val="0"/>
              </a:spcBef>
            </a:pPr>
            <a:r>
              <a:rPr lang="en-US" altLang="en-US" sz="1800" smtClean="0">
                <a:latin typeface="Lucida Sans Typewriter" panose="020B0509030504030204" pitchFamily="49" charset="0"/>
                <a:ea typeface="ＭＳ Ｐゴシック" panose="020B0600070205080204" pitchFamily="34" charset="-128"/>
              </a:rPr>
              <a:t>}</a:t>
            </a:r>
          </a:p>
          <a:p>
            <a:pPr>
              <a:lnSpc>
                <a:spcPct val="80000"/>
              </a:lnSpc>
              <a:spcBef>
                <a:spcPct val="0"/>
              </a:spcBef>
            </a:pPr>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426545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noTextEdit="1"/>
          </p:cNvSpPr>
          <p:nvPr>
            <p:ph type="sldImg"/>
          </p:nvPr>
        </p:nvSpPr>
        <p:spPr>
          <a:ln/>
        </p:spPr>
      </p:sp>
      <p:sp>
        <p:nvSpPr>
          <p:cNvPr id="911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7157727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noTextEdit="1"/>
          </p:cNvSpPr>
          <p:nvPr>
            <p:ph type="sldImg"/>
          </p:nvPr>
        </p:nvSpPr>
        <p:spPr>
          <a:ln/>
        </p:spPr>
      </p:sp>
      <p:sp>
        <p:nvSpPr>
          <p:cNvPr id="931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ea typeface="ＭＳ Ｐゴシック" panose="020B0600070205080204" pitchFamily="34" charset="-128"/>
              </a:rPr>
              <a:t>For each operation in the contract, do the following</a:t>
            </a:r>
          </a:p>
          <a:p>
            <a:r>
              <a:rPr lang="en-US" altLang="en-US" b="1" smtClean="0">
                <a:latin typeface="Times" panose="02020603050405020304" pitchFamily="18" charset="0"/>
                <a:ea typeface="ＭＳ Ｐゴシック" panose="020B0600070205080204" pitchFamily="34" charset="-128"/>
              </a:rPr>
              <a:t>Check precondition</a:t>
            </a:r>
            <a:r>
              <a:rPr lang="en-US" altLang="en-US" smtClean="0">
                <a:latin typeface="Times" panose="02020603050405020304" pitchFamily="18" charset="0"/>
                <a:ea typeface="ＭＳ Ｐゴシック" panose="020B0600070205080204" pitchFamily="34" charset="-128"/>
              </a:rPr>
              <a:t>: Check the precondition before the beginning of the method with a test that raises an exception if the precondition is false. </a:t>
            </a:r>
          </a:p>
          <a:p>
            <a:r>
              <a:rPr lang="en-US" altLang="en-US" b="1" smtClean="0">
                <a:latin typeface="Times" panose="02020603050405020304" pitchFamily="18" charset="0"/>
                <a:ea typeface="ＭＳ Ｐゴシック" panose="020B0600070205080204" pitchFamily="34" charset="-128"/>
              </a:rPr>
              <a:t>Check postcondition: </a:t>
            </a:r>
            <a:r>
              <a:rPr lang="en-US" altLang="en-US" smtClean="0">
                <a:latin typeface="Times" panose="02020603050405020304" pitchFamily="18" charset="0"/>
                <a:ea typeface="ＭＳ Ｐゴシック" panose="020B0600070205080204" pitchFamily="34" charset="-128"/>
              </a:rPr>
              <a:t>Check the postcondition at the end of the method and raise an exception if the contract is violoated. If more than one postcondition is not satisfied, raise an exception only for the first violation. </a:t>
            </a:r>
          </a:p>
          <a:p>
            <a:r>
              <a:rPr lang="en-US" altLang="en-US" b="1" smtClean="0">
                <a:latin typeface="Times" panose="02020603050405020304" pitchFamily="18" charset="0"/>
                <a:ea typeface="ＭＳ Ｐゴシック" panose="020B0600070205080204" pitchFamily="34" charset="-128"/>
              </a:rPr>
              <a:t>Check invariant: </a:t>
            </a:r>
            <a:r>
              <a:rPr lang="en-US" altLang="en-US" smtClean="0">
                <a:latin typeface="Times" panose="02020603050405020304" pitchFamily="18" charset="0"/>
                <a:ea typeface="ＭＳ Ｐゴシック" panose="020B0600070205080204" pitchFamily="34" charset="-128"/>
              </a:rPr>
              <a:t>Check invariants at the same time as postconditions. </a:t>
            </a:r>
            <a:endParaRPr lang="en-US" altLang="en-US" b="1" smtClean="0">
              <a:latin typeface="Times" panose="02020603050405020304" pitchFamily="18" charset="0"/>
              <a:ea typeface="ＭＳ Ｐゴシック" panose="020B0600070205080204" pitchFamily="34" charset="-128"/>
            </a:endParaRPr>
          </a:p>
          <a:p>
            <a:r>
              <a:rPr lang="en-US" altLang="en-US" b="1" smtClean="0">
                <a:latin typeface="Times" panose="02020603050405020304" pitchFamily="18" charset="0"/>
                <a:ea typeface="ＭＳ Ｐゴシック" panose="020B0600070205080204" pitchFamily="34" charset="-128"/>
              </a:rPr>
              <a:t>Deal with inheritance: </a:t>
            </a:r>
            <a:r>
              <a:rPr lang="en-US" altLang="en-US" smtClean="0">
                <a:latin typeface="Times" panose="02020603050405020304" pitchFamily="18" charset="0"/>
                <a:ea typeface="ＭＳ Ｐゴシック" panose="020B0600070205080204" pitchFamily="34" charset="-128"/>
              </a:rPr>
              <a:t>Encapsulate the checking code for preconditions and postconditions into separate methods that can be called from subclasses. </a:t>
            </a:r>
          </a:p>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5147173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noTextEdit="1"/>
          </p:cNvSpPr>
          <p:nvPr>
            <p:ph type="sldImg"/>
          </p:nvPr>
        </p:nvSpPr>
        <p:spPr>
          <a:ln/>
        </p:spPr>
      </p:sp>
      <p:sp>
        <p:nvSpPr>
          <p:cNvPr id="952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286186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noTextEdit="1"/>
          </p:cNvSpPr>
          <p:nvPr>
            <p:ph type="sldImg"/>
          </p:nvPr>
        </p:nvSpPr>
        <p:spPr>
          <a:ln/>
        </p:spPr>
      </p:sp>
      <p:sp>
        <p:nvSpPr>
          <p:cNvPr id="23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ea typeface="ＭＳ Ｐゴシック" panose="020B0600070205080204" pitchFamily="34" charset="-128"/>
              </a:rPr>
              <a:t>The Vision</a:t>
            </a:r>
          </a:p>
          <a:p>
            <a:pPr lvl="1"/>
            <a:r>
              <a:rPr lang="en-US" altLang="en-US" smtClean="0">
                <a:latin typeface="Times" panose="02020603050405020304" pitchFamily="18" charset="0"/>
                <a:ea typeface="ＭＳ Ｐゴシック" panose="020B0600070205080204" pitchFamily="34" charset="-128"/>
              </a:rPr>
              <a:t>During object design we would like to  implement a system that realizes the use cases specified during requirements elicitation and system design. </a:t>
            </a:r>
          </a:p>
          <a:p>
            <a:r>
              <a:rPr lang="en-US" altLang="en-US" smtClean="0">
                <a:latin typeface="Times" panose="02020603050405020304" pitchFamily="18" charset="0"/>
                <a:ea typeface="ＭＳ Ｐゴシック" panose="020B0600070205080204" pitchFamily="34" charset="-128"/>
              </a:rPr>
              <a:t>The Reality</a:t>
            </a:r>
          </a:p>
          <a:p>
            <a:pPr lvl="1"/>
            <a:r>
              <a:rPr lang="en-US" altLang="en-US" smtClean="0">
                <a:latin typeface="Times" panose="02020603050405020304" pitchFamily="18" charset="0"/>
                <a:ea typeface="ＭＳ Ｐゴシック" panose="020B0600070205080204" pitchFamily="34" charset="-128"/>
              </a:rPr>
              <a:t>Different developers usually handle contract violations differently. </a:t>
            </a:r>
          </a:p>
          <a:p>
            <a:pPr lvl="1"/>
            <a:r>
              <a:rPr lang="en-US" altLang="en-US" smtClean="0">
                <a:latin typeface="Times" panose="02020603050405020304" pitchFamily="18" charset="0"/>
                <a:ea typeface="ＭＳ Ｐゴシック" panose="020B0600070205080204" pitchFamily="34" charset="-128"/>
              </a:rPr>
              <a:t>Undocumented parameters are  often added to the API to address a requirement change. </a:t>
            </a:r>
          </a:p>
          <a:p>
            <a:pPr lvl="1"/>
            <a:r>
              <a:rPr lang="en-US" altLang="en-US" smtClean="0">
                <a:latin typeface="Times" panose="02020603050405020304" pitchFamily="18" charset="0"/>
                <a:ea typeface="ＭＳ Ｐゴシック" panose="020B0600070205080204" pitchFamily="34" charset="-128"/>
              </a:rPr>
              <a:t>Additional attributes are usually added to the object model, but are not handled by the persistent data management system, possibly because of a miscommunication. </a:t>
            </a:r>
          </a:p>
          <a:p>
            <a:pPr lvl="1"/>
            <a:r>
              <a:rPr lang="en-US" altLang="en-US" smtClean="0">
                <a:latin typeface="Times" panose="02020603050405020304" pitchFamily="18" charset="0"/>
                <a:ea typeface="ＭＳ Ｐゴシック" panose="020B0600070205080204" pitchFamily="34" charset="-128"/>
              </a:rPr>
              <a:t>Many improvised code changes and workarounds are made ad hoc, which eventually leads to a severe degradation of the system.</a:t>
            </a:r>
          </a:p>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6566252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noTextEdit="1"/>
          </p:cNvSpPr>
          <p:nvPr>
            <p:ph type="sldImg"/>
          </p:nvPr>
        </p:nvSpPr>
        <p:spPr>
          <a:ln/>
        </p:spPr>
      </p:sp>
      <p:sp>
        <p:nvSpPr>
          <p:cNvPr id="972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ea typeface="ＭＳ Ｐゴシック" panose="020B0600070205080204" pitchFamily="34" charset="-128"/>
              </a:rPr>
              <a:t>Be pragmatic, if you don’t have enough time, change your tests in the following order:</a:t>
            </a:r>
          </a:p>
          <a:p>
            <a:r>
              <a:rPr lang="en-US" altLang="en-US" smtClean="0">
                <a:latin typeface="Times" panose="02020603050405020304" pitchFamily="18" charset="0"/>
                <a:ea typeface="ＭＳ Ｐゴシック" panose="020B0600070205080204" pitchFamily="34" charset="-128"/>
              </a:rPr>
              <a:t>Omit checking code for postconditions and invariants.</a:t>
            </a:r>
          </a:p>
          <a:p>
            <a:pPr lvl="1"/>
            <a:r>
              <a:rPr lang="en-US" altLang="en-US" smtClean="0">
                <a:latin typeface="Times" panose="02020603050405020304" pitchFamily="18" charset="0"/>
                <a:ea typeface="ＭＳ Ｐゴシック" panose="020B0600070205080204" pitchFamily="34" charset="-128"/>
              </a:rPr>
              <a:t> Often redundant, if you are confident that the code accomplishes the functionality of the method </a:t>
            </a:r>
          </a:p>
          <a:p>
            <a:pPr lvl="1"/>
            <a:r>
              <a:rPr lang="en-US" altLang="en-US" smtClean="0">
                <a:latin typeface="Times" panose="02020603050405020304" pitchFamily="18" charset="0"/>
                <a:ea typeface="ＭＳ Ｐゴシック" panose="020B0600070205080204" pitchFamily="34" charset="-128"/>
              </a:rPr>
              <a:t>Not likely to detect many bugs unless  written by a separate tester </a:t>
            </a:r>
          </a:p>
          <a:p>
            <a:r>
              <a:rPr lang="en-US" altLang="en-US" smtClean="0">
                <a:latin typeface="Times" panose="02020603050405020304" pitchFamily="18" charset="0"/>
                <a:ea typeface="ＭＳ Ｐゴシック" panose="020B0600070205080204" pitchFamily="34" charset="-128"/>
              </a:rPr>
              <a:t>Omit the checking code for private and protected methods.</a:t>
            </a:r>
          </a:p>
          <a:p>
            <a:r>
              <a:rPr lang="en-US" altLang="en-US" smtClean="0">
                <a:latin typeface="Times" panose="02020603050405020304" pitchFamily="18" charset="0"/>
                <a:ea typeface="ＭＳ Ｐゴシック" panose="020B0600070205080204" pitchFamily="34" charset="-128"/>
              </a:rPr>
              <a:t>Focus on components with the longest life</a:t>
            </a:r>
          </a:p>
          <a:p>
            <a:pPr lvl="1"/>
            <a:r>
              <a:rPr lang="en-US" altLang="en-US" smtClean="0">
                <a:latin typeface="Times" panose="02020603050405020304" pitchFamily="18" charset="0"/>
                <a:ea typeface="ＭＳ Ｐゴシック" panose="020B0600070205080204" pitchFamily="34" charset="-128"/>
              </a:rPr>
              <a:t>Focus on entity objects, not on boundary objects associated with the user interface.</a:t>
            </a:r>
          </a:p>
          <a:p>
            <a:r>
              <a:rPr lang="en-US" altLang="en-US" smtClean="0">
                <a:latin typeface="Times" panose="02020603050405020304" pitchFamily="18" charset="0"/>
                <a:ea typeface="ＭＳ Ｐゴシック" panose="020B0600070205080204" pitchFamily="34" charset="-128"/>
              </a:rPr>
              <a:t>Reuse constraint checking code. </a:t>
            </a:r>
          </a:p>
          <a:p>
            <a:pPr lvl="1"/>
            <a:r>
              <a:rPr lang="en-US" altLang="en-US" smtClean="0">
                <a:latin typeface="Times" panose="02020603050405020304" pitchFamily="18" charset="0"/>
                <a:ea typeface="ＭＳ Ｐゴシック" panose="020B0600070205080204" pitchFamily="34" charset="-128"/>
              </a:rPr>
              <a:t>Many operations have similar preconditions. </a:t>
            </a:r>
          </a:p>
          <a:p>
            <a:pPr lvl="1"/>
            <a:r>
              <a:rPr lang="en-US" altLang="en-US" smtClean="0">
                <a:latin typeface="Times" panose="02020603050405020304" pitchFamily="18" charset="0"/>
                <a:ea typeface="ＭＳ Ｐゴシック" panose="020B0600070205080204" pitchFamily="34" charset="-128"/>
              </a:rPr>
              <a:t>Encapsulate constraint checking code into methods so that they can share the same exception classes.</a:t>
            </a:r>
          </a:p>
        </p:txBody>
      </p:sp>
    </p:spTree>
    <p:extLst>
      <p:ext uri="{BB962C8B-B14F-4D97-AF65-F5344CB8AC3E}">
        <p14:creationId xmlns:p14="http://schemas.microsoft.com/office/powerpoint/2010/main" val="20131196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noTextEdit="1"/>
          </p:cNvSpPr>
          <p:nvPr>
            <p:ph type="sldImg"/>
          </p:nvPr>
        </p:nvSpPr>
        <p:spPr>
          <a:ln/>
        </p:spPr>
      </p:sp>
      <p:sp>
        <p:nvSpPr>
          <p:cNvPr id="993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ea typeface="ＭＳ Ｐゴシック" panose="020B0600070205080204" pitchFamily="34" charset="-128"/>
              </a:rPr>
              <a:t>For a given transformation use the same tool</a:t>
            </a:r>
          </a:p>
          <a:p>
            <a:pPr lvl="1"/>
            <a:r>
              <a:rPr lang="en-US" altLang="en-US" smtClean="0">
                <a:latin typeface="Times" panose="02020603050405020304" pitchFamily="18" charset="0"/>
                <a:ea typeface="ＭＳ Ｐゴシック" panose="020B0600070205080204" pitchFamily="34" charset="-128"/>
              </a:rPr>
              <a:t>If you are using a CASE tool to map associations to code, use the tool to change association multiplicities.</a:t>
            </a:r>
          </a:p>
          <a:p>
            <a:r>
              <a:rPr lang="en-US" altLang="en-US" smtClean="0">
                <a:latin typeface="Times" panose="02020603050405020304" pitchFamily="18" charset="0"/>
                <a:ea typeface="ＭＳ Ｐゴシック" panose="020B0600070205080204" pitchFamily="34" charset="-128"/>
              </a:rPr>
              <a:t>Keep the contracts in the source code, not in the object design model</a:t>
            </a:r>
          </a:p>
          <a:p>
            <a:pPr lvl="1"/>
            <a:r>
              <a:rPr lang="en-US" altLang="en-US" smtClean="0">
                <a:latin typeface="Times" panose="02020603050405020304" pitchFamily="18" charset="0"/>
                <a:ea typeface="ＭＳ Ｐゴシック" panose="020B0600070205080204" pitchFamily="34" charset="-128"/>
              </a:rPr>
              <a:t>By keeping the specification as a source code comment, they are more likely to  be updated when the source code changes.</a:t>
            </a:r>
          </a:p>
          <a:p>
            <a:r>
              <a:rPr lang="en-US" altLang="en-US" smtClean="0">
                <a:latin typeface="Times" panose="02020603050405020304" pitchFamily="18" charset="0"/>
                <a:ea typeface="ＭＳ Ｐゴシック" panose="020B0600070205080204" pitchFamily="34" charset="-128"/>
              </a:rPr>
              <a:t>Use the same names for the same objects</a:t>
            </a:r>
          </a:p>
          <a:p>
            <a:pPr lvl="1"/>
            <a:r>
              <a:rPr lang="en-US" altLang="en-US" smtClean="0">
                <a:latin typeface="Times" panose="02020603050405020304" pitchFamily="18" charset="0"/>
                <a:ea typeface="ＭＳ Ｐゴシック" panose="020B0600070205080204" pitchFamily="34" charset="-128"/>
              </a:rPr>
              <a:t>If the name is changed in the model, change the name in the code and or in the database schema. </a:t>
            </a:r>
          </a:p>
          <a:p>
            <a:pPr lvl="1"/>
            <a:r>
              <a:rPr lang="en-US" altLang="en-US" smtClean="0">
                <a:latin typeface="Times" panose="02020603050405020304" pitchFamily="18" charset="0"/>
                <a:ea typeface="ＭＳ Ｐゴシック" panose="020B0600070205080204" pitchFamily="34" charset="-128"/>
              </a:rPr>
              <a:t>Provides traceability among the models</a:t>
            </a:r>
          </a:p>
          <a:p>
            <a:r>
              <a:rPr lang="en-US" altLang="en-US" smtClean="0">
                <a:latin typeface="Times" panose="02020603050405020304" pitchFamily="18" charset="0"/>
                <a:ea typeface="ＭＳ Ｐゴシック" panose="020B0600070205080204" pitchFamily="34" charset="-128"/>
              </a:rPr>
              <a:t>Have a style guide for transformations </a:t>
            </a:r>
          </a:p>
          <a:p>
            <a:pPr lvl="1"/>
            <a:r>
              <a:rPr lang="en-US" altLang="en-US" smtClean="0">
                <a:latin typeface="Times" panose="02020603050405020304" pitchFamily="18" charset="0"/>
                <a:ea typeface="ＭＳ Ｐゴシック" panose="020B0600070205080204" pitchFamily="34" charset="-128"/>
              </a:rPr>
              <a:t>By making transformations explicit in a manual, all developers can apply the transformation in the same way. </a:t>
            </a:r>
          </a:p>
          <a:p>
            <a:pPr lvl="1"/>
            <a:endParaRPr lang="en-US" altLang="en-US" smtClean="0">
              <a:latin typeface="Times" panose="02020603050405020304" pitchFamily="18" charset="0"/>
              <a:ea typeface="ＭＳ Ｐゴシック" panose="020B0600070205080204" pitchFamily="34" charset="-128"/>
            </a:endParaRPr>
          </a:p>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4172172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noTextEdit="1"/>
          </p:cNvSpPr>
          <p:nvPr>
            <p:ph type="sldImg"/>
          </p:nvPr>
        </p:nvSpPr>
        <p:spPr>
          <a:ln/>
        </p:spPr>
      </p:sp>
      <p:sp>
        <p:nvSpPr>
          <p:cNvPr id="1013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3667820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ea typeface="ＭＳ Ｐゴシック" panose="020B0600070205080204" pitchFamily="34" charset="-128"/>
              </a:rPr>
              <a:t>Not covered in Fall 91 class</a:t>
            </a:r>
          </a:p>
          <a:p>
            <a:endParaRPr lang="en-US" altLang="en-US" smtClean="0">
              <a:latin typeface="Times" panose="02020603050405020304" pitchFamily="18" charset="0"/>
              <a:ea typeface="ＭＳ Ｐゴシック" panose="020B0600070205080204" pitchFamily="34" charset="-128"/>
            </a:endParaRPr>
          </a:p>
        </p:txBody>
      </p:sp>
      <p:sp>
        <p:nvSpPr>
          <p:cNvPr id="103427" name="Rectangle 3"/>
          <p:cNvSpPr>
            <a:spLocks noChangeArrowheads="1" noTextEdit="1"/>
          </p:cNvSpPr>
          <p:nvPr>
            <p:ph type="sldImg"/>
          </p:nvPr>
        </p:nvSpPr>
        <p:spPr>
          <a:ln cap="flat"/>
        </p:spPr>
      </p:sp>
    </p:spTree>
    <p:extLst>
      <p:ext uri="{BB962C8B-B14F-4D97-AF65-F5344CB8AC3E}">
        <p14:creationId xmlns:p14="http://schemas.microsoft.com/office/powerpoint/2010/main" val="34465009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ea typeface="ＭＳ Ｐゴシック" panose="020B0600070205080204" pitchFamily="34" charset="-128"/>
              </a:rPr>
              <a:t>Not covered in Fall 91 class</a:t>
            </a:r>
          </a:p>
          <a:p>
            <a:endParaRPr lang="en-US" altLang="en-US" smtClean="0">
              <a:latin typeface="Times" panose="02020603050405020304" pitchFamily="18" charset="0"/>
              <a:ea typeface="ＭＳ Ｐゴシック" panose="020B0600070205080204" pitchFamily="34" charset="-128"/>
            </a:endParaRPr>
          </a:p>
        </p:txBody>
      </p:sp>
      <p:sp>
        <p:nvSpPr>
          <p:cNvPr id="105475" name="Rectangle 3"/>
          <p:cNvSpPr>
            <a:spLocks noChangeArrowheads="1" noTextEdit="1"/>
          </p:cNvSpPr>
          <p:nvPr>
            <p:ph type="sldImg"/>
          </p:nvPr>
        </p:nvSpPr>
        <p:spPr>
          <a:ln cap="flat"/>
        </p:spPr>
      </p:sp>
    </p:spTree>
    <p:extLst>
      <p:ext uri="{BB962C8B-B14F-4D97-AF65-F5344CB8AC3E}">
        <p14:creationId xmlns:p14="http://schemas.microsoft.com/office/powerpoint/2010/main" val="27535918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noTextEdit="1"/>
          </p:cNvSpPr>
          <p:nvPr>
            <p:ph type="sldImg"/>
          </p:nvPr>
        </p:nvSpPr>
        <p:spPr>
          <a:ln/>
        </p:spPr>
      </p:sp>
      <p:sp>
        <p:nvSpPr>
          <p:cNvPr id="1075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5294939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noTextEdit="1"/>
          </p:cNvSpPr>
          <p:nvPr>
            <p:ph type="sldImg"/>
          </p:nvPr>
        </p:nvSpPr>
        <p:spPr>
          <a:ln/>
        </p:spPr>
      </p:sp>
      <p:sp>
        <p:nvSpPr>
          <p:cNvPr id="1095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679158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noTextEdit="1"/>
          </p:cNvSpPr>
          <p:nvPr>
            <p:ph type="sldImg"/>
          </p:nvPr>
        </p:nvSpPr>
        <p:spPr>
          <a:ln/>
        </p:spPr>
      </p:sp>
      <p:sp>
        <p:nvSpPr>
          <p:cNvPr id="1116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089995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noTextEdit="1"/>
          </p:cNvSpPr>
          <p:nvPr>
            <p:ph type="sldImg"/>
          </p:nvPr>
        </p:nvSpPr>
        <p:spPr>
          <a:ln/>
        </p:spPr>
      </p:sp>
      <p:sp>
        <p:nvSpPr>
          <p:cNvPr id="1136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9946737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ChangeArrowheads="1" noTextEdit="1"/>
          </p:cNvSpPr>
          <p:nvPr>
            <p:ph type="sldImg"/>
          </p:nvPr>
        </p:nvSpPr>
        <p:spPr>
          <a:ln/>
        </p:spPr>
      </p:sp>
      <p:sp>
        <p:nvSpPr>
          <p:cNvPr id="1157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276986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noTextEdit="1"/>
          </p:cNvSpPr>
          <p:nvPr>
            <p:ph type="sldImg"/>
          </p:nvPr>
        </p:nvSpPr>
        <p:spPr>
          <a:ln/>
        </p:spPr>
      </p:sp>
      <p:sp>
        <p:nvSpPr>
          <p:cNvPr id="25603"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8216521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noTextEdit="1"/>
          </p:cNvSpPr>
          <p:nvPr>
            <p:ph type="sldImg"/>
          </p:nvPr>
        </p:nvSpPr>
        <p:spPr>
          <a:ln/>
        </p:spPr>
      </p:sp>
      <p:sp>
        <p:nvSpPr>
          <p:cNvPr id="1177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ea typeface="ＭＳ Ｐゴシック" panose="020B0600070205080204" pitchFamily="34" charset="-128"/>
              </a:rPr>
              <a:t>You need to prepare or modify your classes for generalization. </a:t>
            </a:r>
          </a:p>
          <a:p>
            <a:r>
              <a:rPr lang="en-US" altLang="en-US" smtClean="0">
                <a:latin typeface="Times" panose="02020603050405020304" pitchFamily="18" charset="0"/>
                <a:ea typeface="ＭＳ Ｐゴシック" panose="020B0600070205080204" pitchFamily="34" charset="-128"/>
              </a:rPr>
              <a:t>All operations must have the same signature but often the signatures do not match:</a:t>
            </a:r>
          </a:p>
          <a:p>
            <a:pPr lvl="1"/>
            <a:r>
              <a:rPr lang="en-US" altLang="en-US" smtClean="0">
                <a:latin typeface="Times" panose="02020603050405020304" pitchFamily="18" charset="0"/>
                <a:ea typeface="ＭＳ Ｐゴシック" panose="020B0600070205080204" pitchFamily="34" charset="-128"/>
              </a:rPr>
              <a:t>Some operations have fewer arguments than others: Use overloading (Possible in Java)</a:t>
            </a:r>
          </a:p>
          <a:p>
            <a:pPr lvl="1"/>
            <a:r>
              <a:rPr lang="en-US" altLang="en-US" smtClean="0">
                <a:latin typeface="Times" panose="02020603050405020304" pitchFamily="18" charset="0"/>
                <a:ea typeface="ＭＳ Ｐゴシック" panose="020B0600070205080204" pitchFamily="34" charset="-128"/>
              </a:rPr>
              <a:t>Similar attributes in the classes have different names: Rename attribute and change all the operations.</a:t>
            </a:r>
          </a:p>
          <a:p>
            <a:pPr lvl="1"/>
            <a:r>
              <a:rPr lang="en-US" altLang="en-US" smtClean="0">
                <a:latin typeface="Times" panose="02020603050405020304" pitchFamily="18" charset="0"/>
                <a:ea typeface="ＭＳ Ｐゴシック" panose="020B0600070205080204" pitchFamily="34" charset="-128"/>
              </a:rPr>
              <a:t>Operations defined in one class but no in the other: Use virtual functions and class function overriding.</a:t>
            </a:r>
          </a:p>
          <a:p>
            <a:r>
              <a:rPr lang="en-US" altLang="en-US" smtClean="0">
                <a:latin typeface="Times" panose="02020603050405020304" pitchFamily="18" charset="0"/>
                <a:ea typeface="ＭＳ Ｐゴシック" panose="020B0600070205080204" pitchFamily="34" charset="-128"/>
              </a:rPr>
              <a:t>Superclasses are desirable. They</a:t>
            </a:r>
          </a:p>
          <a:p>
            <a:pPr lvl="1"/>
            <a:r>
              <a:rPr lang="en-US" altLang="en-US" smtClean="0">
                <a:latin typeface="Times" panose="02020603050405020304" pitchFamily="18" charset="0"/>
                <a:ea typeface="ＭＳ Ｐゴシック" panose="020B0600070205080204" pitchFamily="34" charset="-128"/>
              </a:rPr>
              <a:t>increase modularity, extensibility and reusability</a:t>
            </a:r>
          </a:p>
          <a:p>
            <a:pPr lvl="1"/>
            <a:r>
              <a:rPr lang="en-US" altLang="en-US" smtClean="0">
                <a:latin typeface="Times" panose="02020603050405020304" pitchFamily="18" charset="0"/>
                <a:ea typeface="ＭＳ Ｐゴシック" panose="020B0600070205080204" pitchFamily="34" charset="-128"/>
              </a:rPr>
              <a:t>improve configuration management</a:t>
            </a:r>
          </a:p>
          <a:p>
            <a:r>
              <a:rPr lang="en-US" altLang="en-US" smtClean="0">
                <a:latin typeface="Times" panose="02020603050405020304" pitchFamily="18" charset="0"/>
                <a:ea typeface="ＭＳ Ｐゴシック" panose="020B0600070205080204" pitchFamily="34" charset="-128"/>
              </a:rPr>
              <a:t>Many design patterns use superclasses</a:t>
            </a:r>
          </a:p>
          <a:p>
            <a:pPr lvl="1"/>
            <a:r>
              <a:rPr lang="en-US" altLang="en-US" smtClean="0">
                <a:latin typeface="Times" panose="02020603050405020304" pitchFamily="18" charset="0"/>
                <a:ea typeface="ＭＳ Ｐゴシック" panose="020B0600070205080204" pitchFamily="34" charset="-128"/>
              </a:rPr>
              <a:t>Try to retrofit an existing model to allow the use of a design pattern</a:t>
            </a:r>
          </a:p>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4494519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ea typeface="ＭＳ Ｐゴシック" panose="020B0600070205080204" pitchFamily="34" charset="-128"/>
              </a:rPr>
              <a:t>Not covered in Fall 91 class</a:t>
            </a:r>
          </a:p>
          <a:p>
            <a:endParaRPr lang="en-US" altLang="en-US" smtClean="0">
              <a:latin typeface="Times" panose="02020603050405020304" pitchFamily="18" charset="0"/>
              <a:ea typeface="ＭＳ Ｐゴシック" panose="020B0600070205080204" pitchFamily="34" charset="-128"/>
            </a:endParaRPr>
          </a:p>
        </p:txBody>
      </p:sp>
      <p:sp>
        <p:nvSpPr>
          <p:cNvPr id="119811" name="Rectangle 3"/>
          <p:cNvSpPr>
            <a:spLocks noChangeArrowheads="1" noTextEdit="1"/>
          </p:cNvSpPr>
          <p:nvPr>
            <p:ph type="sldImg"/>
          </p:nvPr>
        </p:nvSpPr>
        <p:spPr>
          <a:ln cap="flat"/>
        </p:spPr>
      </p:sp>
    </p:spTree>
    <p:extLst>
      <p:ext uri="{BB962C8B-B14F-4D97-AF65-F5344CB8AC3E}">
        <p14:creationId xmlns:p14="http://schemas.microsoft.com/office/powerpoint/2010/main" val="32755560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noTextEdit="1"/>
          </p:cNvSpPr>
          <p:nvPr>
            <p:ph type="sldImg"/>
          </p:nvPr>
        </p:nvSpPr>
        <p:spPr>
          <a:ln/>
        </p:spPr>
      </p:sp>
      <p:sp>
        <p:nvSpPr>
          <p:cNvPr id="1218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ea typeface="ＭＳ Ｐゴシック" panose="020B0600070205080204" pitchFamily="34" charset="-128"/>
              </a:rPr>
              <a:t>Undisciplined changes =&gt; degradation of the system model</a:t>
            </a:r>
          </a:p>
          <a:p>
            <a:r>
              <a:rPr lang="en-US" altLang="en-US" smtClean="0">
                <a:latin typeface="Times" panose="02020603050405020304" pitchFamily="18" charset="0"/>
                <a:ea typeface="ＭＳ Ｐゴシック" panose="020B0600070205080204" pitchFamily="34" charset="-128"/>
              </a:rPr>
              <a:t>Four mapping concepts were introduced: </a:t>
            </a:r>
          </a:p>
          <a:p>
            <a:pPr lvl="1"/>
            <a:r>
              <a:rPr lang="en-US" altLang="en-US" smtClean="0">
                <a:latin typeface="Times" panose="02020603050405020304" pitchFamily="18" charset="0"/>
                <a:ea typeface="ＭＳ Ｐゴシック" panose="020B0600070205080204" pitchFamily="34" charset="-128"/>
              </a:rPr>
              <a:t>Model transformation improves the compliance of the object design model with a design goal</a:t>
            </a:r>
          </a:p>
          <a:p>
            <a:pPr lvl="1"/>
            <a:r>
              <a:rPr lang="en-US" altLang="en-US" smtClean="0">
                <a:latin typeface="Times" panose="02020603050405020304" pitchFamily="18" charset="0"/>
                <a:ea typeface="ＭＳ Ｐゴシック" panose="020B0600070205080204" pitchFamily="34" charset="-128"/>
              </a:rPr>
              <a:t>Forward engineering improves the consistency of the code with respect to the object design model</a:t>
            </a:r>
          </a:p>
          <a:p>
            <a:pPr lvl="1"/>
            <a:r>
              <a:rPr lang="en-US" altLang="en-US" smtClean="0">
                <a:latin typeface="Times" panose="02020603050405020304" pitchFamily="18" charset="0"/>
                <a:ea typeface="ＭＳ Ｐゴシック" panose="020B0600070205080204" pitchFamily="34" charset="-128"/>
              </a:rPr>
              <a:t>Refactoring improves the readability or modifiability of the code</a:t>
            </a:r>
          </a:p>
          <a:p>
            <a:pPr lvl="1"/>
            <a:r>
              <a:rPr lang="en-US" altLang="en-US" smtClean="0">
                <a:latin typeface="Times" panose="02020603050405020304" pitchFamily="18" charset="0"/>
                <a:ea typeface="ＭＳ Ｐゴシック" panose="020B0600070205080204" pitchFamily="34" charset="-128"/>
              </a:rPr>
              <a:t>Reverse engineering attempts to discover the design from the code.</a:t>
            </a:r>
          </a:p>
          <a:p>
            <a:r>
              <a:rPr lang="en-US" altLang="en-US" smtClean="0">
                <a:latin typeface="Times" panose="02020603050405020304" pitchFamily="18" charset="0"/>
                <a:ea typeface="ＭＳ Ｐゴシック" panose="020B0600070205080204" pitchFamily="34" charset="-128"/>
              </a:rPr>
              <a:t>We reviewed model transformation and forward engineering techniques:</a:t>
            </a:r>
          </a:p>
          <a:p>
            <a:pPr lvl="1"/>
            <a:r>
              <a:rPr lang="en-US" altLang="en-US" smtClean="0">
                <a:latin typeface="Times" panose="02020603050405020304" pitchFamily="18" charset="0"/>
                <a:ea typeface="ＭＳ Ｐゴシック" panose="020B0600070205080204" pitchFamily="34" charset="-128"/>
              </a:rPr>
              <a:t>Optiziming the class model</a:t>
            </a:r>
          </a:p>
          <a:p>
            <a:pPr lvl="1"/>
            <a:r>
              <a:rPr lang="en-US" altLang="en-US" smtClean="0">
                <a:latin typeface="Times" panose="02020603050405020304" pitchFamily="18" charset="0"/>
                <a:ea typeface="ＭＳ Ｐゴシック" panose="020B0600070205080204" pitchFamily="34" charset="-128"/>
              </a:rPr>
              <a:t>Mapping associations to collections</a:t>
            </a:r>
          </a:p>
          <a:p>
            <a:pPr lvl="1"/>
            <a:r>
              <a:rPr lang="en-US" altLang="en-US" smtClean="0">
                <a:latin typeface="Times" panose="02020603050405020304" pitchFamily="18" charset="0"/>
                <a:ea typeface="ＭＳ Ｐゴシック" panose="020B0600070205080204" pitchFamily="34" charset="-128"/>
              </a:rPr>
              <a:t>Mapping contracts to exceptions</a:t>
            </a:r>
          </a:p>
          <a:p>
            <a:pPr lvl="1"/>
            <a:r>
              <a:rPr lang="en-US" altLang="en-US" smtClean="0">
                <a:latin typeface="Times" panose="02020603050405020304" pitchFamily="18" charset="0"/>
                <a:ea typeface="ＭＳ Ｐゴシック" panose="020B0600070205080204" pitchFamily="34" charset="-128"/>
              </a:rPr>
              <a:t>Mapping class model to storage schemas</a:t>
            </a:r>
          </a:p>
          <a:p>
            <a:endParaRPr lang="de-DE"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856441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noTextEdit="1"/>
          </p:cNvSpPr>
          <p:nvPr>
            <p:ph type="sldImg"/>
          </p:nvPr>
        </p:nvSpPr>
        <p:spPr>
          <a:ln/>
        </p:spPr>
      </p:sp>
      <p:sp>
        <p:nvSpPr>
          <p:cNvPr id="1239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1353019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noTextEdit="1"/>
          </p:cNvSpPr>
          <p:nvPr>
            <p:ph type="sldImg"/>
          </p:nvPr>
        </p:nvSpPr>
        <p:spPr>
          <a:ln/>
        </p:spPr>
      </p:sp>
      <p:sp>
        <p:nvSpPr>
          <p:cNvPr id="1259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5243165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noTextEdit="1"/>
          </p:cNvSpPr>
          <p:nvPr>
            <p:ph type="sldImg"/>
          </p:nvPr>
        </p:nvSpPr>
        <p:spPr>
          <a:ln/>
        </p:spPr>
      </p:sp>
      <p:sp>
        <p:nvSpPr>
          <p:cNvPr id="1280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9172221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noTextEdit="1"/>
          </p:cNvSpPr>
          <p:nvPr>
            <p:ph type="sldImg"/>
          </p:nvPr>
        </p:nvSpPr>
        <p:spPr>
          <a:ln/>
        </p:spPr>
      </p:sp>
      <p:sp>
        <p:nvSpPr>
          <p:cNvPr id="1300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3824612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noTextEdit="1"/>
          </p:cNvSpPr>
          <p:nvPr>
            <p:ph type="sldImg"/>
          </p:nvPr>
        </p:nvSpPr>
        <p:spPr>
          <a:ln/>
        </p:spPr>
      </p:sp>
      <p:sp>
        <p:nvSpPr>
          <p:cNvPr id="1320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511497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ChangeArrowheads="1" noTextEdit="1"/>
          </p:cNvSpPr>
          <p:nvPr>
            <p:ph type="sldImg"/>
          </p:nvPr>
        </p:nvSpPr>
        <p:spPr>
          <a:ln/>
        </p:spPr>
      </p:sp>
      <p:sp>
        <p:nvSpPr>
          <p:cNvPr id="1341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9717773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ChangeArrowheads="1" noTextEdit="1"/>
          </p:cNvSpPr>
          <p:nvPr>
            <p:ph type="sldImg"/>
          </p:nvPr>
        </p:nvSpPr>
        <p:spPr>
          <a:ln/>
        </p:spPr>
      </p:sp>
      <p:sp>
        <p:nvSpPr>
          <p:cNvPr id="1361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690784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noTextEdit="1"/>
          </p:cNvSpPr>
          <p:nvPr>
            <p:ph type="sldImg"/>
          </p:nvPr>
        </p:nvSpPr>
        <p:spPr>
          <a:ln/>
        </p:spPr>
      </p:sp>
      <p:sp>
        <p:nvSpPr>
          <p:cNvPr id="276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9167476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ChangeArrowheads="1" noTextEdit="1"/>
          </p:cNvSpPr>
          <p:nvPr>
            <p:ph type="sldImg"/>
          </p:nvPr>
        </p:nvSpPr>
        <p:spPr>
          <a:ln/>
        </p:spPr>
      </p:sp>
      <p:sp>
        <p:nvSpPr>
          <p:cNvPr id="1382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6483455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ChangeArrowheads="1" noTextEdit="1"/>
          </p:cNvSpPr>
          <p:nvPr>
            <p:ph type="sldImg"/>
          </p:nvPr>
        </p:nvSpPr>
        <p:spPr>
          <a:ln/>
        </p:spPr>
      </p:sp>
      <p:sp>
        <p:nvSpPr>
          <p:cNvPr id="1402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5783184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ChangeArrowheads="1" noTextEdit="1"/>
          </p:cNvSpPr>
          <p:nvPr>
            <p:ph type="sldImg"/>
          </p:nvPr>
        </p:nvSpPr>
        <p:spPr>
          <a:ln/>
        </p:spPr>
      </p:sp>
      <p:sp>
        <p:nvSpPr>
          <p:cNvPr id="1423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0153445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noTextEdit="1"/>
          </p:cNvSpPr>
          <p:nvPr>
            <p:ph type="sldImg"/>
          </p:nvPr>
        </p:nvSpPr>
        <p:spPr>
          <a:ln/>
        </p:spPr>
      </p:sp>
      <p:sp>
        <p:nvSpPr>
          <p:cNvPr id="1443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2940639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ea typeface="ＭＳ Ｐゴシック" panose="020B0600070205080204" pitchFamily="34" charset="-128"/>
              </a:rPr>
              <a:t>Not covered in Fall 91 class</a:t>
            </a:r>
          </a:p>
          <a:p>
            <a:endParaRPr lang="en-US" altLang="en-US" smtClean="0">
              <a:latin typeface="Times" panose="02020603050405020304" pitchFamily="18" charset="0"/>
              <a:ea typeface="ＭＳ Ｐゴシック" panose="020B0600070205080204" pitchFamily="34" charset="-128"/>
            </a:endParaRPr>
          </a:p>
        </p:txBody>
      </p:sp>
      <p:sp>
        <p:nvSpPr>
          <p:cNvPr id="146435" name="Rectangle 3"/>
          <p:cNvSpPr>
            <a:spLocks noChangeArrowheads="1" noTextEdit="1"/>
          </p:cNvSpPr>
          <p:nvPr>
            <p:ph type="sldImg"/>
          </p:nvPr>
        </p:nvSpPr>
        <p:spPr>
          <a:ln cap="flat"/>
        </p:spPr>
      </p:sp>
    </p:spTree>
    <p:extLst>
      <p:ext uri="{BB962C8B-B14F-4D97-AF65-F5344CB8AC3E}">
        <p14:creationId xmlns:p14="http://schemas.microsoft.com/office/powerpoint/2010/main" val="29495125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ChangeArrowheads="1" noTextEdit="1"/>
          </p:cNvSpPr>
          <p:nvPr>
            <p:ph type="sldImg"/>
          </p:nvPr>
        </p:nvSpPr>
        <p:spPr>
          <a:ln/>
        </p:spPr>
      </p:sp>
      <p:sp>
        <p:nvSpPr>
          <p:cNvPr id="1484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74012482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noTextEdit="1"/>
          </p:cNvSpPr>
          <p:nvPr>
            <p:ph type="sldImg"/>
          </p:nvPr>
        </p:nvSpPr>
        <p:spPr>
          <a:ln/>
        </p:spPr>
      </p:sp>
      <p:sp>
        <p:nvSpPr>
          <p:cNvPr id="1505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2216495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noTextEdit="1"/>
          </p:cNvSpPr>
          <p:nvPr>
            <p:ph type="sldImg"/>
          </p:nvPr>
        </p:nvSpPr>
        <p:spPr>
          <a:ln/>
        </p:spPr>
      </p:sp>
      <p:sp>
        <p:nvSpPr>
          <p:cNvPr id="1525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20743458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noTextEdit="1"/>
          </p:cNvSpPr>
          <p:nvPr>
            <p:ph type="sldImg"/>
          </p:nvPr>
        </p:nvSpPr>
        <p:spPr>
          <a:ln/>
        </p:spPr>
      </p:sp>
      <p:sp>
        <p:nvSpPr>
          <p:cNvPr id="154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20119420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ChangeArrowheads="1" noTextEdit="1"/>
          </p:cNvSpPr>
          <p:nvPr>
            <p:ph type="sldImg"/>
          </p:nvPr>
        </p:nvSpPr>
        <p:spPr>
          <a:ln/>
        </p:spPr>
      </p:sp>
      <p:sp>
        <p:nvSpPr>
          <p:cNvPr id="1566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370454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noTextEdit="1"/>
          </p:cNvSpPr>
          <p:nvPr>
            <p:ph type="sldImg"/>
          </p:nvPr>
        </p:nvSpPr>
        <p:spPr>
          <a:ln/>
        </p:spPr>
      </p:sp>
      <p:sp>
        <p:nvSpPr>
          <p:cNvPr id="29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13498000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noTextEdit="1"/>
          </p:cNvSpPr>
          <p:nvPr>
            <p:ph type="sldImg"/>
          </p:nvPr>
        </p:nvSpPr>
        <p:spPr>
          <a:ln/>
        </p:spPr>
      </p:sp>
      <p:sp>
        <p:nvSpPr>
          <p:cNvPr id="1587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ea typeface="ＭＳ Ｐゴシック" panose="020B0600070205080204" pitchFamily="34" charset="-128"/>
              </a:rPr>
              <a:t>Prepare for inheritance. All operations must have the same signature but often the signatures do not match:</a:t>
            </a:r>
          </a:p>
          <a:p>
            <a:pPr lvl="1"/>
            <a:r>
              <a:rPr lang="en-US" altLang="en-US" smtClean="0">
                <a:latin typeface="Times" panose="02020603050405020304" pitchFamily="18" charset="0"/>
                <a:ea typeface="ＭＳ Ｐゴシック" panose="020B0600070205080204" pitchFamily="34" charset="-128"/>
              </a:rPr>
              <a:t>Some operations have fewer arguments than others: Use overloading (Possible in Java)</a:t>
            </a:r>
          </a:p>
          <a:p>
            <a:pPr lvl="1"/>
            <a:r>
              <a:rPr lang="en-US" altLang="en-US" smtClean="0">
                <a:latin typeface="Times" panose="02020603050405020304" pitchFamily="18" charset="0"/>
                <a:ea typeface="ＭＳ Ｐゴシック" panose="020B0600070205080204" pitchFamily="34" charset="-128"/>
              </a:rPr>
              <a:t>Similar attributes in the classes have different names: Rename attribute and change all the operations.</a:t>
            </a:r>
          </a:p>
          <a:p>
            <a:pPr lvl="1"/>
            <a:r>
              <a:rPr lang="en-US" altLang="en-US" smtClean="0">
                <a:latin typeface="Times" panose="02020603050405020304" pitchFamily="18" charset="0"/>
                <a:ea typeface="ＭＳ Ｐゴシック" panose="020B0600070205080204" pitchFamily="34" charset="-128"/>
              </a:rPr>
              <a:t>Operations defined in one class but no in the other: Use virtual functions and class function overriding.</a:t>
            </a:r>
          </a:p>
          <a:p>
            <a:r>
              <a:rPr lang="en-US" altLang="en-US" smtClean="0">
                <a:latin typeface="Times" panose="02020603050405020304" pitchFamily="18" charset="0"/>
                <a:ea typeface="ＭＳ Ｐゴシック" panose="020B0600070205080204" pitchFamily="34" charset="-128"/>
              </a:rPr>
              <a:t>Abstract out the common behavior (set of operations with same signature) and create a superclass out of it.</a:t>
            </a:r>
          </a:p>
          <a:p>
            <a:r>
              <a:rPr lang="en-US" altLang="en-US" smtClean="0">
                <a:latin typeface="Times" panose="02020603050405020304" pitchFamily="18" charset="0"/>
                <a:ea typeface="ＭＳ Ｐゴシック" panose="020B0600070205080204" pitchFamily="34" charset="-128"/>
              </a:rPr>
              <a:t>Superclasses are desirable. They</a:t>
            </a:r>
          </a:p>
          <a:p>
            <a:pPr lvl="1"/>
            <a:r>
              <a:rPr lang="en-US" altLang="en-US" smtClean="0">
                <a:latin typeface="Times" panose="02020603050405020304" pitchFamily="18" charset="0"/>
                <a:ea typeface="ＭＳ Ｐゴシック" panose="020B0600070205080204" pitchFamily="34" charset="-128"/>
              </a:rPr>
              <a:t>increase modularity, extensibility and reusability</a:t>
            </a:r>
          </a:p>
          <a:p>
            <a:pPr lvl="1"/>
            <a:r>
              <a:rPr lang="en-US" altLang="en-US" smtClean="0">
                <a:latin typeface="Times" panose="02020603050405020304" pitchFamily="18" charset="0"/>
                <a:ea typeface="ＭＳ Ｐゴシック" panose="020B0600070205080204" pitchFamily="34" charset="-128"/>
              </a:rPr>
              <a:t>improve configuration management</a:t>
            </a:r>
          </a:p>
          <a:p>
            <a:r>
              <a:rPr lang="en-US" altLang="en-US" smtClean="0">
                <a:latin typeface="Times" panose="02020603050405020304" pitchFamily="18" charset="0"/>
                <a:ea typeface="ＭＳ Ｐゴシック" panose="020B0600070205080204" pitchFamily="34" charset="-128"/>
              </a:rPr>
              <a:t>Turn the superclass into an abstract interface if possible</a:t>
            </a:r>
          </a:p>
          <a:p>
            <a:pPr lvl="1"/>
            <a:r>
              <a:rPr lang="en-US" altLang="en-US" smtClean="0">
                <a:latin typeface="Times" panose="02020603050405020304" pitchFamily="18" charset="0"/>
                <a:ea typeface="ＭＳ Ｐゴシック" panose="020B0600070205080204" pitchFamily="34" charset="-128"/>
              </a:rPr>
              <a:t>Use Bridge pattern</a:t>
            </a:r>
          </a:p>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186944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ChangeArrowheads="1" noTextEdit="1"/>
          </p:cNvSpPr>
          <p:nvPr>
            <p:ph type="sldImg"/>
          </p:nvPr>
        </p:nvSpPr>
        <p:spPr>
          <a:ln/>
        </p:spPr>
      </p:sp>
      <p:sp>
        <p:nvSpPr>
          <p:cNvPr id="31747"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925692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p:cNvSpPr>
            <a:spLocks noChangeArrowheads="1" noTextEdit="1"/>
          </p:cNvSpPr>
          <p:nvPr>
            <p:ph type="sldImg"/>
          </p:nvPr>
        </p:nvSpPr>
        <p:spPr>
          <a:ln/>
        </p:spPr>
      </p:sp>
      <p:sp>
        <p:nvSpPr>
          <p:cNvPr id="33795"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91654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en-US"/>
              <a:t>Mastertitelformat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Master-Untertitelformat bearbeiten</a:t>
            </a:r>
          </a:p>
        </p:txBody>
      </p:sp>
    </p:spTree>
    <p:extLst>
      <p:ext uri="{BB962C8B-B14F-4D97-AF65-F5344CB8AC3E}">
        <p14:creationId xmlns:p14="http://schemas.microsoft.com/office/powerpoint/2010/main" val="2002943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
        <p:nvSpPr>
          <p:cNvPr id="3" name="Vertikaler Textplatzhalter 2"/>
          <p:cNvSpPr>
            <a:spLocks noGrp="1"/>
          </p:cNvSpPr>
          <p:nvPr>
            <p:ph type="body" orient="vert" idx="1"/>
          </p:nvPr>
        </p:nvSpPr>
        <p:spPr/>
        <p:txBody>
          <a:bodyPr vert="eaVert"/>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extLst>
      <p:ext uri="{BB962C8B-B14F-4D97-AF65-F5344CB8AC3E}">
        <p14:creationId xmlns:p14="http://schemas.microsoft.com/office/powerpoint/2010/main" val="1012316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34150" y="222250"/>
            <a:ext cx="2038350" cy="5873750"/>
          </a:xfrm>
        </p:spPr>
        <p:txBody>
          <a:bodyPr vert="eaVert"/>
          <a:lstStyle/>
          <a:p>
            <a:r>
              <a:rPr lang="en-US"/>
              <a:t>Mastertitelformat bearbeiten</a:t>
            </a:r>
          </a:p>
        </p:txBody>
      </p:sp>
      <p:sp>
        <p:nvSpPr>
          <p:cNvPr id="3" name="Vertikaler Textplatzhalter 2"/>
          <p:cNvSpPr>
            <a:spLocks noGrp="1"/>
          </p:cNvSpPr>
          <p:nvPr>
            <p:ph type="body" orient="vert" idx="1"/>
          </p:nvPr>
        </p:nvSpPr>
        <p:spPr>
          <a:xfrm>
            <a:off x="419100" y="222250"/>
            <a:ext cx="5962650" cy="5873750"/>
          </a:xfrm>
        </p:spPr>
        <p:txBody>
          <a:bodyPr vert="eaVert"/>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extLst>
      <p:ext uri="{BB962C8B-B14F-4D97-AF65-F5344CB8AC3E}">
        <p14:creationId xmlns:p14="http://schemas.microsoft.com/office/powerpoint/2010/main" val="2704653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elfolie">
    <p:spTree>
      <p:nvGrpSpPr>
        <p:cNvPr id="1" name=""/>
        <p:cNvGrpSpPr/>
        <p:nvPr/>
      </p:nvGrpSpPr>
      <p:grpSpPr>
        <a:xfrm>
          <a:off x="0" y="0"/>
          <a:ext cx="0" cy="0"/>
          <a:chOff x="0" y="0"/>
          <a:chExt cx="0" cy="0"/>
        </a:xfrm>
      </p:grpSpPr>
      <p:sp>
        <p:nvSpPr>
          <p:cNvPr id="3" name="Rectangle 2"/>
          <p:cNvSpPr>
            <a:spLocks noChangeArrowheads="1"/>
          </p:cNvSpPr>
          <p:nvPr/>
        </p:nvSpPr>
        <p:spPr bwMode="auto">
          <a:xfrm rot="16200000">
            <a:off x="-1984375" y="3360738"/>
            <a:ext cx="5978525" cy="365125"/>
          </a:xfrm>
          <a:prstGeom prst="rect">
            <a:avLst/>
          </a:prstGeom>
          <a:noFill/>
          <a:ln w="12700">
            <a:noFill/>
            <a:miter lim="800000"/>
            <a:headEnd/>
            <a:tailEnd/>
          </a:ln>
          <a:effectLst/>
        </p:spPr>
        <p:txBody>
          <a:bodyPr lIns="0" tIns="0" rIns="0" bIns="0" anchor="ct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a:t>Using UML, Patterns, and Java</a:t>
            </a:r>
          </a:p>
        </p:txBody>
      </p:sp>
      <p:sp>
        <p:nvSpPr>
          <p:cNvPr id="4" name="Text Box 5"/>
          <p:cNvSpPr txBox="1">
            <a:spLocks noChangeArrowheads="1"/>
          </p:cNvSpPr>
          <p:nvPr/>
        </p:nvSpPr>
        <p:spPr bwMode="auto">
          <a:xfrm rot="16200000">
            <a:off x="-2652712" y="3189288"/>
            <a:ext cx="6405562" cy="519112"/>
          </a:xfrm>
          <a:prstGeom prst="rect">
            <a:avLst/>
          </a:prstGeom>
          <a:noFill/>
          <a:ln w="12700">
            <a:noFill/>
            <a:miter lim="800000"/>
            <a:headEnd/>
            <a:tailEnd/>
          </a:ln>
          <a:effectLst/>
        </p:spPr>
        <p:txBody>
          <a:bodyP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spcBef>
                <a:spcPct val="50000"/>
              </a:spcBef>
            </a:pPr>
            <a:r>
              <a:rPr lang="en-US" altLang="en-US" sz="2800" b="1"/>
              <a:t>Object-Oriented Software Engineering</a:t>
            </a:r>
            <a:endParaRPr lang="en-US" altLang="en-US"/>
          </a:p>
        </p:txBody>
      </p:sp>
      <p:sp>
        <p:nvSpPr>
          <p:cNvPr id="203779" name="Rectangle 3"/>
          <p:cNvSpPr>
            <a:spLocks noGrp="1" noChangeArrowheads="1"/>
          </p:cNvSpPr>
          <p:nvPr>
            <p:ph type="ctrTitle"/>
          </p:nvPr>
        </p:nvSpPr>
        <p:spPr>
          <a:xfrm>
            <a:off x="1485900" y="320675"/>
            <a:ext cx="5638800" cy="2143125"/>
          </a:xfrm>
        </p:spPr>
        <p:txBody>
          <a:bodyPr/>
          <a:lstStyle>
            <a:lvl1pPr algn="ctr">
              <a:defRPr sz="2400" i="0"/>
            </a:lvl1pPr>
          </a:lstStyle>
          <a:p>
            <a:r>
              <a:rPr lang="en-US"/>
              <a:t>Click to edit Master title style</a:t>
            </a:r>
          </a:p>
        </p:txBody>
      </p:sp>
    </p:spTree>
    <p:extLst>
      <p:ext uri="{BB962C8B-B14F-4D97-AF65-F5344CB8AC3E}">
        <p14:creationId xmlns:p14="http://schemas.microsoft.com/office/powerpoint/2010/main" val="3295510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
        <p:nvSpPr>
          <p:cNvPr id="3" name="Inhaltsplatzhalter 2"/>
          <p:cNvSpPr>
            <a:spLocks noGrp="1"/>
          </p:cNvSpPr>
          <p:nvPr>
            <p:ph idx="1"/>
          </p:nvPr>
        </p:nvSpPr>
        <p:spPr/>
        <p:txBody>
          <a:body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extLst>
      <p:ext uri="{BB962C8B-B14F-4D97-AF65-F5344CB8AC3E}">
        <p14:creationId xmlns:p14="http://schemas.microsoft.com/office/powerpoint/2010/main" val="2929115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Mastertextformat bearbeiten</a:t>
            </a:r>
          </a:p>
        </p:txBody>
      </p:sp>
    </p:spTree>
    <p:extLst>
      <p:ext uri="{BB962C8B-B14F-4D97-AF65-F5344CB8AC3E}">
        <p14:creationId xmlns:p14="http://schemas.microsoft.com/office/powerpoint/2010/main" val="1231112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
        <p:nvSpPr>
          <p:cNvPr id="3" name="Inhaltsplatzhalter 2"/>
          <p:cNvSpPr>
            <a:spLocks noGrp="1"/>
          </p:cNvSpPr>
          <p:nvPr>
            <p:ph sz="half" idx="1"/>
          </p:nvPr>
        </p:nvSpPr>
        <p:spPr>
          <a:xfrm>
            <a:off x="533400" y="12954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4" name="Inhaltsplatzhalter 3"/>
          <p:cNvSpPr>
            <a:spLocks noGrp="1"/>
          </p:cNvSpPr>
          <p:nvPr>
            <p:ph sz="half" idx="2"/>
          </p:nvPr>
        </p:nvSpPr>
        <p:spPr>
          <a:xfrm>
            <a:off x="4610100" y="12954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extLst>
      <p:ext uri="{BB962C8B-B14F-4D97-AF65-F5344CB8AC3E}">
        <p14:creationId xmlns:p14="http://schemas.microsoft.com/office/powerpoint/2010/main" val="2421883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extLst>
      <p:ext uri="{BB962C8B-B14F-4D97-AF65-F5344CB8AC3E}">
        <p14:creationId xmlns:p14="http://schemas.microsoft.com/office/powerpoint/2010/main" val="3666952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Tree>
    <p:extLst>
      <p:ext uri="{BB962C8B-B14F-4D97-AF65-F5344CB8AC3E}">
        <p14:creationId xmlns:p14="http://schemas.microsoft.com/office/powerpoint/2010/main" val="857215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9268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Mastertextformat bearbeiten</a:t>
            </a:r>
          </a:p>
        </p:txBody>
      </p:sp>
    </p:spTree>
    <p:extLst>
      <p:ext uri="{BB962C8B-B14F-4D97-AF65-F5344CB8AC3E}">
        <p14:creationId xmlns:p14="http://schemas.microsoft.com/office/powerpoint/2010/main" val="2246574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Mastertextformat bearbeiten</a:t>
            </a:r>
          </a:p>
        </p:txBody>
      </p:sp>
    </p:spTree>
    <p:extLst>
      <p:ext uri="{BB962C8B-B14F-4D97-AF65-F5344CB8AC3E}">
        <p14:creationId xmlns:p14="http://schemas.microsoft.com/office/powerpoint/2010/main" val="341842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33400" y="1295400"/>
            <a:ext cx="8001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7" name="Rectangle 3"/>
          <p:cNvSpPr>
            <a:spLocks noGrp="1" noChangeArrowheads="1"/>
          </p:cNvSpPr>
          <p:nvPr>
            <p:ph type="title"/>
          </p:nvPr>
        </p:nvSpPr>
        <p:spPr bwMode="auto">
          <a:xfrm>
            <a:off x="419100" y="222250"/>
            <a:ext cx="81534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p>
            <a:pPr lvl="0"/>
            <a:r>
              <a:rPr lang="en-US" altLang="en-US" smtClean="0"/>
              <a:t>Click to edit Master title style</a:t>
            </a:r>
          </a:p>
        </p:txBody>
      </p:sp>
      <p:sp>
        <p:nvSpPr>
          <p:cNvPr id="6" name="Text Box 10"/>
          <p:cNvSpPr txBox="1">
            <a:spLocks noChangeArrowheads="1"/>
          </p:cNvSpPr>
          <p:nvPr userDrawn="1"/>
        </p:nvSpPr>
        <p:spPr bwMode="auto">
          <a:xfrm>
            <a:off x="533400" y="6400800"/>
            <a:ext cx="8382000" cy="230188"/>
          </a:xfrm>
          <a:prstGeom prst="rect">
            <a:avLst/>
          </a:prstGeom>
          <a:noFill/>
          <a:ln w="12700">
            <a:noFill/>
            <a:miter lim="800000"/>
            <a:headEnd/>
            <a:tailEnd/>
          </a:ln>
          <a:effectLst/>
        </p:spPr>
        <p:txBody>
          <a:bodyPr>
            <a:spAutoFit/>
          </a:bodyPr>
          <a:lstStyle>
            <a:lvl1pPr defTabSz="514350">
              <a:defRPr sz="2400">
                <a:solidFill>
                  <a:schemeClr val="tx1"/>
                </a:solidFill>
                <a:latin typeface="Times" panose="02020603050405020304" pitchFamily="18" charset="0"/>
                <a:ea typeface="ＭＳ Ｐゴシック" panose="020B0600070205080204" pitchFamily="34" charset="-128"/>
              </a:defRPr>
            </a:lvl1pPr>
            <a:lvl2pPr marL="37931725" indent="-37474525" defTabSz="514350">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900"/>
              <a:t>Bernd Bruegge &amp; Allen H. Dutoit 	       	   Object-Oriented Software Engineering: Using UML, Patterns, and Java                                        </a:t>
            </a:r>
            <a:fld id="{CEF4DCC8-CBAE-416A-8FF2-E322083D88D3}" type="slidenum">
              <a:rPr lang="en-US" altLang="en-US" sz="900"/>
              <a:pPr algn="ctr"/>
              <a:t>‹#›</a:t>
            </a:fld>
            <a:endParaRPr lang="en-US" altLang="en-US" sz="900"/>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l" rtl="0" eaLnBrk="0" fontAlgn="base" hangingPunct="0">
        <a:lnSpc>
          <a:spcPct val="90000"/>
        </a:lnSpc>
        <a:spcBef>
          <a:spcPct val="0"/>
        </a:spcBef>
        <a:spcAft>
          <a:spcPct val="0"/>
        </a:spcAft>
        <a:defRPr sz="3000" b="1">
          <a:solidFill>
            <a:schemeClr val="tx2"/>
          </a:solidFill>
          <a:latin typeface="+mj-lt"/>
          <a:ea typeface="ＭＳ Ｐゴシック" pitchFamily="-108" charset="-128"/>
          <a:cs typeface="ＭＳ Ｐゴシック" pitchFamily="-108" charset="-128"/>
        </a:defRPr>
      </a:lvl1pPr>
      <a:lvl2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pitchFamily="-108" charset="-128"/>
          <a:cs typeface="ＭＳ Ｐゴシック" pitchFamily="-108" charset="-128"/>
        </a:defRPr>
      </a:lvl2pPr>
      <a:lvl3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pitchFamily="-108" charset="-128"/>
          <a:cs typeface="ＭＳ Ｐゴシック" pitchFamily="-108" charset="-128"/>
        </a:defRPr>
      </a:lvl3pPr>
      <a:lvl4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pitchFamily="-108" charset="-128"/>
          <a:cs typeface="ＭＳ Ｐゴシック" pitchFamily="-108" charset="-128"/>
        </a:defRPr>
      </a:lvl4pPr>
      <a:lvl5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pitchFamily="-108" charset="-128"/>
          <a:cs typeface="ＭＳ Ｐゴシック" pitchFamily="-108" charset="-128"/>
        </a:defRPr>
      </a:lvl5pPr>
      <a:lvl6pPr marL="457200" algn="l" rtl="0" eaLnBrk="0" fontAlgn="base" hangingPunct="0">
        <a:lnSpc>
          <a:spcPct val="90000"/>
        </a:lnSpc>
        <a:spcBef>
          <a:spcPct val="0"/>
        </a:spcBef>
        <a:spcAft>
          <a:spcPct val="0"/>
        </a:spcAft>
        <a:defRPr sz="3000" b="1">
          <a:solidFill>
            <a:schemeClr val="tx2"/>
          </a:solidFill>
          <a:latin typeface="Century Gothic" pitchFamily="-108" charset="0"/>
        </a:defRPr>
      </a:lvl6pPr>
      <a:lvl7pPr marL="914400" algn="l" rtl="0" eaLnBrk="0" fontAlgn="base" hangingPunct="0">
        <a:lnSpc>
          <a:spcPct val="90000"/>
        </a:lnSpc>
        <a:spcBef>
          <a:spcPct val="0"/>
        </a:spcBef>
        <a:spcAft>
          <a:spcPct val="0"/>
        </a:spcAft>
        <a:defRPr sz="3000" b="1">
          <a:solidFill>
            <a:schemeClr val="tx2"/>
          </a:solidFill>
          <a:latin typeface="Century Gothic" pitchFamily="-108" charset="0"/>
        </a:defRPr>
      </a:lvl7pPr>
      <a:lvl8pPr marL="1371600" algn="l" rtl="0" eaLnBrk="0" fontAlgn="base" hangingPunct="0">
        <a:lnSpc>
          <a:spcPct val="90000"/>
        </a:lnSpc>
        <a:spcBef>
          <a:spcPct val="0"/>
        </a:spcBef>
        <a:spcAft>
          <a:spcPct val="0"/>
        </a:spcAft>
        <a:defRPr sz="3000" b="1">
          <a:solidFill>
            <a:schemeClr val="tx2"/>
          </a:solidFill>
          <a:latin typeface="Century Gothic" pitchFamily="-108" charset="0"/>
        </a:defRPr>
      </a:lvl8pPr>
      <a:lvl9pPr marL="1828800" algn="l" rtl="0" eaLnBrk="0" fontAlgn="base" hangingPunct="0">
        <a:lnSpc>
          <a:spcPct val="90000"/>
        </a:lnSpc>
        <a:spcBef>
          <a:spcPct val="0"/>
        </a:spcBef>
        <a:spcAft>
          <a:spcPct val="0"/>
        </a:spcAft>
        <a:defRPr sz="3000" b="1">
          <a:solidFill>
            <a:schemeClr val="tx2"/>
          </a:solidFill>
          <a:latin typeface="Century Gothic" pitchFamily="-108" charset="0"/>
        </a:defRPr>
      </a:lvl9pPr>
    </p:titleStyle>
    <p:bodyStyle>
      <a:lvl1pPr marL="285750" indent="-285750" algn="l" rtl="0" eaLnBrk="0" fontAlgn="base" hangingPunct="0">
        <a:lnSpc>
          <a:spcPct val="90000"/>
        </a:lnSpc>
        <a:spcBef>
          <a:spcPct val="30000"/>
        </a:spcBef>
        <a:spcAft>
          <a:spcPct val="0"/>
        </a:spcAft>
        <a:buClr>
          <a:schemeClr val="tx2"/>
        </a:buClr>
        <a:buFont typeface="Times" panose="02020603050405020304" pitchFamily="18" charset="0"/>
        <a:buChar char="•"/>
        <a:defRPr sz="2400">
          <a:solidFill>
            <a:schemeClr val="tx1"/>
          </a:solidFill>
          <a:latin typeface="+mn-lt"/>
          <a:ea typeface="ＭＳ Ｐゴシック" pitchFamily="-108" charset="-128"/>
          <a:cs typeface="ＭＳ Ｐゴシック" pitchFamily="-108" charset="-128"/>
        </a:defRPr>
      </a:lvl1pPr>
      <a:lvl2pPr marL="685800" indent="-228600" algn="l" rtl="0" eaLnBrk="0" fontAlgn="base" hangingPunct="0">
        <a:lnSpc>
          <a:spcPct val="90000"/>
        </a:lnSpc>
        <a:spcBef>
          <a:spcPct val="30000"/>
        </a:spcBef>
        <a:spcAft>
          <a:spcPct val="0"/>
        </a:spcAft>
        <a:buClr>
          <a:schemeClr val="hlink"/>
        </a:buClr>
        <a:buSzPct val="100000"/>
        <a:buFont typeface="Times" panose="02020603050405020304" pitchFamily="18" charset="0"/>
        <a:buChar char="•"/>
        <a:defRPr sz="2000">
          <a:solidFill>
            <a:schemeClr val="tx1"/>
          </a:solidFill>
          <a:latin typeface="+mn-lt"/>
          <a:ea typeface="ＭＳ Ｐゴシック" pitchFamily="-108" charset="-128"/>
        </a:defRPr>
      </a:lvl2pPr>
      <a:lvl3pPr marL="1143000" indent="-228600" algn="l" rtl="0" eaLnBrk="0" fontAlgn="base" hangingPunct="0">
        <a:lnSpc>
          <a:spcPct val="90000"/>
        </a:lnSpc>
        <a:spcBef>
          <a:spcPct val="30000"/>
        </a:spcBef>
        <a:spcAft>
          <a:spcPct val="0"/>
        </a:spcAft>
        <a:buClr>
          <a:schemeClr val="tx2"/>
        </a:buClr>
        <a:buFont typeface="Times" panose="02020603050405020304" pitchFamily="18" charset="0"/>
        <a:buChar char="•"/>
        <a:defRPr sz="2000">
          <a:solidFill>
            <a:schemeClr val="tx1"/>
          </a:solidFill>
          <a:latin typeface="+mn-lt"/>
          <a:ea typeface="ＭＳ Ｐゴシック" pitchFamily="-108" charset="-128"/>
        </a:defRPr>
      </a:lvl3pPr>
      <a:lvl4pPr marL="1543050" indent="-171450" algn="l" rtl="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mn-lt"/>
          <a:ea typeface="ＭＳ Ｐゴシック" pitchFamily="-108" charset="-128"/>
        </a:defRPr>
      </a:lvl4pPr>
      <a:lvl5pPr marL="2000250" indent="-171450" algn="l" rtl="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mn-lt"/>
          <a:ea typeface="ＭＳ Ｐゴシック" pitchFamily="-108" charset="-128"/>
        </a:defRPr>
      </a:lvl5pPr>
      <a:lvl6pPr marL="2457450" indent="-171450" algn="l" rtl="0" eaLnBrk="0" fontAlgn="base" hangingPunct="0">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6pPr>
      <a:lvl7pPr marL="2914650" indent="-171450" algn="l" rtl="0" eaLnBrk="0" fontAlgn="base" hangingPunct="0">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7pPr>
      <a:lvl8pPr marL="3371850" indent="-171450" algn="l" rtl="0" eaLnBrk="0" fontAlgn="base" hangingPunct="0">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8pPr>
      <a:lvl9pPr marL="3829050" indent="-171450" algn="l" rtl="0" eaLnBrk="0" fontAlgn="base" hangingPunct="0">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6" descr="Ch10_MappingModelsto#1325FF.tif                                001325CACube HD                        B9ED82C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47625"/>
            <a:ext cx="7239000" cy="669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3"/>
          <p:cNvSpPr>
            <a:spLocks noGrp="1" noChangeArrowheads="1"/>
          </p:cNvSpPr>
          <p:nvPr>
            <p:ph type="ctrTitle"/>
          </p:nvPr>
        </p:nvSpPr>
        <p:spPr>
          <a:xfrm>
            <a:off x="1485900" y="320675"/>
            <a:ext cx="7212013" cy="2143125"/>
          </a:xfrm>
        </p:spPr>
        <p:txBody>
          <a:bodyPr/>
          <a:lstStyle/>
          <a:p>
            <a:pPr algn="l"/>
            <a:r>
              <a:rPr lang="en-US" altLang="en-US" sz="4800" smtClean="0">
                <a:solidFill>
                  <a:schemeClr val="bg1"/>
                </a:solidFill>
                <a:ea typeface="ＭＳ Ｐゴシック" panose="020B0600070205080204" pitchFamily="34" charset="-128"/>
              </a:rPr>
              <a:t>Chapter 10,</a:t>
            </a:r>
            <a:br>
              <a:rPr lang="en-US" altLang="en-US" sz="4800" smtClean="0">
                <a:solidFill>
                  <a:schemeClr val="bg1"/>
                </a:solidFill>
                <a:ea typeface="ＭＳ Ｐゴシック" panose="020B0600070205080204" pitchFamily="34" charset="-128"/>
              </a:rPr>
            </a:br>
            <a:r>
              <a:rPr lang="en-US" altLang="en-US" sz="4800" smtClean="0">
                <a:solidFill>
                  <a:schemeClr val="bg1"/>
                </a:solidFill>
                <a:ea typeface="ＭＳ Ｐゴシック" panose="020B0600070205080204" pitchFamily="34" charset="-128"/>
              </a:rPr>
              <a:t>Mapping Models to Code</a:t>
            </a:r>
            <a:endParaRPr lang="en-US" altLang="en-US" smtClean="0">
              <a:ea typeface="ＭＳ Ｐゴシック" panose="020B0600070205080204" pitchFamily="34" charset="-128"/>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smtClean="0">
                <a:ea typeface="ＭＳ Ｐゴシック" panose="020B0600070205080204" pitchFamily="34" charset="-128"/>
              </a:rPr>
              <a:t>Refactoring Example: Pull Up Field</a:t>
            </a:r>
          </a:p>
        </p:txBody>
      </p:sp>
      <p:sp>
        <p:nvSpPr>
          <p:cNvPr id="34819" name="Rectangle 3"/>
          <p:cNvSpPr>
            <a:spLocks noGrp="1" noChangeArrowheads="1"/>
          </p:cNvSpPr>
          <p:nvPr>
            <p:ph type="body" sz="half" idx="1"/>
          </p:nvPr>
        </p:nvSpPr>
        <p:spPr>
          <a:xfrm>
            <a:off x="168275" y="839788"/>
            <a:ext cx="4051300" cy="4921250"/>
          </a:xfrm>
        </p:spPr>
        <p:txBody>
          <a:bodyPr/>
          <a:lstStyle/>
          <a:p>
            <a:pPr>
              <a:buFont typeface="Times" panose="02020603050405020304" pitchFamily="18" charset="0"/>
              <a:buNone/>
            </a:pPr>
            <a:endParaRPr lang="en-US" altLang="en-US" sz="2000" b="1" smtClean="0">
              <a:latin typeface="Lucida Sans Typewriter" panose="020B0509030504030204" pitchFamily="49" charset="0"/>
              <a:ea typeface="ＭＳ Ｐゴシック" panose="020B0600070205080204" pitchFamily="34" charset="-128"/>
            </a:endParaRPr>
          </a:p>
          <a:p>
            <a:pPr>
              <a:buFont typeface="Times" panose="02020603050405020304" pitchFamily="18" charset="0"/>
              <a:buNone/>
            </a:pPr>
            <a:endParaRPr lang="en-US" altLang="en-US" sz="2000" b="1" smtClean="0">
              <a:latin typeface="Lucida Sans Typewriter" panose="020B0509030504030204" pitchFamily="49" charset="0"/>
              <a:ea typeface="ＭＳ Ｐゴシック" panose="020B0600070205080204" pitchFamily="34" charset="-128"/>
            </a:endParaRPr>
          </a:p>
          <a:p>
            <a:pPr>
              <a:buFont typeface="Times" panose="02020603050405020304" pitchFamily="18" charset="0"/>
              <a:buNone/>
            </a:pPr>
            <a:endParaRPr lang="en-US" altLang="en-US" sz="2000" b="1" smtClean="0">
              <a:latin typeface="Lucida Sans Typewriter" panose="020B0509030504030204" pitchFamily="49" charset="0"/>
              <a:ea typeface="ＭＳ Ｐゴシック" panose="020B0600070205080204" pitchFamily="34" charset="-128"/>
            </a:endParaRPr>
          </a:p>
          <a:p>
            <a:pPr>
              <a:buFont typeface="Times" panose="02020603050405020304" pitchFamily="18" charset="0"/>
              <a:buNone/>
            </a:pPr>
            <a:r>
              <a:rPr lang="en-US" altLang="en-US" sz="1800" b="1" smtClean="0">
                <a:latin typeface="Lucida Sans Typewriter" panose="020B0509030504030204" pitchFamily="49" charset="0"/>
                <a:ea typeface="ＭＳ Ｐゴシック" panose="020B0600070205080204" pitchFamily="34" charset="-128"/>
              </a:rPr>
              <a:t>public class</a:t>
            </a:r>
            <a:r>
              <a:rPr lang="en-US" altLang="en-US" sz="1800" smtClean="0">
                <a:latin typeface="Lucida Sans Typewriter" panose="020B0509030504030204" pitchFamily="49" charset="0"/>
                <a:ea typeface="ＭＳ Ｐゴシック" panose="020B0600070205080204" pitchFamily="34" charset="-128"/>
              </a:rPr>
              <a:t> Player {</a:t>
            </a:r>
          </a:p>
          <a:p>
            <a:pPr>
              <a:buFont typeface="Times" panose="02020603050405020304" pitchFamily="18" charset="0"/>
              <a:buNone/>
            </a:pPr>
            <a:r>
              <a:rPr lang="en-US" altLang="en-US" sz="1800" smtClean="0">
                <a:latin typeface="Lucida Sans Typewriter" panose="020B0509030504030204" pitchFamily="49" charset="0"/>
                <a:ea typeface="ＭＳ Ｐゴシック" panose="020B0600070205080204" pitchFamily="34" charset="-128"/>
              </a:rPr>
              <a:t>	</a:t>
            </a:r>
            <a:r>
              <a:rPr lang="en-US" altLang="en-US" sz="1800" b="1" smtClean="0">
                <a:latin typeface="Lucida Sans Typewriter" panose="020B0509030504030204" pitchFamily="49" charset="0"/>
                <a:ea typeface="ＭＳ Ｐゴシック" panose="020B0600070205080204" pitchFamily="34" charset="-128"/>
              </a:rPr>
              <a:t>private</a:t>
            </a:r>
            <a:r>
              <a:rPr lang="en-US" altLang="en-US" sz="1800" smtClean="0">
                <a:latin typeface="Lucida Sans Typewriter" panose="020B0509030504030204" pitchFamily="49" charset="0"/>
                <a:ea typeface="ＭＳ Ｐゴシック" panose="020B0600070205080204" pitchFamily="34" charset="-128"/>
              </a:rPr>
              <a:t> String email;</a:t>
            </a:r>
          </a:p>
          <a:p>
            <a:pPr>
              <a:buFont typeface="Times" panose="02020603050405020304" pitchFamily="18" charset="0"/>
              <a:buNone/>
            </a:pPr>
            <a:r>
              <a:rPr lang="en-US" altLang="en-US" sz="1800" smtClean="0">
                <a:latin typeface="Lucida Sans Typewriter" panose="020B0509030504030204" pitchFamily="49" charset="0"/>
                <a:ea typeface="ＭＳ Ｐゴシック" panose="020B0600070205080204" pitchFamily="34" charset="-128"/>
              </a:rPr>
              <a:t>	//...</a:t>
            </a:r>
          </a:p>
          <a:p>
            <a:pPr>
              <a:buFont typeface="Times" panose="02020603050405020304" pitchFamily="18" charset="0"/>
              <a:buNone/>
            </a:pPr>
            <a:r>
              <a:rPr lang="en-US" altLang="en-US" sz="1800" smtClean="0">
                <a:latin typeface="Lucida Sans Typewriter" panose="020B0509030504030204" pitchFamily="49" charset="0"/>
                <a:ea typeface="ＭＳ Ｐゴシック" panose="020B0600070205080204" pitchFamily="34" charset="-128"/>
              </a:rPr>
              <a:t>}</a:t>
            </a:r>
          </a:p>
          <a:p>
            <a:pPr>
              <a:buFont typeface="Times" panose="02020603050405020304" pitchFamily="18" charset="0"/>
              <a:buNone/>
            </a:pPr>
            <a:r>
              <a:rPr lang="en-US" altLang="en-US" sz="1800" b="1" smtClean="0">
                <a:latin typeface="Lucida Sans Typewriter" panose="020B0509030504030204" pitchFamily="49" charset="0"/>
                <a:ea typeface="ＭＳ Ｐゴシック" panose="020B0600070205080204" pitchFamily="34" charset="-128"/>
              </a:rPr>
              <a:t>public class</a:t>
            </a:r>
            <a:r>
              <a:rPr lang="en-US" altLang="en-US" sz="1800" smtClean="0">
                <a:latin typeface="Lucida Sans Typewriter" panose="020B0509030504030204" pitchFamily="49" charset="0"/>
                <a:ea typeface="ＭＳ Ｐゴシック" panose="020B0600070205080204" pitchFamily="34" charset="-128"/>
              </a:rPr>
              <a:t> LeagueOwner {</a:t>
            </a:r>
          </a:p>
          <a:p>
            <a:pPr>
              <a:buFont typeface="Times" panose="02020603050405020304" pitchFamily="18" charset="0"/>
              <a:buNone/>
            </a:pPr>
            <a:r>
              <a:rPr lang="en-US" altLang="en-US" sz="1800" smtClean="0">
                <a:latin typeface="Lucida Sans Typewriter" panose="020B0509030504030204" pitchFamily="49" charset="0"/>
                <a:ea typeface="ＭＳ Ｐゴシック" panose="020B0600070205080204" pitchFamily="34" charset="-128"/>
              </a:rPr>
              <a:t>	</a:t>
            </a:r>
            <a:r>
              <a:rPr lang="en-US" altLang="en-US" sz="1800" b="1" smtClean="0">
                <a:latin typeface="Lucida Sans Typewriter" panose="020B0509030504030204" pitchFamily="49" charset="0"/>
                <a:ea typeface="ＭＳ Ｐゴシック" panose="020B0600070205080204" pitchFamily="34" charset="-128"/>
              </a:rPr>
              <a:t>private</a:t>
            </a:r>
            <a:r>
              <a:rPr lang="en-US" altLang="en-US" sz="1800" smtClean="0">
                <a:latin typeface="Lucida Sans Typewriter" panose="020B0509030504030204" pitchFamily="49" charset="0"/>
                <a:ea typeface="ＭＳ Ｐゴシック" panose="020B0600070205080204" pitchFamily="34" charset="-128"/>
              </a:rPr>
              <a:t> String eMail;</a:t>
            </a:r>
          </a:p>
          <a:p>
            <a:pPr>
              <a:buFont typeface="Times" panose="02020603050405020304" pitchFamily="18" charset="0"/>
              <a:buNone/>
            </a:pPr>
            <a:r>
              <a:rPr lang="en-US" altLang="en-US" sz="1800" smtClean="0">
                <a:latin typeface="Lucida Sans Typewriter" panose="020B0509030504030204" pitchFamily="49" charset="0"/>
                <a:ea typeface="ＭＳ Ｐゴシック" panose="020B0600070205080204" pitchFamily="34" charset="-128"/>
              </a:rPr>
              <a:t>	//...</a:t>
            </a:r>
          </a:p>
          <a:p>
            <a:pPr>
              <a:buFont typeface="Times" panose="02020603050405020304" pitchFamily="18" charset="0"/>
              <a:buNone/>
            </a:pPr>
            <a:r>
              <a:rPr lang="en-US" altLang="en-US" sz="1800" smtClean="0">
                <a:latin typeface="Lucida Sans Typewriter" panose="020B0509030504030204" pitchFamily="49" charset="0"/>
                <a:ea typeface="ＭＳ Ｐゴシック" panose="020B0600070205080204" pitchFamily="34" charset="-128"/>
              </a:rPr>
              <a:t>}</a:t>
            </a:r>
          </a:p>
          <a:p>
            <a:pPr>
              <a:buFont typeface="Times" panose="02020603050405020304" pitchFamily="18" charset="0"/>
              <a:buNone/>
            </a:pPr>
            <a:r>
              <a:rPr lang="en-US" altLang="en-US" sz="1800" b="1" smtClean="0">
                <a:latin typeface="Lucida Sans Typewriter" panose="020B0509030504030204" pitchFamily="49" charset="0"/>
                <a:ea typeface="ＭＳ Ｐゴシック" panose="020B0600070205080204" pitchFamily="34" charset="-128"/>
              </a:rPr>
              <a:t>public class</a:t>
            </a:r>
            <a:r>
              <a:rPr lang="en-US" altLang="en-US" sz="1800" smtClean="0">
                <a:latin typeface="Lucida Sans Typewriter" panose="020B0509030504030204" pitchFamily="49" charset="0"/>
                <a:ea typeface="ＭＳ Ｐゴシック" panose="020B0600070205080204" pitchFamily="34" charset="-128"/>
              </a:rPr>
              <a:t> Advertiser {</a:t>
            </a:r>
          </a:p>
          <a:p>
            <a:pPr>
              <a:buFont typeface="Times" panose="02020603050405020304" pitchFamily="18" charset="0"/>
              <a:buNone/>
            </a:pPr>
            <a:r>
              <a:rPr lang="en-US" altLang="en-US" sz="1800" smtClean="0">
                <a:latin typeface="Lucida Sans Typewriter" panose="020B0509030504030204" pitchFamily="49" charset="0"/>
                <a:ea typeface="ＭＳ Ｐゴシック" panose="020B0600070205080204" pitchFamily="34" charset="-128"/>
              </a:rPr>
              <a:t>	</a:t>
            </a:r>
            <a:r>
              <a:rPr lang="en-US" altLang="en-US" sz="1800" b="1" smtClean="0">
                <a:latin typeface="Lucida Sans Typewriter" panose="020B0509030504030204" pitchFamily="49" charset="0"/>
                <a:ea typeface="ＭＳ Ｐゴシック" panose="020B0600070205080204" pitchFamily="34" charset="-128"/>
              </a:rPr>
              <a:t>private</a:t>
            </a:r>
            <a:r>
              <a:rPr lang="en-US" altLang="en-US" sz="1800" smtClean="0">
                <a:latin typeface="Lucida Sans Typewriter" panose="020B0509030504030204" pitchFamily="49" charset="0"/>
                <a:ea typeface="ＭＳ Ｐゴシック" panose="020B0600070205080204" pitchFamily="34" charset="-128"/>
              </a:rPr>
              <a:t> String email_address;</a:t>
            </a:r>
          </a:p>
          <a:p>
            <a:pPr>
              <a:buFont typeface="Times" panose="02020603050405020304" pitchFamily="18" charset="0"/>
              <a:buNone/>
            </a:pPr>
            <a:r>
              <a:rPr lang="en-US" altLang="en-US" sz="1800" smtClean="0">
                <a:latin typeface="Lucida Sans Typewriter" panose="020B0509030504030204" pitchFamily="49" charset="0"/>
                <a:ea typeface="ＭＳ Ｐゴシック" panose="020B0600070205080204" pitchFamily="34" charset="-128"/>
              </a:rPr>
              <a:t>	//...</a:t>
            </a:r>
          </a:p>
          <a:p>
            <a:pPr>
              <a:buFont typeface="Times" panose="02020603050405020304" pitchFamily="18" charset="0"/>
              <a:buNone/>
            </a:pPr>
            <a:r>
              <a:rPr lang="en-US" altLang="en-US" sz="1800" smtClean="0">
                <a:latin typeface="Lucida Sans Typewriter" panose="020B0509030504030204" pitchFamily="49" charset="0"/>
                <a:ea typeface="ＭＳ Ｐゴシック" panose="020B0600070205080204" pitchFamily="34" charset="-128"/>
              </a:rPr>
              <a:t>}</a:t>
            </a:r>
            <a:endParaRPr lang="en-US" altLang="en-US" sz="1800" smtClean="0">
              <a:ea typeface="ＭＳ Ｐゴシック" panose="020B0600070205080204" pitchFamily="34" charset="-128"/>
            </a:endParaRPr>
          </a:p>
        </p:txBody>
      </p:sp>
      <p:sp>
        <p:nvSpPr>
          <p:cNvPr id="247812" name="Rectangle 4"/>
          <p:cNvSpPr>
            <a:spLocks noGrp="1" noChangeArrowheads="1"/>
          </p:cNvSpPr>
          <p:nvPr>
            <p:ph type="body" sz="half" idx="2"/>
          </p:nvPr>
        </p:nvSpPr>
        <p:spPr>
          <a:xfrm>
            <a:off x="4108450" y="871538"/>
            <a:ext cx="5035550" cy="4921250"/>
          </a:xfrm>
        </p:spPr>
        <p:txBody>
          <a:bodyPr/>
          <a:lstStyle/>
          <a:p>
            <a:pPr>
              <a:lnSpc>
                <a:spcPct val="80000"/>
              </a:lnSpc>
              <a:buFont typeface="Times" panose="02020603050405020304" pitchFamily="18" charset="0"/>
              <a:buNone/>
            </a:pPr>
            <a:r>
              <a:rPr lang="en-US" altLang="en-US" sz="1800" b="1" smtClean="0">
                <a:latin typeface="Lucida Sans Typewriter" panose="020B0509030504030204" pitchFamily="49" charset="0"/>
                <a:ea typeface="ＭＳ Ｐゴシック" panose="020B0600070205080204" pitchFamily="34" charset="-128"/>
              </a:rPr>
              <a:t>public class</a:t>
            </a:r>
            <a:r>
              <a:rPr lang="en-US" altLang="en-US" sz="1800" smtClean="0">
                <a:latin typeface="Lucida Sans Typewriter" panose="020B0509030504030204" pitchFamily="49" charset="0"/>
                <a:ea typeface="ＭＳ Ｐゴシック" panose="020B0600070205080204" pitchFamily="34" charset="-128"/>
              </a:rPr>
              <a:t> User {</a:t>
            </a:r>
          </a:p>
          <a:p>
            <a:pPr>
              <a:lnSpc>
                <a:spcPct val="80000"/>
              </a:lnSpc>
              <a:buFont typeface="Times" panose="02020603050405020304" pitchFamily="18" charset="0"/>
              <a:buNone/>
            </a:pPr>
            <a:r>
              <a:rPr lang="en-US" altLang="en-US" sz="1800" smtClean="0">
                <a:latin typeface="Lucida Sans Typewriter" panose="020B0509030504030204" pitchFamily="49" charset="0"/>
                <a:ea typeface="ＭＳ Ｐゴシック" panose="020B0600070205080204" pitchFamily="34" charset="-128"/>
              </a:rPr>
              <a:t>	</a:t>
            </a:r>
            <a:r>
              <a:rPr lang="en-US" altLang="en-US" sz="1800" b="1" smtClean="0">
                <a:latin typeface="Lucida Sans Typewriter" panose="020B0509030504030204" pitchFamily="49" charset="0"/>
                <a:ea typeface="ＭＳ Ｐゴシック" panose="020B0600070205080204" pitchFamily="34" charset="-128"/>
              </a:rPr>
              <a:t>private</a:t>
            </a:r>
            <a:r>
              <a:rPr lang="en-US" altLang="en-US" sz="1800" smtClean="0">
                <a:latin typeface="Lucida Sans Typewriter" panose="020B0509030504030204" pitchFamily="49" charset="0"/>
                <a:ea typeface="ＭＳ Ｐゴシック" panose="020B0600070205080204" pitchFamily="34" charset="-128"/>
              </a:rPr>
              <a:t> String email;</a:t>
            </a:r>
          </a:p>
          <a:p>
            <a:pPr>
              <a:lnSpc>
                <a:spcPct val="80000"/>
              </a:lnSpc>
              <a:buFont typeface="Times" panose="02020603050405020304" pitchFamily="18" charset="0"/>
              <a:buNone/>
            </a:pPr>
            <a:r>
              <a:rPr lang="en-US" altLang="en-US" sz="1800" smtClean="0">
                <a:latin typeface="Lucida Sans Typewriter" panose="020B0509030504030204" pitchFamily="49" charset="0"/>
                <a:ea typeface="ＭＳ Ｐゴシック" panose="020B0600070205080204" pitchFamily="34" charset="-128"/>
              </a:rPr>
              <a:t>}</a:t>
            </a:r>
          </a:p>
          <a:p>
            <a:pPr>
              <a:lnSpc>
                <a:spcPct val="0"/>
              </a:lnSpc>
              <a:buFont typeface="Times" panose="02020603050405020304" pitchFamily="18" charset="0"/>
              <a:buNone/>
            </a:pPr>
            <a:endParaRPr lang="en-US" altLang="en-US" sz="1800" b="1" smtClean="0">
              <a:latin typeface="Lucida Sans Typewriter" panose="020B0509030504030204" pitchFamily="49" charset="0"/>
              <a:ea typeface="ＭＳ Ｐゴシック" panose="020B0600070205080204" pitchFamily="34" charset="-128"/>
            </a:endParaRPr>
          </a:p>
          <a:p>
            <a:pPr>
              <a:buFont typeface="Times" panose="02020603050405020304" pitchFamily="18" charset="0"/>
              <a:buNone/>
            </a:pPr>
            <a:r>
              <a:rPr lang="en-US" altLang="en-US" sz="1800" b="1" smtClean="0">
                <a:latin typeface="Lucida Sans Typewriter" panose="020B0509030504030204" pitchFamily="49" charset="0"/>
                <a:ea typeface="ＭＳ Ｐゴシック" panose="020B0600070205080204" pitchFamily="34" charset="-128"/>
              </a:rPr>
              <a:t>public class</a:t>
            </a:r>
            <a:r>
              <a:rPr lang="en-US" altLang="en-US" sz="1800" smtClean="0">
                <a:latin typeface="Lucida Sans Typewriter" panose="020B0509030504030204" pitchFamily="49" charset="0"/>
                <a:ea typeface="ＭＳ Ｐゴシック" panose="020B0600070205080204" pitchFamily="34" charset="-128"/>
              </a:rPr>
              <a:t> Player </a:t>
            </a:r>
            <a:r>
              <a:rPr lang="en-US" altLang="en-US" sz="1800" b="1" smtClean="0">
                <a:latin typeface="Lucida Sans Typewriter" panose="020B0509030504030204" pitchFamily="49" charset="0"/>
                <a:ea typeface="ＭＳ Ｐゴシック" panose="020B0600070205080204" pitchFamily="34" charset="-128"/>
              </a:rPr>
              <a:t>extends</a:t>
            </a:r>
            <a:r>
              <a:rPr lang="en-US" altLang="en-US" sz="1800" smtClean="0">
                <a:latin typeface="Lucida Sans Typewriter" panose="020B0509030504030204" pitchFamily="49" charset="0"/>
                <a:ea typeface="ＭＳ Ｐゴシック" panose="020B0600070205080204" pitchFamily="34" charset="-128"/>
              </a:rPr>
              <a:t> User {</a:t>
            </a:r>
          </a:p>
          <a:p>
            <a:pPr>
              <a:buFont typeface="Times" panose="02020603050405020304" pitchFamily="18" charset="0"/>
              <a:buNone/>
            </a:pPr>
            <a:r>
              <a:rPr lang="en-US" altLang="en-US" sz="1800" smtClean="0">
                <a:latin typeface="Lucida Sans Typewriter" panose="020B0509030504030204" pitchFamily="49" charset="0"/>
                <a:ea typeface="ＭＳ Ｐゴシック" panose="020B0600070205080204" pitchFamily="34" charset="-128"/>
              </a:rPr>
              <a:t>	//...</a:t>
            </a:r>
          </a:p>
          <a:p>
            <a:pPr>
              <a:lnSpc>
                <a:spcPct val="130000"/>
              </a:lnSpc>
              <a:buFont typeface="Times" panose="02020603050405020304" pitchFamily="18" charset="0"/>
              <a:buNone/>
            </a:pPr>
            <a:r>
              <a:rPr lang="en-US" altLang="en-US" sz="1800" smtClean="0">
                <a:latin typeface="Lucida Sans Typewriter" panose="020B0509030504030204" pitchFamily="49" charset="0"/>
                <a:ea typeface="ＭＳ Ｐゴシック" panose="020B0600070205080204" pitchFamily="34" charset="-128"/>
              </a:rPr>
              <a:t>}</a:t>
            </a:r>
          </a:p>
          <a:p>
            <a:pPr>
              <a:lnSpc>
                <a:spcPct val="50000"/>
              </a:lnSpc>
              <a:buFont typeface="Times" panose="02020603050405020304" pitchFamily="18" charset="0"/>
              <a:buNone/>
            </a:pPr>
            <a:endParaRPr lang="en-US" altLang="en-US" sz="1800" b="1" smtClean="0">
              <a:latin typeface="Lucida Sans Typewriter" panose="020B0509030504030204" pitchFamily="49" charset="0"/>
              <a:ea typeface="ＭＳ Ｐゴシック" panose="020B0600070205080204" pitchFamily="34" charset="-128"/>
            </a:endParaRPr>
          </a:p>
          <a:p>
            <a:pPr>
              <a:buFont typeface="Times" panose="02020603050405020304" pitchFamily="18" charset="0"/>
              <a:buNone/>
            </a:pPr>
            <a:r>
              <a:rPr lang="en-US" altLang="en-US" sz="1800" b="1" smtClean="0">
                <a:latin typeface="Lucida Sans Typewriter" panose="020B0509030504030204" pitchFamily="49" charset="0"/>
                <a:ea typeface="ＭＳ Ｐゴシック" panose="020B0600070205080204" pitchFamily="34" charset="-128"/>
              </a:rPr>
              <a:t>public class</a:t>
            </a:r>
            <a:r>
              <a:rPr lang="en-US" altLang="en-US" sz="1800" smtClean="0">
                <a:latin typeface="Lucida Sans Typewriter" panose="020B0509030504030204" pitchFamily="49" charset="0"/>
                <a:ea typeface="ＭＳ Ｐゴシック" panose="020B0600070205080204" pitchFamily="34" charset="-128"/>
              </a:rPr>
              <a:t> LeagueOwner </a:t>
            </a:r>
            <a:r>
              <a:rPr lang="en-US" altLang="en-US" sz="1800" b="1" smtClean="0">
                <a:latin typeface="Lucida Sans Typewriter" panose="020B0509030504030204" pitchFamily="49" charset="0"/>
                <a:ea typeface="ＭＳ Ｐゴシック" panose="020B0600070205080204" pitchFamily="34" charset="-128"/>
              </a:rPr>
              <a:t>extends</a:t>
            </a:r>
            <a:r>
              <a:rPr lang="en-US" altLang="en-US" sz="1800" smtClean="0">
                <a:latin typeface="Lucida Sans Typewriter" panose="020B0509030504030204" pitchFamily="49" charset="0"/>
                <a:ea typeface="ＭＳ Ｐゴシック" panose="020B0600070205080204" pitchFamily="34" charset="-128"/>
              </a:rPr>
              <a:t> User {</a:t>
            </a:r>
          </a:p>
          <a:p>
            <a:pPr>
              <a:buFont typeface="Times" panose="02020603050405020304" pitchFamily="18" charset="0"/>
              <a:buNone/>
            </a:pPr>
            <a:r>
              <a:rPr lang="en-US" altLang="en-US" sz="1800" smtClean="0">
                <a:latin typeface="Lucida Sans Typewriter" panose="020B0509030504030204" pitchFamily="49" charset="0"/>
                <a:ea typeface="ＭＳ Ｐゴシック" panose="020B0600070205080204" pitchFamily="34" charset="-128"/>
              </a:rPr>
              <a:t>	//...</a:t>
            </a:r>
          </a:p>
          <a:p>
            <a:pPr>
              <a:buFont typeface="Times" panose="02020603050405020304" pitchFamily="18" charset="0"/>
              <a:buNone/>
            </a:pPr>
            <a:r>
              <a:rPr lang="en-US" altLang="en-US" sz="1800" smtClean="0">
                <a:latin typeface="Lucida Sans Typewriter" panose="020B0509030504030204" pitchFamily="49" charset="0"/>
                <a:ea typeface="ＭＳ Ｐゴシック" panose="020B0600070205080204" pitchFamily="34" charset="-128"/>
              </a:rPr>
              <a:t>}</a:t>
            </a:r>
          </a:p>
          <a:p>
            <a:pPr>
              <a:lnSpc>
                <a:spcPct val="0"/>
              </a:lnSpc>
              <a:buFont typeface="Times" panose="02020603050405020304" pitchFamily="18" charset="0"/>
              <a:buNone/>
            </a:pPr>
            <a:endParaRPr lang="en-US" altLang="en-US" sz="1800" smtClean="0">
              <a:latin typeface="Lucida Sans Typewriter" panose="020B0509030504030204" pitchFamily="49" charset="0"/>
              <a:ea typeface="ＭＳ Ｐゴシック" panose="020B0600070205080204" pitchFamily="34" charset="-128"/>
            </a:endParaRPr>
          </a:p>
          <a:p>
            <a:pPr>
              <a:buFont typeface="Times" panose="02020603050405020304" pitchFamily="18" charset="0"/>
              <a:buNone/>
            </a:pPr>
            <a:r>
              <a:rPr lang="en-US" altLang="en-US" sz="1800" b="1" smtClean="0">
                <a:latin typeface="Lucida Sans Typewriter" panose="020B0509030504030204" pitchFamily="49" charset="0"/>
                <a:ea typeface="ＭＳ Ｐゴシック" panose="020B0600070205080204" pitchFamily="34" charset="-128"/>
              </a:rPr>
              <a:t>public class</a:t>
            </a:r>
            <a:r>
              <a:rPr lang="en-US" altLang="en-US" sz="1800" smtClean="0">
                <a:latin typeface="Lucida Sans Typewriter" panose="020B0509030504030204" pitchFamily="49" charset="0"/>
                <a:ea typeface="ＭＳ Ｐゴシック" panose="020B0600070205080204" pitchFamily="34" charset="-128"/>
              </a:rPr>
              <a:t> Advertiser </a:t>
            </a:r>
            <a:r>
              <a:rPr lang="en-US" altLang="en-US" sz="1800" b="1" smtClean="0">
                <a:latin typeface="Lucida Sans Typewriter" panose="020B0509030504030204" pitchFamily="49" charset="0"/>
                <a:ea typeface="ＭＳ Ｐゴシック" panose="020B0600070205080204" pitchFamily="34" charset="-128"/>
              </a:rPr>
              <a:t>extends</a:t>
            </a:r>
            <a:r>
              <a:rPr lang="en-US" altLang="en-US" sz="1800" smtClean="0">
                <a:latin typeface="Lucida Sans Typewriter" panose="020B0509030504030204" pitchFamily="49" charset="0"/>
                <a:ea typeface="ＭＳ Ｐゴシック" panose="020B0600070205080204" pitchFamily="34" charset="-128"/>
              </a:rPr>
              <a:t> User {</a:t>
            </a:r>
          </a:p>
          <a:p>
            <a:pPr>
              <a:buFont typeface="Times" panose="02020603050405020304" pitchFamily="18" charset="0"/>
              <a:buNone/>
            </a:pPr>
            <a:r>
              <a:rPr lang="en-US" altLang="en-US" sz="1800" smtClean="0">
                <a:latin typeface="Lucida Sans Typewriter" panose="020B0509030504030204" pitchFamily="49" charset="0"/>
                <a:ea typeface="ＭＳ Ｐゴシック" panose="020B0600070205080204" pitchFamily="34" charset="-128"/>
              </a:rPr>
              <a:t>	//...</a:t>
            </a:r>
          </a:p>
          <a:p>
            <a:pPr>
              <a:buFont typeface="Times" panose="02020603050405020304" pitchFamily="18" charset="0"/>
              <a:buNone/>
            </a:pPr>
            <a:r>
              <a:rPr lang="en-US" altLang="en-US" sz="1800" smtClean="0">
                <a:latin typeface="Lucida Sans Typewriter" panose="020B0509030504030204" pitchFamily="49" charset="0"/>
                <a:ea typeface="ＭＳ Ｐゴシック" panose="020B0600070205080204" pitchFamily="34" charset="-128"/>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78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781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781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7812">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7812">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7812">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7812">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7812">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47812">
                                            <p:txEl>
                                              <p:pRg st="10" end="1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47812">
                                            <p:txEl>
                                              <p:pRg st="12" end="1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47812">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4781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2"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42875" y="117475"/>
            <a:ext cx="8916988" cy="704850"/>
          </a:xfrm>
        </p:spPr>
        <p:txBody>
          <a:bodyPr/>
          <a:lstStyle/>
          <a:p>
            <a:r>
              <a:rPr lang="en-US" altLang="en-US" smtClean="0">
                <a:ea typeface="ＭＳ Ｐゴシック" panose="020B0600070205080204" pitchFamily="34" charset="-128"/>
              </a:rPr>
              <a:t>Refactoring Example: Pull Up Constructor Body</a:t>
            </a:r>
          </a:p>
        </p:txBody>
      </p:sp>
      <p:sp>
        <p:nvSpPr>
          <p:cNvPr id="36867" name="Rectangle 3"/>
          <p:cNvSpPr>
            <a:spLocks noGrp="1" noChangeArrowheads="1"/>
          </p:cNvSpPr>
          <p:nvPr>
            <p:ph type="body" sz="half" idx="1"/>
          </p:nvPr>
        </p:nvSpPr>
        <p:spPr>
          <a:xfrm>
            <a:off x="15875" y="898525"/>
            <a:ext cx="4684713" cy="5599113"/>
          </a:xfrm>
        </p:spPr>
        <p:txBody>
          <a:bodyPr/>
          <a:lstStyle/>
          <a:p>
            <a:pPr>
              <a:lnSpc>
                <a:spcPct val="70000"/>
              </a:lnSpc>
              <a:buFont typeface="Times" panose="02020603050405020304" pitchFamily="18" charset="0"/>
              <a:buNone/>
            </a:pPr>
            <a:r>
              <a:rPr lang="en-US" altLang="en-US" sz="1600" b="1" smtClean="0">
                <a:latin typeface="Lucida Sans Typewriter" panose="020B0509030504030204" pitchFamily="49" charset="0"/>
                <a:ea typeface="ＭＳ Ｐゴシック" panose="020B0600070205080204" pitchFamily="34" charset="-128"/>
              </a:rPr>
              <a:t>public class</a:t>
            </a:r>
            <a:r>
              <a:rPr lang="en-US" altLang="en-US" sz="1600" smtClean="0">
                <a:latin typeface="Lucida Sans Typewriter" panose="020B0509030504030204" pitchFamily="49" charset="0"/>
                <a:ea typeface="ＭＳ Ｐゴシック" panose="020B0600070205080204" pitchFamily="34" charset="-128"/>
              </a:rPr>
              <a:t> User {</a:t>
            </a:r>
          </a:p>
          <a:p>
            <a:pPr>
              <a:lnSpc>
                <a:spcPct val="7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private</a:t>
            </a:r>
            <a:r>
              <a:rPr lang="en-US" altLang="en-US" sz="1600" smtClean="0">
                <a:latin typeface="Lucida Sans Typewriter" panose="020B0509030504030204" pitchFamily="49" charset="0"/>
                <a:ea typeface="ＭＳ Ｐゴシック" panose="020B0600070205080204" pitchFamily="34" charset="-128"/>
              </a:rPr>
              <a:t> String email;</a:t>
            </a:r>
          </a:p>
          <a:p>
            <a:pPr>
              <a:lnSpc>
                <a:spcPct val="7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a:t>
            </a:r>
            <a:endParaRPr lang="en-US" altLang="en-US" sz="1600" b="1" smtClean="0">
              <a:latin typeface="Lucida Sans Typewriter" panose="020B0509030504030204" pitchFamily="49" charset="0"/>
              <a:ea typeface="ＭＳ Ｐゴシック" panose="020B0600070205080204" pitchFamily="34" charset="-128"/>
            </a:endParaRPr>
          </a:p>
          <a:p>
            <a:pPr>
              <a:lnSpc>
                <a:spcPct val="70000"/>
              </a:lnSpc>
              <a:buFont typeface="Times" panose="02020603050405020304" pitchFamily="18" charset="0"/>
              <a:buNone/>
            </a:pPr>
            <a:endParaRPr lang="en-US" altLang="en-US" sz="1600" b="1" smtClean="0">
              <a:latin typeface="Lucida Sans Typewriter" panose="020B0509030504030204" pitchFamily="49" charset="0"/>
              <a:ea typeface="ＭＳ Ｐゴシック" panose="020B0600070205080204" pitchFamily="34" charset="-128"/>
            </a:endParaRPr>
          </a:p>
          <a:p>
            <a:pPr>
              <a:lnSpc>
                <a:spcPct val="70000"/>
              </a:lnSpc>
              <a:buFont typeface="Times" panose="02020603050405020304" pitchFamily="18" charset="0"/>
              <a:buNone/>
            </a:pPr>
            <a:endParaRPr lang="en-US" altLang="en-US" sz="1600" b="1" smtClean="0">
              <a:latin typeface="Lucida Sans Typewriter" panose="020B0509030504030204" pitchFamily="49" charset="0"/>
              <a:ea typeface="ＭＳ Ｐゴシック" panose="020B0600070205080204" pitchFamily="34" charset="-128"/>
            </a:endParaRPr>
          </a:p>
          <a:p>
            <a:pPr>
              <a:lnSpc>
                <a:spcPct val="70000"/>
              </a:lnSpc>
              <a:buFont typeface="Times" panose="02020603050405020304" pitchFamily="18" charset="0"/>
              <a:buNone/>
            </a:pPr>
            <a:r>
              <a:rPr lang="en-US" altLang="en-US" sz="1600" b="1" smtClean="0">
                <a:latin typeface="Lucida Sans Typewriter" panose="020B0509030504030204" pitchFamily="49" charset="0"/>
                <a:ea typeface="ＭＳ Ｐゴシック" panose="020B0600070205080204" pitchFamily="34" charset="-128"/>
              </a:rPr>
              <a:t>public class</a:t>
            </a:r>
            <a:r>
              <a:rPr lang="en-US" altLang="en-US" sz="1600" smtClean="0">
                <a:latin typeface="Lucida Sans Typewriter" panose="020B0509030504030204" pitchFamily="49" charset="0"/>
                <a:ea typeface="ＭＳ Ｐゴシック" panose="020B0600070205080204" pitchFamily="34" charset="-128"/>
              </a:rPr>
              <a:t> Player </a:t>
            </a:r>
            <a:r>
              <a:rPr lang="en-US" altLang="en-US" sz="1600" b="1" smtClean="0">
                <a:latin typeface="Lucida Sans Typewriter" panose="020B0509030504030204" pitchFamily="49" charset="0"/>
                <a:ea typeface="ＭＳ Ｐゴシック" panose="020B0600070205080204" pitchFamily="34" charset="-128"/>
              </a:rPr>
              <a:t>extends</a:t>
            </a:r>
            <a:r>
              <a:rPr lang="en-US" altLang="en-US" sz="1600" smtClean="0">
                <a:latin typeface="Lucida Sans Typewriter" panose="020B0509030504030204" pitchFamily="49" charset="0"/>
                <a:ea typeface="ＭＳ Ｐゴシック" panose="020B0600070205080204" pitchFamily="34" charset="-128"/>
              </a:rPr>
              <a:t> User {</a:t>
            </a:r>
          </a:p>
          <a:p>
            <a:pPr>
              <a:lnSpc>
                <a:spcPct val="7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public</a:t>
            </a:r>
            <a:r>
              <a:rPr lang="en-US" altLang="en-US" sz="1600" smtClean="0">
                <a:latin typeface="Lucida Sans Typewriter" panose="020B0509030504030204" pitchFamily="49" charset="0"/>
                <a:ea typeface="ＭＳ Ｐゴシック" panose="020B0600070205080204" pitchFamily="34" charset="-128"/>
              </a:rPr>
              <a:t> Player(String email) {</a:t>
            </a:r>
          </a:p>
          <a:p>
            <a:pPr>
              <a:lnSpc>
                <a:spcPct val="7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this.email = email;</a:t>
            </a:r>
          </a:p>
          <a:p>
            <a:pPr>
              <a:lnSpc>
                <a:spcPct val="7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p>
          <a:p>
            <a:pPr>
              <a:lnSpc>
                <a:spcPct val="7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a:t>
            </a:r>
          </a:p>
          <a:p>
            <a:pPr>
              <a:lnSpc>
                <a:spcPct val="70000"/>
              </a:lnSpc>
              <a:buFont typeface="Times" panose="02020603050405020304" pitchFamily="18" charset="0"/>
              <a:buNone/>
            </a:pPr>
            <a:r>
              <a:rPr lang="en-US" altLang="en-US" sz="1600" b="1" smtClean="0">
                <a:latin typeface="Lucida Sans Typewriter" panose="020B0509030504030204" pitchFamily="49" charset="0"/>
                <a:ea typeface="ＭＳ Ｐゴシック" panose="020B0600070205080204" pitchFamily="34" charset="-128"/>
              </a:rPr>
              <a:t>public class</a:t>
            </a:r>
            <a:r>
              <a:rPr lang="en-US" altLang="en-US" sz="1600" smtClean="0">
                <a:latin typeface="Lucida Sans Typewriter" panose="020B0509030504030204" pitchFamily="49" charset="0"/>
                <a:ea typeface="ＭＳ Ｐゴシック" panose="020B0600070205080204" pitchFamily="34" charset="-128"/>
              </a:rPr>
              <a:t> LeagueOwner </a:t>
            </a:r>
            <a:r>
              <a:rPr lang="en-US" altLang="en-US" sz="1600" b="1" smtClean="0">
                <a:latin typeface="Lucida Sans Typewriter" panose="020B0509030504030204" pitchFamily="49" charset="0"/>
                <a:ea typeface="ＭＳ Ｐゴシック" panose="020B0600070205080204" pitchFamily="34" charset="-128"/>
              </a:rPr>
              <a:t>extends</a:t>
            </a:r>
            <a:r>
              <a:rPr lang="en-US" altLang="en-US" sz="1600" smtClean="0">
                <a:latin typeface="Lucida Sans Typewriter" panose="020B0509030504030204" pitchFamily="49" charset="0"/>
                <a:ea typeface="ＭＳ Ｐゴシック" panose="020B0600070205080204" pitchFamily="34" charset="-128"/>
              </a:rPr>
              <a:t> User{</a:t>
            </a:r>
          </a:p>
          <a:p>
            <a:pPr>
              <a:lnSpc>
                <a:spcPct val="7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public</a:t>
            </a:r>
            <a:r>
              <a:rPr lang="en-US" altLang="en-US" sz="1600" smtClean="0">
                <a:latin typeface="Lucida Sans Typewriter" panose="020B0509030504030204" pitchFamily="49" charset="0"/>
                <a:ea typeface="ＭＳ Ｐゴシック" panose="020B0600070205080204" pitchFamily="34" charset="-128"/>
              </a:rPr>
              <a:t> LeagueOwner(String email) {</a:t>
            </a:r>
          </a:p>
          <a:p>
            <a:pPr>
              <a:lnSpc>
                <a:spcPct val="7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this.email = email;</a:t>
            </a:r>
          </a:p>
          <a:p>
            <a:pPr>
              <a:lnSpc>
                <a:spcPct val="7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p>
          <a:p>
            <a:pPr>
              <a:lnSpc>
                <a:spcPct val="7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a:t>
            </a:r>
          </a:p>
          <a:p>
            <a:pPr>
              <a:lnSpc>
                <a:spcPct val="70000"/>
              </a:lnSpc>
              <a:buFont typeface="Times" panose="02020603050405020304" pitchFamily="18" charset="0"/>
              <a:buNone/>
            </a:pPr>
            <a:r>
              <a:rPr lang="en-US" altLang="en-US" sz="1600" b="1" smtClean="0">
                <a:latin typeface="Lucida Sans Typewriter" panose="020B0509030504030204" pitchFamily="49" charset="0"/>
                <a:ea typeface="ＭＳ Ｐゴシック" panose="020B0600070205080204" pitchFamily="34" charset="-128"/>
              </a:rPr>
              <a:t>public class</a:t>
            </a:r>
            <a:r>
              <a:rPr lang="en-US" altLang="en-US" sz="1600" smtClean="0">
                <a:latin typeface="Lucida Sans Typewriter" panose="020B0509030504030204" pitchFamily="49" charset="0"/>
                <a:ea typeface="ＭＳ Ｐゴシック" panose="020B0600070205080204" pitchFamily="34" charset="-128"/>
              </a:rPr>
              <a:t> Advertiser extendsUser{</a:t>
            </a:r>
          </a:p>
          <a:p>
            <a:pPr>
              <a:lnSpc>
                <a:spcPct val="7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public</a:t>
            </a:r>
            <a:r>
              <a:rPr lang="en-US" altLang="en-US" sz="1600" smtClean="0">
                <a:latin typeface="Lucida Sans Typewriter" panose="020B0509030504030204" pitchFamily="49" charset="0"/>
                <a:ea typeface="ＭＳ Ｐゴシック" panose="020B0600070205080204" pitchFamily="34" charset="-128"/>
              </a:rPr>
              <a:t> Advertiser(String email) {</a:t>
            </a:r>
          </a:p>
          <a:p>
            <a:pPr>
              <a:lnSpc>
                <a:spcPct val="7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this.email = email;</a:t>
            </a:r>
          </a:p>
          <a:p>
            <a:pPr>
              <a:lnSpc>
                <a:spcPct val="7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p>
          <a:p>
            <a:pPr>
              <a:lnSpc>
                <a:spcPct val="7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a:t>
            </a:r>
          </a:p>
        </p:txBody>
      </p:sp>
      <p:sp>
        <p:nvSpPr>
          <p:cNvPr id="248836" name="Rectangle 4"/>
          <p:cNvSpPr>
            <a:spLocks noGrp="1" noChangeArrowheads="1"/>
          </p:cNvSpPr>
          <p:nvPr>
            <p:ph type="body" sz="half" idx="2"/>
          </p:nvPr>
        </p:nvSpPr>
        <p:spPr>
          <a:xfrm>
            <a:off x="4806950" y="784225"/>
            <a:ext cx="4356100" cy="1308100"/>
          </a:xfrm>
        </p:spPr>
        <p:txBody>
          <a:bodyPr/>
          <a:lstStyle/>
          <a:p>
            <a:pPr>
              <a:lnSpc>
                <a:spcPct val="70000"/>
              </a:lnSpc>
              <a:buFont typeface="Times" panose="02020603050405020304" pitchFamily="18" charset="0"/>
              <a:buNone/>
            </a:pPr>
            <a:r>
              <a:rPr lang="en-US" altLang="en-US" sz="1600" b="1" smtClean="0">
                <a:latin typeface="Lucida Sans Typewriter" panose="020B0509030504030204" pitchFamily="49" charset="0"/>
                <a:ea typeface="ＭＳ Ｐゴシック" panose="020B0600070205080204" pitchFamily="34" charset="-128"/>
              </a:rPr>
              <a:t>public class</a:t>
            </a:r>
            <a:r>
              <a:rPr lang="en-US" altLang="en-US" sz="1600" smtClean="0">
                <a:latin typeface="Lucida Sans Typewriter" panose="020B0509030504030204" pitchFamily="49" charset="0"/>
                <a:ea typeface="ＭＳ Ｐゴシック" panose="020B0600070205080204" pitchFamily="34" charset="-128"/>
              </a:rPr>
              <a:t> User {</a:t>
            </a:r>
          </a:p>
          <a:p>
            <a:pPr>
              <a:lnSpc>
                <a:spcPct val="7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public</a:t>
            </a:r>
            <a:r>
              <a:rPr lang="en-US" altLang="en-US" sz="1600" smtClean="0">
                <a:latin typeface="Lucida Sans Typewriter" panose="020B0509030504030204" pitchFamily="49" charset="0"/>
                <a:ea typeface="ＭＳ Ｐゴシック" panose="020B0600070205080204" pitchFamily="34" charset="-128"/>
              </a:rPr>
              <a:t> User(String email) {</a:t>
            </a:r>
          </a:p>
          <a:p>
            <a:pPr>
              <a:lnSpc>
                <a:spcPct val="7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this.email = email;</a:t>
            </a:r>
          </a:p>
          <a:p>
            <a:pPr>
              <a:lnSpc>
                <a:spcPct val="6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p>
          <a:p>
            <a:pPr>
              <a:lnSpc>
                <a:spcPct val="6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a:t>
            </a:r>
            <a:endParaRPr lang="en-US" altLang="en-US" sz="1800" smtClean="0">
              <a:latin typeface="Lucida Sans Typewriter" panose="020B0509030504030204" pitchFamily="49" charset="0"/>
              <a:ea typeface="ＭＳ Ｐゴシック" panose="020B0600070205080204" pitchFamily="34" charset="-128"/>
            </a:endParaRPr>
          </a:p>
        </p:txBody>
      </p:sp>
      <p:sp>
        <p:nvSpPr>
          <p:cNvPr id="248837" name="Oval 5"/>
          <p:cNvSpPr>
            <a:spLocks noChangeArrowheads="1"/>
          </p:cNvSpPr>
          <p:nvPr/>
        </p:nvSpPr>
        <p:spPr bwMode="auto">
          <a:xfrm>
            <a:off x="892175" y="2576513"/>
            <a:ext cx="3025775" cy="325437"/>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248838" name="Oval 6"/>
          <p:cNvSpPr>
            <a:spLocks noChangeArrowheads="1"/>
          </p:cNvSpPr>
          <p:nvPr/>
        </p:nvSpPr>
        <p:spPr bwMode="auto">
          <a:xfrm>
            <a:off x="738188" y="3967163"/>
            <a:ext cx="3025775" cy="328612"/>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248839" name="Oval 7"/>
          <p:cNvSpPr>
            <a:spLocks noChangeArrowheads="1"/>
          </p:cNvSpPr>
          <p:nvPr/>
        </p:nvSpPr>
        <p:spPr bwMode="auto">
          <a:xfrm>
            <a:off x="817563" y="5192713"/>
            <a:ext cx="3025775" cy="298450"/>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248840" name="Rectangle 8"/>
          <p:cNvSpPr>
            <a:spLocks noChangeArrowheads="1"/>
          </p:cNvSpPr>
          <p:nvPr/>
        </p:nvSpPr>
        <p:spPr bwMode="auto">
          <a:xfrm>
            <a:off x="4743450" y="2092325"/>
            <a:ext cx="4591050" cy="433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nSpc>
                <a:spcPct val="80000"/>
              </a:lnSpc>
            </a:pPr>
            <a:r>
              <a:rPr lang="en-US" altLang="en-US" sz="1600" b="1">
                <a:latin typeface="Lucida Sans Typewriter" panose="020B0509030504030204" pitchFamily="49" charset="0"/>
              </a:rPr>
              <a:t>public class</a:t>
            </a:r>
            <a:r>
              <a:rPr lang="en-US" altLang="en-US" sz="1600">
                <a:latin typeface="Lucida Sans Typewriter" panose="020B0509030504030204" pitchFamily="49" charset="0"/>
              </a:rPr>
              <a:t> Player </a:t>
            </a:r>
            <a:r>
              <a:rPr lang="en-US" altLang="en-US" sz="1600" b="1">
                <a:latin typeface="Lucida Sans Typewriter" panose="020B0509030504030204" pitchFamily="49" charset="0"/>
              </a:rPr>
              <a:t>extends</a:t>
            </a:r>
            <a:r>
              <a:rPr lang="en-US" altLang="en-US" sz="1600">
                <a:latin typeface="Lucida Sans Typewriter" panose="020B0509030504030204" pitchFamily="49" charset="0"/>
              </a:rPr>
              <a:t> User {</a:t>
            </a:r>
          </a:p>
          <a:p>
            <a:pPr>
              <a:lnSpc>
                <a:spcPct val="80000"/>
              </a:lnSpc>
            </a:pPr>
            <a:r>
              <a:rPr lang="en-US" altLang="en-US" sz="1600">
                <a:latin typeface="Lucida Sans Typewriter" panose="020B0509030504030204" pitchFamily="49" charset="0"/>
              </a:rPr>
              <a:t>	</a:t>
            </a:r>
            <a:r>
              <a:rPr lang="en-US" altLang="en-US" sz="1600" b="1">
                <a:latin typeface="Lucida Sans Typewriter" panose="020B0509030504030204" pitchFamily="49" charset="0"/>
              </a:rPr>
              <a:t>public</a:t>
            </a:r>
            <a:r>
              <a:rPr lang="en-US" altLang="en-US" sz="1600">
                <a:latin typeface="Lucida Sans Typewriter" panose="020B0509030504030204" pitchFamily="49" charset="0"/>
              </a:rPr>
              <a:t> Player(String email) {</a:t>
            </a:r>
          </a:p>
          <a:p>
            <a:pPr>
              <a:lnSpc>
                <a:spcPct val="80000"/>
              </a:lnSpc>
            </a:pPr>
            <a:r>
              <a:rPr lang="en-US" altLang="en-US" sz="1600">
                <a:latin typeface="Lucida Sans Typewriter" panose="020B0509030504030204" pitchFamily="49" charset="0"/>
              </a:rPr>
              <a:t>		super(email);</a:t>
            </a:r>
          </a:p>
          <a:p>
            <a:pPr>
              <a:lnSpc>
                <a:spcPct val="80000"/>
              </a:lnSpc>
            </a:pPr>
            <a:r>
              <a:rPr lang="en-US" altLang="en-US" sz="1600">
                <a:latin typeface="Lucida Sans Typewriter" panose="020B0509030504030204" pitchFamily="49" charset="0"/>
              </a:rPr>
              <a:t>	}</a:t>
            </a:r>
          </a:p>
          <a:p>
            <a:pPr>
              <a:lnSpc>
                <a:spcPct val="80000"/>
              </a:lnSpc>
            </a:pPr>
            <a:r>
              <a:rPr lang="en-US" altLang="en-US" sz="1600">
                <a:latin typeface="Lucida Sans Typewriter" panose="020B0509030504030204" pitchFamily="49" charset="0"/>
              </a:rPr>
              <a:t>}</a:t>
            </a:r>
          </a:p>
          <a:p>
            <a:pPr>
              <a:lnSpc>
                <a:spcPct val="80000"/>
              </a:lnSpc>
            </a:pPr>
            <a:r>
              <a:rPr lang="en-US" altLang="en-US" sz="1600" b="1">
                <a:latin typeface="Lucida Sans Typewriter" panose="020B0509030504030204" pitchFamily="49" charset="0"/>
              </a:rPr>
              <a:t>public class</a:t>
            </a:r>
            <a:r>
              <a:rPr lang="en-US" altLang="en-US" sz="1600">
                <a:latin typeface="Lucida Sans Typewriter" panose="020B0509030504030204" pitchFamily="49" charset="0"/>
              </a:rPr>
              <a:t> LeagueOwner </a:t>
            </a:r>
            <a:r>
              <a:rPr lang="en-US" altLang="en-US" sz="1600" b="1">
                <a:latin typeface="Lucida Sans Typewriter" panose="020B0509030504030204" pitchFamily="49" charset="0"/>
              </a:rPr>
              <a:t>extends</a:t>
            </a:r>
            <a:r>
              <a:rPr lang="en-US" altLang="en-US" sz="1600">
                <a:latin typeface="Lucida Sans Typewriter" panose="020B0509030504030204" pitchFamily="49" charset="0"/>
              </a:rPr>
              <a:t> User {</a:t>
            </a:r>
          </a:p>
          <a:p>
            <a:pPr>
              <a:lnSpc>
                <a:spcPct val="80000"/>
              </a:lnSpc>
            </a:pPr>
            <a:r>
              <a:rPr lang="en-US" altLang="en-US" sz="1600">
                <a:latin typeface="Lucida Sans Typewriter" panose="020B0509030504030204" pitchFamily="49" charset="0"/>
              </a:rPr>
              <a:t>	</a:t>
            </a:r>
            <a:r>
              <a:rPr lang="en-US" altLang="en-US" sz="1600" b="1">
                <a:latin typeface="Lucida Sans Typewriter" panose="020B0509030504030204" pitchFamily="49" charset="0"/>
              </a:rPr>
              <a:t>public</a:t>
            </a:r>
            <a:r>
              <a:rPr lang="en-US" altLang="en-US" sz="1600">
                <a:latin typeface="Lucida Sans Typewriter" panose="020B0509030504030204" pitchFamily="49" charset="0"/>
              </a:rPr>
              <a:t> LeagueOwner(String email) {</a:t>
            </a:r>
          </a:p>
          <a:p>
            <a:pPr>
              <a:lnSpc>
                <a:spcPct val="80000"/>
              </a:lnSpc>
            </a:pPr>
            <a:r>
              <a:rPr lang="en-US" altLang="en-US" sz="1600">
                <a:latin typeface="Lucida Sans Typewriter" panose="020B0509030504030204" pitchFamily="49" charset="0"/>
              </a:rPr>
              <a:t>		super(email);</a:t>
            </a:r>
          </a:p>
          <a:p>
            <a:pPr>
              <a:lnSpc>
                <a:spcPct val="80000"/>
              </a:lnSpc>
            </a:pPr>
            <a:r>
              <a:rPr lang="en-US" altLang="en-US" sz="1600">
                <a:latin typeface="Lucida Sans Typewriter" panose="020B0509030504030204" pitchFamily="49" charset="0"/>
              </a:rPr>
              <a:t>	}</a:t>
            </a:r>
          </a:p>
          <a:p>
            <a:pPr>
              <a:lnSpc>
                <a:spcPct val="80000"/>
              </a:lnSpc>
            </a:pPr>
            <a:r>
              <a:rPr lang="en-US" altLang="en-US" sz="1600">
                <a:latin typeface="Lucida Sans Typewriter" panose="020B0509030504030204" pitchFamily="49" charset="0"/>
              </a:rPr>
              <a:t>}</a:t>
            </a:r>
          </a:p>
          <a:p>
            <a:pPr>
              <a:lnSpc>
                <a:spcPct val="80000"/>
              </a:lnSpc>
            </a:pPr>
            <a:r>
              <a:rPr lang="en-US" altLang="en-US" sz="1600" b="1">
                <a:latin typeface="Lucida Sans Typewriter" panose="020B0509030504030204" pitchFamily="49" charset="0"/>
              </a:rPr>
              <a:t>public class</a:t>
            </a:r>
            <a:r>
              <a:rPr lang="en-US" altLang="en-US" sz="1600">
                <a:latin typeface="Lucida Sans Typewriter" panose="020B0509030504030204" pitchFamily="49" charset="0"/>
              </a:rPr>
              <a:t> Advertiser extends User {</a:t>
            </a:r>
          </a:p>
          <a:p>
            <a:pPr>
              <a:lnSpc>
                <a:spcPct val="80000"/>
              </a:lnSpc>
            </a:pPr>
            <a:r>
              <a:rPr lang="en-US" altLang="en-US" sz="1600">
                <a:latin typeface="Lucida Sans Typewriter" panose="020B0509030504030204" pitchFamily="49" charset="0"/>
              </a:rPr>
              <a:t>	</a:t>
            </a:r>
            <a:r>
              <a:rPr lang="en-US" altLang="en-US" sz="1600" b="1">
                <a:latin typeface="Lucida Sans Typewriter" panose="020B0509030504030204" pitchFamily="49" charset="0"/>
              </a:rPr>
              <a:t>public</a:t>
            </a:r>
            <a:r>
              <a:rPr lang="en-US" altLang="en-US" sz="1600">
                <a:latin typeface="Lucida Sans Typewriter" panose="020B0509030504030204" pitchFamily="49" charset="0"/>
              </a:rPr>
              <a:t> Advertiser(String email) {</a:t>
            </a:r>
          </a:p>
          <a:p>
            <a:pPr>
              <a:lnSpc>
                <a:spcPct val="80000"/>
              </a:lnSpc>
            </a:pPr>
            <a:r>
              <a:rPr lang="en-US" altLang="en-US" sz="1600">
                <a:latin typeface="Lucida Sans Typewriter" panose="020B0509030504030204" pitchFamily="49" charset="0"/>
              </a:rPr>
              <a:t>		super(email);</a:t>
            </a:r>
          </a:p>
          <a:p>
            <a:pPr>
              <a:lnSpc>
                <a:spcPct val="80000"/>
              </a:lnSpc>
            </a:pPr>
            <a:r>
              <a:rPr lang="en-US" altLang="en-US" sz="1600">
                <a:latin typeface="Lucida Sans Typewriter" panose="020B0509030504030204" pitchFamily="49" charset="0"/>
              </a:rPr>
              <a:t>	}</a:t>
            </a:r>
          </a:p>
          <a:p>
            <a:pPr>
              <a:lnSpc>
                <a:spcPct val="80000"/>
              </a:lnSpc>
            </a:pPr>
            <a:r>
              <a:rPr lang="en-US" altLang="en-US" sz="1600">
                <a:latin typeface="Lucida Sans Typewriter" panose="020B0509030504030204" pitchFamily="49" charset="0"/>
              </a:rPr>
              <a:t>}</a:t>
            </a:r>
            <a:endParaRPr lang="en-US" altLang="en-US" sz="1600"/>
          </a:p>
        </p:txBody>
      </p:sp>
      <p:sp>
        <p:nvSpPr>
          <p:cNvPr id="36873" name="Line 9"/>
          <p:cNvSpPr>
            <a:spLocks noChangeShapeType="1"/>
          </p:cNvSpPr>
          <p:nvPr/>
        </p:nvSpPr>
        <p:spPr bwMode="auto">
          <a:xfrm>
            <a:off x="4700588" y="784225"/>
            <a:ext cx="0" cy="571341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88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88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88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88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8840">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8840">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8840">
                                            <p:txEl>
                                              <p:pRg st="2" end="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8840">
                                            <p:txEl>
                                              <p:pRg st="3" end="3"/>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48840">
                                            <p:txEl>
                                              <p:pRg st="4" end="4"/>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48840">
                                            <p:txEl>
                                              <p:pRg st="5" end="5"/>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48840">
                                            <p:txEl>
                                              <p:pRg st="6" end="6"/>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48840">
                                            <p:txEl>
                                              <p:pRg st="7" end="7"/>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48840">
                                            <p:txEl>
                                              <p:pRg st="8" end="8"/>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48840">
                                            <p:txEl>
                                              <p:pRg st="9" end="9"/>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48840">
                                            <p:txEl>
                                              <p:pRg st="10" end="10"/>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48840">
                                            <p:txEl>
                                              <p:pRg st="11" end="11"/>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248840">
                                            <p:txEl>
                                              <p:pRg st="12" end="12"/>
                                            </p:txEl>
                                          </p:spTgt>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248840">
                                            <p:txEl>
                                              <p:pRg st="13" end="13"/>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248840">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6" grpId="0" autoUpdateAnimBg="0"/>
      <p:bldP spid="248837" grpId="0" animBg="1"/>
      <p:bldP spid="248838" grpId="0" animBg="1"/>
      <p:bldP spid="248839" grpId="0" animBg="1"/>
      <p:bldP spid="248840"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smtClean="0">
                <a:ea typeface="ＭＳ Ｐゴシック" panose="020B0600070205080204" pitchFamily="34" charset="-128"/>
              </a:rPr>
              <a:t>4 Different Types of </a:t>
            </a:r>
            <a:r>
              <a:rPr lang="en-US" altLang="en-US" smtClean="0">
                <a:solidFill>
                  <a:srgbClr val="FF0000"/>
                </a:solidFill>
                <a:ea typeface="ＭＳ Ｐゴシック" panose="020B0600070205080204" pitchFamily="34" charset="-128"/>
              </a:rPr>
              <a:t>Transformations</a:t>
            </a:r>
            <a:endParaRPr lang="en-US" altLang="en-US" smtClean="0">
              <a:ea typeface="ＭＳ Ｐゴシック" panose="020B0600070205080204" pitchFamily="34" charset="-128"/>
            </a:endParaRPr>
          </a:p>
        </p:txBody>
      </p:sp>
      <p:grpSp>
        <p:nvGrpSpPr>
          <p:cNvPr id="38915" name="Group 3"/>
          <p:cNvGrpSpPr>
            <a:grpSpLocks/>
          </p:cNvGrpSpPr>
          <p:nvPr/>
        </p:nvGrpSpPr>
        <p:grpSpPr bwMode="auto">
          <a:xfrm>
            <a:off x="5540375" y="2338388"/>
            <a:ext cx="3168650" cy="2895600"/>
            <a:chOff x="3370" y="1505"/>
            <a:chExt cx="1996" cy="1824"/>
          </a:xfrm>
        </p:grpSpPr>
        <p:sp>
          <p:nvSpPr>
            <p:cNvPr id="38949" name="Oval 4"/>
            <p:cNvSpPr>
              <a:spLocks noChangeArrowheads="1"/>
            </p:cNvSpPr>
            <p:nvPr/>
          </p:nvSpPr>
          <p:spPr bwMode="auto">
            <a:xfrm>
              <a:off x="3856" y="2201"/>
              <a:ext cx="103" cy="124"/>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8950" name="Oval 5"/>
            <p:cNvSpPr>
              <a:spLocks noChangeArrowheads="1"/>
            </p:cNvSpPr>
            <p:nvPr/>
          </p:nvSpPr>
          <p:spPr bwMode="auto">
            <a:xfrm>
              <a:off x="4041" y="1747"/>
              <a:ext cx="124" cy="124"/>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8951" name="Oval 6"/>
            <p:cNvSpPr>
              <a:spLocks noChangeArrowheads="1"/>
            </p:cNvSpPr>
            <p:nvPr/>
          </p:nvSpPr>
          <p:spPr bwMode="auto">
            <a:xfrm>
              <a:off x="4165" y="2345"/>
              <a:ext cx="103" cy="124"/>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8952" name="Oval 7"/>
            <p:cNvSpPr>
              <a:spLocks noChangeArrowheads="1"/>
            </p:cNvSpPr>
            <p:nvPr/>
          </p:nvSpPr>
          <p:spPr bwMode="auto">
            <a:xfrm>
              <a:off x="3732" y="1933"/>
              <a:ext cx="124" cy="123"/>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8953" name="Oval 8"/>
            <p:cNvSpPr>
              <a:spLocks noChangeArrowheads="1"/>
            </p:cNvSpPr>
            <p:nvPr/>
          </p:nvSpPr>
          <p:spPr bwMode="auto">
            <a:xfrm>
              <a:off x="4062" y="2614"/>
              <a:ext cx="124" cy="123"/>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38954" name="Group 9"/>
            <p:cNvGrpSpPr>
              <a:grpSpLocks/>
            </p:cNvGrpSpPr>
            <p:nvPr/>
          </p:nvGrpSpPr>
          <p:grpSpPr bwMode="auto">
            <a:xfrm>
              <a:off x="3370" y="1505"/>
              <a:ext cx="1996" cy="1824"/>
              <a:chOff x="3370" y="1505"/>
              <a:chExt cx="1996" cy="1824"/>
            </a:xfrm>
          </p:grpSpPr>
          <p:sp>
            <p:nvSpPr>
              <p:cNvPr id="38955" name="Oval 10"/>
              <p:cNvSpPr>
                <a:spLocks noChangeArrowheads="1"/>
              </p:cNvSpPr>
              <p:nvPr/>
            </p:nvSpPr>
            <p:spPr bwMode="auto">
              <a:xfrm>
                <a:off x="3505" y="1505"/>
                <a:ext cx="990" cy="1445"/>
              </a:xfrm>
              <a:prstGeom prst="ellipse">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8956" name="Rectangle 11"/>
              <p:cNvSpPr>
                <a:spLocks noChangeArrowheads="1"/>
              </p:cNvSpPr>
              <p:nvPr/>
            </p:nvSpPr>
            <p:spPr bwMode="auto">
              <a:xfrm>
                <a:off x="3370" y="3099"/>
                <a:ext cx="19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b="1">
                    <a:solidFill>
                      <a:srgbClr val="000000"/>
                    </a:solidFill>
                    <a:latin typeface="Verdana" panose="020B0604030504040204" pitchFamily="34" charset="0"/>
                  </a:rPr>
                  <a:t>Source code space</a:t>
                </a:r>
                <a:endParaRPr lang="en-US" altLang="en-US" sz="2100">
                  <a:solidFill>
                    <a:srgbClr val="000000"/>
                  </a:solidFill>
                  <a:latin typeface="Verdana" panose="020B0604030504040204" pitchFamily="34" charset="0"/>
                </a:endParaRPr>
              </a:p>
            </p:txBody>
          </p:sp>
        </p:grpSp>
      </p:grpSp>
      <p:grpSp>
        <p:nvGrpSpPr>
          <p:cNvPr id="38916" name="Group 12"/>
          <p:cNvGrpSpPr>
            <a:grpSpLocks/>
          </p:cNvGrpSpPr>
          <p:nvPr/>
        </p:nvGrpSpPr>
        <p:grpSpPr bwMode="auto">
          <a:xfrm>
            <a:off x="3198813" y="2722563"/>
            <a:ext cx="3473450" cy="196850"/>
            <a:chOff x="2015" y="1715"/>
            <a:chExt cx="2188" cy="124"/>
          </a:xfrm>
        </p:grpSpPr>
        <p:sp>
          <p:nvSpPr>
            <p:cNvPr id="38945" name="Line 13"/>
            <p:cNvSpPr>
              <a:spLocks noChangeShapeType="1"/>
            </p:cNvSpPr>
            <p:nvPr/>
          </p:nvSpPr>
          <p:spPr bwMode="auto">
            <a:xfrm>
              <a:off x="3976" y="1768"/>
              <a:ext cx="227" cy="1"/>
            </a:xfrm>
            <a:prstGeom prst="line">
              <a:avLst/>
            </a:prstGeom>
            <a:noFill/>
            <a:ln w="3333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38946" name="Group 14"/>
            <p:cNvGrpSpPr>
              <a:grpSpLocks/>
            </p:cNvGrpSpPr>
            <p:nvPr/>
          </p:nvGrpSpPr>
          <p:grpSpPr bwMode="auto">
            <a:xfrm>
              <a:off x="2015" y="1715"/>
              <a:ext cx="2188" cy="124"/>
              <a:chOff x="1895" y="1747"/>
              <a:chExt cx="2188" cy="124"/>
            </a:xfrm>
          </p:grpSpPr>
          <p:sp>
            <p:nvSpPr>
              <p:cNvPr id="38947" name="Freeform 15"/>
              <p:cNvSpPr>
                <a:spLocks/>
              </p:cNvSpPr>
              <p:nvPr/>
            </p:nvSpPr>
            <p:spPr bwMode="auto">
              <a:xfrm>
                <a:off x="3876" y="1747"/>
                <a:ext cx="207" cy="124"/>
              </a:xfrm>
              <a:custGeom>
                <a:avLst/>
                <a:gdLst>
                  <a:gd name="T0" fmla="*/ 0 w 207"/>
                  <a:gd name="T1" fmla="*/ 0 h 124"/>
                  <a:gd name="T2" fmla="*/ 207 w 207"/>
                  <a:gd name="T3" fmla="*/ 62 h 124"/>
                  <a:gd name="T4" fmla="*/ 0 w 207"/>
                  <a:gd name="T5" fmla="*/ 124 h 124"/>
                  <a:gd name="T6" fmla="*/ 0 60000 65536"/>
                  <a:gd name="T7" fmla="*/ 0 60000 65536"/>
                  <a:gd name="T8" fmla="*/ 0 60000 65536"/>
                  <a:gd name="T9" fmla="*/ 0 w 207"/>
                  <a:gd name="T10" fmla="*/ 0 h 124"/>
                  <a:gd name="T11" fmla="*/ 207 w 207"/>
                  <a:gd name="T12" fmla="*/ 124 h 124"/>
                </a:gdLst>
                <a:ahLst/>
                <a:cxnLst>
                  <a:cxn ang="T6">
                    <a:pos x="T0" y="T1"/>
                  </a:cxn>
                  <a:cxn ang="T7">
                    <a:pos x="T2" y="T3"/>
                  </a:cxn>
                  <a:cxn ang="T8">
                    <a:pos x="T4" y="T5"/>
                  </a:cxn>
                </a:cxnLst>
                <a:rect l="T9" t="T10" r="T11" b="T12"/>
                <a:pathLst>
                  <a:path w="207" h="124">
                    <a:moveTo>
                      <a:pt x="0" y="0"/>
                    </a:moveTo>
                    <a:lnTo>
                      <a:pt x="207" y="62"/>
                    </a:lnTo>
                    <a:lnTo>
                      <a:pt x="0" y="124"/>
                    </a:lnTo>
                  </a:path>
                </a:pathLst>
              </a:custGeom>
              <a:noFill/>
              <a:ln w="3333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8948" name="Line 16"/>
              <p:cNvSpPr>
                <a:spLocks noChangeShapeType="1"/>
              </p:cNvSpPr>
              <p:nvPr/>
            </p:nvSpPr>
            <p:spPr bwMode="auto">
              <a:xfrm flipH="1">
                <a:off x="1895" y="1800"/>
                <a:ext cx="1961" cy="41"/>
              </a:xfrm>
              <a:prstGeom prst="line">
                <a:avLst/>
              </a:prstGeom>
              <a:noFill/>
              <a:ln w="3333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sp>
        <p:nvSpPr>
          <p:cNvPr id="38917" name="Rectangle 17"/>
          <p:cNvSpPr>
            <a:spLocks noChangeArrowheads="1"/>
          </p:cNvSpPr>
          <p:nvPr/>
        </p:nvSpPr>
        <p:spPr bwMode="auto">
          <a:xfrm>
            <a:off x="4038600" y="2032000"/>
            <a:ext cx="15001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2000">
                <a:solidFill>
                  <a:srgbClr val="FF0000"/>
                </a:solidFill>
                <a:latin typeface="Verdana" panose="020B0604030504040204" pitchFamily="34" charset="0"/>
              </a:rPr>
              <a:t>Forward </a:t>
            </a:r>
          </a:p>
          <a:p>
            <a:pPr algn="ctr"/>
            <a:r>
              <a:rPr lang="en-US" altLang="en-US" sz="2000">
                <a:solidFill>
                  <a:srgbClr val="FF0000"/>
                </a:solidFill>
                <a:latin typeface="Verdana" panose="020B0604030504040204" pitchFamily="34" charset="0"/>
              </a:rPr>
              <a:t>engineering</a:t>
            </a:r>
          </a:p>
        </p:txBody>
      </p:sp>
      <p:sp>
        <p:nvSpPr>
          <p:cNvPr id="38918" name="Rectangle 18"/>
          <p:cNvSpPr>
            <a:spLocks noChangeArrowheads="1"/>
          </p:cNvSpPr>
          <p:nvPr/>
        </p:nvSpPr>
        <p:spPr bwMode="auto">
          <a:xfrm>
            <a:off x="7380288" y="2908300"/>
            <a:ext cx="145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FF0000"/>
                </a:solidFill>
                <a:latin typeface="Verdana" panose="020B0604030504040204" pitchFamily="34" charset="0"/>
              </a:rPr>
              <a:t>Refactoring</a:t>
            </a:r>
          </a:p>
        </p:txBody>
      </p:sp>
      <p:sp>
        <p:nvSpPr>
          <p:cNvPr id="38919" name="Freeform 19"/>
          <p:cNvSpPr>
            <a:spLocks/>
          </p:cNvSpPr>
          <p:nvPr/>
        </p:nvSpPr>
        <p:spPr bwMode="auto">
          <a:xfrm>
            <a:off x="6835775" y="2808288"/>
            <a:ext cx="239713" cy="812800"/>
          </a:xfrm>
          <a:custGeom>
            <a:avLst/>
            <a:gdLst>
              <a:gd name="T0" fmla="*/ 0 w 151"/>
              <a:gd name="T1" fmla="*/ 0 h 512"/>
              <a:gd name="T2" fmla="*/ 2147483647 w 151"/>
              <a:gd name="T3" fmla="*/ 2147483647 h 512"/>
              <a:gd name="T4" fmla="*/ 2147483647 w 151"/>
              <a:gd name="T5" fmla="*/ 2147483647 h 512"/>
              <a:gd name="T6" fmla="*/ 2147483647 w 151"/>
              <a:gd name="T7" fmla="*/ 2147483647 h 512"/>
              <a:gd name="T8" fmla="*/ 0 60000 65536"/>
              <a:gd name="T9" fmla="*/ 0 60000 65536"/>
              <a:gd name="T10" fmla="*/ 0 60000 65536"/>
              <a:gd name="T11" fmla="*/ 0 60000 65536"/>
              <a:gd name="T12" fmla="*/ 0 w 151"/>
              <a:gd name="T13" fmla="*/ 0 h 512"/>
              <a:gd name="T14" fmla="*/ 151 w 151"/>
              <a:gd name="T15" fmla="*/ 512 h 512"/>
            </a:gdLst>
            <a:ahLst/>
            <a:cxnLst>
              <a:cxn ang="T8">
                <a:pos x="T0" y="T1"/>
              </a:cxn>
              <a:cxn ang="T9">
                <a:pos x="T2" y="T3"/>
              </a:cxn>
              <a:cxn ang="T10">
                <a:pos x="T4" y="T5"/>
              </a:cxn>
              <a:cxn ang="T11">
                <a:pos x="T6" y="T7"/>
              </a:cxn>
            </a:cxnLst>
            <a:rect l="T12" t="T13" r="T14" b="T15"/>
            <a:pathLst>
              <a:path w="151" h="512">
                <a:moveTo>
                  <a:pt x="0" y="0"/>
                </a:moveTo>
                <a:cubicBezTo>
                  <a:pt x="52" y="58"/>
                  <a:pt x="105" y="117"/>
                  <a:pt x="128" y="176"/>
                </a:cubicBezTo>
                <a:cubicBezTo>
                  <a:pt x="151" y="235"/>
                  <a:pt x="144" y="296"/>
                  <a:pt x="136" y="352"/>
                </a:cubicBezTo>
                <a:cubicBezTo>
                  <a:pt x="128" y="408"/>
                  <a:pt x="89" y="479"/>
                  <a:pt x="80" y="512"/>
                </a:cubicBezTo>
              </a:path>
            </a:pathLst>
          </a:custGeom>
          <a:noFill/>
          <a:ln w="38100">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8920" name="Oval 20"/>
          <p:cNvSpPr>
            <a:spLocks noChangeArrowheads="1"/>
          </p:cNvSpPr>
          <p:nvPr/>
        </p:nvSpPr>
        <p:spPr bwMode="auto">
          <a:xfrm>
            <a:off x="2051050" y="2297113"/>
            <a:ext cx="1573213" cy="2260600"/>
          </a:xfrm>
          <a:prstGeom prst="ellipse">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8921" name="Rectangle 21"/>
          <p:cNvSpPr>
            <a:spLocks noChangeArrowheads="1"/>
          </p:cNvSpPr>
          <p:nvPr/>
        </p:nvSpPr>
        <p:spPr bwMode="auto">
          <a:xfrm>
            <a:off x="4121150" y="4060825"/>
            <a:ext cx="15001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FF0000"/>
                </a:solidFill>
                <a:latin typeface="Verdana" panose="020B0604030504040204" pitchFamily="34" charset="0"/>
              </a:rPr>
              <a:t>Reverse </a:t>
            </a:r>
          </a:p>
          <a:p>
            <a:r>
              <a:rPr lang="en-US" altLang="en-US" sz="2000">
                <a:solidFill>
                  <a:srgbClr val="FF0000"/>
                </a:solidFill>
                <a:latin typeface="Verdana" panose="020B0604030504040204" pitchFamily="34" charset="0"/>
              </a:rPr>
              <a:t>engineering</a:t>
            </a:r>
          </a:p>
        </p:txBody>
      </p:sp>
      <p:grpSp>
        <p:nvGrpSpPr>
          <p:cNvPr id="38922" name="Group 22"/>
          <p:cNvGrpSpPr>
            <a:grpSpLocks/>
          </p:cNvGrpSpPr>
          <p:nvPr/>
        </p:nvGrpSpPr>
        <p:grpSpPr bwMode="auto">
          <a:xfrm>
            <a:off x="2509838" y="3770313"/>
            <a:ext cx="4389437" cy="590550"/>
            <a:chOff x="1461" y="2407"/>
            <a:chExt cx="2765" cy="372"/>
          </a:xfrm>
        </p:grpSpPr>
        <p:sp>
          <p:nvSpPr>
            <p:cNvPr id="38942" name="Line 23"/>
            <p:cNvSpPr>
              <a:spLocks noChangeShapeType="1"/>
            </p:cNvSpPr>
            <p:nvPr/>
          </p:nvSpPr>
          <p:spPr bwMode="auto">
            <a:xfrm flipH="1">
              <a:off x="1688" y="2407"/>
              <a:ext cx="2538" cy="310"/>
            </a:xfrm>
            <a:prstGeom prst="line">
              <a:avLst/>
            </a:prstGeom>
            <a:noFill/>
            <a:ln w="3333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43" name="Line 24"/>
            <p:cNvSpPr>
              <a:spLocks noChangeShapeType="1"/>
            </p:cNvSpPr>
            <p:nvPr/>
          </p:nvSpPr>
          <p:spPr bwMode="auto">
            <a:xfrm flipH="1">
              <a:off x="1461" y="2717"/>
              <a:ext cx="227" cy="20"/>
            </a:xfrm>
            <a:prstGeom prst="line">
              <a:avLst/>
            </a:prstGeom>
            <a:noFill/>
            <a:ln w="3333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44" name="Freeform 25"/>
            <p:cNvSpPr>
              <a:spLocks/>
            </p:cNvSpPr>
            <p:nvPr/>
          </p:nvSpPr>
          <p:spPr bwMode="auto">
            <a:xfrm>
              <a:off x="1461" y="2655"/>
              <a:ext cx="227" cy="124"/>
            </a:xfrm>
            <a:custGeom>
              <a:avLst/>
              <a:gdLst>
                <a:gd name="T0" fmla="*/ 227 w 227"/>
                <a:gd name="T1" fmla="*/ 124 h 124"/>
                <a:gd name="T2" fmla="*/ 0 w 227"/>
                <a:gd name="T3" fmla="*/ 82 h 124"/>
                <a:gd name="T4" fmla="*/ 206 w 227"/>
                <a:gd name="T5" fmla="*/ 0 h 124"/>
                <a:gd name="T6" fmla="*/ 0 60000 65536"/>
                <a:gd name="T7" fmla="*/ 0 60000 65536"/>
                <a:gd name="T8" fmla="*/ 0 60000 65536"/>
                <a:gd name="T9" fmla="*/ 0 w 227"/>
                <a:gd name="T10" fmla="*/ 0 h 124"/>
                <a:gd name="T11" fmla="*/ 227 w 227"/>
                <a:gd name="T12" fmla="*/ 124 h 124"/>
              </a:gdLst>
              <a:ahLst/>
              <a:cxnLst>
                <a:cxn ang="T6">
                  <a:pos x="T0" y="T1"/>
                </a:cxn>
                <a:cxn ang="T7">
                  <a:pos x="T2" y="T3"/>
                </a:cxn>
                <a:cxn ang="T8">
                  <a:pos x="T4" y="T5"/>
                </a:cxn>
              </a:cxnLst>
              <a:rect l="T9" t="T10" r="T11" b="T12"/>
              <a:pathLst>
                <a:path w="227" h="124">
                  <a:moveTo>
                    <a:pt x="227" y="124"/>
                  </a:moveTo>
                  <a:lnTo>
                    <a:pt x="0" y="82"/>
                  </a:lnTo>
                  <a:lnTo>
                    <a:pt x="206" y="0"/>
                  </a:lnTo>
                </a:path>
              </a:pathLst>
            </a:custGeom>
            <a:noFill/>
            <a:ln w="3333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sp>
        <p:nvSpPr>
          <p:cNvPr id="38923" name="Oval 26"/>
          <p:cNvSpPr>
            <a:spLocks noChangeArrowheads="1"/>
          </p:cNvSpPr>
          <p:nvPr/>
        </p:nvSpPr>
        <p:spPr bwMode="auto">
          <a:xfrm>
            <a:off x="2379663" y="4197350"/>
            <a:ext cx="195262" cy="195263"/>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8924" name="Oval 27"/>
          <p:cNvSpPr>
            <a:spLocks noChangeArrowheads="1"/>
          </p:cNvSpPr>
          <p:nvPr/>
        </p:nvSpPr>
        <p:spPr bwMode="auto">
          <a:xfrm>
            <a:off x="2379663" y="3082925"/>
            <a:ext cx="195262" cy="163513"/>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8925" name="Oval 28"/>
          <p:cNvSpPr>
            <a:spLocks noChangeArrowheads="1"/>
          </p:cNvSpPr>
          <p:nvPr/>
        </p:nvSpPr>
        <p:spPr bwMode="auto">
          <a:xfrm>
            <a:off x="3033713" y="2820988"/>
            <a:ext cx="196850" cy="163512"/>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38926" name="Group 29"/>
          <p:cNvGrpSpPr>
            <a:grpSpLocks/>
          </p:cNvGrpSpPr>
          <p:nvPr/>
        </p:nvGrpSpPr>
        <p:grpSpPr bwMode="auto">
          <a:xfrm>
            <a:off x="2509838" y="2722563"/>
            <a:ext cx="819150" cy="1376362"/>
            <a:chOff x="1581" y="1715"/>
            <a:chExt cx="516" cy="867"/>
          </a:xfrm>
        </p:grpSpPr>
        <p:sp>
          <p:nvSpPr>
            <p:cNvPr id="38939" name="Oval 30"/>
            <p:cNvSpPr>
              <a:spLocks noChangeArrowheads="1"/>
            </p:cNvSpPr>
            <p:nvPr/>
          </p:nvSpPr>
          <p:spPr bwMode="auto">
            <a:xfrm>
              <a:off x="1994" y="2128"/>
              <a:ext cx="103" cy="123"/>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8940" name="Oval 31"/>
            <p:cNvSpPr>
              <a:spLocks noChangeArrowheads="1"/>
            </p:cNvSpPr>
            <p:nvPr/>
          </p:nvSpPr>
          <p:spPr bwMode="auto">
            <a:xfrm>
              <a:off x="1581" y="1715"/>
              <a:ext cx="124" cy="103"/>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8941" name="Oval 32"/>
            <p:cNvSpPr>
              <a:spLocks noChangeArrowheads="1"/>
            </p:cNvSpPr>
            <p:nvPr/>
          </p:nvSpPr>
          <p:spPr bwMode="auto">
            <a:xfrm>
              <a:off x="1891" y="2458"/>
              <a:ext cx="103" cy="124"/>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grpSp>
        <p:nvGrpSpPr>
          <p:cNvPr id="38927" name="Group 33"/>
          <p:cNvGrpSpPr>
            <a:grpSpLocks/>
          </p:cNvGrpSpPr>
          <p:nvPr/>
        </p:nvGrpSpPr>
        <p:grpSpPr bwMode="auto">
          <a:xfrm>
            <a:off x="2049463" y="2297113"/>
            <a:ext cx="2209800" cy="2936875"/>
            <a:chOff x="1172" y="1479"/>
            <a:chExt cx="1392" cy="1850"/>
          </a:xfrm>
        </p:grpSpPr>
        <p:sp>
          <p:nvSpPr>
            <p:cNvPr id="38937" name="Rectangle 34"/>
            <p:cNvSpPr>
              <a:spLocks noChangeArrowheads="1"/>
            </p:cNvSpPr>
            <p:nvPr/>
          </p:nvSpPr>
          <p:spPr bwMode="auto">
            <a:xfrm>
              <a:off x="1240" y="3099"/>
              <a:ext cx="13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b="1">
                  <a:solidFill>
                    <a:srgbClr val="000000"/>
                  </a:solidFill>
                  <a:latin typeface="Verdana" panose="020B0604030504040204" pitchFamily="34" charset="0"/>
                </a:rPr>
                <a:t>Model space</a:t>
              </a:r>
              <a:endParaRPr lang="en-US" altLang="en-US" b="1">
                <a:latin typeface="Verdana" panose="020B0604030504040204" pitchFamily="34" charset="0"/>
              </a:endParaRPr>
            </a:p>
          </p:txBody>
        </p:sp>
        <p:sp>
          <p:nvSpPr>
            <p:cNvPr id="38938" name="Oval 35"/>
            <p:cNvSpPr>
              <a:spLocks noChangeArrowheads="1"/>
            </p:cNvSpPr>
            <p:nvPr/>
          </p:nvSpPr>
          <p:spPr bwMode="auto">
            <a:xfrm>
              <a:off x="1172" y="1479"/>
              <a:ext cx="991" cy="1424"/>
            </a:xfrm>
            <a:prstGeom prst="ellipse">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sp>
        <p:nvSpPr>
          <p:cNvPr id="38928" name="Freeform 36"/>
          <p:cNvSpPr>
            <a:spLocks/>
          </p:cNvSpPr>
          <p:nvPr/>
        </p:nvSpPr>
        <p:spPr bwMode="auto">
          <a:xfrm>
            <a:off x="2228850" y="3190875"/>
            <a:ext cx="280988" cy="1054100"/>
          </a:xfrm>
          <a:custGeom>
            <a:avLst/>
            <a:gdLst>
              <a:gd name="T0" fmla="*/ 2147483647 w 177"/>
              <a:gd name="T1" fmla="*/ 2147483647 h 664"/>
              <a:gd name="T2" fmla="*/ 2147483647 w 177"/>
              <a:gd name="T3" fmla="*/ 2147483647 h 664"/>
              <a:gd name="T4" fmla="*/ 2147483647 w 177"/>
              <a:gd name="T5" fmla="*/ 2147483647 h 664"/>
              <a:gd name="T6" fmla="*/ 2147483647 w 177"/>
              <a:gd name="T7" fmla="*/ 0 h 664"/>
              <a:gd name="T8" fmla="*/ 0 60000 65536"/>
              <a:gd name="T9" fmla="*/ 0 60000 65536"/>
              <a:gd name="T10" fmla="*/ 0 60000 65536"/>
              <a:gd name="T11" fmla="*/ 0 60000 65536"/>
              <a:gd name="T12" fmla="*/ 0 w 177"/>
              <a:gd name="T13" fmla="*/ 0 h 664"/>
              <a:gd name="T14" fmla="*/ 177 w 177"/>
              <a:gd name="T15" fmla="*/ 664 h 664"/>
            </a:gdLst>
            <a:ahLst/>
            <a:cxnLst>
              <a:cxn ang="T8">
                <a:pos x="T0" y="T1"/>
              </a:cxn>
              <a:cxn ang="T9">
                <a:pos x="T2" y="T3"/>
              </a:cxn>
              <a:cxn ang="T10">
                <a:pos x="T4" y="T5"/>
              </a:cxn>
              <a:cxn ang="T11">
                <a:pos x="T6" y="T7"/>
              </a:cxn>
            </a:cxnLst>
            <a:rect l="T12" t="T13" r="T14" b="T15"/>
            <a:pathLst>
              <a:path w="177" h="664">
                <a:moveTo>
                  <a:pt x="161" y="664"/>
                </a:moveTo>
                <a:cubicBezTo>
                  <a:pt x="104" y="593"/>
                  <a:pt x="48" y="523"/>
                  <a:pt x="25" y="456"/>
                </a:cubicBezTo>
                <a:cubicBezTo>
                  <a:pt x="2" y="389"/>
                  <a:pt x="0" y="340"/>
                  <a:pt x="25" y="264"/>
                </a:cubicBezTo>
                <a:cubicBezTo>
                  <a:pt x="50" y="188"/>
                  <a:pt x="113" y="94"/>
                  <a:pt x="177" y="0"/>
                </a:cubicBezTo>
              </a:path>
            </a:pathLst>
          </a:custGeom>
          <a:noFill/>
          <a:ln w="38100">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8929" name="Rectangle 37"/>
          <p:cNvSpPr>
            <a:spLocks noChangeArrowheads="1"/>
          </p:cNvSpPr>
          <p:nvPr/>
        </p:nvSpPr>
        <p:spPr bwMode="auto">
          <a:xfrm>
            <a:off x="87313" y="3133725"/>
            <a:ext cx="18907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2000">
                <a:solidFill>
                  <a:srgbClr val="FF0000"/>
                </a:solidFill>
                <a:latin typeface="Verdana" panose="020B0604030504040204" pitchFamily="34" charset="0"/>
              </a:rPr>
              <a:t>Model</a:t>
            </a:r>
            <a:br>
              <a:rPr lang="en-US" altLang="en-US" sz="2000">
                <a:solidFill>
                  <a:srgbClr val="FF0000"/>
                </a:solidFill>
                <a:latin typeface="Verdana" panose="020B0604030504040204" pitchFamily="34" charset="0"/>
              </a:rPr>
            </a:br>
            <a:r>
              <a:rPr lang="en-US" altLang="en-US" sz="2000">
                <a:solidFill>
                  <a:srgbClr val="FF0000"/>
                </a:solidFill>
                <a:latin typeface="Verdana" panose="020B0604030504040204" pitchFamily="34" charset="0"/>
              </a:rPr>
              <a:t>transformation</a:t>
            </a:r>
            <a:endParaRPr lang="en-US" altLang="en-US" sz="2000">
              <a:latin typeface="Verdana" panose="020B0604030504040204" pitchFamily="34" charset="0"/>
            </a:endParaRPr>
          </a:p>
        </p:txBody>
      </p:sp>
      <p:sp>
        <p:nvSpPr>
          <p:cNvPr id="38930" name="AutoShape 38"/>
          <p:cNvSpPr>
            <a:spLocks noChangeArrowheads="1"/>
          </p:cNvSpPr>
          <p:nvPr/>
        </p:nvSpPr>
        <p:spPr bwMode="auto">
          <a:xfrm>
            <a:off x="628650" y="4392613"/>
            <a:ext cx="1500188" cy="841375"/>
          </a:xfrm>
          <a:prstGeom prst="wedgeEllipseCallout">
            <a:avLst>
              <a:gd name="adj1" fmla="val 73704"/>
              <a:gd name="adj2" fmla="val -61319"/>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1800"/>
              <a:t>System Model</a:t>
            </a:r>
          </a:p>
          <a:p>
            <a:pPr algn="ctr"/>
            <a:r>
              <a:rPr lang="en-US" altLang="en-US" sz="1800"/>
              <a:t>(in UML)</a:t>
            </a:r>
          </a:p>
        </p:txBody>
      </p:sp>
      <p:sp>
        <p:nvSpPr>
          <p:cNvPr id="38931" name="AutoShape 39"/>
          <p:cNvSpPr>
            <a:spLocks noChangeArrowheads="1"/>
          </p:cNvSpPr>
          <p:nvPr/>
        </p:nvSpPr>
        <p:spPr bwMode="auto">
          <a:xfrm>
            <a:off x="87313" y="1611313"/>
            <a:ext cx="1500187" cy="841375"/>
          </a:xfrm>
          <a:prstGeom prst="wedgeEllipseCallout">
            <a:avLst>
              <a:gd name="adj1" fmla="val 103546"/>
              <a:gd name="adj2" fmla="val 119810"/>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1800"/>
              <a:t>Another</a:t>
            </a:r>
          </a:p>
          <a:p>
            <a:pPr algn="ctr"/>
            <a:r>
              <a:rPr lang="en-US" altLang="en-US" sz="1800"/>
              <a:t>System Model</a:t>
            </a:r>
          </a:p>
        </p:txBody>
      </p:sp>
      <p:sp>
        <p:nvSpPr>
          <p:cNvPr id="38932" name="AutoShape 40"/>
          <p:cNvSpPr>
            <a:spLocks noChangeArrowheads="1"/>
          </p:cNvSpPr>
          <p:nvPr/>
        </p:nvSpPr>
        <p:spPr bwMode="auto">
          <a:xfrm>
            <a:off x="7334250" y="465138"/>
            <a:ext cx="1500188" cy="841375"/>
          </a:xfrm>
          <a:prstGeom prst="wedgeEllipseCallout">
            <a:avLst>
              <a:gd name="adj1" fmla="val -90319"/>
              <a:gd name="adj2" fmla="val 217546"/>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1800"/>
              <a:t>Program</a:t>
            </a:r>
          </a:p>
          <a:p>
            <a:pPr algn="ctr"/>
            <a:r>
              <a:rPr lang="en-US" altLang="en-US" sz="1800"/>
              <a:t>(in Java)</a:t>
            </a:r>
          </a:p>
        </p:txBody>
      </p:sp>
      <p:sp>
        <p:nvSpPr>
          <p:cNvPr id="38933" name="AutoShape 41"/>
          <p:cNvSpPr>
            <a:spLocks noChangeArrowheads="1"/>
          </p:cNvSpPr>
          <p:nvPr/>
        </p:nvSpPr>
        <p:spPr bwMode="auto">
          <a:xfrm>
            <a:off x="7643813" y="3902075"/>
            <a:ext cx="1500187" cy="841375"/>
          </a:xfrm>
          <a:prstGeom prst="wedgeEllipseCallout">
            <a:avLst>
              <a:gd name="adj1" fmla="val -96880"/>
              <a:gd name="adj2" fmla="val -73208"/>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1800"/>
              <a:t>Another</a:t>
            </a:r>
          </a:p>
          <a:p>
            <a:pPr algn="ctr"/>
            <a:r>
              <a:rPr lang="en-US" altLang="en-US" sz="1800"/>
              <a:t>Program</a:t>
            </a:r>
          </a:p>
        </p:txBody>
      </p:sp>
      <p:sp>
        <p:nvSpPr>
          <p:cNvPr id="38934" name="Freeform 42"/>
          <p:cNvSpPr>
            <a:spLocks/>
          </p:cNvSpPr>
          <p:nvPr/>
        </p:nvSpPr>
        <p:spPr bwMode="auto">
          <a:xfrm>
            <a:off x="2509838" y="2816225"/>
            <a:ext cx="582612" cy="292100"/>
          </a:xfrm>
          <a:custGeom>
            <a:avLst/>
            <a:gdLst>
              <a:gd name="T0" fmla="*/ 0 w 367"/>
              <a:gd name="T1" fmla="*/ 2147483647 h 184"/>
              <a:gd name="T2" fmla="*/ 2147483647 w 367"/>
              <a:gd name="T3" fmla="*/ 2147483647 h 184"/>
              <a:gd name="T4" fmla="*/ 2147483647 w 367"/>
              <a:gd name="T5" fmla="*/ 2147483647 h 184"/>
              <a:gd name="T6" fmla="*/ 0 60000 65536"/>
              <a:gd name="T7" fmla="*/ 0 60000 65536"/>
              <a:gd name="T8" fmla="*/ 0 60000 65536"/>
              <a:gd name="T9" fmla="*/ 0 w 367"/>
              <a:gd name="T10" fmla="*/ 0 h 184"/>
              <a:gd name="T11" fmla="*/ 367 w 367"/>
              <a:gd name="T12" fmla="*/ 184 h 184"/>
            </a:gdLst>
            <a:ahLst/>
            <a:cxnLst>
              <a:cxn ang="T6">
                <a:pos x="T0" y="T1"/>
              </a:cxn>
              <a:cxn ang="T7">
                <a:pos x="T2" y="T3"/>
              </a:cxn>
              <a:cxn ang="T8">
                <a:pos x="T4" y="T5"/>
              </a:cxn>
            </a:cxnLst>
            <a:rect l="T9" t="T10" r="T11" b="T12"/>
            <a:pathLst>
              <a:path w="367" h="184">
                <a:moveTo>
                  <a:pt x="0" y="184"/>
                </a:moveTo>
                <a:cubicBezTo>
                  <a:pt x="54" y="116"/>
                  <a:pt x="109" y="48"/>
                  <a:pt x="170" y="24"/>
                </a:cubicBezTo>
                <a:cubicBezTo>
                  <a:pt x="231" y="0"/>
                  <a:pt x="334" y="39"/>
                  <a:pt x="367" y="42"/>
                </a:cubicBezTo>
              </a:path>
            </a:pathLst>
          </a:custGeom>
          <a:noFill/>
          <a:ln w="38100">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8935" name="AutoShape 43"/>
          <p:cNvSpPr>
            <a:spLocks noChangeArrowheads="1"/>
          </p:cNvSpPr>
          <p:nvPr/>
        </p:nvSpPr>
        <p:spPr bwMode="auto">
          <a:xfrm>
            <a:off x="2973388" y="1092200"/>
            <a:ext cx="1500187" cy="841375"/>
          </a:xfrm>
          <a:prstGeom prst="wedgeEllipseCallout">
            <a:avLst>
              <a:gd name="adj1" fmla="val -38889"/>
              <a:gd name="adj2" fmla="val 149810"/>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1800"/>
              <a:t>Yet Another</a:t>
            </a:r>
          </a:p>
          <a:p>
            <a:pPr algn="ctr"/>
            <a:r>
              <a:rPr lang="en-US" altLang="en-US" sz="1800"/>
              <a:t>System Model</a:t>
            </a:r>
          </a:p>
        </p:txBody>
      </p:sp>
      <p:sp>
        <p:nvSpPr>
          <p:cNvPr id="473132" name="AutoShape 44"/>
          <p:cNvSpPr>
            <a:spLocks noChangeArrowheads="1"/>
          </p:cNvSpPr>
          <p:nvPr/>
        </p:nvSpPr>
        <p:spPr bwMode="auto">
          <a:xfrm>
            <a:off x="4667250" y="1633538"/>
            <a:ext cx="387350" cy="342900"/>
          </a:xfrm>
          <a:prstGeom prst="downArrow">
            <a:avLst>
              <a:gd name="adj1" fmla="val 50000"/>
              <a:gd name="adj2" fmla="val 25000"/>
            </a:avLst>
          </a:prstGeom>
          <a:solidFill>
            <a:srgbClr val="00FF00"/>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3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32"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smtClean="0">
                <a:ea typeface="ＭＳ Ｐゴシック" panose="020B0600070205080204" pitchFamily="34" charset="-128"/>
              </a:rPr>
              <a:t>Forward Engineering Example</a:t>
            </a:r>
          </a:p>
        </p:txBody>
      </p:sp>
      <p:sp>
        <p:nvSpPr>
          <p:cNvPr id="249859" name="Rectangle 3"/>
          <p:cNvSpPr>
            <a:spLocks noGrp="1" noChangeArrowheads="1"/>
          </p:cNvSpPr>
          <p:nvPr>
            <p:ph type="body" sz="half" idx="1"/>
          </p:nvPr>
        </p:nvSpPr>
        <p:spPr>
          <a:xfrm>
            <a:off x="342900" y="3440113"/>
            <a:ext cx="4351338" cy="3173412"/>
          </a:xfrm>
        </p:spPr>
        <p:txBody>
          <a:bodyPr/>
          <a:lstStyle/>
          <a:p>
            <a:pPr>
              <a:lnSpc>
                <a:spcPct val="80000"/>
              </a:lnSpc>
              <a:buFont typeface="Times" panose="02020603050405020304" pitchFamily="18" charset="0"/>
              <a:buNone/>
            </a:pPr>
            <a:r>
              <a:rPr lang="en-US" altLang="en-US" sz="1400" b="1" smtClean="0">
                <a:latin typeface="Lucida Sans Typewriter" panose="020B0509030504030204" pitchFamily="49" charset="0"/>
                <a:ea typeface="ＭＳ Ｐゴシック" panose="020B0600070205080204" pitchFamily="34" charset="-128"/>
              </a:rPr>
              <a:t>public class</a:t>
            </a:r>
            <a:r>
              <a:rPr lang="en-US" altLang="en-US" sz="1400" smtClean="0">
                <a:latin typeface="Lucida Sans Typewriter" panose="020B0509030504030204" pitchFamily="49" charset="0"/>
                <a:ea typeface="ＭＳ Ｐゴシック" panose="020B0600070205080204" pitchFamily="34" charset="-128"/>
              </a:rPr>
              <a:t> User {</a:t>
            </a:r>
          </a:p>
          <a:p>
            <a:pPr>
              <a:lnSpc>
                <a:spcPct val="80000"/>
              </a:lnSpc>
              <a:buFont typeface="Times" panose="02020603050405020304" pitchFamily="18" charset="0"/>
              <a:buNone/>
            </a:pPr>
            <a:r>
              <a:rPr lang="en-US" altLang="en-US" sz="1400" smtClean="0">
                <a:latin typeface="Lucida Sans Typewriter" panose="020B0509030504030204" pitchFamily="49" charset="0"/>
                <a:ea typeface="ＭＳ Ｐゴシック" panose="020B0600070205080204" pitchFamily="34" charset="-128"/>
              </a:rPr>
              <a:t>	</a:t>
            </a:r>
            <a:r>
              <a:rPr lang="en-US" altLang="en-US" sz="1400" b="1" smtClean="0">
                <a:latin typeface="Lucida Sans Typewriter" panose="020B0509030504030204" pitchFamily="49" charset="0"/>
                <a:ea typeface="ＭＳ Ｐゴシック" panose="020B0600070205080204" pitchFamily="34" charset="-128"/>
              </a:rPr>
              <a:t>private</a:t>
            </a:r>
            <a:r>
              <a:rPr lang="en-US" altLang="en-US" sz="1400" smtClean="0">
                <a:latin typeface="Lucida Sans Typewriter" panose="020B0509030504030204" pitchFamily="49" charset="0"/>
                <a:ea typeface="ＭＳ Ｐゴシック" panose="020B0600070205080204" pitchFamily="34" charset="-128"/>
              </a:rPr>
              <a:t> String email;</a:t>
            </a:r>
          </a:p>
          <a:p>
            <a:pPr>
              <a:lnSpc>
                <a:spcPct val="80000"/>
              </a:lnSpc>
              <a:buFont typeface="Times" panose="02020603050405020304" pitchFamily="18" charset="0"/>
              <a:buNone/>
            </a:pPr>
            <a:r>
              <a:rPr lang="en-US" altLang="en-US" sz="1400" smtClean="0">
                <a:latin typeface="Lucida Sans Typewriter" panose="020B0509030504030204" pitchFamily="49" charset="0"/>
                <a:ea typeface="ＭＳ Ｐゴシック" panose="020B0600070205080204" pitchFamily="34" charset="-128"/>
              </a:rPr>
              <a:t>	</a:t>
            </a:r>
            <a:r>
              <a:rPr lang="en-US" altLang="en-US" sz="1400" b="1" smtClean="0">
                <a:latin typeface="Lucida Sans Typewriter" panose="020B0509030504030204" pitchFamily="49" charset="0"/>
                <a:ea typeface="ＭＳ Ｐゴシック" panose="020B0600070205080204" pitchFamily="34" charset="-128"/>
              </a:rPr>
              <a:t>public</a:t>
            </a:r>
            <a:r>
              <a:rPr lang="en-US" altLang="en-US" sz="1400" smtClean="0">
                <a:latin typeface="Lucida Sans Typewriter" panose="020B0509030504030204" pitchFamily="49" charset="0"/>
                <a:ea typeface="ＭＳ Ｐゴシック" panose="020B0600070205080204" pitchFamily="34" charset="-128"/>
              </a:rPr>
              <a:t> String getEmail() {</a:t>
            </a:r>
          </a:p>
          <a:p>
            <a:pPr>
              <a:lnSpc>
                <a:spcPct val="80000"/>
              </a:lnSpc>
              <a:buFont typeface="Times" panose="02020603050405020304" pitchFamily="18" charset="0"/>
              <a:buNone/>
            </a:pPr>
            <a:r>
              <a:rPr lang="en-US" altLang="en-US" sz="1400" smtClean="0">
                <a:latin typeface="Lucida Sans Typewriter" panose="020B0509030504030204" pitchFamily="49" charset="0"/>
                <a:ea typeface="ＭＳ Ｐゴシック" panose="020B0600070205080204" pitchFamily="34" charset="-128"/>
              </a:rPr>
              <a:t>		</a:t>
            </a:r>
            <a:r>
              <a:rPr lang="en-US" altLang="en-US" sz="1400" b="1" smtClean="0">
                <a:latin typeface="Lucida Sans Typewriter" panose="020B0509030504030204" pitchFamily="49" charset="0"/>
                <a:ea typeface="ＭＳ Ｐゴシック" panose="020B0600070205080204" pitchFamily="34" charset="-128"/>
              </a:rPr>
              <a:t>return</a:t>
            </a:r>
            <a:r>
              <a:rPr lang="en-US" altLang="en-US" sz="1400" smtClean="0">
                <a:latin typeface="Lucida Sans Typewriter" panose="020B0509030504030204" pitchFamily="49" charset="0"/>
                <a:ea typeface="ＭＳ Ｐゴシック" panose="020B0600070205080204" pitchFamily="34" charset="-128"/>
              </a:rPr>
              <a:t> email;</a:t>
            </a:r>
          </a:p>
          <a:p>
            <a:pPr>
              <a:lnSpc>
                <a:spcPct val="80000"/>
              </a:lnSpc>
              <a:buFont typeface="Times" panose="02020603050405020304" pitchFamily="18" charset="0"/>
              <a:buNone/>
            </a:pPr>
            <a:r>
              <a:rPr lang="en-US" altLang="en-US" sz="1400" smtClean="0">
                <a:latin typeface="Lucida Sans Typewriter" panose="020B0509030504030204" pitchFamily="49" charset="0"/>
                <a:ea typeface="ＭＳ Ｐゴシック" panose="020B0600070205080204" pitchFamily="34" charset="-128"/>
              </a:rPr>
              <a:t>	}</a:t>
            </a:r>
          </a:p>
          <a:p>
            <a:pPr>
              <a:lnSpc>
                <a:spcPct val="80000"/>
              </a:lnSpc>
              <a:buFont typeface="Times" panose="02020603050405020304" pitchFamily="18" charset="0"/>
              <a:buNone/>
            </a:pPr>
            <a:r>
              <a:rPr lang="en-US" altLang="en-US" sz="1400" smtClean="0">
                <a:latin typeface="Lucida Sans Typewriter" panose="020B0509030504030204" pitchFamily="49" charset="0"/>
                <a:ea typeface="ＭＳ Ｐゴシック" panose="020B0600070205080204" pitchFamily="34" charset="-128"/>
              </a:rPr>
              <a:t>	</a:t>
            </a:r>
            <a:r>
              <a:rPr lang="en-US" altLang="en-US" sz="1400" b="1" smtClean="0">
                <a:latin typeface="Lucida Sans Typewriter" panose="020B0509030504030204" pitchFamily="49" charset="0"/>
                <a:ea typeface="ＭＳ Ｐゴシック" panose="020B0600070205080204" pitchFamily="34" charset="-128"/>
              </a:rPr>
              <a:t>public void</a:t>
            </a:r>
            <a:r>
              <a:rPr lang="en-US" altLang="en-US" sz="1400" smtClean="0">
                <a:latin typeface="Lucida Sans Typewriter" panose="020B0509030504030204" pitchFamily="49" charset="0"/>
                <a:ea typeface="ＭＳ Ｐゴシック" panose="020B0600070205080204" pitchFamily="34" charset="-128"/>
              </a:rPr>
              <a:t> setEmail(String value){</a:t>
            </a:r>
          </a:p>
          <a:p>
            <a:pPr>
              <a:lnSpc>
                <a:spcPct val="80000"/>
              </a:lnSpc>
              <a:buFont typeface="Times" panose="02020603050405020304" pitchFamily="18" charset="0"/>
              <a:buNone/>
            </a:pPr>
            <a:r>
              <a:rPr lang="en-US" altLang="en-US" sz="1400" smtClean="0">
                <a:latin typeface="Lucida Sans Typewriter" panose="020B0509030504030204" pitchFamily="49" charset="0"/>
                <a:ea typeface="ＭＳ Ｐゴシック" panose="020B0600070205080204" pitchFamily="34" charset="-128"/>
              </a:rPr>
              <a:t>		email = value;</a:t>
            </a:r>
          </a:p>
          <a:p>
            <a:pPr>
              <a:lnSpc>
                <a:spcPct val="80000"/>
              </a:lnSpc>
              <a:buFont typeface="Times" panose="02020603050405020304" pitchFamily="18" charset="0"/>
              <a:buNone/>
            </a:pPr>
            <a:r>
              <a:rPr lang="en-US" altLang="en-US" sz="1400" smtClean="0">
                <a:latin typeface="Lucida Sans Typewriter" panose="020B0509030504030204" pitchFamily="49" charset="0"/>
                <a:ea typeface="ＭＳ Ｐゴシック" panose="020B0600070205080204" pitchFamily="34" charset="-128"/>
              </a:rPr>
              <a:t>	}</a:t>
            </a:r>
          </a:p>
          <a:p>
            <a:pPr>
              <a:lnSpc>
                <a:spcPct val="80000"/>
              </a:lnSpc>
              <a:buFont typeface="Times" panose="02020603050405020304" pitchFamily="18" charset="0"/>
              <a:buNone/>
            </a:pPr>
            <a:r>
              <a:rPr lang="en-US" altLang="en-US" sz="1400" smtClean="0">
                <a:latin typeface="Lucida Sans Typewriter" panose="020B0509030504030204" pitchFamily="49" charset="0"/>
                <a:ea typeface="ＭＳ Ｐゴシック" panose="020B0600070205080204" pitchFamily="34" charset="-128"/>
              </a:rPr>
              <a:t>	</a:t>
            </a:r>
            <a:r>
              <a:rPr lang="en-US" altLang="en-US" sz="1400" b="1" smtClean="0">
                <a:latin typeface="Lucida Sans Typewriter" panose="020B0509030504030204" pitchFamily="49" charset="0"/>
                <a:ea typeface="ＭＳ Ｐゴシック" panose="020B0600070205080204" pitchFamily="34" charset="-128"/>
              </a:rPr>
              <a:t>public</a:t>
            </a:r>
            <a:r>
              <a:rPr lang="en-US" altLang="en-US" sz="1400" smtClean="0">
                <a:latin typeface="Lucida Sans Typewriter" panose="020B0509030504030204" pitchFamily="49" charset="0"/>
                <a:ea typeface="ＭＳ Ｐゴシック" panose="020B0600070205080204" pitchFamily="34" charset="-128"/>
              </a:rPr>
              <a:t> </a:t>
            </a:r>
            <a:r>
              <a:rPr lang="en-US" altLang="en-US" sz="1400" b="1" smtClean="0">
                <a:latin typeface="Lucida Sans Typewriter" panose="020B0509030504030204" pitchFamily="49" charset="0"/>
                <a:ea typeface="ＭＳ Ｐゴシック" panose="020B0600070205080204" pitchFamily="34" charset="-128"/>
              </a:rPr>
              <a:t>void</a:t>
            </a:r>
            <a:r>
              <a:rPr lang="en-US" altLang="en-US" sz="1400" smtClean="0">
                <a:latin typeface="Lucida Sans Typewriter" panose="020B0509030504030204" pitchFamily="49" charset="0"/>
                <a:ea typeface="ＭＳ Ｐゴシック" panose="020B0600070205080204" pitchFamily="34" charset="-128"/>
              </a:rPr>
              <a:t> notify(String msg) {</a:t>
            </a:r>
          </a:p>
          <a:p>
            <a:pPr>
              <a:lnSpc>
                <a:spcPct val="80000"/>
              </a:lnSpc>
              <a:buFont typeface="Times" panose="02020603050405020304" pitchFamily="18" charset="0"/>
              <a:buNone/>
            </a:pPr>
            <a:r>
              <a:rPr lang="en-US" altLang="en-US" sz="1400" smtClean="0">
                <a:latin typeface="Lucida Sans Typewriter" panose="020B0509030504030204" pitchFamily="49" charset="0"/>
                <a:ea typeface="ＭＳ Ｐゴシック" panose="020B0600070205080204" pitchFamily="34" charset="-128"/>
              </a:rPr>
              <a:t>		// ....</a:t>
            </a:r>
          </a:p>
          <a:p>
            <a:pPr>
              <a:lnSpc>
                <a:spcPct val="80000"/>
              </a:lnSpc>
              <a:buFont typeface="Times" panose="02020603050405020304" pitchFamily="18" charset="0"/>
              <a:buNone/>
            </a:pPr>
            <a:r>
              <a:rPr lang="en-US" altLang="en-US" sz="1400" smtClean="0">
                <a:latin typeface="Lucida Sans Typewriter" panose="020B0509030504030204" pitchFamily="49" charset="0"/>
                <a:ea typeface="ＭＳ Ｐゴシック" panose="020B0600070205080204" pitchFamily="34" charset="-128"/>
              </a:rPr>
              <a:t>	}</a:t>
            </a:r>
          </a:p>
          <a:p>
            <a:pPr>
              <a:lnSpc>
                <a:spcPct val="80000"/>
              </a:lnSpc>
              <a:buFont typeface="Times" panose="02020603050405020304" pitchFamily="18" charset="0"/>
              <a:buNone/>
            </a:pPr>
            <a:r>
              <a:rPr lang="en-US" altLang="en-US" sz="1400" smtClean="0">
                <a:latin typeface="Lucida Sans Typewriter" panose="020B0509030504030204" pitchFamily="49" charset="0"/>
                <a:ea typeface="ＭＳ Ｐゴシック" panose="020B0600070205080204" pitchFamily="34" charset="-128"/>
              </a:rPr>
              <a:t>}</a:t>
            </a:r>
            <a:endParaRPr lang="en-US" altLang="en-US" sz="1400" smtClean="0">
              <a:ea typeface="ＭＳ Ｐゴシック" panose="020B0600070205080204" pitchFamily="34" charset="-128"/>
            </a:endParaRPr>
          </a:p>
        </p:txBody>
      </p:sp>
      <p:sp>
        <p:nvSpPr>
          <p:cNvPr id="249860" name="Rectangle 4"/>
          <p:cNvSpPr>
            <a:spLocks noGrp="1" noChangeArrowheads="1"/>
          </p:cNvSpPr>
          <p:nvPr>
            <p:ph type="body" sz="half" idx="2"/>
          </p:nvPr>
        </p:nvSpPr>
        <p:spPr>
          <a:xfrm>
            <a:off x="4660900" y="3389313"/>
            <a:ext cx="4440238" cy="3173412"/>
          </a:xfrm>
        </p:spPr>
        <p:txBody>
          <a:bodyPr/>
          <a:lstStyle/>
          <a:p>
            <a:pPr>
              <a:buFont typeface="Times" panose="02020603050405020304" pitchFamily="18" charset="0"/>
              <a:buNone/>
            </a:pPr>
            <a:r>
              <a:rPr lang="en-US" altLang="en-US" sz="1400" b="1" smtClean="0">
                <a:latin typeface="Lucida Sans Typewriter" panose="020B0509030504030204" pitchFamily="49" charset="0"/>
                <a:ea typeface="ＭＳ Ｐゴシック" panose="020B0600070205080204" pitchFamily="34" charset="-128"/>
              </a:rPr>
              <a:t>public class</a:t>
            </a:r>
            <a:r>
              <a:rPr lang="en-US" altLang="en-US" sz="1400" smtClean="0">
                <a:latin typeface="Lucida Sans Typewriter" panose="020B0509030504030204" pitchFamily="49" charset="0"/>
                <a:ea typeface="ＭＳ Ｐゴシック" panose="020B0600070205080204" pitchFamily="34" charset="-128"/>
              </a:rPr>
              <a:t> LeagueOwner </a:t>
            </a:r>
            <a:r>
              <a:rPr lang="en-US" altLang="en-US" sz="1400" b="1" smtClean="0">
                <a:latin typeface="Lucida Sans Typewriter" panose="020B0509030504030204" pitchFamily="49" charset="0"/>
                <a:ea typeface="ＭＳ Ｐゴシック" panose="020B0600070205080204" pitchFamily="34" charset="-128"/>
              </a:rPr>
              <a:t>extends</a:t>
            </a:r>
            <a:r>
              <a:rPr lang="en-US" altLang="en-US" sz="1400" smtClean="0">
                <a:latin typeface="Lucida Sans Typewriter" panose="020B0509030504030204" pitchFamily="49" charset="0"/>
                <a:ea typeface="ＭＳ Ｐゴシック" panose="020B0600070205080204" pitchFamily="34" charset="-128"/>
              </a:rPr>
              <a:t> User {</a:t>
            </a:r>
          </a:p>
          <a:p>
            <a:pPr>
              <a:buFont typeface="Times" panose="02020603050405020304" pitchFamily="18" charset="0"/>
              <a:buNone/>
            </a:pPr>
            <a:r>
              <a:rPr lang="en-US" altLang="en-US" sz="1400" smtClean="0">
                <a:latin typeface="Lucida Sans Typewriter" panose="020B0509030504030204" pitchFamily="49" charset="0"/>
                <a:ea typeface="ＭＳ Ｐゴシック" panose="020B0600070205080204" pitchFamily="34" charset="-128"/>
              </a:rPr>
              <a:t>	</a:t>
            </a:r>
            <a:r>
              <a:rPr lang="en-US" altLang="en-US" sz="1400" b="1" smtClean="0">
                <a:latin typeface="Lucida Sans Typewriter" panose="020B0509030504030204" pitchFamily="49" charset="0"/>
                <a:ea typeface="ＭＳ Ｐゴシック" panose="020B0600070205080204" pitchFamily="34" charset="-128"/>
              </a:rPr>
              <a:t>private int</a:t>
            </a:r>
            <a:r>
              <a:rPr lang="en-US" altLang="en-US" sz="1400" smtClean="0">
                <a:latin typeface="Lucida Sans Typewriter" panose="020B0509030504030204" pitchFamily="49" charset="0"/>
                <a:ea typeface="ＭＳ Ｐゴシック" panose="020B0600070205080204" pitchFamily="34" charset="-128"/>
              </a:rPr>
              <a:t> maxNumLeagues;</a:t>
            </a:r>
          </a:p>
          <a:p>
            <a:pPr>
              <a:buFont typeface="Times" panose="02020603050405020304" pitchFamily="18" charset="0"/>
              <a:buNone/>
            </a:pPr>
            <a:r>
              <a:rPr lang="en-US" altLang="en-US" sz="1400" smtClean="0">
                <a:latin typeface="Lucida Sans Typewriter" panose="020B0509030504030204" pitchFamily="49" charset="0"/>
                <a:ea typeface="ＭＳ Ｐゴシック" panose="020B0600070205080204" pitchFamily="34" charset="-128"/>
              </a:rPr>
              <a:t>	</a:t>
            </a:r>
            <a:r>
              <a:rPr lang="en-US" altLang="en-US" sz="1400" b="1" smtClean="0">
                <a:latin typeface="Lucida Sans Typewriter" panose="020B0509030504030204" pitchFamily="49" charset="0"/>
                <a:ea typeface="ＭＳ Ｐゴシック" panose="020B0600070205080204" pitchFamily="34" charset="-128"/>
              </a:rPr>
              <a:t>public int</a:t>
            </a:r>
            <a:r>
              <a:rPr lang="en-US" altLang="en-US" sz="1400" smtClean="0">
                <a:latin typeface="Lucida Sans Typewriter" panose="020B0509030504030204" pitchFamily="49" charset="0"/>
                <a:ea typeface="ＭＳ Ｐゴシック" panose="020B0600070205080204" pitchFamily="34" charset="-128"/>
              </a:rPr>
              <a:t> getMaxNumLeagues() {</a:t>
            </a:r>
          </a:p>
          <a:p>
            <a:pPr>
              <a:buFont typeface="Times" panose="02020603050405020304" pitchFamily="18" charset="0"/>
              <a:buNone/>
            </a:pPr>
            <a:r>
              <a:rPr lang="en-US" altLang="en-US" sz="1400" smtClean="0">
                <a:latin typeface="Lucida Sans Typewriter" panose="020B0509030504030204" pitchFamily="49" charset="0"/>
                <a:ea typeface="ＭＳ Ｐゴシック" panose="020B0600070205080204" pitchFamily="34" charset="-128"/>
              </a:rPr>
              <a:t>		</a:t>
            </a:r>
            <a:r>
              <a:rPr lang="en-US" altLang="en-US" sz="1400" b="1" smtClean="0">
                <a:latin typeface="Lucida Sans Typewriter" panose="020B0509030504030204" pitchFamily="49" charset="0"/>
                <a:ea typeface="ＭＳ Ｐゴシック" panose="020B0600070205080204" pitchFamily="34" charset="-128"/>
              </a:rPr>
              <a:t>return</a:t>
            </a:r>
            <a:r>
              <a:rPr lang="en-US" altLang="en-US" sz="1400" smtClean="0">
                <a:latin typeface="Lucida Sans Typewriter" panose="020B0509030504030204" pitchFamily="49" charset="0"/>
                <a:ea typeface="ＭＳ Ｐゴシック" panose="020B0600070205080204" pitchFamily="34" charset="-128"/>
              </a:rPr>
              <a:t> maxNumLeagues;</a:t>
            </a:r>
          </a:p>
          <a:p>
            <a:pPr>
              <a:buFont typeface="Times" panose="02020603050405020304" pitchFamily="18" charset="0"/>
              <a:buNone/>
            </a:pPr>
            <a:r>
              <a:rPr lang="en-US" altLang="en-US" sz="1400" smtClean="0">
                <a:latin typeface="Lucida Sans Typewriter" panose="020B0509030504030204" pitchFamily="49" charset="0"/>
                <a:ea typeface="ＭＳ Ｐゴシック" panose="020B0600070205080204" pitchFamily="34" charset="-128"/>
              </a:rPr>
              <a:t>	}</a:t>
            </a:r>
          </a:p>
          <a:p>
            <a:pPr>
              <a:buFont typeface="Times" panose="02020603050405020304" pitchFamily="18" charset="0"/>
              <a:buNone/>
            </a:pPr>
            <a:r>
              <a:rPr lang="en-US" altLang="en-US" sz="1400" smtClean="0">
                <a:latin typeface="Lucida Sans Typewriter" panose="020B0509030504030204" pitchFamily="49" charset="0"/>
                <a:ea typeface="ＭＳ Ｐゴシック" panose="020B0600070205080204" pitchFamily="34" charset="-128"/>
              </a:rPr>
              <a:t>	</a:t>
            </a:r>
            <a:r>
              <a:rPr lang="en-US" altLang="en-US" sz="1400" b="1" smtClean="0">
                <a:latin typeface="Lucida Sans Typewriter" panose="020B0509030504030204" pitchFamily="49" charset="0"/>
                <a:ea typeface="ＭＳ Ｐゴシック" panose="020B0600070205080204" pitchFamily="34" charset="-128"/>
              </a:rPr>
              <a:t>public void</a:t>
            </a:r>
            <a:r>
              <a:rPr lang="en-US" altLang="en-US" sz="1400" smtClean="0">
                <a:latin typeface="Lucida Sans Typewriter" panose="020B0509030504030204" pitchFamily="49" charset="0"/>
                <a:ea typeface="ＭＳ Ｐゴシック" panose="020B0600070205080204" pitchFamily="34" charset="-128"/>
              </a:rPr>
              <a:t> setMaxNumLeagues</a:t>
            </a:r>
          </a:p>
          <a:p>
            <a:pPr>
              <a:buFont typeface="Times" panose="02020603050405020304" pitchFamily="18" charset="0"/>
              <a:buNone/>
            </a:pPr>
            <a:r>
              <a:rPr lang="en-US" altLang="en-US" sz="1400" smtClean="0">
                <a:latin typeface="Lucida Sans Typewriter" panose="020B0509030504030204" pitchFamily="49" charset="0"/>
                <a:ea typeface="ＭＳ Ｐゴシック" panose="020B0600070205080204" pitchFamily="34" charset="-128"/>
              </a:rPr>
              <a:t>			(</a:t>
            </a:r>
            <a:r>
              <a:rPr lang="en-US" altLang="en-US" sz="1400" b="1" smtClean="0">
                <a:latin typeface="Lucida Sans Typewriter" panose="020B0509030504030204" pitchFamily="49" charset="0"/>
                <a:ea typeface="ＭＳ Ｐゴシック" panose="020B0600070205080204" pitchFamily="34" charset="-128"/>
              </a:rPr>
              <a:t>int</a:t>
            </a:r>
            <a:r>
              <a:rPr lang="en-US" altLang="en-US" sz="1400" smtClean="0">
                <a:latin typeface="Lucida Sans Typewriter" panose="020B0509030504030204" pitchFamily="49" charset="0"/>
                <a:ea typeface="ＭＳ Ｐゴシック" panose="020B0600070205080204" pitchFamily="34" charset="-128"/>
              </a:rPr>
              <a:t> value) {</a:t>
            </a:r>
          </a:p>
          <a:p>
            <a:pPr>
              <a:buFont typeface="Times" panose="02020603050405020304" pitchFamily="18" charset="0"/>
              <a:buNone/>
            </a:pPr>
            <a:r>
              <a:rPr lang="en-US" altLang="en-US" sz="1400" smtClean="0">
                <a:latin typeface="Lucida Sans Typewriter" panose="020B0509030504030204" pitchFamily="49" charset="0"/>
                <a:ea typeface="ＭＳ Ｐゴシック" panose="020B0600070205080204" pitchFamily="34" charset="-128"/>
              </a:rPr>
              <a:t>		maxNumLeagues = value;</a:t>
            </a:r>
          </a:p>
          <a:p>
            <a:pPr>
              <a:buFont typeface="Times" panose="02020603050405020304" pitchFamily="18" charset="0"/>
              <a:buNone/>
            </a:pPr>
            <a:r>
              <a:rPr lang="en-US" altLang="en-US" sz="1400" smtClean="0">
                <a:latin typeface="Lucida Sans Typewriter" panose="020B0509030504030204" pitchFamily="49" charset="0"/>
                <a:ea typeface="ＭＳ Ｐゴシック" panose="020B0600070205080204" pitchFamily="34" charset="-128"/>
              </a:rPr>
              <a:t>	}</a:t>
            </a:r>
          </a:p>
          <a:p>
            <a:pPr>
              <a:buFont typeface="Times" panose="02020603050405020304" pitchFamily="18" charset="0"/>
              <a:buNone/>
            </a:pPr>
            <a:r>
              <a:rPr lang="en-US" altLang="en-US" sz="1400" smtClean="0">
                <a:latin typeface="Lucida Sans Typewriter" panose="020B0509030504030204" pitchFamily="49" charset="0"/>
                <a:ea typeface="ＭＳ Ｐゴシック" panose="020B0600070205080204" pitchFamily="34" charset="-128"/>
              </a:rPr>
              <a:t>}</a:t>
            </a:r>
          </a:p>
        </p:txBody>
      </p:sp>
      <p:sp>
        <p:nvSpPr>
          <p:cNvPr id="40965" name="Rectangle 5"/>
          <p:cNvSpPr>
            <a:spLocks noChangeArrowheads="1"/>
          </p:cNvSpPr>
          <p:nvPr/>
        </p:nvSpPr>
        <p:spPr bwMode="auto">
          <a:xfrm>
            <a:off x="873125" y="1412875"/>
            <a:ext cx="2608263" cy="42703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0966" name="Rectangle 6"/>
          <p:cNvSpPr>
            <a:spLocks noChangeArrowheads="1"/>
          </p:cNvSpPr>
          <p:nvPr/>
        </p:nvSpPr>
        <p:spPr bwMode="auto">
          <a:xfrm>
            <a:off x="1958975" y="1558925"/>
            <a:ext cx="490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User</a:t>
            </a:r>
            <a:endParaRPr lang="en-US" altLang="en-US" sz="1600">
              <a:latin typeface="Lucida Sans Typewriter" panose="020B0509030504030204" pitchFamily="49" charset="0"/>
            </a:endParaRPr>
          </a:p>
        </p:txBody>
      </p:sp>
      <p:sp>
        <p:nvSpPr>
          <p:cNvPr id="40967" name="Rectangle 7"/>
          <p:cNvSpPr>
            <a:spLocks noChangeArrowheads="1"/>
          </p:cNvSpPr>
          <p:nvPr/>
        </p:nvSpPr>
        <p:spPr bwMode="auto">
          <a:xfrm>
            <a:off x="873125" y="1839913"/>
            <a:ext cx="2608263" cy="2032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0968" name="Rectangle 22"/>
          <p:cNvSpPr>
            <a:spLocks noChangeArrowheads="1"/>
          </p:cNvSpPr>
          <p:nvPr/>
        </p:nvSpPr>
        <p:spPr bwMode="auto">
          <a:xfrm>
            <a:off x="241300" y="976313"/>
            <a:ext cx="561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Verdana" panose="020B0604030504040204" pitchFamily="34" charset="0"/>
              </a:rPr>
              <a:t>Object design model before transformation:</a:t>
            </a:r>
            <a:endParaRPr lang="en-US" altLang="en-US" sz="2000">
              <a:latin typeface="Verdana" panose="020B0604030504040204" pitchFamily="34" charset="0"/>
            </a:endParaRPr>
          </a:p>
        </p:txBody>
      </p:sp>
      <p:grpSp>
        <p:nvGrpSpPr>
          <p:cNvPr id="2" name="Group 29"/>
          <p:cNvGrpSpPr>
            <a:grpSpLocks/>
          </p:cNvGrpSpPr>
          <p:nvPr/>
        </p:nvGrpSpPr>
        <p:grpSpPr bwMode="auto">
          <a:xfrm>
            <a:off x="241300" y="2535238"/>
            <a:ext cx="4297363" cy="809625"/>
            <a:chOff x="152" y="1325"/>
            <a:chExt cx="2707" cy="510"/>
          </a:xfrm>
        </p:grpSpPr>
        <p:grpSp>
          <p:nvGrpSpPr>
            <p:cNvPr id="40986" name="Group 13"/>
            <p:cNvGrpSpPr>
              <a:grpSpLocks/>
            </p:cNvGrpSpPr>
            <p:nvPr/>
          </p:nvGrpSpPr>
          <p:grpSpPr bwMode="auto">
            <a:xfrm>
              <a:off x="2746" y="1325"/>
              <a:ext cx="113" cy="510"/>
              <a:chOff x="2874" y="1253"/>
              <a:chExt cx="113" cy="510"/>
            </a:xfrm>
          </p:grpSpPr>
          <p:sp>
            <p:nvSpPr>
              <p:cNvPr id="40988" name="Oval 14"/>
              <p:cNvSpPr>
                <a:spLocks noChangeArrowheads="1"/>
              </p:cNvSpPr>
              <p:nvPr/>
            </p:nvSpPr>
            <p:spPr bwMode="auto">
              <a:xfrm>
                <a:off x="2916" y="1536"/>
                <a:ext cx="28" cy="29"/>
              </a:xfrm>
              <a:prstGeom prst="ellipse">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0989" name="Line 15"/>
              <p:cNvSpPr>
                <a:spLocks noChangeShapeType="1"/>
              </p:cNvSpPr>
              <p:nvPr/>
            </p:nvSpPr>
            <p:spPr bwMode="auto">
              <a:xfrm>
                <a:off x="2930" y="1550"/>
                <a:ext cx="57"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0990" name="Freeform 16"/>
              <p:cNvSpPr>
                <a:spLocks/>
              </p:cNvSpPr>
              <p:nvPr/>
            </p:nvSpPr>
            <p:spPr bwMode="auto">
              <a:xfrm>
                <a:off x="2874" y="1550"/>
                <a:ext cx="113" cy="213"/>
              </a:xfrm>
              <a:custGeom>
                <a:avLst/>
                <a:gdLst>
                  <a:gd name="T0" fmla="*/ 113 w 113"/>
                  <a:gd name="T1" fmla="*/ 0 h 213"/>
                  <a:gd name="T2" fmla="*/ 56 w 113"/>
                  <a:gd name="T3" fmla="*/ 213 h 213"/>
                  <a:gd name="T4" fmla="*/ 0 w 113"/>
                  <a:gd name="T5" fmla="*/ 0 h 213"/>
                  <a:gd name="T6" fmla="*/ 0 60000 65536"/>
                  <a:gd name="T7" fmla="*/ 0 60000 65536"/>
                  <a:gd name="T8" fmla="*/ 0 60000 65536"/>
                  <a:gd name="T9" fmla="*/ 0 w 113"/>
                  <a:gd name="T10" fmla="*/ 0 h 213"/>
                  <a:gd name="T11" fmla="*/ 113 w 113"/>
                  <a:gd name="T12" fmla="*/ 213 h 213"/>
                </a:gdLst>
                <a:ahLst/>
                <a:cxnLst>
                  <a:cxn ang="T6">
                    <a:pos x="T0" y="T1"/>
                  </a:cxn>
                  <a:cxn ang="T7">
                    <a:pos x="T2" y="T3"/>
                  </a:cxn>
                  <a:cxn ang="T8">
                    <a:pos x="T4" y="T5"/>
                  </a:cxn>
                </a:cxnLst>
                <a:rect l="T9" t="T10" r="T11" b="T12"/>
                <a:pathLst>
                  <a:path w="113" h="213">
                    <a:moveTo>
                      <a:pt x="113" y="0"/>
                    </a:moveTo>
                    <a:lnTo>
                      <a:pt x="56" y="21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0991" name="Line 17"/>
              <p:cNvSpPr>
                <a:spLocks noChangeShapeType="1"/>
              </p:cNvSpPr>
              <p:nvPr/>
            </p:nvSpPr>
            <p:spPr bwMode="auto">
              <a:xfrm>
                <a:off x="2874" y="1550"/>
                <a:ext cx="56"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0992" name="Freeform 18"/>
              <p:cNvSpPr>
                <a:spLocks/>
              </p:cNvSpPr>
              <p:nvPr/>
            </p:nvSpPr>
            <p:spPr bwMode="auto">
              <a:xfrm>
                <a:off x="2874" y="1550"/>
                <a:ext cx="113" cy="213"/>
              </a:xfrm>
              <a:custGeom>
                <a:avLst/>
                <a:gdLst>
                  <a:gd name="T0" fmla="*/ 56 w 113"/>
                  <a:gd name="T1" fmla="*/ 0 h 213"/>
                  <a:gd name="T2" fmla="*/ 113 w 113"/>
                  <a:gd name="T3" fmla="*/ 0 h 213"/>
                  <a:gd name="T4" fmla="*/ 56 w 113"/>
                  <a:gd name="T5" fmla="*/ 213 h 213"/>
                  <a:gd name="T6" fmla="*/ 0 w 113"/>
                  <a:gd name="T7" fmla="*/ 0 h 213"/>
                  <a:gd name="T8" fmla="*/ 56 w 113"/>
                  <a:gd name="T9" fmla="*/ 0 h 213"/>
                  <a:gd name="T10" fmla="*/ 0 60000 65536"/>
                  <a:gd name="T11" fmla="*/ 0 60000 65536"/>
                  <a:gd name="T12" fmla="*/ 0 60000 65536"/>
                  <a:gd name="T13" fmla="*/ 0 60000 65536"/>
                  <a:gd name="T14" fmla="*/ 0 60000 65536"/>
                  <a:gd name="T15" fmla="*/ 0 w 113"/>
                  <a:gd name="T16" fmla="*/ 0 h 213"/>
                  <a:gd name="T17" fmla="*/ 113 w 113"/>
                  <a:gd name="T18" fmla="*/ 213 h 213"/>
                </a:gdLst>
                <a:ahLst/>
                <a:cxnLst>
                  <a:cxn ang="T10">
                    <a:pos x="T0" y="T1"/>
                  </a:cxn>
                  <a:cxn ang="T11">
                    <a:pos x="T2" y="T3"/>
                  </a:cxn>
                  <a:cxn ang="T12">
                    <a:pos x="T4" y="T5"/>
                  </a:cxn>
                  <a:cxn ang="T13">
                    <a:pos x="T6" y="T7"/>
                  </a:cxn>
                  <a:cxn ang="T14">
                    <a:pos x="T8" y="T9"/>
                  </a:cxn>
                </a:cxnLst>
                <a:rect l="T15" t="T16" r="T17" b="T18"/>
                <a:pathLst>
                  <a:path w="113" h="213">
                    <a:moveTo>
                      <a:pt x="56" y="0"/>
                    </a:moveTo>
                    <a:lnTo>
                      <a:pt x="113" y="0"/>
                    </a:lnTo>
                    <a:lnTo>
                      <a:pt x="56" y="213"/>
                    </a:lnTo>
                    <a:lnTo>
                      <a:pt x="0" y="0"/>
                    </a:lnTo>
                    <a:lnTo>
                      <a:pt x="56" y="0"/>
                    </a:lnTo>
                    <a:close/>
                  </a:path>
                </a:pathLst>
              </a:cu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0993" name="Rectangle 19"/>
              <p:cNvSpPr>
                <a:spLocks noChangeArrowheads="1"/>
              </p:cNvSpPr>
              <p:nvPr/>
            </p:nvSpPr>
            <p:spPr bwMode="auto">
              <a:xfrm>
                <a:off x="2916" y="1343"/>
                <a:ext cx="28" cy="14"/>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0994" name="Rectangle 20"/>
              <p:cNvSpPr>
                <a:spLocks noChangeArrowheads="1"/>
              </p:cNvSpPr>
              <p:nvPr/>
            </p:nvSpPr>
            <p:spPr bwMode="auto">
              <a:xfrm>
                <a:off x="2916" y="1536"/>
                <a:ext cx="28" cy="14"/>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0995" name="Rectangle 21"/>
              <p:cNvSpPr>
                <a:spLocks noChangeArrowheads="1"/>
              </p:cNvSpPr>
              <p:nvPr/>
            </p:nvSpPr>
            <p:spPr bwMode="auto">
              <a:xfrm>
                <a:off x="2916" y="1253"/>
                <a:ext cx="28" cy="283"/>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sp>
          <p:nvSpPr>
            <p:cNvPr id="40987" name="Rectangle 23"/>
            <p:cNvSpPr>
              <a:spLocks noChangeArrowheads="1"/>
            </p:cNvSpPr>
            <p:nvPr/>
          </p:nvSpPr>
          <p:spPr bwMode="auto">
            <a:xfrm>
              <a:off x="152" y="1573"/>
              <a:ext cx="252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Verdana" panose="020B0604030504040204" pitchFamily="34" charset="0"/>
                </a:rPr>
                <a:t>Source code after transformation:</a:t>
              </a:r>
              <a:r>
                <a:rPr lang="en-US" altLang="en-US" sz="2000">
                  <a:solidFill>
                    <a:srgbClr val="000000"/>
                  </a:solidFill>
                  <a:latin typeface="Verdana" panose="020B0604030504040204" pitchFamily="34" charset="0"/>
                </a:rPr>
                <a:t> </a:t>
              </a:r>
              <a:endParaRPr lang="en-US" altLang="en-US" sz="2800" b="1"/>
            </a:p>
          </p:txBody>
        </p:sp>
      </p:grpSp>
      <p:sp>
        <p:nvSpPr>
          <p:cNvPr id="40970" name="Rectangle 24"/>
          <p:cNvSpPr>
            <a:spLocks noChangeArrowheads="1"/>
          </p:cNvSpPr>
          <p:nvPr/>
        </p:nvSpPr>
        <p:spPr bwMode="auto">
          <a:xfrm>
            <a:off x="935038" y="1828800"/>
            <a:ext cx="15922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-email:String</a:t>
            </a:r>
            <a:endParaRPr lang="en-US" altLang="en-US" sz="1600">
              <a:latin typeface="Lucida Sans Typewriter" panose="020B0509030504030204" pitchFamily="49" charset="0"/>
            </a:endParaRPr>
          </a:p>
        </p:txBody>
      </p:sp>
      <p:sp>
        <p:nvSpPr>
          <p:cNvPr id="40971" name="Freeform 25"/>
          <p:cNvSpPr>
            <a:spLocks/>
          </p:cNvSpPr>
          <p:nvPr/>
        </p:nvSpPr>
        <p:spPr bwMode="auto">
          <a:xfrm>
            <a:off x="3475038" y="1458913"/>
            <a:ext cx="269875" cy="292100"/>
          </a:xfrm>
          <a:custGeom>
            <a:avLst/>
            <a:gdLst>
              <a:gd name="T0" fmla="*/ 2147483647 w 170"/>
              <a:gd name="T1" fmla="*/ 2147483647 h 184"/>
              <a:gd name="T2" fmla="*/ 2147483647 w 170"/>
              <a:gd name="T3" fmla="*/ 2147483647 h 184"/>
              <a:gd name="T4" fmla="*/ 0 w 170"/>
              <a:gd name="T5" fmla="*/ 2147483647 h 184"/>
              <a:gd name="T6" fmla="*/ 2147483647 w 170"/>
              <a:gd name="T7" fmla="*/ 0 h 184"/>
              <a:gd name="T8" fmla="*/ 2147483647 w 170"/>
              <a:gd name="T9" fmla="*/ 2147483647 h 184"/>
              <a:gd name="T10" fmla="*/ 0 60000 65536"/>
              <a:gd name="T11" fmla="*/ 0 60000 65536"/>
              <a:gd name="T12" fmla="*/ 0 60000 65536"/>
              <a:gd name="T13" fmla="*/ 0 60000 65536"/>
              <a:gd name="T14" fmla="*/ 0 60000 65536"/>
              <a:gd name="T15" fmla="*/ 0 w 170"/>
              <a:gd name="T16" fmla="*/ 0 h 184"/>
              <a:gd name="T17" fmla="*/ 170 w 170"/>
              <a:gd name="T18" fmla="*/ 184 h 184"/>
            </a:gdLst>
            <a:ahLst/>
            <a:cxnLst>
              <a:cxn ang="T10">
                <a:pos x="T0" y="T1"/>
              </a:cxn>
              <a:cxn ang="T11">
                <a:pos x="T2" y="T3"/>
              </a:cxn>
              <a:cxn ang="T12">
                <a:pos x="T4" y="T5"/>
              </a:cxn>
              <a:cxn ang="T13">
                <a:pos x="T6" y="T7"/>
              </a:cxn>
              <a:cxn ang="T14">
                <a:pos x="T8" y="T9"/>
              </a:cxn>
            </a:cxnLst>
            <a:rect l="T15" t="T16" r="T17" b="T18"/>
            <a:pathLst>
              <a:path w="170" h="184">
                <a:moveTo>
                  <a:pt x="170" y="99"/>
                </a:moveTo>
                <a:lnTo>
                  <a:pt x="170" y="184"/>
                </a:lnTo>
                <a:lnTo>
                  <a:pt x="0" y="99"/>
                </a:lnTo>
                <a:lnTo>
                  <a:pt x="170" y="0"/>
                </a:lnTo>
                <a:lnTo>
                  <a:pt x="170" y="99"/>
                </a:lnTo>
                <a:close/>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0972" name="Line 26"/>
          <p:cNvSpPr>
            <a:spLocks noChangeShapeType="1"/>
          </p:cNvSpPr>
          <p:nvPr/>
        </p:nvSpPr>
        <p:spPr bwMode="auto">
          <a:xfrm flipH="1">
            <a:off x="3729038" y="1616075"/>
            <a:ext cx="1938337"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73" name="Rectangle 30"/>
          <p:cNvSpPr>
            <a:spLocks noChangeArrowheads="1"/>
          </p:cNvSpPr>
          <p:nvPr/>
        </p:nvSpPr>
        <p:spPr bwMode="auto">
          <a:xfrm>
            <a:off x="873125" y="2043113"/>
            <a:ext cx="2608263" cy="72072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0974" name="Rectangle 31"/>
          <p:cNvSpPr>
            <a:spLocks noChangeArrowheads="1"/>
          </p:cNvSpPr>
          <p:nvPr/>
        </p:nvSpPr>
        <p:spPr bwMode="auto">
          <a:xfrm>
            <a:off x="935038" y="2030413"/>
            <a:ext cx="2325687"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+getEmail():String</a:t>
            </a:r>
            <a:br>
              <a:rPr lang="en-US" altLang="en-US" sz="1600">
                <a:solidFill>
                  <a:srgbClr val="000000"/>
                </a:solidFill>
                <a:latin typeface="Lucida Sans Typewriter" panose="020B0509030504030204" pitchFamily="49" charset="0"/>
              </a:rPr>
            </a:br>
            <a:r>
              <a:rPr lang="en-US" altLang="en-US" sz="1600">
                <a:solidFill>
                  <a:srgbClr val="000000"/>
                </a:solidFill>
                <a:latin typeface="Lucida Sans Typewriter" panose="020B0509030504030204" pitchFamily="49" charset="0"/>
              </a:rPr>
              <a:t>+setEmail(e:String)</a:t>
            </a:r>
            <a:br>
              <a:rPr lang="en-US" altLang="en-US" sz="1600">
                <a:solidFill>
                  <a:srgbClr val="000000"/>
                </a:solidFill>
                <a:latin typeface="Lucida Sans Typewriter" panose="020B0509030504030204" pitchFamily="49" charset="0"/>
              </a:rPr>
            </a:br>
            <a:r>
              <a:rPr lang="en-US" altLang="en-US" sz="1600">
                <a:solidFill>
                  <a:srgbClr val="000000"/>
                </a:solidFill>
                <a:latin typeface="Lucida Sans Typewriter" panose="020B0509030504030204" pitchFamily="49" charset="0"/>
              </a:rPr>
              <a:t>+notify(msg:String)</a:t>
            </a:r>
            <a:endParaRPr lang="en-US" altLang="en-US" sz="1600">
              <a:latin typeface="Lucida Sans Typewriter" panose="020B0509030504030204" pitchFamily="49" charset="0"/>
            </a:endParaRPr>
          </a:p>
        </p:txBody>
      </p:sp>
      <p:grpSp>
        <p:nvGrpSpPr>
          <p:cNvPr id="40975" name="Group 32"/>
          <p:cNvGrpSpPr>
            <a:grpSpLocks/>
          </p:cNvGrpSpPr>
          <p:nvPr/>
        </p:nvGrpSpPr>
        <p:grpSpPr bwMode="auto">
          <a:xfrm>
            <a:off x="5667375" y="1412875"/>
            <a:ext cx="3143250" cy="1163638"/>
            <a:chOff x="3766" y="890"/>
            <a:chExt cx="1980" cy="733"/>
          </a:xfrm>
        </p:grpSpPr>
        <p:sp>
          <p:nvSpPr>
            <p:cNvPr id="40980" name="Rectangle 33"/>
            <p:cNvSpPr>
              <a:spLocks noChangeArrowheads="1"/>
            </p:cNvSpPr>
            <p:nvPr/>
          </p:nvSpPr>
          <p:spPr bwMode="auto">
            <a:xfrm>
              <a:off x="3766" y="890"/>
              <a:ext cx="1980" cy="269"/>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0981" name="Rectangle 34"/>
            <p:cNvSpPr>
              <a:spLocks noChangeArrowheads="1"/>
            </p:cNvSpPr>
            <p:nvPr/>
          </p:nvSpPr>
          <p:spPr bwMode="auto">
            <a:xfrm>
              <a:off x="4214" y="958"/>
              <a:ext cx="84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LeagueOwner</a:t>
              </a:r>
              <a:endParaRPr lang="en-US" altLang="en-US" sz="1600">
                <a:latin typeface="Lucida Sans Typewriter" panose="020B0509030504030204" pitchFamily="49" charset="0"/>
              </a:endParaRPr>
            </a:p>
          </p:txBody>
        </p:sp>
        <p:sp>
          <p:nvSpPr>
            <p:cNvPr id="40982" name="Rectangle 35"/>
            <p:cNvSpPr>
              <a:spLocks noChangeArrowheads="1"/>
            </p:cNvSpPr>
            <p:nvPr/>
          </p:nvSpPr>
          <p:spPr bwMode="auto">
            <a:xfrm>
              <a:off x="3766" y="1159"/>
              <a:ext cx="1980" cy="12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0983" name="Rectangle 36"/>
            <p:cNvSpPr>
              <a:spLocks noChangeArrowheads="1"/>
            </p:cNvSpPr>
            <p:nvPr/>
          </p:nvSpPr>
          <p:spPr bwMode="auto">
            <a:xfrm>
              <a:off x="3827" y="1134"/>
              <a:ext cx="13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-maxNumLeagues:int</a:t>
              </a:r>
              <a:endParaRPr lang="en-US" altLang="en-US" sz="1600">
                <a:latin typeface="Lucida Sans Typewriter" panose="020B0509030504030204" pitchFamily="49" charset="0"/>
              </a:endParaRPr>
            </a:p>
          </p:txBody>
        </p:sp>
        <p:sp>
          <p:nvSpPr>
            <p:cNvPr id="40984" name="Rectangle 37"/>
            <p:cNvSpPr>
              <a:spLocks noChangeArrowheads="1"/>
            </p:cNvSpPr>
            <p:nvPr/>
          </p:nvSpPr>
          <p:spPr bwMode="auto">
            <a:xfrm>
              <a:off x="3766" y="1287"/>
              <a:ext cx="1980" cy="336"/>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0985" name="Rectangle 38"/>
            <p:cNvSpPr>
              <a:spLocks noChangeArrowheads="1"/>
            </p:cNvSpPr>
            <p:nvPr/>
          </p:nvSpPr>
          <p:spPr bwMode="auto">
            <a:xfrm>
              <a:off x="3779" y="1257"/>
              <a:ext cx="196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+getMaxNumLeagues():int</a:t>
              </a:r>
              <a:br>
                <a:rPr lang="en-US" altLang="en-US" sz="1600">
                  <a:solidFill>
                    <a:srgbClr val="000000"/>
                  </a:solidFill>
                  <a:latin typeface="Lucida Sans Typewriter" panose="020B0509030504030204" pitchFamily="49" charset="0"/>
                </a:rPr>
              </a:br>
              <a:r>
                <a:rPr lang="en-US" altLang="en-US" sz="1600">
                  <a:solidFill>
                    <a:srgbClr val="000000"/>
                  </a:solidFill>
                  <a:latin typeface="Lucida Sans Typewriter" panose="020B0509030504030204" pitchFamily="49" charset="0"/>
                </a:rPr>
                <a:t>+setNaxNumLeagues(n:int)</a:t>
              </a:r>
              <a:endParaRPr lang="en-US" altLang="en-US" sz="1800"/>
            </a:p>
          </p:txBody>
        </p:sp>
      </p:grpSp>
      <p:grpSp>
        <p:nvGrpSpPr>
          <p:cNvPr id="5" name="Group 43"/>
          <p:cNvGrpSpPr>
            <a:grpSpLocks/>
          </p:cNvGrpSpPr>
          <p:nvPr/>
        </p:nvGrpSpPr>
        <p:grpSpPr bwMode="auto">
          <a:xfrm>
            <a:off x="3346450" y="1323975"/>
            <a:ext cx="4878388" cy="2452688"/>
            <a:chOff x="2108" y="834"/>
            <a:chExt cx="3073" cy="1545"/>
          </a:xfrm>
        </p:grpSpPr>
        <p:sp>
          <p:nvSpPr>
            <p:cNvPr id="40977" name="Oval 39"/>
            <p:cNvSpPr>
              <a:spLocks noChangeArrowheads="1"/>
            </p:cNvSpPr>
            <p:nvPr/>
          </p:nvSpPr>
          <p:spPr bwMode="auto">
            <a:xfrm>
              <a:off x="2108" y="834"/>
              <a:ext cx="1582" cy="352"/>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0978" name="Oval 40"/>
            <p:cNvSpPr>
              <a:spLocks noChangeArrowheads="1"/>
            </p:cNvSpPr>
            <p:nvPr/>
          </p:nvSpPr>
          <p:spPr bwMode="auto">
            <a:xfrm>
              <a:off x="4636" y="2027"/>
              <a:ext cx="545" cy="352"/>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0979" name="Line 41"/>
            <p:cNvSpPr>
              <a:spLocks noChangeShapeType="1"/>
            </p:cNvSpPr>
            <p:nvPr/>
          </p:nvSpPr>
          <p:spPr bwMode="auto">
            <a:xfrm>
              <a:off x="2859" y="1186"/>
              <a:ext cx="1777" cy="93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7" presetClass="entr" presetSubtype="1" fill="hold" grpId="0" nodeType="clickEffect">
                                  <p:stCondLst>
                                    <p:cond delay="0"/>
                                  </p:stCondLst>
                                  <p:childTnLst>
                                    <p:set>
                                      <p:cBhvr>
                                        <p:cTn id="10" dur="1" fill="hold">
                                          <p:stCondLst>
                                            <p:cond delay="0"/>
                                          </p:stCondLst>
                                        </p:cTn>
                                        <p:tgtEl>
                                          <p:spTgt spid="249859"/>
                                        </p:tgtEl>
                                        <p:attrNameLst>
                                          <p:attrName>style.visibility</p:attrName>
                                        </p:attrNameLst>
                                      </p:cBhvr>
                                      <p:to>
                                        <p:strVal val="visible"/>
                                      </p:to>
                                    </p:set>
                                    <p:anim calcmode="lin" valueType="num">
                                      <p:cBhvr>
                                        <p:cTn id="11" dur="500" fill="hold"/>
                                        <p:tgtEl>
                                          <p:spTgt spid="249859"/>
                                        </p:tgtEl>
                                        <p:attrNameLst>
                                          <p:attrName>ppt_x</p:attrName>
                                        </p:attrNameLst>
                                      </p:cBhvr>
                                      <p:tavLst>
                                        <p:tav tm="0">
                                          <p:val>
                                            <p:strVal val="#ppt_x"/>
                                          </p:val>
                                        </p:tav>
                                        <p:tav tm="100000">
                                          <p:val>
                                            <p:strVal val="#ppt_x"/>
                                          </p:val>
                                        </p:tav>
                                      </p:tavLst>
                                    </p:anim>
                                    <p:anim calcmode="lin" valueType="num">
                                      <p:cBhvr>
                                        <p:cTn id="12" dur="500" fill="hold"/>
                                        <p:tgtEl>
                                          <p:spTgt spid="249859"/>
                                        </p:tgtEl>
                                        <p:attrNameLst>
                                          <p:attrName>ppt_y</p:attrName>
                                        </p:attrNameLst>
                                      </p:cBhvr>
                                      <p:tavLst>
                                        <p:tav tm="0">
                                          <p:val>
                                            <p:strVal val="#ppt_y-#ppt_h/2"/>
                                          </p:val>
                                        </p:tav>
                                        <p:tav tm="100000">
                                          <p:val>
                                            <p:strVal val="#ppt_y"/>
                                          </p:val>
                                        </p:tav>
                                      </p:tavLst>
                                    </p:anim>
                                    <p:anim calcmode="lin" valueType="num">
                                      <p:cBhvr>
                                        <p:cTn id="13" dur="500" fill="hold"/>
                                        <p:tgtEl>
                                          <p:spTgt spid="249859"/>
                                        </p:tgtEl>
                                        <p:attrNameLst>
                                          <p:attrName>ppt_w</p:attrName>
                                        </p:attrNameLst>
                                      </p:cBhvr>
                                      <p:tavLst>
                                        <p:tav tm="0">
                                          <p:val>
                                            <p:strVal val="#ppt_w"/>
                                          </p:val>
                                        </p:tav>
                                        <p:tav tm="100000">
                                          <p:val>
                                            <p:strVal val="#ppt_w"/>
                                          </p:val>
                                        </p:tav>
                                      </p:tavLst>
                                    </p:anim>
                                    <p:anim calcmode="lin" valueType="num">
                                      <p:cBhvr>
                                        <p:cTn id="14" dur="500" fill="hold"/>
                                        <p:tgtEl>
                                          <p:spTgt spid="249859"/>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 fill="hold" grpId="1" nodeType="clickEffect">
                                  <p:stCondLst>
                                    <p:cond delay="0"/>
                                  </p:stCondLst>
                                  <p:childTnLst>
                                    <p:set>
                                      <p:cBhvr>
                                        <p:cTn id="18" dur="1" fill="hold">
                                          <p:stCondLst>
                                            <p:cond delay="0"/>
                                          </p:stCondLst>
                                        </p:cTn>
                                        <p:tgtEl>
                                          <p:spTgt spid="249860"/>
                                        </p:tgtEl>
                                        <p:attrNameLst>
                                          <p:attrName>style.visibility</p:attrName>
                                        </p:attrNameLst>
                                      </p:cBhvr>
                                      <p:to>
                                        <p:strVal val="visible"/>
                                      </p:to>
                                    </p:set>
                                    <p:anim calcmode="lin" valueType="num">
                                      <p:cBhvr>
                                        <p:cTn id="19" dur="500" fill="hold"/>
                                        <p:tgtEl>
                                          <p:spTgt spid="249860"/>
                                        </p:tgtEl>
                                        <p:attrNameLst>
                                          <p:attrName>ppt_x</p:attrName>
                                        </p:attrNameLst>
                                      </p:cBhvr>
                                      <p:tavLst>
                                        <p:tav tm="0">
                                          <p:val>
                                            <p:strVal val="#ppt_x"/>
                                          </p:val>
                                        </p:tav>
                                        <p:tav tm="100000">
                                          <p:val>
                                            <p:strVal val="#ppt_x"/>
                                          </p:val>
                                        </p:tav>
                                      </p:tavLst>
                                    </p:anim>
                                    <p:anim calcmode="lin" valueType="num">
                                      <p:cBhvr>
                                        <p:cTn id="20" dur="500" fill="hold"/>
                                        <p:tgtEl>
                                          <p:spTgt spid="249860"/>
                                        </p:tgtEl>
                                        <p:attrNameLst>
                                          <p:attrName>ppt_y</p:attrName>
                                        </p:attrNameLst>
                                      </p:cBhvr>
                                      <p:tavLst>
                                        <p:tav tm="0">
                                          <p:val>
                                            <p:strVal val="#ppt_y-#ppt_h/2"/>
                                          </p:val>
                                        </p:tav>
                                        <p:tav tm="100000">
                                          <p:val>
                                            <p:strVal val="#ppt_y"/>
                                          </p:val>
                                        </p:tav>
                                      </p:tavLst>
                                    </p:anim>
                                    <p:anim calcmode="lin" valueType="num">
                                      <p:cBhvr>
                                        <p:cTn id="21" dur="500" fill="hold"/>
                                        <p:tgtEl>
                                          <p:spTgt spid="249860"/>
                                        </p:tgtEl>
                                        <p:attrNameLst>
                                          <p:attrName>ppt_w</p:attrName>
                                        </p:attrNameLst>
                                      </p:cBhvr>
                                      <p:tavLst>
                                        <p:tav tm="0">
                                          <p:val>
                                            <p:strVal val="#ppt_w"/>
                                          </p:val>
                                        </p:tav>
                                        <p:tav tm="100000">
                                          <p:val>
                                            <p:strVal val="#ppt_w"/>
                                          </p:val>
                                        </p:tav>
                                      </p:tavLst>
                                    </p:anim>
                                    <p:anim calcmode="lin" valueType="num">
                                      <p:cBhvr>
                                        <p:cTn id="22" dur="500" fill="hold"/>
                                        <p:tgtEl>
                                          <p:spTgt spid="249860"/>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986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26"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arn(inHorizontal)">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p:bldP spid="249860" grpId="0" autoUpdateAnimBg="0"/>
      <p:bldP spid="249860"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smtClean="0">
                <a:ea typeface="ＭＳ Ｐゴシック" panose="020B0600070205080204" pitchFamily="34" charset="-128"/>
              </a:rPr>
              <a:t>More Examples of Model Transformations and Forward Engineering</a:t>
            </a:r>
          </a:p>
        </p:txBody>
      </p:sp>
      <p:sp>
        <p:nvSpPr>
          <p:cNvPr id="43011" name="Rectangle 3"/>
          <p:cNvSpPr>
            <a:spLocks noGrp="1" noChangeArrowheads="1"/>
          </p:cNvSpPr>
          <p:nvPr>
            <p:ph type="body" idx="1"/>
          </p:nvPr>
        </p:nvSpPr>
        <p:spPr/>
        <p:txBody>
          <a:bodyPr/>
          <a:lstStyle/>
          <a:p>
            <a:r>
              <a:rPr lang="en-US" altLang="en-US" smtClean="0">
                <a:ea typeface="ＭＳ Ｐゴシック" panose="020B0600070205080204" pitchFamily="34" charset="-128"/>
              </a:rPr>
              <a:t>Model Transformations</a:t>
            </a:r>
          </a:p>
          <a:p>
            <a:pPr lvl="1"/>
            <a:r>
              <a:rPr lang="en-US" altLang="en-US" smtClean="0">
                <a:ea typeface="ＭＳ Ｐゴシック" panose="020B0600070205080204" pitchFamily="34" charset="-128"/>
              </a:rPr>
              <a:t>Goal: Optimizing the object design model</a:t>
            </a:r>
          </a:p>
          <a:p>
            <a:pPr lvl="2"/>
            <a:r>
              <a:rPr lang="en-US" altLang="en-US" smtClean="0">
                <a:ea typeface="ＭＳ Ｐゴシック" panose="020B0600070205080204" pitchFamily="34" charset="-128"/>
              </a:rPr>
              <a:t>Collapsing objects</a:t>
            </a:r>
          </a:p>
          <a:p>
            <a:pPr lvl="2"/>
            <a:r>
              <a:rPr lang="en-US" altLang="en-US" smtClean="0">
                <a:ea typeface="ＭＳ Ｐゴシック" panose="020B0600070205080204" pitchFamily="34" charset="-128"/>
              </a:rPr>
              <a:t>Delaying expensive computations</a:t>
            </a:r>
          </a:p>
          <a:p>
            <a:r>
              <a:rPr lang="en-US" altLang="en-US" smtClean="0">
                <a:ea typeface="ＭＳ Ｐゴシック" panose="020B0600070205080204" pitchFamily="34" charset="-128"/>
              </a:rPr>
              <a:t>Forward Engineering</a:t>
            </a:r>
          </a:p>
          <a:p>
            <a:pPr lvl="1"/>
            <a:r>
              <a:rPr lang="en-US" altLang="en-US" smtClean="0">
                <a:ea typeface="ＭＳ Ｐゴシック" panose="020B0600070205080204" pitchFamily="34" charset="-128"/>
              </a:rPr>
              <a:t>Goal: Implementing the object design model in a programming language</a:t>
            </a:r>
          </a:p>
          <a:p>
            <a:pPr lvl="1"/>
            <a:r>
              <a:rPr lang="en-US" altLang="en-US" smtClean="0">
                <a:ea typeface="ＭＳ Ｐゴシック" panose="020B0600070205080204" pitchFamily="34" charset="-128"/>
              </a:rPr>
              <a:t>Mapping inheritance</a:t>
            </a:r>
          </a:p>
          <a:p>
            <a:pPr lvl="1"/>
            <a:r>
              <a:rPr lang="en-US" altLang="en-US" smtClean="0">
                <a:ea typeface="ＭＳ Ｐゴシック" panose="020B0600070205080204" pitchFamily="34" charset="-128"/>
              </a:rPr>
              <a:t>Mapping associations</a:t>
            </a:r>
          </a:p>
          <a:p>
            <a:pPr lvl="1"/>
            <a:r>
              <a:rPr lang="en-US" altLang="en-US" smtClean="0">
                <a:ea typeface="ＭＳ Ｐゴシック" panose="020B0600070205080204" pitchFamily="34" charset="-128"/>
              </a:rPr>
              <a:t>Mapping contracts to exceptions</a:t>
            </a:r>
          </a:p>
          <a:p>
            <a:pPr lvl="1"/>
            <a:r>
              <a:rPr lang="en-US" altLang="en-US" smtClean="0">
                <a:ea typeface="ＭＳ Ｐゴシック" panose="020B0600070205080204" pitchFamily="34" charset="-128"/>
              </a:rPr>
              <a:t>Mapping object models to tables</a:t>
            </a:r>
            <a:br>
              <a:rPr lang="en-US" altLang="en-US" smtClean="0">
                <a:ea typeface="ＭＳ Ｐゴシック" panose="020B0600070205080204" pitchFamily="34" charset="-128"/>
              </a:rPr>
            </a:br>
            <a:endParaRPr lang="en-US" altLang="en-US" smtClean="0">
              <a:ea typeface="ＭＳ Ｐゴシック" panose="020B0600070205080204" pitchFamily="34" charset="-128"/>
            </a:endParaRPr>
          </a:p>
        </p:txBody>
      </p:sp>
      <p:sp>
        <p:nvSpPr>
          <p:cNvPr id="282628" name="AutoShape 4"/>
          <p:cNvSpPr>
            <a:spLocks noChangeArrowheads="1"/>
          </p:cNvSpPr>
          <p:nvPr/>
        </p:nvSpPr>
        <p:spPr bwMode="auto">
          <a:xfrm>
            <a:off x="1328738" y="2157413"/>
            <a:ext cx="368300" cy="215900"/>
          </a:xfrm>
          <a:prstGeom prst="rightArrow">
            <a:avLst>
              <a:gd name="adj1" fmla="val 50000"/>
              <a:gd name="adj2" fmla="val 42647"/>
            </a:avLst>
          </a:prstGeom>
          <a:solidFill>
            <a:srgbClr val="FF0000"/>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2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smtClean="0">
                <a:ea typeface="ＭＳ Ｐゴシック" panose="020B0600070205080204" pitchFamily="34" charset="-128"/>
              </a:rPr>
              <a:t>Collapsing Objects</a:t>
            </a:r>
          </a:p>
        </p:txBody>
      </p:sp>
      <p:sp>
        <p:nvSpPr>
          <p:cNvPr id="45059" name="Rectangle 3"/>
          <p:cNvSpPr>
            <a:spLocks noChangeArrowheads="1"/>
          </p:cNvSpPr>
          <p:nvPr/>
        </p:nvSpPr>
        <p:spPr bwMode="auto">
          <a:xfrm>
            <a:off x="6359525" y="2600325"/>
            <a:ext cx="2413000" cy="3111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5060" name="Rectangle 4"/>
          <p:cNvSpPr>
            <a:spLocks noChangeArrowheads="1"/>
          </p:cNvSpPr>
          <p:nvPr/>
        </p:nvSpPr>
        <p:spPr bwMode="auto">
          <a:xfrm>
            <a:off x="2063750" y="2087563"/>
            <a:ext cx="2251075" cy="5175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5061" name="Rectangle 5"/>
          <p:cNvSpPr>
            <a:spLocks noChangeArrowheads="1"/>
          </p:cNvSpPr>
          <p:nvPr/>
        </p:nvSpPr>
        <p:spPr bwMode="auto">
          <a:xfrm>
            <a:off x="2813050" y="2254250"/>
            <a:ext cx="8731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900">
                <a:solidFill>
                  <a:srgbClr val="000000"/>
                </a:solidFill>
                <a:latin typeface="Lucida Sans Typewriter" panose="020B0509030504030204" pitchFamily="49" charset="0"/>
              </a:rPr>
              <a:t>Person</a:t>
            </a:r>
            <a:endParaRPr lang="en-US" altLang="en-US" sz="2000">
              <a:latin typeface="Lucida Sans Typewriter" panose="020B0509030504030204" pitchFamily="49" charset="0"/>
            </a:endParaRPr>
          </a:p>
        </p:txBody>
      </p:sp>
      <p:sp>
        <p:nvSpPr>
          <p:cNvPr id="45062" name="Rectangle 6"/>
          <p:cNvSpPr>
            <a:spLocks noChangeArrowheads="1"/>
          </p:cNvSpPr>
          <p:nvPr/>
        </p:nvSpPr>
        <p:spPr bwMode="auto">
          <a:xfrm>
            <a:off x="6359525" y="2087563"/>
            <a:ext cx="2413000" cy="5175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5063" name="Rectangle 7"/>
          <p:cNvSpPr>
            <a:spLocks noChangeArrowheads="1"/>
          </p:cNvSpPr>
          <p:nvPr/>
        </p:nvSpPr>
        <p:spPr bwMode="auto">
          <a:xfrm>
            <a:off x="6602413" y="2254250"/>
            <a:ext cx="20351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900">
                <a:solidFill>
                  <a:srgbClr val="000000"/>
                </a:solidFill>
                <a:latin typeface="Lucida Sans Typewriter" panose="020B0509030504030204" pitchFamily="49" charset="0"/>
              </a:rPr>
              <a:t>SocialSecurity</a:t>
            </a:r>
            <a:endParaRPr lang="en-US" altLang="en-US" sz="2000">
              <a:latin typeface="Lucida Sans Typewriter" panose="020B0509030504030204" pitchFamily="49" charset="0"/>
            </a:endParaRPr>
          </a:p>
        </p:txBody>
      </p:sp>
      <p:sp>
        <p:nvSpPr>
          <p:cNvPr id="45064" name="Rectangle 8"/>
          <p:cNvSpPr>
            <a:spLocks noChangeArrowheads="1"/>
          </p:cNvSpPr>
          <p:nvPr/>
        </p:nvSpPr>
        <p:spPr bwMode="auto">
          <a:xfrm>
            <a:off x="6456363" y="2616200"/>
            <a:ext cx="189071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900">
                <a:solidFill>
                  <a:srgbClr val="000000"/>
                </a:solidFill>
                <a:latin typeface="Lucida Sans Typewriter" panose="020B0509030504030204" pitchFamily="49" charset="0"/>
              </a:rPr>
              <a:t>number:String</a:t>
            </a:r>
            <a:endParaRPr lang="en-US" altLang="en-US" sz="2000">
              <a:latin typeface="Lucida Sans Typewriter" panose="020B0509030504030204" pitchFamily="49" charset="0"/>
            </a:endParaRPr>
          </a:p>
        </p:txBody>
      </p:sp>
      <p:grpSp>
        <p:nvGrpSpPr>
          <p:cNvPr id="2" name="Group 25"/>
          <p:cNvGrpSpPr>
            <a:grpSpLocks/>
          </p:cNvGrpSpPr>
          <p:nvPr/>
        </p:nvGrpSpPr>
        <p:grpSpPr bwMode="auto">
          <a:xfrm>
            <a:off x="4146550" y="4233863"/>
            <a:ext cx="2251075" cy="862012"/>
            <a:chOff x="2620" y="2765"/>
            <a:chExt cx="1418" cy="543"/>
          </a:xfrm>
        </p:grpSpPr>
        <p:sp>
          <p:nvSpPr>
            <p:cNvPr id="45079" name="Rectangle 9"/>
            <p:cNvSpPr>
              <a:spLocks noChangeArrowheads="1"/>
            </p:cNvSpPr>
            <p:nvPr/>
          </p:nvSpPr>
          <p:spPr bwMode="auto">
            <a:xfrm>
              <a:off x="2620" y="3112"/>
              <a:ext cx="1418" cy="196"/>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5080" name="Rectangle 10"/>
            <p:cNvSpPr>
              <a:spLocks noChangeArrowheads="1"/>
            </p:cNvSpPr>
            <p:nvPr/>
          </p:nvSpPr>
          <p:spPr bwMode="auto">
            <a:xfrm>
              <a:off x="2620" y="2765"/>
              <a:ext cx="1418" cy="34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5081" name="Rectangle 11"/>
            <p:cNvSpPr>
              <a:spLocks noChangeArrowheads="1"/>
            </p:cNvSpPr>
            <p:nvPr/>
          </p:nvSpPr>
          <p:spPr bwMode="auto">
            <a:xfrm>
              <a:off x="3089" y="2871"/>
              <a:ext cx="55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900">
                  <a:solidFill>
                    <a:srgbClr val="000000"/>
                  </a:solidFill>
                  <a:latin typeface="Lucida Sans Typewriter" panose="020B0509030504030204" pitchFamily="49" charset="0"/>
                </a:rPr>
                <a:t>Person</a:t>
              </a:r>
              <a:endParaRPr lang="en-US" altLang="en-US" sz="2000">
                <a:latin typeface="Lucida Sans Typewriter" panose="020B0509030504030204" pitchFamily="49" charset="0"/>
              </a:endParaRPr>
            </a:p>
          </p:txBody>
        </p:sp>
        <p:sp>
          <p:nvSpPr>
            <p:cNvPr id="45082" name="Rectangle 12"/>
            <p:cNvSpPr>
              <a:spLocks noChangeArrowheads="1"/>
            </p:cNvSpPr>
            <p:nvPr/>
          </p:nvSpPr>
          <p:spPr bwMode="auto">
            <a:xfrm>
              <a:off x="2659" y="3115"/>
              <a:ext cx="91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900">
                  <a:solidFill>
                    <a:srgbClr val="000000"/>
                  </a:solidFill>
                  <a:latin typeface="Lucida Sans Typewriter" panose="020B0509030504030204" pitchFamily="49" charset="0"/>
                </a:rPr>
                <a:t>SSN:String</a:t>
              </a:r>
              <a:endParaRPr lang="en-US" altLang="en-US" sz="2000">
                <a:latin typeface="Lucida Sans Typewriter" panose="020B0509030504030204" pitchFamily="49" charset="0"/>
              </a:endParaRPr>
            </a:p>
          </p:txBody>
        </p:sp>
      </p:grpSp>
      <p:sp>
        <p:nvSpPr>
          <p:cNvPr id="45066" name="Line 13"/>
          <p:cNvSpPr>
            <a:spLocks noChangeShapeType="1"/>
          </p:cNvSpPr>
          <p:nvPr/>
        </p:nvSpPr>
        <p:spPr bwMode="auto">
          <a:xfrm>
            <a:off x="4289425" y="2319338"/>
            <a:ext cx="2044700" cy="15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067" name="Rectangle 14"/>
          <p:cNvSpPr>
            <a:spLocks noChangeArrowheads="1"/>
          </p:cNvSpPr>
          <p:nvPr/>
        </p:nvSpPr>
        <p:spPr bwMode="auto">
          <a:xfrm>
            <a:off x="360363" y="1014413"/>
            <a:ext cx="570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Verdana" panose="020B0604030504040204" pitchFamily="34" charset="0"/>
              </a:rPr>
              <a:t>Object design model before transformation: </a:t>
            </a:r>
            <a:endParaRPr lang="en-US" altLang="en-US" sz="2000" b="1"/>
          </a:p>
        </p:txBody>
      </p:sp>
      <p:sp>
        <p:nvSpPr>
          <p:cNvPr id="250895" name="Rectangle 15"/>
          <p:cNvSpPr>
            <a:spLocks noChangeArrowheads="1"/>
          </p:cNvSpPr>
          <p:nvPr/>
        </p:nvSpPr>
        <p:spPr bwMode="auto">
          <a:xfrm>
            <a:off x="385763" y="3668713"/>
            <a:ext cx="5405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Verdana" panose="020B0604030504040204" pitchFamily="34" charset="0"/>
              </a:rPr>
              <a:t>Object design model after transformation:</a:t>
            </a:r>
            <a:endParaRPr lang="en-US" altLang="en-US" sz="2000">
              <a:latin typeface="Verdana" panose="020B0604030504040204" pitchFamily="34" charset="0"/>
            </a:endParaRPr>
          </a:p>
        </p:txBody>
      </p:sp>
      <p:grpSp>
        <p:nvGrpSpPr>
          <p:cNvPr id="3" name="Group 16"/>
          <p:cNvGrpSpPr>
            <a:grpSpLocks/>
          </p:cNvGrpSpPr>
          <p:nvPr/>
        </p:nvGrpSpPr>
        <p:grpSpPr bwMode="auto">
          <a:xfrm>
            <a:off x="5143500" y="2655888"/>
            <a:ext cx="231775" cy="957262"/>
            <a:chOff x="3240" y="1871"/>
            <a:chExt cx="146" cy="603"/>
          </a:xfrm>
        </p:grpSpPr>
        <p:sp>
          <p:nvSpPr>
            <p:cNvPr id="45071" name="Oval 17"/>
            <p:cNvSpPr>
              <a:spLocks noChangeArrowheads="1"/>
            </p:cNvSpPr>
            <p:nvPr/>
          </p:nvSpPr>
          <p:spPr bwMode="auto">
            <a:xfrm>
              <a:off x="3305" y="2214"/>
              <a:ext cx="32" cy="32"/>
            </a:xfrm>
            <a:prstGeom prst="ellipse">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5072" name="Line 18"/>
            <p:cNvSpPr>
              <a:spLocks noChangeShapeType="1"/>
            </p:cNvSpPr>
            <p:nvPr/>
          </p:nvSpPr>
          <p:spPr bwMode="auto">
            <a:xfrm>
              <a:off x="3321" y="2230"/>
              <a:ext cx="65"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5073" name="Freeform 19"/>
            <p:cNvSpPr>
              <a:spLocks/>
            </p:cNvSpPr>
            <p:nvPr/>
          </p:nvSpPr>
          <p:spPr bwMode="auto">
            <a:xfrm>
              <a:off x="3240" y="2230"/>
              <a:ext cx="146" cy="244"/>
            </a:xfrm>
            <a:custGeom>
              <a:avLst/>
              <a:gdLst>
                <a:gd name="T0" fmla="*/ 146 w 146"/>
                <a:gd name="T1" fmla="*/ 0 h 244"/>
                <a:gd name="T2" fmla="*/ 81 w 146"/>
                <a:gd name="T3" fmla="*/ 244 h 244"/>
                <a:gd name="T4" fmla="*/ 0 w 146"/>
                <a:gd name="T5" fmla="*/ 0 h 244"/>
                <a:gd name="T6" fmla="*/ 0 60000 65536"/>
                <a:gd name="T7" fmla="*/ 0 60000 65536"/>
                <a:gd name="T8" fmla="*/ 0 60000 65536"/>
                <a:gd name="T9" fmla="*/ 0 w 146"/>
                <a:gd name="T10" fmla="*/ 0 h 244"/>
                <a:gd name="T11" fmla="*/ 146 w 146"/>
                <a:gd name="T12" fmla="*/ 244 h 244"/>
              </a:gdLst>
              <a:ahLst/>
              <a:cxnLst>
                <a:cxn ang="T6">
                  <a:pos x="T0" y="T1"/>
                </a:cxn>
                <a:cxn ang="T7">
                  <a:pos x="T2" y="T3"/>
                </a:cxn>
                <a:cxn ang="T8">
                  <a:pos x="T4" y="T5"/>
                </a:cxn>
              </a:cxnLst>
              <a:rect l="T9" t="T10" r="T11" b="T12"/>
              <a:pathLst>
                <a:path w="146" h="244">
                  <a:moveTo>
                    <a:pt x="146" y="0"/>
                  </a:moveTo>
                  <a:lnTo>
                    <a:pt x="81" y="24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5074" name="Line 20"/>
            <p:cNvSpPr>
              <a:spLocks noChangeShapeType="1"/>
            </p:cNvSpPr>
            <p:nvPr/>
          </p:nvSpPr>
          <p:spPr bwMode="auto">
            <a:xfrm>
              <a:off x="3240" y="2230"/>
              <a:ext cx="81"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5075" name="Freeform 21"/>
            <p:cNvSpPr>
              <a:spLocks/>
            </p:cNvSpPr>
            <p:nvPr/>
          </p:nvSpPr>
          <p:spPr bwMode="auto">
            <a:xfrm>
              <a:off x="3240" y="2230"/>
              <a:ext cx="146" cy="244"/>
            </a:xfrm>
            <a:custGeom>
              <a:avLst/>
              <a:gdLst>
                <a:gd name="T0" fmla="*/ 81 w 146"/>
                <a:gd name="T1" fmla="*/ 0 h 244"/>
                <a:gd name="T2" fmla="*/ 146 w 146"/>
                <a:gd name="T3" fmla="*/ 0 h 244"/>
                <a:gd name="T4" fmla="*/ 81 w 146"/>
                <a:gd name="T5" fmla="*/ 244 h 244"/>
                <a:gd name="T6" fmla="*/ 0 w 146"/>
                <a:gd name="T7" fmla="*/ 0 h 244"/>
                <a:gd name="T8" fmla="*/ 81 w 146"/>
                <a:gd name="T9" fmla="*/ 0 h 244"/>
                <a:gd name="T10" fmla="*/ 0 60000 65536"/>
                <a:gd name="T11" fmla="*/ 0 60000 65536"/>
                <a:gd name="T12" fmla="*/ 0 60000 65536"/>
                <a:gd name="T13" fmla="*/ 0 60000 65536"/>
                <a:gd name="T14" fmla="*/ 0 60000 65536"/>
                <a:gd name="T15" fmla="*/ 0 w 146"/>
                <a:gd name="T16" fmla="*/ 0 h 244"/>
                <a:gd name="T17" fmla="*/ 146 w 146"/>
                <a:gd name="T18" fmla="*/ 244 h 244"/>
              </a:gdLst>
              <a:ahLst/>
              <a:cxnLst>
                <a:cxn ang="T10">
                  <a:pos x="T0" y="T1"/>
                </a:cxn>
                <a:cxn ang="T11">
                  <a:pos x="T2" y="T3"/>
                </a:cxn>
                <a:cxn ang="T12">
                  <a:pos x="T4" y="T5"/>
                </a:cxn>
                <a:cxn ang="T13">
                  <a:pos x="T6" y="T7"/>
                </a:cxn>
                <a:cxn ang="T14">
                  <a:pos x="T8" y="T9"/>
                </a:cxn>
              </a:cxnLst>
              <a:rect l="T15" t="T16" r="T17" b="T18"/>
              <a:pathLst>
                <a:path w="146" h="244">
                  <a:moveTo>
                    <a:pt x="81" y="0"/>
                  </a:moveTo>
                  <a:lnTo>
                    <a:pt x="146" y="0"/>
                  </a:lnTo>
                  <a:lnTo>
                    <a:pt x="81" y="244"/>
                  </a:lnTo>
                  <a:lnTo>
                    <a:pt x="0" y="0"/>
                  </a:lnTo>
                  <a:lnTo>
                    <a:pt x="81" y="0"/>
                  </a:lnTo>
                  <a:close/>
                </a:path>
              </a:pathLst>
            </a:cu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5076" name="Rectangle 22"/>
            <p:cNvSpPr>
              <a:spLocks noChangeArrowheads="1"/>
            </p:cNvSpPr>
            <p:nvPr/>
          </p:nvSpPr>
          <p:spPr bwMode="auto">
            <a:xfrm>
              <a:off x="3289" y="1871"/>
              <a:ext cx="32" cy="1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5077" name="Rectangle 23"/>
            <p:cNvSpPr>
              <a:spLocks noChangeArrowheads="1"/>
            </p:cNvSpPr>
            <p:nvPr/>
          </p:nvSpPr>
          <p:spPr bwMode="auto">
            <a:xfrm>
              <a:off x="3289" y="2214"/>
              <a:ext cx="32" cy="16"/>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5078" name="Rectangle 24"/>
            <p:cNvSpPr>
              <a:spLocks noChangeArrowheads="1"/>
            </p:cNvSpPr>
            <p:nvPr/>
          </p:nvSpPr>
          <p:spPr bwMode="auto">
            <a:xfrm>
              <a:off x="3289" y="1888"/>
              <a:ext cx="32" cy="326"/>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sp>
        <p:nvSpPr>
          <p:cNvPr id="250907" name="Text Box 27"/>
          <p:cNvSpPr txBox="1">
            <a:spLocks noChangeArrowheads="1"/>
          </p:cNvSpPr>
          <p:nvPr/>
        </p:nvSpPr>
        <p:spPr bwMode="auto">
          <a:xfrm>
            <a:off x="268288" y="5248275"/>
            <a:ext cx="850423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a:t>Turning an object into an attribute of another object is usually </a:t>
            </a:r>
          </a:p>
          <a:p>
            <a:r>
              <a:rPr lang="en-US" altLang="en-US"/>
              <a:t>done, if the object does not have any interesting dynamic behavior</a:t>
            </a:r>
          </a:p>
          <a:p>
            <a:r>
              <a:rPr lang="en-US" altLang="en-US"/>
              <a:t> (only get and set operations).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089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0907">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0907">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09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95" grpId="0" build="p" autoUpdateAnimBg="0"/>
      <p:bldP spid="25090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26"/>
          <p:cNvSpPr>
            <a:spLocks noGrp="1" noChangeArrowheads="1"/>
          </p:cNvSpPr>
          <p:nvPr>
            <p:ph type="title"/>
          </p:nvPr>
        </p:nvSpPr>
        <p:spPr/>
        <p:txBody>
          <a:bodyPr/>
          <a:lstStyle/>
          <a:p>
            <a:r>
              <a:rPr lang="en-US" altLang="en-US" smtClean="0">
                <a:ea typeface="ＭＳ Ｐゴシック" panose="020B0600070205080204" pitchFamily="34" charset="-128"/>
              </a:rPr>
              <a:t>Examples of Model Transformations and Forward Engineering</a:t>
            </a:r>
          </a:p>
        </p:txBody>
      </p:sp>
      <p:sp>
        <p:nvSpPr>
          <p:cNvPr id="47107" name="Rectangle 1027"/>
          <p:cNvSpPr>
            <a:spLocks noGrp="1" noChangeArrowheads="1"/>
          </p:cNvSpPr>
          <p:nvPr>
            <p:ph type="body" idx="1"/>
          </p:nvPr>
        </p:nvSpPr>
        <p:spPr/>
        <p:txBody>
          <a:bodyPr/>
          <a:lstStyle/>
          <a:p>
            <a:r>
              <a:rPr lang="en-US" altLang="en-US" smtClean="0">
                <a:ea typeface="ＭＳ Ｐゴシック" panose="020B0600070205080204" pitchFamily="34" charset="-128"/>
              </a:rPr>
              <a:t>Model Transformations</a:t>
            </a:r>
          </a:p>
          <a:p>
            <a:pPr lvl="1"/>
            <a:r>
              <a:rPr lang="en-US" altLang="en-US" smtClean="0">
                <a:ea typeface="ＭＳ Ｐゴシック" panose="020B0600070205080204" pitchFamily="34" charset="-128"/>
              </a:rPr>
              <a:t>Goal: Optimizing the object design model</a:t>
            </a:r>
          </a:p>
          <a:p>
            <a:pPr lvl="2"/>
            <a:r>
              <a:rPr lang="en-US" altLang="en-US" smtClean="0">
                <a:ea typeface="ＭＳ Ｐゴシック" panose="020B0600070205080204" pitchFamily="34" charset="-128"/>
              </a:rPr>
              <a:t>Collapsing objects</a:t>
            </a:r>
          </a:p>
          <a:p>
            <a:pPr lvl="2"/>
            <a:r>
              <a:rPr lang="en-US" altLang="en-US" smtClean="0">
                <a:ea typeface="ＭＳ Ｐゴシック" panose="020B0600070205080204" pitchFamily="34" charset="-128"/>
              </a:rPr>
              <a:t>Delaying expensive computations</a:t>
            </a:r>
          </a:p>
          <a:p>
            <a:r>
              <a:rPr lang="en-US" altLang="en-US" smtClean="0">
                <a:ea typeface="ＭＳ Ｐゴシック" panose="020B0600070205080204" pitchFamily="34" charset="-128"/>
              </a:rPr>
              <a:t>Forward Engineering</a:t>
            </a:r>
          </a:p>
          <a:p>
            <a:pPr lvl="1"/>
            <a:r>
              <a:rPr lang="en-US" altLang="en-US" smtClean="0">
                <a:ea typeface="ＭＳ Ｐゴシック" panose="020B0600070205080204" pitchFamily="34" charset="-128"/>
              </a:rPr>
              <a:t>Goal: Implementing the object design model in a programming language</a:t>
            </a:r>
          </a:p>
          <a:p>
            <a:pPr lvl="1"/>
            <a:r>
              <a:rPr lang="en-US" altLang="en-US" smtClean="0">
                <a:ea typeface="ＭＳ Ｐゴシック" panose="020B0600070205080204" pitchFamily="34" charset="-128"/>
              </a:rPr>
              <a:t>Mapping inheritance</a:t>
            </a:r>
          </a:p>
          <a:p>
            <a:pPr lvl="1"/>
            <a:r>
              <a:rPr lang="en-US" altLang="en-US" smtClean="0">
                <a:ea typeface="ＭＳ Ｐゴシック" panose="020B0600070205080204" pitchFamily="34" charset="-128"/>
              </a:rPr>
              <a:t>Mapping associations</a:t>
            </a:r>
          </a:p>
          <a:p>
            <a:pPr lvl="1"/>
            <a:r>
              <a:rPr lang="en-US" altLang="en-US" smtClean="0">
                <a:ea typeface="ＭＳ Ｐゴシック" panose="020B0600070205080204" pitchFamily="34" charset="-128"/>
              </a:rPr>
              <a:t>Mapping contracts to exceptions</a:t>
            </a:r>
          </a:p>
          <a:p>
            <a:pPr lvl="1"/>
            <a:r>
              <a:rPr lang="en-US" altLang="en-US" smtClean="0">
                <a:ea typeface="ＭＳ Ｐゴシック" panose="020B0600070205080204" pitchFamily="34" charset="-128"/>
              </a:rPr>
              <a:t>Mapping object models to tables</a:t>
            </a:r>
            <a:br>
              <a:rPr lang="en-US" altLang="en-US" smtClean="0">
                <a:ea typeface="ＭＳ Ｐゴシック" panose="020B0600070205080204" pitchFamily="34" charset="-128"/>
              </a:rPr>
            </a:br>
            <a:endParaRPr lang="en-US" altLang="en-US" smtClean="0">
              <a:ea typeface="ＭＳ Ｐゴシック" panose="020B0600070205080204" pitchFamily="34" charset="-128"/>
            </a:endParaRPr>
          </a:p>
        </p:txBody>
      </p:sp>
      <p:sp>
        <p:nvSpPr>
          <p:cNvPr id="477188" name="AutoShape 1028"/>
          <p:cNvSpPr>
            <a:spLocks noChangeArrowheads="1"/>
          </p:cNvSpPr>
          <p:nvPr/>
        </p:nvSpPr>
        <p:spPr bwMode="auto">
          <a:xfrm>
            <a:off x="1328738" y="2487613"/>
            <a:ext cx="368300" cy="215900"/>
          </a:xfrm>
          <a:prstGeom prst="rightArrow">
            <a:avLst>
              <a:gd name="adj1" fmla="val 50000"/>
              <a:gd name="adj2" fmla="val 42647"/>
            </a:avLst>
          </a:prstGeom>
          <a:solidFill>
            <a:srgbClr val="FF0000"/>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7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smtClean="0">
                <a:ea typeface="ＭＳ Ｐゴシック" panose="020B0600070205080204" pitchFamily="34" charset="-128"/>
              </a:rPr>
              <a:t>Delaying expensive computations</a:t>
            </a:r>
          </a:p>
        </p:txBody>
      </p:sp>
      <p:sp>
        <p:nvSpPr>
          <p:cNvPr id="49155" name="Rectangle 29"/>
          <p:cNvSpPr>
            <a:spLocks noChangeArrowheads="1"/>
          </p:cNvSpPr>
          <p:nvPr/>
        </p:nvSpPr>
        <p:spPr bwMode="auto">
          <a:xfrm>
            <a:off x="347663" y="1082675"/>
            <a:ext cx="561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Verdana" panose="020B0604030504040204" pitchFamily="34" charset="0"/>
              </a:rPr>
              <a:t>Object design model before transformation:</a:t>
            </a:r>
            <a:endParaRPr lang="en-US" altLang="en-US" sz="2800">
              <a:latin typeface="Verdana" panose="020B0604030504040204" pitchFamily="34" charset="0"/>
            </a:endParaRPr>
          </a:p>
        </p:txBody>
      </p:sp>
      <p:sp>
        <p:nvSpPr>
          <p:cNvPr id="251934" name="Rectangle 30"/>
          <p:cNvSpPr>
            <a:spLocks noChangeArrowheads="1"/>
          </p:cNvSpPr>
          <p:nvPr/>
        </p:nvSpPr>
        <p:spPr bwMode="auto">
          <a:xfrm>
            <a:off x="347663" y="3406775"/>
            <a:ext cx="54943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Verdana" panose="020B0604030504040204" pitchFamily="34" charset="0"/>
              </a:rPr>
              <a:t>Object design model after transformation: </a:t>
            </a:r>
            <a:endParaRPr lang="en-US" altLang="en-US" sz="2800" b="1"/>
          </a:p>
        </p:txBody>
      </p:sp>
      <p:grpSp>
        <p:nvGrpSpPr>
          <p:cNvPr id="49157" name="Group 46"/>
          <p:cNvGrpSpPr>
            <a:grpSpLocks/>
          </p:cNvGrpSpPr>
          <p:nvPr/>
        </p:nvGrpSpPr>
        <p:grpSpPr bwMode="auto">
          <a:xfrm>
            <a:off x="4241800" y="1444625"/>
            <a:ext cx="1878013" cy="1166813"/>
            <a:chOff x="2672" y="982"/>
            <a:chExt cx="1183" cy="735"/>
          </a:xfrm>
        </p:grpSpPr>
        <p:sp>
          <p:nvSpPr>
            <p:cNvPr id="49194" name="Rectangle 3"/>
            <p:cNvSpPr>
              <a:spLocks noChangeArrowheads="1"/>
            </p:cNvSpPr>
            <p:nvPr/>
          </p:nvSpPr>
          <p:spPr bwMode="auto">
            <a:xfrm>
              <a:off x="2672" y="1268"/>
              <a:ext cx="1183" cy="259"/>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9195" name="Rectangle 4"/>
            <p:cNvSpPr>
              <a:spLocks noChangeArrowheads="1"/>
            </p:cNvSpPr>
            <p:nvPr/>
          </p:nvSpPr>
          <p:spPr bwMode="auto">
            <a:xfrm>
              <a:off x="2672" y="982"/>
              <a:ext cx="1183" cy="286"/>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9196" name="Rectangle 5"/>
            <p:cNvSpPr>
              <a:spLocks noChangeArrowheads="1"/>
            </p:cNvSpPr>
            <p:nvPr/>
          </p:nvSpPr>
          <p:spPr bwMode="auto">
            <a:xfrm>
              <a:off x="3101" y="1070"/>
              <a:ext cx="3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400">
                  <a:solidFill>
                    <a:srgbClr val="000000"/>
                  </a:solidFill>
                  <a:latin typeface="Lucida Sans Typewriter" panose="020B0509030504030204" pitchFamily="49" charset="0"/>
                </a:rPr>
                <a:t>Image</a:t>
              </a:r>
              <a:endParaRPr lang="en-US" altLang="en-US" sz="1400">
                <a:latin typeface="Lucida Sans Typewriter" panose="020B0509030504030204" pitchFamily="49" charset="0"/>
              </a:endParaRPr>
            </a:p>
          </p:txBody>
        </p:sp>
        <p:sp>
          <p:nvSpPr>
            <p:cNvPr id="49197" name="Rectangle 6"/>
            <p:cNvSpPr>
              <a:spLocks noChangeArrowheads="1"/>
            </p:cNvSpPr>
            <p:nvPr/>
          </p:nvSpPr>
          <p:spPr bwMode="auto">
            <a:xfrm>
              <a:off x="2732" y="1274"/>
              <a:ext cx="10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400">
                  <a:solidFill>
                    <a:srgbClr val="000000"/>
                  </a:solidFill>
                  <a:latin typeface="Lucida Sans Typewriter" panose="020B0509030504030204" pitchFamily="49" charset="0"/>
                </a:rPr>
                <a:t>filename:String</a:t>
              </a:r>
              <a:endParaRPr lang="en-US" altLang="en-US" sz="1400">
                <a:latin typeface="Lucida Sans Typewriter" panose="020B0509030504030204" pitchFamily="49" charset="0"/>
              </a:endParaRPr>
            </a:p>
          </p:txBody>
        </p:sp>
        <p:sp>
          <p:nvSpPr>
            <p:cNvPr id="49198" name="Rectangle 7"/>
            <p:cNvSpPr>
              <a:spLocks noChangeArrowheads="1"/>
            </p:cNvSpPr>
            <p:nvPr/>
          </p:nvSpPr>
          <p:spPr bwMode="auto">
            <a:xfrm>
              <a:off x="2672" y="1527"/>
              <a:ext cx="1183" cy="17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9199" name="Rectangle 8"/>
            <p:cNvSpPr>
              <a:spLocks noChangeArrowheads="1"/>
            </p:cNvSpPr>
            <p:nvPr/>
          </p:nvSpPr>
          <p:spPr bwMode="auto">
            <a:xfrm>
              <a:off x="2732" y="1533"/>
              <a:ext cx="47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400">
                  <a:solidFill>
                    <a:srgbClr val="000000"/>
                  </a:solidFill>
                  <a:latin typeface="Lucida Sans Typewriter" panose="020B0509030504030204" pitchFamily="49" charset="0"/>
                </a:rPr>
                <a:t>paint()</a:t>
              </a:r>
              <a:endParaRPr lang="en-US" altLang="en-US" sz="1400">
                <a:latin typeface="Lucida Sans Typewriter" panose="020B0509030504030204" pitchFamily="49" charset="0"/>
              </a:endParaRPr>
            </a:p>
          </p:txBody>
        </p:sp>
        <p:sp>
          <p:nvSpPr>
            <p:cNvPr id="49200" name="Rectangle 16"/>
            <p:cNvSpPr>
              <a:spLocks noChangeArrowheads="1"/>
            </p:cNvSpPr>
            <p:nvPr/>
          </p:nvSpPr>
          <p:spPr bwMode="auto">
            <a:xfrm>
              <a:off x="2732" y="1383"/>
              <a:ext cx="74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400">
                  <a:solidFill>
                    <a:srgbClr val="000000"/>
                  </a:solidFill>
                  <a:latin typeface="Lucida Sans Typewriter" panose="020B0509030504030204" pitchFamily="49" charset="0"/>
                </a:rPr>
                <a:t>data:byte[]</a:t>
              </a:r>
              <a:endParaRPr lang="en-US" altLang="en-US" sz="1400">
                <a:latin typeface="Lucida Sans Typewriter" panose="020B0509030504030204" pitchFamily="49" charset="0"/>
              </a:endParaRPr>
            </a:p>
          </p:txBody>
        </p:sp>
        <p:sp>
          <p:nvSpPr>
            <p:cNvPr id="49201" name="Rectangle 36"/>
            <p:cNvSpPr>
              <a:spLocks noChangeArrowheads="1"/>
            </p:cNvSpPr>
            <p:nvPr/>
          </p:nvSpPr>
          <p:spPr bwMode="auto">
            <a:xfrm>
              <a:off x="3230" y="1703"/>
              <a:ext cx="27" cy="14"/>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grpSp>
        <p:nvGrpSpPr>
          <p:cNvPr id="3" name="Group 47"/>
          <p:cNvGrpSpPr>
            <a:grpSpLocks/>
          </p:cNvGrpSpPr>
          <p:nvPr/>
        </p:nvGrpSpPr>
        <p:grpSpPr bwMode="auto">
          <a:xfrm>
            <a:off x="5062538" y="2611438"/>
            <a:ext cx="193675" cy="798512"/>
            <a:chOff x="3189" y="1717"/>
            <a:chExt cx="122" cy="503"/>
          </a:xfrm>
        </p:grpSpPr>
        <p:sp>
          <p:nvSpPr>
            <p:cNvPr id="49187" name="Oval 31"/>
            <p:cNvSpPr>
              <a:spLocks noChangeArrowheads="1"/>
            </p:cNvSpPr>
            <p:nvPr/>
          </p:nvSpPr>
          <p:spPr bwMode="auto">
            <a:xfrm>
              <a:off x="3230" y="1988"/>
              <a:ext cx="27" cy="28"/>
            </a:xfrm>
            <a:prstGeom prst="ellipse">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9188" name="Line 32"/>
            <p:cNvSpPr>
              <a:spLocks noChangeShapeType="1"/>
            </p:cNvSpPr>
            <p:nvPr/>
          </p:nvSpPr>
          <p:spPr bwMode="auto">
            <a:xfrm>
              <a:off x="3243" y="2016"/>
              <a:ext cx="68"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9189" name="Freeform 33"/>
            <p:cNvSpPr>
              <a:spLocks/>
            </p:cNvSpPr>
            <p:nvPr/>
          </p:nvSpPr>
          <p:spPr bwMode="auto">
            <a:xfrm>
              <a:off x="3189" y="2016"/>
              <a:ext cx="122" cy="204"/>
            </a:xfrm>
            <a:custGeom>
              <a:avLst/>
              <a:gdLst>
                <a:gd name="T0" fmla="*/ 122 w 122"/>
                <a:gd name="T1" fmla="*/ 0 h 204"/>
                <a:gd name="T2" fmla="*/ 54 w 122"/>
                <a:gd name="T3" fmla="*/ 204 h 204"/>
                <a:gd name="T4" fmla="*/ 0 w 122"/>
                <a:gd name="T5" fmla="*/ 0 h 204"/>
                <a:gd name="T6" fmla="*/ 0 60000 65536"/>
                <a:gd name="T7" fmla="*/ 0 60000 65536"/>
                <a:gd name="T8" fmla="*/ 0 60000 65536"/>
                <a:gd name="T9" fmla="*/ 0 w 122"/>
                <a:gd name="T10" fmla="*/ 0 h 204"/>
                <a:gd name="T11" fmla="*/ 122 w 122"/>
                <a:gd name="T12" fmla="*/ 204 h 204"/>
              </a:gdLst>
              <a:ahLst/>
              <a:cxnLst>
                <a:cxn ang="T6">
                  <a:pos x="T0" y="T1"/>
                </a:cxn>
                <a:cxn ang="T7">
                  <a:pos x="T2" y="T3"/>
                </a:cxn>
                <a:cxn ang="T8">
                  <a:pos x="T4" y="T5"/>
                </a:cxn>
              </a:cxnLst>
              <a:rect l="T9" t="T10" r="T11" b="T12"/>
              <a:pathLst>
                <a:path w="122" h="204">
                  <a:moveTo>
                    <a:pt x="122" y="0"/>
                  </a:moveTo>
                  <a:lnTo>
                    <a:pt x="54" y="20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9190" name="Line 34"/>
            <p:cNvSpPr>
              <a:spLocks noChangeShapeType="1"/>
            </p:cNvSpPr>
            <p:nvPr/>
          </p:nvSpPr>
          <p:spPr bwMode="auto">
            <a:xfrm>
              <a:off x="3189" y="2016"/>
              <a:ext cx="54"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9191" name="Freeform 35"/>
            <p:cNvSpPr>
              <a:spLocks/>
            </p:cNvSpPr>
            <p:nvPr/>
          </p:nvSpPr>
          <p:spPr bwMode="auto">
            <a:xfrm>
              <a:off x="3189" y="2016"/>
              <a:ext cx="122" cy="204"/>
            </a:xfrm>
            <a:custGeom>
              <a:avLst/>
              <a:gdLst>
                <a:gd name="T0" fmla="*/ 54 w 122"/>
                <a:gd name="T1" fmla="*/ 0 h 204"/>
                <a:gd name="T2" fmla="*/ 122 w 122"/>
                <a:gd name="T3" fmla="*/ 0 h 204"/>
                <a:gd name="T4" fmla="*/ 54 w 122"/>
                <a:gd name="T5" fmla="*/ 204 h 204"/>
                <a:gd name="T6" fmla="*/ 0 w 122"/>
                <a:gd name="T7" fmla="*/ 0 h 204"/>
                <a:gd name="T8" fmla="*/ 54 w 122"/>
                <a:gd name="T9" fmla="*/ 0 h 204"/>
                <a:gd name="T10" fmla="*/ 0 60000 65536"/>
                <a:gd name="T11" fmla="*/ 0 60000 65536"/>
                <a:gd name="T12" fmla="*/ 0 60000 65536"/>
                <a:gd name="T13" fmla="*/ 0 60000 65536"/>
                <a:gd name="T14" fmla="*/ 0 60000 65536"/>
                <a:gd name="T15" fmla="*/ 0 w 122"/>
                <a:gd name="T16" fmla="*/ 0 h 204"/>
                <a:gd name="T17" fmla="*/ 122 w 122"/>
                <a:gd name="T18" fmla="*/ 204 h 204"/>
              </a:gdLst>
              <a:ahLst/>
              <a:cxnLst>
                <a:cxn ang="T10">
                  <a:pos x="T0" y="T1"/>
                </a:cxn>
                <a:cxn ang="T11">
                  <a:pos x="T2" y="T3"/>
                </a:cxn>
                <a:cxn ang="T12">
                  <a:pos x="T4" y="T5"/>
                </a:cxn>
                <a:cxn ang="T13">
                  <a:pos x="T6" y="T7"/>
                </a:cxn>
                <a:cxn ang="T14">
                  <a:pos x="T8" y="T9"/>
                </a:cxn>
              </a:cxnLst>
              <a:rect l="T15" t="T16" r="T17" b="T18"/>
              <a:pathLst>
                <a:path w="122" h="204">
                  <a:moveTo>
                    <a:pt x="54" y="0"/>
                  </a:moveTo>
                  <a:lnTo>
                    <a:pt x="122" y="0"/>
                  </a:lnTo>
                  <a:lnTo>
                    <a:pt x="54" y="204"/>
                  </a:lnTo>
                  <a:lnTo>
                    <a:pt x="0" y="0"/>
                  </a:lnTo>
                  <a:lnTo>
                    <a:pt x="54" y="0"/>
                  </a:lnTo>
                  <a:close/>
                </a:path>
              </a:pathLst>
            </a:cu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9192" name="Rectangle 37"/>
            <p:cNvSpPr>
              <a:spLocks noChangeArrowheads="1"/>
            </p:cNvSpPr>
            <p:nvPr/>
          </p:nvSpPr>
          <p:spPr bwMode="auto">
            <a:xfrm>
              <a:off x="3230" y="2002"/>
              <a:ext cx="27" cy="14"/>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9193" name="Rectangle 38"/>
            <p:cNvSpPr>
              <a:spLocks noChangeArrowheads="1"/>
            </p:cNvSpPr>
            <p:nvPr/>
          </p:nvSpPr>
          <p:spPr bwMode="auto">
            <a:xfrm>
              <a:off x="3230" y="1717"/>
              <a:ext cx="27" cy="285"/>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grpSp>
        <p:nvGrpSpPr>
          <p:cNvPr id="4" name="Group 48"/>
          <p:cNvGrpSpPr>
            <a:grpSpLocks/>
          </p:cNvGrpSpPr>
          <p:nvPr/>
        </p:nvGrpSpPr>
        <p:grpSpPr bwMode="auto">
          <a:xfrm>
            <a:off x="2170113" y="3741738"/>
            <a:ext cx="6064250" cy="2646362"/>
            <a:chOff x="1367" y="2253"/>
            <a:chExt cx="3820" cy="1667"/>
          </a:xfrm>
        </p:grpSpPr>
        <p:sp>
          <p:nvSpPr>
            <p:cNvPr id="49162" name="Rectangle 9"/>
            <p:cNvSpPr>
              <a:spLocks noChangeArrowheads="1"/>
            </p:cNvSpPr>
            <p:nvPr/>
          </p:nvSpPr>
          <p:spPr bwMode="auto">
            <a:xfrm>
              <a:off x="2672" y="2532"/>
              <a:ext cx="1183" cy="16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9163" name="Rectangle 10"/>
            <p:cNvSpPr>
              <a:spLocks noChangeArrowheads="1"/>
            </p:cNvSpPr>
            <p:nvPr/>
          </p:nvSpPr>
          <p:spPr bwMode="auto">
            <a:xfrm>
              <a:off x="2672" y="2253"/>
              <a:ext cx="1183" cy="28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9164" name="Rectangle 11"/>
            <p:cNvSpPr>
              <a:spLocks noChangeArrowheads="1"/>
            </p:cNvSpPr>
            <p:nvPr/>
          </p:nvSpPr>
          <p:spPr bwMode="auto">
            <a:xfrm>
              <a:off x="3101" y="2341"/>
              <a:ext cx="3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400">
                  <a:solidFill>
                    <a:srgbClr val="000000"/>
                  </a:solidFill>
                  <a:latin typeface="Lucida Sans Typewriter" panose="020B0509030504030204" pitchFamily="49" charset="0"/>
                </a:rPr>
                <a:t>Image</a:t>
              </a:r>
              <a:endParaRPr lang="en-US" altLang="en-US" sz="1400">
                <a:latin typeface="Lucida Sans Typewriter" panose="020B0509030504030204" pitchFamily="49" charset="0"/>
              </a:endParaRPr>
            </a:p>
          </p:txBody>
        </p:sp>
        <p:sp>
          <p:nvSpPr>
            <p:cNvPr id="49165" name="Rectangle 12"/>
            <p:cNvSpPr>
              <a:spLocks noChangeArrowheads="1"/>
            </p:cNvSpPr>
            <p:nvPr/>
          </p:nvSpPr>
          <p:spPr bwMode="auto">
            <a:xfrm>
              <a:off x="2732" y="2545"/>
              <a:ext cx="10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400">
                  <a:solidFill>
                    <a:srgbClr val="000000"/>
                  </a:solidFill>
                  <a:latin typeface="Lucida Sans Typewriter" panose="020B0509030504030204" pitchFamily="49" charset="0"/>
                </a:rPr>
                <a:t>filename:String</a:t>
              </a:r>
              <a:endParaRPr lang="en-US" altLang="en-US" sz="1400">
                <a:latin typeface="Lucida Sans Typewriter" panose="020B0509030504030204" pitchFamily="49" charset="0"/>
              </a:endParaRPr>
            </a:p>
          </p:txBody>
        </p:sp>
        <p:sp>
          <p:nvSpPr>
            <p:cNvPr id="49166" name="Rectangle 13"/>
            <p:cNvSpPr>
              <a:spLocks noChangeArrowheads="1"/>
            </p:cNvSpPr>
            <p:nvPr/>
          </p:nvSpPr>
          <p:spPr bwMode="auto">
            <a:xfrm>
              <a:off x="4018" y="3566"/>
              <a:ext cx="1169" cy="16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9167" name="Rectangle 14"/>
            <p:cNvSpPr>
              <a:spLocks noChangeArrowheads="1"/>
            </p:cNvSpPr>
            <p:nvPr/>
          </p:nvSpPr>
          <p:spPr bwMode="auto">
            <a:xfrm>
              <a:off x="4018" y="3294"/>
              <a:ext cx="1169" cy="27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9168" name="Rectangle 15"/>
            <p:cNvSpPr>
              <a:spLocks noChangeArrowheads="1"/>
            </p:cNvSpPr>
            <p:nvPr/>
          </p:nvSpPr>
          <p:spPr bwMode="auto">
            <a:xfrm>
              <a:off x="4309" y="3382"/>
              <a:ext cx="60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400">
                  <a:solidFill>
                    <a:srgbClr val="000000"/>
                  </a:solidFill>
                  <a:latin typeface="Lucida Sans Typewriter" panose="020B0509030504030204" pitchFamily="49" charset="0"/>
                </a:rPr>
                <a:t>RealImage</a:t>
              </a:r>
              <a:endParaRPr lang="en-US" altLang="en-US" sz="1400">
                <a:latin typeface="Lucida Sans Typewriter" panose="020B0509030504030204" pitchFamily="49" charset="0"/>
              </a:endParaRPr>
            </a:p>
          </p:txBody>
        </p:sp>
        <p:sp>
          <p:nvSpPr>
            <p:cNvPr id="49169" name="Rectangle 17"/>
            <p:cNvSpPr>
              <a:spLocks noChangeArrowheads="1"/>
            </p:cNvSpPr>
            <p:nvPr/>
          </p:nvSpPr>
          <p:spPr bwMode="auto">
            <a:xfrm>
              <a:off x="4069" y="3586"/>
              <a:ext cx="74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400">
                  <a:solidFill>
                    <a:srgbClr val="000000"/>
                  </a:solidFill>
                  <a:latin typeface="Lucida Sans Typewriter" panose="020B0509030504030204" pitchFamily="49" charset="0"/>
                </a:rPr>
                <a:t>data:byte[]</a:t>
              </a:r>
              <a:endParaRPr lang="en-US" altLang="en-US" sz="1400">
                <a:latin typeface="Lucida Sans Typewriter" panose="020B0509030504030204" pitchFamily="49" charset="0"/>
              </a:endParaRPr>
            </a:p>
          </p:txBody>
        </p:sp>
        <p:sp>
          <p:nvSpPr>
            <p:cNvPr id="49170" name="Rectangle 18"/>
            <p:cNvSpPr>
              <a:spLocks noChangeArrowheads="1"/>
            </p:cNvSpPr>
            <p:nvPr/>
          </p:nvSpPr>
          <p:spPr bwMode="auto">
            <a:xfrm>
              <a:off x="1367" y="3579"/>
              <a:ext cx="1169" cy="16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9171" name="Rectangle 19"/>
            <p:cNvSpPr>
              <a:spLocks noChangeArrowheads="1"/>
            </p:cNvSpPr>
            <p:nvPr/>
          </p:nvSpPr>
          <p:spPr bwMode="auto">
            <a:xfrm>
              <a:off x="1367" y="3307"/>
              <a:ext cx="1169" cy="27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9172" name="Rectangle 20"/>
            <p:cNvSpPr>
              <a:spLocks noChangeArrowheads="1"/>
            </p:cNvSpPr>
            <p:nvPr/>
          </p:nvSpPr>
          <p:spPr bwMode="auto">
            <a:xfrm>
              <a:off x="1622" y="3395"/>
              <a:ext cx="67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400">
                  <a:solidFill>
                    <a:srgbClr val="000000"/>
                  </a:solidFill>
                  <a:latin typeface="Lucida Sans Typewriter" panose="020B0509030504030204" pitchFamily="49" charset="0"/>
                </a:rPr>
                <a:t>ImageProxy</a:t>
              </a:r>
              <a:endParaRPr lang="en-US" altLang="en-US" sz="1400">
                <a:latin typeface="Lucida Sans Typewriter" panose="020B0509030504030204" pitchFamily="49" charset="0"/>
              </a:endParaRPr>
            </a:p>
          </p:txBody>
        </p:sp>
        <p:sp>
          <p:nvSpPr>
            <p:cNvPr id="49173" name="Rectangle 21"/>
            <p:cNvSpPr>
              <a:spLocks noChangeArrowheads="1"/>
            </p:cNvSpPr>
            <p:nvPr/>
          </p:nvSpPr>
          <p:spPr bwMode="auto">
            <a:xfrm>
              <a:off x="1416" y="3586"/>
              <a:ext cx="10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400">
                  <a:solidFill>
                    <a:srgbClr val="000000"/>
                  </a:solidFill>
                  <a:latin typeface="Lucida Sans Typewriter" panose="020B0509030504030204" pitchFamily="49" charset="0"/>
                </a:rPr>
                <a:t>filename:String</a:t>
              </a:r>
              <a:endParaRPr lang="en-US" altLang="en-US" sz="1400">
                <a:latin typeface="Lucida Sans Typewriter" panose="020B0509030504030204" pitchFamily="49" charset="0"/>
              </a:endParaRPr>
            </a:p>
          </p:txBody>
        </p:sp>
        <p:sp>
          <p:nvSpPr>
            <p:cNvPr id="49174" name="Line 22"/>
            <p:cNvSpPr>
              <a:spLocks noChangeShapeType="1"/>
            </p:cNvSpPr>
            <p:nvPr/>
          </p:nvSpPr>
          <p:spPr bwMode="auto">
            <a:xfrm>
              <a:off x="2537" y="3430"/>
              <a:ext cx="148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175" name="Rectangle 23"/>
            <p:cNvSpPr>
              <a:spLocks noChangeArrowheads="1"/>
            </p:cNvSpPr>
            <p:nvPr/>
          </p:nvSpPr>
          <p:spPr bwMode="auto">
            <a:xfrm>
              <a:off x="2655" y="3287"/>
              <a:ext cx="3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400">
                  <a:solidFill>
                    <a:srgbClr val="000000"/>
                  </a:solidFill>
                  <a:latin typeface="Lucida Sans Typewriter" panose="020B0509030504030204" pitchFamily="49" charset="0"/>
                </a:rPr>
                <a:t>image</a:t>
              </a:r>
              <a:endParaRPr lang="en-US" altLang="en-US" sz="1400">
                <a:latin typeface="Lucida Sans Typewriter" panose="020B0509030504030204" pitchFamily="49" charset="0"/>
              </a:endParaRPr>
            </a:p>
          </p:txBody>
        </p:sp>
        <p:sp>
          <p:nvSpPr>
            <p:cNvPr id="49176" name="Rectangle 24"/>
            <p:cNvSpPr>
              <a:spLocks noChangeArrowheads="1"/>
            </p:cNvSpPr>
            <p:nvPr/>
          </p:nvSpPr>
          <p:spPr bwMode="auto">
            <a:xfrm>
              <a:off x="2612" y="3463"/>
              <a:ext cx="6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400">
                  <a:solidFill>
                    <a:srgbClr val="000000"/>
                  </a:solidFill>
                  <a:latin typeface="Lucida Sans Typewriter" panose="020B0509030504030204" pitchFamily="49" charset="0"/>
                </a:rPr>
                <a:t>1</a:t>
              </a:r>
              <a:endParaRPr lang="en-US" altLang="en-US" sz="1400">
                <a:latin typeface="Lucida Sans Typewriter" panose="020B0509030504030204" pitchFamily="49" charset="0"/>
              </a:endParaRPr>
            </a:p>
          </p:txBody>
        </p:sp>
        <p:sp>
          <p:nvSpPr>
            <p:cNvPr id="49177" name="Rectangle 25"/>
            <p:cNvSpPr>
              <a:spLocks noChangeArrowheads="1"/>
            </p:cNvSpPr>
            <p:nvPr/>
          </p:nvSpPr>
          <p:spPr bwMode="auto">
            <a:xfrm>
              <a:off x="3732" y="3463"/>
              <a:ext cx="27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400">
                  <a:solidFill>
                    <a:srgbClr val="000000"/>
                  </a:solidFill>
                  <a:latin typeface="Lucida Sans Typewriter" panose="020B0509030504030204" pitchFamily="49" charset="0"/>
                </a:rPr>
                <a:t>0..1</a:t>
              </a:r>
              <a:endParaRPr lang="en-US" altLang="en-US" sz="1400">
                <a:latin typeface="Lucida Sans Typewriter" panose="020B0509030504030204" pitchFamily="49" charset="0"/>
              </a:endParaRPr>
            </a:p>
          </p:txBody>
        </p:sp>
        <p:sp>
          <p:nvSpPr>
            <p:cNvPr id="49178" name="Freeform 26"/>
            <p:cNvSpPr>
              <a:spLocks/>
            </p:cNvSpPr>
            <p:nvPr/>
          </p:nvSpPr>
          <p:spPr bwMode="auto">
            <a:xfrm>
              <a:off x="3175" y="2872"/>
              <a:ext cx="177" cy="163"/>
            </a:xfrm>
            <a:custGeom>
              <a:avLst/>
              <a:gdLst>
                <a:gd name="T0" fmla="*/ 82 w 177"/>
                <a:gd name="T1" fmla="*/ 163 h 163"/>
                <a:gd name="T2" fmla="*/ 0 w 177"/>
                <a:gd name="T3" fmla="*/ 163 h 163"/>
                <a:gd name="T4" fmla="*/ 82 w 177"/>
                <a:gd name="T5" fmla="*/ 0 h 163"/>
                <a:gd name="T6" fmla="*/ 177 w 177"/>
                <a:gd name="T7" fmla="*/ 163 h 163"/>
                <a:gd name="T8" fmla="*/ 82 w 177"/>
                <a:gd name="T9" fmla="*/ 163 h 163"/>
                <a:gd name="T10" fmla="*/ 0 60000 65536"/>
                <a:gd name="T11" fmla="*/ 0 60000 65536"/>
                <a:gd name="T12" fmla="*/ 0 60000 65536"/>
                <a:gd name="T13" fmla="*/ 0 60000 65536"/>
                <a:gd name="T14" fmla="*/ 0 60000 65536"/>
                <a:gd name="T15" fmla="*/ 0 w 177"/>
                <a:gd name="T16" fmla="*/ 0 h 163"/>
                <a:gd name="T17" fmla="*/ 177 w 177"/>
                <a:gd name="T18" fmla="*/ 163 h 163"/>
              </a:gdLst>
              <a:ahLst/>
              <a:cxnLst>
                <a:cxn ang="T10">
                  <a:pos x="T0" y="T1"/>
                </a:cxn>
                <a:cxn ang="T11">
                  <a:pos x="T2" y="T3"/>
                </a:cxn>
                <a:cxn ang="T12">
                  <a:pos x="T4" y="T5"/>
                </a:cxn>
                <a:cxn ang="T13">
                  <a:pos x="T6" y="T7"/>
                </a:cxn>
                <a:cxn ang="T14">
                  <a:pos x="T8" y="T9"/>
                </a:cxn>
              </a:cxnLst>
              <a:rect l="T15" t="T16" r="T17" b="T18"/>
              <a:pathLst>
                <a:path w="177" h="163">
                  <a:moveTo>
                    <a:pt x="82" y="163"/>
                  </a:moveTo>
                  <a:lnTo>
                    <a:pt x="0" y="163"/>
                  </a:lnTo>
                  <a:lnTo>
                    <a:pt x="82" y="0"/>
                  </a:lnTo>
                  <a:lnTo>
                    <a:pt x="177" y="163"/>
                  </a:lnTo>
                  <a:lnTo>
                    <a:pt x="82" y="163"/>
                  </a:lnTo>
                  <a:close/>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9179" name="Freeform 27"/>
            <p:cNvSpPr>
              <a:spLocks/>
            </p:cNvSpPr>
            <p:nvPr/>
          </p:nvSpPr>
          <p:spPr bwMode="auto">
            <a:xfrm>
              <a:off x="1938" y="3131"/>
              <a:ext cx="2678" cy="163"/>
            </a:xfrm>
            <a:custGeom>
              <a:avLst/>
              <a:gdLst>
                <a:gd name="T0" fmla="*/ 0 w 2678"/>
                <a:gd name="T1" fmla="*/ 163 h 163"/>
                <a:gd name="T2" fmla="*/ 0 w 2678"/>
                <a:gd name="T3" fmla="*/ 0 h 163"/>
                <a:gd name="T4" fmla="*/ 2678 w 2678"/>
                <a:gd name="T5" fmla="*/ 0 h 163"/>
                <a:gd name="T6" fmla="*/ 2678 w 2678"/>
                <a:gd name="T7" fmla="*/ 149 h 163"/>
                <a:gd name="T8" fmla="*/ 0 60000 65536"/>
                <a:gd name="T9" fmla="*/ 0 60000 65536"/>
                <a:gd name="T10" fmla="*/ 0 60000 65536"/>
                <a:gd name="T11" fmla="*/ 0 60000 65536"/>
                <a:gd name="T12" fmla="*/ 0 w 2678"/>
                <a:gd name="T13" fmla="*/ 0 h 163"/>
                <a:gd name="T14" fmla="*/ 2678 w 2678"/>
                <a:gd name="T15" fmla="*/ 163 h 163"/>
              </a:gdLst>
              <a:ahLst/>
              <a:cxnLst>
                <a:cxn ang="T8">
                  <a:pos x="T0" y="T1"/>
                </a:cxn>
                <a:cxn ang="T9">
                  <a:pos x="T2" y="T3"/>
                </a:cxn>
                <a:cxn ang="T10">
                  <a:pos x="T4" y="T5"/>
                </a:cxn>
                <a:cxn ang="T11">
                  <a:pos x="T6" y="T7"/>
                </a:cxn>
              </a:cxnLst>
              <a:rect l="T12" t="T13" r="T14" b="T15"/>
              <a:pathLst>
                <a:path w="2678" h="163">
                  <a:moveTo>
                    <a:pt x="0" y="163"/>
                  </a:moveTo>
                  <a:lnTo>
                    <a:pt x="0" y="0"/>
                  </a:lnTo>
                  <a:lnTo>
                    <a:pt x="2678" y="0"/>
                  </a:lnTo>
                  <a:lnTo>
                    <a:pt x="2678" y="149"/>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9180" name="Line 28"/>
            <p:cNvSpPr>
              <a:spLocks noChangeShapeType="1"/>
            </p:cNvSpPr>
            <p:nvPr/>
          </p:nvSpPr>
          <p:spPr bwMode="auto">
            <a:xfrm flipV="1">
              <a:off x="3257" y="3035"/>
              <a:ext cx="1" cy="96"/>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181" name="Rectangle 39"/>
            <p:cNvSpPr>
              <a:spLocks noChangeArrowheads="1"/>
            </p:cNvSpPr>
            <p:nvPr/>
          </p:nvSpPr>
          <p:spPr bwMode="auto">
            <a:xfrm>
              <a:off x="2672" y="2695"/>
              <a:ext cx="1183" cy="17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9182" name="Rectangle 40"/>
            <p:cNvSpPr>
              <a:spLocks noChangeArrowheads="1"/>
            </p:cNvSpPr>
            <p:nvPr/>
          </p:nvSpPr>
          <p:spPr bwMode="auto">
            <a:xfrm>
              <a:off x="2732" y="2708"/>
              <a:ext cx="47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400">
                  <a:solidFill>
                    <a:srgbClr val="000000"/>
                  </a:solidFill>
                  <a:latin typeface="Lucida Sans Typewriter" panose="020B0509030504030204" pitchFamily="49" charset="0"/>
                </a:rPr>
                <a:t>paint()</a:t>
              </a:r>
              <a:endParaRPr lang="en-US" altLang="en-US" sz="1400">
                <a:latin typeface="Lucida Sans Typewriter" panose="020B0509030504030204" pitchFamily="49" charset="0"/>
              </a:endParaRPr>
            </a:p>
          </p:txBody>
        </p:sp>
        <p:sp>
          <p:nvSpPr>
            <p:cNvPr id="49183" name="Rectangle 41"/>
            <p:cNvSpPr>
              <a:spLocks noChangeArrowheads="1"/>
            </p:cNvSpPr>
            <p:nvPr/>
          </p:nvSpPr>
          <p:spPr bwMode="auto">
            <a:xfrm>
              <a:off x="1367" y="3743"/>
              <a:ext cx="1169" cy="17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9184" name="Rectangle 42"/>
            <p:cNvSpPr>
              <a:spLocks noChangeArrowheads="1"/>
            </p:cNvSpPr>
            <p:nvPr/>
          </p:nvSpPr>
          <p:spPr bwMode="auto">
            <a:xfrm>
              <a:off x="1416" y="3749"/>
              <a:ext cx="47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400">
                  <a:solidFill>
                    <a:srgbClr val="000000"/>
                  </a:solidFill>
                  <a:latin typeface="Lucida Sans Typewriter" panose="020B0509030504030204" pitchFamily="49" charset="0"/>
                </a:rPr>
                <a:t>paint()</a:t>
              </a:r>
              <a:endParaRPr lang="en-US" altLang="en-US" sz="1400">
                <a:latin typeface="Lucida Sans Typewriter" panose="020B0509030504030204" pitchFamily="49" charset="0"/>
              </a:endParaRPr>
            </a:p>
          </p:txBody>
        </p:sp>
        <p:sp>
          <p:nvSpPr>
            <p:cNvPr id="49185" name="Rectangle 43"/>
            <p:cNvSpPr>
              <a:spLocks noChangeArrowheads="1"/>
            </p:cNvSpPr>
            <p:nvPr/>
          </p:nvSpPr>
          <p:spPr bwMode="auto">
            <a:xfrm>
              <a:off x="4018" y="3730"/>
              <a:ext cx="1169" cy="176"/>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9186" name="Rectangle 44"/>
            <p:cNvSpPr>
              <a:spLocks noChangeArrowheads="1"/>
            </p:cNvSpPr>
            <p:nvPr/>
          </p:nvSpPr>
          <p:spPr bwMode="auto">
            <a:xfrm>
              <a:off x="4070" y="3735"/>
              <a:ext cx="47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400">
                  <a:solidFill>
                    <a:srgbClr val="000000"/>
                  </a:solidFill>
                  <a:latin typeface="Lucida Sans Typewriter" panose="020B0509030504030204" pitchFamily="49" charset="0"/>
                </a:rPr>
                <a:t>paint()</a:t>
              </a:r>
              <a:endParaRPr lang="en-US" altLang="en-US" sz="1400">
                <a:latin typeface="Lucida Sans Typewriter" panose="020B0509030504030204" pitchFamily="49" charset="0"/>
              </a:endParaRPr>
            </a:p>
          </p:txBody>
        </p:sp>
      </p:grpSp>
      <p:sp>
        <p:nvSpPr>
          <p:cNvPr id="251954" name="Text Box 50"/>
          <p:cNvSpPr txBox="1">
            <a:spLocks noChangeArrowheads="1"/>
          </p:cNvSpPr>
          <p:nvPr/>
        </p:nvSpPr>
        <p:spPr bwMode="auto">
          <a:xfrm>
            <a:off x="720725" y="4708525"/>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2000">
              <a:solidFill>
                <a:srgbClr val="FF0000"/>
              </a:solidFill>
            </a:endParaRPr>
          </a:p>
        </p:txBody>
      </p:sp>
      <p:sp>
        <p:nvSpPr>
          <p:cNvPr id="251955" name="AutoShape 51"/>
          <p:cNvSpPr>
            <a:spLocks noChangeArrowheads="1"/>
          </p:cNvSpPr>
          <p:nvPr/>
        </p:nvSpPr>
        <p:spPr bwMode="auto">
          <a:xfrm>
            <a:off x="6840538" y="3711575"/>
            <a:ext cx="2093912" cy="752475"/>
          </a:xfrm>
          <a:prstGeom prst="wedgeEllipseCallout">
            <a:avLst>
              <a:gd name="adj1" fmla="val -43750"/>
              <a:gd name="adj2" fmla="val 70000"/>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a:solidFill>
                  <a:srgbClr val="FF0000"/>
                </a:solidFill>
              </a:rPr>
              <a:t>Proxy Pattern!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193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nodePh="1">
                                  <p:stCondLst>
                                    <p:cond delay="0"/>
                                  </p:stCondLst>
                                  <p:endCondLst>
                                    <p:cond evt="begin" delay="0">
                                      <p:tn val="17"/>
                                    </p:cond>
                                  </p:endCondLst>
                                  <p:childTnLst>
                                    <p:set>
                                      <p:cBhvr>
                                        <p:cTn id="18" dur="1" fill="hold">
                                          <p:stCondLst>
                                            <p:cond delay="0"/>
                                          </p:stCondLst>
                                        </p:cTn>
                                        <p:tgtEl>
                                          <p:spTgt spid="251954"/>
                                        </p:tgtEl>
                                        <p:attrNameLst>
                                          <p:attrName>style.visibility</p:attrName>
                                        </p:attrNameLst>
                                      </p:cBhvr>
                                      <p:to>
                                        <p:strVal val="visible"/>
                                      </p:to>
                                    </p:set>
                                    <p:anim calcmode="lin" valueType="num">
                                      <p:cBhvr>
                                        <p:cTn id="19" dur="500" fill="hold"/>
                                        <p:tgtEl>
                                          <p:spTgt spid="251954"/>
                                        </p:tgtEl>
                                        <p:attrNameLst>
                                          <p:attrName>ppt_w</p:attrName>
                                        </p:attrNameLst>
                                      </p:cBhvr>
                                      <p:tavLst>
                                        <p:tav tm="0">
                                          <p:val>
                                            <p:fltVal val="0"/>
                                          </p:val>
                                        </p:tav>
                                        <p:tav tm="100000">
                                          <p:val>
                                            <p:strVal val="#ppt_w"/>
                                          </p:val>
                                        </p:tav>
                                      </p:tavLst>
                                    </p:anim>
                                    <p:anim calcmode="lin" valueType="num">
                                      <p:cBhvr>
                                        <p:cTn id="20" dur="500" fill="hold"/>
                                        <p:tgtEl>
                                          <p:spTgt spid="251954"/>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519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34" grpId="0" build="p" autoUpdateAnimBg="0"/>
      <p:bldP spid="251954" grpId="0"/>
      <p:bldP spid="251955"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ChangeArrowheads="1"/>
          </p:cNvSpPr>
          <p:nvPr>
            <p:ph type="title"/>
          </p:nvPr>
        </p:nvSpPr>
        <p:spPr/>
        <p:txBody>
          <a:bodyPr/>
          <a:lstStyle/>
          <a:p>
            <a:r>
              <a:rPr lang="en-US" altLang="en-US" smtClean="0">
                <a:ea typeface="ＭＳ Ｐゴシック" panose="020B0600070205080204" pitchFamily="34" charset="-128"/>
              </a:rPr>
              <a:t>Examples of Model Transformations and Forward Engineering</a:t>
            </a:r>
          </a:p>
        </p:txBody>
      </p:sp>
      <p:sp>
        <p:nvSpPr>
          <p:cNvPr id="51203" name="Rectangle 1027"/>
          <p:cNvSpPr>
            <a:spLocks noGrp="1" noChangeArrowheads="1"/>
          </p:cNvSpPr>
          <p:nvPr>
            <p:ph type="body" idx="1"/>
          </p:nvPr>
        </p:nvSpPr>
        <p:spPr/>
        <p:txBody>
          <a:bodyPr/>
          <a:lstStyle/>
          <a:p>
            <a:r>
              <a:rPr lang="en-US" altLang="en-US" smtClean="0">
                <a:ea typeface="ＭＳ Ｐゴシック" panose="020B0600070205080204" pitchFamily="34" charset="-128"/>
              </a:rPr>
              <a:t>Model Transformations</a:t>
            </a:r>
          </a:p>
          <a:p>
            <a:pPr lvl="1"/>
            <a:r>
              <a:rPr lang="en-US" altLang="en-US" smtClean="0">
                <a:ea typeface="ＭＳ Ｐゴシック" panose="020B0600070205080204" pitchFamily="34" charset="-128"/>
              </a:rPr>
              <a:t>Goal: Optimizing the object design model</a:t>
            </a:r>
          </a:p>
          <a:p>
            <a:pPr lvl="2"/>
            <a:r>
              <a:rPr lang="en-US" altLang="en-US" smtClean="0">
                <a:ea typeface="ＭＳ Ｐゴシック" panose="020B0600070205080204" pitchFamily="34" charset="-128"/>
              </a:rPr>
              <a:t>Collapsing objects</a:t>
            </a:r>
          </a:p>
          <a:p>
            <a:pPr lvl="2"/>
            <a:r>
              <a:rPr lang="en-US" altLang="en-US" smtClean="0">
                <a:ea typeface="ＭＳ Ｐゴシック" panose="020B0600070205080204" pitchFamily="34" charset="-128"/>
              </a:rPr>
              <a:t>Delaying expensive computations</a:t>
            </a:r>
          </a:p>
          <a:p>
            <a:r>
              <a:rPr lang="en-US" altLang="en-US" smtClean="0">
                <a:ea typeface="ＭＳ Ｐゴシック" panose="020B0600070205080204" pitchFamily="34" charset="-128"/>
              </a:rPr>
              <a:t>Forward Engineering</a:t>
            </a:r>
          </a:p>
          <a:p>
            <a:pPr lvl="1"/>
            <a:r>
              <a:rPr lang="en-US" altLang="en-US" smtClean="0">
                <a:ea typeface="ＭＳ Ｐゴシック" panose="020B0600070205080204" pitchFamily="34" charset="-128"/>
              </a:rPr>
              <a:t>Goal: Implementing the object design model in a programming language</a:t>
            </a:r>
          </a:p>
          <a:p>
            <a:pPr lvl="1"/>
            <a:r>
              <a:rPr lang="en-US" altLang="en-US" smtClean="0">
                <a:ea typeface="ＭＳ Ｐゴシック" panose="020B0600070205080204" pitchFamily="34" charset="-128"/>
              </a:rPr>
              <a:t>Mapping inheritance</a:t>
            </a:r>
          </a:p>
          <a:p>
            <a:pPr lvl="1"/>
            <a:r>
              <a:rPr lang="en-US" altLang="en-US" smtClean="0">
                <a:ea typeface="ＭＳ Ｐゴシック" panose="020B0600070205080204" pitchFamily="34" charset="-128"/>
              </a:rPr>
              <a:t>Mapping associations</a:t>
            </a:r>
          </a:p>
          <a:p>
            <a:pPr lvl="1"/>
            <a:r>
              <a:rPr lang="en-US" altLang="en-US" smtClean="0">
                <a:ea typeface="ＭＳ Ｐゴシック" panose="020B0600070205080204" pitchFamily="34" charset="-128"/>
              </a:rPr>
              <a:t>Mapping contracts to exceptions</a:t>
            </a:r>
          </a:p>
          <a:p>
            <a:pPr lvl="1"/>
            <a:r>
              <a:rPr lang="en-US" altLang="en-US" smtClean="0">
                <a:ea typeface="ＭＳ Ｐゴシック" panose="020B0600070205080204" pitchFamily="34" charset="-128"/>
              </a:rPr>
              <a:t>Mapping object models to tables</a:t>
            </a:r>
            <a:br>
              <a:rPr lang="en-US" altLang="en-US" smtClean="0">
                <a:ea typeface="ＭＳ Ｐゴシック" panose="020B0600070205080204" pitchFamily="34" charset="-128"/>
              </a:rPr>
            </a:br>
            <a:endParaRPr lang="en-US" altLang="en-US" smtClean="0">
              <a:ea typeface="ＭＳ Ｐゴシック" panose="020B0600070205080204" pitchFamily="34" charset="-128"/>
            </a:endParaRPr>
          </a:p>
        </p:txBody>
      </p:sp>
      <p:sp>
        <p:nvSpPr>
          <p:cNvPr id="51204" name="AutoShape 1028"/>
          <p:cNvSpPr>
            <a:spLocks noChangeArrowheads="1"/>
          </p:cNvSpPr>
          <p:nvPr/>
        </p:nvSpPr>
        <p:spPr bwMode="auto">
          <a:xfrm>
            <a:off x="860425" y="3952875"/>
            <a:ext cx="368300" cy="215900"/>
          </a:xfrm>
          <a:prstGeom prst="rightArrow">
            <a:avLst>
              <a:gd name="adj1" fmla="val 50000"/>
              <a:gd name="adj2" fmla="val 42647"/>
            </a:avLst>
          </a:prstGeom>
          <a:solidFill>
            <a:srgbClr val="FF0000"/>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26"/>
          <p:cNvSpPr>
            <a:spLocks noGrp="1" noChangeArrowheads="1"/>
          </p:cNvSpPr>
          <p:nvPr>
            <p:ph type="title"/>
          </p:nvPr>
        </p:nvSpPr>
        <p:spPr/>
        <p:txBody>
          <a:bodyPr/>
          <a:lstStyle/>
          <a:p>
            <a:r>
              <a:rPr lang="en-US" altLang="en-US" smtClean="0">
                <a:ea typeface="ＭＳ Ｐゴシック" panose="020B0600070205080204" pitchFamily="34" charset="-128"/>
              </a:rPr>
              <a:t>Forward Engineering: Mapping a UML Model into Source Code</a:t>
            </a:r>
          </a:p>
        </p:txBody>
      </p:sp>
      <p:sp>
        <p:nvSpPr>
          <p:cNvPr id="449539" name="Rectangle 1027"/>
          <p:cNvSpPr>
            <a:spLocks noGrp="1" noChangeArrowheads="1"/>
          </p:cNvSpPr>
          <p:nvPr>
            <p:ph type="body" idx="1"/>
          </p:nvPr>
        </p:nvSpPr>
        <p:spPr>
          <a:xfrm>
            <a:off x="533400" y="1395413"/>
            <a:ext cx="8001000" cy="4800600"/>
          </a:xfrm>
        </p:spPr>
        <p:txBody>
          <a:bodyPr/>
          <a:lstStyle/>
          <a:p>
            <a:r>
              <a:rPr lang="en-US" altLang="en-US" b="1" smtClean="0">
                <a:ea typeface="ＭＳ Ｐゴシック" panose="020B0600070205080204" pitchFamily="34" charset="-128"/>
              </a:rPr>
              <a:t>Goal</a:t>
            </a:r>
            <a:r>
              <a:rPr lang="en-US" altLang="en-US" smtClean="0">
                <a:ea typeface="ＭＳ Ｐゴシック" panose="020B0600070205080204" pitchFamily="34" charset="-128"/>
              </a:rPr>
              <a:t>:  We have a UML-Model with inheritance. We want to translate it into source code</a:t>
            </a:r>
          </a:p>
          <a:p>
            <a:r>
              <a:rPr lang="en-US" altLang="en-US" b="1" smtClean="0">
                <a:ea typeface="ＭＳ Ｐゴシック" panose="020B0600070205080204" pitchFamily="34" charset="-128"/>
              </a:rPr>
              <a:t>Question</a:t>
            </a:r>
            <a:r>
              <a:rPr lang="en-US" altLang="en-US" smtClean="0">
                <a:ea typeface="ＭＳ Ｐゴシック" panose="020B0600070205080204" pitchFamily="34" charset="-128"/>
              </a:rPr>
              <a:t>: Which mechanisms in the programming language can be used? </a:t>
            </a:r>
          </a:p>
          <a:p>
            <a:pPr lvl="1"/>
            <a:r>
              <a:rPr lang="en-US" altLang="en-US" smtClean="0">
                <a:ea typeface="ＭＳ Ｐゴシック" panose="020B0600070205080204" pitchFamily="34" charset="-128"/>
              </a:rPr>
              <a:t>Let’s focus on Java</a:t>
            </a:r>
          </a:p>
          <a:p>
            <a:r>
              <a:rPr lang="en-US" altLang="en-US" smtClean="0">
                <a:ea typeface="ＭＳ Ｐゴシック" panose="020B0600070205080204" pitchFamily="34" charset="-128"/>
              </a:rPr>
              <a:t>Java provides the following mechanisms:</a:t>
            </a:r>
          </a:p>
          <a:p>
            <a:pPr lvl="1"/>
            <a:r>
              <a:rPr lang="en-US" altLang="en-US" smtClean="0">
                <a:ea typeface="ＭＳ Ｐゴシック" panose="020B0600070205080204" pitchFamily="34" charset="-128"/>
              </a:rPr>
              <a:t>Overwriting of methods (default in Java)</a:t>
            </a:r>
          </a:p>
          <a:p>
            <a:pPr lvl="1"/>
            <a:r>
              <a:rPr lang="en-US" altLang="en-US" smtClean="0">
                <a:ea typeface="ＭＳ Ｐゴシック" panose="020B0600070205080204" pitchFamily="34" charset="-128"/>
              </a:rPr>
              <a:t>Final classes</a:t>
            </a:r>
          </a:p>
          <a:p>
            <a:pPr lvl="1"/>
            <a:r>
              <a:rPr lang="en-US" altLang="en-US" smtClean="0">
                <a:ea typeface="ＭＳ Ｐゴシック" panose="020B0600070205080204" pitchFamily="34" charset="-128"/>
              </a:rPr>
              <a:t>Final methods</a:t>
            </a:r>
          </a:p>
          <a:p>
            <a:pPr lvl="1"/>
            <a:r>
              <a:rPr lang="en-US" altLang="en-US" smtClean="0">
                <a:ea typeface="ＭＳ Ｐゴシック" panose="020B0600070205080204" pitchFamily="34" charset="-128"/>
              </a:rPr>
              <a:t>Abstract methods</a:t>
            </a:r>
          </a:p>
          <a:p>
            <a:pPr lvl="1"/>
            <a:r>
              <a:rPr lang="en-US" altLang="en-US" smtClean="0">
                <a:ea typeface="ＭＳ Ｐゴシック" panose="020B0600070205080204" pitchFamily="34" charset="-128"/>
              </a:rPr>
              <a:t>Abstract classes</a:t>
            </a:r>
          </a:p>
          <a:p>
            <a:pPr lvl="1"/>
            <a:r>
              <a:rPr lang="en-US" altLang="en-US" smtClean="0">
                <a:ea typeface="ＭＳ Ｐゴシック" panose="020B0600070205080204" pitchFamily="34" charset="-128"/>
              </a:rPr>
              <a:t>Interfaces.</a:t>
            </a:r>
          </a:p>
          <a:p>
            <a:endParaRPr lang="en-US" altLang="en-US" smtClean="0">
              <a:ea typeface="ＭＳ Ｐゴシック" panose="020B0600070205080204"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9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95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4953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4953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4953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4953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4953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4953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4953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495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p:txBody>
          <a:bodyPr/>
          <a:lstStyle/>
          <a:p>
            <a:r>
              <a:rPr lang="en-US" altLang="en-US" smtClean="0">
                <a:ea typeface="ＭＳ Ｐゴシック" panose="020B0600070205080204" pitchFamily="34" charset="-128"/>
              </a:rPr>
              <a:t>Lecture Plan</a:t>
            </a:r>
          </a:p>
        </p:txBody>
      </p:sp>
      <p:sp>
        <p:nvSpPr>
          <p:cNvPr id="18435" name="Rectangle 7"/>
          <p:cNvSpPr>
            <a:spLocks noGrp="1" noChangeArrowheads="1"/>
          </p:cNvSpPr>
          <p:nvPr>
            <p:ph type="body" idx="1"/>
          </p:nvPr>
        </p:nvSpPr>
        <p:spPr/>
        <p:txBody>
          <a:bodyPr/>
          <a:lstStyle/>
          <a:p>
            <a:r>
              <a:rPr lang="en-US" altLang="en-US" smtClean="0">
                <a:ea typeface="ＭＳ Ｐゴシック" panose="020B0600070205080204" pitchFamily="34" charset="-128"/>
              </a:rPr>
              <a:t>Part 1</a:t>
            </a:r>
          </a:p>
          <a:p>
            <a:pPr lvl="1"/>
            <a:r>
              <a:rPr lang="en-US" altLang="en-US" smtClean="0">
                <a:ea typeface="ＭＳ Ｐゴシック" panose="020B0600070205080204" pitchFamily="34" charset="-128"/>
              </a:rPr>
              <a:t>Operations on the object model: </a:t>
            </a:r>
          </a:p>
          <a:p>
            <a:pPr lvl="2"/>
            <a:r>
              <a:rPr lang="en-US" altLang="en-US" smtClean="0">
                <a:ea typeface="ＭＳ Ｐゴシック" panose="020B0600070205080204" pitchFamily="34" charset="-128"/>
              </a:rPr>
              <a:t>Optimizations to address performance requirements</a:t>
            </a:r>
          </a:p>
          <a:p>
            <a:pPr lvl="1"/>
            <a:r>
              <a:rPr lang="en-US" altLang="en-US" smtClean="0">
                <a:ea typeface="ＭＳ Ｐゴシック" panose="020B0600070205080204" pitchFamily="34" charset="-128"/>
              </a:rPr>
              <a:t>Implementation of class model components: </a:t>
            </a:r>
          </a:p>
          <a:p>
            <a:pPr lvl="2"/>
            <a:r>
              <a:rPr lang="en-US" altLang="en-US" smtClean="0">
                <a:ea typeface="ＭＳ Ｐゴシック" panose="020B0600070205080204" pitchFamily="34" charset="-128"/>
              </a:rPr>
              <a:t>Realization of associations</a:t>
            </a:r>
          </a:p>
          <a:p>
            <a:pPr lvl="2"/>
            <a:r>
              <a:rPr lang="en-US" altLang="en-US" smtClean="0">
                <a:ea typeface="ＭＳ Ｐゴシック" panose="020B0600070205080204" pitchFamily="34" charset="-128"/>
              </a:rPr>
              <a:t>Realization of  operation contracts</a:t>
            </a:r>
          </a:p>
          <a:p>
            <a:r>
              <a:rPr lang="en-US" altLang="en-US" smtClean="0">
                <a:ea typeface="ＭＳ Ｐゴシック" panose="020B0600070205080204" pitchFamily="34" charset="-128"/>
              </a:rPr>
              <a:t>Part 2</a:t>
            </a:r>
          </a:p>
          <a:p>
            <a:pPr lvl="1"/>
            <a:r>
              <a:rPr lang="en-US" altLang="en-US" smtClean="0">
                <a:ea typeface="ＭＳ Ｐゴシック" panose="020B0600070205080204" pitchFamily="34" charset="-128"/>
              </a:rPr>
              <a:t>Realizing entity objects based on selected storage strategy</a:t>
            </a:r>
          </a:p>
          <a:p>
            <a:pPr lvl="1"/>
            <a:r>
              <a:rPr lang="en-US" altLang="en-US" smtClean="0">
                <a:ea typeface="ＭＳ Ｐゴシック" panose="020B0600070205080204" pitchFamily="34" charset="-128"/>
              </a:rPr>
              <a:t>Mapping the object model to a storage schema</a:t>
            </a:r>
          </a:p>
          <a:p>
            <a:pPr lvl="1"/>
            <a:r>
              <a:rPr lang="en-US" altLang="en-US" smtClean="0">
                <a:ea typeface="ＭＳ Ｐゴシック" panose="020B0600070205080204" pitchFamily="34" charset="-128"/>
              </a:rPr>
              <a:t>Mapping class diagrams to tables</a:t>
            </a:r>
            <a:br>
              <a:rPr lang="en-US" altLang="en-US" smtClean="0">
                <a:ea typeface="ＭＳ Ｐゴシック" panose="020B0600070205080204" pitchFamily="34" charset="-128"/>
              </a:rPr>
            </a:br>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title"/>
          </p:nvPr>
        </p:nvSpPr>
        <p:spPr/>
        <p:txBody>
          <a:bodyPr/>
          <a:lstStyle/>
          <a:p>
            <a:r>
              <a:rPr lang="en-US" altLang="en-US" smtClean="0">
                <a:ea typeface="ＭＳ Ｐゴシック" panose="020B0600070205080204" pitchFamily="34" charset="-128"/>
              </a:rPr>
              <a:t>Realizing Inheritance in Java</a:t>
            </a:r>
          </a:p>
        </p:txBody>
      </p:sp>
      <p:sp>
        <p:nvSpPr>
          <p:cNvPr id="450567" name="Rectangle 7"/>
          <p:cNvSpPr>
            <a:spLocks noGrp="1" noChangeArrowheads="1"/>
          </p:cNvSpPr>
          <p:nvPr>
            <p:ph type="body" idx="1"/>
          </p:nvPr>
        </p:nvSpPr>
        <p:spPr/>
        <p:txBody>
          <a:bodyPr/>
          <a:lstStyle/>
          <a:p>
            <a:r>
              <a:rPr lang="en-US" altLang="en-US" smtClean="0">
                <a:solidFill>
                  <a:srgbClr val="FF0000"/>
                </a:solidFill>
                <a:ea typeface="ＭＳ Ｐゴシック" panose="020B0600070205080204" pitchFamily="34" charset="-128"/>
              </a:rPr>
              <a:t>Realisation of specialization and generalization</a:t>
            </a:r>
            <a:r>
              <a:rPr lang="en-US" altLang="en-US" smtClean="0">
                <a:ea typeface="ＭＳ Ｐゴシック" panose="020B0600070205080204" pitchFamily="34" charset="-128"/>
              </a:rPr>
              <a:t> </a:t>
            </a:r>
          </a:p>
          <a:p>
            <a:pPr lvl="1"/>
            <a:r>
              <a:rPr lang="en-US" altLang="en-US" smtClean="0">
                <a:ea typeface="ＭＳ Ｐゴシック" panose="020B0600070205080204" pitchFamily="34" charset="-128"/>
              </a:rPr>
              <a:t>Definition of subclasses </a:t>
            </a:r>
          </a:p>
          <a:p>
            <a:pPr lvl="1"/>
            <a:r>
              <a:rPr lang="en-US" altLang="en-US" smtClean="0">
                <a:ea typeface="ＭＳ Ｐゴシック" panose="020B0600070205080204" pitchFamily="34" charset="-128"/>
              </a:rPr>
              <a:t>Java keyword: </a:t>
            </a:r>
            <a:r>
              <a:rPr lang="en-US" altLang="en-US" b="1" smtClean="0">
                <a:latin typeface="Courier New" panose="02070309020205020404" pitchFamily="49" charset="0"/>
                <a:ea typeface="ＭＳ Ｐゴシック" panose="020B0600070205080204" pitchFamily="34" charset="-128"/>
              </a:rPr>
              <a:t>extends</a:t>
            </a:r>
            <a:endParaRPr lang="en-US" altLang="en-US" smtClean="0">
              <a:ea typeface="ＭＳ Ｐゴシック" panose="020B0600070205080204" pitchFamily="34" charset="-128"/>
            </a:endParaRPr>
          </a:p>
          <a:p>
            <a:r>
              <a:rPr lang="en-US" altLang="en-US" smtClean="0">
                <a:solidFill>
                  <a:srgbClr val="FF0000"/>
                </a:solidFill>
                <a:ea typeface="ＭＳ Ｐゴシック" panose="020B0600070205080204" pitchFamily="34" charset="-128"/>
              </a:rPr>
              <a:t>Realisation of simple inheritance</a:t>
            </a:r>
            <a:r>
              <a:rPr lang="en-US" altLang="en-US" smtClean="0">
                <a:ea typeface="ＭＳ Ｐゴシック" panose="020B0600070205080204" pitchFamily="34" charset="-128"/>
              </a:rPr>
              <a:t> </a:t>
            </a:r>
          </a:p>
          <a:p>
            <a:pPr lvl="1"/>
            <a:r>
              <a:rPr lang="en-US" altLang="en-US" smtClean="0">
                <a:ea typeface="ＭＳ Ｐゴシック" panose="020B0600070205080204" pitchFamily="34" charset="-128"/>
              </a:rPr>
              <a:t>Overwriting of methods is not allowed</a:t>
            </a:r>
          </a:p>
          <a:p>
            <a:pPr lvl="1"/>
            <a:r>
              <a:rPr lang="en-US" altLang="en-US" smtClean="0">
                <a:ea typeface="ＭＳ Ｐゴシック" panose="020B0600070205080204" pitchFamily="34" charset="-128"/>
              </a:rPr>
              <a:t>Java keyword:  </a:t>
            </a:r>
            <a:r>
              <a:rPr lang="en-US" altLang="en-US" b="1" smtClean="0">
                <a:latin typeface="Courier New" panose="02070309020205020404" pitchFamily="49" charset="0"/>
                <a:ea typeface="ＭＳ Ｐゴシック" panose="020B0600070205080204" pitchFamily="34" charset="-128"/>
              </a:rPr>
              <a:t>final</a:t>
            </a:r>
            <a:endParaRPr lang="en-US" altLang="en-US" smtClean="0">
              <a:ea typeface="ＭＳ Ｐゴシック" panose="020B0600070205080204" pitchFamily="34" charset="-128"/>
            </a:endParaRPr>
          </a:p>
          <a:p>
            <a:r>
              <a:rPr lang="en-US" altLang="en-US" smtClean="0">
                <a:solidFill>
                  <a:srgbClr val="FF0000"/>
                </a:solidFill>
                <a:ea typeface="ＭＳ Ｐゴシック" panose="020B0600070205080204" pitchFamily="34" charset="-128"/>
              </a:rPr>
              <a:t>Realisation  of implementation inheritance</a:t>
            </a:r>
            <a:endParaRPr lang="en-US" altLang="en-US" smtClean="0">
              <a:ea typeface="ＭＳ Ｐゴシック" panose="020B0600070205080204" pitchFamily="34" charset="-128"/>
            </a:endParaRPr>
          </a:p>
          <a:p>
            <a:pPr lvl="1"/>
            <a:r>
              <a:rPr lang="en-US" altLang="en-US" smtClean="0">
                <a:ea typeface="ＭＳ Ｐゴシック" panose="020B0600070205080204" pitchFamily="34" charset="-128"/>
              </a:rPr>
              <a:t>Overwriting of methods</a:t>
            </a:r>
          </a:p>
          <a:p>
            <a:pPr lvl="1"/>
            <a:r>
              <a:rPr lang="en-US" altLang="en-US" smtClean="0">
                <a:ea typeface="ＭＳ Ｐゴシック" panose="020B0600070205080204" pitchFamily="34" charset="-128"/>
              </a:rPr>
              <a:t>No keyword necessary:</a:t>
            </a:r>
          </a:p>
          <a:p>
            <a:pPr lvl="2"/>
            <a:r>
              <a:rPr lang="en-US" altLang="en-US" smtClean="0">
                <a:ea typeface="ＭＳ Ｐゴシック" panose="020B0600070205080204" pitchFamily="34" charset="-128"/>
              </a:rPr>
              <a:t>Overwriting of methods is default in Java</a:t>
            </a:r>
          </a:p>
          <a:p>
            <a:r>
              <a:rPr lang="en-US" altLang="en-US" smtClean="0">
                <a:solidFill>
                  <a:srgbClr val="FF0000"/>
                </a:solidFill>
                <a:ea typeface="ＭＳ Ｐゴシック" panose="020B0600070205080204" pitchFamily="34" charset="-128"/>
              </a:rPr>
              <a:t>Realisation of specification inheritance</a:t>
            </a:r>
            <a:r>
              <a:rPr lang="en-US" altLang="en-US" smtClean="0">
                <a:ea typeface="ＭＳ Ｐゴシック" panose="020B0600070205080204" pitchFamily="34" charset="-128"/>
              </a:rPr>
              <a:t> </a:t>
            </a:r>
          </a:p>
          <a:p>
            <a:pPr lvl="1"/>
            <a:r>
              <a:rPr lang="en-US" altLang="en-US" smtClean="0">
                <a:ea typeface="ＭＳ Ｐゴシック" panose="020B0600070205080204" pitchFamily="34" charset="-128"/>
              </a:rPr>
              <a:t>Specification of an interface</a:t>
            </a:r>
          </a:p>
          <a:p>
            <a:pPr lvl="1"/>
            <a:r>
              <a:rPr lang="en-US" altLang="en-US" smtClean="0">
                <a:ea typeface="ＭＳ Ｐゴシック" panose="020B0600070205080204" pitchFamily="34" charset="-128"/>
              </a:rPr>
              <a:t>Java keywords: </a:t>
            </a:r>
            <a:r>
              <a:rPr lang="en-US" altLang="en-US" b="1" smtClean="0">
                <a:latin typeface="Courier New" panose="02070309020205020404" pitchFamily="49" charset="0"/>
                <a:ea typeface="ＭＳ Ｐゴシック" panose="020B0600070205080204" pitchFamily="34" charset="-128"/>
              </a:rPr>
              <a:t>abstract</a:t>
            </a:r>
            <a:r>
              <a:rPr lang="en-US" altLang="en-US" smtClean="0">
                <a:ea typeface="ＭＳ Ｐゴシック" panose="020B0600070205080204" pitchFamily="34" charset="-128"/>
              </a:rPr>
              <a:t>, </a:t>
            </a:r>
            <a:r>
              <a:rPr lang="en-US" altLang="en-US" b="1" smtClean="0">
                <a:latin typeface="Courier New" panose="02070309020205020404" pitchFamily="49" charset="0"/>
                <a:ea typeface="ＭＳ Ｐゴシック" panose="020B0600070205080204" pitchFamily="34" charset="-128"/>
              </a:rPr>
              <a:t>interface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5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505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505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5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505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5056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056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505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5056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50567">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450567">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450567">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45056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8"/>
          <p:cNvSpPr>
            <a:spLocks noGrp="1" noChangeArrowheads="1"/>
          </p:cNvSpPr>
          <p:nvPr>
            <p:ph type="title"/>
          </p:nvPr>
        </p:nvSpPr>
        <p:spPr/>
        <p:txBody>
          <a:bodyPr/>
          <a:lstStyle/>
          <a:p>
            <a:r>
              <a:rPr lang="en-US" altLang="en-US" smtClean="0">
                <a:ea typeface="ＭＳ Ｐゴシック" panose="020B0600070205080204" pitchFamily="34" charset="-128"/>
              </a:rPr>
              <a:t>Example for the use of Abstract Methods: Cryptography</a:t>
            </a:r>
          </a:p>
        </p:txBody>
      </p:sp>
      <p:sp>
        <p:nvSpPr>
          <p:cNvPr id="451589" name="Rectangle 1029"/>
          <p:cNvSpPr>
            <a:spLocks noGrp="1" noChangeArrowheads="1"/>
          </p:cNvSpPr>
          <p:nvPr>
            <p:ph type="body" idx="1"/>
          </p:nvPr>
        </p:nvSpPr>
        <p:spPr/>
        <p:txBody>
          <a:bodyPr/>
          <a:lstStyle/>
          <a:p>
            <a:r>
              <a:rPr lang="en-US" altLang="en-US" smtClean="0">
                <a:ea typeface="ＭＳ Ｐゴシック" panose="020B0600070205080204" pitchFamily="34" charset="-128"/>
              </a:rPr>
              <a:t>Problem: Delivery a general encryption method </a:t>
            </a:r>
          </a:p>
          <a:p>
            <a:r>
              <a:rPr lang="en-US" altLang="en-US" smtClean="0">
                <a:ea typeface="ＭＳ Ｐゴシック" panose="020B0600070205080204" pitchFamily="34" charset="-128"/>
              </a:rPr>
              <a:t>Requirements:  </a:t>
            </a:r>
          </a:p>
          <a:p>
            <a:pPr lvl="1"/>
            <a:r>
              <a:rPr lang="en-US" altLang="en-US" smtClean="0">
                <a:ea typeface="ＭＳ Ｐゴシック" panose="020B0600070205080204" pitchFamily="34" charset="-128"/>
              </a:rPr>
              <a:t>The system provides algorithms for existing encryption methods (e.g. Caesar, Transposition)</a:t>
            </a:r>
          </a:p>
          <a:p>
            <a:pPr lvl="1"/>
            <a:r>
              <a:rPr lang="en-US" altLang="en-US" smtClean="0">
                <a:ea typeface="ＭＳ Ｐゴシック" panose="020B0600070205080204" pitchFamily="34" charset="-128"/>
              </a:rPr>
              <a:t>New encryption algorithms, when they become available, can be linked into the program at runtime, without any need to recompile the program</a:t>
            </a:r>
          </a:p>
          <a:p>
            <a:pPr lvl="1"/>
            <a:r>
              <a:rPr lang="en-US" altLang="en-US" smtClean="0">
                <a:ea typeface="ＭＳ Ｐゴシック" panose="020B0600070205080204" pitchFamily="34" charset="-128"/>
              </a:rPr>
              <a:t>The choice of the best encryption method can also be done at runtime. </a:t>
            </a:r>
          </a:p>
          <a:p>
            <a:endParaRPr lang="en-US" altLang="en-US" smtClean="0">
              <a:ea typeface="ＭＳ Ｐゴシック" panose="020B0600070205080204"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158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158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158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158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158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9"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387350" y="914400"/>
            <a:ext cx="7896225"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de-DE" altLang="en-US">
              <a:solidFill>
                <a:srgbClr val="000000"/>
              </a:solidFill>
            </a:endParaRPr>
          </a:p>
        </p:txBody>
      </p:sp>
      <p:sp>
        <p:nvSpPr>
          <p:cNvPr id="59395" name="Rectangle 3"/>
          <p:cNvSpPr>
            <a:spLocks noGrp="1" noChangeArrowheads="1"/>
          </p:cNvSpPr>
          <p:nvPr>
            <p:ph type="title"/>
          </p:nvPr>
        </p:nvSpPr>
        <p:spPr/>
        <p:txBody>
          <a:bodyPr/>
          <a:lstStyle/>
          <a:p>
            <a:r>
              <a:rPr lang="en-US" altLang="en-US" smtClean="0">
                <a:ea typeface="ＭＳ Ｐゴシック" panose="020B0600070205080204" pitchFamily="34" charset="-128"/>
              </a:rPr>
              <a:t>Object Design of Chiffre</a:t>
            </a:r>
          </a:p>
        </p:txBody>
      </p:sp>
      <p:sp>
        <p:nvSpPr>
          <p:cNvPr id="452612" name="Rectangle 4"/>
          <p:cNvSpPr>
            <a:spLocks noGrp="1" noChangeArrowheads="1"/>
          </p:cNvSpPr>
          <p:nvPr>
            <p:ph type="body" sz="half" idx="1"/>
          </p:nvPr>
        </p:nvSpPr>
        <p:spPr>
          <a:xfrm>
            <a:off x="38100" y="1057275"/>
            <a:ext cx="5156200" cy="5562600"/>
          </a:xfrm>
        </p:spPr>
        <p:txBody>
          <a:bodyPr/>
          <a:lstStyle/>
          <a:p>
            <a:pPr>
              <a:tabLst>
                <a:tab pos="2476500" algn="l"/>
              </a:tabLst>
            </a:pPr>
            <a:r>
              <a:rPr lang="en-US" altLang="en-US" sz="2400" smtClean="0">
                <a:solidFill>
                  <a:srgbClr val="000000"/>
                </a:solidFill>
                <a:ea typeface="ＭＳ Ｐゴシック" panose="020B0600070205080204" pitchFamily="34" charset="-128"/>
              </a:rPr>
              <a:t>We define a super class </a:t>
            </a:r>
            <a:r>
              <a:rPr lang="en-US" altLang="en-US" sz="2400" b="1" smtClean="0">
                <a:solidFill>
                  <a:srgbClr val="000000"/>
                </a:solidFill>
                <a:latin typeface="Courier New" panose="02070309020205020404" pitchFamily="49" charset="0"/>
                <a:ea typeface="ＭＳ Ｐゴシック" panose="020B0600070205080204" pitchFamily="34" charset="-128"/>
              </a:rPr>
              <a:t>Chiffre</a:t>
            </a:r>
            <a:r>
              <a:rPr lang="en-US" altLang="en-US" sz="2400" smtClean="0">
                <a:solidFill>
                  <a:srgbClr val="000000"/>
                </a:solidFill>
                <a:ea typeface="ＭＳ Ｐゴシック" panose="020B0600070205080204" pitchFamily="34" charset="-128"/>
              </a:rPr>
              <a:t> and define subclasses for the existing existing encryption methods  </a:t>
            </a:r>
            <a:br>
              <a:rPr lang="en-US" altLang="en-US" sz="2400" smtClean="0">
                <a:solidFill>
                  <a:srgbClr val="000000"/>
                </a:solidFill>
                <a:ea typeface="ＭＳ Ｐゴシック" panose="020B0600070205080204" pitchFamily="34" charset="-128"/>
              </a:rPr>
            </a:br>
            <a:endParaRPr lang="en-US" altLang="en-US" sz="2400" smtClean="0">
              <a:solidFill>
                <a:srgbClr val="000000"/>
              </a:solidFill>
              <a:ea typeface="ＭＳ Ｐゴシック" panose="020B0600070205080204" pitchFamily="34" charset="-128"/>
            </a:endParaRPr>
          </a:p>
          <a:p>
            <a:pPr>
              <a:tabLst>
                <a:tab pos="2476500" algn="l"/>
              </a:tabLst>
            </a:pPr>
            <a:r>
              <a:rPr lang="en-US" altLang="en-US" sz="2400" smtClean="0">
                <a:solidFill>
                  <a:srgbClr val="000000"/>
                </a:solidFill>
                <a:ea typeface="ＭＳ Ｐゴシック" panose="020B0600070205080204" pitchFamily="34" charset="-128"/>
              </a:rPr>
              <a:t>4 public methods: </a:t>
            </a:r>
            <a:r>
              <a:rPr lang="en-US" altLang="en-US" sz="2400" smtClean="0">
                <a:solidFill>
                  <a:schemeClr val="hlink"/>
                </a:solidFill>
                <a:ea typeface="ＭＳ Ｐゴシック" panose="020B0600070205080204" pitchFamily="34" charset="-128"/>
              </a:rPr>
              <a:t> </a:t>
            </a:r>
          </a:p>
          <a:p>
            <a:pPr lvl="1">
              <a:tabLst>
                <a:tab pos="2476500" algn="l"/>
              </a:tabLst>
            </a:pPr>
            <a:r>
              <a:rPr lang="en-US" altLang="en-US" sz="2000" b="1" smtClean="0">
                <a:solidFill>
                  <a:schemeClr val="hlink"/>
                </a:solidFill>
                <a:latin typeface="Courier New" panose="02070309020205020404" pitchFamily="49" charset="0"/>
                <a:ea typeface="ＭＳ Ｐゴシック" panose="020B0600070205080204" pitchFamily="34" charset="-128"/>
              </a:rPr>
              <a:t>encrypt() </a:t>
            </a:r>
            <a:r>
              <a:rPr lang="en-US" altLang="en-US" sz="2000" smtClean="0">
                <a:ea typeface="ＭＳ Ｐゴシック" panose="020B0600070205080204" pitchFamily="34" charset="-128"/>
              </a:rPr>
              <a:t>encrypts a text of words</a:t>
            </a:r>
          </a:p>
          <a:p>
            <a:pPr lvl="1">
              <a:tabLst>
                <a:tab pos="2476500" algn="l"/>
              </a:tabLst>
            </a:pPr>
            <a:r>
              <a:rPr lang="en-US" altLang="en-US" sz="2000" b="1" smtClean="0">
                <a:solidFill>
                  <a:schemeClr val="hlink"/>
                </a:solidFill>
                <a:latin typeface="Courier New" panose="02070309020205020404" pitchFamily="49" charset="0"/>
                <a:ea typeface="ＭＳ Ｐゴシック" panose="020B0600070205080204" pitchFamily="34" charset="-128"/>
              </a:rPr>
              <a:t>decrypt() </a:t>
            </a:r>
            <a:r>
              <a:rPr lang="en-US" altLang="en-US" sz="2000" smtClean="0">
                <a:ea typeface="ＭＳ Ｐゴシック" panose="020B0600070205080204" pitchFamily="34" charset="-128"/>
              </a:rPr>
              <a:t>deciphers a text of words</a:t>
            </a:r>
          </a:p>
          <a:p>
            <a:pPr lvl="1">
              <a:tabLst>
                <a:tab pos="2476500" algn="l"/>
              </a:tabLst>
            </a:pPr>
            <a:r>
              <a:rPr lang="en-US" altLang="en-US" sz="2000" b="1" smtClean="0">
                <a:solidFill>
                  <a:schemeClr val="hlink"/>
                </a:solidFill>
                <a:latin typeface="Courier New" panose="02070309020205020404" pitchFamily="49" charset="0"/>
                <a:ea typeface="ＭＳ Ｐゴシック" panose="020B0600070205080204" pitchFamily="34" charset="-128"/>
              </a:rPr>
              <a:t>encode()</a:t>
            </a:r>
            <a:r>
              <a:rPr lang="en-US" altLang="en-US" sz="2000" smtClean="0">
                <a:solidFill>
                  <a:srgbClr val="000000"/>
                </a:solidFill>
                <a:ea typeface="ＭＳ Ｐゴシック" panose="020B0600070205080204" pitchFamily="34" charset="-128"/>
              </a:rPr>
              <a:t> uses a special algorithm for encryption of a single word</a:t>
            </a:r>
            <a:endParaRPr lang="en-US" altLang="en-US" sz="2000" smtClean="0">
              <a:ea typeface="ＭＳ Ｐゴシック" panose="020B0600070205080204" pitchFamily="34" charset="-128"/>
            </a:endParaRPr>
          </a:p>
          <a:p>
            <a:pPr lvl="1">
              <a:tabLst>
                <a:tab pos="2476500" algn="l"/>
              </a:tabLst>
            </a:pPr>
            <a:r>
              <a:rPr lang="en-US" altLang="en-US" sz="2000" b="1" smtClean="0">
                <a:solidFill>
                  <a:schemeClr val="hlink"/>
                </a:solidFill>
                <a:latin typeface="Courier New" panose="02070309020205020404" pitchFamily="49" charset="0"/>
                <a:ea typeface="ＭＳ Ｐゴシック" panose="020B0600070205080204" pitchFamily="34" charset="-128"/>
              </a:rPr>
              <a:t>decode()</a:t>
            </a:r>
            <a:r>
              <a:rPr lang="en-US" altLang="en-US" sz="2000" smtClean="0">
                <a:solidFill>
                  <a:srgbClr val="000000"/>
                </a:solidFill>
                <a:latin typeface="Courier New" panose="02070309020205020404" pitchFamily="49" charset="0"/>
                <a:ea typeface="ＭＳ Ｐゴシック" panose="020B0600070205080204" pitchFamily="34" charset="-128"/>
              </a:rPr>
              <a:t> </a:t>
            </a:r>
            <a:r>
              <a:rPr lang="en-US" altLang="en-US" sz="2000" smtClean="0">
                <a:solidFill>
                  <a:srgbClr val="000000"/>
                </a:solidFill>
                <a:ea typeface="ＭＳ Ｐゴシック" panose="020B0600070205080204" pitchFamily="34" charset="-128"/>
              </a:rPr>
              <a:t>uses a special algorithm for decryption of a single word.</a:t>
            </a:r>
          </a:p>
        </p:txBody>
      </p:sp>
      <p:sp>
        <p:nvSpPr>
          <p:cNvPr id="59397" name="Rectangle 5"/>
          <p:cNvSpPr>
            <a:spLocks noChangeArrowheads="1"/>
          </p:cNvSpPr>
          <p:nvPr/>
        </p:nvSpPr>
        <p:spPr bwMode="auto">
          <a:xfrm>
            <a:off x="5767388" y="871538"/>
            <a:ext cx="1989137" cy="5016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rIns="18000" anchor="ct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lnSpc>
                <a:spcPct val="30000"/>
              </a:lnSpc>
            </a:pPr>
            <a:endParaRPr lang="de-DE" altLang="en-US" sz="2000" b="1"/>
          </a:p>
          <a:p>
            <a:pPr algn="ctr"/>
            <a:r>
              <a:rPr lang="de-DE" altLang="en-US" sz="2000" b="1"/>
              <a:t>Chiffre</a:t>
            </a:r>
            <a:endParaRPr lang="de-DE" altLang="en-US" sz="2000" b="1">
              <a:solidFill>
                <a:srgbClr val="FFFF00"/>
              </a:solidFill>
            </a:endParaRPr>
          </a:p>
        </p:txBody>
      </p:sp>
      <p:sp>
        <p:nvSpPr>
          <p:cNvPr id="59398" name="Rectangle 6"/>
          <p:cNvSpPr>
            <a:spLocks noChangeArrowheads="1"/>
          </p:cNvSpPr>
          <p:nvPr/>
        </p:nvSpPr>
        <p:spPr bwMode="auto">
          <a:xfrm>
            <a:off x="5770563" y="1371600"/>
            <a:ext cx="1985962" cy="419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rIns="18000" anchor="ct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59399" name="Rectangle 7"/>
          <p:cNvSpPr>
            <a:spLocks noChangeArrowheads="1"/>
          </p:cNvSpPr>
          <p:nvPr/>
        </p:nvSpPr>
        <p:spPr bwMode="auto">
          <a:xfrm>
            <a:off x="5770563" y="1655763"/>
            <a:ext cx="1985962" cy="1323975"/>
          </a:xfrm>
          <a:prstGeom prst="rect">
            <a:avLst/>
          </a:prstGeom>
          <a:solidFill>
            <a:schemeClr val="bg1"/>
          </a:solidFill>
          <a:ln w="12700">
            <a:solidFill>
              <a:schemeClr val="tx1"/>
            </a:solidFill>
            <a:miter lim="800000"/>
            <a:headEnd/>
            <a:tailEnd/>
          </a:ln>
        </p:spPr>
        <p:txBody>
          <a:bodyPr lIns="18000" rIns="18000" anchor="ct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de-DE" altLang="en-US" sz="2000">
                <a:solidFill>
                  <a:srgbClr val="003366"/>
                </a:solidFill>
              </a:rPr>
              <a:t>+encrypt()</a:t>
            </a:r>
          </a:p>
          <a:p>
            <a:r>
              <a:rPr lang="de-DE" altLang="en-US" sz="2000">
                <a:solidFill>
                  <a:srgbClr val="003366"/>
                </a:solidFill>
              </a:rPr>
              <a:t>+decrypt()</a:t>
            </a:r>
          </a:p>
          <a:p>
            <a:r>
              <a:rPr lang="de-DE" altLang="en-US" sz="2000">
                <a:solidFill>
                  <a:srgbClr val="003366"/>
                </a:solidFill>
              </a:rPr>
              <a:t>+encode()</a:t>
            </a:r>
          </a:p>
          <a:p>
            <a:r>
              <a:rPr lang="de-DE" altLang="en-US" sz="2000">
                <a:solidFill>
                  <a:srgbClr val="003366"/>
                </a:solidFill>
              </a:rPr>
              <a:t>+decode()</a:t>
            </a:r>
            <a:endParaRPr lang="de-DE" altLang="en-US" sz="2000">
              <a:solidFill>
                <a:schemeClr val="hlink"/>
              </a:solidFill>
            </a:endParaRPr>
          </a:p>
        </p:txBody>
      </p:sp>
      <p:sp>
        <p:nvSpPr>
          <p:cNvPr id="59400" name="AutoShape 8"/>
          <p:cNvSpPr>
            <a:spLocks noChangeArrowheads="1"/>
          </p:cNvSpPr>
          <p:nvPr/>
        </p:nvSpPr>
        <p:spPr bwMode="auto">
          <a:xfrm>
            <a:off x="6589713" y="2997200"/>
            <a:ext cx="257175" cy="355600"/>
          </a:xfrm>
          <a:prstGeom prst="flowChartExtract">
            <a:avLst/>
          </a:prstGeom>
          <a:solidFill>
            <a:srgbClr val="FFFFFF"/>
          </a:solidFill>
          <a:ln w="12700">
            <a:solidFill>
              <a:schemeClr val="tx1"/>
            </a:solidFill>
            <a:miter lim="800000"/>
            <a:headEnd/>
            <a:tailEnd/>
          </a:ln>
        </p:spPr>
        <p:txBody>
          <a:bodyPr wrap="none" anchor="ct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59401" name="Line 9"/>
          <p:cNvSpPr>
            <a:spLocks noChangeShapeType="1"/>
          </p:cNvSpPr>
          <p:nvPr/>
        </p:nvSpPr>
        <p:spPr bwMode="auto">
          <a:xfrm>
            <a:off x="5815013" y="3962400"/>
            <a:ext cx="19923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9402" name="Line 10"/>
          <p:cNvSpPr>
            <a:spLocks noChangeShapeType="1"/>
          </p:cNvSpPr>
          <p:nvPr/>
        </p:nvSpPr>
        <p:spPr bwMode="auto">
          <a:xfrm>
            <a:off x="5826125" y="3975100"/>
            <a:ext cx="0" cy="266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9403" name="Line 11"/>
          <p:cNvSpPr>
            <a:spLocks noChangeShapeType="1"/>
          </p:cNvSpPr>
          <p:nvPr/>
        </p:nvSpPr>
        <p:spPr bwMode="auto">
          <a:xfrm>
            <a:off x="7794625" y="3962400"/>
            <a:ext cx="0" cy="279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59404" name="Line 12"/>
          <p:cNvSpPr>
            <a:spLocks noChangeShapeType="1"/>
          </p:cNvSpPr>
          <p:nvPr/>
        </p:nvSpPr>
        <p:spPr bwMode="auto">
          <a:xfrm>
            <a:off x="6718300" y="3365500"/>
            <a:ext cx="0" cy="596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59405" name="Rectangle 13"/>
          <p:cNvSpPr>
            <a:spLocks noChangeArrowheads="1"/>
          </p:cNvSpPr>
          <p:nvPr/>
        </p:nvSpPr>
        <p:spPr bwMode="auto">
          <a:xfrm>
            <a:off x="4911725" y="4224338"/>
            <a:ext cx="1989138" cy="5016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rIns="18000" anchor="ct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lnSpc>
                <a:spcPct val="30000"/>
              </a:lnSpc>
            </a:pPr>
            <a:endParaRPr lang="de-DE" altLang="en-US" sz="2000" b="1"/>
          </a:p>
          <a:p>
            <a:pPr algn="ctr"/>
            <a:r>
              <a:rPr lang="de-DE" altLang="en-US" sz="2000" b="1"/>
              <a:t>Caesar</a:t>
            </a:r>
            <a:endParaRPr lang="de-DE" altLang="en-US" sz="2000" b="1">
              <a:solidFill>
                <a:srgbClr val="FFFF00"/>
              </a:solidFill>
            </a:endParaRPr>
          </a:p>
        </p:txBody>
      </p:sp>
      <p:sp>
        <p:nvSpPr>
          <p:cNvPr id="59406" name="Rectangle 14"/>
          <p:cNvSpPr>
            <a:spLocks noChangeArrowheads="1"/>
          </p:cNvSpPr>
          <p:nvPr/>
        </p:nvSpPr>
        <p:spPr bwMode="auto">
          <a:xfrm>
            <a:off x="4914900" y="4724400"/>
            <a:ext cx="1985963" cy="419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rIns="18000" anchor="ct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59407" name="Rectangle 15"/>
          <p:cNvSpPr>
            <a:spLocks noChangeArrowheads="1"/>
          </p:cNvSpPr>
          <p:nvPr/>
        </p:nvSpPr>
        <p:spPr bwMode="auto">
          <a:xfrm>
            <a:off x="4914900" y="5135563"/>
            <a:ext cx="1985963" cy="714375"/>
          </a:xfrm>
          <a:prstGeom prst="rect">
            <a:avLst/>
          </a:prstGeom>
          <a:solidFill>
            <a:schemeClr val="bg1"/>
          </a:solidFill>
          <a:ln w="12700">
            <a:solidFill>
              <a:schemeClr val="tx1"/>
            </a:solidFill>
            <a:miter lim="800000"/>
            <a:headEnd/>
            <a:tailEnd/>
          </a:ln>
        </p:spPr>
        <p:txBody>
          <a:bodyPr lIns="18000" rIns="18000" anchor="ct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de-DE" altLang="en-US" sz="2000">
                <a:solidFill>
                  <a:srgbClr val="003366"/>
                </a:solidFill>
              </a:rPr>
              <a:t>+encode()</a:t>
            </a:r>
          </a:p>
          <a:p>
            <a:r>
              <a:rPr lang="de-DE" altLang="en-US" sz="2000">
                <a:solidFill>
                  <a:srgbClr val="003366"/>
                </a:solidFill>
              </a:rPr>
              <a:t>+decode()</a:t>
            </a:r>
            <a:endParaRPr lang="de-DE" altLang="en-US" sz="2000">
              <a:solidFill>
                <a:schemeClr val="hlink"/>
              </a:solidFill>
            </a:endParaRPr>
          </a:p>
        </p:txBody>
      </p:sp>
      <p:sp>
        <p:nvSpPr>
          <p:cNvPr id="59408" name="Rectangle 16"/>
          <p:cNvSpPr>
            <a:spLocks noChangeArrowheads="1"/>
          </p:cNvSpPr>
          <p:nvPr/>
        </p:nvSpPr>
        <p:spPr bwMode="auto">
          <a:xfrm>
            <a:off x="7059613" y="4211638"/>
            <a:ext cx="1990725" cy="5016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rIns="18000" anchor="ct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lnSpc>
                <a:spcPct val="30000"/>
              </a:lnSpc>
            </a:pPr>
            <a:endParaRPr lang="de-DE" altLang="en-US" sz="2000" b="1"/>
          </a:p>
          <a:p>
            <a:pPr algn="ctr"/>
            <a:r>
              <a:rPr lang="de-DE" altLang="en-US" sz="2000" b="1"/>
              <a:t>Transpose</a:t>
            </a:r>
            <a:endParaRPr lang="de-DE" altLang="en-US" sz="2000" b="1">
              <a:solidFill>
                <a:srgbClr val="FFFF00"/>
              </a:solidFill>
            </a:endParaRPr>
          </a:p>
        </p:txBody>
      </p:sp>
      <p:sp>
        <p:nvSpPr>
          <p:cNvPr id="59409" name="Rectangle 17"/>
          <p:cNvSpPr>
            <a:spLocks noChangeArrowheads="1"/>
          </p:cNvSpPr>
          <p:nvPr/>
        </p:nvSpPr>
        <p:spPr bwMode="auto">
          <a:xfrm>
            <a:off x="7062788" y="4711700"/>
            <a:ext cx="1987550" cy="419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rIns="18000" anchor="ct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59410" name="Rectangle 18"/>
          <p:cNvSpPr>
            <a:spLocks noChangeArrowheads="1"/>
          </p:cNvSpPr>
          <p:nvPr/>
        </p:nvSpPr>
        <p:spPr bwMode="auto">
          <a:xfrm>
            <a:off x="7062788" y="5122863"/>
            <a:ext cx="1987550" cy="714375"/>
          </a:xfrm>
          <a:prstGeom prst="rect">
            <a:avLst/>
          </a:prstGeom>
          <a:solidFill>
            <a:schemeClr val="bg1"/>
          </a:solidFill>
          <a:ln w="12700">
            <a:solidFill>
              <a:schemeClr val="tx1"/>
            </a:solidFill>
            <a:miter lim="800000"/>
            <a:headEnd/>
            <a:tailEnd/>
          </a:ln>
        </p:spPr>
        <p:txBody>
          <a:bodyPr lIns="18000" rIns="18000" anchor="ct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de-DE" altLang="en-US" sz="2000">
                <a:solidFill>
                  <a:srgbClr val="003366"/>
                </a:solidFill>
              </a:rPr>
              <a:t>+encode()</a:t>
            </a:r>
          </a:p>
          <a:p>
            <a:r>
              <a:rPr lang="de-DE" altLang="en-US" sz="2000">
                <a:solidFill>
                  <a:srgbClr val="003366"/>
                </a:solidFill>
              </a:rPr>
              <a:t>+decode()</a:t>
            </a:r>
            <a:endParaRPr lang="de-DE" altLang="en-US" sz="2000">
              <a:solidFill>
                <a:schemeClr va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26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261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261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261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261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26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2" grpId="0" build="p" bldLvl="3"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ChangeArrowheads="1"/>
          </p:cNvSpPr>
          <p:nvPr/>
        </p:nvSpPr>
        <p:spPr bwMode="auto">
          <a:xfrm>
            <a:off x="387350" y="914400"/>
            <a:ext cx="7896225"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de-DE" altLang="en-US">
              <a:solidFill>
                <a:srgbClr val="000000"/>
              </a:solidFill>
            </a:endParaRPr>
          </a:p>
        </p:txBody>
      </p:sp>
      <p:grpSp>
        <p:nvGrpSpPr>
          <p:cNvPr id="61443" name="Group 1027"/>
          <p:cNvGrpSpPr>
            <a:grpSpLocks/>
          </p:cNvGrpSpPr>
          <p:nvPr/>
        </p:nvGrpSpPr>
        <p:grpSpPr bwMode="auto">
          <a:xfrm>
            <a:off x="6819900" y="3186113"/>
            <a:ext cx="1166813" cy="339725"/>
            <a:chOff x="3493" y="2975"/>
            <a:chExt cx="797" cy="214"/>
          </a:xfrm>
        </p:grpSpPr>
        <p:sp>
          <p:nvSpPr>
            <p:cNvPr id="61463" name="Rectangle 1028"/>
            <p:cNvSpPr>
              <a:spLocks noChangeArrowheads="1"/>
            </p:cNvSpPr>
            <p:nvPr/>
          </p:nvSpPr>
          <p:spPr bwMode="auto">
            <a:xfrm>
              <a:off x="3493" y="2975"/>
              <a:ext cx="797" cy="213"/>
            </a:xfrm>
            <a:prstGeom prst="rect">
              <a:avLst/>
            </a:prstGeom>
            <a:solidFill>
              <a:srgbClr val="FFFFFF"/>
            </a:solidFill>
            <a:ln w="19050">
              <a:solidFill>
                <a:srgbClr val="000000"/>
              </a:solidFill>
              <a:miter lim="800000"/>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61464" name="Rectangle 1029"/>
            <p:cNvSpPr>
              <a:spLocks noChangeArrowheads="1"/>
            </p:cNvSpPr>
            <p:nvPr/>
          </p:nvSpPr>
          <p:spPr bwMode="auto">
            <a:xfrm>
              <a:off x="3666" y="3007"/>
              <a:ext cx="53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de-DE" altLang="en-US" sz="1900" b="1" i="1">
                  <a:solidFill>
                    <a:srgbClr val="000000"/>
                  </a:solidFill>
                  <a:latin typeface="Geneva" charset="0"/>
                </a:rPr>
                <a:t>Chiffre</a:t>
              </a:r>
              <a:endParaRPr lang="de-DE" altLang="en-US" sz="2800" b="1" i="1"/>
            </a:p>
          </p:txBody>
        </p:sp>
      </p:grpSp>
      <p:grpSp>
        <p:nvGrpSpPr>
          <p:cNvPr id="61444" name="Group 1030"/>
          <p:cNvGrpSpPr>
            <a:grpSpLocks/>
          </p:cNvGrpSpPr>
          <p:nvPr/>
        </p:nvGrpSpPr>
        <p:grpSpPr bwMode="auto">
          <a:xfrm>
            <a:off x="5956300" y="4460875"/>
            <a:ext cx="1049338" cy="368300"/>
            <a:chOff x="2944" y="3466"/>
            <a:chExt cx="717" cy="232"/>
          </a:xfrm>
        </p:grpSpPr>
        <p:sp>
          <p:nvSpPr>
            <p:cNvPr id="61461" name="Rectangle 1031"/>
            <p:cNvSpPr>
              <a:spLocks noChangeArrowheads="1"/>
            </p:cNvSpPr>
            <p:nvPr/>
          </p:nvSpPr>
          <p:spPr bwMode="auto">
            <a:xfrm>
              <a:off x="2944" y="3466"/>
              <a:ext cx="717" cy="232"/>
            </a:xfrm>
            <a:prstGeom prst="rect">
              <a:avLst/>
            </a:prstGeom>
            <a:solidFill>
              <a:srgbClr val="FFFFFF"/>
            </a:solidFill>
            <a:ln w="19050">
              <a:solidFill>
                <a:srgbClr val="000000"/>
              </a:solidFill>
              <a:miter lim="800000"/>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61462" name="Rectangle 1032"/>
            <p:cNvSpPr>
              <a:spLocks noChangeArrowheads="1"/>
            </p:cNvSpPr>
            <p:nvPr/>
          </p:nvSpPr>
          <p:spPr bwMode="auto">
            <a:xfrm>
              <a:off x="3065" y="3498"/>
              <a:ext cx="53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de-DE" altLang="en-US" sz="1900" b="1">
                  <a:solidFill>
                    <a:srgbClr val="000000"/>
                  </a:solidFill>
                  <a:latin typeface="Geneva" charset="0"/>
                </a:rPr>
                <a:t>Caesar</a:t>
              </a:r>
              <a:endParaRPr lang="de-DE" altLang="en-US" sz="2800" b="1"/>
            </a:p>
          </p:txBody>
        </p:sp>
      </p:grpSp>
      <p:grpSp>
        <p:nvGrpSpPr>
          <p:cNvPr id="61445" name="Group 1033"/>
          <p:cNvGrpSpPr>
            <a:grpSpLocks/>
          </p:cNvGrpSpPr>
          <p:nvPr/>
        </p:nvGrpSpPr>
        <p:grpSpPr bwMode="auto">
          <a:xfrm>
            <a:off x="7758113" y="4443413"/>
            <a:ext cx="1282700" cy="398462"/>
            <a:chOff x="4175" y="3455"/>
            <a:chExt cx="874" cy="251"/>
          </a:xfrm>
        </p:grpSpPr>
        <p:sp>
          <p:nvSpPr>
            <p:cNvPr id="61459" name="Rectangle 1034"/>
            <p:cNvSpPr>
              <a:spLocks noChangeArrowheads="1"/>
            </p:cNvSpPr>
            <p:nvPr/>
          </p:nvSpPr>
          <p:spPr bwMode="auto">
            <a:xfrm>
              <a:off x="4175" y="3455"/>
              <a:ext cx="858" cy="251"/>
            </a:xfrm>
            <a:prstGeom prst="rect">
              <a:avLst/>
            </a:prstGeom>
            <a:solidFill>
              <a:srgbClr val="FFFFFF"/>
            </a:solidFill>
            <a:ln w="19050">
              <a:solidFill>
                <a:srgbClr val="000000"/>
              </a:solidFill>
              <a:miter lim="800000"/>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61460" name="Rectangle 1035"/>
            <p:cNvSpPr>
              <a:spLocks noChangeArrowheads="1"/>
            </p:cNvSpPr>
            <p:nvPr/>
          </p:nvSpPr>
          <p:spPr bwMode="auto">
            <a:xfrm>
              <a:off x="4232" y="3487"/>
              <a:ext cx="81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de-DE" altLang="en-US" sz="1900" b="1">
                  <a:solidFill>
                    <a:srgbClr val="000000"/>
                  </a:solidFill>
                  <a:latin typeface="Geneva" charset="0"/>
                </a:rPr>
                <a:t>Transpose</a:t>
              </a:r>
              <a:endParaRPr lang="de-DE" altLang="en-US" sz="2800" b="1"/>
            </a:p>
          </p:txBody>
        </p:sp>
      </p:grpSp>
      <p:grpSp>
        <p:nvGrpSpPr>
          <p:cNvPr id="61446" name="Group 1036"/>
          <p:cNvGrpSpPr>
            <a:grpSpLocks/>
          </p:cNvGrpSpPr>
          <p:nvPr/>
        </p:nvGrpSpPr>
        <p:grpSpPr bwMode="auto">
          <a:xfrm>
            <a:off x="6750050" y="1804988"/>
            <a:ext cx="1217613" cy="355600"/>
            <a:chOff x="3486" y="2545"/>
            <a:chExt cx="832" cy="224"/>
          </a:xfrm>
        </p:grpSpPr>
        <p:sp>
          <p:nvSpPr>
            <p:cNvPr id="61457" name="Rectangle 1037"/>
            <p:cNvSpPr>
              <a:spLocks noChangeArrowheads="1"/>
            </p:cNvSpPr>
            <p:nvPr/>
          </p:nvSpPr>
          <p:spPr bwMode="auto">
            <a:xfrm>
              <a:off x="3486" y="2545"/>
              <a:ext cx="832" cy="224"/>
            </a:xfrm>
            <a:prstGeom prst="rect">
              <a:avLst/>
            </a:prstGeom>
            <a:solidFill>
              <a:srgbClr val="FFFFFF"/>
            </a:solidFill>
            <a:ln w="19050">
              <a:solidFill>
                <a:srgbClr val="000000"/>
              </a:solidFill>
              <a:miter lim="800000"/>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61458" name="Rectangle 1038"/>
            <p:cNvSpPr>
              <a:spLocks noChangeArrowheads="1"/>
            </p:cNvSpPr>
            <p:nvPr/>
          </p:nvSpPr>
          <p:spPr bwMode="auto">
            <a:xfrm>
              <a:off x="3689" y="2569"/>
              <a:ext cx="52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de-DE" altLang="en-US" sz="1900" b="1">
                  <a:solidFill>
                    <a:srgbClr val="000000"/>
                  </a:solidFill>
                  <a:latin typeface="Geneva" charset="0"/>
                </a:rPr>
                <a:t>Object</a:t>
              </a:r>
              <a:endParaRPr lang="de-DE" altLang="en-US" sz="2800" b="1"/>
            </a:p>
          </p:txBody>
        </p:sp>
      </p:grpSp>
      <p:sp>
        <p:nvSpPr>
          <p:cNvPr id="61447" name="Line 1039"/>
          <p:cNvSpPr>
            <a:spLocks noChangeShapeType="1"/>
          </p:cNvSpPr>
          <p:nvPr/>
        </p:nvSpPr>
        <p:spPr bwMode="auto">
          <a:xfrm>
            <a:off x="7383463" y="2406650"/>
            <a:ext cx="1587" cy="7667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1448" name="Line 1040"/>
          <p:cNvSpPr>
            <a:spLocks noChangeShapeType="1"/>
          </p:cNvSpPr>
          <p:nvPr/>
        </p:nvSpPr>
        <p:spPr bwMode="auto">
          <a:xfrm>
            <a:off x="6489700" y="4189413"/>
            <a:ext cx="1776413"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1449" name="Line 1041"/>
          <p:cNvSpPr>
            <a:spLocks noChangeShapeType="1"/>
          </p:cNvSpPr>
          <p:nvPr/>
        </p:nvSpPr>
        <p:spPr bwMode="auto">
          <a:xfrm>
            <a:off x="6489700" y="4206875"/>
            <a:ext cx="1588" cy="2365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1450" name="Line 1042"/>
          <p:cNvSpPr>
            <a:spLocks noChangeShapeType="1"/>
          </p:cNvSpPr>
          <p:nvPr/>
        </p:nvSpPr>
        <p:spPr bwMode="auto">
          <a:xfrm>
            <a:off x="8266113" y="4189413"/>
            <a:ext cx="1587" cy="2540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1451" name="Rectangle 1044"/>
          <p:cNvSpPr>
            <a:spLocks noGrp="1" noChangeArrowheads="1"/>
          </p:cNvSpPr>
          <p:nvPr>
            <p:ph type="title"/>
          </p:nvPr>
        </p:nvSpPr>
        <p:spPr/>
        <p:txBody>
          <a:bodyPr/>
          <a:lstStyle/>
          <a:p>
            <a:r>
              <a:rPr lang="en-US" altLang="en-US" smtClean="0">
                <a:ea typeface="ＭＳ Ｐゴシック" panose="020B0600070205080204" pitchFamily="34" charset="-128"/>
              </a:rPr>
              <a:t>Implementation of Chiffre in Java</a:t>
            </a:r>
          </a:p>
        </p:txBody>
      </p:sp>
      <p:sp>
        <p:nvSpPr>
          <p:cNvPr id="453653" name="Rectangle 1045"/>
          <p:cNvSpPr>
            <a:spLocks noGrp="1" noChangeArrowheads="1"/>
          </p:cNvSpPr>
          <p:nvPr>
            <p:ph type="body" sz="half" idx="1"/>
          </p:nvPr>
        </p:nvSpPr>
        <p:spPr>
          <a:xfrm>
            <a:off x="361950" y="1063625"/>
            <a:ext cx="6129338" cy="5173663"/>
          </a:xfrm>
        </p:spPr>
        <p:txBody>
          <a:bodyPr/>
          <a:lstStyle/>
          <a:p>
            <a:r>
              <a:rPr lang="en-US" altLang="en-US" sz="2400" smtClean="0">
                <a:ea typeface="ＭＳ Ｐゴシック" panose="020B0600070205080204" pitchFamily="34" charset="-128"/>
              </a:rPr>
              <a:t>The methods </a:t>
            </a:r>
            <a:r>
              <a:rPr lang="en-US" altLang="en-US" sz="2400" b="1" smtClean="0">
                <a:solidFill>
                  <a:schemeClr val="hlink"/>
                </a:solidFill>
                <a:latin typeface="Courier New" panose="02070309020205020404" pitchFamily="49" charset="0"/>
                <a:ea typeface="ＭＳ Ｐゴシック" panose="020B0600070205080204" pitchFamily="34" charset="-128"/>
              </a:rPr>
              <a:t>encrypt()</a:t>
            </a:r>
            <a:r>
              <a:rPr lang="en-US" altLang="en-US" sz="2400" smtClean="0">
                <a:solidFill>
                  <a:srgbClr val="000000"/>
                </a:solidFill>
                <a:ea typeface="ＭＳ Ｐゴシック" panose="020B0600070205080204" pitchFamily="34" charset="-128"/>
              </a:rPr>
              <a:t> and </a:t>
            </a:r>
            <a:r>
              <a:rPr lang="en-US" altLang="en-US" sz="2400" b="1" smtClean="0">
                <a:solidFill>
                  <a:schemeClr val="hlink"/>
                </a:solidFill>
                <a:latin typeface="Courier New" panose="02070309020205020404" pitchFamily="49" charset="0"/>
                <a:ea typeface="ＭＳ Ｐゴシック" panose="020B0600070205080204" pitchFamily="34" charset="-128"/>
              </a:rPr>
              <a:t>decrypt()</a:t>
            </a:r>
            <a:r>
              <a:rPr lang="en-US" altLang="en-US" sz="2400" smtClean="0">
                <a:solidFill>
                  <a:srgbClr val="000000"/>
                </a:solidFill>
                <a:ea typeface="ＭＳ Ｐゴシック" panose="020B0600070205080204" pitchFamily="34" charset="-128"/>
              </a:rPr>
              <a:t> are the same for each subclass and can therefore be </a:t>
            </a:r>
            <a:r>
              <a:rPr lang="en-US" altLang="en-US" sz="2400" i="1" smtClean="0">
                <a:solidFill>
                  <a:srgbClr val="000000"/>
                </a:solidFill>
                <a:ea typeface="ＭＳ Ｐゴシック" panose="020B0600070205080204" pitchFamily="34" charset="-128"/>
              </a:rPr>
              <a:t>implemented</a:t>
            </a:r>
            <a:r>
              <a:rPr lang="en-US" altLang="en-US" sz="2400" smtClean="0">
                <a:solidFill>
                  <a:srgbClr val="000000"/>
                </a:solidFill>
                <a:ea typeface="ＭＳ Ｐゴシック" panose="020B0600070205080204" pitchFamily="34" charset="-128"/>
              </a:rPr>
              <a:t> in the superclass </a:t>
            </a:r>
            <a:r>
              <a:rPr lang="en-US" altLang="en-US" sz="2400" b="1" smtClean="0">
                <a:solidFill>
                  <a:srgbClr val="000000"/>
                </a:solidFill>
                <a:latin typeface="Courier New" panose="02070309020205020404" pitchFamily="49" charset="0"/>
                <a:ea typeface="ＭＳ Ｐゴシック" panose="020B0600070205080204" pitchFamily="34" charset="-128"/>
              </a:rPr>
              <a:t>Chiffre</a:t>
            </a:r>
            <a:endParaRPr lang="en-US" altLang="en-US" sz="2400" smtClean="0">
              <a:ea typeface="ＭＳ Ｐゴシック" panose="020B0600070205080204" pitchFamily="34" charset="-128"/>
            </a:endParaRPr>
          </a:p>
          <a:p>
            <a:pPr lvl="1"/>
            <a:r>
              <a:rPr lang="en-US" altLang="en-US" sz="2000" b="1" smtClean="0">
                <a:solidFill>
                  <a:srgbClr val="000000"/>
                </a:solidFill>
                <a:latin typeface="Courier New" panose="02070309020205020404" pitchFamily="49" charset="0"/>
                <a:ea typeface="ＭＳ Ｐゴシック" panose="020B0600070205080204" pitchFamily="34" charset="-128"/>
              </a:rPr>
              <a:t>Chiffre</a:t>
            </a:r>
            <a:r>
              <a:rPr lang="en-US" altLang="en-US" sz="2000" smtClean="0">
                <a:solidFill>
                  <a:srgbClr val="000000"/>
                </a:solidFill>
                <a:ea typeface="ＭＳ Ｐゴシック" panose="020B0600070205080204" pitchFamily="34" charset="-128"/>
              </a:rPr>
              <a:t>  is defined as subclass of </a:t>
            </a:r>
            <a:r>
              <a:rPr lang="en-US" altLang="en-US" sz="2000" b="1" smtClean="0">
                <a:latin typeface="Courier New" panose="02070309020205020404" pitchFamily="49" charset="0"/>
                <a:ea typeface="ＭＳ Ｐゴシック" panose="020B0600070205080204" pitchFamily="34" charset="-128"/>
              </a:rPr>
              <a:t>Object</a:t>
            </a:r>
            <a:r>
              <a:rPr lang="en-US" altLang="en-US" sz="2000" smtClean="0">
                <a:ea typeface="ＭＳ Ｐゴシック" panose="020B0600070205080204" pitchFamily="34" charset="-128"/>
              </a:rPr>
              <a:t>, because we will use some methods of </a:t>
            </a:r>
            <a:r>
              <a:rPr lang="en-US" altLang="en-US" sz="2000" b="1" smtClean="0">
                <a:latin typeface="Courier New" panose="02070309020205020404" pitchFamily="49" charset="0"/>
                <a:ea typeface="ＭＳ Ｐゴシック" panose="020B0600070205080204" pitchFamily="34" charset="-128"/>
              </a:rPr>
              <a:t>Object</a:t>
            </a:r>
            <a:r>
              <a:rPr lang="en-US" altLang="en-US" sz="2000" smtClean="0">
                <a:ea typeface="ＭＳ Ｐゴシック" panose="020B0600070205080204" pitchFamily="34" charset="-128"/>
              </a:rPr>
              <a:t>  </a:t>
            </a:r>
            <a:endParaRPr lang="en-US" altLang="en-US" sz="2000" smtClean="0">
              <a:solidFill>
                <a:srgbClr val="000000"/>
              </a:solidFill>
              <a:ea typeface="ＭＳ Ｐゴシック" panose="020B0600070205080204" pitchFamily="34" charset="-128"/>
            </a:endParaRPr>
          </a:p>
          <a:p>
            <a:r>
              <a:rPr lang="en-US" altLang="en-US" sz="2400" smtClean="0">
                <a:ea typeface="ＭＳ Ｐゴシック" panose="020B0600070205080204" pitchFamily="34" charset="-128"/>
              </a:rPr>
              <a:t>The methods </a:t>
            </a:r>
            <a:r>
              <a:rPr lang="en-US" altLang="en-US" sz="2400" b="1" smtClean="0">
                <a:solidFill>
                  <a:schemeClr val="hlink"/>
                </a:solidFill>
                <a:latin typeface="Courier New" panose="02070309020205020404" pitchFamily="49" charset="0"/>
                <a:ea typeface="ＭＳ Ｐゴシック" panose="020B0600070205080204" pitchFamily="34" charset="-128"/>
              </a:rPr>
              <a:t>encode()</a:t>
            </a:r>
            <a:r>
              <a:rPr lang="en-US" altLang="en-US" sz="2400" smtClean="0">
                <a:solidFill>
                  <a:srgbClr val="000000"/>
                </a:solidFill>
                <a:ea typeface="ＭＳ Ｐゴシック" panose="020B0600070205080204" pitchFamily="34" charset="-128"/>
              </a:rPr>
              <a:t> and </a:t>
            </a:r>
            <a:r>
              <a:rPr lang="en-US" altLang="en-US" sz="2400" b="1" smtClean="0">
                <a:solidFill>
                  <a:schemeClr val="hlink"/>
                </a:solidFill>
                <a:latin typeface="Courier New" panose="02070309020205020404" pitchFamily="49" charset="0"/>
                <a:ea typeface="ＭＳ Ｐゴシック" panose="020B0600070205080204" pitchFamily="34" charset="-128"/>
              </a:rPr>
              <a:t>decode()</a:t>
            </a:r>
            <a:r>
              <a:rPr lang="en-US" altLang="en-US" sz="2400" smtClean="0">
                <a:solidFill>
                  <a:srgbClr val="000000"/>
                </a:solidFill>
                <a:ea typeface="ＭＳ Ｐゴシック" panose="020B0600070205080204" pitchFamily="34" charset="-128"/>
              </a:rPr>
              <a:t> are specific for each subclass </a:t>
            </a:r>
          </a:p>
          <a:p>
            <a:pPr lvl="1"/>
            <a:r>
              <a:rPr lang="en-US" altLang="en-US" sz="2000" smtClean="0">
                <a:solidFill>
                  <a:srgbClr val="000000"/>
                </a:solidFill>
                <a:ea typeface="ＭＳ Ｐゴシック" panose="020B0600070205080204" pitchFamily="34" charset="-128"/>
              </a:rPr>
              <a:t>We therefore  define them as </a:t>
            </a:r>
            <a:r>
              <a:rPr lang="en-US" altLang="en-US" sz="2000" i="1" smtClean="0">
                <a:solidFill>
                  <a:schemeClr val="hlink"/>
                </a:solidFill>
                <a:ea typeface="ＭＳ Ｐゴシック" panose="020B0600070205080204" pitchFamily="34" charset="-128"/>
              </a:rPr>
              <a:t>abstract methods </a:t>
            </a:r>
            <a:r>
              <a:rPr lang="en-US" altLang="en-US" sz="2000" smtClean="0">
                <a:solidFill>
                  <a:srgbClr val="000000"/>
                </a:solidFill>
                <a:ea typeface="ＭＳ Ｐゴシック" panose="020B0600070205080204" pitchFamily="34" charset="-128"/>
              </a:rPr>
              <a:t>in the super class and expect that they are </a:t>
            </a:r>
            <a:r>
              <a:rPr lang="en-US" altLang="en-US" sz="2000" i="1" smtClean="0">
                <a:solidFill>
                  <a:srgbClr val="000000"/>
                </a:solidFill>
                <a:ea typeface="ＭＳ Ｐゴシック" panose="020B0600070205080204" pitchFamily="34" charset="-128"/>
              </a:rPr>
              <a:t>implemented </a:t>
            </a:r>
            <a:r>
              <a:rPr lang="en-US" altLang="en-US" sz="2000" smtClean="0">
                <a:solidFill>
                  <a:srgbClr val="000000"/>
                </a:solidFill>
                <a:ea typeface="ＭＳ Ｐゴシック" panose="020B0600070205080204" pitchFamily="34" charset="-128"/>
              </a:rPr>
              <a:t>in the respective subclasses. </a:t>
            </a:r>
          </a:p>
          <a:p>
            <a:endParaRPr lang="en-US" altLang="en-US" sz="2000" smtClean="0">
              <a:ea typeface="ＭＳ Ｐゴシック" panose="020B0600070205080204" pitchFamily="34" charset="-128"/>
            </a:endParaRPr>
          </a:p>
        </p:txBody>
      </p:sp>
      <p:sp>
        <p:nvSpPr>
          <p:cNvPr id="61453" name="AutoShape 1046"/>
          <p:cNvSpPr>
            <a:spLocks noChangeArrowheads="1"/>
          </p:cNvSpPr>
          <p:nvPr/>
        </p:nvSpPr>
        <p:spPr bwMode="auto">
          <a:xfrm>
            <a:off x="7243763" y="2171700"/>
            <a:ext cx="258762" cy="241300"/>
          </a:xfrm>
          <a:prstGeom prst="flowChartExtract">
            <a:avLst/>
          </a:prstGeom>
          <a:solidFill>
            <a:srgbClr val="FFFFFF"/>
          </a:solidFill>
          <a:ln w="12700">
            <a:solidFill>
              <a:schemeClr val="tx1"/>
            </a:solidFill>
            <a:miter lim="800000"/>
            <a:headEnd/>
            <a:tailEnd/>
          </a:ln>
        </p:spPr>
        <p:txBody>
          <a:bodyPr anchor="ct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61454" name="AutoShape 1047"/>
          <p:cNvSpPr>
            <a:spLocks noChangeArrowheads="1"/>
          </p:cNvSpPr>
          <p:nvPr/>
        </p:nvSpPr>
        <p:spPr bwMode="auto">
          <a:xfrm>
            <a:off x="7256463" y="3530600"/>
            <a:ext cx="257175" cy="241300"/>
          </a:xfrm>
          <a:prstGeom prst="flowChartExtract">
            <a:avLst/>
          </a:prstGeom>
          <a:solidFill>
            <a:srgbClr val="FFFFFF"/>
          </a:solidFill>
          <a:ln w="12700">
            <a:solidFill>
              <a:schemeClr val="tx1"/>
            </a:solidFill>
            <a:miter lim="800000"/>
            <a:headEnd/>
            <a:tailEnd/>
          </a:ln>
        </p:spPr>
        <p:txBody>
          <a:bodyPr anchor="ct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61455" name="Line 1048"/>
          <p:cNvSpPr>
            <a:spLocks noChangeShapeType="1"/>
          </p:cNvSpPr>
          <p:nvPr/>
        </p:nvSpPr>
        <p:spPr bwMode="auto">
          <a:xfrm>
            <a:off x="7402513" y="3787775"/>
            <a:ext cx="1587" cy="3762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3657" name="Text Box 1049"/>
          <p:cNvSpPr txBox="1">
            <a:spLocks noChangeArrowheads="1"/>
          </p:cNvSpPr>
          <p:nvPr/>
        </p:nvSpPr>
        <p:spPr bwMode="auto">
          <a:xfrm>
            <a:off x="6283325" y="5268913"/>
            <a:ext cx="25257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2000">
                <a:solidFill>
                  <a:srgbClr val="FF0000"/>
                </a:solidFill>
              </a:rPr>
              <a:t>Exercise: Write </a:t>
            </a:r>
          </a:p>
          <a:p>
            <a:pPr algn="ctr"/>
            <a:r>
              <a:rPr lang="en-US" altLang="en-US" sz="2000">
                <a:solidFill>
                  <a:srgbClr val="FF0000"/>
                </a:solidFill>
              </a:rPr>
              <a:t>the corresponding Java</a:t>
            </a:r>
          </a:p>
          <a:p>
            <a:pPr algn="ctr"/>
            <a:r>
              <a:rPr lang="en-US" altLang="en-US" sz="2000">
                <a:solidFill>
                  <a:srgbClr val="FF0000"/>
                </a:solidFill>
              </a:rPr>
              <a:t>Code!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365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365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365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365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3657">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53657">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5365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53" grpId="0" build="p" bldLvl="2" autoUpdateAnimBg="0"/>
      <p:bldP spid="45365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26"/>
          <p:cNvSpPr>
            <a:spLocks noGrp="1" noChangeArrowheads="1"/>
          </p:cNvSpPr>
          <p:nvPr>
            <p:ph type="title"/>
          </p:nvPr>
        </p:nvSpPr>
        <p:spPr/>
        <p:txBody>
          <a:bodyPr/>
          <a:lstStyle/>
          <a:p>
            <a:r>
              <a:rPr lang="en-US" altLang="en-US" smtClean="0">
                <a:ea typeface="ＭＳ Ｐゴシック" panose="020B0600070205080204" pitchFamily="34" charset="-128"/>
              </a:rPr>
              <a:t>Examples of Model Transformations and Forward Engineering</a:t>
            </a:r>
          </a:p>
        </p:txBody>
      </p:sp>
      <p:sp>
        <p:nvSpPr>
          <p:cNvPr id="63491" name="Rectangle 1027"/>
          <p:cNvSpPr>
            <a:spLocks noGrp="1" noChangeArrowheads="1"/>
          </p:cNvSpPr>
          <p:nvPr>
            <p:ph type="body" idx="1"/>
          </p:nvPr>
        </p:nvSpPr>
        <p:spPr/>
        <p:txBody>
          <a:bodyPr/>
          <a:lstStyle/>
          <a:p>
            <a:r>
              <a:rPr lang="en-US" altLang="en-US" smtClean="0">
                <a:ea typeface="ＭＳ Ｐゴシック" panose="020B0600070205080204" pitchFamily="34" charset="-128"/>
              </a:rPr>
              <a:t>Model Transformations</a:t>
            </a:r>
          </a:p>
          <a:p>
            <a:pPr lvl="1"/>
            <a:r>
              <a:rPr lang="en-US" altLang="en-US" smtClean="0">
                <a:ea typeface="ＭＳ Ｐゴシック" panose="020B0600070205080204" pitchFamily="34" charset="-128"/>
              </a:rPr>
              <a:t>Goal: Optimizing the object design model</a:t>
            </a:r>
          </a:p>
          <a:p>
            <a:pPr lvl="2">
              <a:buFont typeface="Wingdings" panose="05000000000000000000" pitchFamily="2" charset="2"/>
              <a:buChar char="ü"/>
            </a:pPr>
            <a:r>
              <a:rPr lang="en-US" altLang="en-US" smtClean="0">
                <a:ea typeface="ＭＳ Ｐゴシック" panose="020B0600070205080204" pitchFamily="34" charset="-128"/>
              </a:rPr>
              <a:t>Collapsing objects</a:t>
            </a:r>
          </a:p>
          <a:p>
            <a:pPr lvl="2">
              <a:buFont typeface="Wingdings" panose="05000000000000000000" pitchFamily="2" charset="2"/>
              <a:buChar char="ü"/>
            </a:pPr>
            <a:r>
              <a:rPr lang="en-US" altLang="en-US" smtClean="0">
                <a:ea typeface="ＭＳ Ｐゴシック" panose="020B0600070205080204" pitchFamily="34" charset="-128"/>
              </a:rPr>
              <a:t>Delaying expensive computations</a:t>
            </a:r>
          </a:p>
          <a:p>
            <a:r>
              <a:rPr lang="en-US" altLang="en-US" smtClean="0">
                <a:ea typeface="ＭＳ Ｐゴシック" panose="020B0600070205080204" pitchFamily="34" charset="-128"/>
              </a:rPr>
              <a:t>Forward Engineering</a:t>
            </a:r>
          </a:p>
          <a:p>
            <a:pPr lvl="1"/>
            <a:r>
              <a:rPr lang="en-US" altLang="en-US" smtClean="0">
                <a:ea typeface="ＭＳ Ｐゴシック" panose="020B0600070205080204" pitchFamily="34" charset="-128"/>
              </a:rPr>
              <a:t>Goal: Implementing the object design model in a programming language</a:t>
            </a:r>
          </a:p>
          <a:p>
            <a:pPr lvl="1">
              <a:buFont typeface="Wingdings" panose="05000000000000000000" pitchFamily="2" charset="2"/>
              <a:buChar char="ü"/>
            </a:pPr>
            <a:r>
              <a:rPr lang="en-US" altLang="en-US" smtClean="0">
                <a:ea typeface="ＭＳ Ｐゴシック" panose="020B0600070205080204" pitchFamily="34" charset="-128"/>
              </a:rPr>
              <a:t>Mapping inheritance</a:t>
            </a:r>
          </a:p>
          <a:p>
            <a:pPr lvl="1"/>
            <a:r>
              <a:rPr lang="en-US" altLang="en-US" smtClean="0">
                <a:ea typeface="ＭＳ Ｐゴシック" panose="020B0600070205080204" pitchFamily="34" charset="-128"/>
              </a:rPr>
              <a:t>Mapping associations</a:t>
            </a:r>
          </a:p>
          <a:p>
            <a:pPr lvl="1"/>
            <a:r>
              <a:rPr lang="en-US" altLang="en-US" smtClean="0">
                <a:ea typeface="ＭＳ Ｐゴシック" panose="020B0600070205080204" pitchFamily="34" charset="-128"/>
              </a:rPr>
              <a:t>Mapping contracts to exceptions</a:t>
            </a:r>
          </a:p>
          <a:p>
            <a:pPr lvl="1"/>
            <a:r>
              <a:rPr lang="en-US" altLang="en-US" smtClean="0">
                <a:ea typeface="ＭＳ Ｐゴシック" panose="020B0600070205080204" pitchFamily="34" charset="-128"/>
              </a:rPr>
              <a:t>Mapping object models to tables</a:t>
            </a:r>
            <a:br>
              <a:rPr lang="en-US" altLang="en-US" smtClean="0">
                <a:ea typeface="ＭＳ Ｐゴシック" panose="020B0600070205080204" pitchFamily="34" charset="-128"/>
              </a:rPr>
            </a:br>
            <a:endParaRPr lang="en-US" altLang="en-US" smtClean="0">
              <a:ea typeface="ＭＳ Ｐゴシック" panose="020B0600070205080204" pitchFamily="34" charset="-128"/>
            </a:endParaRPr>
          </a:p>
        </p:txBody>
      </p:sp>
      <p:sp>
        <p:nvSpPr>
          <p:cNvPr id="63492" name="AutoShape 1028"/>
          <p:cNvSpPr>
            <a:spLocks noChangeArrowheads="1"/>
          </p:cNvSpPr>
          <p:nvPr/>
        </p:nvSpPr>
        <p:spPr bwMode="auto">
          <a:xfrm>
            <a:off x="903288" y="4311650"/>
            <a:ext cx="368300" cy="215900"/>
          </a:xfrm>
          <a:prstGeom prst="rightArrow">
            <a:avLst>
              <a:gd name="adj1" fmla="val 50000"/>
              <a:gd name="adj2" fmla="val 42647"/>
            </a:avLst>
          </a:prstGeom>
          <a:solidFill>
            <a:srgbClr val="FF0000"/>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smtClean="0">
                <a:ea typeface="ＭＳ Ｐゴシック" panose="020B0600070205080204" pitchFamily="34" charset="-128"/>
              </a:rPr>
              <a:t>Mapping Associations</a:t>
            </a:r>
          </a:p>
        </p:txBody>
      </p:sp>
      <p:sp>
        <p:nvSpPr>
          <p:cNvPr id="65539" name="Rectangle 3"/>
          <p:cNvSpPr>
            <a:spLocks noGrp="1" noChangeArrowheads="1"/>
          </p:cNvSpPr>
          <p:nvPr>
            <p:ph type="body" idx="1"/>
          </p:nvPr>
        </p:nvSpPr>
        <p:spPr/>
        <p:txBody>
          <a:bodyPr/>
          <a:lstStyle/>
          <a:p>
            <a:pPr marL="457200" indent="-457200">
              <a:buFont typeface="Arial" panose="020B0604020202020204" pitchFamily="34" charset="0"/>
              <a:buAutoNum type="arabicPeriod"/>
            </a:pPr>
            <a:r>
              <a:rPr lang="en-US" altLang="en-US" smtClean="0">
                <a:ea typeface="ＭＳ Ｐゴシック" panose="020B0600070205080204" pitchFamily="34" charset="-128"/>
              </a:rPr>
              <a:t>Unidirectional one-to-one association</a:t>
            </a:r>
          </a:p>
          <a:p>
            <a:pPr marL="457200" indent="-457200">
              <a:buFont typeface="Arial" panose="020B0604020202020204" pitchFamily="34" charset="0"/>
              <a:buAutoNum type="arabicPeriod"/>
            </a:pPr>
            <a:r>
              <a:rPr lang="en-US" altLang="en-US" smtClean="0">
                <a:ea typeface="ＭＳ Ｐゴシック" panose="020B0600070205080204" pitchFamily="34" charset="-128"/>
              </a:rPr>
              <a:t>Bidirectional one-to-one association</a:t>
            </a:r>
          </a:p>
          <a:p>
            <a:pPr marL="457200" indent="-457200">
              <a:buFont typeface="Arial" panose="020B0604020202020204" pitchFamily="34" charset="0"/>
              <a:buAutoNum type="arabicPeriod"/>
            </a:pPr>
            <a:r>
              <a:rPr lang="en-US" altLang="en-US" smtClean="0">
                <a:ea typeface="ＭＳ Ｐゴシック" panose="020B0600070205080204" pitchFamily="34" charset="-128"/>
              </a:rPr>
              <a:t>Bidirectional one-to-many association</a:t>
            </a:r>
          </a:p>
          <a:p>
            <a:pPr marL="457200" indent="-457200">
              <a:buFont typeface="Arial" panose="020B0604020202020204" pitchFamily="34" charset="0"/>
              <a:buAutoNum type="arabicPeriod"/>
            </a:pPr>
            <a:r>
              <a:rPr lang="en-US" altLang="en-US" smtClean="0">
                <a:ea typeface="ＭＳ Ｐゴシック" panose="020B0600070205080204" pitchFamily="34" charset="-128"/>
              </a:rPr>
              <a:t>Bidirectional many-to-many association</a:t>
            </a:r>
          </a:p>
          <a:p>
            <a:pPr marL="457200" indent="-457200">
              <a:buFont typeface="Arial" panose="020B0604020202020204" pitchFamily="34" charset="0"/>
              <a:buAutoNum type="arabicPeriod"/>
            </a:pPr>
            <a:r>
              <a:rPr lang="en-US" altLang="en-US" smtClean="0">
                <a:ea typeface="ＭＳ Ｐゴシック" panose="020B0600070205080204" pitchFamily="34" charset="-128"/>
              </a:rPr>
              <a:t>Bidirectional qualified association.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en-US" smtClean="0">
                <a:ea typeface="ＭＳ Ｐゴシック" panose="020B0600070205080204" pitchFamily="34" charset="-128"/>
              </a:rPr>
              <a:t>Unidirectional one-to-one association</a:t>
            </a:r>
          </a:p>
        </p:txBody>
      </p:sp>
      <p:sp>
        <p:nvSpPr>
          <p:cNvPr id="67587" name="Rectangle 4"/>
          <p:cNvSpPr>
            <a:spLocks noChangeArrowheads="1"/>
          </p:cNvSpPr>
          <p:nvPr/>
        </p:nvSpPr>
        <p:spPr bwMode="auto">
          <a:xfrm>
            <a:off x="5889625" y="1625600"/>
            <a:ext cx="2697163" cy="441325"/>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67588" name="Rectangle 5"/>
          <p:cNvSpPr>
            <a:spLocks noChangeArrowheads="1"/>
          </p:cNvSpPr>
          <p:nvPr/>
        </p:nvSpPr>
        <p:spPr bwMode="auto">
          <a:xfrm>
            <a:off x="6808788" y="1719263"/>
            <a:ext cx="9636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Account</a:t>
            </a:r>
            <a:endParaRPr lang="en-US" altLang="en-US" sz="1800">
              <a:latin typeface="Lucida Sans Typewriter" panose="020B0509030504030204" pitchFamily="49" charset="0"/>
            </a:endParaRPr>
          </a:p>
        </p:txBody>
      </p:sp>
      <p:sp>
        <p:nvSpPr>
          <p:cNvPr id="67589" name="Rectangle 6"/>
          <p:cNvSpPr>
            <a:spLocks noChangeArrowheads="1"/>
          </p:cNvSpPr>
          <p:nvPr/>
        </p:nvSpPr>
        <p:spPr bwMode="auto">
          <a:xfrm>
            <a:off x="1039813" y="1614488"/>
            <a:ext cx="2674937" cy="441325"/>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67590" name="Rectangle 7"/>
          <p:cNvSpPr>
            <a:spLocks noChangeArrowheads="1"/>
          </p:cNvSpPr>
          <p:nvPr/>
        </p:nvSpPr>
        <p:spPr bwMode="auto">
          <a:xfrm>
            <a:off x="1785938" y="1719263"/>
            <a:ext cx="1377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Advertiser</a:t>
            </a:r>
            <a:endParaRPr lang="en-US" altLang="en-US" sz="1800">
              <a:latin typeface="Lucida Sans Typewriter" panose="020B0509030504030204" pitchFamily="49" charset="0"/>
            </a:endParaRPr>
          </a:p>
        </p:txBody>
      </p:sp>
      <p:sp>
        <p:nvSpPr>
          <p:cNvPr id="67591" name="Line 8"/>
          <p:cNvSpPr>
            <a:spLocks noChangeShapeType="1"/>
          </p:cNvSpPr>
          <p:nvPr/>
        </p:nvSpPr>
        <p:spPr bwMode="auto">
          <a:xfrm flipH="1">
            <a:off x="3703638" y="1835150"/>
            <a:ext cx="2185987"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592" name="Rectangle 9"/>
          <p:cNvSpPr>
            <a:spLocks noChangeArrowheads="1"/>
          </p:cNvSpPr>
          <p:nvPr/>
        </p:nvSpPr>
        <p:spPr bwMode="auto">
          <a:xfrm>
            <a:off x="5692775" y="1579563"/>
            <a:ext cx="1381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1</a:t>
            </a:r>
            <a:endParaRPr lang="en-US" altLang="en-US" sz="1800">
              <a:latin typeface="Lucida Sans Typewriter" panose="020B0509030504030204" pitchFamily="49" charset="0"/>
            </a:endParaRPr>
          </a:p>
        </p:txBody>
      </p:sp>
      <p:sp>
        <p:nvSpPr>
          <p:cNvPr id="67593" name="Rectangle 10"/>
          <p:cNvSpPr>
            <a:spLocks noChangeArrowheads="1"/>
          </p:cNvSpPr>
          <p:nvPr/>
        </p:nvSpPr>
        <p:spPr bwMode="auto">
          <a:xfrm>
            <a:off x="3740150" y="1579563"/>
            <a:ext cx="1381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1</a:t>
            </a:r>
            <a:endParaRPr lang="en-US" altLang="en-US" sz="1800">
              <a:latin typeface="Lucida Sans Typewriter" panose="020B0509030504030204" pitchFamily="49" charset="0"/>
            </a:endParaRPr>
          </a:p>
        </p:txBody>
      </p:sp>
      <p:grpSp>
        <p:nvGrpSpPr>
          <p:cNvPr id="2" name="Group 21"/>
          <p:cNvGrpSpPr>
            <a:grpSpLocks/>
          </p:cNvGrpSpPr>
          <p:nvPr/>
        </p:nvGrpSpPr>
        <p:grpSpPr bwMode="auto">
          <a:xfrm>
            <a:off x="4681538" y="2041525"/>
            <a:ext cx="207962" cy="647700"/>
            <a:chOff x="2949" y="1302"/>
            <a:chExt cx="131" cy="408"/>
          </a:xfrm>
        </p:grpSpPr>
        <p:sp>
          <p:nvSpPr>
            <p:cNvPr id="67600" name="Oval 11"/>
            <p:cNvSpPr>
              <a:spLocks noChangeArrowheads="1"/>
            </p:cNvSpPr>
            <p:nvPr/>
          </p:nvSpPr>
          <p:spPr bwMode="auto">
            <a:xfrm>
              <a:off x="3007" y="1507"/>
              <a:ext cx="29" cy="29"/>
            </a:xfrm>
            <a:prstGeom prst="ellipse">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67601" name="Line 12"/>
            <p:cNvSpPr>
              <a:spLocks noChangeShapeType="1"/>
            </p:cNvSpPr>
            <p:nvPr/>
          </p:nvSpPr>
          <p:spPr bwMode="auto">
            <a:xfrm>
              <a:off x="3022" y="1522"/>
              <a:ext cx="58"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7602" name="Freeform 13"/>
            <p:cNvSpPr>
              <a:spLocks/>
            </p:cNvSpPr>
            <p:nvPr/>
          </p:nvSpPr>
          <p:spPr bwMode="auto">
            <a:xfrm>
              <a:off x="2949" y="1490"/>
              <a:ext cx="131" cy="220"/>
            </a:xfrm>
            <a:custGeom>
              <a:avLst/>
              <a:gdLst>
                <a:gd name="T0" fmla="*/ 131 w 131"/>
                <a:gd name="T1" fmla="*/ 0 h 220"/>
                <a:gd name="T2" fmla="*/ 73 w 131"/>
                <a:gd name="T3" fmla="*/ 220 h 220"/>
                <a:gd name="T4" fmla="*/ 0 w 131"/>
                <a:gd name="T5" fmla="*/ 0 h 220"/>
                <a:gd name="T6" fmla="*/ 0 60000 65536"/>
                <a:gd name="T7" fmla="*/ 0 60000 65536"/>
                <a:gd name="T8" fmla="*/ 0 60000 65536"/>
                <a:gd name="T9" fmla="*/ 0 w 131"/>
                <a:gd name="T10" fmla="*/ 0 h 220"/>
                <a:gd name="T11" fmla="*/ 131 w 131"/>
                <a:gd name="T12" fmla="*/ 220 h 220"/>
              </a:gdLst>
              <a:ahLst/>
              <a:cxnLst>
                <a:cxn ang="T6">
                  <a:pos x="T0" y="T1"/>
                </a:cxn>
                <a:cxn ang="T7">
                  <a:pos x="T2" y="T3"/>
                </a:cxn>
                <a:cxn ang="T8">
                  <a:pos x="T4" y="T5"/>
                </a:cxn>
              </a:cxnLst>
              <a:rect l="T9" t="T10" r="T11" b="T12"/>
              <a:pathLst>
                <a:path w="131" h="220">
                  <a:moveTo>
                    <a:pt x="131" y="0"/>
                  </a:moveTo>
                  <a:lnTo>
                    <a:pt x="73" y="22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67603" name="Line 14"/>
            <p:cNvSpPr>
              <a:spLocks noChangeShapeType="1"/>
            </p:cNvSpPr>
            <p:nvPr/>
          </p:nvSpPr>
          <p:spPr bwMode="auto">
            <a:xfrm>
              <a:off x="2949" y="1522"/>
              <a:ext cx="73"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7604" name="Freeform 15"/>
            <p:cNvSpPr>
              <a:spLocks/>
            </p:cNvSpPr>
            <p:nvPr/>
          </p:nvSpPr>
          <p:spPr bwMode="auto">
            <a:xfrm>
              <a:off x="2949" y="1490"/>
              <a:ext cx="131" cy="220"/>
            </a:xfrm>
            <a:custGeom>
              <a:avLst/>
              <a:gdLst>
                <a:gd name="T0" fmla="*/ 73 w 131"/>
                <a:gd name="T1" fmla="*/ 0 h 220"/>
                <a:gd name="T2" fmla="*/ 131 w 131"/>
                <a:gd name="T3" fmla="*/ 0 h 220"/>
                <a:gd name="T4" fmla="*/ 73 w 131"/>
                <a:gd name="T5" fmla="*/ 220 h 220"/>
                <a:gd name="T6" fmla="*/ 0 w 131"/>
                <a:gd name="T7" fmla="*/ 0 h 220"/>
                <a:gd name="T8" fmla="*/ 73 w 131"/>
                <a:gd name="T9" fmla="*/ 0 h 220"/>
                <a:gd name="T10" fmla="*/ 0 60000 65536"/>
                <a:gd name="T11" fmla="*/ 0 60000 65536"/>
                <a:gd name="T12" fmla="*/ 0 60000 65536"/>
                <a:gd name="T13" fmla="*/ 0 60000 65536"/>
                <a:gd name="T14" fmla="*/ 0 60000 65536"/>
                <a:gd name="T15" fmla="*/ 0 w 131"/>
                <a:gd name="T16" fmla="*/ 0 h 220"/>
                <a:gd name="T17" fmla="*/ 131 w 131"/>
                <a:gd name="T18" fmla="*/ 220 h 220"/>
              </a:gdLst>
              <a:ahLst/>
              <a:cxnLst>
                <a:cxn ang="T10">
                  <a:pos x="T0" y="T1"/>
                </a:cxn>
                <a:cxn ang="T11">
                  <a:pos x="T2" y="T3"/>
                </a:cxn>
                <a:cxn ang="T12">
                  <a:pos x="T4" y="T5"/>
                </a:cxn>
                <a:cxn ang="T13">
                  <a:pos x="T6" y="T7"/>
                </a:cxn>
                <a:cxn ang="T14">
                  <a:pos x="T8" y="T9"/>
                </a:cxn>
              </a:cxnLst>
              <a:rect l="T15" t="T16" r="T17" b="T18"/>
              <a:pathLst>
                <a:path w="131" h="220">
                  <a:moveTo>
                    <a:pt x="73" y="0"/>
                  </a:moveTo>
                  <a:lnTo>
                    <a:pt x="131" y="0"/>
                  </a:lnTo>
                  <a:lnTo>
                    <a:pt x="73" y="220"/>
                  </a:lnTo>
                  <a:lnTo>
                    <a:pt x="0" y="0"/>
                  </a:lnTo>
                  <a:lnTo>
                    <a:pt x="73" y="0"/>
                  </a:lnTo>
                  <a:close/>
                </a:path>
              </a:pathLst>
            </a:cu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67605" name="Rectangle 16"/>
            <p:cNvSpPr>
              <a:spLocks noChangeArrowheads="1"/>
            </p:cNvSpPr>
            <p:nvPr/>
          </p:nvSpPr>
          <p:spPr bwMode="auto">
            <a:xfrm>
              <a:off x="2992" y="1302"/>
              <a:ext cx="30" cy="15"/>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67606" name="Rectangle 17"/>
            <p:cNvSpPr>
              <a:spLocks noChangeArrowheads="1"/>
            </p:cNvSpPr>
            <p:nvPr/>
          </p:nvSpPr>
          <p:spPr bwMode="auto">
            <a:xfrm>
              <a:off x="2992" y="1522"/>
              <a:ext cx="30" cy="14"/>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67607" name="Rectangle 18"/>
            <p:cNvSpPr>
              <a:spLocks noChangeArrowheads="1"/>
            </p:cNvSpPr>
            <p:nvPr/>
          </p:nvSpPr>
          <p:spPr bwMode="auto">
            <a:xfrm>
              <a:off x="2992" y="1317"/>
              <a:ext cx="30" cy="205"/>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sp>
        <p:nvSpPr>
          <p:cNvPr id="67595" name="Rectangle 19"/>
          <p:cNvSpPr>
            <a:spLocks noChangeArrowheads="1"/>
          </p:cNvSpPr>
          <p:nvPr/>
        </p:nvSpPr>
        <p:spPr bwMode="auto">
          <a:xfrm>
            <a:off x="379413" y="1073150"/>
            <a:ext cx="570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Verdana" panose="020B0604030504040204" pitchFamily="34" charset="0"/>
              </a:rPr>
              <a:t>Object design model before transformation: </a:t>
            </a:r>
            <a:endParaRPr lang="en-US" altLang="en-US" sz="2000">
              <a:latin typeface="Verdana" panose="020B0604030504040204" pitchFamily="34" charset="0"/>
            </a:endParaRPr>
          </a:p>
        </p:txBody>
      </p:sp>
      <p:sp>
        <p:nvSpPr>
          <p:cNvPr id="252948" name="Rectangle 20"/>
          <p:cNvSpPr>
            <a:spLocks noChangeArrowheads="1"/>
          </p:cNvSpPr>
          <p:nvPr/>
        </p:nvSpPr>
        <p:spPr bwMode="auto">
          <a:xfrm>
            <a:off x="379413" y="2689225"/>
            <a:ext cx="4441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Verdana" panose="020B0604030504040204" pitchFamily="34" charset="0"/>
              </a:rPr>
              <a:t>Source code after transformation: </a:t>
            </a:r>
            <a:endParaRPr lang="en-US" altLang="en-US" sz="2800" b="1"/>
          </a:p>
        </p:txBody>
      </p:sp>
      <p:sp>
        <p:nvSpPr>
          <p:cNvPr id="252952" name="Rectangle 24"/>
          <p:cNvSpPr>
            <a:spLocks noChangeArrowheads="1"/>
          </p:cNvSpPr>
          <p:nvPr/>
        </p:nvSpPr>
        <p:spPr bwMode="auto">
          <a:xfrm>
            <a:off x="1828800" y="3181350"/>
            <a:ext cx="67818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b="1">
                <a:latin typeface="Lucida Sans Typewriter" panose="020B0509030504030204" pitchFamily="49" charset="0"/>
              </a:rPr>
              <a:t>public class</a:t>
            </a:r>
            <a:r>
              <a:rPr lang="en-US" altLang="en-US" sz="2000">
                <a:latin typeface="Lucida Sans Typewriter" panose="020B0509030504030204" pitchFamily="49" charset="0"/>
              </a:rPr>
              <a:t> Advertiser {</a:t>
            </a:r>
          </a:p>
          <a:p>
            <a:r>
              <a:rPr lang="en-US" altLang="en-US" sz="2000">
                <a:latin typeface="Lucida Sans Typewriter" panose="020B0509030504030204" pitchFamily="49" charset="0"/>
              </a:rPr>
              <a:t>	</a:t>
            </a:r>
            <a:r>
              <a:rPr lang="en-US" altLang="en-US" sz="2000" b="1">
                <a:latin typeface="Lucida Sans Typewriter" panose="020B0509030504030204" pitchFamily="49" charset="0"/>
              </a:rPr>
              <a:t>private</a:t>
            </a:r>
            <a:r>
              <a:rPr lang="en-US" altLang="en-US" sz="2000">
                <a:latin typeface="Lucida Sans Typewriter" panose="020B0509030504030204" pitchFamily="49" charset="0"/>
              </a:rPr>
              <a:t> Account account;</a:t>
            </a:r>
          </a:p>
          <a:p>
            <a:r>
              <a:rPr lang="en-US" altLang="en-US" sz="2000">
                <a:latin typeface="Lucida Sans Typewriter" panose="020B0509030504030204" pitchFamily="49" charset="0"/>
              </a:rPr>
              <a:t>	</a:t>
            </a:r>
            <a:r>
              <a:rPr lang="en-US" altLang="en-US" sz="2000" b="1">
                <a:latin typeface="Lucida Sans Typewriter" panose="020B0509030504030204" pitchFamily="49" charset="0"/>
              </a:rPr>
              <a:t>public</a:t>
            </a:r>
            <a:r>
              <a:rPr lang="en-US" altLang="en-US" sz="2000">
                <a:latin typeface="Lucida Sans Typewriter" panose="020B0509030504030204" pitchFamily="49" charset="0"/>
              </a:rPr>
              <a:t> Advertiser() {</a:t>
            </a:r>
          </a:p>
          <a:p>
            <a:r>
              <a:rPr lang="en-US" altLang="en-US" sz="2000">
                <a:latin typeface="Lucida Sans Typewriter" panose="020B0509030504030204" pitchFamily="49" charset="0"/>
              </a:rPr>
              <a:t>		account = new Account();</a:t>
            </a:r>
          </a:p>
          <a:p>
            <a:r>
              <a:rPr lang="en-US" altLang="en-US" sz="2000">
                <a:latin typeface="Lucida Sans Typewriter" panose="020B0509030504030204" pitchFamily="49" charset="0"/>
              </a:rPr>
              <a:t>	}</a:t>
            </a:r>
          </a:p>
          <a:p>
            <a:r>
              <a:rPr lang="en-US" altLang="en-US" sz="2000">
                <a:latin typeface="Lucida Sans Typewriter" panose="020B0509030504030204" pitchFamily="49" charset="0"/>
              </a:rPr>
              <a:t>	</a:t>
            </a:r>
            <a:r>
              <a:rPr lang="en-US" altLang="en-US" sz="2000" b="1">
                <a:latin typeface="Lucida Sans Typewriter" panose="020B0509030504030204" pitchFamily="49" charset="0"/>
              </a:rPr>
              <a:t>public</a:t>
            </a:r>
            <a:r>
              <a:rPr lang="en-US" altLang="en-US" sz="2000">
                <a:latin typeface="Lucida Sans Typewriter" panose="020B0509030504030204" pitchFamily="49" charset="0"/>
              </a:rPr>
              <a:t> Account getAccount() {</a:t>
            </a:r>
          </a:p>
          <a:p>
            <a:r>
              <a:rPr lang="en-US" altLang="en-US" sz="2000">
                <a:latin typeface="Lucida Sans Typewriter" panose="020B0509030504030204" pitchFamily="49" charset="0"/>
              </a:rPr>
              <a:t>		</a:t>
            </a:r>
            <a:r>
              <a:rPr lang="en-US" altLang="en-US" sz="2000" b="1">
                <a:latin typeface="Lucida Sans Typewriter" panose="020B0509030504030204" pitchFamily="49" charset="0"/>
              </a:rPr>
              <a:t>return</a:t>
            </a:r>
            <a:r>
              <a:rPr lang="en-US" altLang="en-US" sz="2000">
                <a:latin typeface="Lucida Sans Typewriter" panose="020B0509030504030204" pitchFamily="49" charset="0"/>
              </a:rPr>
              <a:t> account;</a:t>
            </a:r>
          </a:p>
          <a:p>
            <a:r>
              <a:rPr lang="en-US" altLang="en-US" sz="2000">
                <a:latin typeface="Lucida Sans Typewriter" panose="020B0509030504030204" pitchFamily="49" charset="0"/>
              </a:rPr>
              <a:t>	}</a:t>
            </a:r>
          </a:p>
          <a:p>
            <a:r>
              <a:rPr lang="en-US" altLang="en-US" sz="2000">
                <a:latin typeface="Lucida Sans Typewriter" panose="020B0509030504030204" pitchFamily="49" charset="0"/>
              </a:rPr>
              <a:t>}</a:t>
            </a:r>
          </a:p>
        </p:txBody>
      </p:sp>
      <p:sp>
        <p:nvSpPr>
          <p:cNvPr id="252956" name="Line 28"/>
          <p:cNvSpPr>
            <a:spLocks noChangeShapeType="1"/>
          </p:cNvSpPr>
          <p:nvPr/>
        </p:nvSpPr>
        <p:spPr bwMode="auto">
          <a:xfrm>
            <a:off x="2146300" y="2066925"/>
            <a:ext cx="2024063" cy="1162050"/>
          </a:xfrm>
          <a:prstGeom prst="line">
            <a:avLst/>
          </a:prstGeom>
          <a:noFill/>
          <a:ln w="127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2957" name="Line 29"/>
          <p:cNvSpPr>
            <a:spLocks noChangeShapeType="1"/>
          </p:cNvSpPr>
          <p:nvPr/>
        </p:nvSpPr>
        <p:spPr bwMode="auto">
          <a:xfrm flipH="1">
            <a:off x="4549775" y="2046288"/>
            <a:ext cx="3384550" cy="1576387"/>
          </a:xfrm>
          <a:prstGeom prst="line">
            <a:avLst/>
          </a:prstGeom>
          <a:noFill/>
          <a:ln w="127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294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2952">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 fill="hold" grpId="0" nodeType="clickEffect">
                                  <p:stCondLst>
                                    <p:cond delay="0"/>
                                  </p:stCondLst>
                                  <p:childTnLst>
                                    <p:set>
                                      <p:cBhvr>
                                        <p:cTn id="18" dur="1" fill="hold">
                                          <p:stCondLst>
                                            <p:cond delay="0"/>
                                          </p:stCondLst>
                                        </p:cTn>
                                        <p:tgtEl>
                                          <p:spTgt spid="252956"/>
                                        </p:tgtEl>
                                        <p:attrNameLst>
                                          <p:attrName>style.visibility</p:attrName>
                                        </p:attrNameLst>
                                      </p:cBhvr>
                                      <p:to>
                                        <p:strVal val="visible"/>
                                      </p:to>
                                    </p:set>
                                    <p:anim calcmode="lin" valueType="num">
                                      <p:cBhvr>
                                        <p:cTn id="19" dur="500" fill="hold"/>
                                        <p:tgtEl>
                                          <p:spTgt spid="252956"/>
                                        </p:tgtEl>
                                        <p:attrNameLst>
                                          <p:attrName>ppt_x</p:attrName>
                                        </p:attrNameLst>
                                      </p:cBhvr>
                                      <p:tavLst>
                                        <p:tav tm="0">
                                          <p:val>
                                            <p:strVal val="#ppt_x"/>
                                          </p:val>
                                        </p:tav>
                                        <p:tav tm="100000">
                                          <p:val>
                                            <p:strVal val="#ppt_x"/>
                                          </p:val>
                                        </p:tav>
                                      </p:tavLst>
                                    </p:anim>
                                    <p:anim calcmode="lin" valueType="num">
                                      <p:cBhvr>
                                        <p:cTn id="20" dur="500" fill="hold"/>
                                        <p:tgtEl>
                                          <p:spTgt spid="252956"/>
                                        </p:tgtEl>
                                        <p:attrNameLst>
                                          <p:attrName>ppt_y</p:attrName>
                                        </p:attrNameLst>
                                      </p:cBhvr>
                                      <p:tavLst>
                                        <p:tav tm="0">
                                          <p:val>
                                            <p:strVal val="#ppt_y-#ppt_h/2"/>
                                          </p:val>
                                        </p:tav>
                                        <p:tav tm="100000">
                                          <p:val>
                                            <p:strVal val="#ppt_y"/>
                                          </p:val>
                                        </p:tav>
                                      </p:tavLst>
                                    </p:anim>
                                    <p:anim calcmode="lin" valueType="num">
                                      <p:cBhvr>
                                        <p:cTn id="21" dur="500" fill="hold"/>
                                        <p:tgtEl>
                                          <p:spTgt spid="252956"/>
                                        </p:tgtEl>
                                        <p:attrNameLst>
                                          <p:attrName>ppt_w</p:attrName>
                                        </p:attrNameLst>
                                      </p:cBhvr>
                                      <p:tavLst>
                                        <p:tav tm="0">
                                          <p:val>
                                            <p:strVal val="#ppt_w"/>
                                          </p:val>
                                        </p:tav>
                                        <p:tav tm="100000">
                                          <p:val>
                                            <p:strVal val="#ppt_w"/>
                                          </p:val>
                                        </p:tav>
                                      </p:tavLst>
                                    </p:anim>
                                    <p:anim calcmode="lin" valueType="num">
                                      <p:cBhvr>
                                        <p:cTn id="22" dur="500" fill="hold"/>
                                        <p:tgtEl>
                                          <p:spTgt spid="252956"/>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2952">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 fill="hold" grpId="0" nodeType="clickEffect">
                                  <p:stCondLst>
                                    <p:cond delay="0"/>
                                  </p:stCondLst>
                                  <p:childTnLst>
                                    <p:set>
                                      <p:cBhvr>
                                        <p:cTn id="30" dur="1" fill="hold">
                                          <p:stCondLst>
                                            <p:cond delay="0"/>
                                          </p:stCondLst>
                                        </p:cTn>
                                        <p:tgtEl>
                                          <p:spTgt spid="252957"/>
                                        </p:tgtEl>
                                        <p:attrNameLst>
                                          <p:attrName>style.visibility</p:attrName>
                                        </p:attrNameLst>
                                      </p:cBhvr>
                                      <p:to>
                                        <p:strVal val="visible"/>
                                      </p:to>
                                    </p:set>
                                    <p:anim calcmode="lin" valueType="num">
                                      <p:cBhvr>
                                        <p:cTn id="31" dur="500" fill="hold"/>
                                        <p:tgtEl>
                                          <p:spTgt spid="252957"/>
                                        </p:tgtEl>
                                        <p:attrNameLst>
                                          <p:attrName>ppt_x</p:attrName>
                                        </p:attrNameLst>
                                      </p:cBhvr>
                                      <p:tavLst>
                                        <p:tav tm="0">
                                          <p:val>
                                            <p:strVal val="#ppt_x"/>
                                          </p:val>
                                        </p:tav>
                                        <p:tav tm="100000">
                                          <p:val>
                                            <p:strVal val="#ppt_x"/>
                                          </p:val>
                                        </p:tav>
                                      </p:tavLst>
                                    </p:anim>
                                    <p:anim calcmode="lin" valueType="num">
                                      <p:cBhvr>
                                        <p:cTn id="32" dur="500" fill="hold"/>
                                        <p:tgtEl>
                                          <p:spTgt spid="252957"/>
                                        </p:tgtEl>
                                        <p:attrNameLst>
                                          <p:attrName>ppt_y</p:attrName>
                                        </p:attrNameLst>
                                      </p:cBhvr>
                                      <p:tavLst>
                                        <p:tav tm="0">
                                          <p:val>
                                            <p:strVal val="#ppt_y-#ppt_h/2"/>
                                          </p:val>
                                        </p:tav>
                                        <p:tav tm="100000">
                                          <p:val>
                                            <p:strVal val="#ppt_y"/>
                                          </p:val>
                                        </p:tav>
                                      </p:tavLst>
                                    </p:anim>
                                    <p:anim calcmode="lin" valueType="num">
                                      <p:cBhvr>
                                        <p:cTn id="33" dur="500" fill="hold"/>
                                        <p:tgtEl>
                                          <p:spTgt spid="252957"/>
                                        </p:tgtEl>
                                        <p:attrNameLst>
                                          <p:attrName>ppt_w</p:attrName>
                                        </p:attrNameLst>
                                      </p:cBhvr>
                                      <p:tavLst>
                                        <p:tav tm="0">
                                          <p:val>
                                            <p:strVal val="#ppt_w"/>
                                          </p:val>
                                        </p:tav>
                                        <p:tav tm="100000">
                                          <p:val>
                                            <p:strVal val="#ppt_w"/>
                                          </p:val>
                                        </p:tav>
                                      </p:tavLst>
                                    </p:anim>
                                    <p:anim calcmode="lin" valueType="num">
                                      <p:cBhvr>
                                        <p:cTn id="34" dur="500" fill="hold"/>
                                        <p:tgtEl>
                                          <p:spTgt spid="252957"/>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52952">
                                            <p:txEl>
                                              <p:pRg st="2" end="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52952">
                                            <p:txEl>
                                              <p:pRg st="3" end="3"/>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52952">
                                            <p:txEl>
                                              <p:pRg st="4" end="4"/>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52952">
                                            <p:txEl>
                                              <p:pRg st="5" end="5"/>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52952">
                                            <p:txEl>
                                              <p:pRg st="6" end="6"/>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52952">
                                            <p:txEl>
                                              <p:pRg st="7" end="7"/>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5295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48" grpId="0" build="p" autoUpdateAnimBg="0"/>
      <p:bldP spid="252952" grpId="0" build="p" autoUpdateAnimBg="0"/>
      <p:bldP spid="252956" grpId="0" animBg="1"/>
      <p:bldP spid="25295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smtClean="0">
                <a:ea typeface="ＭＳ Ｐゴシック" panose="020B0600070205080204" pitchFamily="34" charset="-128"/>
              </a:rPr>
              <a:t>Bidirectional one-to-one association</a:t>
            </a:r>
          </a:p>
        </p:txBody>
      </p:sp>
      <p:sp>
        <p:nvSpPr>
          <p:cNvPr id="253955" name="Rectangle 3"/>
          <p:cNvSpPr>
            <a:spLocks noGrp="1" noChangeArrowheads="1"/>
          </p:cNvSpPr>
          <p:nvPr>
            <p:ph type="body" sz="half" idx="1"/>
          </p:nvPr>
        </p:nvSpPr>
        <p:spPr>
          <a:xfrm>
            <a:off x="311150" y="2851150"/>
            <a:ext cx="4179888" cy="3276600"/>
          </a:xfrm>
        </p:spPr>
        <p:txBody>
          <a:bodyPr/>
          <a:lstStyle/>
          <a:p>
            <a:pPr>
              <a:buFont typeface="Times" panose="02020603050405020304" pitchFamily="18" charset="0"/>
              <a:buNone/>
            </a:pPr>
            <a:r>
              <a:rPr lang="en-US" altLang="en-US" sz="1600" b="1" smtClean="0">
                <a:latin typeface="Lucida Sans Typewriter" panose="020B0509030504030204" pitchFamily="49" charset="0"/>
                <a:ea typeface="ＭＳ Ｐゴシック" panose="020B0600070205080204" pitchFamily="34" charset="-128"/>
              </a:rPr>
              <a:t>public class</a:t>
            </a:r>
            <a:r>
              <a:rPr lang="en-US" altLang="en-US" sz="1600" smtClean="0">
                <a:latin typeface="Lucida Sans Typewriter" panose="020B0509030504030204" pitchFamily="49" charset="0"/>
                <a:ea typeface="ＭＳ Ｐゴシック" panose="020B0600070205080204" pitchFamily="34" charset="-128"/>
              </a:rPr>
              <a:t> Advertiser {</a:t>
            </a:r>
          </a:p>
          <a:p>
            <a:pPr>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account is initialized </a:t>
            </a:r>
          </a:p>
          <a:p>
            <a:pPr>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 in the constructor and never</a:t>
            </a:r>
          </a:p>
          <a:p>
            <a:pPr>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 modified. */</a:t>
            </a:r>
          </a:p>
          <a:p>
            <a:pPr>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private</a:t>
            </a:r>
            <a:r>
              <a:rPr lang="en-US" altLang="en-US" sz="1600" smtClean="0">
                <a:latin typeface="Lucida Sans Typewriter" panose="020B0509030504030204" pitchFamily="49" charset="0"/>
                <a:ea typeface="ＭＳ Ｐゴシック" panose="020B0600070205080204" pitchFamily="34" charset="-128"/>
              </a:rPr>
              <a:t> Account account;</a:t>
            </a:r>
          </a:p>
          <a:p>
            <a:pPr>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public</a:t>
            </a:r>
            <a:r>
              <a:rPr lang="en-US" altLang="en-US" sz="1600" smtClean="0">
                <a:latin typeface="Lucida Sans Typewriter" panose="020B0509030504030204" pitchFamily="49" charset="0"/>
                <a:ea typeface="ＭＳ Ｐゴシック" panose="020B0600070205080204" pitchFamily="34" charset="-128"/>
              </a:rPr>
              <a:t> Advertiser() {</a:t>
            </a:r>
          </a:p>
          <a:p>
            <a:pPr>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account = new Account(this);</a:t>
            </a:r>
          </a:p>
          <a:p>
            <a:pPr>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p>
          <a:p>
            <a:pPr>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public</a:t>
            </a:r>
            <a:r>
              <a:rPr lang="en-US" altLang="en-US" sz="1600" smtClean="0">
                <a:latin typeface="Lucida Sans Typewriter" panose="020B0509030504030204" pitchFamily="49" charset="0"/>
                <a:ea typeface="ＭＳ Ｐゴシック" panose="020B0600070205080204" pitchFamily="34" charset="-128"/>
              </a:rPr>
              <a:t> Account getAccount() {</a:t>
            </a:r>
          </a:p>
          <a:p>
            <a:pPr>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return</a:t>
            </a:r>
            <a:r>
              <a:rPr lang="en-US" altLang="en-US" sz="1600" smtClean="0">
                <a:latin typeface="Lucida Sans Typewriter" panose="020B0509030504030204" pitchFamily="49" charset="0"/>
                <a:ea typeface="ＭＳ Ｐゴシック" panose="020B0600070205080204" pitchFamily="34" charset="-128"/>
              </a:rPr>
              <a:t> account;</a:t>
            </a:r>
          </a:p>
          <a:p>
            <a:pPr>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p>
          <a:p>
            <a:pPr>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a:t>
            </a:r>
          </a:p>
        </p:txBody>
      </p:sp>
      <p:sp>
        <p:nvSpPr>
          <p:cNvPr id="69636" name="Rectangle 4"/>
          <p:cNvSpPr>
            <a:spLocks noChangeArrowheads="1"/>
          </p:cNvSpPr>
          <p:nvPr/>
        </p:nvSpPr>
        <p:spPr bwMode="auto">
          <a:xfrm>
            <a:off x="5797550" y="1614488"/>
            <a:ext cx="2789238" cy="414337"/>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69637" name="Rectangle 5"/>
          <p:cNvSpPr>
            <a:spLocks noChangeArrowheads="1"/>
          </p:cNvSpPr>
          <p:nvPr/>
        </p:nvSpPr>
        <p:spPr bwMode="auto">
          <a:xfrm>
            <a:off x="6804025" y="1714500"/>
            <a:ext cx="9636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Account</a:t>
            </a:r>
            <a:endParaRPr lang="en-US" altLang="en-US" sz="1800">
              <a:latin typeface="Lucida Sans Typewriter" panose="020B0509030504030204" pitchFamily="49" charset="0"/>
            </a:endParaRPr>
          </a:p>
        </p:txBody>
      </p:sp>
      <p:sp>
        <p:nvSpPr>
          <p:cNvPr id="69638" name="Rectangle 6"/>
          <p:cNvSpPr>
            <a:spLocks noChangeArrowheads="1"/>
          </p:cNvSpPr>
          <p:nvPr/>
        </p:nvSpPr>
        <p:spPr bwMode="auto">
          <a:xfrm>
            <a:off x="952500" y="1614488"/>
            <a:ext cx="2674938" cy="414337"/>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69639" name="Rectangle 7"/>
          <p:cNvSpPr>
            <a:spLocks noChangeArrowheads="1"/>
          </p:cNvSpPr>
          <p:nvPr/>
        </p:nvSpPr>
        <p:spPr bwMode="auto">
          <a:xfrm>
            <a:off x="1754188" y="1701800"/>
            <a:ext cx="1377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Advertiser</a:t>
            </a:r>
            <a:endParaRPr lang="en-US" altLang="en-US" sz="1800">
              <a:latin typeface="Lucida Sans Typewriter" panose="020B0509030504030204" pitchFamily="49" charset="0"/>
            </a:endParaRPr>
          </a:p>
        </p:txBody>
      </p:sp>
      <p:sp>
        <p:nvSpPr>
          <p:cNvPr id="69640" name="Line 8"/>
          <p:cNvSpPr>
            <a:spLocks noChangeShapeType="1"/>
          </p:cNvSpPr>
          <p:nvPr/>
        </p:nvSpPr>
        <p:spPr bwMode="auto">
          <a:xfrm flipH="1">
            <a:off x="3643313" y="1860550"/>
            <a:ext cx="2166937"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9641" name="Rectangle 9"/>
          <p:cNvSpPr>
            <a:spLocks noChangeArrowheads="1"/>
          </p:cNvSpPr>
          <p:nvPr/>
        </p:nvSpPr>
        <p:spPr bwMode="auto">
          <a:xfrm>
            <a:off x="5640388" y="1589088"/>
            <a:ext cx="1381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1</a:t>
            </a:r>
            <a:endParaRPr lang="en-US" altLang="en-US" sz="1800">
              <a:latin typeface="Lucida Sans Typewriter" panose="020B0509030504030204" pitchFamily="49" charset="0"/>
            </a:endParaRPr>
          </a:p>
        </p:txBody>
      </p:sp>
      <p:sp>
        <p:nvSpPr>
          <p:cNvPr id="69642" name="Rectangle 10"/>
          <p:cNvSpPr>
            <a:spLocks noChangeArrowheads="1"/>
          </p:cNvSpPr>
          <p:nvPr/>
        </p:nvSpPr>
        <p:spPr bwMode="auto">
          <a:xfrm>
            <a:off x="3703638" y="1589088"/>
            <a:ext cx="1381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1</a:t>
            </a:r>
            <a:endParaRPr lang="en-US" altLang="en-US" sz="1800">
              <a:latin typeface="Lucida Sans Typewriter" panose="020B0509030504030204" pitchFamily="49" charset="0"/>
            </a:endParaRPr>
          </a:p>
        </p:txBody>
      </p:sp>
      <p:sp>
        <p:nvSpPr>
          <p:cNvPr id="69643" name="Rectangle 11"/>
          <p:cNvSpPr>
            <a:spLocks noChangeArrowheads="1"/>
          </p:cNvSpPr>
          <p:nvPr/>
        </p:nvSpPr>
        <p:spPr bwMode="auto">
          <a:xfrm>
            <a:off x="392113" y="1174750"/>
            <a:ext cx="561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Verdana" panose="020B0604030504040204" pitchFamily="34" charset="0"/>
              </a:rPr>
              <a:t>Object design model before transformation:</a:t>
            </a:r>
            <a:endParaRPr lang="en-US" altLang="en-US" sz="2000">
              <a:latin typeface="Verdana" panose="020B0604030504040204" pitchFamily="34" charset="0"/>
            </a:endParaRPr>
          </a:p>
        </p:txBody>
      </p:sp>
      <p:sp>
        <p:nvSpPr>
          <p:cNvPr id="253964" name="Rectangle 12"/>
          <p:cNvSpPr>
            <a:spLocks noChangeArrowheads="1"/>
          </p:cNvSpPr>
          <p:nvPr/>
        </p:nvSpPr>
        <p:spPr bwMode="auto">
          <a:xfrm>
            <a:off x="392113" y="2395538"/>
            <a:ext cx="43513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Verdana" panose="020B0604030504040204" pitchFamily="34" charset="0"/>
              </a:rPr>
              <a:t>Source code after transformation:</a:t>
            </a:r>
            <a:endParaRPr lang="en-US" altLang="en-US" sz="2000" b="1"/>
          </a:p>
        </p:txBody>
      </p:sp>
      <p:grpSp>
        <p:nvGrpSpPr>
          <p:cNvPr id="2" name="Group 23"/>
          <p:cNvGrpSpPr>
            <a:grpSpLocks/>
          </p:cNvGrpSpPr>
          <p:nvPr/>
        </p:nvGrpSpPr>
        <p:grpSpPr bwMode="auto">
          <a:xfrm>
            <a:off x="4667250" y="1938338"/>
            <a:ext cx="184150" cy="763587"/>
            <a:chOff x="2940" y="1221"/>
            <a:chExt cx="116" cy="481"/>
          </a:xfrm>
        </p:grpSpPr>
        <p:sp>
          <p:nvSpPr>
            <p:cNvPr id="69651" name="Oval 13"/>
            <p:cNvSpPr>
              <a:spLocks noChangeArrowheads="1"/>
            </p:cNvSpPr>
            <p:nvPr/>
          </p:nvSpPr>
          <p:spPr bwMode="auto">
            <a:xfrm>
              <a:off x="2984" y="1470"/>
              <a:ext cx="29" cy="29"/>
            </a:xfrm>
            <a:prstGeom prst="ellipse">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69652" name="Line 14"/>
            <p:cNvSpPr>
              <a:spLocks noChangeShapeType="1"/>
            </p:cNvSpPr>
            <p:nvPr/>
          </p:nvSpPr>
          <p:spPr bwMode="auto">
            <a:xfrm>
              <a:off x="2998" y="1484"/>
              <a:ext cx="58"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9653" name="Freeform 15"/>
            <p:cNvSpPr>
              <a:spLocks/>
            </p:cNvSpPr>
            <p:nvPr/>
          </p:nvSpPr>
          <p:spPr bwMode="auto">
            <a:xfrm>
              <a:off x="2940" y="1484"/>
              <a:ext cx="116" cy="218"/>
            </a:xfrm>
            <a:custGeom>
              <a:avLst/>
              <a:gdLst>
                <a:gd name="T0" fmla="*/ 116 w 116"/>
                <a:gd name="T1" fmla="*/ 0 h 218"/>
                <a:gd name="T2" fmla="*/ 58 w 116"/>
                <a:gd name="T3" fmla="*/ 218 h 218"/>
                <a:gd name="T4" fmla="*/ 0 w 116"/>
                <a:gd name="T5" fmla="*/ 0 h 218"/>
                <a:gd name="T6" fmla="*/ 0 60000 65536"/>
                <a:gd name="T7" fmla="*/ 0 60000 65536"/>
                <a:gd name="T8" fmla="*/ 0 60000 65536"/>
                <a:gd name="T9" fmla="*/ 0 w 116"/>
                <a:gd name="T10" fmla="*/ 0 h 218"/>
                <a:gd name="T11" fmla="*/ 116 w 116"/>
                <a:gd name="T12" fmla="*/ 218 h 218"/>
              </a:gdLst>
              <a:ahLst/>
              <a:cxnLst>
                <a:cxn ang="T6">
                  <a:pos x="T0" y="T1"/>
                </a:cxn>
                <a:cxn ang="T7">
                  <a:pos x="T2" y="T3"/>
                </a:cxn>
                <a:cxn ang="T8">
                  <a:pos x="T4" y="T5"/>
                </a:cxn>
              </a:cxnLst>
              <a:rect l="T9" t="T10" r="T11" b="T12"/>
              <a:pathLst>
                <a:path w="116" h="218">
                  <a:moveTo>
                    <a:pt x="116" y="0"/>
                  </a:moveTo>
                  <a:lnTo>
                    <a:pt x="58" y="21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69654" name="Line 16"/>
            <p:cNvSpPr>
              <a:spLocks noChangeShapeType="1"/>
            </p:cNvSpPr>
            <p:nvPr/>
          </p:nvSpPr>
          <p:spPr bwMode="auto">
            <a:xfrm>
              <a:off x="2940" y="1484"/>
              <a:ext cx="58"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9655" name="Freeform 17"/>
            <p:cNvSpPr>
              <a:spLocks/>
            </p:cNvSpPr>
            <p:nvPr/>
          </p:nvSpPr>
          <p:spPr bwMode="auto">
            <a:xfrm>
              <a:off x="2940" y="1484"/>
              <a:ext cx="116" cy="218"/>
            </a:xfrm>
            <a:custGeom>
              <a:avLst/>
              <a:gdLst>
                <a:gd name="T0" fmla="*/ 58 w 116"/>
                <a:gd name="T1" fmla="*/ 0 h 218"/>
                <a:gd name="T2" fmla="*/ 116 w 116"/>
                <a:gd name="T3" fmla="*/ 0 h 218"/>
                <a:gd name="T4" fmla="*/ 58 w 116"/>
                <a:gd name="T5" fmla="*/ 218 h 218"/>
                <a:gd name="T6" fmla="*/ 0 w 116"/>
                <a:gd name="T7" fmla="*/ 0 h 218"/>
                <a:gd name="T8" fmla="*/ 58 w 116"/>
                <a:gd name="T9" fmla="*/ 0 h 218"/>
                <a:gd name="T10" fmla="*/ 0 60000 65536"/>
                <a:gd name="T11" fmla="*/ 0 60000 65536"/>
                <a:gd name="T12" fmla="*/ 0 60000 65536"/>
                <a:gd name="T13" fmla="*/ 0 60000 65536"/>
                <a:gd name="T14" fmla="*/ 0 60000 65536"/>
                <a:gd name="T15" fmla="*/ 0 w 116"/>
                <a:gd name="T16" fmla="*/ 0 h 218"/>
                <a:gd name="T17" fmla="*/ 116 w 116"/>
                <a:gd name="T18" fmla="*/ 218 h 218"/>
              </a:gdLst>
              <a:ahLst/>
              <a:cxnLst>
                <a:cxn ang="T10">
                  <a:pos x="T0" y="T1"/>
                </a:cxn>
                <a:cxn ang="T11">
                  <a:pos x="T2" y="T3"/>
                </a:cxn>
                <a:cxn ang="T12">
                  <a:pos x="T4" y="T5"/>
                </a:cxn>
                <a:cxn ang="T13">
                  <a:pos x="T6" y="T7"/>
                </a:cxn>
                <a:cxn ang="T14">
                  <a:pos x="T8" y="T9"/>
                </a:cxn>
              </a:cxnLst>
              <a:rect l="T15" t="T16" r="T17" b="T18"/>
              <a:pathLst>
                <a:path w="116" h="218">
                  <a:moveTo>
                    <a:pt x="58" y="0"/>
                  </a:moveTo>
                  <a:lnTo>
                    <a:pt x="116" y="0"/>
                  </a:lnTo>
                  <a:lnTo>
                    <a:pt x="58" y="218"/>
                  </a:lnTo>
                  <a:lnTo>
                    <a:pt x="0" y="0"/>
                  </a:lnTo>
                  <a:lnTo>
                    <a:pt x="58" y="0"/>
                  </a:lnTo>
                  <a:close/>
                </a:path>
              </a:pathLst>
            </a:cu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69656" name="Rectangle 18"/>
            <p:cNvSpPr>
              <a:spLocks noChangeArrowheads="1"/>
            </p:cNvSpPr>
            <p:nvPr/>
          </p:nvSpPr>
          <p:spPr bwMode="auto">
            <a:xfrm>
              <a:off x="2992" y="1221"/>
              <a:ext cx="29" cy="15"/>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69657" name="Rectangle 19"/>
            <p:cNvSpPr>
              <a:spLocks noChangeArrowheads="1"/>
            </p:cNvSpPr>
            <p:nvPr/>
          </p:nvSpPr>
          <p:spPr bwMode="auto">
            <a:xfrm>
              <a:off x="2984" y="1470"/>
              <a:ext cx="29" cy="14"/>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69658" name="Rectangle 20"/>
            <p:cNvSpPr>
              <a:spLocks noChangeArrowheads="1"/>
            </p:cNvSpPr>
            <p:nvPr/>
          </p:nvSpPr>
          <p:spPr bwMode="auto">
            <a:xfrm>
              <a:off x="2984" y="1252"/>
              <a:ext cx="29" cy="218"/>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sp>
        <p:nvSpPr>
          <p:cNvPr id="253973" name="Rectangle 21"/>
          <p:cNvSpPr>
            <a:spLocks noGrp="1" noChangeArrowheads="1"/>
          </p:cNvSpPr>
          <p:nvPr>
            <p:ph type="body" sz="half" idx="2"/>
          </p:nvPr>
        </p:nvSpPr>
        <p:spPr>
          <a:xfrm>
            <a:off x="4491038" y="2844800"/>
            <a:ext cx="4652962" cy="3359150"/>
          </a:xfrm>
        </p:spPr>
        <p:txBody>
          <a:bodyPr/>
          <a:lstStyle/>
          <a:p>
            <a:pPr>
              <a:buFont typeface="Times" panose="02020603050405020304" pitchFamily="18" charset="0"/>
              <a:buNone/>
            </a:pPr>
            <a:r>
              <a:rPr lang="en-US" altLang="en-US" sz="1600" b="1" smtClean="0">
                <a:latin typeface="Lucida Sans Typewriter" panose="020B0509030504030204" pitchFamily="49" charset="0"/>
                <a:ea typeface="ＭＳ Ｐゴシック" panose="020B0600070205080204" pitchFamily="34" charset="-128"/>
              </a:rPr>
              <a:t>public</a:t>
            </a: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class</a:t>
            </a:r>
            <a:r>
              <a:rPr lang="en-US" altLang="en-US" sz="1600" smtClean="0">
                <a:latin typeface="Lucida Sans Typewriter" panose="020B0509030504030204" pitchFamily="49" charset="0"/>
                <a:ea typeface="ＭＳ Ｐゴシック" panose="020B0600070205080204" pitchFamily="34" charset="-128"/>
              </a:rPr>
              <a:t> Account {</a:t>
            </a:r>
          </a:p>
          <a:p>
            <a:pPr>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 owner is initialized</a:t>
            </a:r>
          </a:p>
          <a:p>
            <a:pPr>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 in the constructor and</a:t>
            </a:r>
          </a:p>
          <a:p>
            <a:pPr>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 never modified. */</a:t>
            </a:r>
          </a:p>
          <a:p>
            <a:pPr>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private</a:t>
            </a:r>
            <a:r>
              <a:rPr lang="en-US" altLang="en-US" sz="1600" smtClean="0">
                <a:latin typeface="Lucida Sans Typewriter" panose="020B0509030504030204" pitchFamily="49" charset="0"/>
                <a:ea typeface="ＭＳ Ｐゴシック" panose="020B0600070205080204" pitchFamily="34" charset="-128"/>
              </a:rPr>
              <a:t> Advertiser owner;</a:t>
            </a:r>
          </a:p>
          <a:p>
            <a:pPr>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public</a:t>
            </a:r>
            <a:r>
              <a:rPr lang="en-US" altLang="en-US" sz="1600" smtClean="0">
                <a:latin typeface="Lucida Sans Typewriter" panose="020B0509030504030204" pitchFamily="49" charset="0"/>
                <a:ea typeface="ＭＳ Ｐゴシック" panose="020B0600070205080204" pitchFamily="34" charset="-128"/>
              </a:rPr>
              <a:t>Account(owner:Advertiser) {</a:t>
            </a:r>
          </a:p>
          <a:p>
            <a:pPr>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this</a:t>
            </a:r>
            <a:r>
              <a:rPr lang="en-US" altLang="en-US" sz="1600" smtClean="0">
                <a:latin typeface="Lucida Sans Typewriter" panose="020B0509030504030204" pitchFamily="49" charset="0"/>
                <a:ea typeface="ＭＳ Ｐゴシック" panose="020B0600070205080204" pitchFamily="34" charset="-128"/>
              </a:rPr>
              <a:t>.owner = owner;</a:t>
            </a:r>
          </a:p>
          <a:p>
            <a:pPr>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p>
          <a:p>
            <a:pPr>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public</a:t>
            </a:r>
            <a:r>
              <a:rPr lang="en-US" altLang="en-US" sz="1600" smtClean="0">
                <a:latin typeface="Lucida Sans Typewriter" panose="020B0509030504030204" pitchFamily="49" charset="0"/>
                <a:ea typeface="ＭＳ Ｐゴシック" panose="020B0600070205080204" pitchFamily="34" charset="-128"/>
              </a:rPr>
              <a:t> Advertiser getOwner() {</a:t>
            </a:r>
          </a:p>
          <a:p>
            <a:pPr>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return</a:t>
            </a:r>
            <a:r>
              <a:rPr lang="en-US" altLang="en-US" sz="1600" smtClean="0">
                <a:latin typeface="Lucida Sans Typewriter" panose="020B0509030504030204" pitchFamily="49" charset="0"/>
                <a:ea typeface="ＭＳ Ｐゴシック" panose="020B0600070205080204" pitchFamily="34" charset="-128"/>
              </a:rPr>
              <a:t> owner;</a:t>
            </a:r>
          </a:p>
          <a:p>
            <a:pPr>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p>
          <a:p>
            <a:pPr>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a:t>
            </a:r>
          </a:p>
        </p:txBody>
      </p:sp>
      <p:sp>
        <p:nvSpPr>
          <p:cNvPr id="253978" name="Line 26"/>
          <p:cNvSpPr>
            <a:spLocks noChangeShapeType="1"/>
          </p:cNvSpPr>
          <p:nvPr/>
        </p:nvSpPr>
        <p:spPr bwMode="auto">
          <a:xfrm flipH="1">
            <a:off x="2165350" y="2066925"/>
            <a:ext cx="203200" cy="790575"/>
          </a:xfrm>
          <a:prstGeom prst="line">
            <a:avLst/>
          </a:prstGeom>
          <a:noFill/>
          <a:ln w="127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3979" name="Line 27"/>
          <p:cNvSpPr>
            <a:spLocks noChangeShapeType="1"/>
          </p:cNvSpPr>
          <p:nvPr/>
        </p:nvSpPr>
        <p:spPr bwMode="auto">
          <a:xfrm>
            <a:off x="2368550" y="2051050"/>
            <a:ext cx="3924300" cy="1958975"/>
          </a:xfrm>
          <a:prstGeom prst="line">
            <a:avLst/>
          </a:prstGeom>
          <a:noFill/>
          <a:ln w="127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3980" name="Line 28"/>
          <p:cNvSpPr>
            <a:spLocks noChangeShapeType="1"/>
          </p:cNvSpPr>
          <p:nvPr/>
        </p:nvSpPr>
        <p:spPr bwMode="auto">
          <a:xfrm flipH="1">
            <a:off x="6565900" y="2028825"/>
            <a:ext cx="238125" cy="860425"/>
          </a:xfrm>
          <a:prstGeom prst="line">
            <a:avLst/>
          </a:prstGeom>
          <a:noFill/>
          <a:ln w="127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3981" name="Line 29"/>
          <p:cNvSpPr>
            <a:spLocks noChangeShapeType="1"/>
          </p:cNvSpPr>
          <p:nvPr/>
        </p:nvSpPr>
        <p:spPr bwMode="auto">
          <a:xfrm flipH="1">
            <a:off x="2146300" y="2028825"/>
            <a:ext cx="4657725" cy="2028825"/>
          </a:xfrm>
          <a:prstGeom prst="line">
            <a:avLst/>
          </a:prstGeom>
          <a:noFill/>
          <a:ln w="127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396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395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397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 fill="hold" grpId="0" nodeType="clickEffect">
                                  <p:stCondLst>
                                    <p:cond delay="0"/>
                                  </p:stCondLst>
                                  <p:childTnLst>
                                    <p:set>
                                      <p:cBhvr>
                                        <p:cTn id="22" dur="1" fill="hold">
                                          <p:stCondLst>
                                            <p:cond delay="0"/>
                                          </p:stCondLst>
                                        </p:cTn>
                                        <p:tgtEl>
                                          <p:spTgt spid="253978"/>
                                        </p:tgtEl>
                                        <p:attrNameLst>
                                          <p:attrName>style.visibility</p:attrName>
                                        </p:attrNameLst>
                                      </p:cBhvr>
                                      <p:to>
                                        <p:strVal val="visible"/>
                                      </p:to>
                                    </p:set>
                                    <p:anim calcmode="lin" valueType="num">
                                      <p:cBhvr>
                                        <p:cTn id="23" dur="500" fill="hold"/>
                                        <p:tgtEl>
                                          <p:spTgt spid="253978"/>
                                        </p:tgtEl>
                                        <p:attrNameLst>
                                          <p:attrName>ppt_x</p:attrName>
                                        </p:attrNameLst>
                                      </p:cBhvr>
                                      <p:tavLst>
                                        <p:tav tm="0">
                                          <p:val>
                                            <p:strVal val="#ppt_x"/>
                                          </p:val>
                                        </p:tav>
                                        <p:tav tm="100000">
                                          <p:val>
                                            <p:strVal val="#ppt_x"/>
                                          </p:val>
                                        </p:tav>
                                      </p:tavLst>
                                    </p:anim>
                                    <p:anim calcmode="lin" valueType="num">
                                      <p:cBhvr>
                                        <p:cTn id="24" dur="500" fill="hold"/>
                                        <p:tgtEl>
                                          <p:spTgt spid="253978"/>
                                        </p:tgtEl>
                                        <p:attrNameLst>
                                          <p:attrName>ppt_y</p:attrName>
                                        </p:attrNameLst>
                                      </p:cBhvr>
                                      <p:tavLst>
                                        <p:tav tm="0">
                                          <p:val>
                                            <p:strVal val="#ppt_y-#ppt_h/2"/>
                                          </p:val>
                                        </p:tav>
                                        <p:tav tm="100000">
                                          <p:val>
                                            <p:strVal val="#ppt_y"/>
                                          </p:val>
                                        </p:tav>
                                      </p:tavLst>
                                    </p:anim>
                                    <p:anim calcmode="lin" valueType="num">
                                      <p:cBhvr>
                                        <p:cTn id="25" dur="500" fill="hold"/>
                                        <p:tgtEl>
                                          <p:spTgt spid="253978"/>
                                        </p:tgtEl>
                                        <p:attrNameLst>
                                          <p:attrName>ppt_w</p:attrName>
                                        </p:attrNameLst>
                                      </p:cBhvr>
                                      <p:tavLst>
                                        <p:tav tm="0">
                                          <p:val>
                                            <p:strVal val="#ppt_w"/>
                                          </p:val>
                                        </p:tav>
                                        <p:tav tm="100000">
                                          <p:val>
                                            <p:strVal val="#ppt_w"/>
                                          </p:val>
                                        </p:tav>
                                      </p:tavLst>
                                    </p:anim>
                                    <p:anim calcmode="lin" valueType="num">
                                      <p:cBhvr>
                                        <p:cTn id="26" dur="500" fill="hold"/>
                                        <p:tgtEl>
                                          <p:spTgt spid="253978"/>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 fill="hold" grpId="0" nodeType="clickEffect">
                                  <p:stCondLst>
                                    <p:cond delay="0"/>
                                  </p:stCondLst>
                                  <p:childTnLst>
                                    <p:set>
                                      <p:cBhvr>
                                        <p:cTn id="30" dur="1" fill="hold">
                                          <p:stCondLst>
                                            <p:cond delay="0"/>
                                          </p:stCondLst>
                                        </p:cTn>
                                        <p:tgtEl>
                                          <p:spTgt spid="253979"/>
                                        </p:tgtEl>
                                        <p:attrNameLst>
                                          <p:attrName>style.visibility</p:attrName>
                                        </p:attrNameLst>
                                      </p:cBhvr>
                                      <p:to>
                                        <p:strVal val="visible"/>
                                      </p:to>
                                    </p:set>
                                    <p:anim calcmode="lin" valueType="num">
                                      <p:cBhvr>
                                        <p:cTn id="31" dur="500" fill="hold"/>
                                        <p:tgtEl>
                                          <p:spTgt spid="253979"/>
                                        </p:tgtEl>
                                        <p:attrNameLst>
                                          <p:attrName>ppt_x</p:attrName>
                                        </p:attrNameLst>
                                      </p:cBhvr>
                                      <p:tavLst>
                                        <p:tav tm="0">
                                          <p:val>
                                            <p:strVal val="#ppt_x"/>
                                          </p:val>
                                        </p:tav>
                                        <p:tav tm="100000">
                                          <p:val>
                                            <p:strVal val="#ppt_x"/>
                                          </p:val>
                                        </p:tav>
                                      </p:tavLst>
                                    </p:anim>
                                    <p:anim calcmode="lin" valueType="num">
                                      <p:cBhvr>
                                        <p:cTn id="32" dur="500" fill="hold"/>
                                        <p:tgtEl>
                                          <p:spTgt spid="253979"/>
                                        </p:tgtEl>
                                        <p:attrNameLst>
                                          <p:attrName>ppt_y</p:attrName>
                                        </p:attrNameLst>
                                      </p:cBhvr>
                                      <p:tavLst>
                                        <p:tav tm="0">
                                          <p:val>
                                            <p:strVal val="#ppt_y-#ppt_h/2"/>
                                          </p:val>
                                        </p:tav>
                                        <p:tav tm="100000">
                                          <p:val>
                                            <p:strVal val="#ppt_y"/>
                                          </p:val>
                                        </p:tav>
                                      </p:tavLst>
                                    </p:anim>
                                    <p:anim calcmode="lin" valueType="num">
                                      <p:cBhvr>
                                        <p:cTn id="33" dur="500" fill="hold"/>
                                        <p:tgtEl>
                                          <p:spTgt spid="253979"/>
                                        </p:tgtEl>
                                        <p:attrNameLst>
                                          <p:attrName>ppt_w</p:attrName>
                                        </p:attrNameLst>
                                      </p:cBhvr>
                                      <p:tavLst>
                                        <p:tav tm="0">
                                          <p:val>
                                            <p:strVal val="#ppt_w"/>
                                          </p:val>
                                        </p:tav>
                                        <p:tav tm="100000">
                                          <p:val>
                                            <p:strVal val="#ppt_w"/>
                                          </p:val>
                                        </p:tav>
                                      </p:tavLst>
                                    </p:anim>
                                    <p:anim calcmode="lin" valueType="num">
                                      <p:cBhvr>
                                        <p:cTn id="34" dur="500" fill="hold"/>
                                        <p:tgtEl>
                                          <p:spTgt spid="253979"/>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 fill="hold" grpId="0" nodeType="clickEffect">
                                  <p:stCondLst>
                                    <p:cond delay="0"/>
                                  </p:stCondLst>
                                  <p:childTnLst>
                                    <p:set>
                                      <p:cBhvr>
                                        <p:cTn id="38" dur="1" fill="hold">
                                          <p:stCondLst>
                                            <p:cond delay="0"/>
                                          </p:stCondLst>
                                        </p:cTn>
                                        <p:tgtEl>
                                          <p:spTgt spid="253980"/>
                                        </p:tgtEl>
                                        <p:attrNameLst>
                                          <p:attrName>style.visibility</p:attrName>
                                        </p:attrNameLst>
                                      </p:cBhvr>
                                      <p:to>
                                        <p:strVal val="visible"/>
                                      </p:to>
                                    </p:set>
                                    <p:anim calcmode="lin" valueType="num">
                                      <p:cBhvr>
                                        <p:cTn id="39" dur="500" fill="hold"/>
                                        <p:tgtEl>
                                          <p:spTgt spid="253980"/>
                                        </p:tgtEl>
                                        <p:attrNameLst>
                                          <p:attrName>ppt_x</p:attrName>
                                        </p:attrNameLst>
                                      </p:cBhvr>
                                      <p:tavLst>
                                        <p:tav tm="0">
                                          <p:val>
                                            <p:strVal val="#ppt_x"/>
                                          </p:val>
                                        </p:tav>
                                        <p:tav tm="100000">
                                          <p:val>
                                            <p:strVal val="#ppt_x"/>
                                          </p:val>
                                        </p:tav>
                                      </p:tavLst>
                                    </p:anim>
                                    <p:anim calcmode="lin" valueType="num">
                                      <p:cBhvr>
                                        <p:cTn id="40" dur="500" fill="hold"/>
                                        <p:tgtEl>
                                          <p:spTgt spid="253980"/>
                                        </p:tgtEl>
                                        <p:attrNameLst>
                                          <p:attrName>ppt_y</p:attrName>
                                        </p:attrNameLst>
                                      </p:cBhvr>
                                      <p:tavLst>
                                        <p:tav tm="0">
                                          <p:val>
                                            <p:strVal val="#ppt_y-#ppt_h/2"/>
                                          </p:val>
                                        </p:tav>
                                        <p:tav tm="100000">
                                          <p:val>
                                            <p:strVal val="#ppt_y"/>
                                          </p:val>
                                        </p:tav>
                                      </p:tavLst>
                                    </p:anim>
                                    <p:anim calcmode="lin" valueType="num">
                                      <p:cBhvr>
                                        <p:cTn id="41" dur="500" fill="hold"/>
                                        <p:tgtEl>
                                          <p:spTgt spid="253980"/>
                                        </p:tgtEl>
                                        <p:attrNameLst>
                                          <p:attrName>ppt_w</p:attrName>
                                        </p:attrNameLst>
                                      </p:cBhvr>
                                      <p:tavLst>
                                        <p:tav tm="0">
                                          <p:val>
                                            <p:strVal val="#ppt_w"/>
                                          </p:val>
                                        </p:tav>
                                        <p:tav tm="100000">
                                          <p:val>
                                            <p:strVal val="#ppt_w"/>
                                          </p:val>
                                        </p:tav>
                                      </p:tavLst>
                                    </p:anim>
                                    <p:anim calcmode="lin" valueType="num">
                                      <p:cBhvr>
                                        <p:cTn id="42" dur="500" fill="hold"/>
                                        <p:tgtEl>
                                          <p:spTgt spid="253980"/>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1" fill="hold" grpId="0" nodeType="clickEffect">
                                  <p:stCondLst>
                                    <p:cond delay="0"/>
                                  </p:stCondLst>
                                  <p:childTnLst>
                                    <p:set>
                                      <p:cBhvr>
                                        <p:cTn id="46" dur="1" fill="hold">
                                          <p:stCondLst>
                                            <p:cond delay="0"/>
                                          </p:stCondLst>
                                        </p:cTn>
                                        <p:tgtEl>
                                          <p:spTgt spid="253981"/>
                                        </p:tgtEl>
                                        <p:attrNameLst>
                                          <p:attrName>style.visibility</p:attrName>
                                        </p:attrNameLst>
                                      </p:cBhvr>
                                      <p:to>
                                        <p:strVal val="visible"/>
                                      </p:to>
                                    </p:set>
                                    <p:anim calcmode="lin" valueType="num">
                                      <p:cBhvr>
                                        <p:cTn id="47" dur="500" fill="hold"/>
                                        <p:tgtEl>
                                          <p:spTgt spid="253981"/>
                                        </p:tgtEl>
                                        <p:attrNameLst>
                                          <p:attrName>ppt_x</p:attrName>
                                        </p:attrNameLst>
                                      </p:cBhvr>
                                      <p:tavLst>
                                        <p:tav tm="0">
                                          <p:val>
                                            <p:strVal val="#ppt_x"/>
                                          </p:val>
                                        </p:tav>
                                        <p:tav tm="100000">
                                          <p:val>
                                            <p:strVal val="#ppt_x"/>
                                          </p:val>
                                        </p:tav>
                                      </p:tavLst>
                                    </p:anim>
                                    <p:anim calcmode="lin" valueType="num">
                                      <p:cBhvr>
                                        <p:cTn id="48" dur="500" fill="hold"/>
                                        <p:tgtEl>
                                          <p:spTgt spid="253981"/>
                                        </p:tgtEl>
                                        <p:attrNameLst>
                                          <p:attrName>ppt_y</p:attrName>
                                        </p:attrNameLst>
                                      </p:cBhvr>
                                      <p:tavLst>
                                        <p:tav tm="0">
                                          <p:val>
                                            <p:strVal val="#ppt_y-#ppt_h/2"/>
                                          </p:val>
                                        </p:tav>
                                        <p:tav tm="100000">
                                          <p:val>
                                            <p:strVal val="#ppt_y"/>
                                          </p:val>
                                        </p:tav>
                                      </p:tavLst>
                                    </p:anim>
                                    <p:anim calcmode="lin" valueType="num">
                                      <p:cBhvr>
                                        <p:cTn id="49" dur="500" fill="hold"/>
                                        <p:tgtEl>
                                          <p:spTgt spid="253981"/>
                                        </p:tgtEl>
                                        <p:attrNameLst>
                                          <p:attrName>ppt_w</p:attrName>
                                        </p:attrNameLst>
                                      </p:cBhvr>
                                      <p:tavLst>
                                        <p:tav tm="0">
                                          <p:val>
                                            <p:strVal val="#ppt_w"/>
                                          </p:val>
                                        </p:tav>
                                        <p:tav tm="100000">
                                          <p:val>
                                            <p:strVal val="#ppt_w"/>
                                          </p:val>
                                        </p:tav>
                                      </p:tavLst>
                                    </p:anim>
                                    <p:anim calcmode="lin" valueType="num">
                                      <p:cBhvr>
                                        <p:cTn id="50" dur="500" fill="hold"/>
                                        <p:tgtEl>
                                          <p:spTgt spid="25398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autoUpdateAnimBg="0"/>
      <p:bldP spid="253964" grpId="0" build="p" autoUpdateAnimBg="0"/>
      <p:bldP spid="253973" grpId="0" autoUpdateAnimBg="0"/>
      <p:bldP spid="253978" grpId="0" animBg="1"/>
      <p:bldP spid="253979" grpId="0" animBg="1"/>
      <p:bldP spid="253980" grpId="0" animBg="1"/>
      <p:bldP spid="25398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smtClean="0">
                <a:ea typeface="ＭＳ Ｐゴシック" panose="020B0600070205080204" pitchFamily="34" charset="-128"/>
              </a:rPr>
              <a:t>Bidirectional one-to-many association</a:t>
            </a:r>
          </a:p>
        </p:txBody>
      </p:sp>
      <p:sp>
        <p:nvSpPr>
          <p:cNvPr id="254979" name="Rectangle 3"/>
          <p:cNvSpPr>
            <a:spLocks noGrp="1" noChangeArrowheads="1"/>
          </p:cNvSpPr>
          <p:nvPr>
            <p:ph type="body" sz="half" idx="1"/>
          </p:nvPr>
        </p:nvSpPr>
        <p:spPr>
          <a:xfrm>
            <a:off x="25400" y="2627313"/>
            <a:ext cx="5114925" cy="3209925"/>
          </a:xfrm>
        </p:spPr>
        <p:txBody>
          <a:bodyPr/>
          <a:lstStyle/>
          <a:p>
            <a:pPr>
              <a:buFont typeface="Times" panose="02020603050405020304" pitchFamily="18" charset="0"/>
              <a:buNone/>
            </a:pPr>
            <a:r>
              <a:rPr lang="en-US" altLang="en-US" sz="1600" b="1" smtClean="0">
                <a:latin typeface="Lucida Sans Typewriter" panose="020B0509030504030204" pitchFamily="49" charset="0"/>
                <a:ea typeface="ＭＳ Ｐゴシック" panose="020B0600070205080204" pitchFamily="34" charset="-128"/>
              </a:rPr>
              <a:t>public class</a:t>
            </a:r>
            <a:r>
              <a:rPr lang="en-US" altLang="en-US" sz="1600" smtClean="0">
                <a:latin typeface="Lucida Sans Typewriter" panose="020B0509030504030204" pitchFamily="49" charset="0"/>
                <a:ea typeface="ＭＳ Ｐゴシック" panose="020B0600070205080204" pitchFamily="34" charset="-128"/>
              </a:rPr>
              <a:t> Advertiser {</a:t>
            </a:r>
          </a:p>
          <a:p>
            <a:pPr>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private</a:t>
            </a:r>
            <a:r>
              <a:rPr lang="en-US" altLang="en-US" sz="1600" smtClean="0">
                <a:latin typeface="Lucida Sans Typewriter" panose="020B0509030504030204" pitchFamily="49" charset="0"/>
                <a:ea typeface="ＭＳ Ｐゴシック" panose="020B0600070205080204" pitchFamily="34" charset="-128"/>
              </a:rPr>
              <a:t> Set accounts;</a:t>
            </a:r>
          </a:p>
          <a:p>
            <a:pPr>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public</a:t>
            </a:r>
            <a:r>
              <a:rPr lang="en-US" altLang="en-US" sz="1600" smtClean="0">
                <a:latin typeface="Lucida Sans Typewriter" panose="020B0509030504030204" pitchFamily="49" charset="0"/>
                <a:ea typeface="ＭＳ Ｐゴシック" panose="020B0600070205080204" pitchFamily="34" charset="-128"/>
              </a:rPr>
              <a:t> Advertiser() {</a:t>
            </a:r>
          </a:p>
          <a:p>
            <a:pPr>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accounts = new HashSet();</a:t>
            </a:r>
          </a:p>
          <a:p>
            <a:pPr>
              <a:lnSpc>
                <a:spcPct val="8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p>
          <a:p>
            <a:pPr>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public void</a:t>
            </a:r>
            <a:r>
              <a:rPr lang="en-US" altLang="en-US" sz="1600" smtClean="0">
                <a:latin typeface="Lucida Sans Typewriter" panose="020B0509030504030204" pitchFamily="49" charset="0"/>
                <a:ea typeface="ＭＳ Ｐゴシック" panose="020B0600070205080204" pitchFamily="34" charset="-128"/>
              </a:rPr>
              <a:t> addAccount(Account a) {</a:t>
            </a:r>
          </a:p>
          <a:p>
            <a:pPr>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accounts.add(a);</a:t>
            </a:r>
          </a:p>
          <a:p>
            <a:pPr>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a.setOwner(</a:t>
            </a:r>
            <a:r>
              <a:rPr lang="en-US" altLang="en-US" sz="1600" b="1" smtClean="0">
                <a:latin typeface="Lucida Sans Typewriter" panose="020B0509030504030204" pitchFamily="49" charset="0"/>
                <a:ea typeface="ＭＳ Ｐゴシック" panose="020B0600070205080204" pitchFamily="34" charset="-128"/>
              </a:rPr>
              <a:t>this</a:t>
            </a:r>
            <a:r>
              <a:rPr lang="en-US" altLang="en-US" sz="1600" smtClean="0">
                <a:latin typeface="Lucida Sans Typewriter" panose="020B0509030504030204" pitchFamily="49" charset="0"/>
                <a:ea typeface="ＭＳ Ｐゴシック" panose="020B0600070205080204" pitchFamily="34" charset="-128"/>
              </a:rPr>
              <a:t>);</a:t>
            </a:r>
          </a:p>
          <a:p>
            <a:pPr>
              <a:lnSpc>
                <a:spcPct val="8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p>
          <a:p>
            <a:pPr>
              <a:lnSpc>
                <a:spcPct val="8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public void</a:t>
            </a:r>
            <a:r>
              <a:rPr lang="en-US" altLang="en-US" sz="1600" smtClean="0">
                <a:latin typeface="Lucida Sans Typewriter" panose="020B0509030504030204" pitchFamily="49" charset="0"/>
                <a:ea typeface="ＭＳ Ｐゴシック" panose="020B0600070205080204" pitchFamily="34" charset="-128"/>
              </a:rPr>
              <a:t> removeAccount(Account a) {</a:t>
            </a:r>
          </a:p>
          <a:p>
            <a:pPr>
              <a:lnSpc>
                <a:spcPct val="8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accounts.remove(a);</a:t>
            </a:r>
          </a:p>
          <a:p>
            <a:pPr>
              <a:lnSpc>
                <a:spcPct val="8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a.setOwner(</a:t>
            </a:r>
            <a:r>
              <a:rPr lang="en-US" altLang="en-US" sz="1600" b="1" smtClean="0">
                <a:latin typeface="Lucida Sans Typewriter" panose="020B0509030504030204" pitchFamily="49" charset="0"/>
                <a:ea typeface="ＭＳ Ｐゴシック" panose="020B0600070205080204" pitchFamily="34" charset="-128"/>
              </a:rPr>
              <a:t>null</a:t>
            </a:r>
            <a:r>
              <a:rPr lang="en-US" altLang="en-US" sz="1600" smtClean="0">
                <a:latin typeface="Lucida Sans Typewriter" panose="020B0509030504030204" pitchFamily="49" charset="0"/>
                <a:ea typeface="ＭＳ Ｐゴシック" panose="020B0600070205080204" pitchFamily="34" charset="-128"/>
              </a:rPr>
              <a:t>);</a:t>
            </a:r>
          </a:p>
          <a:p>
            <a:pPr>
              <a:lnSpc>
                <a:spcPct val="8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p>
          <a:p>
            <a:pPr>
              <a:lnSpc>
                <a:spcPct val="8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a:t>
            </a:r>
          </a:p>
        </p:txBody>
      </p:sp>
      <p:sp>
        <p:nvSpPr>
          <p:cNvPr id="254980" name="Rectangle 4"/>
          <p:cNvSpPr>
            <a:spLocks noGrp="1" noChangeArrowheads="1"/>
          </p:cNvSpPr>
          <p:nvPr>
            <p:ph type="body" sz="half" idx="2"/>
          </p:nvPr>
        </p:nvSpPr>
        <p:spPr>
          <a:xfrm>
            <a:off x="4721225" y="2673350"/>
            <a:ext cx="4551363" cy="3289300"/>
          </a:xfrm>
        </p:spPr>
        <p:txBody>
          <a:bodyPr/>
          <a:lstStyle/>
          <a:p>
            <a:pPr defTabSz="569913">
              <a:lnSpc>
                <a:spcPct val="80000"/>
              </a:lnSpc>
              <a:buFont typeface="Times" panose="02020603050405020304" pitchFamily="18" charset="0"/>
              <a:buNone/>
            </a:pPr>
            <a:r>
              <a:rPr lang="en-US" altLang="en-US" sz="1600" b="1" smtClean="0">
                <a:latin typeface="Lucida Sans Typewriter" panose="020B0509030504030204" pitchFamily="49" charset="0"/>
                <a:ea typeface="ＭＳ Ｐゴシック" panose="020B0600070205080204" pitchFamily="34" charset="-128"/>
              </a:rPr>
              <a:t>public class</a:t>
            </a:r>
            <a:r>
              <a:rPr lang="en-US" altLang="en-US" sz="1600" smtClean="0">
                <a:latin typeface="Lucida Sans Typewriter" panose="020B0509030504030204" pitchFamily="49" charset="0"/>
                <a:ea typeface="ＭＳ Ｐゴシック" panose="020B0600070205080204" pitchFamily="34" charset="-128"/>
              </a:rPr>
              <a:t> Account {</a:t>
            </a:r>
          </a:p>
          <a:p>
            <a:pPr defTabSz="569913">
              <a:lnSpc>
                <a:spcPct val="8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private</a:t>
            </a:r>
            <a:r>
              <a:rPr lang="en-US" altLang="en-US" sz="1600" smtClean="0">
                <a:latin typeface="Lucida Sans Typewriter" panose="020B0509030504030204" pitchFamily="49" charset="0"/>
                <a:ea typeface="ＭＳ Ｐゴシック" panose="020B0600070205080204" pitchFamily="34" charset="-128"/>
              </a:rPr>
              <a:t> Advertiser owner;</a:t>
            </a:r>
          </a:p>
          <a:p>
            <a:pPr defTabSz="569913">
              <a:lnSpc>
                <a:spcPct val="8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public void</a:t>
            </a:r>
            <a:r>
              <a:rPr lang="en-US" altLang="en-US" sz="1600" smtClean="0">
                <a:latin typeface="Lucida Sans Typewriter" panose="020B0509030504030204" pitchFamily="49" charset="0"/>
                <a:ea typeface="ＭＳ Ｐゴシック" panose="020B0600070205080204" pitchFamily="34" charset="-128"/>
              </a:rPr>
              <a:t> setOwner(Advertiser newOwner) {</a:t>
            </a:r>
          </a:p>
          <a:p>
            <a:pPr defTabSz="569913">
              <a:lnSpc>
                <a:spcPct val="8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if</a:t>
            </a:r>
            <a:r>
              <a:rPr lang="en-US" altLang="en-US" sz="1600" smtClean="0">
                <a:latin typeface="Lucida Sans Typewriter" panose="020B0509030504030204" pitchFamily="49" charset="0"/>
                <a:ea typeface="ＭＳ Ｐゴシック" panose="020B0600070205080204" pitchFamily="34" charset="-128"/>
              </a:rPr>
              <a:t> (owner != newOwner) {</a:t>
            </a:r>
          </a:p>
          <a:p>
            <a:pPr defTabSz="569913">
              <a:lnSpc>
                <a:spcPct val="8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Advertiser old = owner;</a:t>
            </a:r>
          </a:p>
          <a:p>
            <a:pPr defTabSz="569913">
              <a:lnSpc>
                <a:spcPct val="8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owner = newOwner;</a:t>
            </a:r>
          </a:p>
          <a:p>
            <a:pPr defTabSz="569913">
              <a:lnSpc>
                <a:spcPct val="8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if</a:t>
            </a:r>
            <a:r>
              <a:rPr lang="en-US" altLang="en-US" sz="1600" smtClean="0">
                <a:latin typeface="Lucida Sans Typewriter" panose="020B0509030504030204" pitchFamily="49" charset="0"/>
                <a:ea typeface="ＭＳ Ｐゴシック" panose="020B0600070205080204" pitchFamily="34" charset="-128"/>
              </a:rPr>
              <a:t> (newOwner != null)</a:t>
            </a:r>
          </a:p>
          <a:p>
            <a:pPr defTabSz="569913">
              <a:lnSpc>
                <a:spcPct val="8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newOwner.addAccount(</a:t>
            </a:r>
            <a:r>
              <a:rPr lang="en-US" altLang="en-US" sz="1600" b="1" smtClean="0">
                <a:latin typeface="Lucida Sans Typewriter" panose="020B0509030504030204" pitchFamily="49" charset="0"/>
                <a:ea typeface="ＭＳ Ｐゴシック" panose="020B0600070205080204" pitchFamily="34" charset="-128"/>
              </a:rPr>
              <a:t>this</a:t>
            </a:r>
            <a:r>
              <a:rPr lang="en-US" altLang="en-US" sz="1600" smtClean="0">
                <a:latin typeface="Lucida Sans Typewriter" panose="020B0509030504030204" pitchFamily="49" charset="0"/>
                <a:ea typeface="ＭＳ Ｐゴシック" panose="020B0600070205080204" pitchFamily="34" charset="-128"/>
              </a:rPr>
              <a:t>);</a:t>
            </a:r>
          </a:p>
          <a:p>
            <a:pPr defTabSz="569913">
              <a:lnSpc>
                <a:spcPct val="8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if</a:t>
            </a:r>
            <a:r>
              <a:rPr lang="en-US" altLang="en-US" sz="1600" smtClean="0">
                <a:latin typeface="Lucida Sans Typewriter" panose="020B0509030504030204" pitchFamily="49" charset="0"/>
                <a:ea typeface="ＭＳ Ｐゴシック" panose="020B0600070205080204" pitchFamily="34" charset="-128"/>
              </a:rPr>
              <a:t> (oldOwner != null)</a:t>
            </a:r>
          </a:p>
          <a:p>
            <a:pPr defTabSz="569913">
              <a:lnSpc>
                <a:spcPct val="8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old.removeAccount(</a:t>
            </a:r>
            <a:r>
              <a:rPr lang="en-US" altLang="en-US" sz="1600" b="1" smtClean="0">
                <a:latin typeface="Lucida Sans Typewriter" panose="020B0509030504030204" pitchFamily="49" charset="0"/>
                <a:ea typeface="ＭＳ Ｐゴシック" panose="020B0600070205080204" pitchFamily="34" charset="-128"/>
              </a:rPr>
              <a:t>this</a:t>
            </a:r>
            <a:r>
              <a:rPr lang="en-US" altLang="en-US" sz="1600" smtClean="0">
                <a:latin typeface="Lucida Sans Typewriter" panose="020B0509030504030204" pitchFamily="49" charset="0"/>
                <a:ea typeface="ＭＳ Ｐゴシック" panose="020B0600070205080204" pitchFamily="34" charset="-128"/>
              </a:rPr>
              <a:t>);</a:t>
            </a:r>
          </a:p>
          <a:p>
            <a:pPr defTabSz="569913">
              <a:lnSpc>
                <a:spcPct val="8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p>
          <a:p>
            <a:pPr defTabSz="569913">
              <a:lnSpc>
                <a:spcPct val="8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p>
          <a:p>
            <a:pPr defTabSz="569913">
              <a:lnSpc>
                <a:spcPct val="8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a:t>
            </a:r>
          </a:p>
        </p:txBody>
      </p:sp>
      <p:sp>
        <p:nvSpPr>
          <p:cNvPr id="71685" name="Rectangle 5"/>
          <p:cNvSpPr>
            <a:spLocks noChangeArrowheads="1"/>
          </p:cNvSpPr>
          <p:nvPr/>
        </p:nvSpPr>
        <p:spPr bwMode="auto">
          <a:xfrm>
            <a:off x="1006475" y="1512888"/>
            <a:ext cx="2962275" cy="442912"/>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1686" name="Rectangle 6"/>
          <p:cNvSpPr>
            <a:spLocks noChangeArrowheads="1"/>
          </p:cNvSpPr>
          <p:nvPr/>
        </p:nvSpPr>
        <p:spPr bwMode="auto">
          <a:xfrm>
            <a:off x="1947863" y="1573213"/>
            <a:ext cx="1377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Advertiser</a:t>
            </a:r>
            <a:endParaRPr lang="en-US" altLang="en-US" sz="1800">
              <a:latin typeface="Lucida Sans Typewriter" panose="020B0509030504030204" pitchFamily="49" charset="0"/>
            </a:endParaRPr>
          </a:p>
        </p:txBody>
      </p:sp>
      <p:sp>
        <p:nvSpPr>
          <p:cNvPr id="71687" name="Rectangle 7"/>
          <p:cNvSpPr>
            <a:spLocks noChangeArrowheads="1"/>
          </p:cNvSpPr>
          <p:nvPr/>
        </p:nvSpPr>
        <p:spPr bwMode="auto">
          <a:xfrm>
            <a:off x="5881688" y="1473200"/>
            <a:ext cx="2705100" cy="442913"/>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1688" name="Rectangle 8"/>
          <p:cNvSpPr>
            <a:spLocks noChangeArrowheads="1"/>
          </p:cNvSpPr>
          <p:nvPr/>
        </p:nvSpPr>
        <p:spPr bwMode="auto">
          <a:xfrm>
            <a:off x="6851650" y="1573213"/>
            <a:ext cx="9636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Account</a:t>
            </a:r>
            <a:endParaRPr lang="en-US" altLang="en-US" sz="1800">
              <a:latin typeface="Lucida Sans Typewriter" panose="020B0509030504030204" pitchFamily="49" charset="0"/>
            </a:endParaRPr>
          </a:p>
        </p:txBody>
      </p:sp>
      <p:sp>
        <p:nvSpPr>
          <p:cNvPr id="71689" name="Line 9"/>
          <p:cNvSpPr>
            <a:spLocks noChangeShapeType="1"/>
          </p:cNvSpPr>
          <p:nvPr/>
        </p:nvSpPr>
        <p:spPr bwMode="auto">
          <a:xfrm>
            <a:off x="3970338" y="1682750"/>
            <a:ext cx="1911350"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690" name="Rectangle 10"/>
          <p:cNvSpPr>
            <a:spLocks noChangeArrowheads="1"/>
          </p:cNvSpPr>
          <p:nvPr/>
        </p:nvSpPr>
        <p:spPr bwMode="auto">
          <a:xfrm>
            <a:off x="4081463" y="1419225"/>
            <a:ext cx="138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1</a:t>
            </a:r>
            <a:endParaRPr lang="en-US" altLang="en-US" sz="1800">
              <a:latin typeface="Lucida Sans Typewriter" panose="020B0509030504030204" pitchFamily="49" charset="0"/>
            </a:endParaRPr>
          </a:p>
        </p:txBody>
      </p:sp>
      <p:sp>
        <p:nvSpPr>
          <p:cNvPr id="71691" name="Rectangle 11"/>
          <p:cNvSpPr>
            <a:spLocks noChangeArrowheads="1"/>
          </p:cNvSpPr>
          <p:nvPr/>
        </p:nvSpPr>
        <p:spPr bwMode="auto">
          <a:xfrm>
            <a:off x="5732463" y="1460500"/>
            <a:ext cx="138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a:t>
            </a:r>
            <a:endParaRPr lang="en-US" altLang="en-US" sz="1800">
              <a:latin typeface="Lucida Sans Typewriter" panose="020B0509030504030204" pitchFamily="49" charset="0"/>
            </a:endParaRPr>
          </a:p>
        </p:txBody>
      </p:sp>
      <p:grpSp>
        <p:nvGrpSpPr>
          <p:cNvPr id="2" name="Group 23"/>
          <p:cNvGrpSpPr>
            <a:grpSpLocks/>
          </p:cNvGrpSpPr>
          <p:nvPr/>
        </p:nvGrpSpPr>
        <p:grpSpPr bwMode="auto">
          <a:xfrm>
            <a:off x="4692650" y="1846263"/>
            <a:ext cx="209550" cy="676275"/>
            <a:chOff x="2956" y="1163"/>
            <a:chExt cx="132" cy="426"/>
          </a:xfrm>
        </p:grpSpPr>
        <p:sp>
          <p:nvSpPr>
            <p:cNvPr id="71698" name="Oval 12"/>
            <p:cNvSpPr>
              <a:spLocks noChangeArrowheads="1"/>
            </p:cNvSpPr>
            <p:nvPr/>
          </p:nvSpPr>
          <p:spPr bwMode="auto">
            <a:xfrm>
              <a:off x="3000" y="1354"/>
              <a:ext cx="30" cy="29"/>
            </a:xfrm>
            <a:prstGeom prst="ellipse">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1699" name="Line 13"/>
            <p:cNvSpPr>
              <a:spLocks noChangeShapeType="1"/>
            </p:cNvSpPr>
            <p:nvPr/>
          </p:nvSpPr>
          <p:spPr bwMode="auto">
            <a:xfrm>
              <a:off x="3015" y="1369"/>
              <a:ext cx="73"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1700" name="Freeform 14"/>
            <p:cNvSpPr>
              <a:spLocks/>
            </p:cNvSpPr>
            <p:nvPr/>
          </p:nvSpPr>
          <p:spPr bwMode="auto">
            <a:xfrm>
              <a:off x="2956" y="1369"/>
              <a:ext cx="132" cy="220"/>
            </a:xfrm>
            <a:custGeom>
              <a:avLst/>
              <a:gdLst>
                <a:gd name="T0" fmla="*/ 132 w 132"/>
                <a:gd name="T1" fmla="*/ 0 h 220"/>
                <a:gd name="T2" fmla="*/ 59 w 132"/>
                <a:gd name="T3" fmla="*/ 220 h 220"/>
                <a:gd name="T4" fmla="*/ 0 w 132"/>
                <a:gd name="T5" fmla="*/ 0 h 220"/>
                <a:gd name="T6" fmla="*/ 0 60000 65536"/>
                <a:gd name="T7" fmla="*/ 0 60000 65536"/>
                <a:gd name="T8" fmla="*/ 0 60000 65536"/>
                <a:gd name="T9" fmla="*/ 0 w 132"/>
                <a:gd name="T10" fmla="*/ 0 h 220"/>
                <a:gd name="T11" fmla="*/ 132 w 132"/>
                <a:gd name="T12" fmla="*/ 220 h 220"/>
              </a:gdLst>
              <a:ahLst/>
              <a:cxnLst>
                <a:cxn ang="T6">
                  <a:pos x="T0" y="T1"/>
                </a:cxn>
                <a:cxn ang="T7">
                  <a:pos x="T2" y="T3"/>
                </a:cxn>
                <a:cxn ang="T8">
                  <a:pos x="T4" y="T5"/>
                </a:cxn>
              </a:cxnLst>
              <a:rect l="T9" t="T10" r="T11" b="T12"/>
              <a:pathLst>
                <a:path w="132" h="220">
                  <a:moveTo>
                    <a:pt x="132" y="0"/>
                  </a:moveTo>
                  <a:lnTo>
                    <a:pt x="59" y="22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1701" name="Line 15"/>
            <p:cNvSpPr>
              <a:spLocks noChangeShapeType="1"/>
            </p:cNvSpPr>
            <p:nvPr/>
          </p:nvSpPr>
          <p:spPr bwMode="auto">
            <a:xfrm>
              <a:off x="2956" y="1369"/>
              <a:ext cx="59"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1702" name="Freeform 16"/>
            <p:cNvSpPr>
              <a:spLocks/>
            </p:cNvSpPr>
            <p:nvPr/>
          </p:nvSpPr>
          <p:spPr bwMode="auto">
            <a:xfrm>
              <a:off x="2956" y="1369"/>
              <a:ext cx="132" cy="220"/>
            </a:xfrm>
            <a:custGeom>
              <a:avLst/>
              <a:gdLst>
                <a:gd name="T0" fmla="*/ 59 w 132"/>
                <a:gd name="T1" fmla="*/ 0 h 220"/>
                <a:gd name="T2" fmla="*/ 132 w 132"/>
                <a:gd name="T3" fmla="*/ 0 h 220"/>
                <a:gd name="T4" fmla="*/ 59 w 132"/>
                <a:gd name="T5" fmla="*/ 220 h 220"/>
                <a:gd name="T6" fmla="*/ 0 w 132"/>
                <a:gd name="T7" fmla="*/ 0 h 220"/>
                <a:gd name="T8" fmla="*/ 59 w 132"/>
                <a:gd name="T9" fmla="*/ 0 h 220"/>
                <a:gd name="T10" fmla="*/ 0 60000 65536"/>
                <a:gd name="T11" fmla="*/ 0 60000 65536"/>
                <a:gd name="T12" fmla="*/ 0 60000 65536"/>
                <a:gd name="T13" fmla="*/ 0 60000 65536"/>
                <a:gd name="T14" fmla="*/ 0 60000 65536"/>
                <a:gd name="T15" fmla="*/ 0 w 132"/>
                <a:gd name="T16" fmla="*/ 0 h 220"/>
                <a:gd name="T17" fmla="*/ 132 w 132"/>
                <a:gd name="T18" fmla="*/ 220 h 220"/>
              </a:gdLst>
              <a:ahLst/>
              <a:cxnLst>
                <a:cxn ang="T10">
                  <a:pos x="T0" y="T1"/>
                </a:cxn>
                <a:cxn ang="T11">
                  <a:pos x="T2" y="T3"/>
                </a:cxn>
                <a:cxn ang="T12">
                  <a:pos x="T4" y="T5"/>
                </a:cxn>
                <a:cxn ang="T13">
                  <a:pos x="T6" y="T7"/>
                </a:cxn>
                <a:cxn ang="T14">
                  <a:pos x="T8" y="T9"/>
                </a:cxn>
              </a:cxnLst>
              <a:rect l="T15" t="T16" r="T17" b="T18"/>
              <a:pathLst>
                <a:path w="132" h="220">
                  <a:moveTo>
                    <a:pt x="59" y="0"/>
                  </a:moveTo>
                  <a:lnTo>
                    <a:pt x="132" y="0"/>
                  </a:lnTo>
                  <a:lnTo>
                    <a:pt x="59" y="220"/>
                  </a:lnTo>
                  <a:lnTo>
                    <a:pt x="0" y="0"/>
                  </a:lnTo>
                  <a:lnTo>
                    <a:pt x="59" y="0"/>
                  </a:lnTo>
                  <a:close/>
                </a:path>
              </a:pathLst>
            </a:cu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1703" name="Rectangle 17"/>
            <p:cNvSpPr>
              <a:spLocks noChangeArrowheads="1"/>
            </p:cNvSpPr>
            <p:nvPr/>
          </p:nvSpPr>
          <p:spPr bwMode="auto">
            <a:xfrm>
              <a:off x="3000" y="1163"/>
              <a:ext cx="30" cy="15"/>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1704" name="Rectangle 18"/>
            <p:cNvSpPr>
              <a:spLocks noChangeArrowheads="1"/>
            </p:cNvSpPr>
            <p:nvPr/>
          </p:nvSpPr>
          <p:spPr bwMode="auto">
            <a:xfrm>
              <a:off x="3000" y="1369"/>
              <a:ext cx="30" cy="14"/>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1705" name="Rectangle 19"/>
            <p:cNvSpPr>
              <a:spLocks noChangeArrowheads="1"/>
            </p:cNvSpPr>
            <p:nvPr/>
          </p:nvSpPr>
          <p:spPr bwMode="auto">
            <a:xfrm>
              <a:off x="3000" y="1178"/>
              <a:ext cx="30" cy="191"/>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sp>
        <p:nvSpPr>
          <p:cNvPr id="71693" name="Rectangle 20"/>
          <p:cNvSpPr>
            <a:spLocks noChangeArrowheads="1"/>
          </p:cNvSpPr>
          <p:nvPr/>
        </p:nvSpPr>
        <p:spPr bwMode="auto">
          <a:xfrm>
            <a:off x="382588" y="1047750"/>
            <a:ext cx="561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Verdana" panose="020B0604030504040204" pitchFamily="34" charset="0"/>
              </a:rPr>
              <a:t>Object design model before transformation:</a:t>
            </a:r>
            <a:endParaRPr lang="en-US" altLang="en-US" sz="2000" b="1"/>
          </a:p>
        </p:txBody>
      </p:sp>
      <p:sp>
        <p:nvSpPr>
          <p:cNvPr id="254997" name="Rectangle 21"/>
          <p:cNvSpPr>
            <a:spLocks noChangeArrowheads="1"/>
          </p:cNvSpPr>
          <p:nvPr/>
        </p:nvSpPr>
        <p:spPr bwMode="auto">
          <a:xfrm>
            <a:off x="144463" y="2190750"/>
            <a:ext cx="43513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Verdana" panose="020B0604030504040204" pitchFamily="34" charset="0"/>
              </a:rPr>
              <a:t>Source code after transformation:</a:t>
            </a:r>
            <a:endParaRPr lang="en-US" altLang="en-US" sz="2000">
              <a:latin typeface="Verdana" panose="020B0604030504040204" pitchFamily="34" charset="0"/>
            </a:endParaRPr>
          </a:p>
        </p:txBody>
      </p:sp>
      <p:grpSp>
        <p:nvGrpSpPr>
          <p:cNvPr id="3" name="Group 26"/>
          <p:cNvGrpSpPr>
            <a:grpSpLocks/>
          </p:cNvGrpSpPr>
          <p:nvPr/>
        </p:nvGrpSpPr>
        <p:grpSpPr bwMode="auto">
          <a:xfrm>
            <a:off x="1739900" y="1419225"/>
            <a:ext cx="4318000" cy="1603375"/>
            <a:chOff x="1096" y="894"/>
            <a:chExt cx="2720" cy="1010"/>
          </a:xfrm>
        </p:grpSpPr>
        <p:sp>
          <p:nvSpPr>
            <p:cNvPr id="71696" name="Line 24"/>
            <p:cNvSpPr>
              <a:spLocks noChangeShapeType="1"/>
            </p:cNvSpPr>
            <p:nvPr/>
          </p:nvSpPr>
          <p:spPr bwMode="auto">
            <a:xfrm flipH="1">
              <a:off x="1096" y="1060"/>
              <a:ext cx="2515" cy="844"/>
            </a:xfrm>
            <a:prstGeom prst="line">
              <a:avLst/>
            </a:prstGeom>
            <a:noFill/>
            <a:ln w="127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71697" name="AutoShape 25"/>
            <p:cNvSpPr>
              <a:spLocks noChangeArrowheads="1"/>
            </p:cNvSpPr>
            <p:nvPr/>
          </p:nvSpPr>
          <p:spPr bwMode="auto">
            <a:xfrm>
              <a:off x="3472" y="894"/>
              <a:ext cx="344" cy="284"/>
            </a:xfrm>
            <a:prstGeom prst="flowChartConnector">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499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49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498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autoUpdateAnimBg="0"/>
      <p:bldP spid="254980" grpId="0" autoUpdateAnimBg="0"/>
      <p:bldP spid="25499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smtClean="0">
                <a:ea typeface="ＭＳ Ｐゴシック" panose="020B0600070205080204" pitchFamily="34" charset="-128"/>
              </a:rPr>
              <a:t>Bidirectional many-to-many association</a:t>
            </a:r>
          </a:p>
        </p:txBody>
      </p:sp>
      <p:sp>
        <p:nvSpPr>
          <p:cNvPr id="256003" name="Rectangle 3"/>
          <p:cNvSpPr>
            <a:spLocks noGrp="1" noChangeArrowheads="1"/>
          </p:cNvSpPr>
          <p:nvPr>
            <p:ph type="body" sz="half" idx="1"/>
          </p:nvPr>
        </p:nvSpPr>
        <p:spPr>
          <a:xfrm>
            <a:off x="211138" y="2822575"/>
            <a:ext cx="4454525" cy="3381375"/>
          </a:xfrm>
        </p:spPr>
        <p:txBody>
          <a:bodyPr/>
          <a:lstStyle/>
          <a:p>
            <a:pPr defTabSz="744538">
              <a:lnSpc>
                <a:spcPct val="80000"/>
              </a:lnSpc>
              <a:buFont typeface="Times" panose="02020603050405020304" pitchFamily="18" charset="0"/>
              <a:buNone/>
            </a:pPr>
            <a:r>
              <a:rPr lang="en-US" altLang="en-US" sz="1600" b="1" smtClean="0">
                <a:latin typeface="Lucida Sans Typewriter" panose="020B0509030504030204" pitchFamily="49" charset="0"/>
                <a:ea typeface="ＭＳ Ｐゴシック" panose="020B0600070205080204" pitchFamily="34" charset="-128"/>
              </a:rPr>
              <a:t>public class</a:t>
            </a:r>
            <a:r>
              <a:rPr lang="en-US" altLang="en-US" sz="1600" smtClean="0">
                <a:latin typeface="Lucida Sans Typewriter" panose="020B0509030504030204" pitchFamily="49" charset="0"/>
                <a:ea typeface="ＭＳ Ｐゴシック" panose="020B0600070205080204" pitchFamily="34" charset="-128"/>
              </a:rPr>
              <a:t> Tournament {</a:t>
            </a:r>
          </a:p>
          <a:p>
            <a:pPr defTabSz="744538">
              <a:lnSpc>
                <a:spcPct val="8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private</a:t>
            </a:r>
            <a:r>
              <a:rPr lang="en-US" altLang="en-US" sz="1600" smtClean="0">
                <a:latin typeface="Lucida Sans Typewriter" panose="020B0509030504030204" pitchFamily="49" charset="0"/>
                <a:ea typeface="ＭＳ Ｐゴシック" panose="020B0600070205080204" pitchFamily="34" charset="-128"/>
              </a:rPr>
              <a:t> List players;</a:t>
            </a:r>
          </a:p>
          <a:p>
            <a:pPr defTabSz="744538">
              <a:lnSpc>
                <a:spcPct val="8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public</a:t>
            </a:r>
            <a:r>
              <a:rPr lang="en-US" altLang="en-US" sz="1600" smtClean="0">
                <a:latin typeface="Lucida Sans Typewriter" panose="020B0509030504030204" pitchFamily="49" charset="0"/>
                <a:ea typeface="ＭＳ Ｐゴシック" panose="020B0600070205080204" pitchFamily="34" charset="-128"/>
              </a:rPr>
              <a:t> Tournament() {</a:t>
            </a:r>
          </a:p>
          <a:p>
            <a:pPr defTabSz="744538">
              <a:lnSpc>
                <a:spcPct val="8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players = </a:t>
            </a:r>
            <a:r>
              <a:rPr lang="en-US" altLang="en-US" sz="1600" b="1" smtClean="0">
                <a:latin typeface="Lucida Sans Typewriter" panose="020B0509030504030204" pitchFamily="49" charset="0"/>
                <a:ea typeface="ＭＳ Ｐゴシック" panose="020B0600070205080204" pitchFamily="34" charset="-128"/>
              </a:rPr>
              <a:t>new</a:t>
            </a:r>
            <a:r>
              <a:rPr lang="en-US" altLang="en-US" sz="1600" smtClean="0">
                <a:latin typeface="Lucida Sans Typewriter" panose="020B0509030504030204" pitchFamily="49" charset="0"/>
                <a:ea typeface="ＭＳ Ｐゴシック" panose="020B0600070205080204" pitchFamily="34" charset="-128"/>
              </a:rPr>
              <a:t> ArrayList();</a:t>
            </a:r>
          </a:p>
          <a:p>
            <a:pPr defTabSz="744538">
              <a:lnSpc>
                <a:spcPct val="8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p>
          <a:p>
            <a:pPr defTabSz="744538">
              <a:lnSpc>
                <a:spcPct val="8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public</a:t>
            </a: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void</a:t>
            </a:r>
            <a:r>
              <a:rPr lang="en-US" altLang="en-US" sz="1600" smtClean="0">
                <a:latin typeface="Lucida Sans Typewriter" panose="020B0509030504030204" pitchFamily="49" charset="0"/>
                <a:ea typeface="ＭＳ Ｐゴシック" panose="020B0600070205080204" pitchFamily="34" charset="-128"/>
              </a:rPr>
              <a:t> addPlayer(Player p) {</a:t>
            </a:r>
          </a:p>
          <a:p>
            <a:pPr defTabSz="744538">
              <a:lnSpc>
                <a:spcPct val="8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if</a:t>
            </a:r>
            <a:r>
              <a:rPr lang="en-US" altLang="en-US" sz="1600" smtClean="0">
                <a:latin typeface="Lucida Sans Typewriter" panose="020B0509030504030204" pitchFamily="49" charset="0"/>
                <a:ea typeface="ＭＳ Ｐゴシック" panose="020B0600070205080204" pitchFamily="34" charset="-128"/>
              </a:rPr>
              <a:t> (!players.contains(p)) {</a:t>
            </a:r>
          </a:p>
          <a:p>
            <a:pPr defTabSz="744538">
              <a:lnSpc>
                <a:spcPct val="8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players.add(p);</a:t>
            </a:r>
          </a:p>
          <a:p>
            <a:pPr defTabSz="744538">
              <a:lnSpc>
                <a:spcPct val="8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p.addTournament(</a:t>
            </a:r>
            <a:r>
              <a:rPr lang="en-US" altLang="en-US" sz="1600" b="1" smtClean="0">
                <a:latin typeface="Lucida Sans Typewriter" panose="020B0509030504030204" pitchFamily="49" charset="0"/>
                <a:ea typeface="ＭＳ Ｐゴシック" panose="020B0600070205080204" pitchFamily="34" charset="-128"/>
              </a:rPr>
              <a:t>this</a:t>
            </a:r>
            <a:r>
              <a:rPr lang="en-US" altLang="en-US" sz="1600" smtClean="0">
                <a:latin typeface="Lucida Sans Typewriter" panose="020B0509030504030204" pitchFamily="49" charset="0"/>
                <a:ea typeface="ＭＳ Ｐゴシック" panose="020B0600070205080204" pitchFamily="34" charset="-128"/>
              </a:rPr>
              <a:t>);</a:t>
            </a:r>
          </a:p>
          <a:p>
            <a:pPr defTabSz="744538">
              <a:lnSpc>
                <a:spcPct val="8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p>
          <a:p>
            <a:pPr defTabSz="744538">
              <a:lnSpc>
                <a:spcPct val="8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p>
          <a:p>
            <a:pPr defTabSz="744538">
              <a:lnSpc>
                <a:spcPct val="80000"/>
              </a:lnSpc>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a:t>
            </a:r>
          </a:p>
        </p:txBody>
      </p:sp>
      <p:sp>
        <p:nvSpPr>
          <p:cNvPr id="256004" name="Rectangle 4"/>
          <p:cNvSpPr>
            <a:spLocks noGrp="1" noChangeArrowheads="1"/>
          </p:cNvSpPr>
          <p:nvPr>
            <p:ph type="body" sz="half" idx="2"/>
          </p:nvPr>
        </p:nvSpPr>
        <p:spPr>
          <a:xfrm>
            <a:off x="4529138" y="2822575"/>
            <a:ext cx="4471987" cy="3381375"/>
          </a:xfrm>
        </p:spPr>
        <p:txBody>
          <a:bodyPr/>
          <a:lstStyle/>
          <a:p>
            <a:pPr>
              <a:lnSpc>
                <a:spcPct val="80000"/>
              </a:lnSpc>
              <a:buFont typeface="Times" panose="02020603050405020304" pitchFamily="18" charset="0"/>
              <a:buNone/>
              <a:tabLst>
                <a:tab pos="798513" algn="l"/>
              </a:tabLst>
            </a:pPr>
            <a:r>
              <a:rPr lang="en-US" altLang="en-US" sz="1600" b="1" smtClean="0">
                <a:latin typeface="Lucida Sans Typewriter" panose="020B0509030504030204" pitchFamily="49" charset="0"/>
                <a:ea typeface="ＭＳ Ｐゴシック" panose="020B0600070205080204" pitchFamily="34" charset="-128"/>
              </a:rPr>
              <a:t>public class</a:t>
            </a:r>
            <a:r>
              <a:rPr lang="en-US" altLang="en-US" sz="1600" smtClean="0">
                <a:latin typeface="Lucida Sans Typewriter" panose="020B0509030504030204" pitchFamily="49" charset="0"/>
                <a:ea typeface="ＭＳ Ｐゴシック" panose="020B0600070205080204" pitchFamily="34" charset="-128"/>
              </a:rPr>
              <a:t> Player {</a:t>
            </a:r>
          </a:p>
          <a:p>
            <a:pPr>
              <a:lnSpc>
                <a:spcPct val="80000"/>
              </a:lnSpc>
              <a:buFont typeface="Times" panose="02020603050405020304" pitchFamily="18" charset="0"/>
              <a:buNone/>
              <a:tabLst>
                <a:tab pos="798513" algn="l"/>
              </a:tabLst>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private</a:t>
            </a:r>
            <a:r>
              <a:rPr lang="en-US" altLang="en-US" sz="1600" smtClean="0">
                <a:latin typeface="Lucida Sans Typewriter" panose="020B0509030504030204" pitchFamily="49" charset="0"/>
                <a:ea typeface="ＭＳ Ｐゴシック" panose="020B0600070205080204" pitchFamily="34" charset="-128"/>
              </a:rPr>
              <a:t> List tournaments;</a:t>
            </a:r>
          </a:p>
          <a:p>
            <a:pPr>
              <a:lnSpc>
                <a:spcPct val="80000"/>
              </a:lnSpc>
              <a:buFont typeface="Times" panose="02020603050405020304" pitchFamily="18" charset="0"/>
              <a:buNone/>
              <a:tabLst>
                <a:tab pos="798513" algn="l"/>
              </a:tabLst>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public</a:t>
            </a:r>
            <a:r>
              <a:rPr lang="en-US" altLang="en-US" sz="1600" smtClean="0">
                <a:latin typeface="Lucida Sans Typewriter" panose="020B0509030504030204" pitchFamily="49" charset="0"/>
                <a:ea typeface="ＭＳ Ｐゴシック" panose="020B0600070205080204" pitchFamily="34" charset="-128"/>
              </a:rPr>
              <a:t> Player() {</a:t>
            </a:r>
          </a:p>
          <a:p>
            <a:pPr>
              <a:lnSpc>
                <a:spcPct val="80000"/>
              </a:lnSpc>
              <a:buFont typeface="Times" panose="02020603050405020304" pitchFamily="18" charset="0"/>
              <a:buNone/>
              <a:tabLst>
                <a:tab pos="798513" algn="l"/>
              </a:tabLst>
            </a:pPr>
            <a:r>
              <a:rPr lang="en-US" altLang="en-US" sz="1600" smtClean="0">
                <a:latin typeface="Lucida Sans Typewriter" panose="020B0509030504030204" pitchFamily="49" charset="0"/>
                <a:ea typeface="ＭＳ Ｐゴシック" panose="020B0600070205080204" pitchFamily="34" charset="-128"/>
              </a:rPr>
              <a:t>		tournaments = </a:t>
            </a:r>
            <a:r>
              <a:rPr lang="en-US" altLang="en-US" sz="1600" b="1" smtClean="0">
                <a:latin typeface="Lucida Sans Typewriter" panose="020B0509030504030204" pitchFamily="49" charset="0"/>
                <a:ea typeface="ＭＳ Ｐゴシック" panose="020B0600070205080204" pitchFamily="34" charset="-128"/>
              </a:rPr>
              <a:t>new</a:t>
            </a:r>
            <a:r>
              <a:rPr lang="en-US" altLang="en-US" sz="1600" smtClean="0">
                <a:latin typeface="Lucida Sans Typewriter" panose="020B0509030504030204" pitchFamily="49" charset="0"/>
                <a:ea typeface="ＭＳ Ｐゴシック" panose="020B0600070205080204" pitchFamily="34" charset="-128"/>
              </a:rPr>
              <a:t> ArrayList();</a:t>
            </a:r>
          </a:p>
          <a:p>
            <a:pPr>
              <a:lnSpc>
                <a:spcPct val="80000"/>
              </a:lnSpc>
              <a:buFont typeface="Times" panose="02020603050405020304" pitchFamily="18" charset="0"/>
              <a:buNone/>
              <a:tabLst>
                <a:tab pos="798513" algn="l"/>
              </a:tabLst>
            </a:pPr>
            <a:r>
              <a:rPr lang="en-US" altLang="en-US" sz="1600" smtClean="0">
                <a:latin typeface="Lucida Sans Typewriter" panose="020B0509030504030204" pitchFamily="49" charset="0"/>
                <a:ea typeface="ＭＳ Ｐゴシック" panose="020B0600070205080204" pitchFamily="34" charset="-128"/>
              </a:rPr>
              <a:t>	}</a:t>
            </a:r>
          </a:p>
          <a:p>
            <a:pPr>
              <a:lnSpc>
                <a:spcPct val="80000"/>
              </a:lnSpc>
              <a:buFont typeface="Times" panose="02020603050405020304" pitchFamily="18" charset="0"/>
              <a:buNone/>
              <a:tabLst>
                <a:tab pos="798513" algn="l"/>
              </a:tabLst>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public void</a:t>
            </a:r>
            <a:r>
              <a:rPr lang="en-US" altLang="en-US" sz="1600" smtClean="0">
                <a:latin typeface="Lucida Sans Typewriter" panose="020B0509030504030204" pitchFamily="49" charset="0"/>
                <a:ea typeface="ＭＳ Ｐゴシック" panose="020B0600070205080204" pitchFamily="34" charset="-128"/>
              </a:rPr>
              <a:t> addTournament(Tournament t) {</a:t>
            </a:r>
          </a:p>
          <a:p>
            <a:pPr>
              <a:lnSpc>
                <a:spcPct val="80000"/>
              </a:lnSpc>
              <a:buFont typeface="Times" panose="02020603050405020304" pitchFamily="18" charset="0"/>
              <a:buNone/>
              <a:tabLst>
                <a:tab pos="798513" algn="l"/>
              </a:tabLst>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if</a:t>
            </a:r>
            <a:r>
              <a:rPr lang="en-US" altLang="en-US" sz="1600" smtClean="0">
                <a:latin typeface="Lucida Sans Typewriter" panose="020B0509030504030204" pitchFamily="49" charset="0"/>
                <a:ea typeface="ＭＳ Ｐゴシック" panose="020B0600070205080204" pitchFamily="34" charset="-128"/>
              </a:rPr>
              <a:t> (!tournaments.contains(t)) {</a:t>
            </a:r>
          </a:p>
          <a:p>
            <a:pPr>
              <a:lnSpc>
                <a:spcPct val="80000"/>
              </a:lnSpc>
              <a:buFont typeface="Times" panose="02020603050405020304" pitchFamily="18" charset="0"/>
              <a:buNone/>
              <a:tabLst>
                <a:tab pos="798513" algn="l"/>
              </a:tabLst>
            </a:pPr>
            <a:r>
              <a:rPr lang="en-US" altLang="en-US" sz="1600" smtClean="0">
                <a:latin typeface="Lucida Sans Typewriter" panose="020B0509030504030204" pitchFamily="49" charset="0"/>
                <a:ea typeface="ＭＳ Ｐゴシック" panose="020B0600070205080204" pitchFamily="34" charset="-128"/>
              </a:rPr>
              <a:t>			tournaments.add(t);</a:t>
            </a:r>
          </a:p>
          <a:p>
            <a:pPr>
              <a:lnSpc>
                <a:spcPct val="80000"/>
              </a:lnSpc>
              <a:buFont typeface="Times" panose="02020603050405020304" pitchFamily="18" charset="0"/>
              <a:buNone/>
              <a:tabLst>
                <a:tab pos="798513" algn="l"/>
              </a:tabLst>
            </a:pPr>
            <a:r>
              <a:rPr lang="en-US" altLang="en-US" sz="1600" smtClean="0">
                <a:latin typeface="Lucida Sans Typewriter" panose="020B0509030504030204" pitchFamily="49" charset="0"/>
                <a:ea typeface="ＭＳ Ｐゴシック" panose="020B0600070205080204" pitchFamily="34" charset="-128"/>
              </a:rPr>
              <a:t>			t.addPlayer(</a:t>
            </a:r>
            <a:r>
              <a:rPr lang="en-US" altLang="en-US" sz="1600" b="1" smtClean="0">
                <a:latin typeface="Lucida Sans Typewriter" panose="020B0509030504030204" pitchFamily="49" charset="0"/>
                <a:ea typeface="ＭＳ Ｐゴシック" panose="020B0600070205080204" pitchFamily="34" charset="-128"/>
              </a:rPr>
              <a:t>this</a:t>
            </a:r>
            <a:r>
              <a:rPr lang="en-US" altLang="en-US" sz="1600" smtClean="0">
                <a:latin typeface="Lucida Sans Typewriter" panose="020B0509030504030204" pitchFamily="49" charset="0"/>
                <a:ea typeface="ＭＳ Ｐゴシック" panose="020B0600070205080204" pitchFamily="34" charset="-128"/>
              </a:rPr>
              <a:t>);</a:t>
            </a:r>
          </a:p>
          <a:p>
            <a:pPr>
              <a:lnSpc>
                <a:spcPct val="80000"/>
              </a:lnSpc>
              <a:buFont typeface="Times" panose="02020603050405020304" pitchFamily="18" charset="0"/>
              <a:buNone/>
              <a:tabLst>
                <a:tab pos="798513" algn="l"/>
              </a:tabLst>
            </a:pPr>
            <a:r>
              <a:rPr lang="en-US" altLang="en-US" sz="1600" smtClean="0">
                <a:latin typeface="Lucida Sans Typewriter" panose="020B0509030504030204" pitchFamily="49" charset="0"/>
                <a:ea typeface="ＭＳ Ｐゴシック" panose="020B0600070205080204" pitchFamily="34" charset="-128"/>
              </a:rPr>
              <a:t>		}</a:t>
            </a:r>
          </a:p>
          <a:p>
            <a:pPr>
              <a:lnSpc>
                <a:spcPct val="80000"/>
              </a:lnSpc>
              <a:buFont typeface="Times" panose="02020603050405020304" pitchFamily="18" charset="0"/>
              <a:buNone/>
              <a:tabLst>
                <a:tab pos="798513" algn="l"/>
              </a:tabLst>
            </a:pPr>
            <a:r>
              <a:rPr lang="en-US" altLang="en-US" sz="1600" smtClean="0">
                <a:latin typeface="Lucida Sans Typewriter" panose="020B0509030504030204" pitchFamily="49" charset="0"/>
                <a:ea typeface="ＭＳ Ｐゴシック" panose="020B0600070205080204" pitchFamily="34" charset="-128"/>
              </a:rPr>
              <a:t>	}</a:t>
            </a:r>
          </a:p>
          <a:p>
            <a:pPr>
              <a:lnSpc>
                <a:spcPct val="80000"/>
              </a:lnSpc>
              <a:buFont typeface="Times" panose="02020603050405020304" pitchFamily="18" charset="0"/>
              <a:buNone/>
              <a:tabLst>
                <a:tab pos="798513" algn="l"/>
              </a:tabLst>
            </a:pPr>
            <a:r>
              <a:rPr lang="en-US" altLang="en-US" sz="1600" smtClean="0">
                <a:latin typeface="Lucida Sans Typewriter" panose="020B0509030504030204" pitchFamily="49" charset="0"/>
                <a:ea typeface="ＭＳ Ｐゴシック" panose="020B0600070205080204" pitchFamily="34" charset="-128"/>
              </a:rPr>
              <a:t>}</a:t>
            </a:r>
          </a:p>
        </p:txBody>
      </p:sp>
      <p:sp>
        <p:nvSpPr>
          <p:cNvPr id="73733" name="Rectangle 5"/>
          <p:cNvSpPr>
            <a:spLocks noChangeArrowheads="1"/>
          </p:cNvSpPr>
          <p:nvPr/>
        </p:nvSpPr>
        <p:spPr bwMode="auto">
          <a:xfrm>
            <a:off x="1031875" y="1644650"/>
            <a:ext cx="2705100" cy="444500"/>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3734" name="Rectangle 6"/>
          <p:cNvSpPr>
            <a:spLocks noChangeArrowheads="1"/>
          </p:cNvSpPr>
          <p:nvPr/>
        </p:nvSpPr>
        <p:spPr bwMode="auto">
          <a:xfrm>
            <a:off x="1814513" y="1757363"/>
            <a:ext cx="1377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Tournament</a:t>
            </a:r>
            <a:endParaRPr lang="en-US" altLang="en-US" sz="1800">
              <a:latin typeface="Lucida Sans Typewriter" panose="020B0509030504030204" pitchFamily="49" charset="0"/>
            </a:endParaRPr>
          </a:p>
        </p:txBody>
      </p:sp>
      <p:sp>
        <p:nvSpPr>
          <p:cNvPr id="73735" name="Rectangle 7"/>
          <p:cNvSpPr>
            <a:spLocks noChangeArrowheads="1"/>
          </p:cNvSpPr>
          <p:nvPr/>
        </p:nvSpPr>
        <p:spPr bwMode="auto">
          <a:xfrm>
            <a:off x="5881688" y="1644650"/>
            <a:ext cx="2705100" cy="444500"/>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3736" name="Rectangle 8"/>
          <p:cNvSpPr>
            <a:spLocks noChangeArrowheads="1"/>
          </p:cNvSpPr>
          <p:nvPr/>
        </p:nvSpPr>
        <p:spPr bwMode="auto">
          <a:xfrm>
            <a:off x="6907213" y="1757363"/>
            <a:ext cx="8270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Player</a:t>
            </a:r>
            <a:endParaRPr lang="en-US" altLang="en-US" sz="1800">
              <a:latin typeface="Lucida Sans Typewriter" panose="020B0509030504030204" pitchFamily="49" charset="0"/>
            </a:endParaRPr>
          </a:p>
        </p:txBody>
      </p:sp>
      <p:sp>
        <p:nvSpPr>
          <p:cNvPr id="73737" name="Line 9"/>
          <p:cNvSpPr>
            <a:spLocks noChangeShapeType="1"/>
          </p:cNvSpPr>
          <p:nvPr/>
        </p:nvSpPr>
        <p:spPr bwMode="auto">
          <a:xfrm>
            <a:off x="3713163" y="1881188"/>
            <a:ext cx="2168525" cy="1587"/>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3738" name="Rectangle 10"/>
          <p:cNvSpPr>
            <a:spLocks noChangeArrowheads="1"/>
          </p:cNvSpPr>
          <p:nvPr/>
        </p:nvSpPr>
        <p:spPr bwMode="auto">
          <a:xfrm>
            <a:off x="3773488" y="1641475"/>
            <a:ext cx="138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a:t>
            </a:r>
            <a:endParaRPr lang="en-US" altLang="en-US" sz="1800">
              <a:latin typeface="Lucida Sans Typewriter" panose="020B0509030504030204" pitchFamily="49" charset="0"/>
            </a:endParaRPr>
          </a:p>
        </p:txBody>
      </p:sp>
      <p:sp>
        <p:nvSpPr>
          <p:cNvPr id="73739" name="Rectangle 11"/>
          <p:cNvSpPr>
            <a:spLocks noChangeArrowheads="1"/>
          </p:cNvSpPr>
          <p:nvPr/>
        </p:nvSpPr>
        <p:spPr bwMode="auto">
          <a:xfrm>
            <a:off x="5732463" y="1641475"/>
            <a:ext cx="138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a:t>
            </a:r>
            <a:endParaRPr lang="en-US" altLang="en-US" sz="1800">
              <a:latin typeface="Lucida Sans Typewriter" panose="020B0509030504030204" pitchFamily="49" charset="0"/>
            </a:endParaRPr>
          </a:p>
        </p:txBody>
      </p:sp>
      <p:grpSp>
        <p:nvGrpSpPr>
          <p:cNvPr id="2" name="Group 23"/>
          <p:cNvGrpSpPr>
            <a:grpSpLocks/>
          </p:cNvGrpSpPr>
          <p:nvPr/>
        </p:nvGrpSpPr>
        <p:grpSpPr bwMode="auto">
          <a:xfrm>
            <a:off x="4692650" y="1979613"/>
            <a:ext cx="209550" cy="762000"/>
            <a:chOff x="2956" y="1247"/>
            <a:chExt cx="132" cy="480"/>
          </a:xfrm>
        </p:grpSpPr>
        <p:sp>
          <p:nvSpPr>
            <p:cNvPr id="73753" name="Oval 12"/>
            <p:cNvSpPr>
              <a:spLocks noChangeArrowheads="1"/>
            </p:cNvSpPr>
            <p:nvPr/>
          </p:nvSpPr>
          <p:spPr bwMode="auto">
            <a:xfrm>
              <a:off x="3000" y="1477"/>
              <a:ext cx="30" cy="30"/>
            </a:xfrm>
            <a:prstGeom prst="ellipse">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3754" name="Line 13"/>
            <p:cNvSpPr>
              <a:spLocks noChangeShapeType="1"/>
            </p:cNvSpPr>
            <p:nvPr/>
          </p:nvSpPr>
          <p:spPr bwMode="auto">
            <a:xfrm>
              <a:off x="3015" y="1507"/>
              <a:ext cx="73"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3755" name="Freeform 14"/>
            <p:cNvSpPr>
              <a:spLocks/>
            </p:cNvSpPr>
            <p:nvPr/>
          </p:nvSpPr>
          <p:spPr bwMode="auto">
            <a:xfrm>
              <a:off x="2956" y="1507"/>
              <a:ext cx="132" cy="220"/>
            </a:xfrm>
            <a:custGeom>
              <a:avLst/>
              <a:gdLst>
                <a:gd name="T0" fmla="*/ 132 w 132"/>
                <a:gd name="T1" fmla="*/ 0 h 220"/>
                <a:gd name="T2" fmla="*/ 59 w 132"/>
                <a:gd name="T3" fmla="*/ 220 h 220"/>
                <a:gd name="T4" fmla="*/ 0 w 132"/>
                <a:gd name="T5" fmla="*/ 0 h 220"/>
                <a:gd name="T6" fmla="*/ 0 60000 65536"/>
                <a:gd name="T7" fmla="*/ 0 60000 65536"/>
                <a:gd name="T8" fmla="*/ 0 60000 65536"/>
                <a:gd name="T9" fmla="*/ 0 w 132"/>
                <a:gd name="T10" fmla="*/ 0 h 220"/>
                <a:gd name="T11" fmla="*/ 132 w 132"/>
                <a:gd name="T12" fmla="*/ 220 h 220"/>
              </a:gdLst>
              <a:ahLst/>
              <a:cxnLst>
                <a:cxn ang="T6">
                  <a:pos x="T0" y="T1"/>
                </a:cxn>
                <a:cxn ang="T7">
                  <a:pos x="T2" y="T3"/>
                </a:cxn>
                <a:cxn ang="T8">
                  <a:pos x="T4" y="T5"/>
                </a:cxn>
              </a:cxnLst>
              <a:rect l="T9" t="T10" r="T11" b="T12"/>
              <a:pathLst>
                <a:path w="132" h="220">
                  <a:moveTo>
                    <a:pt x="132" y="0"/>
                  </a:moveTo>
                  <a:lnTo>
                    <a:pt x="59" y="22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3756" name="Line 15"/>
            <p:cNvSpPr>
              <a:spLocks noChangeShapeType="1"/>
            </p:cNvSpPr>
            <p:nvPr/>
          </p:nvSpPr>
          <p:spPr bwMode="auto">
            <a:xfrm>
              <a:off x="2956" y="1507"/>
              <a:ext cx="59"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3757" name="Freeform 16"/>
            <p:cNvSpPr>
              <a:spLocks/>
            </p:cNvSpPr>
            <p:nvPr/>
          </p:nvSpPr>
          <p:spPr bwMode="auto">
            <a:xfrm>
              <a:off x="2956" y="1507"/>
              <a:ext cx="132" cy="220"/>
            </a:xfrm>
            <a:custGeom>
              <a:avLst/>
              <a:gdLst>
                <a:gd name="T0" fmla="*/ 59 w 132"/>
                <a:gd name="T1" fmla="*/ 0 h 220"/>
                <a:gd name="T2" fmla="*/ 132 w 132"/>
                <a:gd name="T3" fmla="*/ 0 h 220"/>
                <a:gd name="T4" fmla="*/ 59 w 132"/>
                <a:gd name="T5" fmla="*/ 220 h 220"/>
                <a:gd name="T6" fmla="*/ 0 w 132"/>
                <a:gd name="T7" fmla="*/ 0 h 220"/>
                <a:gd name="T8" fmla="*/ 59 w 132"/>
                <a:gd name="T9" fmla="*/ 0 h 220"/>
                <a:gd name="T10" fmla="*/ 0 60000 65536"/>
                <a:gd name="T11" fmla="*/ 0 60000 65536"/>
                <a:gd name="T12" fmla="*/ 0 60000 65536"/>
                <a:gd name="T13" fmla="*/ 0 60000 65536"/>
                <a:gd name="T14" fmla="*/ 0 60000 65536"/>
                <a:gd name="T15" fmla="*/ 0 w 132"/>
                <a:gd name="T16" fmla="*/ 0 h 220"/>
                <a:gd name="T17" fmla="*/ 132 w 132"/>
                <a:gd name="T18" fmla="*/ 220 h 220"/>
              </a:gdLst>
              <a:ahLst/>
              <a:cxnLst>
                <a:cxn ang="T10">
                  <a:pos x="T0" y="T1"/>
                </a:cxn>
                <a:cxn ang="T11">
                  <a:pos x="T2" y="T3"/>
                </a:cxn>
                <a:cxn ang="T12">
                  <a:pos x="T4" y="T5"/>
                </a:cxn>
                <a:cxn ang="T13">
                  <a:pos x="T6" y="T7"/>
                </a:cxn>
                <a:cxn ang="T14">
                  <a:pos x="T8" y="T9"/>
                </a:cxn>
              </a:cxnLst>
              <a:rect l="T15" t="T16" r="T17" b="T18"/>
              <a:pathLst>
                <a:path w="132" h="220">
                  <a:moveTo>
                    <a:pt x="59" y="0"/>
                  </a:moveTo>
                  <a:lnTo>
                    <a:pt x="132" y="0"/>
                  </a:lnTo>
                  <a:lnTo>
                    <a:pt x="59" y="220"/>
                  </a:lnTo>
                  <a:lnTo>
                    <a:pt x="0" y="0"/>
                  </a:lnTo>
                  <a:lnTo>
                    <a:pt x="59" y="0"/>
                  </a:lnTo>
                  <a:close/>
                </a:path>
              </a:pathLst>
            </a:cu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3758" name="Rectangle 17"/>
            <p:cNvSpPr>
              <a:spLocks noChangeArrowheads="1"/>
            </p:cNvSpPr>
            <p:nvPr/>
          </p:nvSpPr>
          <p:spPr bwMode="auto">
            <a:xfrm>
              <a:off x="3000" y="1247"/>
              <a:ext cx="30" cy="15"/>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3759" name="Rectangle 18"/>
            <p:cNvSpPr>
              <a:spLocks noChangeArrowheads="1"/>
            </p:cNvSpPr>
            <p:nvPr/>
          </p:nvSpPr>
          <p:spPr bwMode="auto">
            <a:xfrm>
              <a:off x="3000" y="1492"/>
              <a:ext cx="30" cy="15"/>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3760" name="Rectangle 19"/>
            <p:cNvSpPr>
              <a:spLocks noChangeArrowheads="1"/>
            </p:cNvSpPr>
            <p:nvPr/>
          </p:nvSpPr>
          <p:spPr bwMode="auto">
            <a:xfrm>
              <a:off x="3000" y="1286"/>
              <a:ext cx="30" cy="206"/>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sp>
        <p:nvSpPr>
          <p:cNvPr id="256020" name="Rectangle 20"/>
          <p:cNvSpPr>
            <a:spLocks noChangeArrowheads="1"/>
          </p:cNvSpPr>
          <p:nvPr/>
        </p:nvSpPr>
        <p:spPr bwMode="auto">
          <a:xfrm>
            <a:off x="306388" y="2298700"/>
            <a:ext cx="4237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Verdana" panose="020B0604030504040204" pitchFamily="34" charset="0"/>
              </a:rPr>
              <a:t>Source code after transformation</a:t>
            </a:r>
            <a:endParaRPr lang="en-US" altLang="en-US" sz="2000">
              <a:latin typeface="Verdana" panose="020B0604030504040204" pitchFamily="34" charset="0"/>
            </a:endParaRPr>
          </a:p>
        </p:txBody>
      </p:sp>
      <p:sp>
        <p:nvSpPr>
          <p:cNvPr id="73742" name="Rectangle 21"/>
          <p:cNvSpPr>
            <a:spLocks noChangeArrowheads="1"/>
          </p:cNvSpPr>
          <p:nvPr/>
        </p:nvSpPr>
        <p:spPr bwMode="auto">
          <a:xfrm>
            <a:off x="3968750" y="1593850"/>
            <a:ext cx="12398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{ordered}</a:t>
            </a:r>
            <a:endParaRPr lang="en-US" altLang="en-US" sz="1800">
              <a:latin typeface="Lucida Sans Typewriter" panose="020B0509030504030204" pitchFamily="49" charset="0"/>
            </a:endParaRPr>
          </a:p>
        </p:txBody>
      </p:sp>
      <p:sp>
        <p:nvSpPr>
          <p:cNvPr id="73743" name="Rectangle 22"/>
          <p:cNvSpPr>
            <a:spLocks noChangeArrowheads="1"/>
          </p:cNvSpPr>
          <p:nvPr/>
        </p:nvSpPr>
        <p:spPr bwMode="auto">
          <a:xfrm>
            <a:off x="306388" y="1109663"/>
            <a:ext cx="5500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Verdana" panose="020B0604030504040204" pitchFamily="34" charset="0"/>
              </a:rPr>
              <a:t>Object design model before transformation</a:t>
            </a:r>
            <a:endParaRPr lang="en-US" altLang="en-US" sz="2000">
              <a:latin typeface="Verdana" panose="020B0604030504040204" pitchFamily="34" charset="0"/>
            </a:endParaRPr>
          </a:p>
        </p:txBody>
      </p:sp>
      <p:grpSp>
        <p:nvGrpSpPr>
          <p:cNvPr id="3" name="Group 39"/>
          <p:cNvGrpSpPr>
            <a:grpSpLocks/>
          </p:cNvGrpSpPr>
          <p:nvPr/>
        </p:nvGrpSpPr>
        <p:grpSpPr bwMode="auto">
          <a:xfrm>
            <a:off x="3884613" y="1863725"/>
            <a:ext cx="3324225" cy="1608138"/>
            <a:chOff x="2433" y="1121"/>
            <a:chExt cx="2148" cy="1189"/>
          </a:xfrm>
        </p:grpSpPr>
        <p:sp>
          <p:nvSpPr>
            <p:cNvPr id="73751" name="Oval 28"/>
            <p:cNvSpPr>
              <a:spLocks noChangeArrowheads="1"/>
            </p:cNvSpPr>
            <p:nvPr/>
          </p:nvSpPr>
          <p:spPr bwMode="auto">
            <a:xfrm>
              <a:off x="3394" y="1817"/>
              <a:ext cx="1187" cy="493"/>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cxnSp>
          <p:nvCxnSpPr>
            <p:cNvPr id="73752" name="AutoShape 29"/>
            <p:cNvCxnSpPr>
              <a:cxnSpLocks noChangeShapeType="1"/>
            </p:cNvCxnSpPr>
            <p:nvPr/>
          </p:nvCxnSpPr>
          <p:spPr bwMode="auto">
            <a:xfrm>
              <a:off x="2433" y="1121"/>
              <a:ext cx="1555" cy="853"/>
            </a:xfrm>
            <a:prstGeom prst="straightConnector1">
              <a:avLst/>
            </a:prstGeom>
            <a:noFill/>
            <a:ln w="12700">
              <a:solidFill>
                <a:srgbClr val="FF0000"/>
              </a:solidFill>
              <a:round/>
              <a:headEnd/>
              <a:tailEnd/>
            </a:ln>
            <a:extLst>
              <a:ext uri="{909E8E84-426E-40DD-AFC4-6F175D3DCCD1}">
                <a14:hiddenFill xmlns:a14="http://schemas.microsoft.com/office/drawing/2010/main">
                  <a:noFill/>
                </a14:hiddenFill>
              </a:ext>
            </a:extLst>
          </p:spPr>
        </p:cxnSp>
      </p:grpSp>
      <p:grpSp>
        <p:nvGrpSpPr>
          <p:cNvPr id="4" name="Group 33"/>
          <p:cNvGrpSpPr>
            <a:grpSpLocks/>
          </p:cNvGrpSpPr>
          <p:nvPr/>
        </p:nvGrpSpPr>
        <p:grpSpPr bwMode="auto">
          <a:xfrm>
            <a:off x="4529138" y="1847850"/>
            <a:ext cx="3352800" cy="3533775"/>
            <a:chOff x="2797" y="1177"/>
            <a:chExt cx="2171" cy="2153"/>
          </a:xfrm>
        </p:grpSpPr>
        <p:sp>
          <p:nvSpPr>
            <p:cNvPr id="73749" name="Oval 31"/>
            <p:cNvSpPr>
              <a:spLocks noChangeArrowheads="1"/>
            </p:cNvSpPr>
            <p:nvPr/>
          </p:nvSpPr>
          <p:spPr bwMode="auto">
            <a:xfrm>
              <a:off x="3394" y="3005"/>
              <a:ext cx="1574" cy="3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cxnSp>
          <p:nvCxnSpPr>
            <p:cNvPr id="73750" name="AutoShape 32"/>
            <p:cNvCxnSpPr>
              <a:cxnSpLocks noChangeShapeType="1"/>
              <a:stCxn id="73742" idx="2"/>
            </p:cNvCxnSpPr>
            <p:nvPr/>
          </p:nvCxnSpPr>
          <p:spPr bwMode="auto">
            <a:xfrm>
              <a:off x="2797" y="1177"/>
              <a:ext cx="1384" cy="1907"/>
            </a:xfrm>
            <a:prstGeom prst="straightConnector1">
              <a:avLst/>
            </a:prstGeom>
            <a:noFill/>
            <a:ln w="12700">
              <a:solidFill>
                <a:srgbClr val="FF0000"/>
              </a:solidFill>
              <a:round/>
              <a:headEnd/>
              <a:tailEnd/>
            </a:ln>
            <a:extLst>
              <a:ext uri="{909E8E84-426E-40DD-AFC4-6F175D3DCCD1}">
                <a14:hiddenFill xmlns:a14="http://schemas.microsoft.com/office/drawing/2010/main">
                  <a:noFill/>
                </a14:hiddenFill>
              </a:ext>
            </a:extLst>
          </p:spPr>
        </p:cxnSp>
      </p:grpSp>
      <p:grpSp>
        <p:nvGrpSpPr>
          <p:cNvPr id="5" name="Group 38"/>
          <p:cNvGrpSpPr>
            <a:grpSpLocks/>
          </p:cNvGrpSpPr>
          <p:nvPr/>
        </p:nvGrpSpPr>
        <p:grpSpPr bwMode="auto">
          <a:xfrm>
            <a:off x="1435100" y="1846263"/>
            <a:ext cx="4371975" cy="1657350"/>
            <a:chOff x="650" y="1134"/>
            <a:chExt cx="2961" cy="1176"/>
          </a:xfrm>
        </p:grpSpPr>
        <p:sp>
          <p:nvSpPr>
            <p:cNvPr id="73747" name="Oval 34"/>
            <p:cNvSpPr>
              <a:spLocks noChangeArrowheads="1"/>
            </p:cNvSpPr>
            <p:nvPr/>
          </p:nvSpPr>
          <p:spPr bwMode="auto">
            <a:xfrm>
              <a:off x="650" y="1817"/>
              <a:ext cx="1269" cy="493"/>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cxnSp>
          <p:nvCxnSpPr>
            <p:cNvPr id="73748" name="AutoShape 35"/>
            <p:cNvCxnSpPr>
              <a:cxnSpLocks noChangeShapeType="1"/>
            </p:cNvCxnSpPr>
            <p:nvPr/>
          </p:nvCxnSpPr>
          <p:spPr bwMode="auto">
            <a:xfrm flipV="1">
              <a:off x="1285" y="1134"/>
              <a:ext cx="2326" cy="853"/>
            </a:xfrm>
            <a:prstGeom prst="straightConnector1">
              <a:avLst/>
            </a:prstGeom>
            <a:noFill/>
            <a:ln w="12700">
              <a:solidFill>
                <a:srgbClr val="FF0000"/>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020">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600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600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autoUpdateAnimBg="0"/>
      <p:bldP spid="256004" grpId="0" autoUpdateAnimBg="0"/>
      <p:bldP spid="256020"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ea typeface="ＭＳ Ｐゴシック" panose="020B0600070205080204" pitchFamily="34" charset="-128"/>
              </a:rPr>
              <a:t>Characteristics of Object Design Activities</a:t>
            </a:r>
          </a:p>
        </p:txBody>
      </p:sp>
      <p:sp>
        <p:nvSpPr>
          <p:cNvPr id="277507" name="Rectangle 3"/>
          <p:cNvSpPr>
            <a:spLocks noGrp="1" noChangeArrowheads="1"/>
          </p:cNvSpPr>
          <p:nvPr>
            <p:ph type="body" idx="1"/>
          </p:nvPr>
        </p:nvSpPr>
        <p:spPr/>
        <p:txBody>
          <a:bodyPr/>
          <a:lstStyle/>
          <a:p>
            <a:r>
              <a:rPr lang="en-US" altLang="en-US" smtClean="0">
                <a:ea typeface="ＭＳ Ｐゴシック" panose="020B0600070205080204" pitchFamily="34" charset="-128"/>
              </a:rPr>
              <a:t>Developers try to improve modularity and performance </a:t>
            </a:r>
          </a:p>
          <a:p>
            <a:r>
              <a:rPr lang="en-US" altLang="en-US" smtClean="0">
                <a:ea typeface="ＭＳ Ｐゴシック" panose="020B0600070205080204" pitchFamily="34" charset="-128"/>
              </a:rPr>
              <a:t>Developers need to transform associations into references, because programming languages do not support associations</a:t>
            </a:r>
          </a:p>
          <a:p>
            <a:r>
              <a:rPr lang="en-US" altLang="en-US" smtClean="0">
                <a:ea typeface="ＭＳ Ｐゴシック" panose="020B0600070205080204" pitchFamily="34" charset="-128"/>
              </a:rPr>
              <a:t>If the programming language does not support contracts, the developer needs to write code for detecting and handling contract violations </a:t>
            </a:r>
          </a:p>
          <a:p>
            <a:r>
              <a:rPr lang="en-US" altLang="en-US" smtClean="0">
                <a:ea typeface="ＭＳ Ｐゴシック" panose="020B0600070205080204" pitchFamily="34" charset="-128"/>
              </a:rPr>
              <a:t>Developers need to revise the interface specification whenever the client comes up with new requirements.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7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75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75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7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smtClean="0">
                <a:ea typeface="ＭＳ Ｐゴシック" panose="020B0600070205080204" pitchFamily="34" charset="-128"/>
              </a:rPr>
              <a:t>Bidirectional qualified association </a:t>
            </a:r>
          </a:p>
        </p:txBody>
      </p:sp>
      <p:sp>
        <p:nvSpPr>
          <p:cNvPr id="257034" name="Rectangle 10"/>
          <p:cNvSpPr>
            <a:spLocks noChangeArrowheads="1"/>
          </p:cNvSpPr>
          <p:nvPr/>
        </p:nvSpPr>
        <p:spPr bwMode="auto">
          <a:xfrm>
            <a:off x="377825" y="3492500"/>
            <a:ext cx="615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Verdana" panose="020B0604030504040204" pitchFamily="34" charset="0"/>
              </a:rPr>
              <a:t>Object design model after model transformation</a:t>
            </a:r>
            <a:endParaRPr lang="en-US" altLang="en-US" sz="2000">
              <a:latin typeface="Verdana" panose="020B0604030504040204" pitchFamily="34" charset="0"/>
            </a:endParaRPr>
          </a:p>
        </p:txBody>
      </p:sp>
      <p:grpSp>
        <p:nvGrpSpPr>
          <p:cNvPr id="2" name="Group 39"/>
          <p:cNvGrpSpPr>
            <a:grpSpLocks/>
          </p:cNvGrpSpPr>
          <p:nvPr/>
        </p:nvGrpSpPr>
        <p:grpSpPr bwMode="auto">
          <a:xfrm>
            <a:off x="804863" y="3952875"/>
            <a:ext cx="7783512" cy="481013"/>
            <a:chOff x="507" y="2490"/>
            <a:chExt cx="4903" cy="303"/>
          </a:xfrm>
        </p:grpSpPr>
        <p:sp>
          <p:nvSpPr>
            <p:cNvPr id="75817" name="Rectangle 3"/>
            <p:cNvSpPr>
              <a:spLocks noChangeArrowheads="1"/>
            </p:cNvSpPr>
            <p:nvPr/>
          </p:nvSpPr>
          <p:spPr bwMode="auto">
            <a:xfrm>
              <a:off x="3766" y="2523"/>
              <a:ext cx="1644" cy="25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5818" name="Rectangle 4"/>
            <p:cNvSpPr>
              <a:spLocks noChangeArrowheads="1"/>
            </p:cNvSpPr>
            <p:nvPr/>
          </p:nvSpPr>
          <p:spPr bwMode="auto">
            <a:xfrm>
              <a:off x="4388" y="2583"/>
              <a:ext cx="52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Player</a:t>
              </a:r>
              <a:endParaRPr lang="en-US" altLang="en-US" sz="1800">
                <a:latin typeface="Lucida Sans Typewriter" panose="020B0509030504030204" pitchFamily="49" charset="0"/>
              </a:endParaRPr>
            </a:p>
          </p:txBody>
        </p:sp>
        <p:sp>
          <p:nvSpPr>
            <p:cNvPr id="75819" name="Line 5"/>
            <p:cNvSpPr>
              <a:spLocks noChangeShapeType="1"/>
            </p:cNvSpPr>
            <p:nvPr/>
          </p:nvSpPr>
          <p:spPr bwMode="auto">
            <a:xfrm>
              <a:off x="3185" y="2651"/>
              <a:ext cx="581"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5820" name="Rectangle 6"/>
            <p:cNvSpPr>
              <a:spLocks noChangeArrowheads="1"/>
            </p:cNvSpPr>
            <p:nvPr/>
          </p:nvSpPr>
          <p:spPr bwMode="auto">
            <a:xfrm>
              <a:off x="2393" y="2583"/>
              <a:ext cx="6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nickName</a:t>
              </a:r>
              <a:endParaRPr lang="en-US" altLang="en-US" sz="1800">
                <a:latin typeface="Lucida Sans Typewriter" panose="020B0509030504030204" pitchFamily="49" charset="0"/>
              </a:endParaRPr>
            </a:p>
          </p:txBody>
        </p:sp>
        <p:sp>
          <p:nvSpPr>
            <p:cNvPr id="75821" name="Rectangle 7"/>
            <p:cNvSpPr>
              <a:spLocks noChangeArrowheads="1"/>
            </p:cNvSpPr>
            <p:nvPr/>
          </p:nvSpPr>
          <p:spPr bwMode="auto">
            <a:xfrm>
              <a:off x="2151" y="2580"/>
              <a:ext cx="1048" cy="17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5822" name="Rectangle 8"/>
            <p:cNvSpPr>
              <a:spLocks noChangeArrowheads="1"/>
            </p:cNvSpPr>
            <p:nvPr/>
          </p:nvSpPr>
          <p:spPr bwMode="auto">
            <a:xfrm>
              <a:off x="3478" y="2490"/>
              <a:ext cx="34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0..1</a:t>
              </a:r>
              <a:endParaRPr lang="en-US" altLang="en-US" sz="1800">
                <a:latin typeface="Lucida Sans Typewriter" panose="020B0509030504030204" pitchFamily="49" charset="0"/>
              </a:endParaRPr>
            </a:p>
          </p:txBody>
        </p:sp>
        <p:sp>
          <p:nvSpPr>
            <p:cNvPr id="75823" name="Rectangle 9"/>
            <p:cNvSpPr>
              <a:spLocks noChangeArrowheads="1"/>
            </p:cNvSpPr>
            <p:nvPr/>
          </p:nvSpPr>
          <p:spPr bwMode="auto">
            <a:xfrm>
              <a:off x="3238" y="2516"/>
              <a:ext cx="8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a:t>
              </a:r>
              <a:endParaRPr lang="en-US" altLang="en-US" sz="1800">
                <a:latin typeface="Lucida Sans Typewriter" panose="020B0509030504030204" pitchFamily="49" charset="0"/>
              </a:endParaRPr>
            </a:p>
          </p:txBody>
        </p:sp>
        <p:sp>
          <p:nvSpPr>
            <p:cNvPr id="75824" name="Rectangle 11"/>
            <p:cNvSpPr>
              <a:spLocks noChangeArrowheads="1"/>
            </p:cNvSpPr>
            <p:nvPr/>
          </p:nvSpPr>
          <p:spPr bwMode="auto">
            <a:xfrm>
              <a:off x="507" y="2538"/>
              <a:ext cx="1644" cy="25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5825" name="Rectangle 12"/>
            <p:cNvSpPr>
              <a:spLocks noChangeArrowheads="1"/>
            </p:cNvSpPr>
            <p:nvPr/>
          </p:nvSpPr>
          <p:spPr bwMode="auto">
            <a:xfrm>
              <a:off x="1119" y="2583"/>
              <a:ext cx="52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League</a:t>
              </a:r>
              <a:endParaRPr lang="en-US" altLang="en-US" sz="1800">
                <a:latin typeface="Lucida Sans Typewriter" panose="020B0509030504030204" pitchFamily="49" charset="0"/>
              </a:endParaRPr>
            </a:p>
          </p:txBody>
        </p:sp>
      </p:grpSp>
      <p:grpSp>
        <p:nvGrpSpPr>
          <p:cNvPr id="3" name="Group 38"/>
          <p:cNvGrpSpPr>
            <a:grpSpLocks/>
          </p:cNvGrpSpPr>
          <p:nvPr/>
        </p:nvGrpSpPr>
        <p:grpSpPr bwMode="auto">
          <a:xfrm>
            <a:off x="4516438" y="4632325"/>
            <a:ext cx="180975" cy="674688"/>
            <a:chOff x="2845" y="2933"/>
            <a:chExt cx="114" cy="425"/>
          </a:xfrm>
        </p:grpSpPr>
        <p:sp>
          <p:nvSpPr>
            <p:cNvPr id="75809" name="Oval 13"/>
            <p:cNvSpPr>
              <a:spLocks noChangeArrowheads="1"/>
            </p:cNvSpPr>
            <p:nvPr/>
          </p:nvSpPr>
          <p:spPr bwMode="auto">
            <a:xfrm>
              <a:off x="2888" y="3117"/>
              <a:ext cx="28" cy="28"/>
            </a:xfrm>
            <a:prstGeom prst="ellipse">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5810" name="Line 14"/>
            <p:cNvSpPr>
              <a:spLocks noChangeShapeType="1"/>
            </p:cNvSpPr>
            <p:nvPr/>
          </p:nvSpPr>
          <p:spPr bwMode="auto">
            <a:xfrm>
              <a:off x="2902" y="3145"/>
              <a:ext cx="57"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811" name="Freeform 15"/>
            <p:cNvSpPr>
              <a:spLocks/>
            </p:cNvSpPr>
            <p:nvPr/>
          </p:nvSpPr>
          <p:spPr bwMode="auto">
            <a:xfrm>
              <a:off x="2845" y="3145"/>
              <a:ext cx="114" cy="213"/>
            </a:xfrm>
            <a:custGeom>
              <a:avLst/>
              <a:gdLst>
                <a:gd name="T0" fmla="*/ 114 w 114"/>
                <a:gd name="T1" fmla="*/ 0 h 213"/>
                <a:gd name="T2" fmla="*/ 57 w 114"/>
                <a:gd name="T3" fmla="*/ 213 h 213"/>
                <a:gd name="T4" fmla="*/ 0 w 114"/>
                <a:gd name="T5" fmla="*/ 0 h 213"/>
                <a:gd name="T6" fmla="*/ 0 60000 65536"/>
                <a:gd name="T7" fmla="*/ 0 60000 65536"/>
                <a:gd name="T8" fmla="*/ 0 60000 65536"/>
                <a:gd name="T9" fmla="*/ 0 w 114"/>
                <a:gd name="T10" fmla="*/ 0 h 213"/>
                <a:gd name="T11" fmla="*/ 114 w 114"/>
                <a:gd name="T12" fmla="*/ 213 h 213"/>
              </a:gdLst>
              <a:ahLst/>
              <a:cxnLst>
                <a:cxn ang="T6">
                  <a:pos x="T0" y="T1"/>
                </a:cxn>
                <a:cxn ang="T7">
                  <a:pos x="T2" y="T3"/>
                </a:cxn>
                <a:cxn ang="T8">
                  <a:pos x="T4" y="T5"/>
                </a:cxn>
              </a:cxnLst>
              <a:rect l="T9" t="T10" r="T11" b="T12"/>
              <a:pathLst>
                <a:path w="114" h="213">
                  <a:moveTo>
                    <a:pt x="114" y="0"/>
                  </a:moveTo>
                  <a:lnTo>
                    <a:pt x="57" y="21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5812" name="Line 16"/>
            <p:cNvSpPr>
              <a:spLocks noChangeShapeType="1"/>
            </p:cNvSpPr>
            <p:nvPr/>
          </p:nvSpPr>
          <p:spPr bwMode="auto">
            <a:xfrm>
              <a:off x="2845" y="3145"/>
              <a:ext cx="57"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813" name="Freeform 17"/>
            <p:cNvSpPr>
              <a:spLocks/>
            </p:cNvSpPr>
            <p:nvPr/>
          </p:nvSpPr>
          <p:spPr bwMode="auto">
            <a:xfrm>
              <a:off x="2845" y="3145"/>
              <a:ext cx="114" cy="213"/>
            </a:xfrm>
            <a:custGeom>
              <a:avLst/>
              <a:gdLst>
                <a:gd name="T0" fmla="*/ 57 w 114"/>
                <a:gd name="T1" fmla="*/ 0 h 213"/>
                <a:gd name="T2" fmla="*/ 114 w 114"/>
                <a:gd name="T3" fmla="*/ 0 h 213"/>
                <a:gd name="T4" fmla="*/ 57 w 114"/>
                <a:gd name="T5" fmla="*/ 213 h 213"/>
                <a:gd name="T6" fmla="*/ 0 w 114"/>
                <a:gd name="T7" fmla="*/ 0 h 213"/>
                <a:gd name="T8" fmla="*/ 57 w 114"/>
                <a:gd name="T9" fmla="*/ 0 h 213"/>
                <a:gd name="T10" fmla="*/ 0 60000 65536"/>
                <a:gd name="T11" fmla="*/ 0 60000 65536"/>
                <a:gd name="T12" fmla="*/ 0 60000 65536"/>
                <a:gd name="T13" fmla="*/ 0 60000 65536"/>
                <a:gd name="T14" fmla="*/ 0 60000 65536"/>
                <a:gd name="T15" fmla="*/ 0 w 114"/>
                <a:gd name="T16" fmla="*/ 0 h 213"/>
                <a:gd name="T17" fmla="*/ 114 w 114"/>
                <a:gd name="T18" fmla="*/ 213 h 213"/>
              </a:gdLst>
              <a:ahLst/>
              <a:cxnLst>
                <a:cxn ang="T10">
                  <a:pos x="T0" y="T1"/>
                </a:cxn>
                <a:cxn ang="T11">
                  <a:pos x="T2" y="T3"/>
                </a:cxn>
                <a:cxn ang="T12">
                  <a:pos x="T4" y="T5"/>
                </a:cxn>
                <a:cxn ang="T13">
                  <a:pos x="T6" y="T7"/>
                </a:cxn>
                <a:cxn ang="T14">
                  <a:pos x="T8" y="T9"/>
                </a:cxn>
              </a:cxnLst>
              <a:rect l="T15" t="T16" r="T17" b="T18"/>
              <a:pathLst>
                <a:path w="114" h="213">
                  <a:moveTo>
                    <a:pt x="57" y="0"/>
                  </a:moveTo>
                  <a:lnTo>
                    <a:pt x="114" y="0"/>
                  </a:lnTo>
                  <a:lnTo>
                    <a:pt x="57" y="213"/>
                  </a:lnTo>
                  <a:lnTo>
                    <a:pt x="0" y="0"/>
                  </a:lnTo>
                  <a:lnTo>
                    <a:pt x="57" y="0"/>
                  </a:lnTo>
                  <a:close/>
                </a:path>
              </a:pathLst>
            </a:cu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5814" name="Rectangle 18"/>
            <p:cNvSpPr>
              <a:spLocks noChangeArrowheads="1"/>
            </p:cNvSpPr>
            <p:nvPr/>
          </p:nvSpPr>
          <p:spPr bwMode="auto">
            <a:xfrm>
              <a:off x="2888" y="2933"/>
              <a:ext cx="28" cy="14"/>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5815" name="Rectangle 19"/>
            <p:cNvSpPr>
              <a:spLocks noChangeArrowheads="1"/>
            </p:cNvSpPr>
            <p:nvPr/>
          </p:nvSpPr>
          <p:spPr bwMode="auto">
            <a:xfrm>
              <a:off x="2888" y="3131"/>
              <a:ext cx="28" cy="14"/>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5816" name="Rectangle 20"/>
            <p:cNvSpPr>
              <a:spLocks noChangeArrowheads="1"/>
            </p:cNvSpPr>
            <p:nvPr/>
          </p:nvSpPr>
          <p:spPr bwMode="auto">
            <a:xfrm>
              <a:off x="2888" y="2947"/>
              <a:ext cx="28" cy="184"/>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sp>
        <p:nvSpPr>
          <p:cNvPr id="75782" name="Rectangle 21"/>
          <p:cNvSpPr>
            <a:spLocks noChangeArrowheads="1"/>
          </p:cNvSpPr>
          <p:nvPr/>
        </p:nvSpPr>
        <p:spPr bwMode="auto">
          <a:xfrm>
            <a:off x="5978525" y="1801813"/>
            <a:ext cx="2609850" cy="4270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5783" name="Rectangle 22"/>
          <p:cNvSpPr>
            <a:spLocks noChangeArrowheads="1"/>
          </p:cNvSpPr>
          <p:nvPr/>
        </p:nvSpPr>
        <p:spPr bwMode="auto">
          <a:xfrm>
            <a:off x="6965950" y="1946275"/>
            <a:ext cx="8270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Player</a:t>
            </a:r>
            <a:endParaRPr lang="en-US" altLang="en-US" sz="1800">
              <a:latin typeface="Lucida Sans Typewriter" panose="020B0509030504030204" pitchFamily="49" charset="0"/>
            </a:endParaRPr>
          </a:p>
        </p:txBody>
      </p:sp>
      <p:sp>
        <p:nvSpPr>
          <p:cNvPr id="75784" name="Line 23"/>
          <p:cNvSpPr>
            <a:spLocks noChangeShapeType="1"/>
          </p:cNvSpPr>
          <p:nvPr/>
        </p:nvSpPr>
        <p:spPr bwMode="auto">
          <a:xfrm>
            <a:off x="3392488" y="2003425"/>
            <a:ext cx="2586037"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5785" name="Rectangle 24"/>
          <p:cNvSpPr>
            <a:spLocks noChangeArrowheads="1"/>
          </p:cNvSpPr>
          <p:nvPr/>
        </p:nvSpPr>
        <p:spPr bwMode="auto">
          <a:xfrm>
            <a:off x="5845175" y="1811338"/>
            <a:ext cx="1381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a:t>
            </a:r>
            <a:endParaRPr lang="en-US" altLang="en-US" sz="1800">
              <a:latin typeface="Lucida Sans Typewriter" panose="020B0509030504030204" pitchFamily="49" charset="0"/>
            </a:endParaRPr>
          </a:p>
        </p:txBody>
      </p:sp>
      <p:sp>
        <p:nvSpPr>
          <p:cNvPr id="75786" name="Rectangle 25"/>
          <p:cNvSpPr>
            <a:spLocks noChangeArrowheads="1"/>
          </p:cNvSpPr>
          <p:nvPr/>
        </p:nvSpPr>
        <p:spPr bwMode="auto">
          <a:xfrm>
            <a:off x="3536950" y="1789113"/>
            <a:ext cx="1381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a:t>
            </a:r>
            <a:endParaRPr lang="en-US" altLang="en-US" sz="1800">
              <a:latin typeface="Lucida Sans Typewriter" panose="020B0509030504030204" pitchFamily="49" charset="0"/>
            </a:endParaRPr>
          </a:p>
        </p:txBody>
      </p:sp>
      <p:sp>
        <p:nvSpPr>
          <p:cNvPr id="75787" name="Rectangle 26"/>
          <p:cNvSpPr>
            <a:spLocks noChangeArrowheads="1"/>
          </p:cNvSpPr>
          <p:nvPr/>
        </p:nvSpPr>
        <p:spPr bwMode="auto">
          <a:xfrm>
            <a:off x="377825" y="1290638"/>
            <a:ext cx="63706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Verdana" panose="020B0604030504040204" pitchFamily="34" charset="0"/>
              </a:rPr>
              <a:t>Object design model before model transformation</a:t>
            </a:r>
            <a:endParaRPr lang="en-US" altLang="en-US" sz="2000">
              <a:latin typeface="Verdana" panose="020B0604030504040204" pitchFamily="34" charset="0"/>
            </a:endParaRPr>
          </a:p>
          <a:p>
            <a:endParaRPr lang="en-US" altLang="en-US" sz="2000" b="1"/>
          </a:p>
        </p:txBody>
      </p:sp>
      <p:sp>
        <p:nvSpPr>
          <p:cNvPr id="75788" name="Rectangle 27"/>
          <p:cNvSpPr>
            <a:spLocks noChangeArrowheads="1"/>
          </p:cNvSpPr>
          <p:nvPr/>
        </p:nvSpPr>
        <p:spPr bwMode="auto">
          <a:xfrm>
            <a:off x="804863" y="1824038"/>
            <a:ext cx="2609850" cy="4270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5789" name="Rectangle 28"/>
          <p:cNvSpPr>
            <a:spLocks noChangeArrowheads="1"/>
          </p:cNvSpPr>
          <p:nvPr/>
        </p:nvSpPr>
        <p:spPr bwMode="auto">
          <a:xfrm>
            <a:off x="1776413" y="1917700"/>
            <a:ext cx="8270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League</a:t>
            </a:r>
            <a:endParaRPr lang="en-US" altLang="en-US" sz="1800">
              <a:latin typeface="Lucida Sans Typewriter" panose="020B0509030504030204" pitchFamily="49" charset="0"/>
            </a:endParaRPr>
          </a:p>
        </p:txBody>
      </p:sp>
      <p:grpSp>
        <p:nvGrpSpPr>
          <p:cNvPr id="4" name="Group 37"/>
          <p:cNvGrpSpPr>
            <a:grpSpLocks/>
          </p:cNvGrpSpPr>
          <p:nvPr/>
        </p:nvGrpSpPr>
        <p:grpSpPr bwMode="auto">
          <a:xfrm>
            <a:off x="4516438" y="2251075"/>
            <a:ext cx="180975" cy="674688"/>
            <a:chOff x="2845" y="1418"/>
            <a:chExt cx="114" cy="425"/>
          </a:xfrm>
        </p:grpSpPr>
        <p:sp>
          <p:nvSpPr>
            <p:cNvPr id="75801" name="Oval 29"/>
            <p:cNvSpPr>
              <a:spLocks noChangeArrowheads="1"/>
            </p:cNvSpPr>
            <p:nvPr/>
          </p:nvSpPr>
          <p:spPr bwMode="auto">
            <a:xfrm>
              <a:off x="2888" y="1616"/>
              <a:ext cx="28" cy="29"/>
            </a:xfrm>
            <a:prstGeom prst="ellipse">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5802" name="Line 30"/>
            <p:cNvSpPr>
              <a:spLocks noChangeShapeType="1"/>
            </p:cNvSpPr>
            <p:nvPr/>
          </p:nvSpPr>
          <p:spPr bwMode="auto">
            <a:xfrm>
              <a:off x="2902" y="1630"/>
              <a:ext cx="57"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803" name="Freeform 31"/>
            <p:cNvSpPr>
              <a:spLocks/>
            </p:cNvSpPr>
            <p:nvPr/>
          </p:nvSpPr>
          <p:spPr bwMode="auto">
            <a:xfrm>
              <a:off x="2845" y="1630"/>
              <a:ext cx="114" cy="213"/>
            </a:xfrm>
            <a:custGeom>
              <a:avLst/>
              <a:gdLst>
                <a:gd name="T0" fmla="*/ 114 w 114"/>
                <a:gd name="T1" fmla="*/ 0 h 213"/>
                <a:gd name="T2" fmla="*/ 57 w 114"/>
                <a:gd name="T3" fmla="*/ 213 h 213"/>
                <a:gd name="T4" fmla="*/ 0 w 114"/>
                <a:gd name="T5" fmla="*/ 0 h 213"/>
                <a:gd name="T6" fmla="*/ 0 60000 65536"/>
                <a:gd name="T7" fmla="*/ 0 60000 65536"/>
                <a:gd name="T8" fmla="*/ 0 60000 65536"/>
                <a:gd name="T9" fmla="*/ 0 w 114"/>
                <a:gd name="T10" fmla="*/ 0 h 213"/>
                <a:gd name="T11" fmla="*/ 114 w 114"/>
                <a:gd name="T12" fmla="*/ 213 h 213"/>
              </a:gdLst>
              <a:ahLst/>
              <a:cxnLst>
                <a:cxn ang="T6">
                  <a:pos x="T0" y="T1"/>
                </a:cxn>
                <a:cxn ang="T7">
                  <a:pos x="T2" y="T3"/>
                </a:cxn>
                <a:cxn ang="T8">
                  <a:pos x="T4" y="T5"/>
                </a:cxn>
              </a:cxnLst>
              <a:rect l="T9" t="T10" r="T11" b="T12"/>
              <a:pathLst>
                <a:path w="114" h="213">
                  <a:moveTo>
                    <a:pt x="114" y="0"/>
                  </a:moveTo>
                  <a:lnTo>
                    <a:pt x="57" y="21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5804" name="Line 32"/>
            <p:cNvSpPr>
              <a:spLocks noChangeShapeType="1"/>
            </p:cNvSpPr>
            <p:nvPr/>
          </p:nvSpPr>
          <p:spPr bwMode="auto">
            <a:xfrm>
              <a:off x="2845" y="1630"/>
              <a:ext cx="57"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805" name="Freeform 33"/>
            <p:cNvSpPr>
              <a:spLocks/>
            </p:cNvSpPr>
            <p:nvPr/>
          </p:nvSpPr>
          <p:spPr bwMode="auto">
            <a:xfrm>
              <a:off x="2845" y="1630"/>
              <a:ext cx="114" cy="213"/>
            </a:xfrm>
            <a:custGeom>
              <a:avLst/>
              <a:gdLst>
                <a:gd name="T0" fmla="*/ 57 w 114"/>
                <a:gd name="T1" fmla="*/ 0 h 213"/>
                <a:gd name="T2" fmla="*/ 114 w 114"/>
                <a:gd name="T3" fmla="*/ 0 h 213"/>
                <a:gd name="T4" fmla="*/ 57 w 114"/>
                <a:gd name="T5" fmla="*/ 213 h 213"/>
                <a:gd name="T6" fmla="*/ 0 w 114"/>
                <a:gd name="T7" fmla="*/ 0 h 213"/>
                <a:gd name="T8" fmla="*/ 57 w 114"/>
                <a:gd name="T9" fmla="*/ 0 h 213"/>
                <a:gd name="T10" fmla="*/ 0 60000 65536"/>
                <a:gd name="T11" fmla="*/ 0 60000 65536"/>
                <a:gd name="T12" fmla="*/ 0 60000 65536"/>
                <a:gd name="T13" fmla="*/ 0 60000 65536"/>
                <a:gd name="T14" fmla="*/ 0 60000 65536"/>
                <a:gd name="T15" fmla="*/ 0 w 114"/>
                <a:gd name="T16" fmla="*/ 0 h 213"/>
                <a:gd name="T17" fmla="*/ 114 w 114"/>
                <a:gd name="T18" fmla="*/ 213 h 213"/>
              </a:gdLst>
              <a:ahLst/>
              <a:cxnLst>
                <a:cxn ang="T10">
                  <a:pos x="T0" y="T1"/>
                </a:cxn>
                <a:cxn ang="T11">
                  <a:pos x="T2" y="T3"/>
                </a:cxn>
                <a:cxn ang="T12">
                  <a:pos x="T4" y="T5"/>
                </a:cxn>
                <a:cxn ang="T13">
                  <a:pos x="T6" y="T7"/>
                </a:cxn>
                <a:cxn ang="T14">
                  <a:pos x="T8" y="T9"/>
                </a:cxn>
              </a:cxnLst>
              <a:rect l="T15" t="T16" r="T17" b="T18"/>
              <a:pathLst>
                <a:path w="114" h="213">
                  <a:moveTo>
                    <a:pt x="57" y="0"/>
                  </a:moveTo>
                  <a:lnTo>
                    <a:pt x="114" y="0"/>
                  </a:lnTo>
                  <a:lnTo>
                    <a:pt x="57" y="213"/>
                  </a:lnTo>
                  <a:lnTo>
                    <a:pt x="0" y="0"/>
                  </a:lnTo>
                  <a:lnTo>
                    <a:pt x="57" y="0"/>
                  </a:lnTo>
                  <a:close/>
                </a:path>
              </a:pathLst>
            </a:cu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5806" name="Rectangle 34"/>
            <p:cNvSpPr>
              <a:spLocks noChangeArrowheads="1"/>
            </p:cNvSpPr>
            <p:nvPr/>
          </p:nvSpPr>
          <p:spPr bwMode="auto">
            <a:xfrm>
              <a:off x="2888" y="1418"/>
              <a:ext cx="28" cy="14"/>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5807" name="Rectangle 35"/>
            <p:cNvSpPr>
              <a:spLocks noChangeArrowheads="1"/>
            </p:cNvSpPr>
            <p:nvPr/>
          </p:nvSpPr>
          <p:spPr bwMode="auto">
            <a:xfrm>
              <a:off x="2888" y="1616"/>
              <a:ext cx="28" cy="14"/>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5808" name="Rectangle 36"/>
            <p:cNvSpPr>
              <a:spLocks noChangeArrowheads="1"/>
            </p:cNvSpPr>
            <p:nvPr/>
          </p:nvSpPr>
          <p:spPr bwMode="auto">
            <a:xfrm>
              <a:off x="2888" y="1432"/>
              <a:ext cx="28" cy="184"/>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sp>
        <p:nvSpPr>
          <p:cNvPr id="75791" name="Rectangle 40"/>
          <p:cNvSpPr>
            <a:spLocks noChangeArrowheads="1"/>
          </p:cNvSpPr>
          <p:nvPr/>
        </p:nvSpPr>
        <p:spPr bwMode="auto">
          <a:xfrm>
            <a:off x="5978525" y="2192338"/>
            <a:ext cx="2609850" cy="37306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b="1"/>
              <a:t>nickName</a:t>
            </a:r>
          </a:p>
        </p:txBody>
      </p:sp>
      <p:grpSp>
        <p:nvGrpSpPr>
          <p:cNvPr id="5" name="Group 47"/>
          <p:cNvGrpSpPr>
            <a:grpSpLocks/>
          </p:cNvGrpSpPr>
          <p:nvPr/>
        </p:nvGrpSpPr>
        <p:grpSpPr bwMode="auto">
          <a:xfrm>
            <a:off x="3549650" y="2212975"/>
            <a:ext cx="3763963" cy="2259013"/>
            <a:chOff x="2236" y="1368"/>
            <a:chExt cx="2371" cy="1423"/>
          </a:xfrm>
        </p:grpSpPr>
        <p:sp>
          <p:nvSpPr>
            <p:cNvPr id="75798" name="Oval 44"/>
            <p:cNvSpPr>
              <a:spLocks noChangeArrowheads="1"/>
            </p:cNvSpPr>
            <p:nvPr/>
          </p:nvSpPr>
          <p:spPr bwMode="auto">
            <a:xfrm>
              <a:off x="3549" y="1368"/>
              <a:ext cx="1058" cy="26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5799" name="Oval 45"/>
            <p:cNvSpPr>
              <a:spLocks noChangeArrowheads="1"/>
            </p:cNvSpPr>
            <p:nvPr/>
          </p:nvSpPr>
          <p:spPr bwMode="auto">
            <a:xfrm>
              <a:off x="2236" y="2526"/>
              <a:ext cx="1058" cy="26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cxnSp>
          <p:nvCxnSpPr>
            <p:cNvPr id="75800" name="AutoShape 46"/>
            <p:cNvCxnSpPr>
              <a:cxnSpLocks noChangeShapeType="1"/>
              <a:stCxn id="75798" idx="4"/>
              <a:endCxn id="75799" idx="0"/>
            </p:cNvCxnSpPr>
            <p:nvPr/>
          </p:nvCxnSpPr>
          <p:spPr bwMode="auto">
            <a:xfrm flipH="1">
              <a:off x="2765" y="1645"/>
              <a:ext cx="1313" cy="869"/>
            </a:xfrm>
            <a:prstGeom prst="straightConnector1">
              <a:avLst/>
            </a:prstGeom>
            <a:noFill/>
            <a:ln w="38100">
              <a:solidFill>
                <a:srgbClr val="FF0000"/>
              </a:solidFill>
              <a:round/>
              <a:headEnd/>
              <a:tailEnd/>
            </a:ln>
            <a:extLst>
              <a:ext uri="{909E8E84-426E-40DD-AFC4-6F175D3DCCD1}">
                <a14:hiddenFill xmlns:a14="http://schemas.microsoft.com/office/drawing/2010/main">
                  <a:noFill/>
                </a14:hiddenFill>
              </a:ext>
            </a:extLst>
          </p:spPr>
        </p:cxnSp>
      </p:grpSp>
      <p:grpSp>
        <p:nvGrpSpPr>
          <p:cNvPr id="6" name="Group 52"/>
          <p:cNvGrpSpPr>
            <a:grpSpLocks/>
          </p:cNvGrpSpPr>
          <p:nvPr/>
        </p:nvGrpSpPr>
        <p:grpSpPr bwMode="auto">
          <a:xfrm>
            <a:off x="5373688" y="1646238"/>
            <a:ext cx="749300" cy="2825750"/>
            <a:chOff x="3385" y="1037"/>
            <a:chExt cx="472" cy="1780"/>
          </a:xfrm>
        </p:grpSpPr>
        <p:sp>
          <p:nvSpPr>
            <p:cNvPr id="75795" name="Oval 49"/>
            <p:cNvSpPr>
              <a:spLocks noChangeArrowheads="1"/>
            </p:cNvSpPr>
            <p:nvPr/>
          </p:nvSpPr>
          <p:spPr bwMode="auto">
            <a:xfrm>
              <a:off x="3554" y="1037"/>
              <a:ext cx="277" cy="331"/>
            </a:xfrm>
            <a:prstGeom prst="ellipse">
              <a:avLst/>
            </a:prstGeom>
            <a:noFill/>
            <a:ln w="5715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5796" name="Oval 50"/>
            <p:cNvSpPr>
              <a:spLocks noChangeArrowheads="1"/>
            </p:cNvSpPr>
            <p:nvPr/>
          </p:nvSpPr>
          <p:spPr bwMode="auto">
            <a:xfrm>
              <a:off x="3385" y="2425"/>
              <a:ext cx="472" cy="392"/>
            </a:xfrm>
            <a:prstGeom prst="ellipse">
              <a:avLst/>
            </a:prstGeom>
            <a:noFill/>
            <a:ln w="5715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cxnSp>
          <p:nvCxnSpPr>
            <p:cNvPr id="75797" name="AutoShape 51"/>
            <p:cNvCxnSpPr>
              <a:cxnSpLocks noChangeShapeType="1"/>
              <a:stCxn id="75795" idx="4"/>
              <a:endCxn id="75796" idx="0"/>
            </p:cNvCxnSpPr>
            <p:nvPr/>
          </p:nvCxnSpPr>
          <p:spPr bwMode="auto">
            <a:xfrm flipH="1">
              <a:off x="3621" y="1386"/>
              <a:ext cx="72" cy="1021"/>
            </a:xfrm>
            <a:prstGeom prst="straightConnector1">
              <a:avLst/>
            </a:prstGeom>
            <a:noFill/>
            <a:ln w="57150">
              <a:solidFill>
                <a:srgbClr val="0000CC"/>
              </a:solidFill>
              <a:round/>
              <a:headEnd/>
              <a:tailEnd/>
            </a:ln>
            <a:extLst>
              <a:ext uri="{909E8E84-426E-40DD-AFC4-6F175D3DCCD1}">
                <a14:hiddenFill xmlns:a14="http://schemas.microsoft.com/office/drawing/2010/main">
                  <a:noFill/>
                </a14:hiddenFill>
              </a:ext>
            </a:extLst>
          </p:spPr>
        </p:cxnSp>
      </p:grpSp>
      <p:sp>
        <p:nvSpPr>
          <p:cNvPr id="257077" name="Rectangle 53"/>
          <p:cNvSpPr>
            <a:spLocks noChangeArrowheads="1"/>
          </p:cNvSpPr>
          <p:nvPr/>
        </p:nvSpPr>
        <p:spPr bwMode="auto">
          <a:xfrm>
            <a:off x="460375" y="5426075"/>
            <a:ext cx="7404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Verdana" panose="020B0604030504040204" pitchFamily="34" charset="0"/>
              </a:rPr>
              <a:t>Source code after forward engineering (see next slide 31)</a:t>
            </a:r>
            <a:endParaRPr lang="en-US" altLang="en-US" sz="2000">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703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570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34" grpId="0" build="p" autoUpdateAnimBg="0"/>
      <p:bldP spid="257077"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smtClean="0">
                <a:ea typeface="ＭＳ Ｐゴシック" panose="020B0600070205080204" pitchFamily="34" charset="-128"/>
              </a:rPr>
              <a:t>Bidirectional qualified association (2)</a:t>
            </a:r>
          </a:p>
        </p:txBody>
      </p:sp>
      <p:sp>
        <p:nvSpPr>
          <p:cNvPr id="258051" name="Rectangle 3"/>
          <p:cNvSpPr>
            <a:spLocks noGrp="1" noChangeArrowheads="1"/>
          </p:cNvSpPr>
          <p:nvPr>
            <p:ph type="body" sz="half" idx="1"/>
          </p:nvPr>
        </p:nvSpPr>
        <p:spPr>
          <a:xfrm>
            <a:off x="109538" y="2892425"/>
            <a:ext cx="4659312" cy="4246563"/>
          </a:xfrm>
        </p:spPr>
        <p:txBody>
          <a:bodyPr/>
          <a:lstStyle/>
          <a:p>
            <a:pPr defTabSz="569913">
              <a:buFont typeface="Times" panose="02020603050405020304" pitchFamily="18" charset="0"/>
              <a:buNone/>
            </a:pPr>
            <a:r>
              <a:rPr lang="en-US" altLang="en-US" sz="1600" b="1" smtClean="0">
                <a:latin typeface="Lucida Sans Typewriter" panose="020B0509030504030204" pitchFamily="49" charset="0"/>
                <a:ea typeface="ＭＳ Ｐゴシック" panose="020B0600070205080204" pitchFamily="34" charset="-128"/>
              </a:rPr>
              <a:t>public class</a:t>
            </a:r>
            <a:r>
              <a:rPr lang="en-US" altLang="en-US" sz="1600" smtClean="0">
                <a:latin typeface="Lucida Sans Typewriter" panose="020B0509030504030204" pitchFamily="49" charset="0"/>
                <a:ea typeface="ＭＳ Ｐゴシック" panose="020B0600070205080204" pitchFamily="34" charset="-128"/>
              </a:rPr>
              <a:t> League {</a:t>
            </a:r>
          </a:p>
          <a:p>
            <a:pPr defTabSz="569913">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private</a:t>
            </a:r>
            <a:r>
              <a:rPr lang="en-US" altLang="en-US" sz="1600" smtClean="0">
                <a:latin typeface="Lucida Sans Typewriter" panose="020B0509030504030204" pitchFamily="49" charset="0"/>
                <a:ea typeface="ＭＳ Ｐゴシック" panose="020B0600070205080204" pitchFamily="34" charset="-128"/>
              </a:rPr>
              <a:t> Map players;</a:t>
            </a:r>
          </a:p>
          <a:p>
            <a:pPr defTabSz="569913">
              <a:buFont typeface="Times" panose="02020603050405020304" pitchFamily="18" charset="0"/>
              <a:buNone/>
            </a:pPr>
            <a:endParaRPr lang="en-US" altLang="en-US" sz="1600" smtClean="0">
              <a:latin typeface="Lucida Sans Typewriter" panose="020B0509030504030204" pitchFamily="49" charset="0"/>
              <a:ea typeface="ＭＳ Ｐゴシック" panose="020B0600070205080204" pitchFamily="34" charset="-128"/>
            </a:endParaRPr>
          </a:p>
          <a:p>
            <a:pPr defTabSz="569913">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public void</a:t>
            </a:r>
            <a:r>
              <a:rPr lang="en-US" altLang="en-US" sz="1600" smtClean="0">
                <a:latin typeface="Lucida Sans Typewriter" panose="020B0509030504030204" pitchFamily="49" charset="0"/>
                <a:ea typeface="ＭＳ Ｐゴシック" panose="020B0600070205080204" pitchFamily="34" charset="-128"/>
              </a:rPr>
              <a:t> addPlayer</a:t>
            </a:r>
            <a:br>
              <a:rPr lang="en-US" altLang="en-US" sz="1600" smtClean="0">
                <a:latin typeface="Lucida Sans Typewriter" panose="020B0509030504030204" pitchFamily="49" charset="0"/>
                <a:ea typeface="ＭＳ Ｐゴシック" panose="020B0600070205080204" pitchFamily="34" charset="-128"/>
              </a:rPr>
            </a:br>
            <a:r>
              <a:rPr lang="en-US" altLang="en-US" sz="1600" smtClean="0">
                <a:latin typeface="Lucida Sans Typewriter" panose="020B0509030504030204" pitchFamily="49" charset="0"/>
                <a:ea typeface="ＭＳ Ｐゴシック" panose="020B0600070205080204" pitchFamily="34" charset="-128"/>
              </a:rPr>
              <a:t> (String nickName, Player p) {</a:t>
            </a:r>
          </a:p>
          <a:p>
            <a:pPr defTabSz="569913">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if</a:t>
            </a:r>
            <a:r>
              <a:rPr lang="en-US" altLang="en-US" sz="1600" smtClean="0">
                <a:latin typeface="Lucida Sans Typewriter" panose="020B0509030504030204" pitchFamily="49" charset="0"/>
                <a:ea typeface="ＭＳ Ｐゴシック" panose="020B0600070205080204" pitchFamily="34" charset="-128"/>
              </a:rPr>
              <a:t> (!players.containsKey(nickName)) {</a:t>
            </a:r>
          </a:p>
          <a:p>
            <a:pPr defTabSz="569913">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players.put(nickName, p);</a:t>
            </a:r>
          </a:p>
          <a:p>
            <a:pPr defTabSz="569913">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p.addLeague(nickName, </a:t>
            </a:r>
            <a:r>
              <a:rPr lang="en-US" altLang="en-US" sz="1600" b="1" smtClean="0">
                <a:latin typeface="Lucida Sans Typewriter" panose="020B0509030504030204" pitchFamily="49" charset="0"/>
                <a:ea typeface="ＭＳ Ｐゴシック" panose="020B0600070205080204" pitchFamily="34" charset="-128"/>
              </a:rPr>
              <a:t>this</a:t>
            </a:r>
            <a:r>
              <a:rPr lang="en-US" altLang="en-US" sz="1600" smtClean="0">
                <a:latin typeface="Lucida Sans Typewriter" panose="020B0509030504030204" pitchFamily="49" charset="0"/>
                <a:ea typeface="ＭＳ Ｐゴシック" panose="020B0600070205080204" pitchFamily="34" charset="-128"/>
              </a:rPr>
              <a:t>);</a:t>
            </a:r>
          </a:p>
          <a:p>
            <a:pPr defTabSz="569913">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p>
          <a:p>
            <a:pPr defTabSz="569913">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p>
          <a:p>
            <a:pPr defTabSz="569913">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a:t>
            </a:r>
          </a:p>
        </p:txBody>
      </p:sp>
      <p:sp>
        <p:nvSpPr>
          <p:cNvPr id="258052" name="Rectangle 4"/>
          <p:cNvSpPr>
            <a:spLocks noGrp="1" noChangeArrowheads="1"/>
          </p:cNvSpPr>
          <p:nvPr>
            <p:ph type="body" sz="half" idx="2"/>
          </p:nvPr>
        </p:nvSpPr>
        <p:spPr>
          <a:xfrm>
            <a:off x="4562475" y="2892425"/>
            <a:ext cx="4852988" cy="4246563"/>
          </a:xfrm>
        </p:spPr>
        <p:txBody>
          <a:bodyPr/>
          <a:lstStyle/>
          <a:p>
            <a:pPr defTabSz="688975">
              <a:buFont typeface="Times" panose="02020603050405020304" pitchFamily="18" charset="0"/>
              <a:buNone/>
            </a:pPr>
            <a:r>
              <a:rPr lang="en-US" altLang="en-US" sz="1600" b="1" smtClean="0">
                <a:latin typeface="Lucida Sans Typewriter" panose="020B0509030504030204" pitchFamily="49" charset="0"/>
                <a:ea typeface="ＭＳ Ｐゴシック" panose="020B0600070205080204" pitchFamily="34" charset="-128"/>
              </a:rPr>
              <a:t>public class</a:t>
            </a:r>
            <a:r>
              <a:rPr lang="en-US" altLang="en-US" sz="1600" smtClean="0">
                <a:latin typeface="Lucida Sans Typewriter" panose="020B0509030504030204" pitchFamily="49" charset="0"/>
                <a:ea typeface="ＭＳ Ｐゴシック" panose="020B0600070205080204" pitchFamily="34" charset="-128"/>
              </a:rPr>
              <a:t> Player {</a:t>
            </a:r>
          </a:p>
          <a:p>
            <a:pPr defTabSz="688975">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private</a:t>
            </a:r>
            <a:r>
              <a:rPr lang="en-US" altLang="en-US" sz="1600" smtClean="0">
                <a:latin typeface="Lucida Sans Typewriter" panose="020B0509030504030204" pitchFamily="49" charset="0"/>
                <a:ea typeface="ＭＳ Ｐゴシック" panose="020B0600070205080204" pitchFamily="34" charset="-128"/>
              </a:rPr>
              <a:t> Map leagues;</a:t>
            </a:r>
          </a:p>
          <a:p>
            <a:pPr defTabSz="688975">
              <a:buFont typeface="Times" panose="02020603050405020304" pitchFamily="18" charset="0"/>
              <a:buNone/>
            </a:pPr>
            <a:endParaRPr lang="en-US" altLang="en-US" sz="1600" smtClean="0">
              <a:latin typeface="Lucida Sans Typewriter" panose="020B0509030504030204" pitchFamily="49" charset="0"/>
              <a:ea typeface="ＭＳ Ｐゴシック" panose="020B0600070205080204" pitchFamily="34" charset="-128"/>
            </a:endParaRPr>
          </a:p>
          <a:p>
            <a:pPr defTabSz="688975">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public void</a:t>
            </a:r>
            <a:r>
              <a:rPr lang="en-US" altLang="en-US" sz="1600" smtClean="0">
                <a:latin typeface="Lucida Sans Typewriter" panose="020B0509030504030204" pitchFamily="49" charset="0"/>
                <a:ea typeface="ＭＳ Ｐゴシック" panose="020B0600070205080204" pitchFamily="34" charset="-128"/>
              </a:rPr>
              <a:t> addLeague </a:t>
            </a:r>
          </a:p>
          <a:p>
            <a:pPr defTabSz="688975">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(String nickName, League l) {</a:t>
            </a:r>
          </a:p>
          <a:p>
            <a:pPr defTabSz="688975">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r>
              <a:rPr lang="en-US" altLang="en-US" sz="1600" b="1" smtClean="0">
                <a:latin typeface="Lucida Sans Typewriter" panose="020B0509030504030204" pitchFamily="49" charset="0"/>
                <a:ea typeface="ＭＳ Ｐゴシック" panose="020B0600070205080204" pitchFamily="34" charset="-128"/>
              </a:rPr>
              <a:t>if</a:t>
            </a:r>
            <a:r>
              <a:rPr lang="en-US" altLang="en-US" sz="1600" smtClean="0">
                <a:latin typeface="Lucida Sans Typewriter" panose="020B0509030504030204" pitchFamily="49" charset="0"/>
                <a:ea typeface="ＭＳ Ｐゴシック" panose="020B0600070205080204" pitchFamily="34" charset="-128"/>
              </a:rPr>
              <a:t> (!leagues.containsKey(l)) {</a:t>
            </a:r>
          </a:p>
          <a:p>
            <a:pPr defTabSz="688975">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leagues.put(l, nickName);</a:t>
            </a:r>
          </a:p>
          <a:p>
            <a:pPr defTabSz="688975">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l.addPlayer(nickName, </a:t>
            </a:r>
            <a:r>
              <a:rPr lang="en-US" altLang="en-US" sz="1600" b="1" smtClean="0">
                <a:latin typeface="Lucida Sans Typewriter" panose="020B0509030504030204" pitchFamily="49" charset="0"/>
                <a:ea typeface="ＭＳ Ｐゴシック" panose="020B0600070205080204" pitchFamily="34" charset="-128"/>
              </a:rPr>
              <a:t>this</a:t>
            </a:r>
            <a:r>
              <a:rPr lang="en-US" altLang="en-US" sz="1600" smtClean="0">
                <a:latin typeface="Lucida Sans Typewriter" panose="020B0509030504030204" pitchFamily="49" charset="0"/>
                <a:ea typeface="ＭＳ Ｐゴシック" panose="020B0600070205080204" pitchFamily="34" charset="-128"/>
              </a:rPr>
              <a:t>);</a:t>
            </a:r>
          </a:p>
          <a:p>
            <a:pPr defTabSz="688975">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p>
          <a:p>
            <a:pPr defTabSz="688975">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	}</a:t>
            </a:r>
          </a:p>
          <a:p>
            <a:pPr defTabSz="688975">
              <a:buFont typeface="Times" panose="02020603050405020304" pitchFamily="18" charset="0"/>
              <a:buNone/>
            </a:pPr>
            <a:r>
              <a:rPr lang="en-US" altLang="en-US" sz="1600" smtClean="0">
                <a:latin typeface="Lucida Sans Typewriter" panose="020B0509030504030204" pitchFamily="49" charset="0"/>
                <a:ea typeface="ＭＳ Ｐゴシック" panose="020B0600070205080204" pitchFamily="34" charset="-128"/>
              </a:rPr>
              <a:t>}</a:t>
            </a:r>
          </a:p>
        </p:txBody>
      </p:sp>
      <p:grpSp>
        <p:nvGrpSpPr>
          <p:cNvPr id="77829" name="Group 28"/>
          <p:cNvGrpSpPr>
            <a:grpSpLocks/>
          </p:cNvGrpSpPr>
          <p:nvPr/>
        </p:nvGrpSpPr>
        <p:grpSpPr bwMode="auto">
          <a:xfrm>
            <a:off x="304800" y="1090613"/>
            <a:ext cx="8551863" cy="1712912"/>
            <a:chOff x="192" y="587"/>
            <a:chExt cx="5387" cy="1079"/>
          </a:xfrm>
        </p:grpSpPr>
        <p:sp>
          <p:nvSpPr>
            <p:cNvPr id="77830" name="Rectangle 6"/>
            <p:cNvSpPr>
              <a:spLocks noChangeArrowheads="1"/>
            </p:cNvSpPr>
            <p:nvPr/>
          </p:nvSpPr>
          <p:spPr bwMode="auto">
            <a:xfrm>
              <a:off x="231" y="587"/>
              <a:ext cx="389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Verdana" panose="020B0604030504040204" pitchFamily="34" charset="0"/>
                </a:rPr>
                <a:t>Object design model before forward engineering</a:t>
              </a:r>
              <a:endParaRPr lang="en-US" altLang="en-US" sz="2000">
                <a:latin typeface="Verdana" panose="020B0604030504040204" pitchFamily="34" charset="0"/>
              </a:endParaRPr>
            </a:p>
            <a:p>
              <a:endParaRPr lang="en-US" altLang="en-US" sz="2000" b="1"/>
            </a:p>
          </p:txBody>
        </p:sp>
        <p:grpSp>
          <p:nvGrpSpPr>
            <p:cNvPr id="77831" name="Group 7"/>
            <p:cNvGrpSpPr>
              <a:grpSpLocks/>
            </p:cNvGrpSpPr>
            <p:nvPr/>
          </p:nvGrpSpPr>
          <p:grpSpPr bwMode="auto">
            <a:xfrm>
              <a:off x="676" y="877"/>
              <a:ext cx="4903" cy="303"/>
              <a:chOff x="507" y="2490"/>
              <a:chExt cx="4903" cy="303"/>
            </a:xfrm>
          </p:grpSpPr>
          <p:sp>
            <p:nvSpPr>
              <p:cNvPr id="77842" name="Rectangle 8"/>
              <p:cNvSpPr>
                <a:spLocks noChangeArrowheads="1"/>
              </p:cNvSpPr>
              <p:nvPr/>
            </p:nvSpPr>
            <p:spPr bwMode="auto">
              <a:xfrm>
                <a:off x="3766" y="2523"/>
                <a:ext cx="1644" cy="25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7843" name="Rectangle 9"/>
              <p:cNvSpPr>
                <a:spLocks noChangeArrowheads="1"/>
              </p:cNvSpPr>
              <p:nvPr/>
            </p:nvSpPr>
            <p:spPr bwMode="auto">
              <a:xfrm>
                <a:off x="4388" y="2583"/>
                <a:ext cx="52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Player</a:t>
                </a:r>
                <a:endParaRPr lang="en-US" altLang="en-US" sz="1800">
                  <a:latin typeface="Lucida Sans Typewriter" panose="020B0509030504030204" pitchFamily="49" charset="0"/>
                </a:endParaRPr>
              </a:p>
            </p:txBody>
          </p:sp>
          <p:sp>
            <p:nvSpPr>
              <p:cNvPr id="77844" name="Line 10"/>
              <p:cNvSpPr>
                <a:spLocks noChangeShapeType="1"/>
              </p:cNvSpPr>
              <p:nvPr/>
            </p:nvSpPr>
            <p:spPr bwMode="auto">
              <a:xfrm>
                <a:off x="3185" y="2651"/>
                <a:ext cx="581"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45" name="Rectangle 11"/>
              <p:cNvSpPr>
                <a:spLocks noChangeArrowheads="1"/>
              </p:cNvSpPr>
              <p:nvPr/>
            </p:nvSpPr>
            <p:spPr bwMode="auto">
              <a:xfrm>
                <a:off x="2393" y="2583"/>
                <a:ext cx="6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nickName</a:t>
                </a:r>
                <a:endParaRPr lang="en-US" altLang="en-US" sz="1800">
                  <a:latin typeface="Lucida Sans Typewriter" panose="020B0509030504030204" pitchFamily="49" charset="0"/>
                </a:endParaRPr>
              </a:p>
            </p:txBody>
          </p:sp>
          <p:sp>
            <p:nvSpPr>
              <p:cNvPr id="77846" name="Rectangle 12"/>
              <p:cNvSpPr>
                <a:spLocks noChangeArrowheads="1"/>
              </p:cNvSpPr>
              <p:nvPr/>
            </p:nvSpPr>
            <p:spPr bwMode="auto">
              <a:xfrm>
                <a:off x="2151" y="2580"/>
                <a:ext cx="1048" cy="17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7847" name="Rectangle 13"/>
              <p:cNvSpPr>
                <a:spLocks noChangeArrowheads="1"/>
              </p:cNvSpPr>
              <p:nvPr/>
            </p:nvSpPr>
            <p:spPr bwMode="auto">
              <a:xfrm>
                <a:off x="3478" y="2490"/>
                <a:ext cx="34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0..1</a:t>
                </a:r>
                <a:endParaRPr lang="en-US" altLang="en-US" sz="1800">
                  <a:latin typeface="Lucida Sans Typewriter" panose="020B0509030504030204" pitchFamily="49" charset="0"/>
                </a:endParaRPr>
              </a:p>
            </p:txBody>
          </p:sp>
          <p:sp>
            <p:nvSpPr>
              <p:cNvPr id="77848" name="Rectangle 14"/>
              <p:cNvSpPr>
                <a:spLocks noChangeArrowheads="1"/>
              </p:cNvSpPr>
              <p:nvPr/>
            </p:nvSpPr>
            <p:spPr bwMode="auto">
              <a:xfrm>
                <a:off x="3238" y="2516"/>
                <a:ext cx="8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a:t>
                </a:r>
                <a:endParaRPr lang="en-US" altLang="en-US" sz="1800">
                  <a:latin typeface="Lucida Sans Typewriter" panose="020B0509030504030204" pitchFamily="49" charset="0"/>
                </a:endParaRPr>
              </a:p>
            </p:txBody>
          </p:sp>
          <p:sp>
            <p:nvSpPr>
              <p:cNvPr id="77849" name="Rectangle 15"/>
              <p:cNvSpPr>
                <a:spLocks noChangeArrowheads="1"/>
              </p:cNvSpPr>
              <p:nvPr/>
            </p:nvSpPr>
            <p:spPr bwMode="auto">
              <a:xfrm>
                <a:off x="507" y="2538"/>
                <a:ext cx="1644" cy="25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7850" name="Rectangle 16"/>
              <p:cNvSpPr>
                <a:spLocks noChangeArrowheads="1"/>
              </p:cNvSpPr>
              <p:nvPr/>
            </p:nvSpPr>
            <p:spPr bwMode="auto">
              <a:xfrm>
                <a:off x="1119" y="2583"/>
                <a:ext cx="52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League</a:t>
                </a:r>
                <a:endParaRPr lang="en-US" altLang="en-US" sz="1800">
                  <a:latin typeface="Lucida Sans Typewriter" panose="020B0509030504030204" pitchFamily="49" charset="0"/>
                </a:endParaRPr>
              </a:p>
            </p:txBody>
          </p:sp>
        </p:grpSp>
        <p:grpSp>
          <p:nvGrpSpPr>
            <p:cNvPr id="77832" name="Group 17"/>
            <p:cNvGrpSpPr>
              <a:grpSpLocks/>
            </p:cNvGrpSpPr>
            <p:nvPr/>
          </p:nvGrpSpPr>
          <p:grpSpPr bwMode="auto">
            <a:xfrm>
              <a:off x="3014" y="1193"/>
              <a:ext cx="114" cy="425"/>
              <a:chOff x="2845" y="2933"/>
              <a:chExt cx="114" cy="425"/>
            </a:xfrm>
          </p:grpSpPr>
          <p:sp>
            <p:nvSpPr>
              <p:cNvPr id="77834" name="Oval 18"/>
              <p:cNvSpPr>
                <a:spLocks noChangeArrowheads="1"/>
              </p:cNvSpPr>
              <p:nvPr/>
            </p:nvSpPr>
            <p:spPr bwMode="auto">
              <a:xfrm>
                <a:off x="2888" y="3117"/>
                <a:ext cx="28" cy="28"/>
              </a:xfrm>
              <a:prstGeom prst="ellipse">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7835" name="Line 19"/>
              <p:cNvSpPr>
                <a:spLocks noChangeShapeType="1"/>
              </p:cNvSpPr>
              <p:nvPr/>
            </p:nvSpPr>
            <p:spPr bwMode="auto">
              <a:xfrm>
                <a:off x="2902" y="3145"/>
                <a:ext cx="57"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7836" name="Freeform 20"/>
              <p:cNvSpPr>
                <a:spLocks/>
              </p:cNvSpPr>
              <p:nvPr/>
            </p:nvSpPr>
            <p:spPr bwMode="auto">
              <a:xfrm>
                <a:off x="2845" y="3145"/>
                <a:ext cx="114" cy="213"/>
              </a:xfrm>
              <a:custGeom>
                <a:avLst/>
                <a:gdLst>
                  <a:gd name="T0" fmla="*/ 114 w 114"/>
                  <a:gd name="T1" fmla="*/ 0 h 213"/>
                  <a:gd name="T2" fmla="*/ 57 w 114"/>
                  <a:gd name="T3" fmla="*/ 213 h 213"/>
                  <a:gd name="T4" fmla="*/ 0 w 114"/>
                  <a:gd name="T5" fmla="*/ 0 h 213"/>
                  <a:gd name="T6" fmla="*/ 0 60000 65536"/>
                  <a:gd name="T7" fmla="*/ 0 60000 65536"/>
                  <a:gd name="T8" fmla="*/ 0 60000 65536"/>
                  <a:gd name="T9" fmla="*/ 0 w 114"/>
                  <a:gd name="T10" fmla="*/ 0 h 213"/>
                  <a:gd name="T11" fmla="*/ 114 w 114"/>
                  <a:gd name="T12" fmla="*/ 213 h 213"/>
                </a:gdLst>
                <a:ahLst/>
                <a:cxnLst>
                  <a:cxn ang="T6">
                    <a:pos x="T0" y="T1"/>
                  </a:cxn>
                  <a:cxn ang="T7">
                    <a:pos x="T2" y="T3"/>
                  </a:cxn>
                  <a:cxn ang="T8">
                    <a:pos x="T4" y="T5"/>
                  </a:cxn>
                </a:cxnLst>
                <a:rect l="T9" t="T10" r="T11" b="T12"/>
                <a:pathLst>
                  <a:path w="114" h="213">
                    <a:moveTo>
                      <a:pt x="114" y="0"/>
                    </a:moveTo>
                    <a:lnTo>
                      <a:pt x="57" y="21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7837" name="Line 21"/>
              <p:cNvSpPr>
                <a:spLocks noChangeShapeType="1"/>
              </p:cNvSpPr>
              <p:nvPr/>
            </p:nvSpPr>
            <p:spPr bwMode="auto">
              <a:xfrm>
                <a:off x="2845" y="3145"/>
                <a:ext cx="57"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7838" name="Freeform 22"/>
              <p:cNvSpPr>
                <a:spLocks/>
              </p:cNvSpPr>
              <p:nvPr/>
            </p:nvSpPr>
            <p:spPr bwMode="auto">
              <a:xfrm>
                <a:off x="2845" y="3145"/>
                <a:ext cx="114" cy="213"/>
              </a:xfrm>
              <a:custGeom>
                <a:avLst/>
                <a:gdLst>
                  <a:gd name="T0" fmla="*/ 57 w 114"/>
                  <a:gd name="T1" fmla="*/ 0 h 213"/>
                  <a:gd name="T2" fmla="*/ 114 w 114"/>
                  <a:gd name="T3" fmla="*/ 0 h 213"/>
                  <a:gd name="T4" fmla="*/ 57 w 114"/>
                  <a:gd name="T5" fmla="*/ 213 h 213"/>
                  <a:gd name="T6" fmla="*/ 0 w 114"/>
                  <a:gd name="T7" fmla="*/ 0 h 213"/>
                  <a:gd name="T8" fmla="*/ 57 w 114"/>
                  <a:gd name="T9" fmla="*/ 0 h 213"/>
                  <a:gd name="T10" fmla="*/ 0 60000 65536"/>
                  <a:gd name="T11" fmla="*/ 0 60000 65536"/>
                  <a:gd name="T12" fmla="*/ 0 60000 65536"/>
                  <a:gd name="T13" fmla="*/ 0 60000 65536"/>
                  <a:gd name="T14" fmla="*/ 0 60000 65536"/>
                  <a:gd name="T15" fmla="*/ 0 w 114"/>
                  <a:gd name="T16" fmla="*/ 0 h 213"/>
                  <a:gd name="T17" fmla="*/ 114 w 114"/>
                  <a:gd name="T18" fmla="*/ 213 h 213"/>
                </a:gdLst>
                <a:ahLst/>
                <a:cxnLst>
                  <a:cxn ang="T10">
                    <a:pos x="T0" y="T1"/>
                  </a:cxn>
                  <a:cxn ang="T11">
                    <a:pos x="T2" y="T3"/>
                  </a:cxn>
                  <a:cxn ang="T12">
                    <a:pos x="T4" y="T5"/>
                  </a:cxn>
                  <a:cxn ang="T13">
                    <a:pos x="T6" y="T7"/>
                  </a:cxn>
                  <a:cxn ang="T14">
                    <a:pos x="T8" y="T9"/>
                  </a:cxn>
                </a:cxnLst>
                <a:rect l="T15" t="T16" r="T17" b="T18"/>
                <a:pathLst>
                  <a:path w="114" h="213">
                    <a:moveTo>
                      <a:pt x="57" y="0"/>
                    </a:moveTo>
                    <a:lnTo>
                      <a:pt x="114" y="0"/>
                    </a:lnTo>
                    <a:lnTo>
                      <a:pt x="57" y="213"/>
                    </a:lnTo>
                    <a:lnTo>
                      <a:pt x="0" y="0"/>
                    </a:lnTo>
                    <a:lnTo>
                      <a:pt x="57" y="0"/>
                    </a:lnTo>
                    <a:close/>
                  </a:path>
                </a:pathLst>
              </a:cu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7839" name="Rectangle 23"/>
              <p:cNvSpPr>
                <a:spLocks noChangeArrowheads="1"/>
              </p:cNvSpPr>
              <p:nvPr/>
            </p:nvSpPr>
            <p:spPr bwMode="auto">
              <a:xfrm>
                <a:off x="2888" y="2933"/>
                <a:ext cx="28" cy="14"/>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7840" name="Rectangle 24"/>
              <p:cNvSpPr>
                <a:spLocks noChangeArrowheads="1"/>
              </p:cNvSpPr>
              <p:nvPr/>
            </p:nvSpPr>
            <p:spPr bwMode="auto">
              <a:xfrm>
                <a:off x="2888" y="3131"/>
                <a:ext cx="28" cy="14"/>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77841" name="Rectangle 25"/>
              <p:cNvSpPr>
                <a:spLocks noChangeArrowheads="1"/>
              </p:cNvSpPr>
              <p:nvPr/>
            </p:nvSpPr>
            <p:spPr bwMode="auto">
              <a:xfrm>
                <a:off x="2888" y="2947"/>
                <a:ext cx="28" cy="184"/>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sp>
          <p:nvSpPr>
            <p:cNvPr id="77833" name="Rectangle 26"/>
            <p:cNvSpPr>
              <a:spLocks noChangeArrowheads="1"/>
            </p:cNvSpPr>
            <p:nvPr/>
          </p:nvSpPr>
          <p:spPr bwMode="auto">
            <a:xfrm>
              <a:off x="192" y="1474"/>
              <a:ext cx="30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Verdana" panose="020B0604030504040204" pitchFamily="34" charset="0"/>
                </a:rPr>
                <a:t>Source code after forward engineering</a:t>
              </a:r>
              <a:endParaRPr lang="en-US" altLang="en-US" sz="2000">
                <a:latin typeface="Verdana" panose="020B060403050404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80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8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autoUpdateAnimBg="0"/>
      <p:bldP spid="25805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smtClean="0">
                <a:ea typeface="ＭＳ Ｐゴシック" panose="020B0600070205080204" pitchFamily="34" charset="-128"/>
              </a:rPr>
              <a:t>Examples of Model Transformations and Forward Engineering</a:t>
            </a:r>
          </a:p>
        </p:txBody>
      </p:sp>
      <p:sp>
        <p:nvSpPr>
          <p:cNvPr id="79875" name="Rectangle 3"/>
          <p:cNvSpPr>
            <a:spLocks noGrp="1" noChangeArrowheads="1"/>
          </p:cNvSpPr>
          <p:nvPr>
            <p:ph type="body" idx="1"/>
          </p:nvPr>
        </p:nvSpPr>
        <p:spPr/>
        <p:txBody>
          <a:bodyPr/>
          <a:lstStyle/>
          <a:p>
            <a:r>
              <a:rPr lang="en-US" altLang="en-US" smtClean="0">
                <a:ea typeface="ＭＳ Ｐゴシック" panose="020B0600070205080204" pitchFamily="34" charset="-128"/>
              </a:rPr>
              <a:t>Model Transformations</a:t>
            </a:r>
          </a:p>
          <a:p>
            <a:pPr lvl="1"/>
            <a:r>
              <a:rPr lang="en-US" altLang="en-US" smtClean="0">
                <a:ea typeface="ＭＳ Ｐゴシック" panose="020B0600070205080204" pitchFamily="34" charset="-128"/>
              </a:rPr>
              <a:t>Goal: Optimizing the object design model</a:t>
            </a:r>
          </a:p>
          <a:p>
            <a:pPr lvl="2">
              <a:buFont typeface="Wingdings" panose="05000000000000000000" pitchFamily="2" charset="2"/>
              <a:buChar char="ü"/>
            </a:pPr>
            <a:r>
              <a:rPr lang="en-US" altLang="en-US" smtClean="0">
                <a:ea typeface="ＭＳ Ｐゴシック" panose="020B0600070205080204" pitchFamily="34" charset="-128"/>
              </a:rPr>
              <a:t>Collapsing objects</a:t>
            </a:r>
          </a:p>
          <a:p>
            <a:pPr lvl="2">
              <a:buFont typeface="Wingdings" panose="05000000000000000000" pitchFamily="2" charset="2"/>
              <a:buChar char="ü"/>
            </a:pPr>
            <a:r>
              <a:rPr lang="en-US" altLang="en-US" smtClean="0">
                <a:ea typeface="ＭＳ Ｐゴシック" panose="020B0600070205080204" pitchFamily="34" charset="-128"/>
              </a:rPr>
              <a:t>Delaying expensive computations</a:t>
            </a:r>
          </a:p>
          <a:p>
            <a:r>
              <a:rPr lang="en-US" altLang="en-US" smtClean="0">
                <a:ea typeface="ＭＳ Ｐゴシック" panose="020B0600070205080204" pitchFamily="34" charset="-128"/>
              </a:rPr>
              <a:t>Forward Engineering</a:t>
            </a:r>
          </a:p>
          <a:p>
            <a:pPr lvl="1"/>
            <a:r>
              <a:rPr lang="en-US" altLang="en-US" smtClean="0">
                <a:ea typeface="ＭＳ Ｐゴシック" panose="020B0600070205080204" pitchFamily="34" charset="-128"/>
              </a:rPr>
              <a:t>Goal: Implementing the object design model in a programming language</a:t>
            </a:r>
          </a:p>
          <a:p>
            <a:pPr lvl="1">
              <a:buFont typeface="Wingdings" panose="05000000000000000000" pitchFamily="2" charset="2"/>
              <a:buChar char="ü"/>
            </a:pPr>
            <a:r>
              <a:rPr lang="en-US" altLang="en-US" smtClean="0">
                <a:ea typeface="ＭＳ Ｐゴシック" panose="020B0600070205080204" pitchFamily="34" charset="-128"/>
              </a:rPr>
              <a:t>Mapping inheritance</a:t>
            </a:r>
          </a:p>
          <a:p>
            <a:pPr lvl="1">
              <a:buFont typeface="Wingdings" panose="05000000000000000000" pitchFamily="2" charset="2"/>
              <a:buChar char="ü"/>
            </a:pPr>
            <a:r>
              <a:rPr lang="en-US" altLang="en-US" smtClean="0">
                <a:ea typeface="ＭＳ Ｐゴシック" panose="020B0600070205080204" pitchFamily="34" charset="-128"/>
              </a:rPr>
              <a:t>Mapping associations</a:t>
            </a:r>
          </a:p>
          <a:p>
            <a:pPr lvl="1"/>
            <a:r>
              <a:rPr lang="en-US" altLang="en-US" smtClean="0">
                <a:ea typeface="ＭＳ Ｐゴシック" panose="020B0600070205080204" pitchFamily="34" charset="-128"/>
              </a:rPr>
              <a:t>Mapping contracts to exceptions</a:t>
            </a:r>
          </a:p>
          <a:p>
            <a:pPr lvl="1"/>
            <a:r>
              <a:rPr lang="en-US" altLang="en-US" smtClean="0">
                <a:ea typeface="ＭＳ Ｐゴシック" panose="020B0600070205080204" pitchFamily="34" charset="-128"/>
              </a:rPr>
              <a:t>Mapping object models to tables</a:t>
            </a:r>
            <a:br>
              <a:rPr lang="en-US" altLang="en-US" smtClean="0">
                <a:ea typeface="ＭＳ Ｐゴシック" panose="020B0600070205080204" pitchFamily="34" charset="-128"/>
              </a:rPr>
            </a:br>
            <a:endParaRPr lang="en-US" altLang="en-US" smtClean="0">
              <a:ea typeface="ＭＳ Ｐゴシック" panose="020B0600070205080204" pitchFamily="34" charset="-128"/>
            </a:endParaRPr>
          </a:p>
        </p:txBody>
      </p:sp>
      <p:sp>
        <p:nvSpPr>
          <p:cNvPr id="79876" name="AutoShape 4"/>
          <p:cNvSpPr>
            <a:spLocks noChangeArrowheads="1"/>
          </p:cNvSpPr>
          <p:nvPr/>
        </p:nvSpPr>
        <p:spPr bwMode="auto">
          <a:xfrm>
            <a:off x="903288" y="4684713"/>
            <a:ext cx="368300" cy="215900"/>
          </a:xfrm>
          <a:prstGeom prst="rightArrow">
            <a:avLst>
              <a:gd name="adj1" fmla="val 50000"/>
              <a:gd name="adj2" fmla="val 42647"/>
            </a:avLst>
          </a:prstGeom>
          <a:solidFill>
            <a:srgbClr val="FF0000"/>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en-US" smtClean="0">
                <a:ea typeface="ＭＳ Ｐゴシック" panose="020B0600070205080204" pitchFamily="34" charset="-128"/>
              </a:rPr>
              <a:t>Implementing Contract Violations</a:t>
            </a:r>
          </a:p>
        </p:txBody>
      </p:sp>
      <p:sp>
        <p:nvSpPr>
          <p:cNvPr id="288771" name="Rectangle 3"/>
          <p:cNvSpPr>
            <a:spLocks noGrp="1" noChangeArrowheads="1"/>
          </p:cNvSpPr>
          <p:nvPr>
            <p:ph type="body" idx="1"/>
          </p:nvPr>
        </p:nvSpPr>
        <p:spPr/>
        <p:txBody>
          <a:bodyPr/>
          <a:lstStyle/>
          <a:p>
            <a:r>
              <a:rPr lang="en-US" altLang="en-US" smtClean="0">
                <a:ea typeface="ＭＳ Ｐゴシック" panose="020B0600070205080204" pitchFamily="34" charset="-128"/>
              </a:rPr>
              <a:t>Many object-oriented languages do not have built-in support for contracts </a:t>
            </a:r>
          </a:p>
          <a:p>
            <a:r>
              <a:rPr lang="en-US" altLang="en-US" smtClean="0">
                <a:ea typeface="ＭＳ Ｐゴシック" panose="020B0600070205080204" pitchFamily="34" charset="-128"/>
              </a:rPr>
              <a:t>However, if they support exceptions, we can use their exception mechanisms for signaling and handling contract violations</a:t>
            </a:r>
          </a:p>
          <a:p>
            <a:r>
              <a:rPr lang="en-US" altLang="en-US" smtClean="0">
                <a:ea typeface="ＭＳ Ｐゴシック" panose="020B0600070205080204" pitchFamily="34" charset="-128"/>
              </a:rPr>
              <a:t>In Java we use the try-throw-catch mechanism</a:t>
            </a:r>
          </a:p>
          <a:p>
            <a:r>
              <a:rPr lang="en-US" altLang="en-US" smtClean="0">
                <a:ea typeface="ＭＳ Ｐゴシック" panose="020B0600070205080204" pitchFamily="34" charset="-128"/>
              </a:rPr>
              <a:t>Example: </a:t>
            </a:r>
          </a:p>
          <a:p>
            <a:pPr lvl="1"/>
            <a:r>
              <a:rPr lang="en-US" altLang="en-US" smtClean="0">
                <a:ea typeface="ＭＳ Ｐゴシック" panose="020B0600070205080204" pitchFamily="34" charset="-128"/>
              </a:rPr>
              <a:t>Let us assume the acceptPlayer() operation of TournamentControl is invoked with a player who is already part of the Tournament</a:t>
            </a:r>
          </a:p>
          <a:p>
            <a:pPr lvl="2"/>
            <a:r>
              <a:rPr lang="en-US" altLang="en-US" smtClean="0">
                <a:ea typeface="ＭＳ Ｐゴシック" panose="020B0600070205080204" pitchFamily="34" charset="-128"/>
              </a:rPr>
              <a:t>UML model (see slide 34)</a:t>
            </a:r>
          </a:p>
          <a:p>
            <a:pPr lvl="1"/>
            <a:r>
              <a:rPr lang="en-US" altLang="en-US" smtClean="0">
                <a:ea typeface="ＭＳ Ｐゴシック" panose="020B0600070205080204" pitchFamily="34" charset="-128"/>
              </a:rPr>
              <a:t>In this case acceptPlayer() in TournamentControl should throw an exception of type KnownPlayer </a:t>
            </a:r>
          </a:p>
          <a:p>
            <a:pPr lvl="2"/>
            <a:r>
              <a:rPr lang="en-US" altLang="en-US" smtClean="0">
                <a:ea typeface="ＭＳ Ｐゴシック" panose="020B0600070205080204" pitchFamily="34" charset="-128"/>
              </a:rPr>
              <a:t>Java Source code (see slide 35).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8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8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8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87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87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87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887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887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bldLvl="3"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en-US" smtClean="0">
                <a:ea typeface="ＭＳ Ｐゴシック" panose="020B0600070205080204" pitchFamily="34" charset="-128"/>
              </a:rPr>
              <a:t>UML Model for Contract Violation Example</a:t>
            </a:r>
          </a:p>
        </p:txBody>
      </p:sp>
      <p:grpSp>
        <p:nvGrpSpPr>
          <p:cNvPr id="83971" name="Group 4"/>
          <p:cNvGrpSpPr>
            <a:grpSpLocks/>
          </p:cNvGrpSpPr>
          <p:nvPr/>
        </p:nvGrpSpPr>
        <p:grpSpPr bwMode="auto">
          <a:xfrm>
            <a:off x="912813" y="1295400"/>
            <a:ext cx="6864350" cy="4959350"/>
            <a:chOff x="662" y="816"/>
            <a:chExt cx="4324" cy="3124"/>
          </a:xfrm>
        </p:grpSpPr>
        <p:sp>
          <p:nvSpPr>
            <p:cNvPr id="83976" name="Rectangle 5"/>
            <p:cNvSpPr>
              <a:spLocks noChangeArrowheads="1"/>
            </p:cNvSpPr>
            <p:nvPr/>
          </p:nvSpPr>
          <p:spPr bwMode="auto">
            <a:xfrm>
              <a:off x="673" y="1034"/>
              <a:ext cx="1316" cy="10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83977" name="Group 6"/>
            <p:cNvGrpSpPr>
              <a:grpSpLocks/>
            </p:cNvGrpSpPr>
            <p:nvPr/>
          </p:nvGrpSpPr>
          <p:grpSpPr bwMode="auto">
            <a:xfrm>
              <a:off x="2023" y="1136"/>
              <a:ext cx="1945" cy="218"/>
              <a:chOff x="2023" y="1136"/>
              <a:chExt cx="1945" cy="218"/>
            </a:xfrm>
          </p:grpSpPr>
          <p:sp>
            <p:nvSpPr>
              <p:cNvPr id="84055" name="Rectangle 7"/>
              <p:cNvSpPr>
                <a:spLocks noChangeArrowheads="1"/>
              </p:cNvSpPr>
              <p:nvPr/>
            </p:nvSpPr>
            <p:spPr bwMode="auto">
              <a:xfrm>
                <a:off x="2023" y="1136"/>
                <a:ext cx="1945" cy="218"/>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84056" name="Rectangle 8"/>
              <p:cNvSpPr>
                <a:spLocks noChangeArrowheads="1"/>
              </p:cNvSpPr>
              <p:nvPr/>
            </p:nvSpPr>
            <p:spPr bwMode="auto">
              <a:xfrm>
                <a:off x="2503" y="1188"/>
                <a:ext cx="98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TournamentControl</a:t>
                </a:r>
                <a:endParaRPr lang="en-US" altLang="en-US" sz="1800">
                  <a:latin typeface="Lucida Sans Typewriter" panose="020B0509030504030204" pitchFamily="49" charset="0"/>
                </a:endParaRPr>
              </a:p>
            </p:txBody>
          </p:sp>
        </p:grpSp>
        <p:sp>
          <p:nvSpPr>
            <p:cNvPr id="83978" name="Rectangle 9"/>
            <p:cNvSpPr>
              <a:spLocks noChangeArrowheads="1"/>
            </p:cNvSpPr>
            <p:nvPr/>
          </p:nvSpPr>
          <p:spPr bwMode="auto">
            <a:xfrm>
              <a:off x="2023" y="1354"/>
              <a:ext cx="1945" cy="10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83979" name="Group 10"/>
            <p:cNvGrpSpPr>
              <a:grpSpLocks/>
            </p:cNvGrpSpPr>
            <p:nvPr/>
          </p:nvGrpSpPr>
          <p:grpSpPr bwMode="auto">
            <a:xfrm>
              <a:off x="673" y="2784"/>
              <a:ext cx="1305" cy="205"/>
              <a:chOff x="673" y="2784"/>
              <a:chExt cx="1305" cy="205"/>
            </a:xfrm>
          </p:grpSpPr>
          <p:sp>
            <p:nvSpPr>
              <p:cNvPr id="84053" name="Rectangle 11"/>
              <p:cNvSpPr>
                <a:spLocks noChangeArrowheads="1"/>
              </p:cNvSpPr>
              <p:nvPr/>
            </p:nvSpPr>
            <p:spPr bwMode="auto">
              <a:xfrm>
                <a:off x="673" y="2784"/>
                <a:ext cx="1305" cy="205"/>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84054" name="Rectangle 12"/>
              <p:cNvSpPr>
                <a:spLocks noChangeArrowheads="1"/>
              </p:cNvSpPr>
              <p:nvPr/>
            </p:nvSpPr>
            <p:spPr bwMode="auto">
              <a:xfrm>
                <a:off x="1152" y="2829"/>
                <a:ext cx="34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Player</a:t>
                </a:r>
                <a:endParaRPr lang="en-US" altLang="en-US" sz="1800">
                  <a:latin typeface="Lucida Sans Typewriter" panose="020B0509030504030204" pitchFamily="49" charset="0"/>
                </a:endParaRPr>
              </a:p>
            </p:txBody>
          </p:sp>
        </p:grpSp>
        <p:sp>
          <p:nvSpPr>
            <p:cNvPr id="83980" name="Freeform 13"/>
            <p:cNvSpPr>
              <a:spLocks/>
            </p:cNvSpPr>
            <p:nvPr/>
          </p:nvSpPr>
          <p:spPr bwMode="auto">
            <a:xfrm>
              <a:off x="1955" y="3168"/>
              <a:ext cx="892" cy="176"/>
            </a:xfrm>
            <a:custGeom>
              <a:avLst/>
              <a:gdLst>
                <a:gd name="T0" fmla="*/ 0 w 892"/>
                <a:gd name="T1" fmla="*/ 80 h 229"/>
                <a:gd name="T2" fmla="*/ 892 w 892"/>
                <a:gd name="T3" fmla="*/ 80 h 229"/>
                <a:gd name="T4" fmla="*/ 892 w 892"/>
                <a:gd name="T5" fmla="*/ 0 h 229"/>
                <a:gd name="T6" fmla="*/ 0 60000 65536"/>
                <a:gd name="T7" fmla="*/ 0 60000 65536"/>
                <a:gd name="T8" fmla="*/ 0 60000 65536"/>
                <a:gd name="T9" fmla="*/ 0 w 892"/>
                <a:gd name="T10" fmla="*/ 0 h 229"/>
                <a:gd name="T11" fmla="*/ 892 w 892"/>
                <a:gd name="T12" fmla="*/ 229 h 229"/>
              </a:gdLst>
              <a:ahLst/>
              <a:cxnLst>
                <a:cxn ang="T6">
                  <a:pos x="T0" y="T1"/>
                </a:cxn>
                <a:cxn ang="T7">
                  <a:pos x="T2" y="T3"/>
                </a:cxn>
                <a:cxn ang="T8">
                  <a:pos x="T4" y="T5"/>
                </a:cxn>
              </a:cxnLst>
              <a:rect l="T9" t="T10" r="T11" b="T12"/>
              <a:pathLst>
                <a:path w="892" h="229">
                  <a:moveTo>
                    <a:pt x="0" y="229"/>
                  </a:moveTo>
                  <a:lnTo>
                    <a:pt x="892" y="229"/>
                  </a:lnTo>
                  <a:lnTo>
                    <a:pt x="892"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83981" name="Freeform 14"/>
            <p:cNvSpPr>
              <a:spLocks/>
            </p:cNvSpPr>
            <p:nvPr/>
          </p:nvSpPr>
          <p:spPr bwMode="auto">
            <a:xfrm>
              <a:off x="2813" y="3145"/>
              <a:ext cx="68" cy="149"/>
            </a:xfrm>
            <a:custGeom>
              <a:avLst/>
              <a:gdLst>
                <a:gd name="T0" fmla="*/ 0 w 68"/>
                <a:gd name="T1" fmla="*/ 80 h 149"/>
                <a:gd name="T2" fmla="*/ 34 w 68"/>
                <a:gd name="T3" fmla="*/ 0 h 149"/>
                <a:gd name="T4" fmla="*/ 68 w 68"/>
                <a:gd name="T5" fmla="*/ 80 h 149"/>
                <a:gd name="T6" fmla="*/ 34 w 68"/>
                <a:gd name="T7" fmla="*/ 149 h 149"/>
                <a:gd name="T8" fmla="*/ 0 w 68"/>
                <a:gd name="T9" fmla="*/ 80 h 149"/>
                <a:gd name="T10" fmla="*/ 0 60000 65536"/>
                <a:gd name="T11" fmla="*/ 0 60000 65536"/>
                <a:gd name="T12" fmla="*/ 0 60000 65536"/>
                <a:gd name="T13" fmla="*/ 0 60000 65536"/>
                <a:gd name="T14" fmla="*/ 0 60000 65536"/>
                <a:gd name="T15" fmla="*/ 0 w 68"/>
                <a:gd name="T16" fmla="*/ 0 h 149"/>
                <a:gd name="T17" fmla="*/ 68 w 68"/>
                <a:gd name="T18" fmla="*/ 149 h 149"/>
              </a:gdLst>
              <a:ahLst/>
              <a:cxnLst>
                <a:cxn ang="T10">
                  <a:pos x="T0" y="T1"/>
                </a:cxn>
                <a:cxn ang="T11">
                  <a:pos x="T2" y="T3"/>
                </a:cxn>
                <a:cxn ang="T12">
                  <a:pos x="T4" y="T5"/>
                </a:cxn>
                <a:cxn ang="T13">
                  <a:pos x="T6" y="T7"/>
                </a:cxn>
                <a:cxn ang="T14">
                  <a:pos x="T8" y="T9"/>
                </a:cxn>
              </a:cxnLst>
              <a:rect l="T15" t="T16" r="T17" b="T18"/>
              <a:pathLst>
                <a:path w="68" h="149">
                  <a:moveTo>
                    <a:pt x="0" y="80"/>
                  </a:moveTo>
                  <a:lnTo>
                    <a:pt x="34" y="0"/>
                  </a:lnTo>
                  <a:lnTo>
                    <a:pt x="68" y="80"/>
                  </a:lnTo>
                  <a:lnTo>
                    <a:pt x="34" y="149"/>
                  </a:lnTo>
                  <a:lnTo>
                    <a:pt x="0" y="80"/>
                  </a:lnTo>
                  <a:close/>
                </a:path>
              </a:pathLst>
            </a:custGeom>
            <a:solidFill>
              <a:srgbClr val="FFFFFF"/>
            </a:solidFill>
            <a:ln w="17463">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83982" name="Rectangle 15"/>
            <p:cNvSpPr>
              <a:spLocks noChangeArrowheads="1"/>
            </p:cNvSpPr>
            <p:nvPr/>
          </p:nvSpPr>
          <p:spPr bwMode="auto">
            <a:xfrm>
              <a:off x="1385" y="2674"/>
              <a:ext cx="4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players</a:t>
              </a:r>
              <a:endParaRPr lang="en-US" altLang="en-US" sz="1800">
                <a:latin typeface="Lucida Sans Typewriter" panose="020B0509030504030204" pitchFamily="49" charset="0"/>
              </a:endParaRPr>
            </a:p>
          </p:txBody>
        </p:sp>
        <p:sp>
          <p:nvSpPr>
            <p:cNvPr id="83983" name="Rectangle 16"/>
            <p:cNvSpPr>
              <a:spLocks noChangeArrowheads="1"/>
            </p:cNvSpPr>
            <p:nvPr/>
          </p:nvSpPr>
          <p:spPr bwMode="auto">
            <a:xfrm>
              <a:off x="1231" y="2674"/>
              <a:ext cx="5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t>
              </a:r>
              <a:endParaRPr lang="en-US" altLang="en-US" sz="1800">
                <a:latin typeface="Lucida Sans Typewriter" panose="020B0509030504030204" pitchFamily="49" charset="0"/>
              </a:endParaRPr>
            </a:p>
          </p:txBody>
        </p:sp>
        <p:grpSp>
          <p:nvGrpSpPr>
            <p:cNvPr id="83984" name="Group 17"/>
            <p:cNvGrpSpPr>
              <a:grpSpLocks/>
            </p:cNvGrpSpPr>
            <p:nvPr/>
          </p:nvGrpSpPr>
          <p:grpSpPr bwMode="auto">
            <a:xfrm>
              <a:off x="2149" y="2303"/>
              <a:ext cx="1407" cy="206"/>
              <a:chOff x="2149" y="2303"/>
              <a:chExt cx="1407" cy="206"/>
            </a:xfrm>
          </p:grpSpPr>
          <p:sp>
            <p:nvSpPr>
              <p:cNvPr id="84051" name="Rectangle 18"/>
              <p:cNvSpPr>
                <a:spLocks noChangeArrowheads="1"/>
              </p:cNvSpPr>
              <p:nvPr/>
            </p:nvSpPr>
            <p:spPr bwMode="auto">
              <a:xfrm>
                <a:off x="2149" y="2303"/>
                <a:ext cx="1407" cy="206"/>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84052" name="Rectangle 19"/>
              <p:cNvSpPr>
                <a:spLocks noChangeArrowheads="1"/>
              </p:cNvSpPr>
              <p:nvPr/>
            </p:nvSpPr>
            <p:spPr bwMode="auto">
              <a:xfrm>
                <a:off x="2563" y="2349"/>
                <a:ext cx="57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Tournament</a:t>
                </a:r>
                <a:endParaRPr lang="en-US" altLang="en-US" sz="1800">
                  <a:latin typeface="Lucida Sans Typewriter" panose="020B0509030504030204" pitchFamily="49" charset="0"/>
                </a:endParaRPr>
              </a:p>
            </p:txBody>
          </p:sp>
        </p:grpSp>
        <p:sp>
          <p:nvSpPr>
            <p:cNvPr id="83985" name="Line 20"/>
            <p:cNvSpPr>
              <a:spLocks noChangeShapeType="1"/>
            </p:cNvSpPr>
            <p:nvPr/>
          </p:nvSpPr>
          <p:spPr bwMode="auto">
            <a:xfrm>
              <a:off x="2847" y="1968"/>
              <a:ext cx="1" cy="32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3986" name="Rectangle 21"/>
            <p:cNvSpPr>
              <a:spLocks noChangeArrowheads="1"/>
            </p:cNvSpPr>
            <p:nvPr/>
          </p:nvSpPr>
          <p:spPr bwMode="auto">
            <a:xfrm>
              <a:off x="2761" y="1960"/>
              <a:ext cx="5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1</a:t>
              </a:r>
              <a:endParaRPr lang="en-US" altLang="en-US" sz="1800">
                <a:latin typeface="Lucida Sans Typewriter" panose="020B0509030504030204" pitchFamily="49" charset="0"/>
              </a:endParaRPr>
            </a:p>
          </p:txBody>
        </p:sp>
        <p:sp>
          <p:nvSpPr>
            <p:cNvPr id="83987" name="Rectangle 22"/>
            <p:cNvSpPr>
              <a:spLocks noChangeArrowheads="1"/>
            </p:cNvSpPr>
            <p:nvPr/>
          </p:nvSpPr>
          <p:spPr bwMode="auto">
            <a:xfrm>
              <a:off x="2761" y="2187"/>
              <a:ext cx="5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1</a:t>
              </a:r>
              <a:endParaRPr lang="en-US" altLang="en-US" sz="1800">
                <a:latin typeface="Lucida Sans Typewriter" panose="020B0509030504030204" pitchFamily="49" charset="0"/>
              </a:endParaRPr>
            </a:p>
          </p:txBody>
        </p:sp>
        <p:grpSp>
          <p:nvGrpSpPr>
            <p:cNvPr id="83988" name="Group 23"/>
            <p:cNvGrpSpPr>
              <a:grpSpLocks/>
            </p:cNvGrpSpPr>
            <p:nvPr/>
          </p:nvGrpSpPr>
          <p:grpSpPr bwMode="auto">
            <a:xfrm>
              <a:off x="673" y="1137"/>
              <a:ext cx="1316" cy="172"/>
              <a:chOff x="673" y="1113"/>
              <a:chExt cx="1316" cy="172"/>
            </a:xfrm>
          </p:grpSpPr>
          <p:sp>
            <p:nvSpPr>
              <p:cNvPr id="84049" name="Rectangle 24"/>
              <p:cNvSpPr>
                <a:spLocks noChangeArrowheads="1"/>
              </p:cNvSpPr>
              <p:nvPr/>
            </p:nvSpPr>
            <p:spPr bwMode="auto">
              <a:xfrm>
                <a:off x="673" y="1113"/>
                <a:ext cx="1316" cy="17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84050" name="Rectangle 25"/>
              <p:cNvSpPr>
                <a:spLocks noChangeArrowheads="1"/>
              </p:cNvSpPr>
              <p:nvPr/>
            </p:nvSpPr>
            <p:spPr bwMode="auto">
              <a:xfrm>
                <a:off x="722" y="1142"/>
                <a:ext cx="121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+applyForTournament()</a:t>
                </a:r>
                <a:endParaRPr lang="en-US" altLang="en-US" sz="1800">
                  <a:latin typeface="Lucida Sans Typewriter" panose="020B0509030504030204" pitchFamily="49" charset="0"/>
                </a:endParaRPr>
              </a:p>
            </p:txBody>
          </p:sp>
        </p:grpSp>
        <p:grpSp>
          <p:nvGrpSpPr>
            <p:cNvPr id="83989" name="Group 26"/>
            <p:cNvGrpSpPr>
              <a:grpSpLocks/>
            </p:cNvGrpSpPr>
            <p:nvPr/>
          </p:nvGrpSpPr>
          <p:grpSpPr bwMode="auto">
            <a:xfrm>
              <a:off x="662" y="3241"/>
              <a:ext cx="1304" cy="217"/>
              <a:chOff x="662" y="3241"/>
              <a:chExt cx="1304" cy="217"/>
            </a:xfrm>
          </p:grpSpPr>
          <p:sp>
            <p:nvSpPr>
              <p:cNvPr id="84047" name="Rectangle 27"/>
              <p:cNvSpPr>
                <a:spLocks noChangeArrowheads="1"/>
              </p:cNvSpPr>
              <p:nvPr/>
            </p:nvSpPr>
            <p:spPr bwMode="auto">
              <a:xfrm>
                <a:off x="662" y="3241"/>
                <a:ext cx="1304" cy="217"/>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84048" name="Rectangle 28"/>
              <p:cNvSpPr>
                <a:spLocks noChangeArrowheads="1"/>
              </p:cNvSpPr>
              <p:nvPr/>
            </p:nvSpPr>
            <p:spPr bwMode="auto">
              <a:xfrm>
                <a:off x="1169" y="3292"/>
                <a:ext cx="28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Match</a:t>
                </a:r>
                <a:endParaRPr lang="en-US" altLang="en-US" sz="1800">
                  <a:latin typeface="Lucida Sans Typewriter" panose="020B0509030504030204" pitchFamily="49" charset="0"/>
                </a:endParaRPr>
              </a:p>
            </p:txBody>
          </p:sp>
        </p:grpSp>
        <p:grpSp>
          <p:nvGrpSpPr>
            <p:cNvPr id="83990" name="Group 29"/>
            <p:cNvGrpSpPr>
              <a:grpSpLocks/>
            </p:cNvGrpSpPr>
            <p:nvPr/>
          </p:nvGrpSpPr>
          <p:grpSpPr bwMode="auto">
            <a:xfrm>
              <a:off x="662" y="3677"/>
              <a:ext cx="1304" cy="263"/>
              <a:chOff x="662" y="3653"/>
              <a:chExt cx="1304" cy="263"/>
            </a:xfrm>
          </p:grpSpPr>
          <p:sp>
            <p:nvSpPr>
              <p:cNvPr id="84043" name="Rectangle 30"/>
              <p:cNvSpPr>
                <a:spLocks noChangeArrowheads="1"/>
              </p:cNvSpPr>
              <p:nvPr/>
            </p:nvSpPr>
            <p:spPr bwMode="auto">
              <a:xfrm>
                <a:off x="662" y="3653"/>
                <a:ext cx="1304" cy="26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84044" name="Group 31"/>
              <p:cNvGrpSpPr>
                <a:grpSpLocks/>
              </p:cNvGrpSpPr>
              <p:nvPr/>
            </p:nvGrpSpPr>
            <p:grpSpPr bwMode="auto">
              <a:xfrm>
                <a:off x="710" y="3682"/>
                <a:ext cx="868" cy="206"/>
                <a:chOff x="710" y="3693"/>
                <a:chExt cx="868" cy="206"/>
              </a:xfrm>
            </p:grpSpPr>
            <p:sp>
              <p:nvSpPr>
                <p:cNvPr id="84045" name="Rectangle 32"/>
                <p:cNvSpPr>
                  <a:spLocks noChangeArrowheads="1"/>
                </p:cNvSpPr>
                <p:nvPr/>
              </p:nvSpPr>
              <p:spPr bwMode="auto">
                <a:xfrm>
                  <a:off x="710" y="3693"/>
                  <a:ext cx="81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+playMove(p,m)</a:t>
                  </a:r>
                  <a:endParaRPr lang="en-US" altLang="en-US" sz="1800">
                    <a:latin typeface="Lucida Sans Typewriter" panose="020B0509030504030204" pitchFamily="49" charset="0"/>
                  </a:endParaRPr>
                </a:p>
              </p:txBody>
            </p:sp>
            <p:sp>
              <p:nvSpPr>
                <p:cNvPr id="84046" name="Rectangle 33"/>
                <p:cNvSpPr>
                  <a:spLocks noChangeArrowheads="1"/>
                </p:cNvSpPr>
                <p:nvPr/>
              </p:nvSpPr>
              <p:spPr bwMode="auto">
                <a:xfrm>
                  <a:off x="710" y="3784"/>
                  <a:ext cx="86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+getScore():Map</a:t>
                  </a:r>
                  <a:endParaRPr lang="en-US" altLang="en-US" sz="1800">
                    <a:latin typeface="Lucida Sans Typewriter" panose="020B0509030504030204" pitchFamily="49" charset="0"/>
                  </a:endParaRPr>
                </a:p>
              </p:txBody>
            </p:sp>
          </p:grpSp>
        </p:grpSp>
        <p:sp>
          <p:nvSpPr>
            <p:cNvPr id="83991" name="Rectangle 34"/>
            <p:cNvSpPr>
              <a:spLocks noChangeArrowheads="1"/>
            </p:cNvSpPr>
            <p:nvPr/>
          </p:nvSpPr>
          <p:spPr bwMode="auto">
            <a:xfrm>
              <a:off x="2029" y="3234"/>
              <a:ext cx="4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matches</a:t>
              </a:r>
              <a:endParaRPr lang="en-US" altLang="en-US" sz="1800">
                <a:latin typeface="Lucida Sans Typewriter" panose="020B0509030504030204" pitchFamily="49" charset="0"/>
              </a:endParaRPr>
            </a:p>
          </p:txBody>
        </p:sp>
        <p:sp>
          <p:nvSpPr>
            <p:cNvPr id="83992" name="Rectangle 35"/>
            <p:cNvSpPr>
              <a:spLocks noChangeArrowheads="1"/>
            </p:cNvSpPr>
            <p:nvPr/>
          </p:nvSpPr>
          <p:spPr bwMode="auto">
            <a:xfrm>
              <a:off x="2029" y="3372"/>
              <a:ext cx="5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t>
              </a:r>
              <a:endParaRPr lang="en-US" altLang="en-US" sz="1800">
                <a:latin typeface="Lucida Sans Typewriter" panose="020B0509030504030204" pitchFamily="49" charset="0"/>
              </a:endParaRPr>
            </a:p>
          </p:txBody>
        </p:sp>
        <p:grpSp>
          <p:nvGrpSpPr>
            <p:cNvPr id="83993" name="Group 36"/>
            <p:cNvGrpSpPr>
              <a:grpSpLocks/>
            </p:cNvGrpSpPr>
            <p:nvPr/>
          </p:nvGrpSpPr>
          <p:grpSpPr bwMode="auto">
            <a:xfrm>
              <a:off x="662" y="3456"/>
              <a:ext cx="1304" cy="217"/>
              <a:chOff x="662" y="3450"/>
              <a:chExt cx="1304" cy="217"/>
            </a:xfrm>
          </p:grpSpPr>
          <p:sp>
            <p:nvSpPr>
              <p:cNvPr id="84039" name="Rectangle 37"/>
              <p:cNvSpPr>
                <a:spLocks noChangeArrowheads="1"/>
              </p:cNvSpPr>
              <p:nvPr/>
            </p:nvSpPr>
            <p:spPr bwMode="auto">
              <a:xfrm>
                <a:off x="662" y="3450"/>
                <a:ext cx="1304" cy="217"/>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84040" name="Group 38"/>
              <p:cNvGrpSpPr>
                <a:grpSpLocks/>
              </p:cNvGrpSpPr>
              <p:nvPr/>
            </p:nvGrpSpPr>
            <p:grpSpPr bwMode="auto">
              <a:xfrm>
                <a:off x="710" y="3456"/>
                <a:ext cx="1099" cy="206"/>
                <a:chOff x="710" y="3464"/>
                <a:chExt cx="1099" cy="206"/>
              </a:xfrm>
            </p:grpSpPr>
            <p:sp>
              <p:nvSpPr>
                <p:cNvPr id="84041" name="Rectangle 39"/>
                <p:cNvSpPr>
                  <a:spLocks noChangeArrowheads="1"/>
                </p:cNvSpPr>
                <p:nvPr/>
              </p:nvSpPr>
              <p:spPr bwMode="auto">
                <a:xfrm>
                  <a:off x="710" y="3464"/>
                  <a:ext cx="63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+start:Date</a:t>
                  </a:r>
                  <a:endParaRPr lang="en-US" altLang="en-US" sz="1800">
                    <a:latin typeface="Lucida Sans Typewriter" panose="020B0509030504030204" pitchFamily="49" charset="0"/>
                  </a:endParaRPr>
                </a:p>
              </p:txBody>
            </p:sp>
            <p:sp>
              <p:nvSpPr>
                <p:cNvPr id="84042" name="Rectangle 40"/>
                <p:cNvSpPr>
                  <a:spLocks noChangeArrowheads="1"/>
                </p:cNvSpPr>
                <p:nvPr/>
              </p:nvSpPr>
              <p:spPr bwMode="auto">
                <a:xfrm>
                  <a:off x="710" y="3555"/>
                  <a:ext cx="109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+status:MatchStatus</a:t>
                  </a:r>
                  <a:endParaRPr lang="en-US" altLang="en-US" sz="1800">
                    <a:latin typeface="Lucida Sans Typewriter" panose="020B0509030504030204" pitchFamily="49" charset="0"/>
                  </a:endParaRPr>
                </a:p>
              </p:txBody>
            </p:sp>
          </p:grpSp>
        </p:grpSp>
        <p:grpSp>
          <p:nvGrpSpPr>
            <p:cNvPr id="83994" name="Group 41"/>
            <p:cNvGrpSpPr>
              <a:grpSpLocks/>
            </p:cNvGrpSpPr>
            <p:nvPr/>
          </p:nvGrpSpPr>
          <p:grpSpPr bwMode="auto">
            <a:xfrm>
              <a:off x="2149" y="2510"/>
              <a:ext cx="1407" cy="320"/>
              <a:chOff x="2149" y="2498"/>
              <a:chExt cx="1407" cy="320"/>
            </a:xfrm>
          </p:grpSpPr>
          <p:sp>
            <p:nvSpPr>
              <p:cNvPr id="84034" name="Rectangle 42"/>
              <p:cNvSpPr>
                <a:spLocks noChangeArrowheads="1"/>
              </p:cNvSpPr>
              <p:nvPr/>
            </p:nvSpPr>
            <p:spPr bwMode="auto">
              <a:xfrm>
                <a:off x="2149" y="2498"/>
                <a:ext cx="1407" cy="32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84035" name="Group 43"/>
              <p:cNvGrpSpPr>
                <a:grpSpLocks/>
              </p:cNvGrpSpPr>
              <p:nvPr/>
            </p:nvGrpSpPr>
            <p:grpSpPr bwMode="auto">
              <a:xfrm>
                <a:off x="2195" y="2509"/>
                <a:ext cx="1157" cy="298"/>
                <a:chOff x="2195" y="2514"/>
                <a:chExt cx="1157" cy="298"/>
              </a:xfrm>
            </p:grpSpPr>
            <p:sp>
              <p:nvSpPr>
                <p:cNvPr id="84036" name="Rectangle 44"/>
                <p:cNvSpPr>
                  <a:spLocks noChangeArrowheads="1"/>
                </p:cNvSpPr>
                <p:nvPr/>
              </p:nvSpPr>
              <p:spPr bwMode="auto">
                <a:xfrm>
                  <a:off x="2195" y="2514"/>
                  <a:ext cx="115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-maNumPlayers:String</a:t>
                  </a:r>
                  <a:endParaRPr lang="en-US" altLang="en-US" sz="1800">
                    <a:latin typeface="Lucida Sans Typewriter" panose="020B0509030504030204" pitchFamily="49" charset="0"/>
                  </a:endParaRPr>
                </a:p>
              </p:txBody>
            </p:sp>
            <p:sp>
              <p:nvSpPr>
                <p:cNvPr id="84037" name="Rectangle 45"/>
                <p:cNvSpPr>
                  <a:spLocks noChangeArrowheads="1"/>
                </p:cNvSpPr>
                <p:nvPr/>
              </p:nvSpPr>
              <p:spPr bwMode="auto">
                <a:xfrm>
                  <a:off x="2195" y="2606"/>
                  <a:ext cx="63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+start:Date</a:t>
                  </a:r>
                  <a:endParaRPr lang="en-US" altLang="en-US" sz="1800">
                    <a:latin typeface="Lucida Sans Typewriter" panose="020B0509030504030204" pitchFamily="49" charset="0"/>
                  </a:endParaRPr>
                </a:p>
              </p:txBody>
            </p:sp>
            <p:sp>
              <p:nvSpPr>
                <p:cNvPr id="84038" name="Rectangle 46"/>
                <p:cNvSpPr>
                  <a:spLocks noChangeArrowheads="1"/>
                </p:cNvSpPr>
                <p:nvPr/>
              </p:nvSpPr>
              <p:spPr bwMode="auto">
                <a:xfrm>
                  <a:off x="2195" y="2697"/>
                  <a:ext cx="52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+end:Date</a:t>
                  </a:r>
                  <a:endParaRPr lang="en-US" altLang="en-US" sz="1800">
                    <a:latin typeface="Lucida Sans Typewriter" panose="020B0509030504030204" pitchFamily="49" charset="0"/>
                  </a:endParaRPr>
                </a:p>
              </p:txBody>
            </p:sp>
          </p:grpSp>
        </p:grpSp>
        <p:sp>
          <p:nvSpPr>
            <p:cNvPr id="83995" name="Freeform 47"/>
            <p:cNvSpPr>
              <a:spLocks/>
            </p:cNvSpPr>
            <p:nvPr/>
          </p:nvSpPr>
          <p:spPr bwMode="auto">
            <a:xfrm>
              <a:off x="1978" y="919"/>
              <a:ext cx="869" cy="217"/>
            </a:xfrm>
            <a:custGeom>
              <a:avLst/>
              <a:gdLst>
                <a:gd name="T0" fmla="*/ 0 w 869"/>
                <a:gd name="T1" fmla="*/ 0 h 217"/>
                <a:gd name="T2" fmla="*/ 869 w 869"/>
                <a:gd name="T3" fmla="*/ 0 h 217"/>
                <a:gd name="T4" fmla="*/ 869 w 869"/>
                <a:gd name="T5" fmla="*/ 217 h 217"/>
                <a:gd name="T6" fmla="*/ 0 60000 65536"/>
                <a:gd name="T7" fmla="*/ 0 60000 65536"/>
                <a:gd name="T8" fmla="*/ 0 60000 65536"/>
                <a:gd name="T9" fmla="*/ 0 w 869"/>
                <a:gd name="T10" fmla="*/ 0 h 217"/>
                <a:gd name="T11" fmla="*/ 869 w 869"/>
                <a:gd name="T12" fmla="*/ 217 h 217"/>
              </a:gdLst>
              <a:ahLst/>
              <a:cxnLst>
                <a:cxn ang="T6">
                  <a:pos x="T0" y="T1"/>
                </a:cxn>
                <a:cxn ang="T7">
                  <a:pos x="T2" y="T3"/>
                </a:cxn>
                <a:cxn ang="T8">
                  <a:pos x="T4" y="T5"/>
                </a:cxn>
              </a:cxnLst>
              <a:rect l="T9" t="T10" r="T11" b="T12"/>
              <a:pathLst>
                <a:path w="869" h="217">
                  <a:moveTo>
                    <a:pt x="0" y="0"/>
                  </a:moveTo>
                  <a:lnTo>
                    <a:pt x="869" y="0"/>
                  </a:lnTo>
                  <a:lnTo>
                    <a:pt x="869" y="217"/>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83996" name="Rectangle 48"/>
            <p:cNvSpPr>
              <a:spLocks noChangeArrowheads="1"/>
            </p:cNvSpPr>
            <p:nvPr/>
          </p:nvSpPr>
          <p:spPr bwMode="auto">
            <a:xfrm>
              <a:off x="2018" y="947"/>
              <a:ext cx="5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1</a:t>
              </a:r>
              <a:endParaRPr lang="en-US" altLang="en-US" sz="1800">
                <a:latin typeface="Lucida Sans Typewriter" panose="020B0509030504030204" pitchFamily="49" charset="0"/>
              </a:endParaRPr>
            </a:p>
          </p:txBody>
        </p:sp>
        <p:sp>
          <p:nvSpPr>
            <p:cNvPr id="83997" name="Rectangle 49"/>
            <p:cNvSpPr>
              <a:spLocks noChangeArrowheads="1"/>
            </p:cNvSpPr>
            <p:nvPr/>
          </p:nvSpPr>
          <p:spPr bwMode="auto">
            <a:xfrm>
              <a:off x="2761" y="1008"/>
              <a:ext cx="5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1</a:t>
              </a:r>
              <a:endParaRPr lang="en-US" altLang="en-US" sz="1800">
                <a:latin typeface="Lucida Sans Typewriter" panose="020B0509030504030204" pitchFamily="49" charset="0"/>
              </a:endParaRPr>
            </a:p>
          </p:txBody>
        </p:sp>
        <p:sp>
          <p:nvSpPr>
            <p:cNvPr id="83998" name="Rectangle 50"/>
            <p:cNvSpPr>
              <a:spLocks noChangeArrowheads="1"/>
            </p:cNvSpPr>
            <p:nvPr/>
          </p:nvSpPr>
          <p:spPr bwMode="auto">
            <a:xfrm>
              <a:off x="2071" y="2583"/>
              <a:ext cx="5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t>
              </a:r>
              <a:endParaRPr lang="en-US" altLang="en-US" sz="1800">
                <a:latin typeface="Lucida Sans Typewriter" panose="020B0509030504030204" pitchFamily="49" charset="0"/>
              </a:endParaRPr>
            </a:p>
          </p:txBody>
        </p:sp>
        <p:sp>
          <p:nvSpPr>
            <p:cNvPr id="83999" name="Line 51"/>
            <p:cNvSpPr>
              <a:spLocks noChangeShapeType="1"/>
            </p:cNvSpPr>
            <p:nvPr/>
          </p:nvSpPr>
          <p:spPr bwMode="auto">
            <a:xfrm flipV="1">
              <a:off x="1314" y="2989"/>
              <a:ext cx="1" cy="25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4000" name="Rectangle 52"/>
            <p:cNvSpPr>
              <a:spLocks noChangeArrowheads="1"/>
            </p:cNvSpPr>
            <p:nvPr/>
          </p:nvSpPr>
          <p:spPr bwMode="auto">
            <a:xfrm>
              <a:off x="895" y="3120"/>
              <a:ext cx="4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matches</a:t>
              </a:r>
              <a:endParaRPr lang="en-US" altLang="en-US" sz="1800">
                <a:latin typeface="Lucida Sans Typewriter" panose="020B0509030504030204" pitchFamily="49" charset="0"/>
              </a:endParaRPr>
            </a:p>
          </p:txBody>
        </p:sp>
        <p:sp>
          <p:nvSpPr>
            <p:cNvPr id="84001" name="Rectangle 53"/>
            <p:cNvSpPr>
              <a:spLocks noChangeArrowheads="1"/>
            </p:cNvSpPr>
            <p:nvPr/>
          </p:nvSpPr>
          <p:spPr bwMode="auto">
            <a:xfrm>
              <a:off x="1361" y="3120"/>
              <a:ext cx="5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t>
              </a:r>
              <a:endParaRPr lang="en-US" altLang="en-US" sz="1800">
                <a:latin typeface="Lucida Sans Typewriter" panose="020B0509030504030204" pitchFamily="49" charset="0"/>
              </a:endParaRPr>
            </a:p>
          </p:txBody>
        </p:sp>
        <p:grpSp>
          <p:nvGrpSpPr>
            <p:cNvPr id="84002" name="Group 54"/>
            <p:cNvGrpSpPr>
              <a:grpSpLocks/>
            </p:cNvGrpSpPr>
            <p:nvPr/>
          </p:nvGrpSpPr>
          <p:grpSpPr bwMode="auto">
            <a:xfrm>
              <a:off x="673" y="816"/>
              <a:ext cx="1316" cy="217"/>
              <a:chOff x="673" y="816"/>
              <a:chExt cx="1316" cy="217"/>
            </a:xfrm>
          </p:grpSpPr>
          <p:sp>
            <p:nvSpPr>
              <p:cNvPr id="84032" name="Rectangle 55"/>
              <p:cNvSpPr>
                <a:spLocks noChangeArrowheads="1"/>
              </p:cNvSpPr>
              <p:nvPr/>
            </p:nvSpPr>
            <p:spPr bwMode="auto">
              <a:xfrm>
                <a:off x="925" y="867"/>
                <a:ext cx="81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TournamentForm</a:t>
                </a:r>
                <a:endParaRPr lang="en-US" altLang="en-US" sz="1800">
                  <a:latin typeface="Lucida Sans Typewriter" panose="020B0509030504030204" pitchFamily="49" charset="0"/>
                </a:endParaRPr>
              </a:p>
            </p:txBody>
          </p:sp>
          <p:sp>
            <p:nvSpPr>
              <p:cNvPr id="84033" name="Rectangle 56"/>
              <p:cNvSpPr>
                <a:spLocks noChangeArrowheads="1"/>
              </p:cNvSpPr>
              <p:nvPr/>
            </p:nvSpPr>
            <p:spPr bwMode="auto">
              <a:xfrm>
                <a:off x="673" y="816"/>
                <a:ext cx="1316" cy="217"/>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sp>
          <p:nvSpPr>
            <p:cNvPr id="84003" name="Freeform 57"/>
            <p:cNvSpPr>
              <a:spLocks/>
            </p:cNvSpPr>
            <p:nvPr/>
          </p:nvSpPr>
          <p:spPr bwMode="auto">
            <a:xfrm>
              <a:off x="1325" y="2566"/>
              <a:ext cx="824" cy="218"/>
            </a:xfrm>
            <a:custGeom>
              <a:avLst/>
              <a:gdLst>
                <a:gd name="T0" fmla="*/ 0 w 824"/>
                <a:gd name="T1" fmla="*/ 218 h 218"/>
                <a:gd name="T2" fmla="*/ 0 w 824"/>
                <a:gd name="T3" fmla="*/ 0 h 218"/>
                <a:gd name="T4" fmla="*/ 824 w 824"/>
                <a:gd name="T5" fmla="*/ 0 h 218"/>
                <a:gd name="T6" fmla="*/ 0 60000 65536"/>
                <a:gd name="T7" fmla="*/ 0 60000 65536"/>
                <a:gd name="T8" fmla="*/ 0 60000 65536"/>
                <a:gd name="T9" fmla="*/ 0 w 824"/>
                <a:gd name="T10" fmla="*/ 0 h 218"/>
                <a:gd name="T11" fmla="*/ 824 w 824"/>
                <a:gd name="T12" fmla="*/ 218 h 218"/>
              </a:gdLst>
              <a:ahLst/>
              <a:cxnLst>
                <a:cxn ang="T6">
                  <a:pos x="T0" y="T1"/>
                </a:cxn>
                <a:cxn ang="T7">
                  <a:pos x="T2" y="T3"/>
                </a:cxn>
                <a:cxn ang="T8">
                  <a:pos x="T4" y="T5"/>
                </a:cxn>
              </a:cxnLst>
              <a:rect l="T9" t="T10" r="T11" b="T12"/>
              <a:pathLst>
                <a:path w="824" h="218">
                  <a:moveTo>
                    <a:pt x="0" y="218"/>
                  </a:moveTo>
                  <a:lnTo>
                    <a:pt x="0" y="0"/>
                  </a:lnTo>
                  <a:lnTo>
                    <a:pt x="82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84004" name="Rectangle 58"/>
            <p:cNvSpPr>
              <a:spLocks noChangeArrowheads="1"/>
            </p:cNvSpPr>
            <p:nvPr/>
          </p:nvSpPr>
          <p:spPr bwMode="auto">
            <a:xfrm>
              <a:off x="1092" y="2674"/>
              <a:ext cx="5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t>
              </a:r>
              <a:endParaRPr lang="en-US" altLang="en-US" sz="1800">
                <a:latin typeface="Lucida Sans Typewriter" panose="020B0509030504030204" pitchFamily="49" charset="0"/>
              </a:endParaRPr>
            </a:p>
          </p:txBody>
        </p:sp>
        <p:sp>
          <p:nvSpPr>
            <p:cNvPr id="84005" name="Rectangle 59"/>
            <p:cNvSpPr>
              <a:spLocks noChangeArrowheads="1"/>
            </p:cNvSpPr>
            <p:nvPr/>
          </p:nvSpPr>
          <p:spPr bwMode="auto">
            <a:xfrm>
              <a:off x="1316" y="1462"/>
              <a:ext cx="5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t>
              </a:r>
              <a:endParaRPr lang="en-US" altLang="en-US" sz="1800">
                <a:latin typeface="Lucida Sans Typewriter" panose="020B0509030504030204" pitchFamily="49" charset="0"/>
              </a:endParaRPr>
            </a:p>
          </p:txBody>
        </p:sp>
        <p:sp>
          <p:nvSpPr>
            <p:cNvPr id="84006" name="Freeform 60"/>
            <p:cNvSpPr>
              <a:spLocks/>
            </p:cNvSpPr>
            <p:nvPr/>
          </p:nvSpPr>
          <p:spPr bwMode="auto">
            <a:xfrm>
              <a:off x="1039" y="1537"/>
              <a:ext cx="984" cy="1247"/>
            </a:xfrm>
            <a:custGeom>
              <a:avLst/>
              <a:gdLst>
                <a:gd name="T0" fmla="*/ 0 w 984"/>
                <a:gd name="T1" fmla="*/ 1247 h 1247"/>
                <a:gd name="T2" fmla="*/ 0 w 984"/>
                <a:gd name="T3" fmla="*/ 0 h 1247"/>
                <a:gd name="T4" fmla="*/ 984 w 984"/>
                <a:gd name="T5" fmla="*/ 0 h 1247"/>
                <a:gd name="T6" fmla="*/ 0 60000 65536"/>
                <a:gd name="T7" fmla="*/ 0 60000 65536"/>
                <a:gd name="T8" fmla="*/ 0 60000 65536"/>
                <a:gd name="T9" fmla="*/ 0 w 984"/>
                <a:gd name="T10" fmla="*/ 0 h 1247"/>
                <a:gd name="T11" fmla="*/ 984 w 984"/>
                <a:gd name="T12" fmla="*/ 1247 h 1247"/>
              </a:gdLst>
              <a:ahLst/>
              <a:cxnLst>
                <a:cxn ang="T6">
                  <a:pos x="T0" y="T1"/>
                </a:cxn>
                <a:cxn ang="T7">
                  <a:pos x="T2" y="T3"/>
                </a:cxn>
                <a:cxn ang="T8">
                  <a:pos x="T4" y="T5"/>
                </a:cxn>
              </a:cxnLst>
              <a:rect l="T9" t="T10" r="T11" b="T12"/>
              <a:pathLst>
                <a:path w="984" h="1247">
                  <a:moveTo>
                    <a:pt x="0" y="1247"/>
                  </a:moveTo>
                  <a:lnTo>
                    <a:pt x="0" y="0"/>
                  </a:lnTo>
                  <a:lnTo>
                    <a:pt x="98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84007" name="Group 61"/>
            <p:cNvGrpSpPr>
              <a:grpSpLocks/>
            </p:cNvGrpSpPr>
            <p:nvPr/>
          </p:nvGrpSpPr>
          <p:grpSpPr bwMode="auto">
            <a:xfrm>
              <a:off x="2149" y="2830"/>
              <a:ext cx="1407" cy="321"/>
              <a:chOff x="2149" y="2806"/>
              <a:chExt cx="1407" cy="321"/>
            </a:xfrm>
          </p:grpSpPr>
          <p:sp>
            <p:nvSpPr>
              <p:cNvPr id="84027" name="Rectangle 62"/>
              <p:cNvSpPr>
                <a:spLocks noChangeArrowheads="1"/>
              </p:cNvSpPr>
              <p:nvPr/>
            </p:nvSpPr>
            <p:spPr bwMode="auto">
              <a:xfrm>
                <a:off x="2149" y="2806"/>
                <a:ext cx="1407" cy="321"/>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84028" name="Group 63"/>
              <p:cNvGrpSpPr>
                <a:grpSpLocks/>
              </p:cNvGrpSpPr>
              <p:nvPr/>
            </p:nvGrpSpPr>
            <p:grpSpPr bwMode="auto">
              <a:xfrm>
                <a:off x="2195" y="2818"/>
                <a:ext cx="1157" cy="298"/>
                <a:chOff x="2195" y="2823"/>
                <a:chExt cx="1157" cy="298"/>
              </a:xfrm>
            </p:grpSpPr>
            <p:sp>
              <p:nvSpPr>
                <p:cNvPr id="84029" name="Rectangle 64"/>
                <p:cNvSpPr>
                  <a:spLocks noChangeArrowheads="1"/>
                </p:cNvSpPr>
                <p:nvPr/>
              </p:nvSpPr>
              <p:spPr bwMode="auto">
                <a:xfrm>
                  <a:off x="2195" y="2823"/>
                  <a:ext cx="92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+acceptPlayer(p)</a:t>
                  </a:r>
                  <a:endParaRPr lang="en-US" altLang="en-US" sz="1800">
                    <a:latin typeface="Lucida Sans Typewriter" panose="020B0509030504030204" pitchFamily="49" charset="0"/>
                  </a:endParaRPr>
                </a:p>
              </p:txBody>
            </p:sp>
            <p:sp>
              <p:nvSpPr>
                <p:cNvPr id="84030" name="Rectangle 65"/>
                <p:cNvSpPr>
                  <a:spLocks noChangeArrowheads="1"/>
                </p:cNvSpPr>
                <p:nvPr/>
              </p:nvSpPr>
              <p:spPr bwMode="auto">
                <a:xfrm>
                  <a:off x="2195" y="2915"/>
                  <a:ext cx="92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+removePlayer(p)</a:t>
                  </a:r>
                  <a:endParaRPr lang="en-US" altLang="en-US" sz="1800">
                    <a:latin typeface="Lucida Sans Typewriter" panose="020B0509030504030204" pitchFamily="49" charset="0"/>
                  </a:endParaRPr>
                </a:p>
              </p:txBody>
            </p:sp>
            <p:sp>
              <p:nvSpPr>
                <p:cNvPr id="84031" name="Rectangle 66"/>
                <p:cNvSpPr>
                  <a:spLocks noChangeArrowheads="1"/>
                </p:cNvSpPr>
                <p:nvPr/>
              </p:nvSpPr>
              <p:spPr bwMode="auto">
                <a:xfrm>
                  <a:off x="2195" y="3006"/>
                  <a:ext cx="115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+isPlayerAccepted(p)</a:t>
                  </a:r>
                  <a:endParaRPr lang="en-US" altLang="en-US" sz="1800">
                    <a:latin typeface="Lucida Sans Typewriter" panose="020B0509030504030204" pitchFamily="49" charset="0"/>
                  </a:endParaRPr>
                </a:p>
              </p:txBody>
            </p:sp>
          </p:grpSp>
        </p:grpSp>
        <p:grpSp>
          <p:nvGrpSpPr>
            <p:cNvPr id="84008" name="Group 67"/>
            <p:cNvGrpSpPr>
              <a:grpSpLocks/>
            </p:cNvGrpSpPr>
            <p:nvPr/>
          </p:nvGrpSpPr>
          <p:grpSpPr bwMode="auto">
            <a:xfrm>
              <a:off x="3682" y="2784"/>
              <a:ext cx="1304" cy="205"/>
              <a:chOff x="3682" y="2784"/>
              <a:chExt cx="1304" cy="205"/>
            </a:xfrm>
          </p:grpSpPr>
          <p:sp>
            <p:nvSpPr>
              <p:cNvPr id="84025" name="Rectangle 68"/>
              <p:cNvSpPr>
                <a:spLocks noChangeArrowheads="1"/>
              </p:cNvSpPr>
              <p:nvPr/>
            </p:nvSpPr>
            <p:spPr bwMode="auto">
              <a:xfrm>
                <a:off x="3682" y="2784"/>
                <a:ext cx="1304" cy="205"/>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84026" name="Rectangle 69"/>
              <p:cNvSpPr>
                <a:spLocks noChangeArrowheads="1"/>
              </p:cNvSpPr>
              <p:nvPr/>
            </p:nvSpPr>
            <p:spPr bwMode="auto">
              <a:xfrm>
                <a:off x="4043" y="2829"/>
                <a:ext cx="57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Advertiser</a:t>
                </a:r>
                <a:endParaRPr lang="en-US" altLang="en-US" sz="1800">
                  <a:latin typeface="Lucida Sans Typewriter" panose="020B0509030504030204" pitchFamily="49" charset="0"/>
                </a:endParaRPr>
              </a:p>
            </p:txBody>
          </p:sp>
        </p:grpSp>
        <p:sp>
          <p:nvSpPr>
            <p:cNvPr id="84009" name="Rectangle 70"/>
            <p:cNvSpPr>
              <a:spLocks noChangeArrowheads="1"/>
            </p:cNvSpPr>
            <p:nvPr/>
          </p:nvSpPr>
          <p:spPr bwMode="auto">
            <a:xfrm>
              <a:off x="3885" y="2674"/>
              <a:ext cx="46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sponsors</a:t>
              </a:r>
              <a:endParaRPr lang="en-US" altLang="en-US" sz="1800">
                <a:latin typeface="Lucida Sans Typewriter" panose="020B0509030504030204" pitchFamily="49" charset="0"/>
              </a:endParaRPr>
            </a:p>
          </p:txBody>
        </p:sp>
        <p:sp>
          <p:nvSpPr>
            <p:cNvPr id="84010" name="Rectangle 71"/>
            <p:cNvSpPr>
              <a:spLocks noChangeArrowheads="1"/>
            </p:cNvSpPr>
            <p:nvPr/>
          </p:nvSpPr>
          <p:spPr bwMode="auto">
            <a:xfrm>
              <a:off x="4424" y="2674"/>
              <a:ext cx="5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t>
              </a:r>
              <a:endParaRPr lang="en-US" altLang="en-US" sz="1800">
                <a:latin typeface="Lucida Sans Typewriter" panose="020B0509030504030204" pitchFamily="49" charset="0"/>
              </a:endParaRPr>
            </a:p>
          </p:txBody>
        </p:sp>
        <p:sp>
          <p:nvSpPr>
            <p:cNvPr id="84011" name="Rectangle 72"/>
            <p:cNvSpPr>
              <a:spLocks noChangeArrowheads="1"/>
            </p:cNvSpPr>
            <p:nvPr/>
          </p:nvSpPr>
          <p:spPr bwMode="auto">
            <a:xfrm>
              <a:off x="3583" y="2583"/>
              <a:ext cx="5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t>
              </a:r>
              <a:endParaRPr lang="en-US" altLang="en-US" sz="1800">
                <a:latin typeface="Lucida Sans Typewriter" panose="020B0509030504030204" pitchFamily="49" charset="0"/>
              </a:endParaRPr>
            </a:p>
          </p:txBody>
        </p:sp>
        <p:sp>
          <p:nvSpPr>
            <p:cNvPr id="84012" name="Freeform 73"/>
            <p:cNvSpPr>
              <a:spLocks/>
            </p:cNvSpPr>
            <p:nvPr/>
          </p:nvSpPr>
          <p:spPr bwMode="auto">
            <a:xfrm>
              <a:off x="3545" y="2566"/>
              <a:ext cx="835" cy="218"/>
            </a:xfrm>
            <a:custGeom>
              <a:avLst/>
              <a:gdLst>
                <a:gd name="T0" fmla="*/ 835 w 835"/>
                <a:gd name="T1" fmla="*/ 218 h 218"/>
                <a:gd name="T2" fmla="*/ 835 w 835"/>
                <a:gd name="T3" fmla="*/ 0 h 218"/>
                <a:gd name="T4" fmla="*/ 0 w 835"/>
                <a:gd name="T5" fmla="*/ 0 h 218"/>
                <a:gd name="T6" fmla="*/ 0 60000 65536"/>
                <a:gd name="T7" fmla="*/ 0 60000 65536"/>
                <a:gd name="T8" fmla="*/ 0 60000 65536"/>
                <a:gd name="T9" fmla="*/ 0 w 835"/>
                <a:gd name="T10" fmla="*/ 0 h 218"/>
                <a:gd name="T11" fmla="*/ 835 w 835"/>
                <a:gd name="T12" fmla="*/ 218 h 218"/>
              </a:gdLst>
              <a:ahLst/>
              <a:cxnLst>
                <a:cxn ang="T6">
                  <a:pos x="T0" y="T1"/>
                </a:cxn>
                <a:cxn ang="T7">
                  <a:pos x="T2" y="T3"/>
                </a:cxn>
                <a:cxn ang="T8">
                  <a:pos x="T4" y="T5"/>
                </a:cxn>
              </a:cxnLst>
              <a:rect l="T9" t="T10" r="T11" b="T12"/>
              <a:pathLst>
                <a:path w="835" h="218">
                  <a:moveTo>
                    <a:pt x="835" y="218"/>
                  </a:moveTo>
                  <a:lnTo>
                    <a:pt x="835"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84013" name="Rectangle 74"/>
            <p:cNvSpPr>
              <a:spLocks noChangeArrowheads="1"/>
            </p:cNvSpPr>
            <p:nvPr/>
          </p:nvSpPr>
          <p:spPr bwMode="auto">
            <a:xfrm>
              <a:off x="4563" y="2674"/>
              <a:ext cx="5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t>
              </a:r>
              <a:endParaRPr lang="en-US" altLang="en-US" sz="1800">
                <a:latin typeface="Lucida Sans Typewriter" panose="020B0509030504030204" pitchFamily="49" charset="0"/>
              </a:endParaRPr>
            </a:p>
          </p:txBody>
        </p:sp>
        <p:sp>
          <p:nvSpPr>
            <p:cNvPr id="84014" name="Rectangle 75"/>
            <p:cNvSpPr>
              <a:spLocks noChangeArrowheads="1"/>
            </p:cNvSpPr>
            <p:nvPr/>
          </p:nvSpPr>
          <p:spPr bwMode="auto">
            <a:xfrm>
              <a:off x="4224" y="1462"/>
              <a:ext cx="5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t>
              </a:r>
              <a:endParaRPr lang="en-US" altLang="en-US" sz="1800">
                <a:latin typeface="Lucida Sans Typewriter" panose="020B0509030504030204" pitchFamily="49" charset="0"/>
              </a:endParaRPr>
            </a:p>
          </p:txBody>
        </p:sp>
        <p:sp>
          <p:nvSpPr>
            <p:cNvPr id="84015" name="Freeform 76"/>
            <p:cNvSpPr>
              <a:spLocks/>
            </p:cNvSpPr>
            <p:nvPr/>
          </p:nvSpPr>
          <p:spPr bwMode="auto">
            <a:xfrm>
              <a:off x="3956" y="1537"/>
              <a:ext cx="698" cy="1247"/>
            </a:xfrm>
            <a:custGeom>
              <a:avLst/>
              <a:gdLst>
                <a:gd name="T0" fmla="*/ 698 w 698"/>
                <a:gd name="T1" fmla="*/ 1247 h 1247"/>
                <a:gd name="T2" fmla="*/ 698 w 698"/>
                <a:gd name="T3" fmla="*/ 0 h 1247"/>
                <a:gd name="T4" fmla="*/ 0 w 698"/>
                <a:gd name="T5" fmla="*/ 0 h 1247"/>
                <a:gd name="T6" fmla="*/ 0 60000 65536"/>
                <a:gd name="T7" fmla="*/ 0 60000 65536"/>
                <a:gd name="T8" fmla="*/ 0 60000 65536"/>
                <a:gd name="T9" fmla="*/ 0 w 698"/>
                <a:gd name="T10" fmla="*/ 0 h 1247"/>
                <a:gd name="T11" fmla="*/ 698 w 698"/>
                <a:gd name="T12" fmla="*/ 1247 h 1247"/>
              </a:gdLst>
              <a:ahLst/>
              <a:cxnLst>
                <a:cxn ang="T6">
                  <a:pos x="T0" y="T1"/>
                </a:cxn>
                <a:cxn ang="T7">
                  <a:pos x="T2" y="T3"/>
                </a:cxn>
                <a:cxn ang="T8">
                  <a:pos x="T4" y="T5"/>
                </a:cxn>
              </a:cxnLst>
              <a:rect l="T9" t="T10" r="T11" b="T12"/>
              <a:pathLst>
                <a:path w="698" h="1247">
                  <a:moveTo>
                    <a:pt x="698" y="1247"/>
                  </a:moveTo>
                  <a:lnTo>
                    <a:pt x="698"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84016" name="Rectangle 77"/>
            <p:cNvSpPr>
              <a:spLocks noChangeArrowheads="1"/>
            </p:cNvSpPr>
            <p:nvPr/>
          </p:nvSpPr>
          <p:spPr bwMode="auto">
            <a:xfrm>
              <a:off x="1361" y="3006"/>
              <a:ext cx="5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t>
              </a:r>
              <a:endParaRPr lang="en-US" altLang="en-US" sz="1800">
                <a:latin typeface="Lucida Sans Typewriter" panose="020B0509030504030204" pitchFamily="49" charset="0"/>
              </a:endParaRPr>
            </a:p>
          </p:txBody>
        </p:sp>
        <p:grpSp>
          <p:nvGrpSpPr>
            <p:cNvPr id="84017" name="Group 78"/>
            <p:cNvGrpSpPr>
              <a:grpSpLocks/>
            </p:cNvGrpSpPr>
            <p:nvPr/>
          </p:nvGrpSpPr>
          <p:grpSpPr bwMode="auto">
            <a:xfrm>
              <a:off x="2023" y="1452"/>
              <a:ext cx="1957" cy="503"/>
              <a:chOff x="2023" y="1434"/>
              <a:chExt cx="1957" cy="503"/>
            </a:xfrm>
          </p:grpSpPr>
          <p:sp>
            <p:nvSpPr>
              <p:cNvPr id="84018" name="Rectangle 79"/>
              <p:cNvSpPr>
                <a:spLocks noChangeArrowheads="1"/>
              </p:cNvSpPr>
              <p:nvPr/>
            </p:nvSpPr>
            <p:spPr bwMode="auto">
              <a:xfrm>
                <a:off x="2023" y="1434"/>
                <a:ext cx="1945" cy="50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84019" name="Group 80"/>
              <p:cNvGrpSpPr>
                <a:grpSpLocks/>
              </p:cNvGrpSpPr>
              <p:nvPr/>
            </p:nvGrpSpPr>
            <p:grpSpPr bwMode="auto">
              <a:xfrm>
                <a:off x="2071" y="1445"/>
                <a:ext cx="1909" cy="481"/>
                <a:chOff x="2071" y="1450"/>
                <a:chExt cx="1909" cy="481"/>
              </a:xfrm>
            </p:grpSpPr>
            <p:sp>
              <p:nvSpPr>
                <p:cNvPr id="84020" name="Rectangle 81"/>
                <p:cNvSpPr>
                  <a:spLocks noChangeArrowheads="1"/>
                </p:cNvSpPr>
                <p:nvPr/>
              </p:nvSpPr>
              <p:spPr bwMode="auto">
                <a:xfrm>
                  <a:off x="2071" y="1450"/>
                  <a:ext cx="190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+selectSponsors(advertisers):List</a:t>
                  </a:r>
                  <a:endParaRPr lang="en-US" altLang="en-US" sz="1800">
                    <a:latin typeface="Lucida Sans Typewriter" panose="020B0509030504030204" pitchFamily="49" charset="0"/>
                  </a:endParaRPr>
                </a:p>
              </p:txBody>
            </p:sp>
            <p:sp>
              <p:nvSpPr>
                <p:cNvPr id="84021" name="Rectangle 82"/>
                <p:cNvSpPr>
                  <a:spLocks noChangeArrowheads="1"/>
                </p:cNvSpPr>
                <p:nvPr/>
              </p:nvSpPr>
              <p:spPr bwMode="auto">
                <a:xfrm>
                  <a:off x="2071" y="1542"/>
                  <a:ext cx="127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+advertizeTournament()</a:t>
                  </a:r>
                  <a:endParaRPr lang="en-US" altLang="en-US" sz="1800">
                    <a:latin typeface="Lucida Sans Typewriter" panose="020B0509030504030204" pitchFamily="49" charset="0"/>
                  </a:endParaRPr>
                </a:p>
              </p:txBody>
            </p:sp>
            <p:sp>
              <p:nvSpPr>
                <p:cNvPr id="84022" name="Rectangle 83"/>
                <p:cNvSpPr>
                  <a:spLocks noChangeArrowheads="1"/>
                </p:cNvSpPr>
                <p:nvPr/>
              </p:nvSpPr>
              <p:spPr bwMode="auto">
                <a:xfrm>
                  <a:off x="2071" y="1633"/>
                  <a:ext cx="92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+acceptPlayer(p)</a:t>
                  </a:r>
                  <a:endParaRPr lang="en-US" altLang="en-US" sz="1800">
                    <a:latin typeface="Lucida Sans Typewriter" panose="020B0509030504030204" pitchFamily="49" charset="0"/>
                  </a:endParaRPr>
                </a:p>
              </p:txBody>
            </p:sp>
            <p:sp>
              <p:nvSpPr>
                <p:cNvPr id="84023" name="Rectangle 84"/>
                <p:cNvSpPr>
                  <a:spLocks noChangeArrowheads="1"/>
                </p:cNvSpPr>
                <p:nvPr/>
              </p:nvSpPr>
              <p:spPr bwMode="auto">
                <a:xfrm>
                  <a:off x="2071" y="1725"/>
                  <a:ext cx="121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+announceTournament()</a:t>
                  </a:r>
                  <a:endParaRPr lang="en-US" altLang="en-US" sz="1800">
                    <a:latin typeface="Lucida Sans Typewriter" panose="020B0509030504030204" pitchFamily="49" charset="0"/>
                  </a:endParaRPr>
                </a:p>
              </p:txBody>
            </p:sp>
            <p:sp>
              <p:nvSpPr>
                <p:cNvPr id="84024" name="Rectangle 85"/>
                <p:cNvSpPr>
                  <a:spLocks noChangeArrowheads="1"/>
                </p:cNvSpPr>
                <p:nvPr/>
              </p:nvSpPr>
              <p:spPr bwMode="auto">
                <a:xfrm>
                  <a:off x="2071" y="1816"/>
                  <a:ext cx="167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+isPlayerOverbooked():boolean</a:t>
                  </a:r>
                  <a:endParaRPr lang="en-US" altLang="en-US" sz="1800">
                    <a:latin typeface="Lucida Sans Typewriter" panose="020B0509030504030204" pitchFamily="49" charset="0"/>
                  </a:endParaRPr>
                </a:p>
              </p:txBody>
            </p:sp>
          </p:grpSp>
        </p:grpSp>
      </p:grpSp>
      <p:sp>
        <p:nvSpPr>
          <p:cNvPr id="424023" name="AutoShape 87"/>
          <p:cNvSpPr>
            <a:spLocks noChangeArrowheads="1"/>
          </p:cNvSpPr>
          <p:nvPr/>
        </p:nvSpPr>
        <p:spPr bwMode="auto">
          <a:xfrm>
            <a:off x="2767013" y="4811713"/>
            <a:ext cx="566737" cy="192087"/>
          </a:xfrm>
          <a:prstGeom prst="rightArrow">
            <a:avLst>
              <a:gd name="adj1" fmla="val 50000"/>
              <a:gd name="adj2" fmla="val 73760"/>
            </a:avLst>
          </a:prstGeom>
          <a:solidFill>
            <a:srgbClr val="FF0000"/>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24024" name="AutoShape 88"/>
          <p:cNvSpPr>
            <a:spLocks noChangeArrowheads="1"/>
          </p:cNvSpPr>
          <p:nvPr/>
        </p:nvSpPr>
        <p:spPr bwMode="auto">
          <a:xfrm>
            <a:off x="2582863" y="2613025"/>
            <a:ext cx="566737" cy="192088"/>
          </a:xfrm>
          <a:prstGeom prst="rightArrow">
            <a:avLst>
              <a:gd name="adj1" fmla="val 50000"/>
              <a:gd name="adj2" fmla="val 73760"/>
            </a:avLst>
          </a:prstGeom>
          <a:solidFill>
            <a:srgbClr val="FF0000"/>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24025" name="AutoShape 89"/>
          <p:cNvSpPr>
            <a:spLocks noChangeArrowheads="1"/>
          </p:cNvSpPr>
          <p:nvPr/>
        </p:nvSpPr>
        <p:spPr bwMode="auto">
          <a:xfrm rot="5400000">
            <a:off x="1828800" y="927100"/>
            <a:ext cx="566738" cy="192088"/>
          </a:xfrm>
          <a:prstGeom prst="rightArrow">
            <a:avLst>
              <a:gd name="adj1" fmla="val 50000"/>
              <a:gd name="adj2" fmla="val 73760"/>
            </a:avLst>
          </a:prstGeom>
          <a:solidFill>
            <a:srgbClr val="FF0000"/>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24026" name="AutoShape 90"/>
          <p:cNvSpPr>
            <a:spLocks noChangeArrowheads="1"/>
          </p:cNvSpPr>
          <p:nvPr/>
        </p:nvSpPr>
        <p:spPr bwMode="auto">
          <a:xfrm>
            <a:off x="400050" y="1855788"/>
            <a:ext cx="566738" cy="192087"/>
          </a:xfrm>
          <a:prstGeom prst="rightArrow">
            <a:avLst>
              <a:gd name="adj1" fmla="val 50000"/>
              <a:gd name="adj2" fmla="val 73761"/>
            </a:avLst>
          </a:prstGeom>
          <a:solidFill>
            <a:srgbClr val="FF0000"/>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40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240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240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240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023" grpId="0" animBg="1"/>
      <p:bldP spid="424024" grpId="0" animBg="1"/>
      <p:bldP spid="424025" grpId="0" animBg="1"/>
      <p:bldP spid="42402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102" name="Rectangle 6"/>
          <p:cNvSpPr>
            <a:spLocks noChangeArrowheads="1"/>
          </p:cNvSpPr>
          <p:nvPr/>
        </p:nvSpPr>
        <p:spPr bwMode="auto">
          <a:xfrm>
            <a:off x="1323975" y="5081588"/>
            <a:ext cx="6630988" cy="752475"/>
          </a:xfrm>
          <a:prstGeom prst="rect">
            <a:avLst/>
          </a:prstGeom>
          <a:solidFill>
            <a:srgbClr val="DAF426"/>
          </a:solidFill>
          <a:ln w="12700">
            <a:solidFill>
              <a:srgbClr val="FF0000"/>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260100" name="Rectangle 4"/>
          <p:cNvSpPr>
            <a:spLocks noChangeArrowheads="1"/>
          </p:cNvSpPr>
          <p:nvPr/>
        </p:nvSpPr>
        <p:spPr bwMode="auto">
          <a:xfrm>
            <a:off x="1323975" y="4433888"/>
            <a:ext cx="6175375" cy="647700"/>
          </a:xfrm>
          <a:prstGeom prst="rect">
            <a:avLst/>
          </a:prstGeom>
          <a:solidFill>
            <a:srgbClr val="DAF426"/>
          </a:solidFill>
          <a:ln w="12700">
            <a:solidFill>
              <a:srgbClr val="FF0000"/>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86020" name="Rectangle 2"/>
          <p:cNvSpPr>
            <a:spLocks noGrp="1" noChangeArrowheads="1"/>
          </p:cNvSpPr>
          <p:nvPr>
            <p:ph type="title"/>
          </p:nvPr>
        </p:nvSpPr>
        <p:spPr/>
        <p:txBody>
          <a:bodyPr/>
          <a:lstStyle/>
          <a:p>
            <a:r>
              <a:rPr lang="en-US" altLang="en-US" smtClean="0">
                <a:ea typeface="ＭＳ Ｐゴシック" panose="020B0600070205080204" pitchFamily="34" charset="-128"/>
              </a:rPr>
              <a:t>Implementation in Java</a:t>
            </a:r>
          </a:p>
        </p:txBody>
      </p:sp>
      <p:sp>
        <p:nvSpPr>
          <p:cNvPr id="260103" name="Rectangle 7"/>
          <p:cNvSpPr>
            <a:spLocks noChangeArrowheads="1"/>
          </p:cNvSpPr>
          <p:nvPr/>
        </p:nvSpPr>
        <p:spPr bwMode="auto">
          <a:xfrm>
            <a:off x="266700" y="3281363"/>
            <a:ext cx="8255000" cy="317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nSpc>
                <a:spcPct val="80000"/>
              </a:lnSpc>
            </a:pPr>
            <a:r>
              <a:rPr lang="en-US" altLang="en-US" sz="1800" b="1">
                <a:latin typeface="Lucida Sans Typewriter" panose="020B0509030504030204" pitchFamily="49" charset="0"/>
              </a:rPr>
              <a:t>public class</a:t>
            </a:r>
            <a:r>
              <a:rPr lang="en-US" altLang="en-US" sz="1800">
                <a:latin typeface="Lucida Sans Typewriter" panose="020B0509030504030204" pitchFamily="49" charset="0"/>
              </a:rPr>
              <a:t> </a:t>
            </a:r>
            <a:r>
              <a:rPr lang="en-US" altLang="en-US" sz="1800">
                <a:solidFill>
                  <a:srgbClr val="FF0000"/>
                </a:solidFill>
                <a:latin typeface="Lucida Sans Typewriter" panose="020B0509030504030204" pitchFamily="49" charset="0"/>
              </a:rPr>
              <a:t>TournamentForm</a:t>
            </a:r>
            <a:r>
              <a:rPr lang="en-US" altLang="en-US" sz="1800">
                <a:latin typeface="Lucida Sans Typewriter" panose="020B0509030504030204" pitchFamily="49" charset="0"/>
              </a:rPr>
              <a:t> {</a:t>
            </a:r>
          </a:p>
          <a:p>
            <a:pPr>
              <a:lnSpc>
                <a:spcPct val="80000"/>
              </a:lnSpc>
            </a:pPr>
            <a:r>
              <a:rPr lang="en-US" altLang="en-US" sz="1800" b="1">
                <a:solidFill>
                  <a:srgbClr val="FF0000"/>
                </a:solidFill>
                <a:latin typeface="Lucida Sans Typewriter" panose="020B0509030504030204" pitchFamily="49" charset="0"/>
              </a:rPr>
              <a:t>  private</a:t>
            </a:r>
            <a:r>
              <a:rPr lang="en-US" altLang="en-US" sz="1800">
                <a:solidFill>
                  <a:srgbClr val="FF0000"/>
                </a:solidFill>
                <a:latin typeface="Lucida Sans Typewriter" panose="020B0509030504030204" pitchFamily="49" charset="0"/>
              </a:rPr>
              <a:t> TournamentControl control;</a:t>
            </a:r>
            <a:endParaRPr lang="en-US" altLang="en-US" sz="1800">
              <a:latin typeface="Lucida Sans Typewriter" panose="020B0509030504030204" pitchFamily="49" charset="0"/>
            </a:endParaRPr>
          </a:p>
          <a:p>
            <a:pPr>
              <a:lnSpc>
                <a:spcPct val="80000"/>
              </a:lnSpc>
            </a:pPr>
            <a:r>
              <a:rPr lang="en-US" altLang="en-US" sz="1800" b="1">
                <a:latin typeface="Lucida Sans Typewriter" panose="020B0509030504030204" pitchFamily="49" charset="0"/>
              </a:rPr>
              <a:t>  private</a:t>
            </a:r>
            <a:r>
              <a:rPr lang="en-US" altLang="en-US" sz="1800">
                <a:latin typeface="Lucida Sans Typewriter" panose="020B0509030504030204" pitchFamily="49" charset="0"/>
              </a:rPr>
              <a:t> ArrayList players;</a:t>
            </a:r>
          </a:p>
          <a:p>
            <a:pPr>
              <a:lnSpc>
                <a:spcPct val="80000"/>
              </a:lnSpc>
            </a:pPr>
            <a:r>
              <a:rPr lang="en-US" altLang="en-US" sz="1800" b="1">
                <a:latin typeface="Lucida Sans Typewriter" panose="020B0509030504030204" pitchFamily="49" charset="0"/>
              </a:rPr>
              <a:t>  public void</a:t>
            </a:r>
            <a:r>
              <a:rPr lang="en-US" altLang="en-US" sz="1800">
                <a:latin typeface="Lucida Sans Typewriter" panose="020B0509030504030204" pitchFamily="49" charset="0"/>
              </a:rPr>
              <a:t> processPlayerApplications() {</a:t>
            </a:r>
          </a:p>
          <a:p>
            <a:pPr>
              <a:lnSpc>
                <a:spcPct val="80000"/>
              </a:lnSpc>
            </a:pPr>
            <a:r>
              <a:rPr lang="en-US" altLang="en-US" sz="1800">
                <a:latin typeface="Lucida Sans Typewriter" panose="020B0509030504030204" pitchFamily="49" charset="0"/>
              </a:rPr>
              <a:t>   </a:t>
            </a:r>
            <a:r>
              <a:rPr lang="en-US" altLang="en-US" sz="1800" b="1">
                <a:latin typeface="Lucida Sans Typewriter" panose="020B0509030504030204" pitchFamily="49" charset="0"/>
              </a:rPr>
              <a:t>for</a:t>
            </a:r>
            <a:r>
              <a:rPr lang="en-US" altLang="en-US" sz="1800">
                <a:latin typeface="Lucida Sans Typewriter" panose="020B0509030504030204" pitchFamily="49" charset="0"/>
              </a:rPr>
              <a:t> (Iteration i = players.iterator(); i.hasNext();) {</a:t>
            </a:r>
          </a:p>
          <a:p>
            <a:pPr>
              <a:lnSpc>
                <a:spcPct val="80000"/>
              </a:lnSpc>
            </a:pPr>
            <a:r>
              <a:rPr lang="en-US" altLang="en-US" sz="1800">
                <a:latin typeface="Lucida Sans Typewriter" panose="020B0509030504030204" pitchFamily="49" charset="0"/>
              </a:rPr>
              <a:t>        </a:t>
            </a:r>
            <a:r>
              <a:rPr lang="en-US" altLang="en-US" sz="1800" b="1">
                <a:latin typeface="Lucida Sans Typewriter" panose="020B0509030504030204" pitchFamily="49" charset="0"/>
              </a:rPr>
              <a:t>try</a:t>
            </a:r>
            <a:r>
              <a:rPr lang="en-US" altLang="en-US" sz="1800">
                <a:latin typeface="Lucida Sans Typewriter" panose="020B0509030504030204" pitchFamily="49" charset="0"/>
              </a:rPr>
              <a:t> {						   		      control.acceptPlayer((Player)i.next());</a:t>
            </a:r>
          </a:p>
          <a:p>
            <a:pPr>
              <a:lnSpc>
                <a:spcPct val="80000"/>
              </a:lnSpc>
            </a:pPr>
            <a:r>
              <a:rPr lang="en-US" altLang="en-US" sz="1800">
                <a:latin typeface="Lucida Sans Typewriter" panose="020B0509030504030204" pitchFamily="49" charset="0"/>
              </a:rPr>
              <a:t>	  }</a:t>
            </a:r>
          </a:p>
          <a:p>
            <a:pPr>
              <a:lnSpc>
                <a:spcPct val="80000"/>
              </a:lnSpc>
            </a:pPr>
            <a:r>
              <a:rPr lang="en-US" altLang="en-US" sz="1800">
                <a:latin typeface="Lucida Sans Typewriter" panose="020B0509030504030204" pitchFamily="49" charset="0"/>
              </a:rPr>
              <a:t>        </a:t>
            </a:r>
            <a:r>
              <a:rPr lang="en-US" altLang="en-US" sz="1800" b="1">
                <a:latin typeface="Lucida Sans Typewriter" panose="020B0509030504030204" pitchFamily="49" charset="0"/>
              </a:rPr>
              <a:t>catch</a:t>
            </a:r>
            <a:r>
              <a:rPr lang="en-US" altLang="en-US" sz="1800">
                <a:latin typeface="Lucida Sans Typewriter" panose="020B0509030504030204" pitchFamily="49" charset="0"/>
              </a:rPr>
              <a:t> (KnownPlayerException e) {</a:t>
            </a:r>
          </a:p>
          <a:p>
            <a:pPr>
              <a:lnSpc>
                <a:spcPct val="80000"/>
              </a:lnSpc>
            </a:pPr>
            <a:r>
              <a:rPr lang="en-US" altLang="en-US" sz="1800">
                <a:latin typeface="Lucida Sans Typewriter" panose="020B0509030504030204" pitchFamily="49" charset="0"/>
              </a:rPr>
              <a:t>	   // If exception was caught, log it to console</a:t>
            </a:r>
          </a:p>
          <a:p>
            <a:pPr>
              <a:lnSpc>
                <a:spcPct val="80000"/>
              </a:lnSpc>
            </a:pPr>
            <a:r>
              <a:rPr lang="en-US" altLang="en-US" sz="1800">
                <a:latin typeface="Lucida Sans Typewriter" panose="020B0509030504030204" pitchFamily="49" charset="0"/>
              </a:rPr>
              <a:t>	   ErrorConsole.log(e.getMessage());</a:t>
            </a:r>
          </a:p>
          <a:p>
            <a:pPr>
              <a:lnSpc>
                <a:spcPct val="80000"/>
              </a:lnSpc>
            </a:pPr>
            <a:r>
              <a:rPr lang="en-US" altLang="en-US" sz="1800">
                <a:latin typeface="Lucida Sans Typewriter" panose="020B0509030504030204" pitchFamily="49" charset="0"/>
              </a:rPr>
              <a:t>	   }</a:t>
            </a:r>
          </a:p>
          <a:p>
            <a:pPr>
              <a:lnSpc>
                <a:spcPct val="80000"/>
              </a:lnSpc>
            </a:pPr>
            <a:r>
              <a:rPr lang="en-US" altLang="en-US" sz="1800">
                <a:latin typeface="Lucida Sans Typewriter" panose="020B0509030504030204" pitchFamily="49" charset="0"/>
              </a:rPr>
              <a:t>	  }</a:t>
            </a:r>
          </a:p>
          <a:p>
            <a:pPr>
              <a:lnSpc>
                <a:spcPct val="80000"/>
              </a:lnSpc>
            </a:pPr>
            <a:r>
              <a:rPr lang="en-US" altLang="en-US" sz="2000">
                <a:latin typeface="Lucida Sans Typewriter" panose="020B0509030504030204" pitchFamily="49" charset="0"/>
              </a:rPr>
              <a:t>	}</a:t>
            </a:r>
          </a:p>
          <a:p>
            <a:pPr>
              <a:lnSpc>
                <a:spcPct val="80000"/>
              </a:lnSpc>
            </a:pPr>
            <a:r>
              <a:rPr lang="en-US" altLang="en-US" sz="2000">
                <a:latin typeface="Lucida Sans Typewriter" panose="020B0509030504030204" pitchFamily="49" charset="0"/>
              </a:rPr>
              <a:t>}</a:t>
            </a:r>
          </a:p>
        </p:txBody>
      </p:sp>
      <p:grpSp>
        <p:nvGrpSpPr>
          <p:cNvPr id="86022" name="Group 12"/>
          <p:cNvGrpSpPr>
            <a:grpSpLocks/>
          </p:cNvGrpSpPr>
          <p:nvPr/>
        </p:nvGrpSpPr>
        <p:grpSpPr bwMode="auto">
          <a:xfrm>
            <a:off x="4951413" y="179388"/>
            <a:ext cx="4051300" cy="3168650"/>
            <a:chOff x="662" y="816"/>
            <a:chExt cx="4324" cy="3124"/>
          </a:xfrm>
        </p:grpSpPr>
        <p:sp>
          <p:nvSpPr>
            <p:cNvPr id="86024" name="Rectangle 13"/>
            <p:cNvSpPr>
              <a:spLocks noChangeArrowheads="1"/>
            </p:cNvSpPr>
            <p:nvPr/>
          </p:nvSpPr>
          <p:spPr bwMode="auto">
            <a:xfrm>
              <a:off x="673" y="1034"/>
              <a:ext cx="1316" cy="10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86025" name="Group 14"/>
            <p:cNvGrpSpPr>
              <a:grpSpLocks/>
            </p:cNvGrpSpPr>
            <p:nvPr/>
          </p:nvGrpSpPr>
          <p:grpSpPr bwMode="auto">
            <a:xfrm>
              <a:off x="2023" y="1136"/>
              <a:ext cx="1945" cy="218"/>
              <a:chOff x="2023" y="1136"/>
              <a:chExt cx="1945" cy="218"/>
            </a:xfrm>
          </p:grpSpPr>
          <p:sp>
            <p:nvSpPr>
              <p:cNvPr id="86103" name="Rectangle 15"/>
              <p:cNvSpPr>
                <a:spLocks noChangeArrowheads="1"/>
              </p:cNvSpPr>
              <p:nvPr/>
            </p:nvSpPr>
            <p:spPr bwMode="auto">
              <a:xfrm>
                <a:off x="2023" y="1136"/>
                <a:ext cx="1945" cy="218"/>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86104" name="Rectangle 16"/>
              <p:cNvSpPr>
                <a:spLocks noChangeArrowheads="1"/>
              </p:cNvSpPr>
              <p:nvPr/>
            </p:nvSpPr>
            <p:spPr bwMode="auto">
              <a:xfrm>
                <a:off x="2502" y="1187"/>
                <a:ext cx="125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FF0000"/>
                    </a:solidFill>
                    <a:latin typeface="Lucida Sans Typewriter" panose="020B0509030504030204" pitchFamily="49" charset="0"/>
                  </a:rPr>
                  <a:t>TournamentContro</a:t>
                </a:r>
                <a:r>
                  <a:rPr lang="en-US" altLang="en-US" sz="900">
                    <a:solidFill>
                      <a:srgbClr val="000000"/>
                    </a:solidFill>
                    <a:latin typeface="Lucida Sans Typewriter" panose="020B0509030504030204" pitchFamily="49" charset="0"/>
                  </a:rPr>
                  <a:t>l</a:t>
                </a:r>
                <a:endParaRPr lang="en-US" altLang="en-US" sz="1400">
                  <a:latin typeface="Lucida Sans Typewriter" panose="020B0509030504030204" pitchFamily="49" charset="0"/>
                </a:endParaRPr>
              </a:p>
            </p:txBody>
          </p:sp>
        </p:grpSp>
        <p:sp>
          <p:nvSpPr>
            <p:cNvPr id="86026" name="Rectangle 17"/>
            <p:cNvSpPr>
              <a:spLocks noChangeArrowheads="1"/>
            </p:cNvSpPr>
            <p:nvPr/>
          </p:nvSpPr>
          <p:spPr bwMode="auto">
            <a:xfrm>
              <a:off x="2023" y="1354"/>
              <a:ext cx="1945" cy="10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86027" name="Group 18"/>
            <p:cNvGrpSpPr>
              <a:grpSpLocks/>
            </p:cNvGrpSpPr>
            <p:nvPr/>
          </p:nvGrpSpPr>
          <p:grpSpPr bwMode="auto">
            <a:xfrm>
              <a:off x="673" y="2784"/>
              <a:ext cx="1305" cy="205"/>
              <a:chOff x="673" y="2784"/>
              <a:chExt cx="1305" cy="205"/>
            </a:xfrm>
          </p:grpSpPr>
          <p:sp>
            <p:nvSpPr>
              <p:cNvPr id="86101" name="Rectangle 19"/>
              <p:cNvSpPr>
                <a:spLocks noChangeArrowheads="1"/>
              </p:cNvSpPr>
              <p:nvPr/>
            </p:nvSpPr>
            <p:spPr bwMode="auto">
              <a:xfrm>
                <a:off x="673" y="2784"/>
                <a:ext cx="1305" cy="205"/>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86102" name="Rectangle 20"/>
              <p:cNvSpPr>
                <a:spLocks noChangeArrowheads="1"/>
              </p:cNvSpPr>
              <p:nvPr/>
            </p:nvSpPr>
            <p:spPr bwMode="auto">
              <a:xfrm>
                <a:off x="1152" y="2829"/>
                <a:ext cx="44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Player</a:t>
                </a:r>
                <a:endParaRPr lang="en-US" altLang="en-US" sz="1400">
                  <a:latin typeface="Lucida Sans Typewriter" panose="020B0509030504030204" pitchFamily="49" charset="0"/>
                </a:endParaRPr>
              </a:p>
            </p:txBody>
          </p:sp>
        </p:grpSp>
        <p:sp>
          <p:nvSpPr>
            <p:cNvPr id="86028" name="Freeform 21"/>
            <p:cNvSpPr>
              <a:spLocks/>
            </p:cNvSpPr>
            <p:nvPr/>
          </p:nvSpPr>
          <p:spPr bwMode="auto">
            <a:xfrm>
              <a:off x="1955" y="3168"/>
              <a:ext cx="892" cy="176"/>
            </a:xfrm>
            <a:custGeom>
              <a:avLst/>
              <a:gdLst>
                <a:gd name="T0" fmla="*/ 0 w 892"/>
                <a:gd name="T1" fmla="*/ 80 h 229"/>
                <a:gd name="T2" fmla="*/ 892 w 892"/>
                <a:gd name="T3" fmla="*/ 80 h 229"/>
                <a:gd name="T4" fmla="*/ 892 w 892"/>
                <a:gd name="T5" fmla="*/ 0 h 229"/>
                <a:gd name="T6" fmla="*/ 0 60000 65536"/>
                <a:gd name="T7" fmla="*/ 0 60000 65536"/>
                <a:gd name="T8" fmla="*/ 0 60000 65536"/>
                <a:gd name="T9" fmla="*/ 0 w 892"/>
                <a:gd name="T10" fmla="*/ 0 h 229"/>
                <a:gd name="T11" fmla="*/ 892 w 892"/>
                <a:gd name="T12" fmla="*/ 229 h 229"/>
              </a:gdLst>
              <a:ahLst/>
              <a:cxnLst>
                <a:cxn ang="T6">
                  <a:pos x="T0" y="T1"/>
                </a:cxn>
                <a:cxn ang="T7">
                  <a:pos x="T2" y="T3"/>
                </a:cxn>
                <a:cxn ang="T8">
                  <a:pos x="T4" y="T5"/>
                </a:cxn>
              </a:cxnLst>
              <a:rect l="T9" t="T10" r="T11" b="T12"/>
              <a:pathLst>
                <a:path w="892" h="229">
                  <a:moveTo>
                    <a:pt x="0" y="229"/>
                  </a:moveTo>
                  <a:lnTo>
                    <a:pt x="892" y="229"/>
                  </a:lnTo>
                  <a:lnTo>
                    <a:pt x="892"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86029" name="Freeform 22"/>
            <p:cNvSpPr>
              <a:spLocks/>
            </p:cNvSpPr>
            <p:nvPr/>
          </p:nvSpPr>
          <p:spPr bwMode="auto">
            <a:xfrm>
              <a:off x="2813" y="3145"/>
              <a:ext cx="68" cy="149"/>
            </a:xfrm>
            <a:custGeom>
              <a:avLst/>
              <a:gdLst>
                <a:gd name="T0" fmla="*/ 0 w 68"/>
                <a:gd name="T1" fmla="*/ 80 h 149"/>
                <a:gd name="T2" fmla="*/ 34 w 68"/>
                <a:gd name="T3" fmla="*/ 0 h 149"/>
                <a:gd name="T4" fmla="*/ 68 w 68"/>
                <a:gd name="T5" fmla="*/ 80 h 149"/>
                <a:gd name="T6" fmla="*/ 34 w 68"/>
                <a:gd name="T7" fmla="*/ 149 h 149"/>
                <a:gd name="T8" fmla="*/ 0 w 68"/>
                <a:gd name="T9" fmla="*/ 80 h 149"/>
                <a:gd name="T10" fmla="*/ 0 60000 65536"/>
                <a:gd name="T11" fmla="*/ 0 60000 65536"/>
                <a:gd name="T12" fmla="*/ 0 60000 65536"/>
                <a:gd name="T13" fmla="*/ 0 60000 65536"/>
                <a:gd name="T14" fmla="*/ 0 60000 65536"/>
                <a:gd name="T15" fmla="*/ 0 w 68"/>
                <a:gd name="T16" fmla="*/ 0 h 149"/>
                <a:gd name="T17" fmla="*/ 68 w 68"/>
                <a:gd name="T18" fmla="*/ 149 h 149"/>
              </a:gdLst>
              <a:ahLst/>
              <a:cxnLst>
                <a:cxn ang="T10">
                  <a:pos x="T0" y="T1"/>
                </a:cxn>
                <a:cxn ang="T11">
                  <a:pos x="T2" y="T3"/>
                </a:cxn>
                <a:cxn ang="T12">
                  <a:pos x="T4" y="T5"/>
                </a:cxn>
                <a:cxn ang="T13">
                  <a:pos x="T6" y="T7"/>
                </a:cxn>
                <a:cxn ang="T14">
                  <a:pos x="T8" y="T9"/>
                </a:cxn>
              </a:cxnLst>
              <a:rect l="T15" t="T16" r="T17" b="T18"/>
              <a:pathLst>
                <a:path w="68" h="149">
                  <a:moveTo>
                    <a:pt x="0" y="80"/>
                  </a:moveTo>
                  <a:lnTo>
                    <a:pt x="34" y="0"/>
                  </a:lnTo>
                  <a:lnTo>
                    <a:pt x="68" y="80"/>
                  </a:lnTo>
                  <a:lnTo>
                    <a:pt x="34" y="149"/>
                  </a:lnTo>
                  <a:lnTo>
                    <a:pt x="0" y="80"/>
                  </a:lnTo>
                  <a:close/>
                </a:path>
              </a:pathLst>
            </a:custGeom>
            <a:solidFill>
              <a:srgbClr val="FFFFFF"/>
            </a:solidFill>
            <a:ln w="17463">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86030" name="Rectangle 23"/>
            <p:cNvSpPr>
              <a:spLocks noChangeArrowheads="1"/>
            </p:cNvSpPr>
            <p:nvPr/>
          </p:nvSpPr>
          <p:spPr bwMode="auto">
            <a:xfrm>
              <a:off x="1385" y="2674"/>
              <a:ext cx="51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players</a:t>
              </a:r>
              <a:endParaRPr lang="en-US" altLang="en-US" sz="1400">
                <a:latin typeface="Lucida Sans Typewriter" panose="020B0509030504030204" pitchFamily="49" charset="0"/>
              </a:endParaRPr>
            </a:p>
          </p:txBody>
        </p:sp>
        <p:sp>
          <p:nvSpPr>
            <p:cNvPr id="86031" name="Rectangle 24"/>
            <p:cNvSpPr>
              <a:spLocks noChangeArrowheads="1"/>
            </p:cNvSpPr>
            <p:nvPr/>
          </p:nvSpPr>
          <p:spPr bwMode="auto">
            <a:xfrm>
              <a:off x="1231" y="2674"/>
              <a:ext cx="7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a:t>
              </a:r>
              <a:endParaRPr lang="en-US" altLang="en-US" sz="1400">
                <a:latin typeface="Lucida Sans Typewriter" panose="020B0509030504030204" pitchFamily="49" charset="0"/>
              </a:endParaRPr>
            </a:p>
          </p:txBody>
        </p:sp>
        <p:grpSp>
          <p:nvGrpSpPr>
            <p:cNvPr id="86032" name="Group 25"/>
            <p:cNvGrpSpPr>
              <a:grpSpLocks/>
            </p:cNvGrpSpPr>
            <p:nvPr/>
          </p:nvGrpSpPr>
          <p:grpSpPr bwMode="auto">
            <a:xfrm>
              <a:off x="2149" y="2303"/>
              <a:ext cx="1407" cy="206"/>
              <a:chOff x="2149" y="2303"/>
              <a:chExt cx="1407" cy="206"/>
            </a:xfrm>
          </p:grpSpPr>
          <p:sp>
            <p:nvSpPr>
              <p:cNvPr id="86099" name="Rectangle 26"/>
              <p:cNvSpPr>
                <a:spLocks noChangeArrowheads="1"/>
              </p:cNvSpPr>
              <p:nvPr/>
            </p:nvSpPr>
            <p:spPr bwMode="auto">
              <a:xfrm>
                <a:off x="2149" y="2303"/>
                <a:ext cx="1407" cy="206"/>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86100" name="Rectangle 27"/>
              <p:cNvSpPr>
                <a:spLocks noChangeArrowheads="1"/>
              </p:cNvSpPr>
              <p:nvPr/>
            </p:nvSpPr>
            <p:spPr bwMode="auto">
              <a:xfrm>
                <a:off x="2563" y="2348"/>
                <a:ext cx="73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Tournament</a:t>
                </a:r>
                <a:endParaRPr lang="en-US" altLang="en-US" sz="1400">
                  <a:latin typeface="Lucida Sans Typewriter" panose="020B0509030504030204" pitchFamily="49" charset="0"/>
                </a:endParaRPr>
              </a:p>
            </p:txBody>
          </p:sp>
        </p:grpSp>
        <p:sp>
          <p:nvSpPr>
            <p:cNvPr id="86033" name="Line 28"/>
            <p:cNvSpPr>
              <a:spLocks noChangeShapeType="1"/>
            </p:cNvSpPr>
            <p:nvPr/>
          </p:nvSpPr>
          <p:spPr bwMode="auto">
            <a:xfrm>
              <a:off x="2847" y="1968"/>
              <a:ext cx="1" cy="32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6034" name="Rectangle 29"/>
            <p:cNvSpPr>
              <a:spLocks noChangeArrowheads="1"/>
            </p:cNvSpPr>
            <p:nvPr/>
          </p:nvSpPr>
          <p:spPr bwMode="auto">
            <a:xfrm>
              <a:off x="2761" y="1960"/>
              <a:ext cx="7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1</a:t>
              </a:r>
              <a:endParaRPr lang="en-US" altLang="en-US" sz="1400">
                <a:latin typeface="Lucida Sans Typewriter" panose="020B0509030504030204" pitchFamily="49" charset="0"/>
              </a:endParaRPr>
            </a:p>
          </p:txBody>
        </p:sp>
        <p:sp>
          <p:nvSpPr>
            <p:cNvPr id="86035" name="Rectangle 30"/>
            <p:cNvSpPr>
              <a:spLocks noChangeArrowheads="1"/>
            </p:cNvSpPr>
            <p:nvPr/>
          </p:nvSpPr>
          <p:spPr bwMode="auto">
            <a:xfrm>
              <a:off x="2761" y="2187"/>
              <a:ext cx="7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1</a:t>
              </a:r>
              <a:endParaRPr lang="en-US" altLang="en-US" sz="1400">
                <a:latin typeface="Lucida Sans Typewriter" panose="020B0509030504030204" pitchFamily="49" charset="0"/>
              </a:endParaRPr>
            </a:p>
          </p:txBody>
        </p:sp>
        <p:grpSp>
          <p:nvGrpSpPr>
            <p:cNvPr id="86036" name="Group 31"/>
            <p:cNvGrpSpPr>
              <a:grpSpLocks/>
            </p:cNvGrpSpPr>
            <p:nvPr/>
          </p:nvGrpSpPr>
          <p:grpSpPr bwMode="auto">
            <a:xfrm>
              <a:off x="673" y="1137"/>
              <a:ext cx="1590" cy="172"/>
              <a:chOff x="673" y="1113"/>
              <a:chExt cx="1590" cy="172"/>
            </a:xfrm>
          </p:grpSpPr>
          <p:sp>
            <p:nvSpPr>
              <p:cNvPr id="86097" name="Rectangle 32"/>
              <p:cNvSpPr>
                <a:spLocks noChangeArrowheads="1"/>
              </p:cNvSpPr>
              <p:nvPr/>
            </p:nvSpPr>
            <p:spPr bwMode="auto">
              <a:xfrm>
                <a:off x="673" y="1113"/>
                <a:ext cx="1316" cy="17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86098" name="Rectangle 33"/>
              <p:cNvSpPr>
                <a:spLocks noChangeArrowheads="1"/>
              </p:cNvSpPr>
              <p:nvPr/>
            </p:nvSpPr>
            <p:spPr bwMode="auto">
              <a:xfrm>
                <a:off x="720" y="1143"/>
                <a:ext cx="154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+applyForTournament()</a:t>
                </a:r>
                <a:endParaRPr lang="en-US" altLang="en-US" sz="1400">
                  <a:latin typeface="Lucida Sans Typewriter" panose="020B0509030504030204" pitchFamily="49" charset="0"/>
                </a:endParaRPr>
              </a:p>
            </p:txBody>
          </p:sp>
        </p:grpSp>
        <p:grpSp>
          <p:nvGrpSpPr>
            <p:cNvPr id="86037" name="Group 34"/>
            <p:cNvGrpSpPr>
              <a:grpSpLocks/>
            </p:cNvGrpSpPr>
            <p:nvPr/>
          </p:nvGrpSpPr>
          <p:grpSpPr bwMode="auto">
            <a:xfrm>
              <a:off x="662" y="3241"/>
              <a:ext cx="1304" cy="217"/>
              <a:chOff x="662" y="3241"/>
              <a:chExt cx="1304" cy="217"/>
            </a:xfrm>
          </p:grpSpPr>
          <p:sp>
            <p:nvSpPr>
              <p:cNvPr id="86095" name="Rectangle 35"/>
              <p:cNvSpPr>
                <a:spLocks noChangeArrowheads="1"/>
              </p:cNvSpPr>
              <p:nvPr/>
            </p:nvSpPr>
            <p:spPr bwMode="auto">
              <a:xfrm>
                <a:off x="662" y="3241"/>
                <a:ext cx="1304" cy="217"/>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86096" name="Rectangle 36"/>
              <p:cNvSpPr>
                <a:spLocks noChangeArrowheads="1"/>
              </p:cNvSpPr>
              <p:nvPr/>
            </p:nvSpPr>
            <p:spPr bwMode="auto">
              <a:xfrm>
                <a:off x="1169" y="3292"/>
                <a:ext cx="36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Match</a:t>
                </a:r>
                <a:endParaRPr lang="en-US" altLang="en-US" sz="1400">
                  <a:latin typeface="Lucida Sans Typewriter" panose="020B0509030504030204" pitchFamily="49" charset="0"/>
                </a:endParaRPr>
              </a:p>
            </p:txBody>
          </p:sp>
        </p:grpSp>
        <p:grpSp>
          <p:nvGrpSpPr>
            <p:cNvPr id="86038" name="Group 37"/>
            <p:cNvGrpSpPr>
              <a:grpSpLocks/>
            </p:cNvGrpSpPr>
            <p:nvPr/>
          </p:nvGrpSpPr>
          <p:grpSpPr bwMode="auto">
            <a:xfrm>
              <a:off x="662" y="3677"/>
              <a:ext cx="1304" cy="263"/>
              <a:chOff x="662" y="3653"/>
              <a:chExt cx="1304" cy="263"/>
            </a:xfrm>
          </p:grpSpPr>
          <p:sp>
            <p:nvSpPr>
              <p:cNvPr id="86091" name="Rectangle 38"/>
              <p:cNvSpPr>
                <a:spLocks noChangeArrowheads="1"/>
              </p:cNvSpPr>
              <p:nvPr/>
            </p:nvSpPr>
            <p:spPr bwMode="auto">
              <a:xfrm>
                <a:off x="662" y="3653"/>
                <a:ext cx="1304" cy="26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86092" name="Group 39"/>
              <p:cNvGrpSpPr>
                <a:grpSpLocks/>
              </p:cNvGrpSpPr>
              <p:nvPr/>
            </p:nvGrpSpPr>
            <p:grpSpPr bwMode="auto">
              <a:xfrm>
                <a:off x="709" y="3681"/>
                <a:ext cx="1103" cy="227"/>
                <a:chOff x="709" y="3692"/>
                <a:chExt cx="1103" cy="227"/>
              </a:xfrm>
            </p:grpSpPr>
            <p:sp>
              <p:nvSpPr>
                <p:cNvPr id="86093" name="Rectangle 40"/>
                <p:cNvSpPr>
                  <a:spLocks noChangeArrowheads="1"/>
                </p:cNvSpPr>
                <p:nvPr/>
              </p:nvSpPr>
              <p:spPr bwMode="auto">
                <a:xfrm>
                  <a:off x="711" y="3692"/>
                  <a:ext cx="1029"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+playMove(p,m)</a:t>
                  </a:r>
                  <a:endParaRPr lang="en-US" altLang="en-US" sz="1400">
                    <a:latin typeface="Lucida Sans Typewriter" panose="020B0509030504030204" pitchFamily="49" charset="0"/>
                  </a:endParaRPr>
                </a:p>
              </p:txBody>
            </p:sp>
            <p:sp>
              <p:nvSpPr>
                <p:cNvPr id="86094" name="Rectangle 41"/>
                <p:cNvSpPr>
                  <a:spLocks noChangeArrowheads="1"/>
                </p:cNvSpPr>
                <p:nvPr/>
              </p:nvSpPr>
              <p:spPr bwMode="auto">
                <a:xfrm>
                  <a:off x="709" y="3785"/>
                  <a:ext cx="110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+getScore():Map</a:t>
                  </a:r>
                  <a:endParaRPr lang="en-US" altLang="en-US" sz="1400">
                    <a:latin typeface="Lucida Sans Typewriter" panose="020B0509030504030204" pitchFamily="49" charset="0"/>
                  </a:endParaRPr>
                </a:p>
              </p:txBody>
            </p:sp>
          </p:grpSp>
        </p:grpSp>
        <p:sp>
          <p:nvSpPr>
            <p:cNvPr id="86039" name="Rectangle 42"/>
            <p:cNvSpPr>
              <a:spLocks noChangeArrowheads="1"/>
            </p:cNvSpPr>
            <p:nvPr/>
          </p:nvSpPr>
          <p:spPr bwMode="auto">
            <a:xfrm>
              <a:off x="2029" y="3234"/>
              <a:ext cx="51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matches</a:t>
              </a:r>
              <a:endParaRPr lang="en-US" altLang="en-US" sz="1400">
                <a:latin typeface="Lucida Sans Typewriter" panose="020B0509030504030204" pitchFamily="49" charset="0"/>
              </a:endParaRPr>
            </a:p>
          </p:txBody>
        </p:sp>
        <p:sp>
          <p:nvSpPr>
            <p:cNvPr id="86040" name="Rectangle 43"/>
            <p:cNvSpPr>
              <a:spLocks noChangeArrowheads="1"/>
            </p:cNvSpPr>
            <p:nvPr/>
          </p:nvSpPr>
          <p:spPr bwMode="auto">
            <a:xfrm>
              <a:off x="2029" y="3372"/>
              <a:ext cx="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a:t>
              </a:r>
              <a:endParaRPr lang="en-US" altLang="en-US" sz="1400">
                <a:latin typeface="Lucida Sans Typewriter" panose="020B0509030504030204" pitchFamily="49" charset="0"/>
              </a:endParaRPr>
            </a:p>
          </p:txBody>
        </p:sp>
        <p:grpSp>
          <p:nvGrpSpPr>
            <p:cNvPr id="86041" name="Group 44"/>
            <p:cNvGrpSpPr>
              <a:grpSpLocks/>
            </p:cNvGrpSpPr>
            <p:nvPr/>
          </p:nvGrpSpPr>
          <p:grpSpPr bwMode="auto">
            <a:xfrm>
              <a:off x="662" y="3456"/>
              <a:ext cx="1444" cy="230"/>
              <a:chOff x="662" y="3450"/>
              <a:chExt cx="1444" cy="230"/>
            </a:xfrm>
          </p:grpSpPr>
          <p:sp>
            <p:nvSpPr>
              <p:cNvPr id="86087" name="Rectangle 45"/>
              <p:cNvSpPr>
                <a:spLocks noChangeArrowheads="1"/>
              </p:cNvSpPr>
              <p:nvPr/>
            </p:nvSpPr>
            <p:spPr bwMode="auto">
              <a:xfrm>
                <a:off x="662" y="3450"/>
                <a:ext cx="1304" cy="217"/>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86088" name="Group 46"/>
              <p:cNvGrpSpPr>
                <a:grpSpLocks/>
              </p:cNvGrpSpPr>
              <p:nvPr/>
            </p:nvGrpSpPr>
            <p:grpSpPr bwMode="auto">
              <a:xfrm>
                <a:off x="709" y="3457"/>
                <a:ext cx="1397" cy="223"/>
                <a:chOff x="709" y="3465"/>
                <a:chExt cx="1397" cy="223"/>
              </a:xfrm>
            </p:grpSpPr>
            <p:sp>
              <p:nvSpPr>
                <p:cNvPr id="86089" name="Rectangle 47"/>
                <p:cNvSpPr>
                  <a:spLocks noChangeArrowheads="1"/>
                </p:cNvSpPr>
                <p:nvPr/>
              </p:nvSpPr>
              <p:spPr bwMode="auto">
                <a:xfrm>
                  <a:off x="711" y="3465"/>
                  <a:ext cx="80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+start:Date</a:t>
                  </a:r>
                  <a:endParaRPr lang="en-US" altLang="en-US" sz="1400">
                    <a:latin typeface="Lucida Sans Typewriter" panose="020B0509030504030204" pitchFamily="49" charset="0"/>
                  </a:endParaRPr>
                </a:p>
              </p:txBody>
            </p:sp>
            <p:sp>
              <p:nvSpPr>
                <p:cNvPr id="86090" name="Rectangle 48"/>
                <p:cNvSpPr>
                  <a:spLocks noChangeArrowheads="1"/>
                </p:cNvSpPr>
                <p:nvPr/>
              </p:nvSpPr>
              <p:spPr bwMode="auto">
                <a:xfrm>
                  <a:off x="709" y="3554"/>
                  <a:ext cx="139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+status:MatchStatus</a:t>
                  </a:r>
                  <a:endParaRPr lang="en-US" altLang="en-US" sz="1400">
                    <a:latin typeface="Lucida Sans Typewriter" panose="020B0509030504030204" pitchFamily="49" charset="0"/>
                  </a:endParaRPr>
                </a:p>
              </p:txBody>
            </p:sp>
          </p:grpSp>
        </p:grpSp>
        <p:grpSp>
          <p:nvGrpSpPr>
            <p:cNvPr id="86042" name="Group 49"/>
            <p:cNvGrpSpPr>
              <a:grpSpLocks/>
            </p:cNvGrpSpPr>
            <p:nvPr/>
          </p:nvGrpSpPr>
          <p:grpSpPr bwMode="auto">
            <a:xfrm>
              <a:off x="2149" y="2510"/>
              <a:ext cx="1517" cy="328"/>
              <a:chOff x="2149" y="2498"/>
              <a:chExt cx="1517" cy="328"/>
            </a:xfrm>
          </p:grpSpPr>
          <p:sp>
            <p:nvSpPr>
              <p:cNvPr id="86082" name="Rectangle 50"/>
              <p:cNvSpPr>
                <a:spLocks noChangeArrowheads="1"/>
              </p:cNvSpPr>
              <p:nvPr/>
            </p:nvSpPr>
            <p:spPr bwMode="auto">
              <a:xfrm>
                <a:off x="2149" y="2498"/>
                <a:ext cx="1407" cy="32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86083" name="Group 51"/>
              <p:cNvGrpSpPr>
                <a:grpSpLocks/>
              </p:cNvGrpSpPr>
              <p:nvPr/>
            </p:nvGrpSpPr>
            <p:grpSpPr bwMode="auto">
              <a:xfrm>
                <a:off x="2195" y="2507"/>
                <a:ext cx="1471" cy="319"/>
                <a:chOff x="2195" y="2512"/>
                <a:chExt cx="1471" cy="319"/>
              </a:xfrm>
            </p:grpSpPr>
            <p:sp>
              <p:nvSpPr>
                <p:cNvPr id="86084" name="Rectangle 52"/>
                <p:cNvSpPr>
                  <a:spLocks noChangeArrowheads="1"/>
                </p:cNvSpPr>
                <p:nvPr/>
              </p:nvSpPr>
              <p:spPr bwMode="auto">
                <a:xfrm>
                  <a:off x="2195" y="2512"/>
                  <a:ext cx="147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-maNumPlayers:String</a:t>
                  </a:r>
                  <a:endParaRPr lang="en-US" altLang="en-US" sz="1400">
                    <a:latin typeface="Lucida Sans Typewriter" panose="020B0509030504030204" pitchFamily="49" charset="0"/>
                  </a:endParaRPr>
                </a:p>
              </p:txBody>
            </p:sp>
            <p:sp>
              <p:nvSpPr>
                <p:cNvPr id="86085" name="Rectangle 53"/>
                <p:cNvSpPr>
                  <a:spLocks noChangeArrowheads="1"/>
                </p:cNvSpPr>
                <p:nvPr/>
              </p:nvSpPr>
              <p:spPr bwMode="auto">
                <a:xfrm>
                  <a:off x="2195" y="2606"/>
                  <a:ext cx="80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+start:Date</a:t>
                  </a:r>
                  <a:endParaRPr lang="en-US" altLang="en-US" sz="1400">
                    <a:latin typeface="Lucida Sans Typewriter" panose="020B0509030504030204" pitchFamily="49" charset="0"/>
                  </a:endParaRPr>
                </a:p>
              </p:txBody>
            </p:sp>
            <p:sp>
              <p:nvSpPr>
                <p:cNvPr id="86086" name="Rectangle 54"/>
                <p:cNvSpPr>
                  <a:spLocks noChangeArrowheads="1"/>
                </p:cNvSpPr>
                <p:nvPr/>
              </p:nvSpPr>
              <p:spPr bwMode="auto">
                <a:xfrm>
                  <a:off x="2195" y="2697"/>
                  <a:ext cx="66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+end:Date</a:t>
                  </a:r>
                  <a:endParaRPr lang="en-US" altLang="en-US" sz="1400">
                    <a:latin typeface="Lucida Sans Typewriter" panose="020B0509030504030204" pitchFamily="49" charset="0"/>
                  </a:endParaRPr>
                </a:p>
              </p:txBody>
            </p:sp>
          </p:grpSp>
        </p:grpSp>
        <p:sp>
          <p:nvSpPr>
            <p:cNvPr id="86043" name="Freeform 55"/>
            <p:cNvSpPr>
              <a:spLocks/>
            </p:cNvSpPr>
            <p:nvPr/>
          </p:nvSpPr>
          <p:spPr bwMode="auto">
            <a:xfrm>
              <a:off x="1978" y="919"/>
              <a:ext cx="869" cy="217"/>
            </a:xfrm>
            <a:custGeom>
              <a:avLst/>
              <a:gdLst>
                <a:gd name="T0" fmla="*/ 0 w 869"/>
                <a:gd name="T1" fmla="*/ 0 h 217"/>
                <a:gd name="T2" fmla="*/ 869 w 869"/>
                <a:gd name="T3" fmla="*/ 0 h 217"/>
                <a:gd name="T4" fmla="*/ 869 w 869"/>
                <a:gd name="T5" fmla="*/ 217 h 217"/>
                <a:gd name="T6" fmla="*/ 0 60000 65536"/>
                <a:gd name="T7" fmla="*/ 0 60000 65536"/>
                <a:gd name="T8" fmla="*/ 0 60000 65536"/>
                <a:gd name="T9" fmla="*/ 0 w 869"/>
                <a:gd name="T10" fmla="*/ 0 h 217"/>
                <a:gd name="T11" fmla="*/ 869 w 869"/>
                <a:gd name="T12" fmla="*/ 217 h 217"/>
              </a:gdLst>
              <a:ahLst/>
              <a:cxnLst>
                <a:cxn ang="T6">
                  <a:pos x="T0" y="T1"/>
                </a:cxn>
                <a:cxn ang="T7">
                  <a:pos x="T2" y="T3"/>
                </a:cxn>
                <a:cxn ang="T8">
                  <a:pos x="T4" y="T5"/>
                </a:cxn>
              </a:cxnLst>
              <a:rect l="T9" t="T10" r="T11" b="T12"/>
              <a:pathLst>
                <a:path w="869" h="217">
                  <a:moveTo>
                    <a:pt x="0" y="0"/>
                  </a:moveTo>
                  <a:lnTo>
                    <a:pt x="869" y="0"/>
                  </a:lnTo>
                  <a:lnTo>
                    <a:pt x="869" y="217"/>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86044" name="Rectangle 56"/>
            <p:cNvSpPr>
              <a:spLocks noChangeArrowheads="1"/>
            </p:cNvSpPr>
            <p:nvPr/>
          </p:nvSpPr>
          <p:spPr bwMode="auto">
            <a:xfrm>
              <a:off x="2017" y="947"/>
              <a:ext cx="7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1</a:t>
              </a:r>
              <a:endParaRPr lang="en-US" altLang="en-US" sz="1400">
                <a:latin typeface="Lucida Sans Typewriter" panose="020B0509030504030204" pitchFamily="49" charset="0"/>
              </a:endParaRPr>
            </a:p>
          </p:txBody>
        </p:sp>
        <p:sp>
          <p:nvSpPr>
            <p:cNvPr id="86045" name="Rectangle 57"/>
            <p:cNvSpPr>
              <a:spLocks noChangeArrowheads="1"/>
            </p:cNvSpPr>
            <p:nvPr/>
          </p:nvSpPr>
          <p:spPr bwMode="auto">
            <a:xfrm>
              <a:off x="2761" y="1009"/>
              <a:ext cx="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1</a:t>
              </a:r>
              <a:endParaRPr lang="en-US" altLang="en-US" sz="1400">
                <a:latin typeface="Lucida Sans Typewriter" panose="020B0509030504030204" pitchFamily="49" charset="0"/>
              </a:endParaRPr>
            </a:p>
          </p:txBody>
        </p:sp>
        <p:sp>
          <p:nvSpPr>
            <p:cNvPr id="86046" name="Rectangle 58"/>
            <p:cNvSpPr>
              <a:spLocks noChangeArrowheads="1"/>
            </p:cNvSpPr>
            <p:nvPr/>
          </p:nvSpPr>
          <p:spPr bwMode="auto">
            <a:xfrm>
              <a:off x="2072" y="2583"/>
              <a:ext cx="7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a:t>
              </a:r>
              <a:endParaRPr lang="en-US" altLang="en-US" sz="1400">
                <a:latin typeface="Lucida Sans Typewriter" panose="020B0509030504030204" pitchFamily="49" charset="0"/>
              </a:endParaRPr>
            </a:p>
          </p:txBody>
        </p:sp>
        <p:sp>
          <p:nvSpPr>
            <p:cNvPr id="86047" name="Line 59"/>
            <p:cNvSpPr>
              <a:spLocks noChangeShapeType="1"/>
            </p:cNvSpPr>
            <p:nvPr/>
          </p:nvSpPr>
          <p:spPr bwMode="auto">
            <a:xfrm flipV="1">
              <a:off x="1314" y="2989"/>
              <a:ext cx="1" cy="25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6048" name="Rectangle 60"/>
            <p:cNvSpPr>
              <a:spLocks noChangeArrowheads="1"/>
            </p:cNvSpPr>
            <p:nvPr/>
          </p:nvSpPr>
          <p:spPr bwMode="auto">
            <a:xfrm>
              <a:off x="896" y="3120"/>
              <a:ext cx="51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matches</a:t>
              </a:r>
              <a:endParaRPr lang="en-US" altLang="en-US" sz="1400">
                <a:latin typeface="Lucida Sans Typewriter" panose="020B0509030504030204" pitchFamily="49" charset="0"/>
              </a:endParaRPr>
            </a:p>
          </p:txBody>
        </p:sp>
        <p:sp>
          <p:nvSpPr>
            <p:cNvPr id="86049" name="Rectangle 61"/>
            <p:cNvSpPr>
              <a:spLocks noChangeArrowheads="1"/>
            </p:cNvSpPr>
            <p:nvPr/>
          </p:nvSpPr>
          <p:spPr bwMode="auto">
            <a:xfrm>
              <a:off x="1362" y="3120"/>
              <a:ext cx="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a:t>
              </a:r>
              <a:endParaRPr lang="en-US" altLang="en-US" sz="1400">
                <a:latin typeface="Lucida Sans Typewriter" panose="020B0509030504030204" pitchFamily="49" charset="0"/>
              </a:endParaRPr>
            </a:p>
          </p:txBody>
        </p:sp>
        <p:grpSp>
          <p:nvGrpSpPr>
            <p:cNvPr id="86050" name="Group 62"/>
            <p:cNvGrpSpPr>
              <a:grpSpLocks/>
            </p:cNvGrpSpPr>
            <p:nvPr/>
          </p:nvGrpSpPr>
          <p:grpSpPr bwMode="auto">
            <a:xfrm>
              <a:off x="673" y="816"/>
              <a:ext cx="1316" cy="217"/>
              <a:chOff x="673" y="816"/>
              <a:chExt cx="1316" cy="217"/>
            </a:xfrm>
          </p:grpSpPr>
          <p:sp>
            <p:nvSpPr>
              <p:cNvPr id="86080" name="Rectangle 63"/>
              <p:cNvSpPr>
                <a:spLocks noChangeArrowheads="1"/>
              </p:cNvSpPr>
              <p:nvPr/>
            </p:nvSpPr>
            <p:spPr bwMode="auto">
              <a:xfrm>
                <a:off x="925" y="868"/>
                <a:ext cx="10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FF0000"/>
                    </a:solidFill>
                    <a:latin typeface="Lucida Sans Typewriter" panose="020B0509030504030204" pitchFamily="49" charset="0"/>
                  </a:rPr>
                  <a:t>TournamentForm</a:t>
                </a:r>
                <a:endParaRPr lang="en-US" altLang="en-US" sz="1400">
                  <a:solidFill>
                    <a:srgbClr val="FF0000"/>
                  </a:solidFill>
                  <a:latin typeface="Lucida Sans Typewriter" panose="020B0509030504030204" pitchFamily="49" charset="0"/>
                </a:endParaRPr>
              </a:p>
            </p:txBody>
          </p:sp>
          <p:sp>
            <p:nvSpPr>
              <p:cNvPr id="86081" name="Rectangle 64"/>
              <p:cNvSpPr>
                <a:spLocks noChangeArrowheads="1"/>
              </p:cNvSpPr>
              <p:nvPr/>
            </p:nvSpPr>
            <p:spPr bwMode="auto">
              <a:xfrm>
                <a:off x="673" y="816"/>
                <a:ext cx="1316" cy="217"/>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sp>
          <p:nvSpPr>
            <p:cNvPr id="86051" name="Freeform 65"/>
            <p:cNvSpPr>
              <a:spLocks/>
            </p:cNvSpPr>
            <p:nvPr/>
          </p:nvSpPr>
          <p:spPr bwMode="auto">
            <a:xfrm>
              <a:off x="1325" y="2566"/>
              <a:ext cx="824" cy="218"/>
            </a:xfrm>
            <a:custGeom>
              <a:avLst/>
              <a:gdLst>
                <a:gd name="T0" fmla="*/ 0 w 824"/>
                <a:gd name="T1" fmla="*/ 218 h 218"/>
                <a:gd name="T2" fmla="*/ 0 w 824"/>
                <a:gd name="T3" fmla="*/ 0 h 218"/>
                <a:gd name="T4" fmla="*/ 824 w 824"/>
                <a:gd name="T5" fmla="*/ 0 h 218"/>
                <a:gd name="T6" fmla="*/ 0 60000 65536"/>
                <a:gd name="T7" fmla="*/ 0 60000 65536"/>
                <a:gd name="T8" fmla="*/ 0 60000 65536"/>
                <a:gd name="T9" fmla="*/ 0 w 824"/>
                <a:gd name="T10" fmla="*/ 0 h 218"/>
                <a:gd name="T11" fmla="*/ 824 w 824"/>
                <a:gd name="T12" fmla="*/ 218 h 218"/>
              </a:gdLst>
              <a:ahLst/>
              <a:cxnLst>
                <a:cxn ang="T6">
                  <a:pos x="T0" y="T1"/>
                </a:cxn>
                <a:cxn ang="T7">
                  <a:pos x="T2" y="T3"/>
                </a:cxn>
                <a:cxn ang="T8">
                  <a:pos x="T4" y="T5"/>
                </a:cxn>
              </a:cxnLst>
              <a:rect l="T9" t="T10" r="T11" b="T12"/>
              <a:pathLst>
                <a:path w="824" h="218">
                  <a:moveTo>
                    <a:pt x="0" y="218"/>
                  </a:moveTo>
                  <a:lnTo>
                    <a:pt x="0" y="0"/>
                  </a:lnTo>
                  <a:lnTo>
                    <a:pt x="82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86052" name="Rectangle 66"/>
            <p:cNvSpPr>
              <a:spLocks noChangeArrowheads="1"/>
            </p:cNvSpPr>
            <p:nvPr/>
          </p:nvSpPr>
          <p:spPr bwMode="auto">
            <a:xfrm>
              <a:off x="1092" y="2674"/>
              <a:ext cx="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a:t>
              </a:r>
              <a:endParaRPr lang="en-US" altLang="en-US" sz="1400">
                <a:latin typeface="Lucida Sans Typewriter" panose="020B0509030504030204" pitchFamily="49" charset="0"/>
              </a:endParaRPr>
            </a:p>
          </p:txBody>
        </p:sp>
        <p:sp>
          <p:nvSpPr>
            <p:cNvPr id="86053" name="Rectangle 67"/>
            <p:cNvSpPr>
              <a:spLocks noChangeArrowheads="1"/>
            </p:cNvSpPr>
            <p:nvPr/>
          </p:nvSpPr>
          <p:spPr bwMode="auto">
            <a:xfrm>
              <a:off x="1316" y="1462"/>
              <a:ext cx="7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a:t>
              </a:r>
              <a:endParaRPr lang="en-US" altLang="en-US" sz="1400">
                <a:latin typeface="Lucida Sans Typewriter" panose="020B0509030504030204" pitchFamily="49" charset="0"/>
              </a:endParaRPr>
            </a:p>
          </p:txBody>
        </p:sp>
        <p:sp>
          <p:nvSpPr>
            <p:cNvPr id="86054" name="Freeform 68"/>
            <p:cNvSpPr>
              <a:spLocks/>
            </p:cNvSpPr>
            <p:nvPr/>
          </p:nvSpPr>
          <p:spPr bwMode="auto">
            <a:xfrm>
              <a:off x="1039" y="1537"/>
              <a:ext cx="984" cy="1247"/>
            </a:xfrm>
            <a:custGeom>
              <a:avLst/>
              <a:gdLst>
                <a:gd name="T0" fmla="*/ 0 w 984"/>
                <a:gd name="T1" fmla="*/ 1247 h 1247"/>
                <a:gd name="T2" fmla="*/ 0 w 984"/>
                <a:gd name="T3" fmla="*/ 0 h 1247"/>
                <a:gd name="T4" fmla="*/ 984 w 984"/>
                <a:gd name="T5" fmla="*/ 0 h 1247"/>
                <a:gd name="T6" fmla="*/ 0 60000 65536"/>
                <a:gd name="T7" fmla="*/ 0 60000 65536"/>
                <a:gd name="T8" fmla="*/ 0 60000 65536"/>
                <a:gd name="T9" fmla="*/ 0 w 984"/>
                <a:gd name="T10" fmla="*/ 0 h 1247"/>
                <a:gd name="T11" fmla="*/ 984 w 984"/>
                <a:gd name="T12" fmla="*/ 1247 h 1247"/>
              </a:gdLst>
              <a:ahLst/>
              <a:cxnLst>
                <a:cxn ang="T6">
                  <a:pos x="T0" y="T1"/>
                </a:cxn>
                <a:cxn ang="T7">
                  <a:pos x="T2" y="T3"/>
                </a:cxn>
                <a:cxn ang="T8">
                  <a:pos x="T4" y="T5"/>
                </a:cxn>
              </a:cxnLst>
              <a:rect l="T9" t="T10" r="T11" b="T12"/>
              <a:pathLst>
                <a:path w="984" h="1247">
                  <a:moveTo>
                    <a:pt x="0" y="1247"/>
                  </a:moveTo>
                  <a:lnTo>
                    <a:pt x="0" y="0"/>
                  </a:lnTo>
                  <a:lnTo>
                    <a:pt x="98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86055" name="Group 69"/>
            <p:cNvGrpSpPr>
              <a:grpSpLocks/>
            </p:cNvGrpSpPr>
            <p:nvPr/>
          </p:nvGrpSpPr>
          <p:grpSpPr bwMode="auto">
            <a:xfrm>
              <a:off x="2149" y="2830"/>
              <a:ext cx="1517" cy="331"/>
              <a:chOff x="2149" y="2806"/>
              <a:chExt cx="1517" cy="331"/>
            </a:xfrm>
          </p:grpSpPr>
          <p:sp>
            <p:nvSpPr>
              <p:cNvPr id="86075" name="Rectangle 70"/>
              <p:cNvSpPr>
                <a:spLocks noChangeArrowheads="1"/>
              </p:cNvSpPr>
              <p:nvPr/>
            </p:nvSpPr>
            <p:spPr bwMode="auto">
              <a:xfrm>
                <a:off x="2149" y="2806"/>
                <a:ext cx="1407" cy="321"/>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86076" name="Group 71"/>
              <p:cNvGrpSpPr>
                <a:grpSpLocks/>
              </p:cNvGrpSpPr>
              <p:nvPr/>
            </p:nvGrpSpPr>
            <p:grpSpPr bwMode="auto">
              <a:xfrm>
                <a:off x="2195" y="2819"/>
                <a:ext cx="1471" cy="318"/>
                <a:chOff x="2195" y="2824"/>
                <a:chExt cx="1471" cy="318"/>
              </a:xfrm>
            </p:grpSpPr>
            <p:sp>
              <p:nvSpPr>
                <p:cNvPr id="86077" name="Rectangle 72"/>
                <p:cNvSpPr>
                  <a:spLocks noChangeArrowheads="1"/>
                </p:cNvSpPr>
                <p:nvPr/>
              </p:nvSpPr>
              <p:spPr bwMode="auto">
                <a:xfrm>
                  <a:off x="2195" y="2824"/>
                  <a:ext cx="117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+acceptPlayer(p)</a:t>
                  </a:r>
                  <a:endParaRPr lang="en-US" altLang="en-US" sz="1400">
                    <a:latin typeface="Lucida Sans Typewriter" panose="020B0509030504030204" pitchFamily="49" charset="0"/>
                  </a:endParaRPr>
                </a:p>
              </p:txBody>
            </p:sp>
            <p:sp>
              <p:nvSpPr>
                <p:cNvPr id="86078" name="Rectangle 73"/>
                <p:cNvSpPr>
                  <a:spLocks noChangeArrowheads="1"/>
                </p:cNvSpPr>
                <p:nvPr/>
              </p:nvSpPr>
              <p:spPr bwMode="auto">
                <a:xfrm>
                  <a:off x="2195" y="2916"/>
                  <a:ext cx="117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+removePlayer(p)</a:t>
                  </a:r>
                  <a:endParaRPr lang="en-US" altLang="en-US" sz="1400">
                    <a:latin typeface="Lucida Sans Typewriter" panose="020B0509030504030204" pitchFamily="49" charset="0"/>
                  </a:endParaRPr>
                </a:p>
              </p:txBody>
            </p:sp>
            <p:sp>
              <p:nvSpPr>
                <p:cNvPr id="86079" name="Rectangle 74"/>
                <p:cNvSpPr>
                  <a:spLocks noChangeArrowheads="1"/>
                </p:cNvSpPr>
                <p:nvPr/>
              </p:nvSpPr>
              <p:spPr bwMode="auto">
                <a:xfrm>
                  <a:off x="2195" y="3007"/>
                  <a:ext cx="147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+isPlayerAccepted(p)</a:t>
                  </a:r>
                  <a:endParaRPr lang="en-US" altLang="en-US" sz="1400">
                    <a:latin typeface="Lucida Sans Typewriter" panose="020B0509030504030204" pitchFamily="49" charset="0"/>
                  </a:endParaRPr>
                </a:p>
              </p:txBody>
            </p:sp>
          </p:grpSp>
        </p:grpSp>
        <p:grpSp>
          <p:nvGrpSpPr>
            <p:cNvPr id="86056" name="Group 75"/>
            <p:cNvGrpSpPr>
              <a:grpSpLocks/>
            </p:cNvGrpSpPr>
            <p:nvPr/>
          </p:nvGrpSpPr>
          <p:grpSpPr bwMode="auto">
            <a:xfrm>
              <a:off x="3682" y="2784"/>
              <a:ext cx="1304" cy="205"/>
              <a:chOff x="3682" y="2784"/>
              <a:chExt cx="1304" cy="205"/>
            </a:xfrm>
          </p:grpSpPr>
          <p:sp>
            <p:nvSpPr>
              <p:cNvPr id="86073" name="Rectangle 76"/>
              <p:cNvSpPr>
                <a:spLocks noChangeArrowheads="1"/>
              </p:cNvSpPr>
              <p:nvPr/>
            </p:nvSpPr>
            <p:spPr bwMode="auto">
              <a:xfrm>
                <a:off x="3682" y="2784"/>
                <a:ext cx="1304" cy="205"/>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86074" name="Rectangle 77"/>
              <p:cNvSpPr>
                <a:spLocks noChangeArrowheads="1"/>
              </p:cNvSpPr>
              <p:nvPr/>
            </p:nvSpPr>
            <p:spPr bwMode="auto">
              <a:xfrm>
                <a:off x="4042" y="2829"/>
                <a:ext cx="73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Advertiser</a:t>
                </a:r>
                <a:endParaRPr lang="en-US" altLang="en-US" sz="1400">
                  <a:latin typeface="Lucida Sans Typewriter" panose="020B0509030504030204" pitchFamily="49" charset="0"/>
                </a:endParaRPr>
              </a:p>
            </p:txBody>
          </p:sp>
        </p:grpSp>
        <p:sp>
          <p:nvSpPr>
            <p:cNvPr id="86057" name="Rectangle 78"/>
            <p:cNvSpPr>
              <a:spLocks noChangeArrowheads="1"/>
            </p:cNvSpPr>
            <p:nvPr/>
          </p:nvSpPr>
          <p:spPr bwMode="auto">
            <a:xfrm>
              <a:off x="3885" y="2674"/>
              <a:ext cx="58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sponsors</a:t>
              </a:r>
              <a:endParaRPr lang="en-US" altLang="en-US" sz="1400">
                <a:latin typeface="Lucida Sans Typewriter" panose="020B0509030504030204" pitchFamily="49" charset="0"/>
              </a:endParaRPr>
            </a:p>
          </p:txBody>
        </p:sp>
        <p:sp>
          <p:nvSpPr>
            <p:cNvPr id="86058" name="Rectangle 79"/>
            <p:cNvSpPr>
              <a:spLocks noChangeArrowheads="1"/>
            </p:cNvSpPr>
            <p:nvPr/>
          </p:nvSpPr>
          <p:spPr bwMode="auto">
            <a:xfrm>
              <a:off x="4423" y="2674"/>
              <a:ext cx="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a:t>
              </a:r>
              <a:endParaRPr lang="en-US" altLang="en-US" sz="1400">
                <a:latin typeface="Lucida Sans Typewriter" panose="020B0509030504030204" pitchFamily="49" charset="0"/>
              </a:endParaRPr>
            </a:p>
          </p:txBody>
        </p:sp>
        <p:sp>
          <p:nvSpPr>
            <p:cNvPr id="86059" name="Rectangle 80"/>
            <p:cNvSpPr>
              <a:spLocks noChangeArrowheads="1"/>
            </p:cNvSpPr>
            <p:nvPr/>
          </p:nvSpPr>
          <p:spPr bwMode="auto">
            <a:xfrm>
              <a:off x="3583" y="2583"/>
              <a:ext cx="7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a:t>
              </a:r>
              <a:endParaRPr lang="en-US" altLang="en-US" sz="1400">
                <a:latin typeface="Lucida Sans Typewriter" panose="020B0509030504030204" pitchFamily="49" charset="0"/>
              </a:endParaRPr>
            </a:p>
          </p:txBody>
        </p:sp>
        <p:sp>
          <p:nvSpPr>
            <p:cNvPr id="86060" name="Freeform 81"/>
            <p:cNvSpPr>
              <a:spLocks/>
            </p:cNvSpPr>
            <p:nvPr/>
          </p:nvSpPr>
          <p:spPr bwMode="auto">
            <a:xfrm>
              <a:off x="3545" y="2566"/>
              <a:ext cx="835" cy="218"/>
            </a:xfrm>
            <a:custGeom>
              <a:avLst/>
              <a:gdLst>
                <a:gd name="T0" fmla="*/ 835 w 835"/>
                <a:gd name="T1" fmla="*/ 218 h 218"/>
                <a:gd name="T2" fmla="*/ 835 w 835"/>
                <a:gd name="T3" fmla="*/ 0 h 218"/>
                <a:gd name="T4" fmla="*/ 0 w 835"/>
                <a:gd name="T5" fmla="*/ 0 h 218"/>
                <a:gd name="T6" fmla="*/ 0 60000 65536"/>
                <a:gd name="T7" fmla="*/ 0 60000 65536"/>
                <a:gd name="T8" fmla="*/ 0 60000 65536"/>
                <a:gd name="T9" fmla="*/ 0 w 835"/>
                <a:gd name="T10" fmla="*/ 0 h 218"/>
                <a:gd name="T11" fmla="*/ 835 w 835"/>
                <a:gd name="T12" fmla="*/ 218 h 218"/>
              </a:gdLst>
              <a:ahLst/>
              <a:cxnLst>
                <a:cxn ang="T6">
                  <a:pos x="T0" y="T1"/>
                </a:cxn>
                <a:cxn ang="T7">
                  <a:pos x="T2" y="T3"/>
                </a:cxn>
                <a:cxn ang="T8">
                  <a:pos x="T4" y="T5"/>
                </a:cxn>
              </a:cxnLst>
              <a:rect l="T9" t="T10" r="T11" b="T12"/>
              <a:pathLst>
                <a:path w="835" h="218">
                  <a:moveTo>
                    <a:pt x="835" y="218"/>
                  </a:moveTo>
                  <a:lnTo>
                    <a:pt x="835"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86061" name="Rectangle 82"/>
            <p:cNvSpPr>
              <a:spLocks noChangeArrowheads="1"/>
            </p:cNvSpPr>
            <p:nvPr/>
          </p:nvSpPr>
          <p:spPr bwMode="auto">
            <a:xfrm>
              <a:off x="4562" y="2674"/>
              <a:ext cx="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a:t>
              </a:r>
              <a:endParaRPr lang="en-US" altLang="en-US" sz="1400">
                <a:latin typeface="Lucida Sans Typewriter" panose="020B0509030504030204" pitchFamily="49" charset="0"/>
              </a:endParaRPr>
            </a:p>
          </p:txBody>
        </p:sp>
        <p:sp>
          <p:nvSpPr>
            <p:cNvPr id="86062" name="Rectangle 83"/>
            <p:cNvSpPr>
              <a:spLocks noChangeArrowheads="1"/>
            </p:cNvSpPr>
            <p:nvPr/>
          </p:nvSpPr>
          <p:spPr bwMode="auto">
            <a:xfrm>
              <a:off x="4224" y="1462"/>
              <a:ext cx="7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a:t>
              </a:r>
              <a:endParaRPr lang="en-US" altLang="en-US" sz="1400">
                <a:latin typeface="Lucida Sans Typewriter" panose="020B0509030504030204" pitchFamily="49" charset="0"/>
              </a:endParaRPr>
            </a:p>
          </p:txBody>
        </p:sp>
        <p:sp>
          <p:nvSpPr>
            <p:cNvPr id="86063" name="Freeform 84"/>
            <p:cNvSpPr>
              <a:spLocks/>
            </p:cNvSpPr>
            <p:nvPr/>
          </p:nvSpPr>
          <p:spPr bwMode="auto">
            <a:xfrm>
              <a:off x="3956" y="1537"/>
              <a:ext cx="698" cy="1247"/>
            </a:xfrm>
            <a:custGeom>
              <a:avLst/>
              <a:gdLst>
                <a:gd name="T0" fmla="*/ 698 w 698"/>
                <a:gd name="T1" fmla="*/ 1247 h 1247"/>
                <a:gd name="T2" fmla="*/ 698 w 698"/>
                <a:gd name="T3" fmla="*/ 0 h 1247"/>
                <a:gd name="T4" fmla="*/ 0 w 698"/>
                <a:gd name="T5" fmla="*/ 0 h 1247"/>
                <a:gd name="T6" fmla="*/ 0 60000 65536"/>
                <a:gd name="T7" fmla="*/ 0 60000 65536"/>
                <a:gd name="T8" fmla="*/ 0 60000 65536"/>
                <a:gd name="T9" fmla="*/ 0 w 698"/>
                <a:gd name="T10" fmla="*/ 0 h 1247"/>
                <a:gd name="T11" fmla="*/ 698 w 698"/>
                <a:gd name="T12" fmla="*/ 1247 h 1247"/>
              </a:gdLst>
              <a:ahLst/>
              <a:cxnLst>
                <a:cxn ang="T6">
                  <a:pos x="T0" y="T1"/>
                </a:cxn>
                <a:cxn ang="T7">
                  <a:pos x="T2" y="T3"/>
                </a:cxn>
                <a:cxn ang="T8">
                  <a:pos x="T4" y="T5"/>
                </a:cxn>
              </a:cxnLst>
              <a:rect l="T9" t="T10" r="T11" b="T12"/>
              <a:pathLst>
                <a:path w="698" h="1247">
                  <a:moveTo>
                    <a:pt x="698" y="1247"/>
                  </a:moveTo>
                  <a:lnTo>
                    <a:pt x="698"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86064" name="Rectangle 85"/>
            <p:cNvSpPr>
              <a:spLocks noChangeArrowheads="1"/>
            </p:cNvSpPr>
            <p:nvPr/>
          </p:nvSpPr>
          <p:spPr bwMode="auto">
            <a:xfrm>
              <a:off x="1362" y="3006"/>
              <a:ext cx="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a:t>
              </a:r>
              <a:endParaRPr lang="en-US" altLang="en-US" sz="1400">
                <a:latin typeface="Lucida Sans Typewriter" panose="020B0509030504030204" pitchFamily="49" charset="0"/>
              </a:endParaRPr>
            </a:p>
          </p:txBody>
        </p:sp>
        <p:grpSp>
          <p:nvGrpSpPr>
            <p:cNvPr id="86065" name="Group 86"/>
            <p:cNvGrpSpPr>
              <a:grpSpLocks/>
            </p:cNvGrpSpPr>
            <p:nvPr/>
          </p:nvGrpSpPr>
          <p:grpSpPr bwMode="auto">
            <a:xfrm>
              <a:off x="2023" y="1452"/>
              <a:ext cx="2475" cy="511"/>
              <a:chOff x="2023" y="1434"/>
              <a:chExt cx="2475" cy="511"/>
            </a:xfrm>
          </p:grpSpPr>
          <p:sp>
            <p:nvSpPr>
              <p:cNvPr id="86066" name="Rectangle 87"/>
              <p:cNvSpPr>
                <a:spLocks noChangeArrowheads="1"/>
              </p:cNvSpPr>
              <p:nvPr/>
            </p:nvSpPr>
            <p:spPr bwMode="auto">
              <a:xfrm>
                <a:off x="2023" y="1434"/>
                <a:ext cx="1945" cy="50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86067" name="Group 88"/>
              <p:cNvGrpSpPr>
                <a:grpSpLocks/>
              </p:cNvGrpSpPr>
              <p:nvPr/>
            </p:nvGrpSpPr>
            <p:grpSpPr bwMode="auto">
              <a:xfrm>
                <a:off x="2070" y="1443"/>
                <a:ext cx="2428" cy="502"/>
                <a:chOff x="2070" y="1448"/>
                <a:chExt cx="2428" cy="502"/>
              </a:xfrm>
            </p:grpSpPr>
            <p:sp>
              <p:nvSpPr>
                <p:cNvPr id="86068" name="Rectangle 89"/>
                <p:cNvSpPr>
                  <a:spLocks noChangeArrowheads="1"/>
                </p:cNvSpPr>
                <p:nvPr/>
              </p:nvSpPr>
              <p:spPr bwMode="auto">
                <a:xfrm>
                  <a:off x="2072" y="1448"/>
                  <a:ext cx="242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+selectSponsors(advertisers):List</a:t>
                  </a:r>
                  <a:endParaRPr lang="en-US" altLang="en-US" sz="1400">
                    <a:latin typeface="Lucida Sans Typewriter" panose="020B0509030504030204" pitchFamily="49" charset="0"/>
                  </a:endParaRPr>
                </a:p>
              </p:txBody>
            </p:sp>
            <p:sp>
              <p:nvSpPr>
                <p:cNvPr id="86069" name="Rectangle 90"/>
                <p:cNvSpPr>
                  <a:spLocks noChangeArrowheads="1"/>
                </p:cNvSpPr>
                <p:nvPr/>
              </p:nvSpPr>
              <p:spPr bwMode="auto">
                <a:xfrm>
                  <a:off x="2072" y="1542"/>
                  <a:ext cx="161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+advertizeTournament()</a:t>
                  </a:r>
                  <a:endParaRPr lang="en-US" altLang="en-US" sz="1400">
                    <a:latin typeface="Lucida Sans Typewriter" panose="020B0509030504030204" pitchFamily="49" charset="0"/>
                  </a:endParaRPr>
                </a:p>
              </p:txBody>
            </p:sp>
            <p:sp>
              <p:nvSpPr>
                <p:cNvPr id="86070" name="Rectangle 91"/>
                <p:cNvSpPr>
                  <a:spLocks noChangeArrowheads="1"/>
                </p:cNvSpPr>
                <p:nvPr/>
              </p:nvSpPr>
              <p:spPr bwMode="auto">
                <a:xfrm>
                  <a:off x="2072" y="1633"/>
                  <a:ext cx="117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FF00"/>
                      </a:solidFill>
                      <a:latin typeface="Lucida Sans Typewriter" panose="020B0509030504030204" pitchFamily="49" charset="0"/>
                    </a:rPr>
                    <a:t>+acceptPlayer(p</a:t>
                  </a:r>
                  <a:r>
                    <a:rPr lang="en-US" altLang="en-US" sz="900">
                      <a:solidFill>
                        <a:srgbClr val="000000"/>
                      </a:solidFill>
                      <a:latin typeface="Lucida Sans Typewriter" panose="020B0509030504030204" pitchFamily="49" charset="0"/>
                    </a:rPr>
                    <a:t>)</a:t>
                  </a:r>
                  <a:endParaRPr lang="en-US" altLang="en-US" sz="1400">
                    <a:latin typeface="Lucida Sans Typewriter" panose="020B0509030504030204" pitchFamily="49" charset="0"/>
                  </a:endParaRPr>
                </a:p>
              </p:txBody>
            </p:sp>
            <p:sp>
              <p:nvSpPr>
                <p:cNvPr id="86071" name="Rectangle 92"/>
                <p:cNvSpPr>
                  <a:spLocks noChangeArrowheads="1"/>
                </p:cNvSpPr>
                <p:nvPr/>
              </p:nvSpPr>
              <p:spPr bwMode="auto">
                <a:xfrm>
                  <a:off x="2072" y="1725"/>
                  <a:ext cx="154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+announceTournament()</a:t>
                  </a:r>
                  <a:endParaRPr lang="en-US" altLang="en-US" sz="1400">
                    <a:latin typeface="Lucida Sans Typewriter" panose="020B0509030504030204" pitchFamily="49" charset="0"/>
                  </a:endParaRPr>
                </a:p>
              </p:txBody>
            </p:sp>
            <p:sp>
              <p:nvSpPr>
                <p:cNvPr id="86072" name="Rectangle 93"/>
                <p:cNvSpPr>
                  <a:spLocks noChangeArrowheads="1"/>
                </p:cNvSpPr>
                <p:nvPr/>
              </p:nvSpPr>
              <p:spPr bwMode="auto">
                <a:xfrm>
                  <a:off x="2070" y="1816"/>
                  <a:ext cx="213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900">
                      <a:solidFill>
                        <a:srgbClr val="000000"/>
                      </a:solidFill>
                      <a:latin typeface="Lucida Sans Typewriter" panose="020B0509030504030204" pitchFamily="49" charset="0"/>
                    </a:rPr>
                    <a:t>+isPlayerOverbooked():boolean</a:t>
                  </a:r>
                  <a:endParaRPr lang="en-US" altLang="en-US" sz="1400">
                    <a:latin typeface="Lucida Sans Typewriter" panose="020B0509030504030204" pitchFamily="49" charset="0"/>
                  </a:endParaRPr>
                </a:p>
              </p:txBody>
            </p:sp>
          </p:grpSp>
        </p:grpSp>
      </p:grpSp>
      <p:sp>
        <p:nvSpPr>
          <p:cNvPr id="86023" name="Rectangle 94"/>
          <p:cNvSpPr>
            <a:spLocks noGrp="1" noChangeArrowheads="1"/>
          </p:cNvSpPr>
          <p:nvPr>
            <p:ph type="body" idx="1"/>
          </p:nvPr>
        </p:nvSpPr>
        <p:spPr/>
        <p:txBody>
          <a:bodyPr/>
          <a:lstStyle/>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01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0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0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2" grpId="0" animBg="1"/>
      <p:bldP spid="260100" grpId="0" animBg="1"/>
      <p:bldP spid="260103"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ChangeArrowheads="1"/>
          </p:cNvSpPr>
          <p:nvPr/>
        </p:nvSpPr>
        <p:spPr bwMode="auto">
          <a:xfrm>
            <a:off x="1327150" y="1831975"/>
            <a:ext cx="5653088" cy="787400"/>
          </a:xfrm>
          <a:prstGeom prst="rect">
            <a:avLst/>
          </a:prstGeom>
          <a:solidFill>
            <a:srgbClr val="DAF426"/>
          </a:solidFill>
          <a:ln w="12700">
            <a:solidFill>
              <a:srgbClr val="FF0000"/>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88067" name="Rectangle 3"/>
          <p:cNvSpPr>
            <a:spLocks noChangeArrowheads="1"/>
          </p:cNvSpPr>
          <p:nvPr/>
        </p:nvSpPr>
        <p:spPr bwMode="auto">
          <a:xfrm>
            <a:off x="1323975" y="5081588"/>
            <a:ext cx="6630988" cy="752475"/>
          </a:xfrm>
          <a:prstGeom prst="rect">
            <a:avLst/>
          </a:prstGeom>
          <a:solidFill>
            <a:srgbClr val="DAF426"/>
          </a:solidFill>
          <a:ln w="12700">
            <a:solidFill>
              <a:srgbClr val="FF0000"/>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88068" name="Rectangle 4"/>
          <p:cNvSpPr>
            <a:spLocks noChangeArrowheads="1"/>
          </p:cNvSpPr>
          <p:nvPr/>
        </p:nvSpPr>
        <p:spPr bwMode="auto">
          <a:xfrm>
            <a:off x="1323975" y="4433888"/>
            <a:ext cx="6175375" cy="647700"/>
          </a:xfrm>
          <a:prstGeom prst="rect">
            <a:avLst/>
          </a:prstGeom>
          <a:solidFill>
            <a:srgbClr val="DAF426"/>
          </a:solidFill>
          <a:ln w="12700">
            <a:solidFill>
              <a:srgbClr val="FF0000"/>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88069" name="Rectangle 5"/>
          <p:cNvSpPr>
            <a:spLocks noGrp="1" noChangeArrowheads="1"/>
          </p:cNvSpPr>
          <p:nvPr>
            <p:ph type="title"/>
          </p:nvPr>
        </p:nvSpPr>
        <p:spPr/>
        <p:txBody>
          <a:bodyPr/>
          <a:lstStyle/>
          <a:p>
            <a:r>
              <a:rPr lang="en-US" altLang="en-US" smtClean="0">
                <a:ea typeface="ＭＳ Ｐゴシック" panose="020B0600070205080204" pitchFamily="34" charset="-128"/>
              </a:rPr>
              <a:t>The try-throw-catch Mechanism in Java</a:t>
            </a:r>
          </a:p>
        </p:txBody>
      </p:sp>
      <p:sp>
        <p:nvSpPr>
          <p:cNvPr id="489478" name="Rectangle 6"/>
          <p:cNvSpPr>
            <a:spLocks noGrp="1" noChangeArrowheads="1"/>
          </p:cNvSpPr>
          <p:nvPr>
            <p:ph type="body" idx="1"/>
          </p:nvPr>
        </p:nvSpPr>
        <p:spPr>
          <a:xfrm>
            <a:off x="355600" y="855663"/>
            <a:ext cx="8788400" cy="2332037"/>
          </a:xfrm>
        </p:spPr>
        <p:txBody>
          <a:bodyPr/>
          <a:lstStyle/>
          <a:p>
            <a:pPr>
              <a:lnSpc>
                <a:spcPct val="70000"/>
              </a:lnSpc>
              <a:buFont typeface="Times" panose="02020603050405020304" pitchFamily="18" charset="0"/>
              <a:buNone/>
            </a:pPr>
            <a:r>
              <a:rPr lang="en-US" altLang="en-US" sz="1800" b="1" smtClean="0">
                <a:latin typeface="Lucida Sans Typewriter" panose="020B0509030504030204" pitchFamily="49" charset="0"/>
                <a:ea typeface="ＭＳ Ｐゴシック" panose="020B0600070205080204" pitchFamily="34" charset="-128"/>
              </a:rPr>
              <a:t>public class</a:t>
            </a:r>
            <a:r>
              <a:rPr lang="en-US" altLang="en-US" sz="1800" smtClean="0">
                <a:latin typeface="Lucida Sans Typewriter" panose="020B0509030504030204" pitchFamily="49" charset="0"/>
                <a:ea typeface="ＭＳ Ｐゴシック" panose="020B0600070205080204" pitchFamily="34" charset="-128"/>
              </a:rPr>
              <a:t> </a:t>
            </a:r>
            <a:r>
              <a:rPr lang="en-US" altLang="en-US" sz="1800" smtClean="0">
                <a:solidFill>
                  <a:srgbClr val="FF0000"/>
                </a:solidFill>
                <a:latin typeface="Lucida Sans Typewriter" panose="020B0509030504030204" pitchFamily="49" charset="0"/>
                <a:ea typeface="ＭＳ Ｐゴシック" panose="020B0600070205080204" pitchFamily="34" charset="-128"/>
              </a:rPr>
              <a:t>TournamentControl</a:t>
            </a:r>
            <a:r>
              <a:rPr lang="en-US" altLang="en-US" sz="1800" smtClean="0">
                <a:latin typeface="Lucida Sans Typewriter" panose="020B0509030504030204" pitchFamily="49" charset="0"/>
                <a:ea typeface="ＭＳ Ｐゴシック" panose="020B0600070205080204" pitchFamily="34" charset="-128"/>
              </a:rPr>
              <a:t> {</a:t>
            </a:r>
          </a:p>
          <a:p>
            <a:pPr>
              <a:lnSpc>
                <a:spcPct val="70000"/>
              </a:lnSpc>
              <a:buFont typeface="Times" panose="02020603050405020304" pitchFamily="18" charset="0"/>
              <a:buNone/>
            </a:pPr>
            <a:r>
              <a:rPr lang="en-US" altLang="en-US" sz="1800" smtClean="0">
                <a:latin typeface="Lucida Sans Typewriter" panose="020B0509030504030204" pitchFamily="49" charset="0"/>
                <a:ea typeface="ＭＳ Ｐゴシック" panose="020B0600070205080204" pitchFamily="34" charset="-128"/>
              </a:rPr>
              <a:t>	</a:t>
            </a:r>
            <a:r>
              <a:rPr lang="en-US" altLang="en-US" sz="1800" b="1" smtClean="0">
                <a:latin typeface="Lucida Sans Typewriter" panose="020B0509030504030204" pitchFamily="49" charset="0"/>
                <a:ea typeface="ＭＳ Ｐゴシック" panose="020B0600070205080204" pitchFamily="34" charset="-128"/>
              </a:rPr>
              <a:t>private</a:t>
            </a:r>
            <a:r>
              <a:rPr lang="en-US" altLang="en-US" sz="1800" smtClean="0">
                <a:latin typeface="Lucida Sans Typewriter" panose="020B0509030504030204" pitchFamily="49" charset="0"/>
                <a:ea typeface="ＭＳ Ｐゴシック" panose="020B0600070205080204" pitchFamily="34" charset="-128"/>
              </a:rPr>
              <a:t> Tournament tournament;</a:t>
            </a:r>
          </a:p>
          <a:p>
            <a:pPr>
              <a:lnSpc>
                <a:spcPct val="70000"/>
              </a:lnSpc>
              <a:buFont typeface="Times" panose="02020603050405020304" pitchFamily="18" charset="0"/>
              <a:buNone/>
            </a:pPr>
            <a:r>
              <a:rPr lang="en-US" altLang="en-US" sz="1800" smtClean="0">
                <a:latin typeface="Lucida Sans Typewriter" panose="020B0509030504030204" pitchFamily="49" charset="0"/>
                <a:ea typeface="ＭＳ Ｐゴシック" panose="020B0600070205080204" pitchFamily="34" charset="-128"/>
              </a:rPr>
              <a:t>	</a:t>
            </a:r>
            <a:r>
              <a:rPr lang="en-US" altLang="en-US" sz="1800" b="1" smtClean="0">
                <a:latin typeface="Lucida Sans Typewriter" panose="020B0509030504030204" pitchFamily="49" charset="0"/>
                <a:ea typeface="ＭＳ Ｐゴシック" panose="020B0600070205080204" pitchFamily="34" charset="-128"/>
              </a:rPr>
              <a:t>public void</a:t>
            </a:r>
            <a:r>
              <a:rPr lang="en-US" altLang="en-US" sz="1800" smtClean="0">
                <a:latin typeface="Lucida Sans Typewriter" panose="020B0509030504030204" pitchFamily="49" charset="0"/>
                <a:ea typeface="ＭＳ Ｐゴシック" panose="020B0600070205080204" pitchFamily="34" charset="-128"/>
              </a:rPr>
              <a:t> addPlayer(Player p) </a:t>
            </a:r>
            <a:r>
              <a:rPr lang="en-US" altLang="en-US" sz="1800" b="1" smtClean="0">
                <a:latin typeface="Lucida Sans Typewriter" panose="020B0509030504030204" pitchFamily="49" charset="0"/>
                <a:ea typeface="ＭＳ Ｐゴシック" panose="020B0600070205080204" pitchFamily="34" charset="-128"/>
              </a:rPr>
              <a:t>throws</a:t>
            </a:r>
            <a:r>
              <a:rPr lang="en-US" altLang="en-US" sz="1800" smtClean="0">
                <a:latin typeface="Lucida Sans Typewriter" panose="020B0509030504030204" pitchFamily="49" charset="0"/>
                <a:ea typeface="ＭＳ Ｐゴシック" panose="020B0600070205080204" pitchFamily="34" charset="-128"/>
              </a:rPr>
              <a:t> KnownPlayerException {</a:t>
            </a:r>
          </a:p>
          <a:p>
            <a:pPr>
              <a:lnSpc>
                <a:spcPct val="70000"/>
              </a:lnSpc>
              <a:buFont typeface="Times" panose="02020603050405020304" pitchFamily="18" charset="0"/>
              <a:buNone/>
            </a:pPr>
            <a:r>
              <a:rPr lang="en-US" altLang="en-US" sz="1800" smtClean="0">
                <a:latin typeface="Lucida Sans Typewriter" panose="020B0509030504030204" pitchFamily="49" charset="0"/>
                <a:ea typeface="ＭＳ Ｐゴシック" panose="020B0600070205080204" pitchFamily="34" charset="-128"/>
              </a:rPr>
              <a:t>		</a:t>
            </a:r>
            <a:r>
              <a:rPr lang="en-US" altLang="en-US" sz="1800" b="1" smtClean="0">
                <a:latin typeface="Lucida Sans Typewriter" panose="020B0509030504030204" pitchFamily="49" charset="0"/>
                <a:ea typeface="ＭＳ Ｐゴシック" panose="020B0600070205080204" pitchFamily="34" charset="-128"/>
              </a:rPr>
              <a:t>if</a:t>
            </a:r>
            <a:r>
              <a:rPr lang="en-US" altLang="en-US" sz="1800" smtClean="0">
                <a:latin typeface="Lucida Sans Typewriter" panose="020B0509030504030204" pitchFamily="49" charset="0"/>
                <a:ea typeface="ＭＳ Ｐゴシック" panose="020B0600070205080204" pitchFamily="34" charset="-128"/>
              </a:rPr>
              <a:t> (tournament.isPlayerAccepted(p)) {</a:t>
            </a:r>
          </a:p>
          <a:p>
            <a:pPr>
              <a:lnSpc>
                <a:spcPct val="70000"/>
              </a:lnSpc>
              <a:buFont typeface="Times" panose="02020603050405020304" pitchFamily="18" charset="0"/>
              <a:buNone/>
            </a:pPr>
            <a:r>
              <a:rPr lang="en-US" altLang="en-US" sz="1800" smtClean="0">
                <a:latin typeface="Lucida Sans Typewriter" panose="020B0509030504030204" pitchFamily="49" charset="0"/>
                <a:ea typeface="ＭＳ Ｐゴシック" panose="020B0600070205080204" pitchFamily="34" charset="-128"/>
              </a:rPr>
              <a:t>			</a:t>
            </a:r>
            <a:r>
              <a:rPr lang="en-US" altLang="en-US" sz="1800" b="1" smtClean="0">
                <a:latin typeface="Lucida Sans Typewriter" panose="020B0509030504030204" pitchFamily="49" charset="0"/>
                <a:ea typeface="ＭＳ Ｐゴシック" panose="020B0600070205080204" pitchFamily="34" charset="-128"/>
              </a:rPr>
              <a:t>throw new</a:t>
            </a:r>
            <a:r>
              <a:rPr lang="en-US" altLang="en-US" sz="1800" smtClean="0">
                <a:latin typeface="Lucida Sans Typewriter" panose="020B0509030504030204" pitchFamily="49" charset="0"/>
                <a:ea typeface="ＭＳ Ｐゴシック" panose="020B0600070205080204" pitchFamily="34" charset="-128"/>
              </a:rPr>
              <a:t> KnownPlayerException(p);</a:t>
            </a:r>
          </a:p>
          <a:p>
            <a:pPr>
              <a:lnSpc>
                <a:spcPct val="50000"/>
              </a:lnSpc>
              <a:buFont typeface="Times" panose="02020603050405020304" pitchFamily="18" charset="0"/>
              <a:buNone/>
            </a:pPr>
            <a:r>
              <a:rPr lang="en-US" altLang="en-US" sz="1800" smtClean="0">
                <a:latin typeface="Lucida Sans Typewriter" panose="020B0509030504030204" pitchFamily="49" charset="0"/>
                <a:ea typeface="ＭＳ Ｐゴシック" panose="020B0600070205080204" pitchFamily="34" charset="-128"/>
              </a:rPr>
              <a:t>		}</a:t>
            </a:r>
          </a:p>
          <a:p>
            <a:pPr>
              <a:lnSpc>
                <a:spcPct val="50000"/>
              </a:lnSpc>
              <a:buFont typeface="Times" panose="02020603050405020304" pitchFamily="18" charset="0"/>
              <a:buNone/>
            </a:pPr>
            <a:r>
              <a:rPr lang="en-US" altLang="en-US" sz="1800" smtClean="0">
                <a:latin typeface="Lucida Sans Typewriter" panose="020B0509030504030204" pitchFamily="49" charset="0"/>
                <a:ea typeface="ＭＳ Ｐゴシック" panose="020B0600070205080204" pitchFamily="34" charset="-128"/>
              </a:rPr>
              <a:t>		//... Normal addPlayer behavior</a:t>
            </a:r>
          </a:p>
          <a:p>
            <a:pPr>
              <a:lnSpc>
                <a:spcPct val="50000"/>
              </a:lnSpc>
              <a:buFont typeface="Times" panose="02020603050405020304" pitchFamily="18" charset="0"/>
              <a:buNone/>
            </a:pPr>
            <a:r>
              <a:rPr lang="en-US" altLang="en-US" sz="1800" smtClean="0">
                <a:latin typeface="Lucida Sans Typewriter" panose="020B0509030504030204" pitchFamily="49" charset="0"/>
                <a:ea typeface="ＭＳ Ｐゴシック" panose="020B0600070205080204" pitchFamily="34" charset="-128"/>
              </a:rPr>
              <a:t>	}</a:t>
            </a:r>
          </a:p>
          <a:p>
            <a:pPr>
              <a:lnSpc>
                <a:spcPct val="50000"/>
              </a:lnSpc>
              <a:buFont typeface="Times" panose="02020603050405020304" pitchFamily="18" charset="0"/>
              <a:buNone/>
            </a:pPr>
            <a:r>
              <a:rPr lang="en-US" altLang="en-US" sz="1800" smtClean="0">
                <a:latin typeface="Lucida Sans Typewriter" panose="020B0509030504030204" pitchFamily="49" charset="0"/>
                <a:ea typeface="ＭＳ Ｐゴシック" panose="020B0600070205080204" pitchFamily="34" charset="-128"/>
              </a:rPr>
              <a:t>}</a:t>
            </a:r>
          </a:p>
        </p:txBody>
      </p:sp>
      <p:sp>
        <p:nvSpPr>
          <p:cNvPr id="88071" name="Rectangle 7"/>
          <p:cNvSpPr>
            <a:spLocks noChangeArrowheads="1"/>
          </p:cNvSpPr>
          <p:nvPr/>
        </p:nvSpPr>
        <p:spPr bwMode="auto">
          <a:xfrm>
            <a:off x="266700" y="3281363"/>
            <a:ext cx="8255000" cy="317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nSpc>
                <a:spcPct val="80000"/>
              </a:lnSpc>
            </a:pPr>
            <a:r>
              <a:rPr lang="en-US" altLang="en-US" sz="1800" b="1">
                <a:latin typeface="Lucida Sans Typewriter" panose="020B0509030504030204" pitchFamily="49" charset="0"/>
              </a:rPr>
              <a:t>public class</a:t>
            </a:r>
            <a:r>
              <a:rPr lang="en-US" altLang="en-US" sz="1800">
                <a:latin typeface="Lucida Sans Typewriter" panose="020B0509030504030204" pitchFamily="49" charset="0"/>
              </a:rPr>
              <a:t> </a:t>
            </a:r>
            <a:r>
              <a:rPr lang="en-US" altLang="en-US" sz="1800">
                <a:solidFill>
                  <a:srgbClr val="FF0000"/>
                </a:solidFill>
                <a:latin typeface="Lucida Sans Typewriter" panose="020B0509030504030204" pitchFamily="49" charset="0"/>
              </a:rPr>
              <a:t>TournamentForm</a:t>
            </a:r>
            <a:r>
              <a:rPr lang="en-US" altLang="en-US" sz="1800">
                <a:latin typeface="Lucida Sans Typewriter" panose="020B0509030504030204" pitchFamily="49" charset="0"/>
              </a:rPr>
              <a:t> {</a:t>
            </a:r>
          </a:p>
          <a:p>
            <a:pPr>
              <a:lnSpc>
                <a:spcPct val="80000"/>
              </a:lnSpc>
            </a:pPr>
            <a:r>
              <a:rPr lang="en-US" altLang="en-US" sz="1800" b="1">
                <a:solidFill>
                  <a:srgbClr val="FF0000"/>
                </a:solidFill>
                <a:latin typeface="Lucida Sans Typewriter" panose="020B0509030504030204" pitchFamily="49" charset="0"/>
              </a:rPr>
              <a:t>  private</a:t>
            </a:r>
            <a:r>
              <a:rPr lang="en-US" altLang="en-US" sz="1800">
                <a:solidFill>
                  <a:srgbClr val="FF0000"/>
                </a:solidFill>
                <a:latin typeface="Lucida Sans Typewriter" panose="020B0509030504030204" pitchFamily="49" charset="0"/>
              </a:rPr>
              <a:t> TournamentControl control;</a:t>
            </a:r>
            <a:endParaRPr lang="en-US" altLang="en-US" sz="1800">
              <a:latin typeface="Lucida Sans Typewriter" panose="020B0509030504030204" pitchFamily="49" charset="0"/>
            </a:endParaRPr>
          </a:p>
          <a:p>
            <a:pPr>
              <a:lnSpc>
                <a:spcPct val="80000"/>
              </a:lnSpc>
            </a:pPr>
            <a:r>
              <a:rPr lang="en-US" altLang="en-US" sz="1800" b="1">
                <a:latin typeface="Lucida Sans Typewriter" panose="020B0509030504030204" pitchFamily="49" charset="0"/>
              </a:rPr>
              <a:t>  private</a:t>
            </a:r>
            <a:r>
              <a:rPr lang="en-US" altLang="en-US" sz="1800">
                <a:latin typeface="Lucida Sans Typewriter" panose="020B0509030504030204" pitchFamily="49" charset="0"/>
              </a:rPr>
              <a:t> ArrayList players;</a:t>
            </a:r>
          </a:p>
          <a:p>
            <a:pPr>
              <a:lnSpc>
                <a:spcPct val="80000"/>
              </a:lnSpc>
            </a:pPr>
            <a:r>
              <a:rPr lang="en-US" altLang="en-US" sz="1800" b="1">
                <a:latin typeface="Lucida Sans Typewriter" panose="020B0509030504030204" pitchFamily="49" charset="0"/>
              </a:rPr>
              <a:t>  public void</a:t>
            </a:r>
            <a:r>
              <a:rPr lang="en-US" altLang="en-US" sz="1800">
                <a:latin typeface="Lucida Sans Typewriter" panose="020B0509030504030204" pitchFamily="49" charset="0"/>
              </a:rPr>
              <a:t> processPlayerApplications() {</a:t>
            </a:r>
          </a:p>
          <a:p>
            <a:pPr>
              <a:lnSpc>
                <a:spcPct val="80000"/>
              </a:lnSpc>
            </a:pPr>
            <a:r>
              <a:rPr lang="en-US" altLang="en-US" sz="1800">
                <a:latin typeface="Lucida Sans Typewriter" panose="020B0509030504030204" pitchFamily="49" charset="0"/>
              </a:rPr>
              <a:t>   </a:t>
            </a:r>
            <a:r>
              <a:rPr lang="en-US" altLang="en-US" sz="1800" b="1">
                <a:latin typeface="Lucida Sans Typewriter" panose="020B0509030504030204" pitchFamily="49" charset="0"/>
              </a:rPr>
              <a:t>for</a:t>
            </a:r>
            <a:r>
              <a:rPr lang="en-US" altLang="en-US" sz="1800">
                <a:latin typeface="Lucida Sans Typewriter" panose="020B0509030504030204" pitchFamily="49" charset="0"/>
              </a:rPr>
              <a:t> (Iteration i = players.iterator(); i.hasNext();) {</a:t>
            </a:r>
          </a:p>
          <a:p>
            <a:pPr>
              <a:lnSpc>
                <a:spcPct val="80000"/>
              </a:lnSpc>
            </a:pPr>
            <a:r>
              <a:rPr lang="en-US" altLang="en-US" sz="1800">
                <a:latin typeface="Lucida Sans Typewriter" panose="020B0509030504030204" pitchFamily="49" charset="0"/>
              </a:rPr>
              <a:t>        </a:t>
            </a:r>
            <a:r>
              <a:rPr lang="en-US" altLang="en-US" sz="1800" b="1">
                <a:latin typeface="Lucida Sans Typewriter" panose="020B0509030504030204" pitchFamily="49" charset="0"/>
              </a:rPr>
              <a:t>try</a:t>
            </a:r>
            <a:r>
              <a:rPr lang="en-US" altLang="en-US" sz="1800">
                <a:latin typeface="Lucida Sans Typewriter" panose="020B0509030504030204" pitchFamily="49" charset="0"/>
              </a:rPr>
              <a:t> {						   		      control.acceptPlayer((Player)i.next());</a:t>
            </a:r>
          </a:p>
          <a:p>
            <a:pPr>
              <a:lnSpc>
                <a:spcPct val="80000"/>
              </a:lnSpc>
            </a:pPr>
            <a:r>
              <a:rPr lang="en-US" altLang="en-US" sz="1800">
                <a:latin typeface="Lucida Sans Typewriter" panose="020B0509030504030204" pitchFamily="49" charset="0"/>
              </a:rPr>
              <a:t>	  }</a:t>
            </a:r>
          </a:p>
          <a:p>
            <a:pPr>
              <a:lnSpc>
                <a:spcPct val="80000"/>
              </a:lnSpc>
            </a:pPr>
            <a:r>
              <a:rPr lang="en-US" altLang="en-US" sz="1800">
                <a:latin typeface="Lucida Sans Typewriter" panose="020B0509030504030204" pitchFamily="49" charset="0"/>
              </a:rPr>
              <a:t>        </a:t>
            </a:r>
            <a:r>
              <a:rPr lang="en-US" altLang="en-US" sz="1800" b="1">
                <a:latin typeface="Lucida Sans Typewriter" panose="020B0509030504030204" pitchFamily="49" charset="0"/>
              </a:rPr>
              <a:t>catch</a:t>
            </a:r>
            <a:r>
              <a:rPr lang="en-US" altLang="en-US" sz="1800">
                <a:latin typeface="Lucida Sans Typewriter" panose="020B0509030504030204" pitchFamily="49" charset="0"/>
              </a:rPr>
              <a:t> (KnownPlayerException e) {</a:t>
            </a:r>
          </a:p>
          <a:p>
            <a:pPr>
              <a:lnSpc>
                <a:spcPct val="80000"/>
              </a:lnSpc>
            </a:pPr>
            <a:r>
              <a:rPr lang="en-US" altLang="en-US" sz="1800">
                <a:latin typeface="Lucida Sans Typewriter" panose="020B0509030504030204" pitchFamily="49" charset="0"/>
              </a:rPr>
              <a:t>	   // If exception was caught, log it to console</a:t>
            </a:r>
          </a:p>
          <a:p>
            <a:pPr>
              <a:lnSpc>
                <a:spcPct val="80000"/>
              </a:lnSpc>
            </a:pPr>
            <a:r>
              <a:rPr lang="en-US" altLang="en-US" sz="1800">
                <a:latin typeface="Lucida Sans Typewriter" panose="020B0509030504030204" pitchFamily="49" charset="0"/>
              </a:rPr>
              <a:t>	   ErrorConsole.log(e.getMessage());</a:t>
            </a:r>
          </a:p>
          <a:p>
            <a:pPr>
              <a:lnSpc>
                <a:spcPct val="80000"/>
              </a:lnSpc>
            </a:pPr>
            <a:r>
              <a:rPr lang="en-US" altLang="en-US" sz="1800">
                <a:latin typeface="Lucida Sans Typewriter" panose="020B0509030504030204" pitchFamily="49" charset="0"/>
              </a:rPr>
              <a:t>	   }</a:t>
            </a:r>
          </a:p>
          <a:p>
            <a:pPr>
              <a:lnSpc>
                <a:spcPct val="80000"/>
              </a:lnSpc>
            </a:pPr>
            <a:r>
              <a:rPr lang="en-US" altLang="en-US" sz="1800">
                <a:latin typeface="Lucida Sans Typewriter" panose="020B0509030504030204" pitchFamily="49" charset="0"/>
              </a:rPr>
              <a:t>	  }</a:t>
            </a:r>
          </a:p>
          <a:p>
            <a:pPr>
              <a:lnSpc>
                <a:spcPct val="80000"/>
              </a:lnSpc>
            </a:pPr>
            <a:r>
              <a:rPr lang="en-US" altLang="en-US" sz="2000">
                <a:latin typeface="Lucida Sans Typewriter" panose="020B0509030504030204" pitchFamily="49" charset="0"/>
              </a:rPr>
              <a:t>	}</a:t>
            </a:r>
          </a:p>
          <a:p>
            <a:pPr>
              <a:lnSpc>
                <a:spcPct val="80000"/>
              </a:lnSpc>
            </a:pPr>
            <a:r>
              <a:rPr lang="en-US" altLang="en-US" sz="2000">
                <a:latin typeface="Lucida Sans Typewriter" panose="020B0509030504030204" pitchFamily="49" charset="0"/>
              </a:rPr>
              <a:t>}</a:t>
            </a:r>
          </a:p>
        </p:txBody>
      </p:sp>
      <p:sp>
        <p:nvSpPr>
          <p:cNvPr id="489480" name="AutoShape 8">
            <a:hlinkClick r:id="" action="ppaction://hlinkshowjump?jump=nextslide" highlightClick="1"/>
          </p:cNvPr>
          <p:cNvSpPr>
            <a:spLocks noChangeArrowheads="1"/>
          </p:cNvSpPr>
          <p:nvPr/>
        </p:nvSpPr>
        <p:spPr bwMode="auto">
          <a:xfrm>
            <a:off x="263525" y="1549400"/>
            <a:ext cx="368300" cy="304800"/>
          </a:xfrm>
          <a:prstGeom prst="actionButtonForwardNext">
            <a:avLst/>
          </a:prstGeom>
          <a:solidFill>
            <a:srgbClr val="FF0000"/>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89564" name="Freeform 92"/>
          <p:cNvSpPr>
            <a:spLocks/>
          </p:cNvSpPr>
          <p:nvPr/>
        </p:nvSpPr>
        <p:spPr bwMode="auto">
          <a:xfrm>
            <a:off x="836613" y="2300288"/>
            <a:ext cx="1389062" cy="2898775"/>
          </a:xfrm>
          <a:custGeom>
            <a:avLst/>
            <a:gdLst>
              <a:gd name="T0" fmla="*/ 2147483647 w 875"/>
              <a:gd name="T1" fmla="*/ 0 h 1826"/>
              <a:gd name="T2" fmla="*/ 2147483647 w 875"/>
              <a:gd name="T3" fmla="*/ 2147483647 h 1826"/>
              <a:gd name="T4" fmla="*/ 2147483647 w 875"/>
              <a:gd name="T5" fmla="*/ 2147483647 h 1826"/>
              <a:gd name="T6" fmla="*/ 2147483647 w 875"/>
              <a:gd name="T7" fmla="*/ 2147483647 h 1826"/>
              <a:gd name="T8" fmla="*/ 0 60000 65536"/>
              <a:gd name="T9" fmla="*/ 0 60000 65536"/>
              <a:gd name="T10" fmla="*/ 0 60000 65536"/>
              <a:gd name="T11" fmla="*/ 0 60000 65536"/>
              <a:gd name="T12" fmla="*/ 0 w 875"/>
              <a:gd name="T13" fmla="*/ 0 h 1826"/>
              <a:gd name="T14" fmla="*/ 875 w 875"/>
              <a:gd name="T15" fmla="*/ 1826 h 1826"/>
            </a:gdLst>
            <a:ahLst/>
            <a:cxnLst>
              <a:cxn ang="T8">
                <a:pos x="T0" y="T1"/>
              </a:cxn>
              <a:cxn ang="T9">
                <a:pos x="T2" y="T3"/>
              </a:cxn>
              <a:cxn ang="T10">
                <a:pos x="T4" y="T5"/>
              </a:cxn>
              <a:cxn ang="T11">
                <a:pos x="T6" y="T7"/>
              </a:cxn>
            </a:cxnLst>
            <a:rect l="T12" t="T13" r="T14" b="T15"/>
            <a:pathLst>
              <a:path w="875" h="1826">
                <a:moveTo>
                  <a:pt x="875" y="0"/>
                </a:moveTo>
                <a:cubicBezTo>
                  <a:pt x="559" y="220"/>
                  <a:pt x="244" y="440"/>
                  <a:pt x="122" y="678"/>
                </a:cubicBezTo>
                <a:cubicBezTo>
                  <a:pt x="0" y="916"/>
                  <a:pt x="103" y="1240"/>
                  <a:pt x="141" y="1431"/>
                </a:cubicBezTo>
                <a:cubicBezTo>
                  <a:pt x="179" y="1622"/>
                  <a:pt x="310" y="1762"/>
                  <a:pt x="348" y="1826"/>
                </a:cubicBezTo>
              </a:path>
            </a:pathLst>
          </a:custGeom>
          <a:noFill/>
          <a:ln w="57150">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94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94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94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9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4" grpId="0" animBg="1"/>
      <p:bldP spid="489478" grpId="0" autoUpdateAnimBg="0"/>
      <p:bldP spid="489480" grpId="0" animBg="1"/>
      <p:bldP spid="489564"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0114" name="Group 3"/>
          <p:cNvGrpSpPr>
            <a:grpSpLocks/>
          </p:cNvGrpSpPr>
          <p:nvPr/>
        </p:nvGrpSpPr>
        <p:grpSpPr bwMode="auto">
          <a:xfrm>
            <a:off x="912813" y="1295400"/>
            <a:ext cx="6864350" cy="4959350"/>
            <a:chOff x="662" y="816"/>
            <a:chExt cx="4324" cy="3124"/>
          </a:xfrm>
        </p:grpSpPr>
        <p:sp>
          <p:nvSpPr>
            <p:cNvPr id="90120" name="Rectangle 4"/>
            <p:cNvSpPr>
              <a:spLocks noChangeArrowheads="1"/>
            </p:cNvSpPr>
            <p:nvPr/>
          </p:nvSpPr>
          <p:spPr bwMode="auto">
            <a:xfrm>
              <a:off x="673" y="1034"/>
              <a:ext cx="1316" cy="10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90121" name="Group 5"/>
            <p:cNvGrpSpPr>
              <a:grpSpLocks/>
            </p:cNvGrpSpPr>
            <p:nvPr/>
          </p:nvGrpSpPr>
          <p:grpSpPr bwMode="auto">
            <a:xfrm>
              <a:off x="2023" y="1136"/>
              <a:ext cx="1945" cy="218"/>
              <a:chOff x="2023" y="1136"/>
              <a:chExt cx="1945" cy="218"/>
            </a:xfrm>
          </p:grpSpPr>
          <p:sp>
            <p:nvSpPr>
              <p:cNvPr id="90199" name="Rectangle 6"/>
              <p:cNvSpPr>
                <a:spLocks noChangeArrowheads="1"/>
              </p:cNvSpPr>
              <p:nvPr/>
            </p:nvSpPr>
            <p:spPr bwMode="auto">
              <a:xfrm>
                <a:off x="2023" y="1136"/>
                <a:ext cx="1945" cy="218"/>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90200" name="Rectangle 7"/>
              <p:cNvSpPr>
                <a:spLocks noChangeArrowheads="1"/>
              </p:cNvSpPr>
              <p:nvPr/>
            </p:nvSpPr>
            <p:spPr bwMode="auto">
              <a:xfrm>
                <a:off x="2503" y="1188"/>
                <a:ext cx="98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TournamentControl</a:t>
                </a:r>
                <a:endParaRPr lang="en-US" altLang="en-US" sz="1800">
                  <a:latin typeface="Lucida Sans Typewriter" panose="020B0509030504030204" pitchFamily="49" charset="0"/>
                </a:endParaRPr>
              </a:p>
            </p:txBody>
          </p:sp>
        </p:grpSp>
        <p:sp>
          <p:nvSpPr>
            <p:cNvPr id="90122" name="Rectangle 8"/>
            <p:cNvSpPr>
              <a:spLocks noChangeArrowheads="1"/>
            </p:cNvSpPr>
            <p:nvPr/>
          </p:nvSpPr>
          <p:spPr bwMode="auto">
            <a:xfrm>
              <a:off x="2023" y="1354"/>
              <a:ext cx="1945" cy="10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90123" name="Group 9"/>
            <p:cNvGrpSpPr>
              <a:grpSpLocks/>
            </p:cNvGrpSpPr>
            <p:nvPr/>
          </p:nvGrpSpPr>
          <p:grpSpPr bwMode="auto">
            <a:xfrm>
              <a:off x="673" y="2784"/>
              <a:ext cx="1305" cy="205"/>
              <a:chOff x="673" y="2784"/>
              <a:chExt cx="1305" cy="205"/>
            </a:xfrm>
          </p:grpSpPr>
          <p:sp>
            <p:nvSpPr>
              <p:cNvPr id="90197" name="Rectangle 10"/>
              <p:cNvSpPr>
                <a:spLocks noChangeArrowheads="1"/>
              </p:cNvSpPr>
              <p:nvPr/>
            </p:nvSpPr>
            <p:spPr bwMode="auto">
              <a:xfrm>
                <a:off x="673" y="2784"/>
                <a:ext cx="1305" cy="205"/>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90198" name="Rectangle 11"/>
              <p:cNvSpPr>
                <a:spLocks noChangeArrowheads="1"/>
              </p:cNvSpPr>
              <p:nvPr/>
            </p:nvSpPr>
            <p:spPr bwMode="auto">
              <a:xfrm>
                <a:off x="1152" y="2829"/>
                <a:ext cx="34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Player</a:t>
                </a:r>
                <a:endParaRPr lang="en-US" altLang="en-US" sz="1800">
                  <a:latin typeface="Lucida Sans Typewriter" panose="020B0509030504030204" pitchFamily="49" charset="0"/>
                </a:endParaRPr>
              </a:p>
            </p:txBody>
          </p:sp>
        </p:grpSp>
        <p:sp>
          <p:nvSpPr>
            <p:cNvPr id="90124" name="Freeform 12"/>
            <p:cNvSpPr>
              <a:spLocks/>
            </p:cNvSpPr>
            <p:nvPr/>
          </p:nvSpPr>
          <p:spPr bwMode="auto">
            <a:xfrm>
              <a:off x="1955" y="3168"/>
              <a:ext cx="892" cy="176"/>
            </a:xfrm>
            <a:custGeom>
              <a:avLst/>
              <a:gdLst>
                <a:gd name="T0" fmla="*/ 0 w 892"/>
                <a:gd name="T1" fmla="*/ 80 h 229"/>
                <a:gd name="T2" fmla="*/ 892 w 892"/>
                <a:gd name="T3" fmla="*/ 80 h 229"/>
                <a:gd name="T4" fmla="*/ 892 w 892"/>
                <a:gd name="T5" fmla="*/ 0 h 229"/>
                <a:gd name="T6" fmla="*/ 0 60000 65536"/>
                <a:gd name="T7" fmla="*/ 0 60000 65536"/>
                <a:gd name="T8" fmla="*/ 0 60000 65536"/>
                <a:gd name="T9" fmla="*/ 0 w 892"/>
                <a:gd name="T10" fmla="*/ 0 h 229"/>
                <a:gd name="T11" fmla="*/ 892 w 892"/>
                <a:gd name="T12" fmla="*/ 229 h 229"/>
              </a:gdLst>
              <a:ahLst/>
              <a:cxnLst>
                <a:cxn ang="T6">
                  <a:pos x="T0" y="T1"/>
                </a:cxn>
                <a:cxn ang="T7">
                  <a:pos x="T2" y="T3"/>
                </a:cxn>
                <a:cxn ang="T8">
                  <a:pos x="T4" y="T5"/>
                </a:cxn>
              </a:cxnLst>
              <a:rect l="T9" t="T10" r="T11" b="T12"/>
              <a:pathLst>
                <a:path w="892" h="229">
                  <a:moveTo>
                    <a:pt x="0" y="229"/>
                  </a:moveTo>
                  <a:lnTo>
                    <a:pt x="892" y="229"/>
                  </a:lnTo>
                  <a:lnTo>
                    <a:pt x="892"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90125" name="Freeform 13"/>
            <p:cNvSpPr>
              <a:spLocks/>
            </p:cNvSpPr>
            <p:nvPr/>
          </p:nvSpPr>
          <p:spPr bwMode="auto">
            <a:xfrm>
              <a:off x="2813" y="3145"/>
              <a:ext cx="68" cy="149"/>
            </a:xfrm>
            <a:custGeom>
              <a:avLst/>
              <a:gdLst>
                <a:gd name="T0" fmla="*/ 0 w 68"/>
                <a:gd name="T1" fmla="*/ 80 h 149"/>
                <a:gd name="T2" fmla="*/ 34 w 68"/>
                <a:gd name="T3" fmla="*/ 0 h 149"/>
                <a:gd name="T4" fmla="*/ 68 w 68"/>
                <a:gd name="T5" fmla="*/ 80 h 149"/>
                <a:gd name="T6" fmla="*/ 34 w 68"/>
                <a:gd name="T7" fmla="*/ 149 h 149"/>
                <a:gd name="T8" fmla="*/ 0 w 68"/>
                <a:gd name="T9" fmla="*/ 80 h 149"/>
                <a:gd name="T10" fmla="*/ 0 60000 65536"/>
                <a:gd name="T11" fmla="*/ 0 60000 65536"/>
                <a:gd name="T12" fmla="*/ 0 60000 65536"/>
                <a:gd name="T13" fmla="*/ 0 60000 65536"/>
                <a:gd name="T14" fmla="*/ 0 60000 65536"/>
                <a:gd name="T15" fmla="*/ 0 w 68"/>
                <a:gd name="T16" fmla="*/ 0 h 149"/>
                <a:gd name="T17" fmla="*/ 68 w 68"/>
                <a:gd name="T18" fmla="*/ 149 h 149"/>
              </a:gdLst>
              <a:ahLst/>
              <a:cxnLst>
                <a:cxn ang="T10">
                  <a:pos x="T0" y="T1"/>
                </a:cxn>
                <a:cxn ang="T11">
                  <a:pos x="T2" y="T3"/>
                </a:cxn>
                <a:cxn ang="T12">
                  <a:pos x="T4" y="T5"/>
                </a:cxn>
                <a:cxn ang="T13">
                  <a:pos x="T6" y="T7"/>
                </a:cxn>
                <a:cxn ang="T14">
                  <a:pos x="T8" y="T9"/>
                </a:cxn>
              </a:cxnLst>
              <a:rect l="T15" t="T16" r="T17" b="T18"/>
              <a:pathLst>
                <a:path w="68" h="149">
                  <a:moveTo>
                    <a:pt x="0" y="80"/>
                  </a:moveTo>
                  <a:lnTo>
                    <a:pt x="34" y="0"/>
                  </a:lnTo>
                  <a:lnTo>
                    <a:pt x="68" y="80"/>
                  </a:lnTo>
                  <a:lnTo>
                    <a:pt x="34" y="149"/>
                  </a:lnTo>
                  <a:lnTo>
                    <a:pt x="0" y="80"/>
                  </a:lnTo>
                  <a:close/>
                </a:path>
              </a:pathLst>
            </a:custGeom>
            <a:solidFill>
              <a:srgbClr val="FFFFFF"/>
            </a:solidFill>
            <a:ln w="17463">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90126" name="Rectangle 14"/>
            <p:cNvSpPr>
              <a:spLocks noChangeArrowheads="1"/>
            </p:cNvSpPr>
            <p:nvPr/>
          </p:nvSpPr>
          <p:spPr bwMode="auto">
            <a:xfrm>
              <a:off x="1385" y="2674"/>
              <a:ext cx="4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players</a:t>
              </a:r>
              <a:endParaRPr lang="en-US" altLang="en-US" sz="1800">
                <a:latin typeface="Lucida Sans Typewriter" panose="020B0509030504030204" pitchFamily="49" charset="0"/>
              </a:endParaRPr>
            </a:p>
          </p:txBody>
        </p:sp>
        <p:sp>
          <p:nvSpPr>
            <p:cNvPr id="90127" name="Rectangle 15"/>
            <p:cNvSpPr>
              <a:spLocks noChangeArrowheads="1"/>
            </p:cNvSpPr>
            <p:nvPr/>
          </p:nvSpPr>
          <p:spPr bwMode="auto">
            <a:xfrm>
              <a:off x="1231" y="2674"/>
              <a:ext cx="5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t>
              </a:r>
              <a:endParaRPr lang="en-US" altLang="en-US" sz="1800">
                <a:latin typeface="Lucida Sans Typewriter" panose="020B0509030504030204" pitchFamily="49" charset="0"/>
              </a:endParaRPr>
            </a:p>
          </p:txBody>
        </p:sp>
        <p:grpSp>
          <p:nvGrpSpPr>
            <p:cNvPr id="90128" name="Group 16"/>
            <p:cNvGrpSpPr>
              <a:grpSpLocks/>
            </p:cNvGrpSpPr>
            <p:nvPr/>
          </p:nvGrpSpPr>
          <p:grpSpPr bwMode="auto">
            <a:xfrm>
              <a:off x="2149" y="2303"/>
              <a:ext cx="1407" cy="206"/>
              <a:chOff x="2149" y="2303"/>
              <a:chExt cx="1407" cy="206"/>
            </a:xfrm>
          </p:grpSpPr>
          <p:sp>
            <p:nvSpPr>
              <p:cNvPr id="90195" name="Rectangle 17"/>
              <p:cNvSpPr>
                <a:spLocks noChangeArrowheads="1"/>
              </p:cNvSpPr>
              <p:nvPr/>
            </p:nvSpPr>
            <p:spPr bwMode="auto">
              <a:xfrm>
                <a:off x="2149" y="2303"/>
                <a:ext cx="1407" cy="206"/>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90196" name="Rectangle 18"/>
              <p:cNvSpPr>
                <a:spLocks noChangeArrowheads="1"/>
              </p:cNvSpPr>
              <p:nvPr/>
            </p:nvSpPr>
            <p:spPr bwMode="auto">
              <a:xfrm>
                <a:off x="2563" y="2349"/>
                <a:ext cx="57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Tournament</a:t>
                </a:r>
                <a:endParaRPr lang="en-US" altLang="en-US" sz="1800">
                  <a:latin typeface="Lucida Sans Typewriter" panose="020B0509030504030204" pitchFamily="49" charset="0"/>
                </a:endParaRPr>
              </a:p>
            </p:txBody>
          </p:sp>
        </p:grpSp>
        <p:sp>
          <p:nvSpPr>
            <p:cNvPr id="90129" name="Line 19"/>
            <p:cNvSpPr>
              <a:spLocks noChangeShapeType="1"/>
            </p:cNvSpPr>
            <p:nvPr/>
          </p:nvSpPr>
          <p:spPr bwMode="auto">
            <a:xfrm>
              <a:off x="2847" y="1968"/>
              <a:ext cx="1" cy="32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0130" name="Rectangle 20"/>
            <p:cNvSpPr>
              <a:spLocks noChangeArrowheads="1"/>
            </p:cNvSpPr>
            <p:nvPr/>
          </p:nvSpPr>
          <p:spPr bwMode="auto">
            <a:xfrm>
              <a:off x="2761" y="1960"/>
              <a:ext cx="5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1</a:t>
              </a:r>
              <a:endParaRPr lang="en-US" altLang="en-US" sz="1800">
                <a:latin typeface="Lucida Sans Typewriter" panose="020B0509030504030204" pitchFamily="49" charset="0"/>
              </a:endParaRPr>
            </a:p>
          </p:txBody>
        </p:sp>
        <p:sp>
          <p:nvSpPr>
            <p:cNvPr id="90131" name="Rectangle 21"/>
            <p:cNvSpPr>
              <a:spLocks noChangeArrowheads="1"/>
            </p:cNvSpPr>
            <p:nvPr/>
          </p:nvSpPr>
          <p:spPr bwMode="auto">
            <a:xfrm>
              <a:off x="2761" y="2187"/>
              <a:ext cx="5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1</a:t>
              </a:r>
              <a:endParaRPr lang="en-US" altLang="en-US" sz="1800">
                <a:latin typeface="Lucida Sans Typewriter" panose="020B0509030504030204" pitchFamily="49" charset="0"/>
              </a:endParaRPr>
            </a:p>
          </p:txBody>
        </p:sp>
        <p:grpSp>
          <p:nvGrpSpPr>
            <p:cNvPr id="90132" name="Group 22"/>
            <p:cNvGrpSpPr>
              <a:grpSpLocks/>
            </p:cNvGrpSpPr>
            <p:nvPr/>
          </p:nvGrpSpPr>
          <p:grpSpPr bwMode="auto">
            <a:xfrm>
              <a:off x="673" y="1137"/>
              <a:ext cx="1316" cy="172"/>
              <a:chOff x="673" y="1113"/>
              <a:chExt cx="1316" cy="172"/>
            </a:xfrm>
          </p:grpSpPr>
          <p:sp>
            <p:nvSpPr>
              <p:cNvPr id="90193" name="Rectangle 23"/>
              <p:cNvSpPr>
                <a:spLocks noChangeArrowheads="1"/>
              </p:cNvSpPr>
              <p:nvPr/>
            </p:nvSpPr>
            <p:spPr bwMode="auto">
              <a:xfrm>
                <a:off x="673" y="1113"/>
                <a:ext cx="1316" cy="17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90194" name="Rectangle 24"/>
              <p:cNvSpPr>
                <a:spLocks noChangeArrowheads="1"/>
              </p:cNvSpPr>
              <p:nvPr/>
            </p:nvSpPr>
            <p:spPr bwMode="auto">
              <a:xfrm>
                <a:off x="722" y="1142"/>
                <a:ext cx="121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+applyForTournament()</a:t>
                </a:r>
                <a:endParaRPr lang="en-US" altLang="en-US" sz="1800">
                  <a:latin typeface="Lucida Sans Typewriter" panose="020B0509030504030204" pitchFamily="49" charset="0"/>
                </a:endParaRPr>
              </a:p>
            </p:txBody>
          </p:sp>
        </p:grpSp>
        <p:grpSp>
          <p:nvGrpSpPr>
            <p:cNvPr id="90133" name="Group 25"/>
            <p:cNvGrpSpPr>
              <a:grpSpLocks/>
            </p:cNvGrpSpPr>
            <p:nvPr/>
          </p:nvGrpSpPr>
          <p:grpSpPr bwMode="auto">
            <a:xfrm>
              <a:off x="662" y="3241"/>
              <a:ext cx="1304" cy="217"/>
              <a:chOff x="662" y="3241"/>
              <a:chExt cx="1304" cy="217"/>
            </a:xfrm>
          </p:grpSpPr>
          <p:sp>
            <p:nvSpPr>
              <p:cNvPr id="90191" name="Rectangle 26"/>
              <p:cNvSpPr>
                <a:spLocks noChangeArrowheads="1"/>
              </p:cNvSpPr>
              <p:nvPr/>
            </p:nvSpPr>
            <p:spPr bwMode="auto">
              <a:xfrm>
                <a:off x="662" y="3241"/>
                <a:ext cx="1304" cy="217"/>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90192" name="Rectangle 27"/>
              <p:cNvSpPr>
                <a:spLocks noChangeArrowheads="1"/>
              </p:cNvSpPr>
              <p:nvPr/>
            </p:nvSpPr>
            <p:spPr bwMode="auto">
              <a:xfrm>
                <a:off x="1169" y="3292"/>
                <a:ext cx="28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Match</a:t>
                </a:r>
                <a:endParaRPr lang="en-US" altLang="en-US" sz="1800">
                  <a:latin typeface="Lucida Sans Typewriter" panose="020B0509030504030204" pitchFamily="49" charset="0"/>
                </a:endParaRPr>
              </a:p>
            </p:txBody>
          </p:sp>
        </p:grpSp>
        <p:grpSp>
          <p:nvGrpSpPr>
            <p:cNvPr id="90134" name="Group 28"/>
            <p:cNvGrpSpPr>
              <a:grpSpLocks/>
            </p:cNvGrpSpPr>
            <p:nvPr/>
          </p:nvGrpSpPr>
          <p:grpSpPr bwMode="auto">
            <a:xfrm>
              <a:off x="662" y="3677"/>
              <a:ext cx="1304" cy="263"/>
              <a:chOff x="662" y="3653"/>
              <a:chExt cx="1304" cy="263"/>
            </a:xfrm>
          </p:grpSpPr>
          <p:sp>
            <p:nvSpPr>
              <p:cNvPr id="90187" name="Rectangle 29"/>
              <p:cNvSpPr>
                <a:spLocks noChangeArrowheads="1"/>
              </p:cNvSpPr>
              <p:nvPr/>
            </p:nvSpPr>
            <p:spPr bwMode="auto">
              <a:xfrm>
                <a:off x="662" y="3653"/>
                <a:ext cx="1304" cy="26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90188" name="Group 30"/>
              <p:cNvGrpSpPr>
                <a:grpSpLocks/>
              </p:cNvGrpSpPr>
              <p:nvPr/>
            </p:nvGrpSpPr>
            <p:grpSpPr bwMode="auto">
              <a:xfrm>
                <a:off x="710" y="3682"/>
                <a:ext cx="868" cy="206"/>
                <a:chOff x="710" y="3693"/>
                <a:chExt cx="868" cy="206"/>
              </a:xfrm>
            </p:grpSpPr>
            <p:sp>
              <p:nvSpPr>
                <p:cNvPr id="90189" name="Rectangle 31"/>
                <p:cNvSpPr>
                  <a:spLocks noChangeArrowheads="1"/>
                </p:cNvSpPr>
                <p:nvPr/>
              </p:nvSpPr>
              <p:spPr bwMode="auto">
                <a:xfrm>
                  <a:off x="710" y="3693"/>
                  <a:ext cx="81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+playMove(p,m)</a:t>
                  </a:r>
                  <a:endParaRPr lang="en-US" altLang="en-US" sz="1800">
                    <a:latin typeface="Lucida Sans Typewriter" panose="020B0509030504030204" pitchFamily="49" charset="0"/>
                  </a:endParaRPr>
                </a:p>
              </p:txBody>
            </p:sp>
            <p:sp>
              <p:nvSpPr>
                <p:cNvPr id="90190" name="Rectangle 32"/>
                <p:cNvSpPr>
                  <a:spLocks noChangeArrowheads="1"/>
                </p:cNvSpPr>
                <p:nvPr/>
              </p:nvSpPr>
              <p:spPr bwMode="auto">
                <a:xfrm>
                  <a:off x="710" y="3784"/>
                  <a:ext cx="86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+getScore():Map</a:t>
                  </a:r>
                  <a:endParaRPr lang="en-US" altLang="en-US" sz="1800">
                    <a:latin typeface="Lucida Sans Typewriter" panose="020B0509030504030204" pitchFamily="49" charset="0"/>
                  </a:endParaRPr>
                </a:p>
              </p:txBody>
            </p:sp>
          </p:grpSp>
        </p:grpSp>
        <p:sp>
          <p:nvSpPr>
            <p:cNvPr id="90135" name="Rectangle 33"/>
            <p:cNvSpPr>
              <a:spLocks noChangeArrowheads="1"/>
            </p:cNvSpPr>
            <p:nvPr/>
          </p:nvSpPr>
          <p:spPr bwMode="auto">
            <a:xfrm>
              <a:off x="2029" y="3234"/>
              <a:ext cx="4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matches</a:t>
              </a:r>
              <a:endParaRPr lang="en-US" altLang="en-US" sz="1800">
                <a:latin typeface="Lucida Sans Typewriter" panose="020B0509030504030204" pitchFamily="49" charset="0"/>
              </a:endParaRPr>
            </a:p>
          </p:txBody>
        </p:sp>
        <p:sp>
          <p:nvSpPr>
            <p:cNvPr id="90136" name="Rectangle 34"/>
            <p:cNvSpPr>
              <a:spLocks noChangeArrowheads="1"/>
            </p:cNvSpPr>
            <p:nvPr/>
          </p:nvSpPr>
          <p:spPr bwMode="auto">
            <a:xfrm>
              <a:off x="2029" y="3372"/>
              <a:ext cx="5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t>
              </a:r>
              <a:endParaRPr lang="en-US" altLang="en-US" sz="1800">
                <a:latin typeface="Lucida Sans Typewriter" panose="020B0509030504030204" pitchFamily="49" charset="0"/>
              </a:endParaRPr>
            </a:p>
          </p:txBody>
        </p:sp>
        <p:grpSp>
          <p:nvGrpSpPr>
            <p:cNvPr id="90137" name="Group 35"/>
            <p:cNvGrpSpPr>
              <a:grpSpLocks/>
            </p:cNvGrpSpPr>
            <p:nvPr/>
          </p:nvGrpSpPr>
          <p:grpSpPr bwMode="auto">
            <a:xfrm>
              <a:off x="662" y="3456"/>
              <a:ext cx="1304" cy="217"/>
              <a:chOff x="662" y="3450"/>
              <a:chExt cx="1304" cy="217"/>
            </a:xfrm>
          </p:grpSpPr>
          <p:sp>
            <p:nvSpPr>
              <p:cNvPr id="90183" name="Rectangle 36"/>
              <p:cNvSpPr>
                <a:spLocks noChangeArrowheads="1"/>
              </p:cNvSpPr>
              <p:nvPr/>
            </p:nvSpPr>
            <p:spPr bwMode="auto">
              <a:xfrm>
                <a:off x="662" y="3450"/>
                <a:ext cx="1304" cy="217"/>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90184" name="Group 37"/>
              <p:cNvGrpSpPr>
                <a:grpSpLocks/>
              </p:cNvGrpSpPr>
              <p:nvPr/>
            </p:nvGrpSpPr>
            <p:grpSpPr bwMode="auto">
              <a:xfrm>
                <a:off x="710" y="3456"/>
                <a:ext cx="1099" cy="206"/>
                <a:chOff x="710" y="3464"/>
                <a:chExt cx="1099" cy="206"/>
              </a:xfrm>
            </p:grpSpPr>
            <p:sp>
              <p:nvSpPr>
                <p:cNvPr id="90185" name="Rectangle 38"/>
                <p:cNvSpPr>
                  <a:spLocks noChangeArrowheads="1"/>
                </p:cNvSpPr>
                <p:nvPr/>
              </p:nvSpPr>
              <p:spPr bwMode="auto">
                <a:xfrm>
                  <a:off x="710" y="3464"/>
                  <a:ext cx="63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+start:Date</a:t>
                  </a:r>
                  <a:endParaRPr lang="en-US" altLang="en-US" sz="1800">
                    <a:latin typeface="Lucida Sans Typewriter" panose="020B0509030504030204" pitchFamily="49" charset="0"/>
                  </a:endParaRPr>
                </a:p>
              </p:txBody>
            </p:sp>
            <p:sp>
              <p:nvSpPr>
                <p:cNvPr id="90186" name="Rectangle 39"/>
                <p:cNvSpPr>
                  <a:spLocks noChangeArrowheads="1"/>
                </p:cNvSpPr>
                <p:nvPr/>
              </p:nvSpPr>
              <p:spPr bwMode="auto">
                <a:xfrm>
                  <a:off x="710" y="3555"/>
                  <a:ext cx="109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+status:MatchStatus</a:t>
                  </a:r>
                  <a:endParaRPr lang="en-US" altLang="en-US" sz="1800">
                    <a:latin typeface="Lucida Sans Typewriter" panose="020B0509030504030204" pitchFamily="49" charset="0"/>
                  </a:endParaRPr>
                </a:p>
              </p:txBody>
            </p:sp>
          </p:grpSp>
        </p:grpSp>
        <p:grpSp>
          <p:nvGrpSpPr>
            <p:cNvPr id="90138" name="Group 40"/>
            <p:cNvGrpSpPr>
              <a:grpSpLocks/>
            </p:cNvGrpSpPr>
            <p:nvPr/>
          </p:nvGrpSpPr>
          <p:grpSpPr bwMode="auto">
            <a:xfrm>
              <a:off x="2149" y="2510"/>
              <a:ext cx="1407" cy="320"/>
              <a:chOff x="2149" y="2498"/>
              <a:chExt cx="1407" cy="320"/>
            </a:xfrm>
          </p:grpSpPr>
          <p:sp>
            <p:nvSpPr>
              <p:cNvPr id="90178" name="Rectangle 41"/>
              <p:cNvSpPr>
                <a:spLocks noChangeArrowheads="1"/>
              </p:cNvSpPr>
              <p:nvPr/>
            </p:nvSpPr>
            <p:spPr bwMode="auto">
              <a:xfrm>
                <a:off x="2149" y="2498"/>
                <a:ext cx="1407" cy="32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90179" name="Group 42"/>
              <p:cNvGrpSpPr>
                <a:grpSpLocks/>
              </p:cNvGrpSpPr>
              <p:nvPr/>
            </p:nvGrpSpPr>
            <p:grpSpPr bwMode="auto">
              <a:xfrm>
                <a:off x="2195" y="2509"/>
                <a:ext cx="1157" cy="298"/>
                <a:chOff x="2195" y="2514"/>
                <a:chExt cx="1157" cy="298"/>
              </a:xfrm>
            </p:grpSpPr>
            <p:sp>
              <p:nvSpPr>
                <p:cNvPr id="90180" name="Rectangle 43"/>
                <p:cNvSpPr>
                  <a:spLocks noChangeArrowheads="1"/>
                </p:cNvSpPr>
                <p:nvPr/>
              </p:nvSpPr>
              <p:spPr bwMode="auto">
                <a:xfrm>
                  <a:off x="2195" y="2514"/>
                  <a:ext cx="115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-maNumPlayers:String</a:t>
                  </a:r>
                  <a:endParaRPr lang="en-US" altLang="en-US" sz="1800">
                    <a:latin typeface="Lucida Sans Typewriter" panose="020B0509030504030204" pitchFamily="49" charset="0"/>
                  </a:endParaRPr>
                </a:p>
              </p:txBody>
            </p:sp>
            <p:sp>
              <p:nvSpPr>
                <p:cNvPr id="90181" name="Rectangle 44"/>
                <p:cNvSpPr>
                  <a:spLocks noChangeArrowheads="1"/>
                </p:cNvSpPr>
                <p:nvPr/>
              </p:nvSpPr>
              <p:spPr bwMode="auto">
                <a:xfrm>
                  <a:off x="2195" y="2606"/>
                  <a:ext cx="63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+start:Date</a:t>
                  </a:r>
                  <a:endParaRPr lang="en-US" altLang="en-US" sz="1800">
                    <a:latin typeface="Lucida Sans Typewriter" panose="020B0509030504030204" pitchFamily="49" charset="0"/>
                  </a:endParaRPr>
                </a:p>
              </p:txBody>
            </p:sp>
            <p:sp>
              <p:nvSpPr>
                <p:cNvPr id="90182" name="Rectangle 45"/>
                <p:cNvSpPr>
                  <a:spLocks noChangeArrowheads="1"/>
                </p:cNvSpPr>
                <p:nvPr/>
              </p:nvSpPr>
              <p:spPr bwMode="auto">
                <a:xfrm>
                  <a:off x="2195" y="2697"/>
                  <a:ext cx="52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+end:Date</a:t>
                  </a:r>
                  <a:endParaRPr lang="en-US" altLang="en-US" sz="1800">
                    <a:latin typeface="Lucida Sans Typewriter" panose="020B0509030504030204" pitchFamily="49" charset="0"/>
                  </a:endParaRPr>
                </a:p>
              </p:txBody>
            </p:sp>
          </p:grpSp>
        </p:grpSp>
        <p:sp>
          <p:nvSpPr>
            <p:cNvPr id="90139" name="Freeform 46"/>
            <p:cNvSpPr>
              <a:spLocks/>
            </p:cNvSpPr>
            <p:nvPr/>
          </p:nvSpPr>
          <p:spPr bwMode="auto">
            <a:xfrm>
              <a:off x="1978" y="919"/>
              <a:ext cx="869" cy="217"/>
            </a:xfrm>
            <a:custGeom>
              <a:avLst/>
              <a:gdLst>
                <a:gd name="T0" fmla="*/ 0 w 869"/>
                <a:gd name="T1" fmla="*/ 0 h 217"/>
                <a:gd name="T2" fmla="*/ 869 w 869"/>
                <a:gd name="T3" fmla="*/ 0 h 217"/>
                <a:gd name="T4" fmla="*/ 869 w 869"/>
                <a:gd name="T5" fmla="*/ 217 h 217"/>
                <a:gd name="T6" fmla="*/ 0 60000 65536"/>
                <a:gd name="T7" fmla="*/ 0 60000 65536"/>
                <a:gd name="T8" fmla="*/ 0 60000 65536"/>
                <a:gd name="T9" fmla="*/ 0 w 869"/>
                <a:gd name="T10" fmla="*/ 0 h 217"/>
                <a:gd name="T11" fmla="*/ 869 w 869"/>
                <a:gd name="T12" fmla="*/ 217 h 217"/>
              </a:gdLst>
              <a:ahLst/>
              <a:cxnLst>
                <a:cxn ang="T6">
                  <a:pos x="T0" y="T1"/>
                </a:cxn>
                <a:cxn ang="T7">
                  <a:pos x="T2" y="T3"/>
                </a:cxn>
                <a:cxn ang="T8">
                  <a:pos x="T4" y="T5"/>
                </a:cxn>
              </a:cxnLst>
              <a:rect l="T9" t="T10" r="T11" b="T12"/>
              <a:pathLst>
                <a:path w="869" h="217">
                  <a:moveTo>
                    <a:pt x="0" y="0"/>
                  </a:moveTo>
                  <a:lnTo>
                    <a:pt x="869" y="0"/>
                  </a:lnTo>
                  <a:lnTo>
                    <a:pt x="869" y="217"/>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90140" name="Rectangle 47"/>
            <p:cNvSpPr>
              <a:spLocks noChangeArrowheads="1"/>
            </p:cNvSpPr>
            <p:nvPr/>
          </p:nvSpPr>
          <p:spPr bwMode="auto">
            <a:xfrm>
              <a:off x="2018" y="947"/>
              <a:ext cx="5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1</a:t>
              </a:r>
              <a:endParaRPr lang="en-US" altLang="en-US" sz="1800">
                <a:latin typeface="Lucida Sans Typewriter" panose="020B0509030504030204" pitchFamily="49" charset="0"/>
              </a:endParaRPr>
            </a:p>
          </p:txBody>
        </p:sp>
        <p:sp>
          <p:nvSpPr>
            <p:cNvPr id="90141" name="Rectangle 48"/>
            <p:cNvSpPr>
              <a:spLocks noChangeArrowheads="1"/>
            </p:cNvSpPr>
            <p:nvPr/>
          </p:nvSpPr>
          <p:spPr bwMode="auto">
            <a:xfrm>
              <a:off x="2761" y="1008"/>
              <a:ext cx="5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1</a:t>
              </a:r>
              <a:endParaRPr lang="en-US" altLang="en-US" sz="1800">
                <a:latin typeface="Lucida Sans Typewriter" panose="020B0509030504030204" pitchFamily="49" charset="0"/>
              </a:endParaRPr>
            </a:p>
          </p:txBody>
        </p:sp>
        <p:sp>
          <p:nvSpPr>
            <p:cNvPr id="90142" name="Rectangle 49"/>
            <p:cNvSpPr>
              <a:spLocks noChangeArrowheads="1"/>
            </p:cNvSpPr>
            <p:nvPr/>
          </p:nvSpPr>
          <p:spPr bwMode="auto">
            <a:xfrm>
              <a:off x="2071" y="2583"/>
              <a:ext cx="5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t>
              </a:r>
              <a:endParaRPr lang="en-US" altLang="en-US" sz="1800">
                <a:latin typeface="Lucida Sans Typewriter" panose="020B0509030504030204" pitchFamily="49" charset="0"/>
              </a:endParaRPr>
            </a:p>
          </p:txBody>
        </p:sp>
        <p:sp>
          <p:nvSpPr>
            <p:cNvPr id="90143" name="Line 50"/>
            <p:cNvSpPr>
              <a:spLocks noChangeShapeType="1"/>
            </p:cNvSpPr>
            <p:nvPr/>
          </p:nvSpPr>
          <p:spPr bwMode="auto">
            <a:xfrm flipV="1">
              <a:off x="1314" y="2989"/>
              <a:ext cx="1" cy="25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0144" name="Rectangle 51"/>
            <p:cNvSpPr>
              <a:spLocks noChangeArrowheads="1"/>
            </p:cNvSpPr>
            <p:nvPr/>
          </p:nvSpPr>
          <p:spPr bwMode="auto">
            <a:xfrm>
              <a:off x="895" y="3120"/>
              <a:ext cx="4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matches</a:t>
              </a:r>
              <a:endParaRPr lang="en-US" altLang="en-US" sz="1800">
                <a:latin typeface="Lucida Sans Typewriter" panose="020B0509030504030204" pitchFamily="49" charset="0"/>
              </a:endParaRPr>
            </a:p>
          </p:txBody>
        </p:sp>
        <p:sp>
          <p:nvSpPr>
            <p:cNvPr id="90145" name="Rectangle 52"/>
            <p:cNvSpPr>
              <a:spLocks noChangeArrowheads="1"/>
            </p:cNvSpPr>
            <p:nvPr/>
          </p:nvSpPr>
          <p:spPr bwMode="auto">
            <a:xfrm>
              <a:off x="1361" y="3120"/>
              <a:ext cx="5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t>
              </a:r>
              <a:endParaRPr lang="en-US" altLang="en-US" sz="1800">
                <a:latin typeface="Lucida Sans Typewriter" panose="020B0509030504030204" pitchFamily="49" charset="0"/>
              </a:endParaRPr>
            </a:p>
          </p:txBody>
        </p:sp>
        <p:grpSp>
          <p:nvGrpSpPr>
            <p:cNvPr id="90146" name="Group 53"/>
            <p:cNvGrpSpPr>
              <a:grpSpLocks/>
            </p:cNvGrpSpPr>
            <p:nvPr/>
          </p:nvGrpSpPr>
          <p:grpSpPr bwMode="auto">
            <a:xfrm>
              <a:off x="673" y="816"/>
              <a:ext cx="1316" cy="217"/>
              <a:chOff x="673" y="816"/>
              <a:chExt cx="1316" cy="217"/>
            </a:xfrm>
          </p:grpSpPr>
          <p:sp>
            <p:nvSpPr>
              <p:cNvPr id="90176" name="Rectangle 54"/>
              <p:cNvSpPr>
                <a:spLocks noChangeArrowheads="1"/>
              </p:cNvSpPr>
              <p:nvPr/>
            </p:nvSpPr>
            <p:spPr bwMode="auto">
              <a:xfrm>
                <a:off x="925" y="867"/>
                <a:ext cx="81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TournamentForm</a:t>
                </a:r>
                <a:endParaRPr lang="en-US" altLang="en-US" sz="1800">
                  <a:latin typeface="Lucida Sans Typewriter" panose="020B0509030504030204" pitchFamily="49" charset="0"/>
                </a:endParaRPr>
              </a:p>
            </p:txBody>
          </p:sp>
          <p:sp>
            <p:nvSpPr>
              <p:cNvPr id="90177" name="Rectangle 55"/>
              <p:cNvSpPr>
                <a:spLocks noChangeArrowheads="1"/>
              </p:cNvSpPr>
              <p:nvPr/>
            </p:nvSpPr>
            <p:spPr bwMode="auto">
              <a:xfrm>
                <a:off x="673" y="816"/>
                <a:ext cx="1316" cy="217"/>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sp>
          <p:nvSpPr>
            <p:cNvPr id="90147" name="Freeform 56"/>
            <p:cNvSpPr>
              <a:spLocks/>
            </p:cNvSpPr>
            <p:nvPr/>
          </p:nvSpPr>
          <p:spPr bwMode="auto">
            <a:xfrm>
              <a:off x="1325" y="2566"/>
              <a:ext cx="824" cy="218"/>
            </a:xfrm>
            <a:custGeom>
              <a:avLst/>
              <a:gdLst>
                <a:gd name="T0" fmla="*/ 0 w 824"/>
                <a:gd name="T1" fmla="*/ 218 h 218"/>
                <a:gd name="T2" fmla="*/ 0 w 824"/>
                <a:gd name="T3" fmla="*/ 0 h 218"/>
                <a:gd name="T4" fmla="*/ 824 w 824"/>
                <a:gd name="T5" fmla="*/ 0 h 218"/>
                <a:gd name="T6" fmla="*/ 0 60000 65536"/>
                <a:gd name="T7" fmla="*/ 0 60000 65536"/>
                <a:gd name="T8" fmla="*/ 0 60000 65536"/>
                <a:gd name="T9" fmla="*/ 0 w 824"/>
                <a:gd name="T10" fmla="*/ 0 h 218"/>
                <a:gd name="T11" fmla="*/ 824 w 824"/>
                <a:gd name="T12" fmla="*/ 218 h 218"/>
              </a:gdLst>
              <a:ahLst/>
              <a:cxnLst>
                <a:cxn ang="T6">
                  <a:pos x="T0" y="T1"/>
                </a:cxn>
                <a:cxn ang="T7">
                  <a:pos x="T2" y="T3"/>
                </a:cxn>
                <a:cxn ang="T8">
                  <a:pos x="T4" y="T5"/>
                </a:cxn>
              </a:cxnLst>
              <a:rect l="T9" t="T10" r="T11" b="T12"/>
              <a:pathLst>
                <a:path w="824" h="218">
                  <a:moveTo>
                    <a:pt x="0" y="218"/>
                  </a:moveTo>
                  <a:lnTo>
                    <a:pt x="0" y="0"/>
                  </a:lnTo>
                  <a:lnTo>
                    <a:pt x="82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90148" name="Rectangle 57"/>
            <p:cNvSpPr>
              <a:spLocks noChangeArrowheads="1"/>
            </p:cNvSpPr>
            <p:nvPr/>
          </p:nvSpPr>
          <p:spPr bwMode="auto">
            <a:xfrm>
              <a:off x="1092" y="2674"/>
              <a:ext cx="5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t>
              </a:r>
              <a:endParaRPr lang="en-US" altLang="en-US" sz="1800">
                <a:latin typeface="Lucida Sans Typewriter" panose="020B0509030504030204" pitchFamily="49" charset="0"/>
              </a:endParaRPr>
            </a:p>
          </p:txBody>
        </p:sp>
        <p:sp>
          <p:nvSpPr>
            <p:cNvPr id="90149" name="Rectangle 58"/>
            <p:cNvSpPr>
              <a:spLocks noChangeArrowheads="1"/>
            </p:cNvSpPr>
            <p:nvPr/>
          </p:nvSpPr>
          <p:spPr bwMode="auto">
            <a:xfrm>
              <a:off x="1316" y="1462"/>
              <a:ext cx="5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t>
              </a:r>
              <a:endParaRPr lang="en-US" altLang="en-US" sz="1800">
                <a:latin typeface="Lucida Sans Typewriter" panose="020B0509030504030204" pitchFamily="49" charset="0"/>
              </a:endParaRPr>
            </a:p>
          </p:txBody>
        </p:sp>
        <p:sp>
          <p:nvSpPr>
            <p:cNvPr id="90150" name="Freeform 59"/>
            <p:cNvSpPr>
              <a:spLocks/>
            </p:cNvSpPr>
            <p:nvPr/>
          </p:nvSpPr>
          <p:spPr bwMode="auto">
            <a:xfrm>
              <a:off x="1039" y="1537"/>
              <a:ext cx="984" cy="1247"/>
            </a:xfrm>
            <a:custGeom>
              <a:avLst/>
              <a:gdLst>
                <a:gd name="T0" fmla="*/ 0 w 984"/>
                <a:gd name="T1" fmla="*/ 1247 h 1247"/>
                <a:gd name="T2" fmla="*/ 0 w 984"/>
                <a:gd name="T3" fmla="*/ 0 h 1247"/>
                <a:gd name="T4" fmla="*/ 984 w 984"/>
                <a:gd name="T5" fmla="*/ 0 h 1247"/>
                <a:gd name="T6" fmla="*/ 0 60000 65536"/>
                <a:gd name="T7" fmla="*/ 0 60000 65536"/>
                <a:gd name="T8" fmla="*/ 0 60000 65536"/>
                <a:gd name="T9" fmla="*/ 0 w 984"/>
                <a:gd name="T10" fmla="*/ 0 h 1247"/>
                <a:gd name="T11" fmla="*/ 984 w 984"/>
                <a:gd name="T12" fmla="*/ 1247 h 1247"/>
              </a:gdLst>
              <a:ahLst/>
              <a:cxnLst>
                <a:cxn ang="T6">
                  <a:pos x="T0" y="T1"/>
                </a:cxn>
                <a:cxn ang="T7">
                  <a:pos x="T2" y="T3"/>
                </a:cxn>
                <a:cxn ang="T8">
                  <a:pos x="T4" y="T5"/>
                </a:cxn>
              </a:cxnLst>
              <a:rect l="T9" t="T10" r="T11" b="T12"/>
              <a:pathLst>
                <a:path w="984" h="1247">
                  <a:moveTo>
                    <a:pt x="0" y="1247"/>
                  </a:moveTo>
                  <a:lnTo>
                    <a:pt x="0" y="0"/>
                  </a:lnTo>
                  <a:lnTo>
                    <a:pt x="98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90151" name="Group 60"/>
            <p:cNvGrpSpPr>
              <a:grpSpLocks/>
            </p:cNvGrpSpPr>
            <p:nvPr/>
          </p:nvGrpSpPr>
          <p:grpSpPr bwMode="auto">
            <a:xfrm>
              <a:off x="2149" y="2830"/>
              <a:ext cx="1407" cy="321"/>
              <a:chOff x="2149" y="2806"/>
              <a:chExt cx="1407" cy="321"/>
            </a:xfrm>
          </p:grpSpPr>
          <p:sp>
            <p:nvSpPr>
              <p:cNvPr id="90171" name="Rectangle 61"/>
              <p:cNvSpPr>
                <a:spLocks noChangeArrowheads="1"/>
              </p:cNvSpPr>
              <p:nvPr/>
            </p:nvSpPr>
            <p:spPr bwMode="auto">
              <a:xfrm>
                <a:off x="2149" y="2806"/>
                <a:ext cx="1407" cy="321"/>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90172" name="Group 62"/>
              <p:cNvGrpSpPr>
                <a:grpSpLocks/>
              </p:cNvGrpSpPr>
              <p:nvPr/>
            </p:nvGrpSpPr>
            <p:grpSpPr bwMode="auto">
              <a:xfrm>
                <a:off x="2195" y="2818"/>
                <a:ext cx="1157" cy="298"/>
                <a:chOff x="2195" y="2823"/>
                <a:chExt cx="1157" cy="298"/>
              </a:xfrm>
            </p:grpSpPr>
            <p:sp>
              <p:nvSpPr>
                <p:cNvPr id="90173" name="Rectangle 63"/>
                <p:cNvSpPr>
                  <a:spLocks noChangeArrowheads="1"/>
                </p:cNvSpPr>
                <p:nvPr/>
              </p:nvSpPr>
              <p:spPr bwMode="auto">
                <a:xfrm>
                  <a:off x="2195" y="2823"/>
                  <a:ext cx="92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+acceptPlayer(p)</a:t>
                  </a:r>
                  <a:endParaRPr lang="en-US" altLang="en-US" sz="1800">
                    <a:latin typeface="Lucida Sans Typewriter" panose="020B0509030504030204" pitchFamily="49" charset="0"/>
                  </a:endParaRPr>
                </a:p>
              </p:txBody>
            </p:sp>
            <p:sp>
              <p:nvSpPr>
                <p:cNvPr id="90174" name="Rectangle 64"/>
                <p:cNvSpPr>
                  <a:spLocks noChangeArrowheads="1"/>
                </p:cNvSpPr>
                <p:nvPr/>
              </p:nvSpPr>
              <p:spPr bwMode="auto">
                <a:xfrm>
                  <a:off x="2195" y="2915"/>
                  <a:ext cx="92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+removePlayer(p)</a:t>
                  </a:r>
                  <a:endParaRPr lang="en-US" altLang="en-US" sz="1800">
                    <a:latin typeface="Lucida Sans Typewriter" panose="020B0509030504030204" pitchFamily="49" charset="0"/>
                  </a:endParaRPr>
                </a:p>
              </p:txBody>
            </p:sp>
            <p:sp>
              <p:nvSpPr>
                <p:cNvPr id="90175" name="Rectangle 65"/>
                <p:cNvSpPr>
                  <a:spLocks noChangeArrowheads="1"/>
                </p:cNvSpPr>
                <p:nvPr/>
              </p:nvSpPr>
              <p:spPr bwMode="auto">
                <a:xfrm>
                  <a:off x="2195" y="3006"/>
                  <a:ext cx="115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+isPlayerAccepted(p)</a:t>
                  </a:r>
                </a:p>
              </p:txBody>
            </p:sp>
          </p:grpSp>
        </p:grpSp>
        <p:grpSp>
          <p:nvGrpSpPr>
            <p:cNvPr id="90152" name="Group 66"/>
            <p:cNvGrpSpPr>
              <a:grpSpLocks/>
            </p:cNvGrpSpPr>
            <p:nvPr/>
          </p:nvGrpSpPr>
          <p:grpSpPr bwMode="auto">
            <a:xfrm>
              <a:off x="3682" y="2784"/>
              <a:ext cx="1304" cy="205"/>
              <a:chOff x="3682" y="2784"/>
              <a:chExt cx="1304" cy="205"/>
            </a:xfrm>
          </p:grpSpPr>
          <p:sp>
            <p:nvSpPr>
              <p:cNvPr id="90169" name="Rectangle 67"/>
              <p:cNvSpPr>
                <a:spLocks noChangeArrowheads="1"/>
              </p:cNvSpPr>
              <p:nvPr/>
            </p:nvSpPr>
            <p:spPr bwMode="auto">
              <a:xfrm>
                <a:off x="3682" y="2784"/>
                <a:ext cx="1304" cy="205"/>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90170" name="Rectangle 68"/>
              <p:cNvSpPr>
                <a:spLocks noChangeArrowheads="1"/>
              </p:cNvSpPr>
              <p:nvPr/>
            </p:nvSpPr>
            <p:spPr bwMode="auto">
              <a:xfrm>
                <a:off x="4043" y="2829"/>
                <a:ext cx="57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Advertiser</a:t>
                </a:r>
                <a:endParaRPr lang="en-US" altLang="en-US" sz="1800">
                  <a:latin typeface="Lucida Sans Typewriter" panose="020B0509030504030204" pitchFamily="49" charset="0"/>
                </a:endParaRPr>
              </a:p>
            </p:txBody>
          </p:sp>
        </p:grpSp>
        <p:sp>
          <p:nvSpPr>
            <p:cNvPr id="90153" name="Rectangle 69"/>
            <p:cNvSpPr>
              <a:spLocks noChangeArrowheads="1"/>
            </p:cNvSpPr>
            <p:nvPr/>
          </p:nvSpPr>
          <p:spPr bwMode="auto">
            <a:xfrm>
              <a:off x="3885" y="2674"/>
              <a:ext cx="46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sponsors</a:t>
              </a:r>
              <a:endParaRPr lang="en-US" altLang="en-US" sz="1800">
                <a:latin typeface="Lucida Sans Typewriter" panose="020B0509030504030204" pitchFamily="49" charset="0"/>
              </a:endParaRPr>
            </a:p>
          </p:txBody>
        </p:sp>
        <p:sp>
          <p:nvSpPr>
            <p:cNvPr id="90154" name="Rectangle 70"/>
            <p:cNvSpPr>
              <a:spLocks noChangeArrowheads="1"/>
            </p:cNvSpPr>
            <p:nvPr/>
          </p:nvSpPr>
          <p:spPr bwMode="auto">
            <a:xfrm>
              <a:off x="4424" y="2674"/>
              <a:ext cx="5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t>
              </a:r>
              <a:endParaRPr lang="en-US" altLang="en-US" sz="1800">
                <a:latin typeface="Lucida Sans Typewriter" panose="020B0509030504030204" pitchFamily="49" charset="0"/>
              </a:endParaRPr>
            </a:p>
          </p:txBody>
        </p:sp>
        <p:sp>
          <p:nvSpPr>
            <p:cNvPr id="90155" name="Rectangle 71"/>
            <p:cNvSpPr>
              <a:spLocks noChangeArrowheads="1"/>
            </p:cNvSpPr>
            <p:nvPr/>
          </p:nvSpPr>
          <p:spPr bwMode="auto">
            <a:xfrm>
              <a:off x="3583" y="2583"/>
              <a:ext cx="5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t>
              </a:r>
              <a:endParaRPr lang="en-US" altLang="en-US" sz="1800">
                <a:latin typeface="Lucida Sans Typewriter" panose="020B0509030504030204" pitchFamily="49" charset="0"/>
              </a:endParaRPr>
            </a:p>
          </p:txBody>
        </p:sp>
        <p:sp>
          <p:nvSpPr>
            <p:cNvPr id="90156" name="Freeform 72"/>
            <p:cNvSpPr>
              <a:spLocks/>
            </p:cNvSpPr>
            <p:nvPr/>
          </p:nvSpPr>
          <p:spPr bwMode="auto">
            <a:xfrm>
              <a:off x="3545" y="2566"/>
              <a:ext cx="835" cy="218"/>
            </a:xfrm>
            <a:custGeom>
              <a:avLst/>
              <a:gdLst>
                <a:gd name="T0" fmla="*/ 835 w 835"/>
                <a:gd name="T1" fmla="*/ 218 h 218"/>
                <a:gd name="T2" fmla="*/ 835 w 835"/>
                <a:gd name="T3" fmla="*/ 0 h 218"/>
                <a:gd name="T4" fmla="*/ 0 w 835"/>
                <a:gd name="T5" fmla="*/ 0 h 218"/>
                <a:gd name="T6" fmla="*/ 0 60000 65536"/>
                <a:gd name="T7" fmla="*/ 0 60000 65536"/>
                <a:gd name="T8" fmla="*/ 0 60000 65536"/>
                <a:gd name="T9" fmla="*/ 0 w 835"/>
                <a:gd name="T10" fmla="*/ 0 h 218"/>
                <a:gd name="T11" fmla="*/ 835 w 835"/>
                <a:gd name="T12" fmla="*/ 218 h 218"/>
              </a:gdLst>
              <a:ahLst/>
              <a:cxnLst>
                <a:cxn ang="T6">
                  <a:pos x="T0" y="T1"/>
                </a:cxn>
                <a:cxn ang="T7">
                  <a:pos x="T2" y="T3"/>
                </a:cxn>
                <a:cxn ang="T8">
                  <a:pos x="T4" y="T5"/>
                </a:cxn>
              </a:cxnLst>
              <a:rect l="T9" t="T10" r="T11" b="T12"/>
              <a:pathLst>
                <a:path w="835" h="218">
                  <a:moveTo>
                    <a:pt x="835" y="218"/>
                  </a:moveTo>
                  <a:lnTo>
                    <a:pt x="835"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90157" name="Rectangle 73"/>
            <p:cNvSpPr>
              <a:spLocks noChangeArrowheads="1"/>
            </p:cNvSpPr>
            <p:nvPr/>
          </p:nvSpPr>
          <p:spPr bwMode="auto">
            <a:xfrm>
              <a:off x="4563" y="2674"/>
              <a:ext cx="5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t>
              </a:r>
              <a:endParaRPr lang="en-US" altLang="en-US" sz="1800">
                <a:latin typeface="Lucida Sans Typewriter" panose="020B0509030504030204" pitchFamily="49" charset="0"/>
              </a:endParaRPr>
            </a:p>
          </p:txBody>
        </p:sp>
        <p:sp>
          <p:nvSpPr>
            <p:cNvPr id="90158" name="Rectangle 74"/>
            <p:cNvSpPr>
              <a:spLocks noChangeArrowheads="1"/>
            </p:cNvSpPr>
            <p:nvPr/>
          </p:nvSpPr>
          <p:spPr bwMode="auto">
            <a:xfrm>
              <a:off x="4224" y="1462"/>
              <a:ext cx="5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t>
              </a:r>
              <a:endParaRPr lang="en-US" altLang="en-US" sz="1800">
                <a:latin typeface="Lucida Sans Typewriter" panose="020B0509030504030204" pitchFamily="49" charset="0"/>
              </a:endParaRPr>
            </a:p>
          </p:txBody>
        </p:sp>
        <p:sp>
          <p:nvSpPr>
            <p:cNvPr id="90159" name="Freeform 75"/>
            <p:cNvSpPr>
              <a:spLocks/>
            </p:cNvSpPr>
            <p:nvPr/>
          </p:nvSpPr>
          <p:spPr bwMode="auto">
            <a:xfrm>
              <a:off x="3956" y="1537"/>
              <a:ext cx="698" cy="1247"/>
            </a:xfrm>
            <a:custGeom>
              <a:avLst/>
              <a:gdLst>
                <a:gd name="T0" fmla="*/ 698 w 698"/>
                <a:gd name="T1" fmla="*/ 1247 h 1247"/>
                <a:gd name="T2" fmla="*/ 698 w 698"/>
                <a:gd name="T3" fmla="*/ 0 h 1247"/>
                <a:gd name="T4" fmla="*/ 0 w 698"/>
                <a:gd name="T5" fmla="*/ 0 h 1247"/>
                <a:gd name="T6" fmla="*/ 0 60000 65536"/>
                <a:gd name="T7" fmla="*/ 0 60000 65536"/>
                <a:gd name="T8" fmla="*/ 0 60000 65536"/>
                <a:gd name="T9" fmla="*/ 0 w 698"/>
                <a:gd name="T10" fmla="*/ 0 h 1247"/>
                <a:gd name="T11" fmla="*/ 698 w 698"/>
                <a:gd name="T12" fmla="*/ 1247 h 1247"/>
              </a:gdLst>
              <a:ahLst/>
              <a:cxnLst>
                <a:cxn ang="T6">
                  <a:pos x="T0" y="T1"/>
                </a:cxn>
                <a:cxn ang="T7">
                  <a:pos x="T2" y="T3"/>
                </a:cxn>
                <a:cxn ang="T8">
                  <a:pos x="T4" y="T5"/>
                </a:cxn>
              </a:cxnLst>
              <a:rect l="T9" t="T10" r="T11" b="T12"/>
              <a:pathLst>
                <a:path w="698" h="1247">
                  <a:moveTo>
                    <a:pt x="698" y="1247"/>
                  </a:moveTo>
                  <a:lnTo>
                    <a:pt x="698"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90160" name="Rectangle 76"/>
            <p:cNvSpPr>
              <a:spLocks noChangeArrowheads="1"/>
            </p:cNvSpPr>
            <p:nvPr/>
          </p:nvSpPr>
          <p:spPr bwMode="auto">
            <a:xfrm>
              <a:off x="1361" y="3006"/>
              <a:ext cx="5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t>
              </a:r>
              <a:endParaRPr lang="en-US" altLang="en-US" sz="1800">
                <a:latin typeface="Lucida Sans Typewriter" panose="020B0509030504030204" pitchFamily="49" charset="0"/>
              </a:endParaRPr>
            </a:p>
          </p:txBody>
        </p:sp>
        <p:grpSp>
          <p:nvGrpSpPr>
            <p:cNvPr id="90161" name="Group 77"/>
            <p:cNvGrpSpPr>
              <a:grpSpLocks/>
            </p:cNvGrpSpPr>
            <p:nvPr/>
          </p:nvGrpSpPr>
          <p:grpSpPr bwMode="auto">
            <a:xfrm>
              <a:off x="2023" y="1452"/>
              <a:ext cx="1957" cy="503"/>
              <a:chOff x="2023" y="1434"/>
              <a:chExt cx="1957" cy="503"/>
            </a:xfrm>
          </p:grpSpPr>
          <p:sp>
            <p:nvSpPr>
              <p:cNvPr id="90162" name="Rectangle 78"/>
              <p:cNvSpPr>
                <a:spLocks noChangeArrowheads="1"/>
              </p:cNvSpPr>
              <p:nvPr/>
            </p:nvSpPr>
            <p:spPr bwMode="auto">
              <a:xfrm>
                <a:off x="2023" y="1434"/>
                <a:ext cx="1945" cy="50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90163" name="Group 79"/>
              <p:cNvGrpSpPr>
                <a:grpSpLocks/>
              </p:cNvGrpSpPr>
              <p:nvPr/>
            </p:nvGrpSpPr>
            <p:grpSpPr bwMode="auto">
              <a:xfrm>
                <a:off x="2071" y="1445"/>
                <a:ext cx="1909" cy="481"/>
                <a:chOff x="2071" y="1450"/>
                <a:chExt cx="1909" cy="481"/>
              </a:xfrm>
            </p:grpSpPr>
            <p:sp>
              <p:nvSpPr>
                <p:cNvPr id="90164" name="Rectangle 80"/>
                <p:cNvSpPr>
                  <a:spLocks noChangeArrowheads="1"/>
                </p:cNvSpPr>
                <p:nvPr/>
              </p:nvSpPr>
              <p:spPr bwMode="auto">
                <a:xfrm>
                  <a:off x="2071" y="1450"/>
                  <a:ext cx="190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+selectSponsors(advertisers):List</a:t>
                  </a:r>
                  <a:endParaRPr lang="en-US" altLang="en-US" sz="1800">
                    <a:latin typeface="Lucida Sans Typewriter" panose="020B0509030504030204" pitchFamily="49" charset="0"/>
                  </a:endParaRPr>
                </a:p>
              </p:txBody>
            </p:sp>
            <p:sp>
              <p:nvSpPr>
                <p:cNvPr id="90165" name="Rectangle 81"/>
                <p:cNvSpPr>
                  <a:spLocks noChangeArrowheads="1"/>
                </p:cNvSpPr>
                <p:nvPr/>
              </p:nvSpPr>
              <p:spPr bwMode="auto">
                <a:xfrm>
                  <a:off x="2071" y="1542"/>
                  <a:ext cx="127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+advertizeTournament()</a:t>
                  </a:r>
                  <a:endParaRPr lang="en-US" altLang="en-US" sz="1800">
                    <a:latin typeface="Lucida Sans Typewriter" panose="020B0509030504030204" pitchFamily="49" charset="0"/>
                  </a:endParaRPr>
                </a:p>
              </p:txBody>
            </p:sp>
            <p:sp>
              <p:nvSpPr>
                <p:cNvPr id="90166" name="Rectangle 82"/>
                <p:cNvSpPr>
                  <a:spLocks noChangeArrowheads="1"/>
                </p:cNvSpPr>
                <p:nvPr/>
              </p:nvSpPr>
              <p:spPr bwMode="auto">
                <a:xfrm>
                  <a:off x="2071" y="1633"/>
                  <a:ext cx="92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+acceptPlayer(p)</a:t>
                  </a:r>
                  <a:endParaRPr lang="en-US" altLang="en-US" sz="1800">
                    <a:latin typeface="Lucida Sans Typewriter" panose="020B0509030504030204" pitchFamily="49" charset="0"/>
                  </a:endParaRPr>
                </a:p>
              </p:txBody>
            </p:sp>
            <p:sp>
              <p:nvSpPr>
                <p:cNvPr id="90167" name="Rectangle 83"/>
                <p:cNvSpPr>
                  <a:spLocks noChangeArrowheads="1"/>
                </p:cNvSpPr>
                <p:nvPr/>
              </p:nvSpPr>
              <p:spPr bwMode="auto">
                <a:xfrm>
                  <a:off x="2071" y="1725"/>
                  <a:ext cx="121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+announceTournament()</a:t>
                  </a:r>
                  <a:endParaRPr lang="en-US" altLang="en-US" sz="1800">
                    <a:latin typeface="Lucida Sans Typewriter" panose="020B0509030504030204" pitchFamily="49" charset="0"/>
                  </a:endParaRPr>
                </a:p>
              </p:txBody>
            </p:sp>
            <p:sp>
              <p:nvSpPr>
                <p:cNvPr id="90168" name="Rectangle 84"/>
                <p:cNvSpPr>
                  <a:spLocks noChangeArrowheads="1"/>
                </p:cNvSpPr>
                <p:nvPr/>
              </p:nvSpPr>
              <p:spPr bwMode="auto">
                <a:xfrm>
                  <a:off x="2071" y="1816"/>
                  <a:ext cx="167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200">
                      <a:solidFill>
                        <a:srgbClr val="000000"/>
                      </a:solidFill>
                      <a:latin typeface="Lucida Sans Typewriter" panose="020B0509030504030204" pitchFamily="49" charset="0"/>
                    </a:rPr>
                    <a:t>+isPlayerOverbooked():boolean</a:t>
                  </a:r>
                  <a:endParaRPr lang="en-US" altLang="en-US" sz="1800">
                    <a:latin typeface="Lucida Sans Typewriter" panose="020B0509030504030204" pitchFamily="49" charset="0"/>
                  </a:endParaRPr>
                </a:p>
              </p:txBody>
            </p:sp>
          </p:grpSp>
        </p:grpSp>
      </p:grpSp>
      <p:sp>
        <p:nvSpPr>
          <p:cNvPr id="426070" name="AutoShape 86"/>
          <p:cNvSpPr>
            <a:spLocks noChangeArrowheads="1"/>
          </p:cNvSpPr>
          <p:nvPr/>
        </p:nvSpPr>
        <p:spPr bwMode="auto">
          <a:xfrm>
            <a:off x="2582863" y="2613025"/>
            <a:ext cx="566737" cy="192088"/>
          </a:xfrm>
          <a:prstGeom prst="rightArrow">
            <a:avLst>
              <a:gd name="adj1" fmla="val 50000"/>
              <a:gd name="adj2" fmla="val 73760"/>
            </a:avLst>
          </a:prstGeom>
          <a:solidFill>
            <a:srgbClr val="FF0000"/>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90116" name="AutoShape 87"/>
          <p:cNvSpPr>
            <a:spLocks noChangeArrowheads="1"/>
          </p:cNvSpPr>
          <p:nvPr/>
        </p:nvSpPr>
        <p:spPr bwMode="auto">
          <a:xfrm rot="5400000">
            <a:off x="1828800" y="927100"/>
            <a:ext cx="566738" cy="192088"/>
          </a:xfrm>
          <a:prstGeom prst="rightArrow">
            <a:avLst>
              <a:gd name="adj1" fmla="val 50000"/>
              <a:gd name="adj2" fmla="val 73760"/>
            </a:avLst>
          </a:prstGeom>
          <a:solidFill>
            <a:srgbClr val="FF0000"/>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90117" name="AutoShape 88"/>
          <p:cNvSpPr>
            <a:spLocks noChangeArrowheads="1"/>
          </p:cNvSpPr>
          <p:nvPr/>
        </p:nvSpPr>
        <p:spPr bwMode="auto">
          <a:xfrm>
            <a:off x="400050" y="1855788"/>
            <a:ext cx="566738" cy="192087"/>
          </a:xfrm>
          <a:prstGeom prst="rightArrow">
            <a:avLst>
              <a:gd name="adj1" fmla="val 50000"/>
              <a:gd name="adj2" fmla="val 73761"/>
            </a:avLst>
          </a:prstGeom>
          <a:solidFill>
            <a:srgbClr val="FF0000"/>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426073" name="AutoShape 89">
            <a:hlinkClick r:id="rId3" action="ppaction://hlinksldjump" highlightClick="1"/>
          </p:cNvPr>
          <p:cNvSpPr>
            <a:spLocks noChangeArrowheads="1"/>
          </p:cNvSpPr>
          <p:nvPr/>
        </p:nvSpPr>
        <p:spPr bwMode="auto">
          <a:xfrm>
            <a:off x="6973888" y="739775"/>
            <a:ext cx="317500" cy="277813"/>
          </a:xfrm>
          <a:prstGeom prst="actionButtonReturn">
            <a:avLst/>
          </a:prstGeom>
          <a:solidFill>
            <a:srgbClr val="FF0000"/>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endParaRPr lang="en-US" altLang="en-US" sz="1800">
              <a:hlinkClick r:id="rId3" action="ppaction://hlinksldjump"/>
            </a:endParaRPr>
          </a:p>
        </p:txBody>
      </p:sp>
      <p:sp>
        <p:nvSpPr>
          <p:cNvPr id="426074" name="AutoShape 90"/>
          <p:cNvSpPr>
            <a:spLocks noChangeArrowheads="1"/>
          </p:cNvSpPr>
          <p:nvPr/>
        </p:nvSpPr>
        <p:spPr bwMode="auto">
          <a:xfrm>
            <a:off x="2822575" y="4797425"/>
            <a:ext cx="566738" cy="192088"/>
          </a:xfrm>
          <a:prstGeom prst="rightArrow">
            <a:avLst>
              <a:gd name="adj1" fmla="val 50000"/>
              <a:gd name="adj2" fmla="val 73760"/>
            </a:avLst>
          </a:prstGeom>
          <a:solidFill>
            <a:srgbClr val="FF0000"/>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endParaRPr lang="en-US"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260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260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260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070" grpId="0" animBg="1"/>
      <p:bldP spid="426073" grpId="0" animBg="1"/>
      <p:bldP spid="42607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en-US" smtClean="0">
                <a:ea typeface="ＭＳ Ｐゴシック" panose="020B0600070205080204" pitchFamily="34" charset="-128"/>
              </a:rPr>
              <a:t>Implementing a Contract</a:t>
            </a:r>
          </a:p>
        </p:txBody>
      </p:sp>
      <p:sp>
        <p:nvSpPr>
          <p:cNvPr id="289795" name="Rectangle 3"/>
          <p:cNvSpPr>
            <a:spLocks noGrp="1" noChangeArrowheads="1"/>
          </p:cNvSpPr>
          <p:nvPr>
            <p:ph type="body" idx="1"/>
          </p:nvPr>
        </p:nvSpPr>
        <p:spPr>
          <a:xfrm>
            <a:off x="257175" y="838200"/>
            <a:ext cx="8497888" cy="5578475"/>
          </a:xfrm>
        </p:spPr>
        <p:txBody>
          <a:bodyPr/>
          <a:lstStyle/>
          <a:p>
            <a:r>
              <a:rPr lang="en-US" altLang="en-US" b="1" smtClean="0">
                <a:solidFill>
                  <a:srgbClr val="FF0000"/>
                </a:solidFill>
                <a:ea typeface="ＭＳ Ｐゴシック" panose="020B0600070205080204" pitchFamily="34" charset="-128"/>
              </a:rPr>
              <a:t>Check each precondition</a:t>
            </a:r>
            <a:r>
              <a:rPr lang="en-US" altLang="en-US" smtClean="0">
                <a:solidFill>
                  <a:srgbClr val="FF0000"/>
                </a:solidFill>
                <a:ea typeface="ＭＳ Ｐゴシック" panose="020B0600070205080204" pitchFamily="34" charset="-128"/>
              </a:rPr>
              <a:t>:</a:t>
            </a:r>
            <a:r>
              <a:rPr lang="en-US" altLang="en-US" smtClean="0">
                <a:ea typeface="ＭＳ Ｐゴシック" panose="020B0600070205080204" pitchFamily="34" charset="-128"/>
              </a:rPr>
              <a:t> </a:t>
            </a:r>
          </a:p>
          <a:p>
            <a:pPr lvl="1"/>
            <a:r>
              <a:rPr lang="en-US" altLang="en-US" smtClean="0">
                <a:ea typeface="ＭＳ Ｐゴシック" panose="020B0600070205080204" pitchFamily="34" charset="-128"/>
              </a:rPr>
              <a:t>Before the beginning of the method with a test to check the precondition for that method</a:t>
            </a:r>
          </a:p>
          <a:p>
            <a:pPr lvl="2"/>
            <a:r>
              <a:rPr lang="en-US" altLang="en-US" smtClean="0">
                <a:ea typeface="ＭＳ Ｐゴシック" panose="020B0600070205080204" pitchFamily="34" charset="-128"/>
              </a:rPr>
              <a:t>Raise an exception if the precondition evaluates to false </a:t>
            </a:r>
          </a:p>
          <a:p>
            <a:r>
              <a:rPr lang="en-US" altLang="en-US" b="1" smtClean="0">
                <a:solidFill>
                  <a:srgbClr val="FF0000"/>
                </a:solidFill>
                <a:ea typeface="ＭＳ Ｐゴシック" panose="020B0600070205080204" pitchFamily="34" charset="-128"/>
              </a:rPr>
              <a:t>Check each postcondition:</a:t>
            </a:r>
            <a:r>
              <a:rPr lang="en-US" altLang="en-US" b="1" smtClean="0">
                <a:ea typeface="ＭＳ Ｐゴシック" panose="020B0600070205080204" pitchFamily="34" charset="-128"/>
              </a:rPr>
              <a:t> </a:t>
            </a:r>
          </a:p>
          <a:p>
            <a:pPr lvl="1"/>
            <a:r>
              <a:rPr lang="en-US" altLang="en-US" smtClean="0">
                <a:ea typeface="ＭＳ Ｐゴシック" panose="020B0600070205080204" pitchFamily="34" charset="-128"/>
              </a:rPr>
              <a:t>At the end of the method write a test to check the postcondition</a:t>
            </a:r>
          </a:p>
          <a:p>
            <a:pPr lvl="2"/>
            <a:r>
              <a:rPr lang="en-US" altLang="en-US" smtClean="0">
                <a:ea typeface="ＭＳ Ｐゴシック" panose="020B0600070205080204" pitchFamily="34" charset="-128"/>
              </a:rPr>
              <a:t>Raise an exception if the postcondition evaluates to </a:t>
            </a:r>
            <a:r>
              <a:rPr lang="en-US" altLang="en-US" smtClean="0">
                <a:latin typeface="ヒラギノ角ゴ Pro W3" charset="-128"/>
                <a:ea typeface="ＭＳ Ｐゴシック" panose="020B0600070205080204" pitchFamily="34" charset="-128"/>
              </a:rPr>
              <a:t>false.</a:t>
            </a:r>
            <a:r>
              <a:rPr lang="en-US" altLang="en-US" smtClean="0">
                <a:ea typeface="ＭＳ Ｐゴシック" panose="020B0600070205080204" pitchFamily="34" charset="-128"/>
              </a:rPr>
              <a:t> If more than one postcondition is not satisfied, raise an exception only for the first violation. </a:t>
            </a:r>
          </a:p>
          <a:p>
            <a:r>
              <a:rPr lang="en-US" altLang="en-US" b="1" smtClean="0">
                <a:solidFill>
                  <a:srgbClr val="FF0000"/>
                </a:solidFill>
                <a:ea typeface="ＭＳ Ｐゴシック" panose="020B0600070205080204" pitchFamily="34" charset="-128"/>
              </a:rPr>
              <a:t>Check each invariant:</a:t>
            </a:r>
            <a:r>
              <a:rPr lang="en-US" altLang="en-US" b="1" smtClean="0">
                <a:ea typeface="ＭＳ Ｐゴシック" panose="020B0600070205080204" pitchFamily="34" charset="-128"/>
              </a:rPr>
              <a:t> </a:t>
            </a:r>
          </a:p>
          <a:p>
            <a:pPr lvl="1"/>
            <a:r>
              <a:rPr lang="en-US" altLang="en-US" smtClean="0">
                <a:ea typeface="ＭＳ Ｐゴシック" panose="020B0600070205080204" pitchFamily="34" charset="-128"/>
              </a:rPr>
              <a:t>Check invariants at the same time when checking preconditions and when checking postconditions </a:t>
            </a:r>
            <a:endParaRPr lang="en-US" altLang="en-US" b="1" smtClean="0">
              <a:ea typeface="ＭＳ Ｐゴシック" panose="020B0600070205080204" pitchFamily="34" charset="-128"/>
            </a:endParaRPr>
          </a:p>
          <a:p>
            <a:r>
              <a:rPr lang="en-US" altLang="en-US" b="1" smtClean="0">
                <a:solidFill>
                  <a:srgbClr val="FF0000"/>
                </a:solidFill>
                <a:ea typeface="ＭＳ Ｐゴシック" panose="020B0600070205080204" pitchFamily="34" charset="-128"/>
              </a:rPr>
              <a:t>Deal with inheritance:</a:t>
            </a:r>
            <a:r>
              <a:rPr lang="en-US" altLang="en-US" b="1" smtClean="0">
                <a:ea typeface="ＭＳ Ｐゴシック" panose="020B0600070205080204" pitchFamily="34" charset="-128"/>
              </a:rPr>
              <a:t> </a:t>
            </a:r>
          </a:p>
          <a:p>
            <a:pPr lvl="1"/>
            <a:r>
              <a:rPr lang="en-US" altLang="en-US" smtClean="0">
                <a:ea typeface="ＭＳ Ｐゴシック" panose="020B0600070205080204" pitchFamily="34" charset="-128"/>
              </a:rPr>
              <a:t>Add the checking code for preconditions and postconditions also into methods that can be called from the class.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9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97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97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97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979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979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8979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8979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8979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897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bldLvl="3"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en-US" smtClean="0">
                <a:ea typeface="ＭＳ Ｐゴシック" panose="020B0600070205080204" pitchFamily="34" charset="-128"/>
              </a:rPr>
              <a:t>A complete implementation of the Tournament.addPlayer() contract</a:t>
            </a:r>
          </a:p>
        </p:txBody>
      </p:sp>
      <p:sp>
        <p:nvSpPr>
          <p:cNvPr id="94211" name="Rectangle 15"/>
          <p:cNvSpPr>
            <a:spLocks noChangeArrowheads="1"/>
          </p:cNvSpPr>
          <p:nvPr/>
        </p:nvSpPr>
        <p:spPr bwMode="auto">
          <a:xfrm>
            <a:off x="709613" y="4021138"/>
            <a:ext cx="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600" b="1"/>
          </a:p>
        </p:txBody>
      </p:sp>
      <p:sp>
        <p:nvSpPr>
          <p:cNvPr id="94212" name="Rectangle 17"/>
          <p:cNvSpPr>
            <a:spLocks noChangeArrowheads="1"/>
          </p:cNvSpPr>
          <p:nvPr/>
        </p:nvSpPr>
        <p:spPr bwMode="auto">
          <a:xfrm>
            <a:off x="1895475" y="4021138"/>
            <a:ext cx="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600" b="1"/>
          </a:p>
        </p:txBody>
      </p:sp>
      <p:sp>
        <p:nvSpPr>
          <p:cNvPr id="94213" name="Rectangle 26"/>
          <p:cNvSpPr>
            <a:spLocks noChangeArrowheads="1"/>
          </p:cNvSpPr>
          <p:nvPr/>
        </p:nvSpPr>
        <p:spPr bwMode="auto">
          <a:xfrm>
            <a:off x="1344613" y="5241925"/>
            <a:ext cx="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600">
              <a:solidFill>
                <a:srgbClr val="000000"/>
              </a:solidFill>
              <a:latin typeface="Times New Roman" panose="02020603050405020304" pitchFamily="18" charset="0"/>
            </a:endParaRPr>
          </a:p>
        </p:txBody>
      </p:sp>
      <p:sp>
        <p:nvSpPr>
          <p:cNvPr id="94214" name="Rectangle 27"/>
          <p:cNvSpPr>
            <a:spLocks noChangeArrowheads="1"/>
          </p:cNvSpPr>
          <p:nvPr/>
        </p:nvSpPr>
        <p:spPr bwMode="auto">
          <a:xfrm>
            <a:off x="2413000" y="5241925"/>
            <a:ext cx="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600" b="1"/>
          </a:p>
        </p:txBody>
      </p:sp>
      <p:sp>
        <p:nvSpPr>
          <p:cNvPr id="94215" name="Rectangle 29"/>
          <p:cNvSpPr>
            <a:spLocks noChangeArrowheads="1"/>
          </p:cNvSpPr>
          <p:nvPr/>
        </p:nvSpPr>
        <p:spPr bwMode="auto">
          <a:xfrm>
            <a:off x="808038" y="5710238"/>
            <a:ext cx="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600" b="1"/>
          </a:p>
        </p:txBody>
      </p:sp>
      <p:grpSp>
        <p:nvGrpSpPr>
          <p:cNvPr id="94216" name="Group 43"/>
          <p:cNvGrpSpPr>
            <a:grpSpLocks/>
          </p:cNvGrpSpPr>
          <p:nvPr/>
        </p:nvGrpSpPr>
        <p:grpSpPr bwMode="auto">
          <a:xfrm>
            <a:off x="165100" y="3016250"/>
            <a:ext cx="2498725" cy="609600"/>
            <a:chOff x="0" y="2194"/>
            <a:chExt cx="1574" cy="384"/>
          </a:xfrm>
        </p:grpSpPr>
        <p:grpSp>
          <p:nvGrpSpPr>
            <p:cNvPr id="94247" name="Group 12"/>
            <p:cNvGrpSpPr>
              <a:grpSpLocks/>
            </p:cNvGrpSpPr>
            <p:nvPr/>
          </p:nvGrpSpPr>
          <p:grpSpPr bwMode="auto">
            <a:xfrm>
              <a:off x="0" y="2204"/>
              <a:ext cx="1574" cy="372"/>
              <a:chOff x="124" y="2492"/>
              <a:chExt cx="1447" cy="302"/>
            </a:xfrm>
          </p:grpSpPr>
          <p:sp>
            <p:nvSpPr>
              <p:cNvPr id="94249" name="Freeform 13"/>
              <p:cNvSpPr>
                <a:spLocks/>
              </p:cNvSpPr>
              <p:nvPr/>
            </p:nvSpPr>
            <p:spPr bwMode="auto">
              <a:xfrm>
                <a:off x="124" y="2492"/>
                <a:ext cx="1447" cy="302"/>
              </a:xfrm>
              <a:custGeom>
                <a:avLst/>
                <a:gdLst>
                  <a:gd name="T0" fmla="*/ 2524 w 1202"/>
                  <a:gd name="T1" fmla="*/ 206 h 251"/>
                  <a:gd name="T2" fmla="*/ 2524 w 1202"/>
                  <a:gd name="T3" fmla="*/ 526 h 251"/>
                  <a:gd name="T4" fmla="*/ 0 w 1202"/>
                  <a:gd name="T5" fmla="*/ 526 h 251"/>
                  <a:gd name="T6" fmla="*/ 0 w 1202"/>
                  <a:gd name="T7" fmla="*/ 0 h 251"/>
                  <a:gd name="T8" fmla="*/ 2347 w 1202"/>
                  <a:gd name="T9" fmla="*/ 0 h 251"/>
                  <a:gd name="T10" fmla="*/ 2524 w 1202"/>
                  <a:gd name="T11" fmla="*/ 206 h 251"/>
                  <a:gd name="T12" fmla="*/ 0 60000 65536"/>
                  <a:gd name="T13" fmla="*/ 0 60000 65536"/>
                  <a:gd name="T14" fmla="*/ 0 60000 65536"/>
                  <a:gd name="T15" fmla="*/ 0 60000 65536"/>
                  <a:gd name="T16" fmla="*/ 0 60000 65536"/>
                  <a:gd name="T17" fmla="*/ 0 60000 65536"/>
                  <a:gd name="T18" fmla="*/ 0 w 1202"/>
                  <a:gd name="T19" fmla="*/ 0 h 251"/>
                  <a:gd name="T20" fmla="*/ 1202 w 1202"/>
                  <a:gd name="T21" fmla="*/ 251 h 251"/>
                </a:gdLst>
                <a:ahLst/>
                <a:cxnLst>
                  <a:cxn ang="T12">
                    <a:pos x="T0" y="T1"/>
                  </a:cxn>
                  <a:cxn ang="T13">
                    <a:pos x="T2" y="T3"/>
                  </a:cxn>
                  <a:cxn ang="T14">
                    <a:pos x="T4" y="T5"/>
                  </a:cxn>
                  <a:cxn ang="T15">
                    <a:pos x="T6" y="T7"/>
                  </a:cxn>
                  <a:cxn ang="T16">
                    <a:pos x="T8" y="T9"/>
                  </a:cxn>
                  <a:cxn ang="T17">
                    <a:pos x="T10" y="T11"/>
                  </a:cxn>
                </a:cxnLst>
                <a:rect l="T18" t="T19" r="T20" b="T21"/>
                <a:pathLst>
                  <a:path w="1202" h="251">
                    <a:moveTo>
                      <a:pt x="1202" y="98"/>
                    </a:moveTo>
                    <a:lnTo>
                      <a:pt x="1202" y="251"/>
                    </a:lnTo>
                    <a:lnTo>
                      <a:pt x="0" y="251"/>
                    </a:lnTo>
                    <a:lnTo>
                      <a:pt x="0" y="0"/>
                    </a:lnTo>
                    <a:lnTo>
                      <a:pt x="1118" y="0"/>
                    </a:lnTo>
                    <a:lnTo>
                      <a:pt x="1202" y="98"/>
                    </a:lnTo>
                    <a:close/>
                  </a:path>
                </a:pathLst>
              </a:custGeom>
              <a:solidFill>
                <a:srgbClr val="FFFFFF"/>
              </a:solidFill>
              <a:ln w="22225">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94250" name="Freeform 14"/>
              <p:cNvSpPr>
                <a:spLocks/>
              </p:cNvSpPr>
              <p:nvPr/>
            </p:nvSpPr>
            <p:spPr bwMode="auto">
              <a:xfrm>
                <a:off x="1470" y="2492"/>
                <a:ext cx="101" cy="118"/>
              </a:xfrm>
              <a:custGeom>
                <a:avLst/>
                <a:gdLst>
                  <a:gd name="T0" fmla="*/ 0 w 84"/>
                  <a:gd name="T1" fmla="*/ 0 h 98"/>
                  <a:gd name="T2" fmla="*/ 0 w 84"/>
                  <a:gd name="T3" fmla="*/ 206 h 98"/>
                  <a:gd name="T4" fmla="*/ 174 w 84"/>
                  <a:gd name="T5" fmla="*/ 206 h 98"/>
                  <a:gd name="T6" fmla="*/ 0 w 84"/>
                  <a:gd name="T7" fmla="*/ 0 h 98"/>
                  <a:gd name="T8" fmla="*/ 0 60000 65536"/>
                  <a:gd name="T9" fmla="*/ 0 60000 65536"/>
                  <a:gd name="T10" fmla="*/ 0 60000 65536"/>
                  <a:gd name="T11" fmla="*/ 0 60000 65536"/>
                  <a:gd name="T12" fmla="*/ 0 w 84"/>
                  <a:gd name="T13" fmla="*/ 0 h 98"/>
                  <a:gd name="T14" fmla="*/ 84 w 84"/>
                  <a:gd name="T15" fmla="*/ 98 h 98"/>
                </a:gdLst>
                <a:ahLst/>
                <a:cxnLst>
                  <a:cxn ang="T8">
                    <a:pos x="T0" y="T1"/>
                  </a:cxn>
                  <a:cxn ang="T9">
                    <a:pos x="T2" y="T3"/>
                  </a:cxn>
                  <a:cxn ang="T10">
                    <a:pos x="T4" y="T5"/>
                  </a:cxn>
                  <a:cxn ang="T11">
                    <a:pos x="T6" y="T7"/>
                  </a:cxn>
                </a:cxnLst>
                <a:rect l="T12" t="T13" r="T14" b="T15"/>
                <a:pathLst>
                  <a:path w="84" h="98">
                    <a:moveTo>
                      <a:pt x="0" y="0"/>
                    </a:moveTo>
                    <a:lnTo>
                      <a:pt x="0" y="98"/>
                    </a:lnTo>
                    <a:lnTo>
                      <a:pt x="84" y="98"/>
                    </a:lnTo>
                    <a:lnTo>
                      <a:pt x="0" y="0"/>
                    </a:lnTo>
                    <a:close/>
                  </a:path>
                </a:pathLst>
              </a:custGeom>
              <a:solidFill>
                <a:srgbClr val="FFFFFF"/>
              </a:solidFill>
              <a:ln w="22225">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sp>
          <p:nvSpPr>
            <p:cNvPr id="94248" name="Rectangle 16"/>
            <p:cNvSpPr>
              <a:spLocks noChangeArrowheads="1"/>
            </p:cNvSpPr>
            <p:nvPr/>
          </p:nvSpPr>
          <p:spPr bwMode="auto">
            <a:xfrm>
              <a:off x="63" y="2194"/>
              <a:ext cx="135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2000">
                  <a:solidFill>
                    <a:srgbClr val="000000"/>
                  </a:solidFill>
                  <a:latin typeface="Times New Roman" panose="02020603050405020304" pitchFamily="18" charset="0"/>
                </a:rPr>
                <a:t>«precondition»</a:t>
              </a:r>
            </a:p>
            <a:p>
              <a:pPr algn="ctr"/>
              <a:r>
                <a:rPr lang="en-US" altLang="en-US" sz="2000">
                  <a:solidFill>
                    <a:srgbClr val="000000"/>
                  </a:solidFill>
                  <a:latin typeface="Times New Roman" panose="02020603050405020304" pitchFamily="18" charset="0"/>
                </a:rPr>
                <a:t>!isPlayerAccepted(p)</a:t>
              </a:r>
            </a:p>
          </p:txBody>
        </p:sp>
      </p:grpSp>
      <p:grpSp>
        <p:nvGrpSpPr>
          <p:cNvPr id="94217" name="Group 18"/>
          <p:cNvGrpSpPr>
            <a:grpSpLocks/>
          </p:cNvGrpSpPr>
          <p:nvPr/>
        </p:nvGrpSpPr>
        <p:grpSpPr bwMode="auto">
          <a:xfrm>
            <a:off x="3346450" y="1220788"/>
            <a:ext cx="2840038" cy="693737"/>
            <a:chOff x="2502" y="1471"/>
            <a:chExt cx="1203" cy="260"/>
          </a:xfrm>
        </p:grpSpPr>
        <p:sp>
          <p:nvSpPr>
            <p:cNvPr id="94242" name="Freeform 19"/>
            <p:cNvSpPr>
              <a:spLocks/>
            </p:cNvSpPr>
            <p:nvPr/>
          </p:nvSpPr>
          <p:spPr bwMode="auto">
            <a:xfrm>
              <a:off x="2502" y="1471"/>
              <a:ext cx="1203" cy="251"/>
            </a:xfrm>
            <a:custGeom>
              <a:avLst/>
              <a:gdLst>
                <a:gd name="T0" fmla="*/ 1203 w 1203"/>
                <a:gd name="T1" fmla="*/ 98 h 251"/>
                <a:gd name="T2" fmla="*/ 1203 w 1203"/>
                <a:gd name="T3" fmla="*/ 251 h 251"/>
                <a:gd name="T4" fmla="*/ 0 w 1203"/>
                <a:gd name="T5" fmla="*/ 251 h 251"/>
                <a:gd name="T6" fmla="*/ 0 w 1203"/>
                <a:gd name="T7" fmla="*/ 0 h 251"/>
                <a:gd name="T8" fmla="*/ 1119 w 1203"/>
                <a:gd name="T9" fmla="*/ 0 h 251"/>
                <a:gd name="T10" fmla="*/ 1203 w 1203"/>
                <a:gd name="T11" fmla="*/ 98 h 251"/>
                <a:gd name="T12" fmla="*/ 0 60000 65536"/>
                <a:gd name="T13" fmla="*/ 0 60000 65536"/>
                <a:gd name="T14" fmla="*/ 0 60000 65536"/>
                <a:gd name="T15" fmla="*/ 0 60000 65536"/>
                <a:gd name="T16" fmla="*/ 0 60000 65536"/>
                <a:gd name="T17" fmla="*/ 0 60000 65536"/>
                <a:gd name="T18" fmla="*/ 0 w 1203"/>
                <a:gd name="T19" fmla="*/ 0 h 251"/>
                <a:gd name="T20" fmla="*/ 1203 w 1203"/>
                <a:gd name="T21" fmla="*/ 251 h 251"/>
              </a:gdLst>
              <a:ahLst/>
              <a:cxnLst>
                <a:cxn ang="T12">
                  <a:pos x="T0" y="T1"/>
                </a:cxn>
                <a:cxn ang="T13">
                  <a:pos x="T2" y="T3"/>
                </a:cxn>
                <a:cxn ang="T14">
                  <a:pos x="T4" y="T5"/>
                </a:cxn>
                <a:cxn ang="T15">
                  <a:pos x="T6" y="T7"/>
                </a:cxn>
                <a:cxn ang="T16">
                  <a:pos x="T8" y="T9"/>
                </a:cxn>
                <a:cxn ang="T17">
                  <a:pos x="T10" y="T11"/>
                </a:cxn>
              </a:cxnLst>
              <a:rect l="T18" t="T19" r="T20" b="T21"/>
              <a:pathLst>
                <a:path w="1203" h="251">
                  <a:moveTo>
                    <a:pt x="1203" y="98"/>
                  </a:moveTo>
                  <a:lnTo>
                    <a:pt x="1203" y="251"/>
                  </a:lnTo>
                  <a:lnTo>
                    <a:pt x="0" y="251"/>
                  </a:lnTo>
                  <a:lnTo>
                    <a:pt x="0" y="0"/>
                  </a:lnTo>
                  <a:lnTo>
                    <a:pt x="1119" y="0"/>
                  </a:lnTo>
                  <a:lnTo>
                    <a:pt x="1203" y="98"/>
                  </a:lnTo>
                  <a:close/>
                </a:path>
              </a:pathLst>
            </a:custGeom>
            <a:solidFill>
              <a:srgbClr val="FFFFFF"/>
            </a:solidFill>
            <a:ln w="22225">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94243" name="Freeform 20"/>
            <p:cNvSpPr>
              <a:spLocks/>
            </p:cNvSpPr>
            <p:nvPr/>
          </p:nvSpPr>
          <p:spPr bwMode="auto">
            <a:xfrm>
              <a:off x="3621" y="1471"/>
              <a:ext cx="84" cy="98"/>
            </a:xfrm>
            <a:custGeom>
              <a:avLst/>
              <a:gdLst>
                <a:gd name="T0" fmla="*/ 0 w 84"/>
                <a:gd name="T1" fmla="*/ 0 h 98"/>
                <a:gd name="T2" fmla="*/ 0 w 84"/>
                <a:gd name="T3" fmla="*/ 98 h 98"/>
                <a:gd name="T4" fmla="*/ 84 w 84"/>
                <a:gd name="T5" fmla="*/ 98 h 98"/>
                <a:gd name="T6" fmla="*/ 0 w 84"/>
                <a:gd name="T7" fmla="*/ 0 h 98"/>
                <a:gd name="T8" fmla="*/ 0 60000 65536"/>
                <a:gd name="T9" fmla="*/ 0 60000 65536"/>
                <a:gd name="T10" fmla="*/ 0 60000 65536"/>
                <a:gd name="T11" fmla="*/ 0 60000 65536"/>
                <a:gd name="T12" fmla="*/ 0 w 84"/>
                <a:gd name="T13" fmla="*/ 0 h 98"/>
                <a:gd name="T14" fmla="*/ 84 w 84"/>
                <a:gd name="T15" fmla="*/ 98 h 98"/>
              </a:gdLst>
              <a:ahLst/>
              <a:cxnLst>
                <a:cxn ang="T8">
                  <a:pos x="T0" y="T1"/>
                </a:cxn>
                <a:cxn ang="T9">
                  <a:pos x="T2" y="T3"/>
                </a:cxn>
                <a:cxn ang="T10">
                  <a:pos x="T4" y="T5"/>
                </a:cxn>
                <a:cxn ang="T11">
                  <a:pos x="T6" y="T7"/>
                </a:cxn>
              </a:cxnLst>
              <a:rect l="T12" t="T13" r="T14" b="T15"/>
              <a:pathLst>
                <a:path w="84" h="98">
                  <a:moveTo>
                    <a:pt x="0" y="0"/>
                  </a:moveTo>
                  <a:lnTo>
                    <a:pt x="0" y="98"/>
                  </a:lnTo>
                  <a:lnTo>
                    <a:pt x="84" y="98"/>
                  </a:lnTo>
                  <a:lnTo>
                    <a:pt x="0" y="0"/>
                  </a:lnTo>
                  <a:close/>
                </a:path>
              </a:pathLst>
            </a:custGeom>
            <a:solidFill>
              <a:srgbClr val="FFFFFF"/>
            </a:solidFill>
            <a:ln w="22225">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94244" name="Rectangle 21"/>
            <p:cNvSpPr>
              <a:spLocks noChangeArrowheads="1"/>
            </p:cNvSpPr>
            <p:nvPr/>
          </p:nvSpPr>
          <p:spPr bwMode="auto">
            <a:xfrm>
              <a:off x="2851" y="1505"/>
              <a:ext cx="0"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2000" b="1">
                <a:latin typeface="Times New Roman" panose="02020603050405020304" pitchFamily="18" charset="0"/>
              </a:endParaRPr>
            </a:p>
          </p:txBody>
        </p:sp>
        <p:sp>
          <p:nvSpPr>
            <p:cNvPr id="94245" name="Rectangle 22"/>
            <p:cNvSpPr>
              <a:spLocks noChangeArrowheads="1"/>
            </p:cNvSpPr>
            <p:nvPr/>
          </p:nvSpPr>
          <p:spPr bwMode="auto">
            <a:xfrm>
              <a:off x="2938" y="1505"/>
              <a:ext cx="490"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Times New Roman" panose="02020603050405020304" pitchFamily="18" charset="0"/>
                </a:rPr>
                <a:t>«invariant»</a:t>
              </a:r>
            </a:p>
          </p:txBody>
        </p:sp>
        <p:sp>
          <p:nvSpPr>
            <p:cNvPr id="94246" name="Rectangle 23"/>
            <p:cNvSpPr>
              <a:spLocks noChangeArrowheads="1"/>
            </p:cNvSpPr>
            <p:nvPr/>
          </p:nvSpPr>
          <p:spPr bwMode="auto">
            <a:xfrm>
              <a:off x="2534" y="1617"/>
              <a:ext cx="1101"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Times New Roman" panose="02020603050405020304" pitchFamily="18" charset="0"/>
                </a:rPr>
                <a:t>getMaxNumPlayers() &gt; 0</a:t>
              </a:r>
              <a:endParaRPr lang="en-US" altLang="en-US" sz="2000" b="1">
                <a:latin typeface="Times New Roman" panose="02020603050405020304" pitchFamily="18" charset="0"/>
              </a:endParaRPr>
            </a:p>
          </p:txBody>
        </p:sp>
      </p:grpSp>
      <p:grpSp>
        <p:nvGrpSpPr>
          <p:cNvPr id="94218" name="Group 41"/>
          <p:cNvGrpSpPr>
            <a:grpSpLocks/>
          </p:cNvGrpSpPr>
          <p:nvPr/>
        </p:nvGrpSpPr>
        <p:grpSpPr bwMode="auto">
          <a:xfrm>
            <a:off x="909638" y="5184775"/>
            <a:ext cx="2736850" cy="939800"/>
            <a:chOff x="245" y="3146"/>
            <a:chExt cx="1724" cy="592"/>
          </a:xfrm>
        </p:grpSpPr>
        <p:sp>
          <p:nvSpPr>
            <p:cNvPr id="94239" name="Freeform 24"/>
            <p:cNvSpPr>
              <a:spLocks/>
            </p:cNvSpPr>
            <p:nvPr/>
          </p:nvSpPr>
          <p:spPr bwMode="auto">
            <a:xfrm>
              <a:off x="245" y="3146"/>
              <a:ext cx="1724" cy="589"/>
            </a:xfrm>
            <a:custGeom>
              <a:avLst/>
              <a:gdLst>
                <a:gd name="T0" fmla="*/ 5087 w 1202"/>
                <a:gd name="T1" fmla="*/ 871 h 363"/>
                <a:gd name="T2" fmla="*/ 5087 w 1202"/>
                <a:gd name="T3" fmla="*/ 2517 h 363"/>
                <a:gd name="T4" fmla="*/ 0 w 1202"/>
                <a:gd name="T5" fmla="*/ 2517 h 363"/>
                <a:gd name="T6" fmla="*/ 0 w 1202"/>
                <a:gd name="T7" fmla="*/ 0 h 363"/>
                <a:gd name="T8" fmla="*/ 4733 w 1202"/>
                <a:gd name="T9" fmla="*/ 0 h 363"/>
                <a:gd name="T10" fmla="*/ 5087 w 1202"/>
                <a:gd name="T11" fmla="*/ 871 h 363"/>
                <a:gd name="T12" fmla="*/ 0 60000 65536"/>
                <a:gd name="T13" fmla="*/ 0 60000 65536"/>
                <a:gd name="T14" fmla="*/ 0 60000 65536"/>
                <a:gd name="T15" fmla="*/ 0 60000 65536"/>
                <a:gd name="T16" fmla="*/ 0 60000 65536"/>
                <a:gd name="T17" fmla="*/ 0 60000 65536"/>
                <a:gd name="T18" fmla="*/ 0 w 1202"/>
                <a:gd name="T19" fmla="*/ 0 h 363"/>
                <a:gd name="T20" fmla="*/ 1202 w 1202"/>
                <a:gd name="T21" fmla="*/ 363 h 363"/>
              </a:gdLst>
              <a:ahLst/>
              <a:cxnLst>
                <a:cxn ang="T12">
                  <a:pos x="T0" y="T1"/>
                </a:cxn>
                <a:cxn ang="T13">
                  <a:pos x="T2" y="T3"/>
                </a:cxn>
                <a:cxn ang="T14">
                  <a:pos x="T4" y="T5"/>
                </a:cxn>
                <a:cxn ang="T15">
                  <a:pos x="T6" y="T7"/>
                </a:cxn>
                <a:cxn ang="T16">
                  <a:pos x="T8" y="T9"/>
                </a:cxn>
                <a:cxn ang="T17">
                  <a:pos x="T10" y="T11"/>
                </a:cxn>
              </a:cxnLst>
              <a:rect l="T18" t="T19" r="T20" b="T21"/>
              <a:pathLst>
                <a:path w="1202" h="363">
                  <a:moveTo>
                    <a:pt x="1202" y="126"/>
                  </a:moveTo>
                  <a:lnTo>
                    <a:pt x="1202" y="363"/>
                  </a:lnTo>
                  <a:lnTo>
                    <a:pt x="0" y="363"/>
                  </a:lnTo>
                  <a:lnTo>
                    <a:pt x="0" y="0"/>
                  </a:lnTo>
                  <a:lnTo>
                    <a:pt x="1118" y="0"/>
                  </a:lnTo>
                  <a:lnTo>
                    <a:pt x="1202" y="126"/>
                  </a:lnTo>
                  <a:close/>
                </a:path>
              </a:pathLst>
            </a:custGeom>
            <a:solidFill>
              <a:srgbClr val="FFFFFF"/>
            </a:solidFill>
            <a:ln w="22225">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94240" name="Freeform 25"/>
            <p:cNvSpPr>
              <a:spLocks/>
            </p:cNvSpPr>
            <p:nvPr/>
          </p:nvSpPr>
          <p:spPr bwMode="auto">
            <a:xfrm>
              <a:off x="1849" y="3146"/>
              <a:ext cx="120" cy="137"/>
            </a:xfrm>
            <a:custGeom>
              <a:avLst/>
              <a:gdLst>
                <a:gd name="T0" fmla="*/ 0 w 84"/>
                <a:gd name="T1" fmla="*/ 0 h 84"/>
                <a:gd name="T2" fmla="*/ 0 w 84"/>
                <a:gd name="T3" fmla="*/ 594 h 84"/>
                <a:gd name="T4" fmla="*/ 349 w 84"/>
                <a:gd name="T5" fmla="*/ 594 h 84"/>
                <a:gd name="T6" fmla="*/ 0 w 84"/>
                <a:gd name="T7" fmla="*/ 0 h 84"/>
                <a:gd name="T8" fmla="*/ 0 60000 65536"/>
                <a:gd name="T9" fmla="*/ 0 60000 65536"/>
                <a:gd name="T10" fmla="*/ 0 60000 65536"/>
                <a:gd name="T11" fmla="*/ 0 60000 65536"/>
                <a:gd name="T12" fmla="*/ 0 w 84"/>
                <a:gd name="T13" fmla="*/ 0 h 84"/>
                <a:gd name="T14" fmla="*/ 84 w 84"/>
                <a:gd name="T15" fmla="*/ 84 h 84"/>
              </a:gdLst>
              <a:ahLst/>
              <a:cxnLst>
                <a:cxn ang="T8">
                  <a:pos x="T0" y="T1"/>
                </a:cxn>
                <a:cxn ang="T9">
                  <a:pos x="T2" y="T3"/>
                </a:cxn>
                <a:cxn ang="T10">
                  <a:pos x="T4" y="T5"/>
                </a:cxn>
                <a:cxn ang="T11">
                  <a:pos x="T6" y="T7"/>
                </a:cxn>
              </a:cxnLst>
              <a:rect l="T12" t="T13" r="T14" b="T15"/>
              <a:pathLst>
                <a:path w="84" h="84">
                  <a:moveTo>
                    <a:pt x="0" y="0"/>
                  </a:moveTo>
                  <a:lnTo>
                    <a:pt x="0" y="84"/>
                  </a:lnTo>
                  <a:lnTo>
                    <a:pt x="84" y="84"/>
                  </a:lnTo>
                  <a:lnTo>
                    <a:pt x="0" y="0"/>
                  </a:lnTo>
                  <a:close/>
                </a:path>
              </a:pathLst>
            </a:custGeom>
            <a:solidFill>
              <a:srgbClr val="FFFFFF"/>
            </a:solidFill>
            <a:ln w="22225">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94241" name="Rectangle 28"/>
            <p:cNvSpPr>
              <a:spLocks noChangeArrowheads="1"/>
            </p:cNvSpPr>
            <p:nvPr/>
          </p:nvSpPr>
          <p:spPr bwMode="auto">
            <a:xfrm>
              <a:off x="412" y="3162"/>
              <a:ext cx="138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2000">
                  <a:solidFill>
                    <a:srgbClr val="000000"/>
                  </a:solidFill>
                  <a:latin typeface="Times New Roman" panose="02020603050405020304" pitchFamily="18" charset="0"/>
                </a:rPr>
                <a:t>«precondition»</a:t>
              </a:r>
              <a:br>
                <a:rPr lang="en-US" altLang="en-US" sz="2000">
                  <a:solidFill>
                    <a:srgbClr val="000000"/>
                  </a:solidFill>
                  <a:latin typeface="Times New Roman" panose="02020603050405020304" pitchFamily="18" charset="0"/>
                </a:rPr>
              </a:br>
              <a:r>
                <a:rPr lang="en-US" altLang="en-US" sz="2000">
                  <a:solidFill>
                    <a:srgbClr val="000000"/>
                  </a:solidFill>
                  <a:latin typeface="Times New Roman" panose="02020603050405020304" pitchFamily="18" charset="0"/>
                </a:rPr>
                <a:t>getNumPlayers() &lt;</a:t>
              </a:r>
              <a:br>
                <a:rPr lang="en-US" altLang="en-US" sz="2000">
                  <a:solidFill>
                    <a:srgbClr val="000000"/>
                  </a:solidFill>
                  <a:latin typeface="Times New Roman" panose="02020603050405020304" pitchFamily="18" charset="0"/>
                </a:rPr>
              </a:br>
              <a:r>
                <a:rPr lang="en-US" altLang="en-US" sz="2000">
                  <a:solidFill>
                    <a:srgbClr val="000000"/>
                  </a:solidFill>
                  <a:latin typeface="Times New Roman" panose="02020603050405020304" pitchFamily="18" charset="0"/>
                </a:rPr>
                <a:t>getMaxNumPlayers()</a:t>
              </a:r>
              <a:endParaRPr lang="en-US" altLang="en-US" sz="2000" b="1"/>
            </a:p>
          </p:txBody>
        </p:sp>
      </p:grpSp>
      <p:grpSp>
        <p:nvGrpSpPr>
          <p:cNvPr id="94219" name="Group 42"/>
          <p:cNvGrpSpPr>
            <a:grpSpLocks/>
          </p:cNvGrpSpPr>
          <p:nvPr/>
        </p:nvGrpSpPr>
        <p:grpSpPr bwMode="auto">
          <a:xfrm>
            <a:off x="2963863" y="2643188"/>
            <a:ext cx="4899025" cy="1858962"/>
            <a:chOff x="1691" y="1721"/>
            <a:chExt cx="3085" cy="1171"/>
          </a:xfrm>
        </p:grpSpPr>
        <p:sp>
          <p:nvSpPr>
            <p:cNvPr id="94229" name="Rectangle 3"/>
            <p:cNvSpPr>
              <a:spLocks noChangeArrowheads="1"/>
            </p:cNvSpPr>
            <p:nvPr/>
          </p:nvSpPr>
          <p:spPr bwMode="auto">
            <a:xfrm>
              <a:off x="1691" y="1721"/>
              <a:ext cx="2677" cy="3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94230" name="Rectangle 4"/>
            <p:cNvSpPr>
              <a:spLocks noChangeArrowheads="1"/>
            </p:cNvSpPr>
            <p:nvPr/>
          </p:nvSpPr>
          <p:spPr bwMode="auto">
            <a:xfrm>
              <a:off x="1691" y="1721"/>
              <a:ext cx="2692" cy="34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94231" name="Rectangle 5"/>
            <p:cNvSpPr>
              <a:spLocks noChangeArrowheads="1"/>
            </p:cNvSpPr>
            <p:nvPr/>
          </p:nvSpPr>
          <p:spPr bwMode="auto">
            <a:xfrm>
              <a:off x="2671" y="1833"/>
              <a:ext cx="86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Tournament</a:t>
              </a:r>
              <a:endParaRPr lang="en-US" altLang="en-US" sz="1800">
                <a:latin typeface="Lucida Sans Typewriter" panose="020B0509030504030204" pitchFamily="49" charset="0"/>
              </a:endParaRPr>
            </a:p>
          </p:txBody>
        </p:sp>
        <p:sp>
          <p:nvSpPr>
            <p:cNvPr id="94232" name="Rectangle 6"/>
            <p:cNvSpPr>
              <a:spLocks noChangeArrowheads="1"/>
            </p:cNvSpPr>
            <p:nvPr/>
          </p:nvSpPr>
          <p:spPr bwMode="auto">
            <a:xfrm>
              <a:off x="1691" y="2066"/>
              <a:ext cx="2692" cy="224"/>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94233" name="Rectangle 7"/>
            <p:cNvSpPr>
              <a:spLocks noChangeArrowheads="1"/>
            </p:cNvSpPr>
            <p:nvPr/>
          </p:nvSpPr>
          <p:spPr bwMode="auto">
            <a:xfrm>
              <a:off x="1691" y="2290"/>
              <a:ext cx="2692" cy="60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94234" name="Rectangle 8"/>
            <p:cNvSpPr>
              <a:spLocks noChangeArrowheads="1"/>
            </p:cNvSpPr>
            <p:nvPr/>
          </p:nvSpPr>
          <p:spPr bwMode="auto">
            <a:xfrm>
              <a:off x="1740" y="2573"/>
              <a:ext cx="30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+isPlayerAccepted(p:Player):boolean</a:t>
              </a:r>
              <a:endParaRPr lang="en-US" altLang="en-US" sz="1800">
                <a:latin typeface="Lucida Sans Typewriter" panose="020B0509030504030204" pitchFamily="49" charset="0"/>
              </a:endParaRPr>
            </a:p>
          </p:txBody>
        </p:sp>
        <p:sp>
          <p:nvSpPr>
            <p:cNvPr id="94235" name="Rectangle 9"/>
            <p:cNvSpPr>
              <a:spLocks noChangeArrowheads="1"/>
            </p:cNvSpPr>
            <p:nvPr/>
          </p:nvSpPr>
          <p:spPr bwMode="auto">
            <a:xfrm>
              <a:off x="1740" y="2711"/>
              <a:ext cx="17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+addPlayer(p:Player)</a:t>
              </a:r>
              <a:endParaRPr lang="en-US" altLang="en-US" sz="1800">
                <a:latin typeface="Lucida Sans Typewriter" panose="020B0509030504030204" pitchFamily="49" charset="0"/>
              </a:endParaRPr>
            </a:p>
          </p:txBody>
        </p:sp>
        <p:sp>
          <p:nvSpPr>
            <p:cNvPr id="94236" name="Rectangle 10"/>
            <p:cNvSpPr>
              <a:spLocks noChangeArrowheads="1"/>
            </p:cNvSpPr>
            <p:nvPr/>
          </p:nvSpPr>
          <p:spPr bwMode="auto">
            <a:xfrm>
              <a:off x="1740" y="2436"/>
              <a:ext cx="19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+getMaxNumPlayers():int</a:t>
              </a:r>
              <a:endParaRPr lang="en-US" altLang="en-US" sz="1800">
                <a:latin typeface="Lucida Sans Typewriter" panose="020B0509030504030204" pitchFamily="49" charset="0"/>
              </a:endParaRPr>
            </a:p>
          </p:txBody>
        </p:sp>
        <p:sp>
          <p:nvSpPr>
            <p:cNvPr id="94237" name="Rectangle 11"/>
            <p:cNvSpPr>
              <a:spLocks noChangeArrowheads="1"/>
            </p:cNvSpPr>
            <p:nvPr/>
          </p:nvSpPr>
          <p:spPr bwMode="auto">
            <a:xfrm>
              <a:off x="1740" y="2108"/>
              <a:ext cx="16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-maxNumPlayers: int</a:t>
              </a:r>
              <a:endParaRPr lang="en-US" altLang="en-US" sz="1800">
                <a:latin typeface="Lucida Sans Typewriter" panose="020B0509030504030204" pitchFamily="49" charset="0"/>
              </a:endParaRPr>
            </a:p>
          </p:txBody>
        </p:sp>
        <p:sp>
          <p:nvSpPr>
            <p:cNvPr id="94238" name="Rectangle 30"/>
            <p:cNvSpPr>
              <a:spLocks noChangeArrowheads="1"/>
            </p:cNvSpPr>
            <p:nvPr/>
          </p:nvSpPr>
          <p:spPr bwMode="auto">
            <a:xfrm>
              <a:off x="1740" y="2298"/>
              <a:ext cx="17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+getNumPlayers():int</a:t>
              </a:r>
              <a:endParaRPr lang="en-US" altLang="en-US" sz="1800">
                <a:latin typeface="Lucida Sans Typewriter" panose="020B0509030504030204" pitchFamily="49" charset="0"/>
              </a:endParaRPr>
            </a:p>
          </p:txBody>
        </p:sp>
      </p:grpSp>
      <p:sp>
        <p:nvSpPr>
          <p:cNvPr id="94220" name="Line 31"/>
          <p:cNvSpPr>
            <a:spLocks noChangeShapeType="1"/>
          </p:cNvSpPr>
          <p:nvPr/>
        </p:nvSpPr>
        <p:spPr bwMode="auto">
          <a:xfrm>
            <a:off x="1747838" y="3635375"/>
            <a:ext cx="1168400" cy="2032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4221" name="Line 32"/>
          <p:cNvSpPr>
            <a:spLocks noChangeShapeType="1"/>
          </p:cNvSpPr>
          <p:nvPr/>
        </p:nvSpPr>
        <p:spPr bwMode="auto">
          <a:xfrm flipH="1">
            <a:off x="4960938" y="1905000"/>
            <a:ext cx="115887" cy="73818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4222" name="Line 33"/>
          <p:cNvSpPr>
            <a:spLocks noChangeShapeType="1"/>
          </p:cNvSpPr>
          <p:nvPr/>
        </p:nvSpPr>
        <p:spPr bwMode="auto">
          <a:xfrm flipH="1">
            <a:off x="2305050" y="4511675"/>
            <a:ext cx="917575" cy="6477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94223" name="Group 40"/>
          <p:cNvGrpSpPr>
            <a:grpSpLocks/>
          </p:cNvGrpSpPr>
          <p:nvPr/>
        </p:nvGrpSpPr>
        <p:grpSpPr bwMode="auto">
          <a:xfrm>
            <a:off x="6186488" y="5321300"/>
            <a:ext cx="2498725" cy="609600"/>
            <a:chOff x="4292" y="3352"/>
            <a:chExt cx="1574" cy="384"/>
          </a:xfrm>
        </p:grpSpPr>
        <p:grpSp>
          <p:nvGrpSpPr>
            <p:cNvPr id="94225" name="Group 34"/>
            <p:cNvGrpSpPr>
              <a:grpSpLocks/>
            </p:cNvGrpSpPr>
            <p:nvPr/>
          </p:nvGrpSpPr>
          <p:grpSpPr bwMode="auto">
            <a:xfrm>
              <a:off x="4292" y="3359"/>
              <a:ext cx="1574" cy="372"/>
              <a:chOff x="124" y="2492"/>
              <a:chExt cx="1447" cy="302"/>
            </a:xfrm>
          </p:grpSpPr>
          <p:sp>
            <p:nvSpPr>
              <p:cNvPr id="94227" name="Freeform 35"/>
              <p:cNvSpPr>
                <a:spLocks/>
              </p:cNvSpPr>
              <p:nvPr/>
            </p:nvSpPr>
            <p:spPr bwMode="auto">
              <a:xfrm>
                <a:off x="124" y="2492"/>
                <a:ext cx="1447" cy="302"/>
              </a:xfrm>
              <a:custGeom>
                <a:avLst/>
                <a:gdLst>
                  <a:gd name="T0" fmla="*/ 2524 w 1202"/>
                  <a:gd name="T1" fmla="*/ 206 h 251"/>
                  <a:gd name="T2" fmla="*/ 2524 w 1202"/>
                  <a:gd name="T3" fmla="*/ 526 h 251"/>
                  <a:gd name="T4" fmla="*/ 0 w 1202"/>
                  <a:gd name="T5" fmla="*/ 526 h 251"/>
                  <a:gd name="T6" fmla="*/ 0 w 1202"/>
                  <a:gd name="T7" fmla="*/ 0 h 251"/>
                  <a:gd name="T8" fmla="*/ 2347 w 1202"/>
                  <a:gd name="T9" fmla="*/ 0 h 251"/>
                  <a:gd name="T10" fmla="*/ 2524 w 1202"/>
                  <a:gd name="T11" fmla="*/ 206 h 251"/>
                  <a:gd name="T12" fmla="*/ 0 60000 65536"/>
                  <a:gd name="T13" fmla="*/ 0 60000 65536"/>
                  <a:gd name="T14" fmla="*/ 0 60000 65536"/>
                  <a:gd name="T15" fmla="*/ 0 60000 65536"/>
                  <a:gd name="T16" fmla="*/ 0 60000 65536"/>
                  <a:gd name="T17" fmla="*/ 0 60000 65536"/>
                  <a:gd name="T18" fmla="*/ 0 w 1202"/>
                  <a:gd name="T19" fmla="*/ 0 h 251"/>
                  <a:gd name="T20" fmla="*/ 1202 w 1202"/>
                  <a:gd name="T21" fmla="*/ 251 h 251"/>
                </a:gdLst>
                <a:ahLst/>
                <a:cxnLst>
                  <a:cxn ang="T12">
                    <a:pos x="T0" y="T1"/>
                  </a:cxn>
                  <a:cxn ang="T13">
                    <a:pos x="T2" y="T3"/>
                  </a:cxn>
                  <a:cxn ang="T14">
                    <a:pos x="T4" y="T5"/>
                  </a:cxn>
                  <a:cxn ang="T15">
                    <a:pos x="T6" y="T7"/>
                  </a:cxn>
                  <a:cxn ang="T16">
                    <a:pos x="T8" y="T9"/>
                  </a:cxn>
                  <a:cxn ang="T17">
                    <a:pos x="T10" y="T11"/>
                  </a:cxn>
                </a:cxnLst>
                <a:rect l="T18" t="T19" r="T20" b="T21"/>
                <a:pathLst>
                  <a:path w="1202" h="251">
                    <a:moveTo>
                      <a:pt x="1202" y="98"/>
                    </a:moveTo>
                    <a:lnTo>
                      <a:pt x="1202" y="251"/>
                    </a:lnTo>
                    <a:lnTo>
                      <a:pt x="0" y="251"/>
                    </a:lnTo>
                    <a:lnTo>
                      <a:pt x="0" y="0"/>
                    </a:lnTo>
                    <a:lnTo>
                      <a:pt x="1118" y="0"/>
                    </a:lnTo>
                    <a:lnTo>
                      <a:pt x="1202" y="98"/>
                    </a:lnTo>
                    <a:close/>
                  </a:path>
                </a:pathLst>
              </a:custGeom>
              <a:solidFill>
                <a:srgbClr val="FFFFFF"/>
              </a:solidFill>
              <a:ln w="22225">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94228" name="Freeform 36"/>
              <p:cNvSpPr>
                <a:spLocks/>
              </p:cNvSpPr>
              <p:nvPr/>
            </p:nvSpPr>
            <p:spPr bwMode="auto">
              <a:xfrm>
                <a:off x="1470" y="2492"/>
                <a:ext cx="101" cy="118"/>
              </a:xfrm>
              <a:custGeom>
                <a:avLst/>
                <a:gdLst>
                  <a:gd name="T0" fmla="*/ 0 w 84"/>
                  <a:gd name="T1" fmla="*/ 0 h 98"/>
                  <a:gd name="T2" fmla="*/ 0 w 84"/>
                  <a:gd name="T3" fmla="*/ 206 h 98"/>
                  <a:gd name="T4" fmla="*/ 174 w 84"/>
                  <a:gd name="T5" fmla="*/ 206 h 98"/>
                  <a:gd name="T6" fmla="*/ 0 w 84"/>
                  <a:gd name="T7" fmla="*/ 0 h 98"/>
                  <a:gd name="T8" fmla="*/ 0 60000 65536"/>
                  <a:gd name="T9" fmla="*/ 0 60000 65536"/>
                  <a:gd name="T10" fmla="*/ 0 60000 65536"/>
                  <a:gd name="T11" fmla="*/ 0 60000 65536"/>
                  <a:gd name="T12" fmla="*/ 0 w 84"/>
                  <a:gd name="T13" fmla="*/ 0 h 98"/>
                  <a:gd name="T14" fmla="*/ 84 w 84"/>
                  <a:gd name="T15" fmla="*/ 98 h 98"/>
                </a:gdLst>
                <a:ahLst/>
                <a:cxnLst>
                  <a:cxn ang="T8">
                    <a:pos x="T0" y="T1"/>
                  </a:cxn>
                  <a:cxn ang="T9">
                    <a:pos x="T2" y="T3"/>
                  </a:cxn>
                  <a:cxn ang="T10">
                    <a:pos x="T4" y="T5"/>
                  </a:cxn>
                  <a:cxn ang="T11">
                    <a:pos x="T6" y="T7"/>
                  </a:cxn>
                </a:cxnLst>
                <a:rect l="T12" t="T13" r="T14" b="T15"/>
                <a:pathLst>
                  <a:path w="84" h="98">
                    <a:moveTo>
                      <a:pt x="0" y="0"/>
                    </a:moveTo>
                    <a:lnTo>
                      <a:pt x="0" y="98"/>
                    </a:lnTo>
                    <a:lnTo>
                      <a:pt x="84" y="98"/>
                    </a:lnTo>
                    <a:lnTo>
                      <a:pt x="0" y="0"/>
                    </a:lnTo>
                    <a:close/>
                  </a:path>
                </a:pathLst>
              </a:custGeom>
              <a:solidFill>
                <a:srgbClr val="FFFFFF"/>
              </a:solidFill>
              <a:ln w="22225">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sp>
          <p:nvSpPr>
            <p:cNvPr id="94226" name="Rectangle 37"/>
            <p:cNvSpPr>
              <a:spLocks noChangeArrowheads="1"/>
            </p:cNvSpPr>
            <p:nvPr/>
          </p:nvSpPr>
          <p:spPr bwMode="auto">
            <a:xfrm>
              <a:off x="4366" y="3352"/>
              <a:ext cx="130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2000">
                  <a:solidFill>
                    <a:srgbClr val="000000"/>
                  </a:solidFill>
                  <a:latin typeface="Times New Roman" panose="02020603050405020304" pitchFamily="18" charset="0"/>
                </a:rPr>
                <a:t>«postcondition»</a:t>
              </a:r>
              <a:br>
                <a:rPr lang="en-US" altLang="en-US" sz="2000">
                  <a:solidFill>
                    <a:srgbClr val="000000"/>
                  </a:solidFill>
                  <a:latin typeface="Times New Roman" panose="02020603050405020304" pitchFamily="18" charset="0"/>
                </a:rPr>
              </a:br>
              <a:r>
                <a:rPr lang="en-US" altLang="en-US" sz="2000">
                  <a:solidFill>
                    <a:srgbClr val="000000"/>
                  </a:solidFill>
                  <a:latin typeface="Times New Roman" panose="02020603050405020304" pitchFamily="18" charset="0"/>
                </a:rPr>
                <a:t>isPlayerAccepted(p)</a:t>
              </a:r>
            </a:p>
          </p:txBody>
        </p:sp>
      </p:grpSp>
      <p:sp>
        <p:nvSpPr>
          <p:cNvPr id="94224" name="Line 38"/>
          <p:cNvSpPr>
            <a:spLocks noChangeShapeType="1"/>
          </p:cNvSpPr>
          <p:nvPr/>
        </p:nvSpPr>
        <p:spPr bwMode="auto">
          <a:xfrm flipH="1" flipV="1">
            <a:off x="4960938" y="4502150"/>
            <a:ext cx="2252662" cy="830263"/>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8"/>
          <p:cNvSpPr>
            <a:spLocks noGrp="1" noChangeArrowheads="1"/>
          </p:cNvSpPr>
          <p:nvPr>
            <p:ph type="title"/>
          </p:nvPr>
        </p:nvSpPr>
        <p:spPr/>
        <p:txBody>
          <a:bodyPr/>
          <a:lstStyle/>
          <a:p>
            <a:r>
              <a:rPr lang="en-US" altLang="en-US" smtClean="0">
                <a:ea typeface="ＭＳ Ｐゴシック" panose="020B0600070205080204" pitchFamily="34" charset="-128"/>
              </a:rPr>
              <a:t>State of the Art: </a:t>
            </a:r>
            <a:br>
              <a:rPr lang="en-US" altLang="en-US" smtClean="0">
                <a:ea typeface="ＭＳ Ｐゴシック" panose="020B0600070205080204" pitchFamily="34" charset="-128"/>
              </a:rPr>
            </a:br>
            <a:r>
              <a:rPr lang="en-US" altLang="en-US" smtClean="0">
                <a:ea typeface="ＭＳ Ｐゴシック" panose="020B0600070205080204" pitchFamily="34" charset="-128"/>
              </a:rPr>
              <a:t>Model-based Software Engineering</a:t>
            </a:r>
          </a:p>
        </p:txBody>
      </p:sp>
      <p:sp>
        <p:nvSpPr>
          <p:cNvPr id="278537" name="Rectangle 9"/>
          <p:cNvSpPr>
            <a:spLocks noGrp="1" noChangeArrowheads="1"/>
          </p:cNvSpPr>
          <p:nvPr>
            <p:ph type="body" idx="1"/>
          </p:nvPr>
        </p:nvSpPr>
        <p:spPr/>
        <p:txBody>
          <a:bodyPr/>
          <a:lstStyle/>
          <a:p>
            <a:r>
              <a:rPr lang="en-US" altLang="en-US" smtClean="0">
                <a:ea typeface="ＭＳ Ｐゴシック" panose="020B0600070205080204" pitchFamily="34" charset="-128"/>
              </a:rPr>
              <a:t>The Vision</a:t>
            </a:r>
          </a:p>
          <a:p>
            <a:pPr lvl="1"/>
            <a:r>
              <a:rPr lang="en-US" altLang="en-US" smtClean="0">
                <a:ea typeface="ＭＳ Ｐゴシック" panose="020B0600070205080204" pitchFamily="34" charset="-128"/>
              </a:rPr>
              <a:t>During object design we build an object design model that realizes the use case model and which is the basis for implementation (model-driven design)</a:t>
            </a:r>
          </a:p>
          <a:p>
            <a:r>
              <a:rPr lang="en-US" altLang="en-US" smtClean="0">
                <a:ea typeface="ＭＳ Ｐゴシック" panose="020B0600070205080204" pitchFamily="34" charset="-128"/>
              </a:rPr>
              <a:t>The Reality</a:t>
            </a:r>
          </a:p>
          <a:p>
            <a:pPr lvl="1"/>
            <a:r>
              <a:rPr lang="en-US" altLang="en-US" smtClean="0">
                <a:ea typeface="ＭＳ Ｐゴシック" panose="020B0600070205080204" pitchFamily="34" charset="-128"/>
              </a:rPr>
              <a:t>Working on the object design model involves many activities that are error prone</a:t>
            </a:r>
          </a:p>
          <a:p>
            <a:pPr lvl="1"/>
            <a:r>
              <a:rPr lang="en-US" altLang="en-US" smtClean="0">
                <a:ea typeface="ＭＳ Ｐゴシック" panose="020B0600070205080204" pitchFamily="34" charset="-128"/>
              </a:rPr>
              <a:t>Examples:</a:t>
            </a:r>
          </a:p>
          <a:p>
            <a:pPr lvl="2"/>
            <a:r>
              <a:rPr lang="en-US" altLang="en-US" smtClean="0">
                <a:ea typeface="ＭＳ Ｐゴシック" panose="020B0600070205080204" pitchFamily="34" charset="-128"/>
              </a:rPr>
              <a:t>A new parameter must be added to an operation. Because of time pressure it is  added to the source code, but not to the object model </a:t>
            </a:r>
          </a:p>
          <a:p>
            <a:pPr lvl="2"/>
            <a:r>
              <a:rPr lang="en-US" altLang="en-US" smtClean="0">
                <a:ea typeface="ＭＳ Ｐゴシック" panose="020B0600070205080204" pitchFamily="34" charset="-128"/>
              </a:rPr>
              <a:t>Additional attributes are added to an entity object, but the data base table is not updated (as a result, the new attributes are not persistent).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853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853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853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853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8537">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78537">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7853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7" grpId="0" build="p" bldLvl="2"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6"/>
          <p:cNvSpPr>
            <a:spLocks noGrp="1" noChangeArrowheads="1"/>
          </p:cNvSpPr>
          <p:nvPr>
            <p:ph type="title"/>
          </p:nvPr>
        </p:nvSpPr>
        <p:spPr>
          <a:xfrm>
            <a:off x="419100" y="222250"/>
            <a:ext cx="8470900" cy="863600"/>
          </a:xfrm>
        </p:spPr>
        <p:txBody>
          <a:bodyPr/>
          <a:lstStyle/>
          <a:p>
            <a:r>
              <a:rPr lang="en-US" altLang="en-US" smtClean="0">
                <a:ea typeface="ＭＳ Ｐゴシック" panose="020B0600070205080204" pitchFamily="34" charset="-128"/>
              </a:rPr>
              <a:t>Heuristics: Mapping Contracts to Exceptions</a:t>
            </a:r>
          </a:p>
        </p:txBody>
      </p:sp>
      <p:sp>
        <p:nvSpPr>
          <p:cNvPr id="290823" name="Rectangle 7"/>
          <p:cNvSpPr>
            <a:spLocks noGrp="1" noChangeArrowheads="1"/>
          </p:cNvSpPr>
          <p:nvPr>
            <p:ph type="body" idx="1"/>
          </p:nvPr>
        </p:nvSpPr>
        <p:spPr/>
        <p:txBody>
          <a:bodyPr/>
          <a:lstStyle/>
          <a:p>
            <a:r>
              <a:rPr lang="en-US" altLang="en-US" smtClean="0">
                <a:ea typeface="ＭＳ Ｐゴシック" panose="020B0600070205080204" pitchFamily="34" charset="-128"/>
              </a:rPr>
              <a:t>Executing checking code slows down your program</a:t>
            </a:r>
          </a:p>
          <a:p>
            <a:pPr lvl="1"/>
            <a:r>
              <a:rPr lang="en-US" altLang="en-US" smtClean="0">
                <a:ea typeface="ＭＳ Ｐゴシック" panose="020B0600070205080204" pitchFamily="34" charset="-128"/>
              </a:rPr>
              <a:t>If it is too slow, omit the checking code for private and protected methods </a:t>
            </a:r>
          </a:p>
          <a:p>
            <a:pPr lvl="1"/>
            <a:r>
              <a:rPr lang="en-US" altLang="en-US" smtClean="0">
                <a:ea typeface="ＭＳ Ｐゴシック" panose="020B0600070205080204" pitchFamily="34" charset="-128"/>
              </a:rPr>
              <a:t>If it is still too slow, focus on components with the longest life </a:t>
            </a:r>
          </a:p>
          <a:p>
            <a:pPr lvl="2"/>
            <a:r>
              <a:rPr lang="en-US" altLang="en-US" smtClean="0">
                <a:ea typeface="ＭＳ Ｐゴシック" panose="020B0600070205080204" pitchFamily="34" charset="-128"/>
              </a:rPr>
              <a:t>Omit checking code for postconditions and invariants for all other components.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08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908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908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908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3"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p:cNvSpPr>
            <a:spLocks noGrp="1" noChangeArrowheads="1"/>
          </p:cNvSpPr>
          <p:nvPr>
            <p:ph type="title"/>
          </p:nvPr>
        </p:nvSpPr>
        <p:spPr/>
        <p:txBody>
          <a:bodyPr/>
          <a:lstStyle/>
          <a:p>
            <a:r>
              <a:rPr lang="en-US" altLang="en-US" smtClean="0">
                <a:ea typeface="ＭＳ Ｐゴシック" panose="020B0600070205080204" pitchFamily="34" charset="-128"/>
              </a:rPr>
              <a:t>Heuristics for Transformations</a:t>
            </a:r>
          </a:p>
        </p:txBody>
      </p:sp>
      <p:sp>
        <p:nvSpPr>
          <p:cNvPr id="299013" name="Rectangle 5"/>
          <p:cNvSpPr>
            <a:spLocks noGrp="1" noChangeArrowheads="1"/>
          </p:cNvSpPr>
          <p:nvPr>
            <p:ph type="body" idx="1"/>
          </p:nvPr>
        </p:nvSpPr>
        <p:spPr/>
        <p:txBody>
          <a:bodyPr/>
          <a:lstStyle/>
          <a:p>
            <a:r>
              <a:rPr lang="en-US" altLang="en-US" smtClean="0">
                <a:ea typeface="ＭＳ Ｐゴシック" panose="020B0600070205080204" pitchFamily="34" charset="-128"/>
              </a:rPr>
              <a:t>For any given transformation always use the same tool</a:t>
            </a:r>
          </a:p>
          <a:p>
            <a:r>
              <a:rPr lang="en-US" altLang="en-US" smtClean="0">
                <a:ea typeface="ＭＳ Ｐゴシック" panose="020B0600070205080204" pitchFamily="34" charset="-128"/>
              </a:rPr>
              <a:t>Keep the contracts in the source code, not in the object design model</a:t>
            </a:r>
          </a:p>
          <a:p>
            <a:r>
              <a:rPr lang="en-US" altLang="en-US" smtClean="0">
                <a:ea typeface="ＭＳ Ｐゴシック" panose="020B0600070205080204" pitchFamily="34" charset="-128"/>
              </a:rPr>
              <a:t>Use the same names for the same objects</a:t>
            </a:r>
          </a:p>
          <a:p>
            <a:r>
              <a:rPr lang="en-US" altLang="en-US" smtClean="0">
                <a:ea typeface="ＭＳ Ｐゴシック" panose="020B0600070205080204" pitchFamily="34" charset="-128"/>
              </a:rPr>
              <a:t>Have a style guide for transformations (Martin Fowler) </a:t>
            </a:r>
          </a:p>
          <a:p>
            <a:pPr lvl="1">
              <a:buFont typeface="Times" panose="02020603050405020304" pitchFamily="18" charset="0"/>
              <a:buNone/>
            </a:pPr>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90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901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901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90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3"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en-US" smtClean="0">
                <a:ea typeface="ＭＳ Ｐゴシック" panose="020B0600070205080204" pitchFamily="34" charset="-128"/>
              </a:rPr>
              <a:t>Object Design Areas</a:t>
            </a:r>
          </a:p>
        </p:txBody>
      </p:sp>
      <p:sp>
        <p:nvSpPr>
          <p:cNvPr id="100355" name="Rectangle 3"/>
          <p:cNvSpPr>
            <a:spLocks noGrp="1" noChangeArrowheads="1"/>
          </p:cNvSpPr>
          <p:nvPr>
            <p:ph type="body" idx="1"/>
          </p:nvPr>
        </p:nvSpPr>
        <p:spPr/>
        <p:txBody>
          <a:bodyPr/>
          <a:lstStyle/>
          <a:p>
            <a:pPr>
              <a:buFont typeface="Times" panose="02020603050405020304" pitchFamily="18" charset="0"/>
              <a:buNone/>
            </a:pPr>
            <a:r>
              <a:rPr lang="en-US" altLang="en-US" smtClean="0">
                <a:ea typeface="ＭＳ Ｐゴシック" panose="020B0600070205080204" pitchFamily="34" charset="-128"/>
              </a:rPr>
              <a:t>1. Service specification</a:t>
            </a:r>
          </a:p>
          <a:p>
            <a:pPr lvl="1"/>
            <a:r>
              <a:rPr lang="en-US" altLang="en-US" smtClean="0">
                <a:ea typeface="ＭＳ Ｐゴシック" panose="020B0600070205080204" pitchFamily="34" charset="-128"/>
              </a:rPr>
              <a:t> Describes precisely each class interface</a:t>
            </a:r>
            <a:endParaRPr lang="en-US" altLang="en-US" smtClean="0">
              <a:solidFill>
                <a:srgbClr val="0005C5"/>
              </a:solidFill>
              <a:ea typeface="ＭＳ Ｐゴシック" panose="020B0600070205080204" pitchFamily="34" charset="-128"/>
            </a:endParaRPr>
          </a:p>
          <a:p>
            <a:pPr>
              <a:buFont typeface="Times" panose="02020603050405020304" pitchFamily="18" charset="0"/>
              <a:buNone/>
            </a:pPr>
            <a:r>
              <a:rPr lang="en-US" altLang="en-US" smtClean="0">
                <a:ea typeface="ＭＳ Ｐゴシック" panose="020B0600070205080204" pitchFamily="34" charset="-128"/>
              </a:rPr>
              <a:t>2. Component selection</a:t>
            </a:r>
          </a:p>
          <a:p>
            <a:pPr lvl="1"/>
            <a:r>
              <a:rPr lang="en-US" altLang="en-US" smtClean="0">
                <a:ea typeface="ＭＳ Ｐゴシック" panose="020B0600070205080204" pitchFamily="34" charset="-128"/>
              </a:rPr>
              <a:t>Identify off-the-shelf components and additional solution objects</a:t>
            </a:r>
          </a:p>
          <a:p>
            <a:pPr>
              <a:buFont typeface="Times" panose="02020603050405020304" pitchFamily="18" charset="0"/>
              <a:buNone/>
            </a:pPr>
            <a:r>
              <a:rPr lang="en-US" altLang="en-US" smtClean="0">
                <a:ea typeface="ＭＳ Ｐゴシック" panose="020B0600070205080204" pitchFamily="34" charset="-128"/>
              </a:rPr>
              <a:t>3. Object model restructuring</a:t>
            </a:r>
          </a:p>
          <a:p>
            <a:pPr lvl="1"/>
            <a:r>
              <a:rPr lang="en-US" altLang="en-US" smtClean="0">
                <a:ea typeface="ＭＳ Ｐゴシック" panose="020B0600070205080204" pitchFamily="34" charset="-128"/>
              </a:rPr>
              <a:t>Transforms the object design model to improve its understandability and extensibility</a:t>
            </a:r>
          </a:p>
          <a:p>
            <a:pPr>
              <a:buFont typeface="Times" panose="02020603050405020304" pitchFamily="18" charset="0"/>
              <a:buNone/>
            </a:pPr>
            <a:r>
              <a:rPr lang="en-US" altLang="en-US" smtClean="0">
                <a:solidFill>
                  <a:srgbClr val="0005C5"/>
                </a:solidFill>
                <a:ea typeface="ＭＳ Ｐゴシック" panose="020B0600070205080204" pitchFamily="34" charset="-128"/>
              </a:rPr>
              <a:t>4. Object model optimization</a:t>
            </a:r>
          </a:p>
          <a:p>
            <a:pPr lvl="1"/>
            <a:r>
              <a:rPr lang="en-US" altLang="en-US" smtClean="0">
                <a:solidFill>
                  <a:srgbClr val="0005C5"/>
                </a:solidFill>
                <a:ea typeface="ＭＳ Ｐゴシック" panose="020B0600070205080204" pitchFamily="34" charset="-128"/>
              </a:rPr>
              <a:t>Transforms the object design model to address performance criteria such as response time or memory utilization.</a:t>
            </a:r>
            <a:endParaRPr lang="en-US" altLang="en-US" smtClean="0">
              <a:ea typeface="ＭＳ Ｐゴシック" panose="020B0600070205080204" pitchFamily="34" charset="-128"/>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noFill/>
        </p:spPr>
        <p:txBody>
          <a:bodyPr/>
          <a:lstStyle/>
          <a:p>
            <a:r>
              <a:rPr lang="en-US" altLang="en-US" smtClean="0">
                <a:ea typeface="ＭＳ Ｐゴシック" panose="020B0600070205080204" pitchFamily="34" charset="-128"/>
              </a:rPr>
              <a:t>Design Optimizations</a:t>
            </a:r>
          </a:p>
        </p:txBody>
      </p:sp>
      <p:sp>
        <p:nvSpPr>
          <p:cNvPr id="318467" name="Rectangle 3"/>
          <p:cNvSpPr>
            <a:spLocks noGrp="1" noChangeArrowheads="1"/>
          </p:cNvSpPr>
          <p:nvPr>
            <p:ph type="body" idx="1"/>
          </p:nvPr>
        </p:nvSpPr>
        <p:spPr>
          <a:noFill/>
        </p:spPr>
        <p:txBody>
          <a:bodyPr/>
          <a:lstStyle/>
          <a:p>
            <a:r>
              <a:rPr lang="en-US" altLang="en-US" smtClean="0">
                <a:ea typeface="ＭＳ Ｐゴシック" panose="020B0600070205080204" pitchFamily="34" charset="-128"/>
              </a:rPr>
              <a:t>Design optimizations are an important part of the object design phase:</a:t>
            </a:r>
          </a:p>
          <a:p>
            <a:pPr lvl="1"/>
            <a:r>
              <a:rPr lang="en-US" altLang="en-US" smtClean="0">
                <a:ea typeface="ＭＳ Ｐゴシック" panose="020B0600070205080204" pitchFamily="34" charset="-128"/>
              </a:rPr>
              <a:t>The requirements analysis model is semantically correct but often too inefficient if directly implemented.</a:t>
            </a:r>
          </a:p>
          <a:p>
            <a:r>
              <a:rPr lang="en-US" altLang="en-US" smtClean="0">
                <a:ea typeface="ＭＳ Ｐゴシック" panose="020B0600070205080204" pitchFamily="34" charset="-128"/>
              </a:rPr>
              <a:t>Optimization activities during object design:</a:t>
            </a:r>
          </a:p>
          <a:p>
            <a:pPr lvl="1">
              <a:buFont typeface="Times" panose="02020603050405020304" pitchFamily="18" charset="0"/>
              <a:buNone/>
            </a:pPr>
            <a:r>
              <a:rPr lang="en-US" altLang="en-US" smtClean="0">
                <a:ea typeface="ＭＳ Ｐゴシック" panose="020B0600070205080204" pitchFamily="34" charset="-128"/>
              </a:rPr>
              <a:t>1. Add redundant associations to minimize access cost</a:t>
            </a:r>
          </a:p>
          <a:p>
            <a:pPr lvl="1">
              <a:buFont typeface="Times" panose="02020603050405020304" pitchFamily="18" charset="0"/>
              <a:buNone/>
            </a:pPr>
            <a:r>
              <a:rPr lang="en-US" altLang="en-US" smtClean="0">
                <a:ea typeface="ＭＳ Ｐゴシック" panose="020B0600070205080204" pitchFamily="34" charset="-128"/>
              </a:rPr>
              <a:t>2. Rearrange computations for greater efficiency</a:t>
            </a:r>
          </a:p>
          <a:p>
            <a:pPr lvl="1">
              <a:buFont typeface="Times" panose="02020603050405020304" pitchFamily="18" charset="0"/>
              <a:buNone/>
            </a:pPr>
            <a:r>
              <a:rPr lang="en-US" altLang="en-US" smtClean="0">
                <a:ea typeface="ＭＳ Ｐゴシック" panose="020B0600070205080204" pitchFamily="34" charset="-128"/>
              </a:rPr>
              <a:t>3. Store derived attributes to save computation time</a:t>
            </a:r>
          </a:p>
          <a:p>
            <a:r>
              <a:rPr lang="en-US" altLang="en-US" smtClean="0">
                <a:ea typeface="ＭＳ Ｐゴシック" panose="020B0600070205080204" pitchFamily="34" charset="-128"/>
              </a:rPr>
              <a:t>As an object designer you must strike a balance between efficiency and clarity.</a:t>
            </a:r>
          </a:p>
          <a:p>
            <a:pPr lvl="1"/>
            <a:r>
              <a:rPr lang="en-US" altLang="en-US" smtClean="0">
                <a:ea typeface="ＭＳ Ｐゴシック" panose="020B0600070205080204" pitchFamily="34" charset="-128"/>
              </a:rPr>
              <a:t>Optimizations will make your models more obscure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8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84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84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84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84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84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846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184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bldLvl="3"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noFill/>
        </p:spPr>
        <p:txBody>
          <a:bodyPr/>
          <a:lstStyle/>
          <a:p>
            <a:r>
              <a:rPr lang="en-US" altLang="en-US" smtClean="0">
                <a:ea typeface="ＭＳ Ｐゴシック" panose="020B0600070205080204" pitchFamily="34" charset="-128"/>
              </a:rPr>
              <a:t>Design Optimization Activities</a:t>
            </a:r>
          </a:p>
        </p:txBody>
      </p:sp>
      <p:sp>
        <p:nvSpPr>
          <p:cNvPr id="320515" name="Rectangle 3"/>
          <p:cNvSpPr>
            <a:spLocks noGrp="1" noChangeArrowheads="1"/>
          </p:cNvSpPr>
          <p:nvPr>
            <p:ph type="body" idx="1"/>
          </p:nvPr>
        </p:nvSpPr>
        <p:spPr>
          <a:xfrm>
            <a:off x="330200" y="1035050"/>
            <a:ext cx="8255000" cy="4800600"/>
          </a:xfrm>
          <a:noFill/>
        </p:spPr>
        <p:txBody>
          <a:bodyPr/>
          <a:lstStyle/>
          <a:p>
            <a:pPr>
              <a:buFont typeface="Times" panose="02020603050405020304" pitchFamily="18" charset="0"/>
              <a:buNone/>
            </a:pPr>
            <a:r>
              <a:rPr lang="en-US" altLang="en-US" smtClean="0">
                <a:ea typeface="ＭＳ Ｐゴシック" panose="020B0600070205080204" pitchFamily="34" charset="-128"/>
              </a:rPr>
              <a:t>1. Add redundant associations:</a:t>
            </a:r>
          </a:p>
          <a:p>
            <a:pPr lvl="1"/>
            <a:r>
              <a:rPr lang="en-US" altLang="en-US" smtClean="0">
                <a:ea typeface="ＭＳ Ｐゴシック" panose="020B0600070205080204" pitchFamily="34" charset="-128"/>
              </a:rPr>
              <a:t>What are the most frequent operations? ( Sensor data lookup?)</a:t>
            </a:r>
          </a:p>
          <a:p>
            <a:pPr lvl="1"/>
            <a:r>
              <a:rPr lang="en-US" altLang="en-US" smtClean="0">
                <a:ea typeface="ＭＳ Ｐゴシック" panose="020B0600070205080204" pitchFamily="34" charset="-128"/>
              </a:rPr>
              <a:t>How often is the operation called? (30 times a month, every 50 milliseconds)</a:t>
            </a:r>
          </a:p>
          <a:p>
            <a:pPr>
              <a:buFont typeface="Times" panose="02020603050405020304" pitchFamily="18" charset="0"/>
              <a:buNone/>
            </a:pPr>
            <a:r>
              <a:rPr lang="en-US" altLang="en-US" smtClean="0">
                <a:ea typeface="ＭＳ Ｐゴシック" panose="020B0600070205080204" pitchFamily="34" charset="-128"/>
              </a:rPr>
              <a:t>2. Rearrange execution order</a:t>
            </a:r>
          </a:p>
          <a:p>
            <a:pPr lvl="1"/>
            <a:r>
              <a:rPr lang="en-US" altLang="en-US" smtClean="0">
                <a:ea typeface="ＭＳ Ｐゴシック" panose="020B0600070205080204" pitchFamily="34" charset="-128"/>
              </a:rPr>
              <a:t>Eliminate dead paths as early as possible (Use knowledge of distributions, frequency of path traversals)</a:t>
            </a:r>
          </a:p>
          <a:p>
            <a:pPr lvl="1"/>
            <a:r>
              <a:rPr lang="en-US" altLang="en-US" smtClean="0">
                <a:ea typeface="ＭＳ Ｐゴシック" panose="020B0600070205080204" pitchFamily="34" charset="-128"/>
              </a:rPr>
              <a:t>Narrow search as soon as possible</a:t>
            </a:r>
          </a:p>
          <a:p>
            <a:pPr lvl="1"/>
            <a:r>
              <a:rPr lang="en-US" altLang="en-US" smtClean="0">
                <a:ea typeface="ＭＳ Ｐゴシック" panose="020B0600070205080204" pitchFamily="34" charset="-128"/>
              </a:rPr>
              <a:t>Check if execution order of loop should be reversed</a:t>
            </a:r>
          </a:p>
          <a:p>
            <a:pPr>
              <a:buFont typeface="Times" panose="02020603050405020304" pitchFamily="18" charset="0"/>
              <a:buNone/>
            </a:pPr>
            <a:r>
              <a:rPr lang="en-US" altLang="en-US" smtClean="0">
                <a:ea typeface="ＭＳ Ｐゴシック" panose="020B0600070205080204" pitchFamily="34" charset="-128"/>
              </a:rPr>
              <a:t>3. Turn classes into attributes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0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0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05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05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205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051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2051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205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bldLvl="3"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noFill/>
        </p:spPr>
        <p:txBody>
          <a:bodyPr/>
          <a:lstStyle/>
          <a:p>
            <a:r>
              <a:rPr lang="en-US" altLang="en-US" smtClean="0">
                <a:ea typeface="ＭＳ Ｐゴシック" panose="020B0600070205080204" pitchFamily="34" charset="-128"/>
              </a:rPr>
              <a:t>Implement application domain classes</a:t>
            </a:r>
          </a:p>
        </p:txBody>
      </p:sp>
      <p:sp>
        <p:nvSpPr>
          <p:cNvPr id="106499" name="Rectangle 3"/>
          <p:cNvSpPr>
            <a:spLocks noGrp="1" noChangeArrowheads="1"/>
          </p:cNvSpPr>
          <p:nvPr>
            <p:ph type="body" idx="1"/>
          </p:nvPr>
        </p:nvSpPr>
        <p:spPr>
          <a:xfrm>
            <a:off x="544513" y="992188"/>
            <a:ext cx="8064500" cy="1562100"/>
          </a:xfrm>
          <a:noFill/>
        </p:spPr>
        <p:txBody>
          <a:bodyPr/>
          <a:lstStyle/>
          <a:p>
            <a:r>
              <a:rPr lang="en-US" altLang="en-US" smtClean="0">
                <a:ea typeface="ＭＳ Ｐゴシック" panose="020B0600070205080204" pitchFamily="34" charset="-128"/>
              </a:rPr>
              <a:t>To collapse or not collapse: Attribute or association?</a:t>
            </a:r>
          </a:p>
          <a:p>
            <a:r>
              <a:rPr lang="en-US" altLang="en-US" smtClean="0">
                <a:ea typeface="ＭＳ Ｐゴシック" panose="020B0600070205080204" pitchFamily="34" charset="-128"/>
              </a:rPr>
              <a:t>Object design choices:</a:t>
            </a:r>
          </a:p>
          <a:p>
            <a:pPr lvl="1"/>
            <a:r>
              <a:rPr lang="en-US" altLang="en-US" smtClean="0">
                <a:ea typeface="ＭＳ Ｐゴシック" panose="020B0600070205080204" pitchFamily="34" charset="-128"/>
              </a:rPr>
              <a:t>Implement entity as embedded attribute</a:t>
            </a:r>
          </a:p>
          <a:p>
            <a:pPr lvl="1"/>
            <a:r>
              <a:rPr lang="en-US" altLang="en-US" smtClean="0">
                <a:ea typeface="ＭＳ Ｐゴシック" panose="020B0600070205080204" pitchFamily="34" charset="-128"/>
              </a:rPr>
              <a:t>Implement entity as separate class with associations to other classes</a:t>
            </a:r>
          </a:p>
          <a:p>
            <a:r>
              <a:rPr lang="en-US" altLang="en-US" smtClean="0">
                <a:ea typeface="ＭＳ Ｐゴシック" panose="020B0600070205080204" pitchFamily="34" charset="-128"/>
              </a:rPr>
              <a:t>Associations are more flexible than attributes but often introduce unnecessary indirection</a:t>
            </a:r>
          </a:p>
          <a:p>
            <a:r>
              <a:rPr lang="en-US" altLang="en-US" smtClean="0">
                <a:ea typeface="ＭＳ Ｐゴシック" panose="020B0600070205080204" pitchFamily="34" charset="-128"/>
              </a:rPr>
              <a:t>Abbott's textual analysis rules.</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en-US" smtClean="0">
                <a:ea typeface="ＭＳ Ｐゴシック" panose="020B0600070205080204" pitchFamily="34" charset="-128"/>
              </a:rPr>
              <a:t>Optimization Activities: Collapsing Objects</a:t>
            </a:r>
          </a:p>
        </p:txBody>
      </p:sp>
      <p:grpSp>
        <p:nvGrpSpPr>
          <p:cNvPr id="108547" name="Group 3"/>
          <p:cNvGrpSpPr>
            <a:grpSpLocks/>
          </p:cNvGrpSpPr>
          <p:nvPr/>
        </p:nvGrpSpPr>
        <p:grpSpPr bwMode="auto">
          <a:xfrm>
            <a:off x="1476375" y="1452563"/>
            <a:ext cx="6888163" cy="3805237"/>
            <a:chOff x="1056" y="915"/>
            <a:chExt cx="4339" cy="2397"/>
          </a:xfrm>
        </p:grpSpPr>
        <p:sp>
          <p:nvSpPr>
            <p:cNvPr id="108548" name="Rectangle 4"/>
            <p:cNvSpPr>
              <a:spLocks noChangeArrowheads="1"/>
            </p:cNvSpPr>
            <p:nvPr/>
          </p:nvSpPr>
          <p:spPr bwMode="auto">
            <a:xfrm>
              <a:off x="3907" y="1246"/>
              <a:ext cx="1474"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08549" name="Rectangle 5"/>
            <p:cNvSpPr>
              <a:spLocks noChangeArrowheads="1"/>
            </p:cNvSpPr>
            <p:nvPr/>
          </p:nvSpPr>
          <p:spPr bwMode="auto">
            <a:xfrm>
              <a:off x="3907" y="1246"/>
              <a:ext cx="1488" cy="206"/>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08550" name="Rectangle 6"/>
            <p:cNvSpPr>
              <a:spLocks noChangeArrowheads="1"/>
            </p:cNvSpPr>
            <p:nvPr/>
          </p:nvSpPr>
          <p:spPr bwMode="auto">
            <a:xfrm>
              <a:off x="1056" y="1108"/>
              <a:ext cx="1474" cy="3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08551" name="Rectangle 7"/>
            <p:cNvSpPr>
              <a:spLocks noChangeArrowheads="1"/>
            </p:cNvSpPr>
            <p:nvPr/>
          </p:nvSpPr>
          <p:spPr bwMode="auto">
            <a:xfrm>
              <a:off x="1056" y="1108"/>
              <a:ext cx="1488" cy="344"/>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08552" name="Rectangle 8"/>
            <p:cNvSpPr>
              <a:spLocks noChangeArrowheads="1"/>
            </p:cNvSpPr>
            <p:nvPr/>
          </p:nvSpPr>
          <p:spPr bwMode="auto">
            <a:xfrm>
              <a:off x="1545" y="1211"/>
              <a:ext cx="6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Student</a:t>
              </a:r>
              <a:endParaRPr lang="en-US" altLang="en-US" sz="1800">
                <a:latin typeface="Lucida Sans Typewriter" panose="020B0509030504030204" pitchFamily="49" charset="0"/>
              </a:endParaRPr>
            </a:p>
          </p:txBody>
        </p:sp>
        <p:sp>
          <p:nvSpPr>
            <p:cNvPr id="108553" name="Rectangle 9"/>
            <p:cNvSpPr>
              <a:spLocks noChangeArrowheads="1"/>
            </p:cNvSpPr>
            <p:nvPr/>
          </p:nvSpPr>
          <p:spPr bwMode="auto">
            <a:xfrm>
              <a:off x="3907" y="915"/>
              <a:ext cx="1474" cy="3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08554" name="Rectangle 10"/>
            <p:cNvSpPr>
              <a:spLocks noChangeArrowheads="1"/>
            </p:cNvSpPr>
            <p:nvPr/>
          </p:nvSpPr>
          <p:spPr bwMode="auto">
            <a:xfrm>
              <a:off x="3907" y="915"/>
              <a:ext cx="1488" cy="344"/>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08555" name="Rectangle 11"/>
            <p:cNvSpPr>
              <a:spLocks noChangeArrowheads="1"/>
            </p:cNvSpPr>
            <p:nvPr/>
          </p:nvSpPr>
          <p:spPr bwMode="auto">
            <a:xfrm>
              <a:off x="4065" y="1018"/>
              <a:ext cx="121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Matrikelnumber</a:t>
              </a:r>
              <a:endParaRPr lang="en-US" altLang="en-US" sz="1800">
                <a:latin typeface="Lucida Sans Typewriter" panose="020B0509030504030204" pitchFamily="49" charset="0"/>
              </a:endParaRPr>
            </a:p>
          </p:txBody>
        </p:sp>
        <p:sp>
          <p:nvSpPr>
            <p:cNvPr id="108556" name="Rectangle 12"/>
            <p:cNvSpPr>
              <a:spLocks noChangeArrowheads="1"/>
            </p:cNvSpPr>
            <p:nvPr/>
          </p:nvSpPr>
          <p:spPr bwMode="auto">
            <a:xfrm>
              <a:off x="3983" y="1266"/>
              <a:ext cx="7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ID:String</a:t>
              </a:r>
              <a:endParaRPr lang="en-US" altLang="en-US" sz="1800">
                <a:latin typeface="Lucida Sans Typewriter" panose="020B0509030504030204" pitchFamily="49" charset="0"/>
              </a:endParaRPr>
            </a:p>
          </p:txBody>
        </p:sp>
        <p:sp>
          <p:nvSpPr>
            <p:cNvPr id="108557" name="Rectangle 13"/>
            <p:cNvSpPr>
              <a:spLocks noChangeArrowheads="1"/>
            </p:cNvSpPr>
            <p:nvPr/>
          </p:nvSpPr>
          <p:spPr bwMode="auto">
            <a:xfrm>
              <a:off x="3907" y="1438"/>
              <a:ext cx="1474" cy="1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08558" name="Rectangle 14"/>
            <p:cNvSpPr>
              <a:spLocks noChangeArrowheads="1"/>
            </p:cNvSpPr>
            <p:nvPr/>
          </p:nvSpPr>
          <p:spPr bwMode="auto">
            <a:xfrm>
              <a:off x="3907" y="1438"/>
              <a:ext cx="1488" cy="20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08559" name="Rectangle 15"/>
            <p:cNvSpPr>
              <a:spLocks noChangeArrowheads="1"/>
            </p:cNvSpPr>
            <p:nvPr/>
          </p:nvSpPr>
          <p:spPr bwMode="auto">
            <a:xfrm>
              <a:off x="2447" y="2912"/>
              <a:ext cx="1474" cy="1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08560" name="Rectangle 16"/>
            <p:cNvSpPr>
              <a:spLocks noChangeArrowheads="1"/>
            </p:cNvSpPr>
            <p:nvPr/>
          </p:nvSpPr>
          <p:spPr bwMode="auto">
            <a:xfrm>
              <a:off x="2447" y="2912"/>
              <a:ext cx="1488" cy="20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08561" name="Rectangle 17"/>
            <p:cNvSpPr>
              <a:spLocks noChangeArrowheads="1"/>
            </p:cNvSpPr>
            <p:nvPr/>
          </p:nvSpPr>
          <p:spPr bwMode="auto">
            <a:xfrm>
              <a:off x="2447" y="2582"/>
              <a:ext cx="1474" cy="3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08562" name="Rectangle 18"/>
            <p:cNvSpPr>
              <a:spLocks noChangeArrowheads="1"/>
            </p:cNvSpPr>
            <p:nvPr/>
          </p:nvSpPr>
          <p:spPr bwMode="auto">
            <a:xfrm>
              <a:off x="2447" y="2582"/>
              <a:ext cx="1488" cy="344"/>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08563" name="Rectangle 19"/>
            <p:cNvSpPr>
              <a:spLocks noChangeArrowheads="1"/>
            </p:cNvSpPr>
            <p:nvPr/>
          </p:nvSpPr>
          <p:spPr bwMode="auto">
            <a:xfrm>
              <a:off x="2936" y="2685"/>
              <a:ext cx="6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Student</a:t>
              </a:r>
              <a:endParaRPr lang="en-US" altLang="en-US" sz="1800">
                <a:latin typeface="Lucida Sans Typewriter" panose="020B0509030504030204" pitchFamily="49" charset="0"/>
              </a:endParaRPr>
            </a:p>
          </p:txBody>
        </p:sp>
        <p:sp>
          <p:nvSpPr>
            <p:cNvPr id="108564" name="Rectangle 20"/>
            <p:cNvSpPr>
              <a:spLocks noChangeArrowheads="1"/>
            </p:cNvSpPr>
            <p:nvPr/>
          </p:nvSpPr>
          <p:spPr bwMode="auto">
            <a:xfrm>
              <a:off x="2481" y="2933"/>
              <a:ext cx="182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Matrikelnumber:String</a:t>
              </a:r>
              <a:endParaRPr lang="en-US" altLang="en-US" sz="1800">
                <a:latin typeface="Lucida Sans Typewriter" panose="020B0509030504030204" pitchFamily="49" charset="0"/>
              </a:endParaRPr>
            </a:p>
          </p:txBody>
        </p:sp>
        <p:sp>
          <p:nvSpPr>
            <p:cNvPr id="108565" name="Rectangle 21"/>
            <p:cNvSpPr>
              <a:spLocks noChangeArrowheads="1"/>
            </p:cNvSpPr>
            <p:nvPr/>
          </p:nvSpPr>
          <p:spPr bwMode="auto">
            <a:xfrm>
              <a:off x="2447" y="3105"/>
              <a:ext cx="1474" cy="1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08566" name="Rectangle 22"/>
            <p:cNvSpPr>
              <a:spLocks noChangeArrowheads="1"/>
            </p:cNvSpPr>
            <p:nvPr/>
          </p:nvSpPr>
          <p:spPr bwMode="auto">
            <a:xfrm>
              <a:off x="2447" y="3105"/>
              <a:ext cx="1488" cy="20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08567" name="Line 23"/>
            <p:cNvSpPr>
              <a:spLocks noChangeShapeType="1"/>
            </p:cNvSpPr>
            <p:nvPr/>
          </p:nvSpPr>
          <p:spPr bwMode="auto">
            <a:xfrm>
              <a:off x="2530" y="1273"/>
              <a:ext cx="136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8568" name="Oval 24"/>
            <p:cNvSpPr>
              <a:spLocks noChangeArrowheads="1"/>
            </p:cNvSpPr>
            <p:nvPr/>
          </p:nvSpPr>
          <p:spPr bwMode="auto">
            <a:xfrm>
              <a:off x="3164" y="1976"/>
              <a:ext cx="27" cy="27"/>
            </a:xfrm>
            <a:prstGeom prst="ellipse">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08569" name="Line 25"/>
            <p:cNvSpPr>
              <a:spLocks noChangeShapeType="1"/>
            </p:cNvSpPr>
            <p:nvPr/>
          </p:nvSpPr>
          <p:spPr bwMode="auto">
            <a:xfrm>
              <a:off x="3177" y="1990"/>
              <a:ext cx="56"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8570" name="Freeform 26"/>
            <p:cNvSpPr>
              <a:spLocks/>
            </p:cNvSpPr>
            <p:nvPr/>
          </p:nvSpPr>
          <p:spPr bwMode="auto">
            <a:xfrm>
              <a:off x="3122" y="1990"/>
              <a:ext cx="111" cy="206"/>
            </a:xfrm>
            <a:custGeom>
              <a:avLst/>
              <a:gdLst>
                <a:gd name="T0" fmla="*/ 111 w 111"/>
                <a:gd name="T1" fmla="*/ 0 h 206"/>
                <a:gd name="T2" fmla="*/ 55 w 111"/>
                <a:gd name="T3" fmla="*/ 206 h 206"/>
                <a:gd name="T4" fmla="*/ 0 w 111"/>
                <a:gd name="T5" fmla="*/ 0 h 206"/>
                <a:gd name="T6" fmla="*/ 0 60000 65536"/>
                <a:gd name="T7" fmla="*/ 0 60000 65536"/>
                <a:gd name="T8" fmla="*/ 0 60000 65536"/>
                <a:gd name="T9" fmla="*/ 0 w 111"/>
                <a:gd name="T10" fmla="*/ 0 h 206"/>
                <a:gd name="T11" fmla="*/ 111 w 111"/>
                <a:gd name="T12" fmla="*/ 206 h 206"/>
              </a:gdLst>
              <a:ahLst/>
              <a:cxnLst>
                <a:cxn ang="T6">
                  <a:pos x="T0" y="T1"/>
                </a:cxn>
                <a:cxn ang="T7">
                  <a:pos x="T2" y="T3"/>
                </a:cxn>
                <a:cxn ang="T8">
                  <a:pos x="T4" y="T5"/>
                </a:cxn>
              </a:cxnLst>
              <a:rect l="T9" t="T10" r="T11" b="T12"/>
              <a:pathLst>
                <a:path w="111" h="206">
                  <a:moveTo>
                    <a:pt x="111" y="0"/>
                  </a:moveTo>
                  <a:lnTo>
                    <a:pt x="55" y="20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08571" name="Line 27"/>
            <p:cNvSpPr>
              <a:spLocks noChangeShapeType="1"/>
            </p:cNvSpPr>
            <p:nvPr/>
          </p:nvSpPr>
          <p:spPr bwMode="auto">
            <a:xfrm>
              <a:off x="3122" y="1990"/>
              <a:ext cx="55"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8572" name="Freeform 28"/>
            <p:cNvSpPr>
              <a:spLocks/>
            </p:cNvSpPr>
            <p:nvPr/>
          </p:nvSpPr>
          <p:spPr bwMode="auto">
            <a:xfrm>
              <a:off x="3122" y="1990"/>
              <a:ext cx="111" cy="206"/>
            </a:xfrm>
            <a:custGeom>
              <a:avLst/>
              <a:gdLst>
                <a:gd name="T0" fmla="*/ 55 w 111"/>
                <a:gd name="T1" fmla="*/ 0 h 206"/>
                <a:gd name="T2" fmla="*/ 111 w 111"/>
                <a:gd name="T3" fmla="*/ 0 h 206"/>
                <a:gd name="T4" fmla="*/ 55 w 111"/>
                <a:gd name="T5" fmla="*/ 206 h 206"/>
                <a:gd name="T6" fmla="*/ 0 w 111"/>
                <a:gd name="T7" fmla="*/ 0 h 206"/>
                <a:gd name="T8" fmla="*/ 55 w 111"/>
                <a:gd name="T9" fmla="*/ 0 h 206"/>
                <a:gd name="T10" fmla="*/ 0 60000 65536"/>
                <a:gd name="T11" fmla="*/ 0 60000 65536"/>
                <a:gd name="T12" fmla="*/ 0 60000 65536"/>
                <a:gd name="T13" fmla="*/ 0 60000 65536"/>
                <a:gd name="T14" fmla="*/ 0 60000 65536"/>
                <a:gd name="T15" fmla="*/ 0 w 111"/>
                <a:gd name="T16" fmla="*/ 0 h 206"/>
                <a:gd name="T17" fmla="*/ 111 w 111"/>
                <a:gd name="T18" fmla="*/ 206 h 206"/>
              </a:gdLst>
              <a:ahLst/>
              <a:cxnLst>
                <a:cxn ang="T10">
                  <a:pos x="T0" y="T1"/>
                </a:cxn>
                <a:cxn ang="T11">
                  <a:pos x="T2" y="T3"/>
                </a:cxn>
                <a:cxn ang="T12">
                  <a:pos x="T4" y="T5"/>
                </a:cxn>
                <a:cxn ang="T13">
                  <a:pos x="T6" y="T7"/>
                </a:cxn>
                <a:cxn ang="T14">
                  <a:pos x="T8" y="T9"/>
                </a:cxn>
              </a:cxnLst>
              <a:rect l="T15" t="T16" r="T17" b="T18"/>
              <a:pathLst>
                <a:path w="111" h="206">
                  <a:moveTo>
                    <a:pt x="55" y="0"/>
                  </a:moveTo>
                  <a:lnTo>
                    <a:pt x="111" y="0"/>
                  </a:lnTo>
                  <a:lnTo>
                    <a:pt x="55" y="206"/>
                  </a:lnTo>
                  <a:lnTo>
                    <a:pt x="0" y="0"/>
                  </a:lnTo>
                  <a:lnTo>
                    <a:pt x="55" y="0"/>
                  </a:lnTo>
                  <a:close/>
                </a:path>
              </a:pathLst>
            </a:cu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08573" name="Rectangle 29"/>
            <p:cNvSpPr>
              <a:spLocks noChangeArrowheads="1"/>
            </p:cNvSpPr>
            <p:nvPr/>
          </p:nvSpPr>
          <p:spPr bwMode="auto">
            <a:xfrm>
              <a:off x="3164" y="1562"/>
              <a:ext cx="27" cy="14"/>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08574" name="Rectangle 30"/>
            <p:cNvSpPr>
              <a:spLocks noChangeArrowheads="1"/>
            </p:cNvSpPr>
            <p:nvPr/>
          </p:nvSpPr>
          <p:spPr bwMode="auto">
            <a:xfrm>
              <a:off x="3164" y="1990"/>
              <a:ext cx="27" cy="13"/>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08575" name="Rectangle 31"/>
            <p:cNvSpPr>
              <a:spLocks noChangeArrowheads="1"/>
            </p:cNvSpPr>
            <p:nvPr/>
          </p:nvSpPr>
          <p:spPr bwMode="auto">
            <a:xfrm>
              <a:off x="3164" y="1576"/>
              <a:ext cx="27" cy="414"/>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en-US" smtClean="0">
                <a:ea typeface="ＭＳ Ｐゴシック" panose="020B0600070205080204" pitchFamily="34" charset="-128"/>
              </a:rPr>
              <a:t>To Collapse or not to Collapse?</a:t>
            </a:r>
          </a:p>
        </p:txBody>
      </p:sp>
      <p:sp>
        <p:nvSpPr>
          <p:cNvPr id="110595" name="Rectangle 3"/>
          <p:cNvSpPr>
            <a:spLocks noGrp="1" noChangeArrowheads="1"/>
          </p:cNvSpPr>
          <p:nvPr>
            <p:ph type="body" idx="1"/>
          </p:nvPr>
        </p:nvSpPr>
        <p:spPr/>
        <p:txBody>
          <a:bodyPr/>
          <a:lstStyle/>
          <a:p>
            <a:r>
              <a:rPr lang="en-US" altLang="en-US" smtClean="0">
                <a:ea typeface="ＭＳ Ｐゴシック" panose="020B0600070205080204" pitchFamily="34" charset="-128"/>
              </a:rPr>
              <a:t>Collapse a class into an attribute if the only operations defined on the attributes  are Set() and Get().</a:t>
            </a:r>
          </a:p>
          <a:p>
            <a:endParaRPr lang="en-US" altLang="en-US" smtClean="0">
              <a:ea typeface="ＭＳ Ｐゴシック" panose="020B0600070205080204" pitchFamily="34" charset="-128"/>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noFill/>
        </p:spPr>
        <p:txBody>
          <a:bodyPr/>
          <a:lstStyle/>
          <a:p>
            <a:r>
              <a:rPr lang="en-US" altLang="en-US" smtClean="0">
                <a:ea typeface="ＭＳ Ｐゴシック" panose="020B0600070205080204" pitchFamily="34" charset="-128"/>
              </a:rPr>
              <a:t>Design Optimizations (continued) </a:t>
            </a:r>
          </a:p>
        </p:txBody>
      </p:sp>
      <p:sp>
        <p:nvSpPr>
          <p:cNvPr id="325635" name="Rectangle 3"/>
          <p:cNvSpPr>
            <a:spLocks noGrp="1" noChangeArrowheads="1"/>
          </p:cNvSpPr>
          <p:nvPr>
            <p:ph type="body" idx="1"/>
          </p:nvPr>
        </p:nvSpPr>
        <p:spPr>
          <a:noFill/>
        </p:spPr>
        <p:txBody>
          <a:bodyPr/>
          <a:lstStyle/>
          <a:p>
            <a:pPr>
              <a:buFont typeface="Times" panose="02020603050405020304" pitchFamily="18" charset="0"/>
              <a:buNone/>
            </a:pPr>
            <a:r>
              <a:rPr lang="en-US" altLang="en-US" smtClean="0">
                <a:ea typeface="ＭＳ Ｐゴシック" panose="020B0600070205080204" pitchFamily="34" charset="-128"/>
              </a:rPr>
              <a:t>Store derived attributes</a:t>
            </a:r>
          </a:p>
          <a:p>
            <a:pPr lvl="1"/>
            <a:r>
              <a:rPr lang="en-US" altLang="en-US" smtClean="0">
                <a:ea typeface="ＭＳ Ｐゴシック" panose="020B0600070205080204" pitchFamily="34" charset="-128"/>
              </a:rPr>
              <a:t>Example: Define new classes to store information locally (database cache)</a:t>
            </a:r>
          </a:p>
          <a:p>
            <a:r>
              <a:rPr lang="en-US" altLang="en-US" smtClean="0">
                <a:ea typeface="ＭＳ Ｐゴシック" panose="020B0600070205080204" pitchFamily="34" charset="-128"/>
              </a:rPr>
              <a:t>Problem with derived attributes:</a:t>
            </a:r>
          </a:p>
          <a:p>
            <a:pPr lvl="1"/>
            <a:r>
              <a:rPr lang="en-US" altLang="en-US" smtClean="0">
                <a:ea typeface="ＭＳ Ｐゴシック" panose="020B0600070205080204" pitchFamily="34" charset="-128"/>
              </a:rPr>
              <a:t>Derived attributes must be updated when base values change.</a:t>
            </a:r>
          </a:p>
          <a:p>
            <a:pPr lvl="1"/>
            <a:r>
              <a:rPr lang="en-US" altLang="en-US" smtClean="0">
                <a:ea typeface="ＭＳ Ｐゴシック" panose="020B0600070205080204" pitchFamily="34" charset="-128"/>
              </a:rPr>
              <a:t>There are 3  ways to deal with the update problem:</a:t>
            </a:r>
          </a:p>
          <a:p>
            <a:pPr lvl="2"/>
            <a:r>
              <a:rPr lang="en-US" altLang="en-US" smtClean="0">
                <a:solidFill>
                  <a:srgbClr val="FF0000"/>
                </a:solidFill>
                <a:ea typeface="ＭＳ Ｐゴシック" panose="020B0600070205080204" pitchFamily="34" charset="-128"/>
              </a:rPr>
              <a:t>Explicit code:</a:t>
            </a:r>
            <a:r>
              <a:rPr lang="en-US" altLang="en-US" smtClean="0">
                <a:ea typeface="ＭＳ Ｐゴシック" panose="020B0600070205080204" pitchFamily="34" charset="-128"/>
              </a:rPr>
              <a:t> Implementor determines affected derived attributes (push)</a:t>
            </a:r>
          </a:p>
          <a:p>
            <a:pPr lvl="2"/>
            <a:r>
              <a:rPr lang="en-US" altLang="en-US" smtClean="0">
                <a:solidFill>
                  <a:srgbClr val="FF0000"/>
                </a:solidFill>
                <a:ea typeface="ＭＳ Ｐゴシック" panose="020B0600070205080204" pitchFamily="34" charset="-128"/>
              </a:rPr>
              <a:t>Periodic computation:</a:t>
            </a:r>
            <a:r>
              <a:rPr lang="en-US" altLang="en-US" smtClean="0">
                <a:ea typeface="ＭＳ Ｐゴシック" panose="020B0600070205080204" pitchFamily="34" charset="-128"/>
              </a:rPr>
              <a:t> Recompute derived attribute occasionally (pull)</a:t>
            </a:r>
          </a:p>
          <a:p>
            <a:pPr lvl="2"/>
            <a:r>
              <a:rPr lang="en-US" altLang="en-US" smtClean="0">
                <a:solidFill>
                  <a:srgbClr val="FF0000"/>
                </a:solidFill>
                <a:ea typeface="ＭＳ Ｐゴシック" panose="020B0600070205080204" pitchFamily="34" charset="-128"/>
              </a:rPr>
              <a:t>Active value:</a:t>
            </a:r>
            <a:r>
              <a:rPr lang="en-US" altLang="en-US" smtClean="0">
                <a:ea typeface="ＭＳ Ｐゴシック" panose="020B0600070205080204" pitchFamily="34" charset="-128"/>
              </a:rPr>
              <a:t> An attribute can designate set of dependent values which are automatically updated when active value is changed (notification, data trigger)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5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56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56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56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256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563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2563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256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build="p" bldLvl="3"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noFill/>
        </p:spPr>
        <p:txBody>
          <a:bodyPr/>
          <a:lstStyle/>
          <a:p>
            <a:r>
              <a:rPr lang="en-US" altLang="en-US" smtClean="0">
                <a:ea typeface="ＭＳ Ｐゴシック" panose="020B0600070205080204" pitchFamily="34" charset="-128"/>
              </a:rPr>
              <a:t>Increase Inheritance</a:t>
            </a:r>
          </a:p>
        </p:txBody>
      </p:sp>
      <p:sp>
        <p:nvSpPr>
          <p:cNvPr id="114691" name="Rectangle 3"/>
          <p:cNvSpPr>
            <a:spLocks noGrp="1" noChangeArrowheads="1"/>
          </p:cNvSpPr>
          <p:nvPr>
            <p:ph type="body" idx="1"/>
          </p:nvPr>
        </p:nvSpPr>
        <p:spPr>
          <a:xfrm>
            <a:off x="419100" y="1071563"/>
            <a:ext cx="8001000" cy="4800600"/>
          </a:xfrm>
          <a:noFill/>
        </p:spPr>
        <p:txBody>
          <a:bodyPr/>
          <a:lstStyle/>
          <a:p>
            <a:r>
              <a:rPr lang="en-US" altLang="en-US" smtClean="0">
                <a:ea typeface="ＭＳ Ｐゴシック" panose="020B0600070205080204" pitchFamily="34" charset="-128"/>
              </a:rPr>
              <a:t>Rearrange and adjust classes and operations to prepare for inheritance</a:t>
            </a:r>
          </a:p>
          <a:p>
            <a:pPr lvl="1"/>
            <a:r>
              <a:rPr lang="en-US" altLang="en-US" smtClean="0">
                <a:ea typeface="ＭＳ Ｐゴシック" panose="020B0600070205080204" pitchFamily="34" charset="-128"/>
              </a:rPr>
              <a:t>Generalization: Finding the base class first, then the sub classes</a:t>
            </a:r>
          </a:p>
          <a:p>
            <a:pPr lvl="1"/>
            <a:r>
              <a:rPr lang="en-US" altLang="en-US" smtClean="0">
                <a:ea typeface="ＭＳ Ｐゴシック" panose="020B0600070205080204" pitchFamily="34" charset="-128"/>
              </a:rPr>
              <a:t>Specialization: Finding the the sub classes first, then the base class</a:t>
            </a:r>
          </a:p>
          <a:p>
            <a:r>
              <a:rPr lang="en-US" altLang="en-US" smtClean="0">
                <a:ea typeface="ＭＳ Ｐゴシック" panose="020B0600070205080204" pitchFamily="34" charset="-128"/>
              </a:rPr>
              <a:t>Generalization is a common modeling activity. It allows to abstract common behavior out of a group of classes</a:t>
            </a:r>
          </a:p>
          <a:p>
            <a:pPr lvl="1"/>
            <a:r>
              <a:rPr lang="en-US" altLang="en-US" smtClean="0">
                <a:ea typeface="ＭＳ Ｐゴシック" panose="020B0600070205080204" pitchFamily="34" charset="-128"/>
              </a:rPr>
              <a:t>If a set of operations or attributes are repeated in 2 classes the classes might be special instances of a more general class</a:t>
            </a:r>
          </a:p>
          <a:p>
            <a:r>
              <a:rPr lang="en-US" altLang="en-US" smtClean="0">
                <a:ea typeface="ＭＳ Ｐゴシック" panose="020B0600070205080204" pitchFamily="34" charset="-128"/>
              </a:rPr>
              <a:t>Always check if it is possible to change a subsystem (collection of classes) into a superclass in an inheritance hierarchy.</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mtClean="0">
                <a:ea typeface="ＭＳ Ｐゴシック" panose="020B0600070205080204" pitchFamily="34" charset="-128"/>
              </a:rPr>
              <a:t>Other Object Design Activities</a:t>
            </a:r>
          </a:p>
        </p:txBody>
      </p:sp>
      <p:sp>
        <p:nvSpPr>
          <p:cNvPr id="466947" name="Rectangle 3"/>
          <p:cNvSpPr>
            <a:spLocks noGrp="1" noChangeArrowheads="1"/>
          </p:cNvSpPr>
          <p:nvPr>
            <p:ph type="body" idx="1"/>
          </p:nvPr>
        </p:nvSpPr>
        <p:spPr>
          <a:xfrm>
            <a:off x="419100" y="1085850"/>
            <a:ext cx="8153400" cy="5189538"/>
          </a:xfrm>
        </p:spPr>
        <p:txBody>
          <a:bodyPr/>
          <a:lstStyle/>
          <a:p>
            <a:r>
              <a:rPr lang="en-US" altLang="en-US" smtClean="0">
                <a:ea typeface="ＭＳ Ｐゴシック" panose="020B0600070205080204" pitchFamily="34" charset="-128"/>
              </a:rPr>
              <a:t>Programming languages do not support the concept of a UML association</a:t>
            </a:r>
          </a:p>
          <a:p>
            <a:pPr lvl="1"/>
            <a:r>
              <a:rPr lang="en-US" altLang="en-US" smtClean="0">
                <a:ea typeface="ＭＳ Ｐゴシック" panose="020B0600070205080204" pitchFamily="34" charset="-128"/>
              </a:rPr>
              <a:t>The associations of the object model must be transformed into collections of object references</a:t>
            </a:r>
          </a:p>
          <a:p>
            <a:r>
              <a:rPr lang="en-US" altLang="en-US" smtClean="0">
                <a:ea typeface="ＭＳ Ｐゴシック" panose="020B0600070205080204" pitchFamily="34" charset="-128"/>
              </a:rPr>
              <a:t>Many programming languages do not support contracts (invariants, pre and post conditions)</a:t>
            </a:r>
          </a:p>
          <a:p>
            <a:pPr lvl="1"/>
            <a:r>
              <a:rPr lang="en-US" altLang="en-US" smtClean="0">
                <a:ea typeface="ＭＳ Ｐゴシック" panose="020B0600070205080204" pitchFamily="34" charset="-128"/>
              </a:rPr>
              <a:t>Developers must therefore manually transform contract specification into source code for detecting and handling contract violations</a:t>
            </a:r>
          </a:p>
          <a:p>
            <a:r>
              <a:rPr lang="en-US" altLang="en-US" smtClean="0">
                <a:ea typeface="ＭＳ Ｐゴシック" panose="020B0600070205080204" pitchFamily="34" charset="-128"/>
              </a:rPr>
              <a:t>The client changes the requirements during object design</a:t>
            </a:r>
          </a:p>
          <a:p>
            <a:pPr lvl="1"/>
            <a:r>
              <a:rPr lang="en-US" altLang="en-US" smtClean="0">
                <a:ea typeface="ＭＳ Ｐゴシック" panose="020B0600070205080204" pitchFamily="34" charset="-128"/>
              </a:rPr>
              <a:t>The developer must change the interface specification of the involved classes</a:t>
            </a:r>
          </a:p>
          <a:p>
            <a:r>
              <a:rPr lang="en-US" altLang="en-US" smtClean="0">
                <a:ea typeface="ＭＳ Ｐゴシック" panose="020B0600070205080204" pitchFamily="34" charset="-128"/>
              </a:rPr>
              <a:t>All these object design activities cause </a:t>
            </a:r>
            <a:r>
              <a:rPr lang="en-US" altLang="en-US" smtClean="0">
                <a:solidFill>
                  <a:srgbClr val="FF0000"/>
                </a:solidFill>
                <a:ea typeface="ＭＳ Ｐゴシック" panose="020B0600070205080204" pitchFamily="34" charset="-128"/>
              </a:rPr>
              <a:t>problems</a:t>
            </a:r>
            <a:r>
              <a:rPr lang="en-US" altLang="en-US" smtClean="0">
                <a:ea typeface="ＭＳ Ｐゴシック" panose="020B0600070205080204" pitchFamily="34" charset="-128"/>
              </a:rPr>
              <a:t>, because they need to be done manually.</a:t>
            </a:r>
          </a:p>
          <a:p>
            <a:pPr lvl="1"/>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69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6694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669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6694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669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6694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669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7"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noFill/>
        </p:spPr>
        <p:txBody>
          <a:bodyPr/>
          <a:lstStyle/>
          <a:p>
            <a:r>
              <a:rPr lang="en-US" altLang="en-US" smtClean="0">
                <a:ea typeface="ＭＳ Ｐゴシック" panose="020B0600070205080204" pitchFamily="34" charset="-128"/>
              </a:rPr>
              <a:t>Generalization: Finding the super class</a:t>
            </a:r>
          </a:p>
        </p:txBody>
      </p:sp>
      <p:sp>
        <p:nvSpPr>
          <p:cNvPr id="334851" name="Rectangle 3"/>
          <p:cNvSpPr>
            <a:spLocks noGrp="1" noChangeArrowheads="1"/>
          </p:cNvSpPr>
          <p:nvPr>
            <p:ph type="body" idx="1"/>
          </p:nvPr>
        </p:nvSpPr>
        <p:spPr>
          <a:xfrm>
            <a:off x="320675" y="990600"/>
            <a:ext cx="8255000" cy="4921250"/>
          </a:xfrm>
          <a:noFill/>
        </p:spPr>
        <p:txBody>
          <a:bodyPr/>
          <a:lstStyle/>
          <a:p>
            <a:r>
              <a:rPr lang="en-US" altLang="en-US" smtClean="0">
                <a:ea typeface="ＭＳ Ｐゴシック" panose="020B0600070205080204" pitchFamily="34" charset="-128"/>
              </a:rPr>
              <a:t>You need to prepare or modify your classes for generalization </a:t>
            </a:r>
          </a:p>
          <a:p>
            <a:r>
              <a:rPr lang="en-US" altLang="en-US" smtClean="0">
                <a:ea typeface="ＭＳ Ｐゴシック" panose="020B0600070205080204" pitchFamily="34" charset="-128"/>
              </a:rPr>
              <a:t>All operations must have the same signature but often the signatures do not match</a:t>
            </a:r>
          </a:p>
          <a:p>
            <a:r>
              <a:rPr lang="en-US" altLang="en-US" smtClean="0">
                <a:ea typeface="ＭＳ Ｐゴシック" panose="020B0600070205080204" pitchFamily="34" charset="-128"/>
              </a:rPr>
              <a:t>Superclasses are desirable. They</a:t>
            </a:r>
          </a:p>
          <a:p>
            <a:pPr lvl="1"/>
            <a:r>
              <a:rPr lang="en-US" altLang="en-US" smtClean="0">
                <a:ea typeface="ＭＳ Ｐゴシック" panose="020B0600070205080204" pitchFamily="34" charset="-128"/>
              </a:rPr>
              <a:t>increase modularity, extensibility and reusability</a:t>
            </a:r>
          </a:p>
          <a:p>
            <a:pPr lvl="1"/>
            <a:r>
              <a:rPr lang="en-US" altLang="en-US" smtClean="0">
                <a:ea typeface="ＭＳ Ｐゴシック" panose="020B0600070205080204" pitchFamily="34" charset="-128"/>
              </a:rPr>
              <a:t>improve configuration management</a:t>
            </a:r>
          </a:p>
          <a:p>
            <a:r>
              <a:rPr lang="en-US" altLang="en-US" smtClean="0">
                <a:ea typeface="ＭＳ Ｐゴシック" panose="020B0600070205080204" pitchFamily="34" charset="-128"/>
              </a:rPr>
              <a:t>Many design patterns use superclasses</a:t>
            </a:r>
          </a:p>
          <a:p>
            <a:pPr lvl="1"/>
            <a:r>
              <a:rPr lang="en-US" altLang="en-US" smtClean="0">
                <a:ea typeface="ＭＳ Ｐゴシック" panose="020B0600070205080204" pitchFamily="34" charset="-128"/>
              </a:rPr>
              <a:t>Try to retrofit an existing model to allow the use of a design pattern.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4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48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485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3485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3485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485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348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1"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noFill/>
        </p:spPr>
        <p:txBody>
          <a:bodyPr/>
          <a:lstStyle/>
          <a:p>
            <a:r>
              <a:rPr lang="en-US" altLang="en-US" smtClean="0">
                <a:ea typeface="ＭＳ Ｐゴシック" panose="020B0600070205080204" pitchFamily="34" charset="-128"/>
              </a:rPr>
              <a:t> Heuristics for Implementing Associations </a:t>
            </a:r>
          </a:p>
        </p:txBody>
      </p:sp>
      <p:sp>
        <p:nvSpPr>
          <p:cNvPr id="118787" name="Rectangle 3"/>
          <p:cNvSpPr>
            <a:spLocks noGrp="1" noChangeArrowheads="1"/>
          </p:cNvSpPr>
          <p:nvPr>
            <p:ph type="body" idx="1"/>
          </p:nvPr>
        </p:nvSpPr>
        <p:spPr>
          <a:xfrm>
            <a:off x="342900" y="1035050"/>
            <a:ext cx="8255000" cy="4800600"/>
          </a:xfrm>
          <a:noFill/>
        </p:spPr>
        <p:txBody>
          <a:bodyPr/>
          <a:lstStyle/>
          <a:p>
            <a:r>
              <a:rPr lang="en-US" altLang="en-US" smtClean="0">
                <a:ea typeface="ＭＳ Ｐゴシック" panose="020B0600070205080204" pitchFamily="34" charset="-128"/>
              </a:rPr>
              <a:t>Two strategies for implementing associations:</a:t>
            </a:r>
          </a:p>
          <a:p>
            <a:pPr lvl="1">
              <a:buFont typeface="Times" panose="02020603050405020304" pitchFamily="18" charset="0"/>
              <a:buNone/>
            </a:pPr>
            <a:r>
              <a:rPr lang="en-US" altLang="en-US" smtClean="0">
                <a:ea typeface="ＭＳ Ｐゴシック" panose="020B0600070205080204" pitchFamily="34" charset="-128"/>
              </a:rPr>
              <a:t>1. Be as uniform as possible</a:t>
            </a:r>
          </a:p>
          <a:p>
            <a:pPr lvl="1">
              <a:buFont typeface="Times" panose="02020603050405020304" pitchFamily="18" charset="0"/>
              <a:buNone/>
            </a:pPr>
            <a:r>
              <a:rPr lang="en-US" altLang="en-US" smtClean="0">
                <a:ea typeface="ＭＳ Ｐゴシック" panose="020B0600070205080204" pitchFamily="34" charset="-128"/>
              </a:rPr>
              <a:t>2. Make an individual decision for each association</a:t>
            </a:r>
          </a:p>
          <a:p>
            <a:r>
              <a:rPr lang="en-US" altLang="en-US" smtClean="0">
                <a:ea typeface="ＭＳ Ｐゴシック" panose="020B0600070205080204" pitchFamily="34" charset="-128"/>
              </a:rPr>
              <a:t>Example of a uniform implementation (often used by CASE tools)</a:t>
            </a:r>
          </a:p>
          <a:p>
            <a:pPr lvl="1"/>
            <a:r>
              <a:rPr lang="en-US" altLang="en-US" smtClean="0">
                <a:ea typeface="ＭＳ Ｐゴシック" panose="020B0600070205080204" pitchFamily="34" charset="-128"/>
              </a:rPr>
              <a:t>1-to-1 association:</a:t>
            </a:r>
          </a:p>
          <a:p>
            <a:pPr lvl="2"/>
            <a:r>
              <a:rPr lang="en-US" altLang="en-US" smtClean="0">
                <a:ea typeface="ＭＳ Ｐゴシック" panose="020B0600070205080204" pitchFamily="34" charset="-128"/>
              </a:rPr>
              <a:t>Role names are always treated like attributes in the classes  and translate to references	</a:t>
            </a:r>
          </a:p>
          <a:p>
            <a:pPr lvl="1"/>
            <a:r>
              <a:rPr lang="en-US" altLang="en-US" smtClean="0">
                <a:ea typeface="ＭＳ Ｐゴシック" panose="020B0600070205080204" pitchFamily="34" charset="-128"/>
              </a:rPr>
              <a:t>1-to-many association: </a:t>
            </a:r>
          </a:p>
          <a:p>
            <a:pPr lvl="2"/>
            <a:r>
              <a:rPr lang="en-US" altLang="en-US" smtClean="0">
                <a:ea typeface="ＭＳ Ｐゴシック" panose="020B0600070205080204" pitchFamily="34" charset="-128"/>
              </a:rPr>
              <a:t>Always translated into a Vector</a:t>
            </a:r>
          </a:p>
          <a:p>
            <a:pPr lvl="1"/>
            <a:r>
              <a:rPr lang="en-US" altLang="en-US" smtClean="0">
                <a:ea typeface="ＭＳ Ｐゴシック" panose="020B0600070205080204" pitchFamily="34" charset="-128"/>
              </a:rPr>
              <a:t>Qualified association:</a:t>
            </a:r>
          </a:p>
          <a:p>
            <a:pPr lvl="2"/>
            <a:r>
              <a:rPr lang="en-US" altLang="en-US" smtClean="0">
                <a:ea typeface="ＭＳ Ｐゴシック" panose="020B0600070205080204" pitchFamily="34" charset="-128"/>
              </a:rPr>
              <a:t>Always translated into to a Hash table.</a:t>
            </a:r>
          </a:p>
          <a:p>
            <a:endParaRPr lang="en-US" altLang="en-US" smtClean="0">
              <a:ea typeface="ＭＳ Ｐゴシック" panose="020B0600070205080204" pitchFamily="34" charset="-128"/>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10"/>
          <p:cNvSpPr>
            <a:spLocks noGrp="1" noChangeArrowheads="1"/>
          </p:cNvSpPr>
          <p:nvPr>
            <p:ph type="title"/>
          </p:nvPr>
        </p:nvSpPr>
        <p:spPr/>
        <p:txBody>
          <a:bodyPr/>
          <a:lstStyle/>
          <a:p>
            <a:r>
              <a:rPr lang="en-US" altLang="en-US" smtClean="0">
                <a:ea typeface="ＭＳ Ｐゴシック" panose="020B0600070205080204" pitchFamily="34" charset="-128"/>
              </a:rPr>
              <a:t>Summary</a:t>
            </a:r>
          </a:p>
        </p:txBody>
      </p:sp>
      <p:sp>
        <p:nvSpPr>
          <p:cNvPr id="147467" name="Rectangle 11"/>
          <p:cNvSpPr>
            <a:spLocks noGrp="1" noChangeArrowheads="1"/>
          </p:cNvSpPr>
          <p:nvPr>
            <p:ph type="body" idx="1"/>
          </p:nvPr>
        </p:nvSpPr>
        <p:spPr>
          <a:xfrm>
            <a:off x="355600" y="1068388"/>
            <a:ext cx="8255000" cy="4921250"/>
          </a:xfrm>
        </p:spPr>
        <p:txBody>
          <a:bodyPr/>
          <a:lstStyle/>
          <a:p>
            <a:r>
              <a:rPr lang="en-US" altLang="en-US" smtClean="0">
                <a:ea typeface="ＭＳ Ｐゴシック" panose="020B0600070205080204" pitchFamily="34" charset="-128"/>
              </a:rPr>
              <a:t>Four mapping concepts:</a:t>
            </a:r>
          </a:p>
          <a:p>
            <a:pPr lvl="1"/>
            <a:r>
              <a:rPr lang="en-US" altLang="en-US" smtClean="0">
                <a:ea typeface="ＭＳ Ｐゴシック" panose="020B0600070205080204" pitchFamily="34" charset="-128"/>
              </a:rPr>
              <a:t>Model transformation </a:t>
            </a:r>
          </a:p>
          <a:p>
            <a:pPr lvl="1"/>
            <a:r>
              <a:rPr lang="en-US" altLang="en-US" smtClean="0">
                <a:ea typeface="ＭＳ Ｐゴシック" panose="020B0600070205080204" pitchFamily="34" charset="-128"/>
              </a:rPr>
              <a:t>Forward engineering</a:t>
            </a:r>
          </a:p>
          <a:p>
            <a:pPr lvl="1"/>
            <a:r>
              <a:rPr lang="en-US" altLang="en-US" smtClean="0">
                <a:ea typeface="ＭＳ Ｐゴシック" panose="020B0600070205080204" pitchFamily="34" charset="-128"/>
              </a:rPr>
              <a:t>Refactoring </a:t>
            </a:r>
          </a:p>
          <a:p>
            <a:pPr lvl="1"/>
            <a:r>
              <a:rPr lang="en-US" altLang="en-US" smtClean="0">
                <a:ea typeface="ＭＳ Ｐゴシック" panose="020B0600070205080204" pitchFamily="34" charset="-128"/>
              </a:rPr>
              <a:t>Reverse engineering </a:t>
            </a:r>
          </a:p>
          <a:p>
            <a:r>
              <a:rPr lang="en-US" altLang="en-US" smtClean="0">
                <a:ea typeface="ＭＳ Ｐゴシック" panose="020B0600070205080204" pitchFamily="34" charset="-128"/>
              </a:rPr>
              <a:t>Model transformation and forward engineering techniques:</a:t>
            </a:r>
          </a:p>
          <a:p>
            <a:pPr lvl="1"/>
            <a:r>
              <a:rPr lang="en-US" altLang="en-US" smtClean="0">
                <a:ea typeface="ＭＳ Ｐゴシック" panose="020B0600070205080204" pitchFamily="34" charset="-128"/>
              </a:rPr>
              <a:t>Optiziming the class model</a:t>
            </a:r>
          </a:p>
          <a:p>
            <a:pPr lvl="1"/>
            <a:r>
              <a:rPr lang="en-US" altLang="en-US" smtClean="0">
                <a:ea typeface="ＭＳ Ｐゴシック" panose="020B0600070205080204" pitchFamily="34" charset="-128"/>
              </a:rPr>
              <a:t>Mapping associations to collections</a:t>
            </a:r>
          </a:p>
          <a:p>
            <a:pPr lvl="1"/>
            <a:r>
              <a:rPr lang="en-US" altLang="en-US" smtClean="0">
                <a:ea typeface="ＭＳ Ｐゴシック" panose="020B0600070205080204" pitchFamily="34" charset="-128"/>
              </a:rPr>
              <a:t>Mapping contracts to exceptions</a:t>
            </a:r>
          </a:p>
          <a:p>
            <a:pPr lvl="1"/>
            <a:r>
              <a:rPr lang="en-US" altLang="en-US" smtClean="0">
                <a:ea typeface="ＭＳ Ｐゴシック" panose="020B0600070205080204" pitchFamily="34" charset="-128"/>
              </a:rPr>
              <a:t>Mapping class model to storage schemas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7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74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74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746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746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746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4746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4746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474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7"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en-US" smtClean="0">
                <a:ea typeface="ＭＳ Ｐゴシック" panose="020B0600070205080204" pitchFamily="34" charset="-128"/>
              </a:rPr>
              <a:t>Backup and Additional Slides</a:t>
            </a:r>
          </a:p>
        </p:txBody>
      </p:sp>
      <p:sp>
        <p:nvSpPr>
          <p:cNvPr id="122883" name="Rectangle 3"/>
          <p:cNvSpPr>
            <a:spLocks noGrp="1" noChangeArrowheads="1"/>
          </p:cNvSpPr>
          <p:nvPr>
            <p:ph type="body" idx="1"/>
          </p:nvPr>
        </p:nvSpPr>
        <p:spPr>
          <a:solidFill>
            <a:srgbClr val="FF0000"/>
          </a:solidFill>
        </p:spPr>
        <p:txBody>
          <a:bodyPr/>
          <a:lstStyle/>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ltLang="en-US" smtClean="0">
                <a:ea typeface="ＭＳ Ｐゴシック" panose="020B0600070205080204" pitchFamily="34" charset="-128"/>
              </a:rPr>
              <a:t>Transformation of an Association Class</a:t>
            </a:r>
          </a:p>
        </p:txBody>
      </p:sp>
      <p:sp>
        <p:nvSpPr>
          <p:cNvPr id="124931" name="Rectangle 9"/>
          <p:cNvSpPr>
            <a:spLocks noChangeArrowheads="1"/>
          </p:cNvSpPr>
          <p:nvPr/>
        </p:nvSpPr>
        <p:spPr bwMode="auto">
          <a:xfrm>
            <a:off x="1422400" y="2824163"/>
            <a:ext cx="2640013" cy="400050"/>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24932" name="Rectangle 10"/>
          <p:cNvSpPr>
            <a:spLocks noChangeArrowheads="1"/>
          </p:cNvSpPr>
          <p:nvPr/>
        </p:nvSpPr>
        <p:spPr bwMode="auto">
          <a:xfrm>
            <a:off x="2271713" y="2922588"/>
            <a:ext cx="12239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Tournament</a:t>
            </a:r>
            <a:endParaRPr lang="en-US" altLang="en-US" sz="1600">
              <a:latin typeface="Lucida Sans Typewriter" panose="020B0509030504030204" pitchFamily="49" charset="0"/>
            </a:endParaRPr>
          </a:p>
        </p:txBody>
      </p:sp>
      <p:sp>
        <p:nvSpPr>
          <p:cNvPr id="124933" name="Rectangle 11"/>
          <p:cNvSpPr>
            <a:spLocks noChangeArrowheads="1"/>
          </p:cNvSpPr>
          <p:nvPr/>
        </p:nvSpPr>
        <p:spPr bwMode="auto">
          <a:xfrm>
            <a:off x="5761038" y="2824163"/>
            <a:ext cx="2640012" cy="400050"/>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24934" name="Rectangle 12"/>
          <p:cNvSpPr>
            <a:spLocks noChangeArrowheads="1"/>
          </p:cNvSpPr>
          <p:nvPr/>
        </p:nvSpPr>
        <p:spPr bwMode="auto">
          <a:xfrm>
            <a:off x="6837363" y="2922588"/>
            <a:ext cx="7350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Player</a:t>
            </a:r>
            <a:endParaRPr lang="en-US" altLang="en-US" sz="1600">
              <a:latin typeface="Lucida Sans Typewriter" panose="020B0509030504030204" pitchFamily="49" charset="0"/>
            </a:endParaRPr>
          </a:p>
        </p:txBody>
      </p:sp>
      <p:sp>
        <p:nvSpPr>
          <p:cNvPr id="124935" name="Line 13"/>
          <p:cNvSpPr>
            <a:spLocks noChangeShapeType="1"/>
          </p:cNvSpPr>
          <p:nvPr/>
        </p:nvSpPr>
        <p:spPr bwMode="auto">
          <a:xfrm>
            <a:off x="4062413" y="3017838"/>
            <a:ext cx="1662112" cy="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4936" name="Rectangle 14"/>
          <p:cNvSpPr>
            <a:spLocks noChangeArrowheads="1"/>
          </p:cNvSpPr>
          <p:nvPr/>
        </p:nvSpPr>
        <p:spPr bwMode="auto">
          <a:xfrm>
            <a:off x="4119563" y="3106738"/>
            <a:ext cx="1222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a:t>
            </a:r>
            <a:endParaRPr lang="en-US" altLang="en-US" sz="1600">
              <a:latin typeface="Lucida Sans Typewriter" panose="020B0509030504030204" pitchFamily="49" charset="0"/>
            </a:endParaRPr>
          </a:p>
        </p:txBody>
      </p:sp>
      <p:sp>
        <p:nvSpPr>
          <p:cNvPr id="124937" name="Rectangle 15"/>
          <p:cNvSpPr>
            <a:spLocks noChangeArrowheads="1"/>
          </p:cNvSpPr>
          <p:nvPr/>
        </p:nvSpPr>
        <p:spPr bwMode="auto">
          <a:xfrm>
            <a:off x="5757863" y="3106738"/>
            <a:ext cx="1222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a:t>
            </a:r>
            <a:endParaRPr lang="en-US" altLang="en-US" sz="1600">
              <a:latin typeface="Lucida Sans Typewriter" panose="020B0509030504030204" pitchFamily="49" charset="0"/>
            </a:endParaRPr>
          </a:p>
        </p:txBody>
      </p:sp>
      <p:grpSp>
        <p:nvGrpSpPr>
          <p:cNvPr id="2" name="Group 55"/>
          <p:cNvGrpSpPr>
            <a:grpSpLocks/>
          </p:cNvGrpSpPr>
          <p:nvPr/>
        </p:nvGrpSpPr>
        <p:grpSpPr bwMode="auto">
          <a:xfrm>
            <a:off x="4948238" y="3159125"/>
            <a:ext cx="185737" cy="744538"/>
            <a:chOff x="3117" y="2158"/>
            <a:chExt cx="117" cy="469"/>
          </a:xfrm>
        </p:grpSpPr>
        <p:sp>
          <p:nvSpPr>
            <p:cNvPr id="124973" name="Oval 16"/>
            <p:cNvSpPr>
              <a:spLocks noChangeArrowheads="1"/>
            </p:cNvSpPr>
            <p:nvPr/>
          </p:nvSpPr>
          <p:spPr bwMode="auto">
            <a:xfrm>
              <a:off x="3156" y="2405"/>
              <a:ext cx="26" cy="26"/>
            </a:xfrm>
            <a:prstGeom prst="ellipse">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24974" name="Line 17"/>
            <p:cNvSpPr>
              <a:spLocks noChangeShapeType="1"/>
            </p:cNvSpPr>
            <p:nvPr/>
          </p:nvSpPr>
          <p:spPr bwMode="auto">
            <a:xfrm>
              <a:off x="3169" y="2431"/>
              <a:ext cx="65"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75" name="Freeform 18"/>
            <p:cNvSpPr>
              <a:spLocks/>
            </p:cNvSpPr>
            <p:nvPr/>
          </p:nvSpPr>
          <p:spPr bwMode="auto">
            <a:xfrm>
              <a:off x="3117" y="2431"/>
              <a:ext cx="117" cy="196"/>
            </a:xfrm>
            <a:custGeom>
              <a:avLst/>
              <a:gdLst>
                <a:gd name="T0" fmla="*/ 117 w 117"/>
                <a:gd name="T1" fmla="*/ 0 h 196"/>
                <a:gd name="T2" fmla="*/ 52 w 117"/>
                <a:gd name="T3" fmla="*/ 196 h 196"/>
                <a:gd name="T4" fmla="*/ 0 w 117"/>
                <a:gd name="T5" fmla="*/ 0 h 196"/>
                <a:gd name="T6" fmla="*/ 0 60000 65536"/>
                <a:gd name="T7" fmla="*/ 0 60000 65536"/>
                <a:gd name="T8" fmla="*/ 0 60000 65536"/>
                <a:gd name="T9" fmla="*/ 0 w 117"/>
                <a:gd name="T10" fmla="*/ 0 h 196"/>
                <a:gd name="T11" fmla="*/ 117 w 117"/>
                <a:gd name="T12" fmla="*/ 196 h 196"/>
              </a:gdLst>
              <a:ahLst/>
              <a:cxnLst>
                <a:cxn ang="T6">
                  <a:pos x="T0" y="T1"/>
                </a:cxn>
                <a:cxn ang="T7">
                  <a:pos x="T2" y="T3"/>
                </a:cxn>
                <a:cxn ang="T8">
                  <a:pos x="T4" y="T5"/>
                </a:cxn>
              </a:cxnLst>
              <a:rect l="T9" t="T10" r="T11" b="T12"/>
              <a:pathLst>
                <a:path w="117" h="196">
                  <a:moveTo>
                    <a:pt x="117" y="0"/>
                  </a:moveTo>
                  <a:lnTo>
                    <a:pt x="52" y="19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24976" name="Line 19"/>
            <p:cNvSpPr>
              <a:spLocks noChangeShapeType="1"/>
            </p:cNvSpPr>
            <p:nvPr/>
          </p:nvSpPr>
          <p:spPr bwMode="auto">
            <a:xfrm>
              <a:off x="3117" y="2431"/>
              <a:ext cx="52"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77" name="Freeform 20"/>
            <p:cNvSpPr>
              <a:spLocks/>
            </p:cNvSpPr>
            <p:nvPr/>
          </p:nvSpPr>
          <p:spPr bwMode="auto">
            <a:xfrm>
              <a:off x="3117" y="2431"/>
              <a:ext cx="117" cy="196"/>
            </a:xfrm>
            <a:custGeom>
              <a:avLst/>
              <a:gdLst>
                <a:gd name="T0" fmla="*/ 52 w 117"/>
                <a:gd name="T1" fmla="*/ 0 h 196"/>
                <a:gd name="T2" fmla="*/ 117 w 117"/>
                <a:gd name="T3" fmla="*/ 0 h 196"/>
                <a:gd name="T4" fmla="*/ 52 w 117"/>
                <a:gd name="T5" fmla="*/ 196 h 196"/>
                <a:gd name="T6" fmla="*/ 0 w 117"/>
                <a:gd name="T7" fmla="*/ 0 h 196"/>
                <a:gd name="T8" fmla="*/ 52 w 117"/>
                <a:gd name="T9" fmla="*/ 0 h 196"/>
                <a:gd name="T10" fmla="*/ 0 60000 65536"/>
                <a:gd name="T11" fmla="*/ 0 60000 65536"/>
                <a:gd name="T12" fmla="*/ 0 60000 65536"/>
                <a:gd name="T13" fmla="*/ 0 60000 65536"/>
                <a:gd name="T14" fmla="*/ 0 60000 65536"/>
                <a:gd name="T15" fmla="*/ 0 w 117"/>
                <a:gd name="T16" fmla="*/ 0 h 196"/>
                <a:gd name="T17" fmla="*/ 117 w 117"/>
                <a:gd name="T18" fmla="*/ 196 h 196"/>
              </a:gdLst>
              <a:ahLst/>
              <a:cxnLst>
                <a:cxn ang="T10">
                  <a:pos x="T0" y="T1"/>
                </a:cxn>
                <a:cxn ang="T11">
                  <a:pos x="T2" y="T3"/>
                </a:cxn>
                <a:cxn ang="T12">
                  <a:pos x="T4" y="T5"/>
                </a:cxn>
                <a:cxn ang="T13">
                  <a:pos x="T6" y="T7"/>
                </a:cxn>
                <a:cxn ang="T14">
                  <a:pos x="T8" y="T9"/>
                </a:cxn>
              </a:cxnLst>
              <a:rect l="T15" t="T16" r="T17" b="T18"/>
              <a:pathLst>
                <a:path w="117" h="196">
                  <a:moveTo>
                    <a:pt x="52" y="0"/>
                  </a:moveTo>
                  <a:lnTo>
                    <a:pt x="117" y="0"/>
                  </a:lnTo>
                  <a:lnTo>
                    <a:pt x="52" y="196"/>
                  </a:lnTo>
                  <a:lnTo>
                    <a:pt x="0" y="0"/>
                  </a:lnTo>
                  <a:lnTo>
                    <a:pt x="52" y="0"/>
                  </a:lnTo>
                  <a:close/>
                </a:path>
              </a:pathLst>
            </a:cu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24978" name="Rectangle 21"/>
            <p:cNvSpPr>
              <a:spLocks noChangeArrowheads="1"/>
            </p:cNvSpPr>
            <p:nvPr/>
          </p:nvSpPr>
          <p:spPr bwMode="auto">
            <a:xfrm>
              <a:off x="3156" y="2158"/>
              <a:ext cx="26" cy="13"/>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24979" name="Rectangle 22"/>
            <p:cNvSpPr>
              <a:spLocks noChangeArrowheads="1"/>
            </p:cNvSpPr>
            <p:nvPr/>
          </p:nvSpPr>
          <p:spPr bwMode="auto">
            <a:xfrm>
              <a:off x="3156" y="2418"/>
              <a:ext cx="26" cy="13"/>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24980" name="Rectangle 23"/>
            <p:cNvSpPr>
              <a:spLocks noChangeArrowheads="1"/>
            </p:cNvSpPr>
            <p:nvPr/>
          </p:nvSpPr>
          <p:spPr bwMode="auto">
            <a:xfrm>
              <a:off x="3156" y="2171"/>
              <a:ext cx="26" cy="24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sp>
        <p:nvSpPr>
          <p:cNvPr id="124939" name="Rectangle 24"/>
          <p:cNvSpPr>
            <a:spLocks noChangeArrowheads="1"/>
          </p:cNvSpPr>
          <p:nvPr/>
        </p:nvSpPr>
        <p:spPr bwMode="auto">
          <a:xfrm>
            <a:off x="223838" y="990600"/>
            <a:ext cx="5500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Verdana" panose="020B0604030504040204" pitchFamily="34" charset="0"/>
              </a:rPr>
              <a:t>Object design model before transformation</a:t>
            </a:r>
            <a:endParaRPr lang="en-US" altLang="en-US" sz="2000">
              <a:latin typeface="Verdana" panose="020B0604030504040204" pitchFamily="34" charset="0"/>
            </a:endParaRPr>
          </a:p>
        </p:txBody>
      </p:sp>
      <p:sp>
        <p:nvSpPr>
          <p:cNvPr id="259097" name="Rectangle 25"/>
          <p:cNvSpPr>
            <a:spLocks noChangeArrowheads="1"/>
          </p:cNvSpPr>
          <p:nvPr/>
        </p:nvSpPr>
        <p:spPr bwMode="auto">
          <a:xfrm>
            <a:off x="223838" y="3860800"/>
            <a:ext cx="54054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Verdana" panose="020B0604030504040204" pitchFamily="34" charset="0"/>
              </a:rPr>
              <a:t>Object design model after transformation:</a:t>
            </a:r>
          </a:p>
          <a:p>
            <a:r>
              <a:rPr lang="en-US" altLang="en-US" sz="2000">
                <a:solidFill>
                  <a:srgbClr val="000000"/>
                </a:solidFill>
                <a:latin typeface="Verdana" panose="020B0604030504040204" pitchFamily="34" charset="0"/>
              </a:rPr>
              <a:t> 1 class and 2 binary associations</a:t>
            </a:r>
            <a:endParaRPr lang="en-US" altLang="en-US" sz="2000">
              <a:latin typeface="Verdana" panose="020B0604030504040204" pitchFamily="34" charset="0"/>
            </a:endParaRPr>
          </a:p>
        </p:txBody>
      </p:sp>
      <p:sp>
        <p:nvSpPr>
          <p:cNvPr id="124941" name="Rectangle 26"/>
          <p:cNvSpPr>
            <a:spLocks noChangeArrowheads="1"/>
          </p:cNvSpPr>
          <p:nvPr/>
        </p:nvSpPr>
        <p:spPr bwMode="auto">
          <a:xfrm>
            <a:off x="3651250" y="1344613"/>
            <a:ext cx="2640013" cy="400050"/>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24942" name="Rectangle 27"/>
          <p:cNvSpPr>
            <a:spLocks noChangeArrowheads="1"/>
          </p:cNvSpPr>
          <p:nvPr/>
        </p:nvSpPr>
        <p:spPr bwMode="auto">
          <a:xfrm>
            <a:off x="4471988" y="1444625"/>
            <a:ext cx="12239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Statistics</a:t>
            </a:r>
            <a:endParaRPr lang="en-US" altLang="en-US" sz="1600">
              <a:latin typeface="Lucida Sans Typewriter" panose="020B0509030504030204" pitchFamily="49" charset="0"/>
            </a:endParaRPr>
          </a:p>
        </p:txBody>
      </p:sp>
      <p:sp>
        <p:nvSpPr>
          <p:cNvPr id="124943" name="Rectangle 28"/>
          <p:cNvSpPr>
            <a:spLocks noChangeArrowheads="1"/>
          </p:cNvSpPr>
          <p:nvPr/>
        </p:nvSpPr>
        <p:spPr bwMode="auto">
          <a:xfrm>
            <a:off x="3651250" y="1730375"/>
            <a:ext cx="2640013" cy="188913"/>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24944" name="Rectangle 29"/>
          <p:cNvSpPr>
            <a:spLocks noChangeArrowheads="1"/>
          </p:cNvSpPr>
          <p:nvPr/>
        </p:nvSpPr>
        <p:spPr bwMode="auto">
          <a:xfrm>
            <a:off x="3651250" y="1909763"/>
            <a:ext cx="2640013" cy="712787"/>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24945" name="Rectangle 39"/>
          <p:cNvSpPr>
            <a:spLocks noChangeArrowheads="1"/>
          </p:cNvSpPr>
          <p:nvPr/>
        </p:nvSpPr>
        <p:spPr bwMode="auto">
          <a:xfrm>
            <a:off x="3987800" y="1906588"/>
            <a:ext cx="1222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a:t>
            </a:r>
            <a:endParaRPr lang="en-US" altLang="en-US" sz="1600">
              <a:latin typeface="Lucida Sans Typewriter" panose="020B0509030504030204" pitchFamily="49" charset="0"/>
            </a:endParaRPr>
          </a:p>
        </p:txBody>
      </p:sp>
      <p:sp>
        <p:nvSpPr>
          <p:cNvPr id="124946" name="Rectangle 40"/>
          <p:cNvSpPr>
            <a:spLocks noChangeArrowheads="1"/>
          </p:cNvSpPr>
          <p:nvPr/>
        </p:nvSpPr>
        <p:spPr bwMode="auto">
          <a:xfrm>
            <a:off x="3852863" y="1906588"/>
            <a:ext cx="24495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getAverageStat(name)</a:t>
            </a:r>
            <a:endParaRPr lang="en-US" altLang="en-US" sz="1600">
              <a:latin typeface="Lucida Sans Typewriter" panose="020B0509030504030204" pitchFamily="49" charset="0"/>
            </a:endParaRPr>
          </a:p>
        </p:txBody>
      </p:sp>
      <p:sp>
        <p:nvSpPr>
          <p:cNvPr id="124947" name="Rectangle 41"/>
          <p:cNvSpPr>
            <a:spLocks noChangeArrowheads="1"/>
          </p:cNvSpPr>
          <p:nvPr/>
        </p:nvSpPr>
        <p:spPr bwMode="auto">
          <a:xfrm>
            <a:off x="3987800" y="2124075"/>
            <a:ext cx="1222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a:t>
            </a:r>
            <a:endParaRPr lang="en-US" altLang="en-US" sz="1600">
              <a:latin typeface="Lucida Sans Typewriter" panose="020B0509030504030204" pitchFamily="49" charset="0"/>
            </a:endParaRPr>
          </a:p>
        </p:txBody>
      </p:sp>
      <p:sp>
        <p:nvSpPr>
          <p:cNvPr id="124948" name="Rectangle 42"/>
          <p:cNvSpPr>
            <a:spLocks noChangeArrowheads="1"/>
          </p:cNvSpPr>
          <p:nvPr/>
        </p:nvSpPr>
        <p:spPr bwMode="auto">
          <a:xfrm>
            <a:off x="3876675" y="2124075"/>
            <a:ext cx="22034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getTotalStat(name)</a:t>
            </a:r>
            <a:endParaRPr lang="en-US" altLang="en-US" sz="1600">
              <a:latin typeface="Lucida Sans Typewriter" panose="020B0509030504030204" pitchFamily="49" charset="0"/>
            </a:endParaRPr>
          </a:p>
        </p:txBody>
      </p:sp>
      <p:sp>
        <p:nvSpPr>
          <p:cNvPr id="124949" name="Rectangle 43"/>
          <p:cNvSpPr>
            <a:spLocks noChangeArrowheads="1"/>
          </p:cNvSpPr>
          <p:nvPr/>
        </p:nvSpPr>
        <p:spPr bwMode="auto">
          <a:xfrm>
            <a:off x="3987800" y="2314575"/>
            <a:ext cx="1222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a:t>
            </a:r>
            <a:endParaRPr lang="en-US" altLang="en-US" sz="1600">
              <a:latin typeface="Lucida Sans Typewriter" panose="020B0509030504030204" pitchFamily="49" charset="0"/>
            </a:endParaRPr>
          </a:p>
        </p:txBody>
      </p:sp>
      <p:sp>
        <p:nvSpPr>
          <p:cNvPr id="124950" name="Rectangle 44"/>
          <p:cNvSpPr>
            <a:spLocks noChangeArrowheads="1"/>
          </p:cNvSpPr>
          <p:nvPr/>
        </p:nvSpPr>
        <p:spPr bwMode="auto">
          <a:xfrm>
            <a:off x="3876675" y="2314575"/>
            <a:ext cx="22034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updateStats(match)</a:t>
            </a:r>
            <a:endParaRPr lang="en-US" altLang="en-US" sz="1600">
              <a:latin typeface="Lucida Sans Typewriter" panose="020B0509030504030204" pitchFamily="49" charset="0"/>
            </a:endParaRPr>
          </a:p>
        </p:txBody>
      </p:sp>
      <p:grpSp>
        <p:nvGrpSpPr>
          <p:cNvPr id="3" name="Group 56"/>
          <p:cNvGrpSpPr>
            <a:grpSpLocks/>
          </p:cNvGrpSpPr>
          <p:nvPr/>
        </p:nvGrpSpPr>
        <p:grpSpPr bwMode="auto">
          <a:xfrm>
            <a:off x="1081088" y="4530725"/>
            <a:ext cx="7491412" cy="1908175"/>
            <a:chOff x="1072" y="2744"/>
            <a:chExt cx="4220" cy="1202"/>
          </a:xfrm>
        </p:grpSpPr>
        <p:sp>
          <p:nvSpPr>
            <p:cNvPr id="124953" name="Rectangle 3"/>
            <p:cNvSpPr>
              <a:spLocks noChangeArrowheads="1"/>
            </p:cNvSpPr>
            <p:nvPr/>
          </p:nvSpPr>
          <p:spPr bwMode="auto">
            <a:xfrm>
              <a:off x="1072" y="3616"/>
              <a:ext cx="1511" cy="248"/>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24954" name="Rectangle 4"/>
            <p:cNvSpPr>
              <a:spLocks noChangeArrowheads="1"/>
            </p:cNvSpPr>
            <p:nvPr/>
          </p:nvSpPr>
          <p:spPr bwMode="auto">
            <a:xfrm>
              <a:off x="1509" y="3677"/>
              <a:ext cx="69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Tournament</a:t>
              </a:r>
              <a:endParaRPr lang="en-US" altLang="en-US" sz="1600">
                <a:latin typeface="Lucida Sans Typewriter" panose="020B0509030504030204" pitchFamily="49" charset="0"/>
              </a:endParaRPr>
            </a:p>
          </p:txBody>
        </p:sp>
        <p:sp>
          <p:nvSpPr>
            <p:cNvPr id="124955" name="Rectangle 5"/>
            <p:cNvSpPr>
              <a:spLocks noChangeArrowheads="1"/>
            </p:cNvSpPr>
            <p:nvPr/>
          </p:nvSpPr>
          <p:spPr bwMode="auto">
            <a:xfrm>
              <a:off x="3781" y="3616"/>
              <a:ext cx="1511" cy="248"/>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24956" name="Rectangle 6"/>
            <p:cNvSpPr>
              <a:spLocks noChangeArrowheads="1"/>
            </p:cNvSpPr>
            <p:nvPr/>
          </p:nvSpPr>
          <p:spPr bwMode="auto">
            <a:xfrm>
              <a:off x="4354" y="3677"/>
              <a:ext cx="41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Player</a:t>
              </a:r>
              <a:endParaRPr lang="en-US" altLang="en-US" sz="1600">
                <a:latin typeface="Lucida Sans Typewriter" panose="020B0509030504030204" pitchFamily="49" charset="0"/>
              </a:endParaRPr>
            </a:p>
          </p:txBody>
        </p:sp>
        <p:sp>
          <p:nvSpPr>
            <p:cNvPr id="124957" name="Rectangle 7"/>
            <p:cNvSpPr>
              <a:spLocks noChangeArrowheads="1"/>
            </p:cNvSpPr>
            <p:nvPr/>
          </p:nvSpPr>
          <p:spPr bwMode="auto">
            <a:xfrm>
              <a:off x="2603" y="3792"/>
              <a:ext cx="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b="1">
                  <a:solidFill>
                    <a:srgbClr val="000000"/>
                  </a:solidFill>
                  <a:latin typeface="Courier New" panose="02070309020205020404" pitchFamily="49" charset="0"/>
                </a:rPr>
                <a:t>*</a:t>
              </a:r>
              <a:endParaRPr lang="en-US" altLang="en-US" sz="1600" b="1"/>
            </a:p>
          </p:txBody>
        </p:sp>
        <p:sp>
          <p:nvSpPr>
            <p:cNvPr id="124958" name="Rectangle 8"/>
            <p:cNvSpPr>
              <a:spLocks noChangeArrowheads="1"/>
            </p:cNvSpPr>
            <p:nvPr/>
          </p:nvSpPr>
          <p:spPr bwMode="auto">
            <a:xfrm>
              <a:off x="3635" y="3792"/>
              <a:ext cx="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b="1">
                  <a:solidFill>
                    <a:srgbClr val="000000"/>
                  </a:solidFill>
                  <a:latin typeface="Courier New" panose="02070309020205020404" pitchFamily="49" charset="0"/>
                </a:rPr>
                <a:t>*</a:t>
              </a:r>
              <a:endParaRPr lang="en-US" altLang="en-US" sz="1600" b="1"/>
            </a:p>
          </p:txBody>
        </p:sp>
        <p:sp>
          <p:nvSpPr>
            <p:cNvPr id="124959" name="Freeform 35"/>
            <p:cNvSpPr>
              <a:spLocks/>
            </p:cNvSpPr>
            <p:nvPr/>
          </p:nvSpPr>
          <p:spPr bwMode="auto">
            <a:xfrm>
              <a:off x="2570" y="3500"/>
              <a:ext cx="351" cy="274"/>
            </a:xfrm>
            <a:custGeom>
              <a:avLst/>
              <a:gdLst>
                <a:gd name="T0" fmla="*/ 0 w 351"/>
                <a:gd name="T1" fmla="*/ 274 h 274"/>
                <a:gd name="T2" fmla="*/ 351 w 351"/>
                <a:gd name="T3" fmla="*/ 274 h 274"/>
                <a:gd name="T4" fmla="*/ 351 w 351"/>
                <a:gd name="T5" fmla="*/ 0 h 274"/>
                <a:gd name="T6" fmla="*/ 0 60000 65536"/>
                <a:gd name="T7" fmla="*/ 0 60000 65536"/>
                <a:gd name="T8" fmla="*/ 0 60000 65536"/>
                <a:gd name="T9" fmla="*/ 0 w 351"/>
                <a:gd name="T10" fmla="*/ 0 h 274"/>
                <a:gd name="T11" fmla="*/ 351 w 351"/>
                <a:gd name="T12" fmla="*/ 274 h 274"/>
              </a:gdLst>
              <a:ahLst/>
              <a:cxnLst>
                <a:cxn ang="T6">
                  <a:pos x="T0" y="T1"/>
                </a:cxn>
                <a:cxn ang="T7">
                  <a:pos x="T2" y="T3"/>
                </a:cxn>
                <a:cxn ang="T8">
                  <a:pos x="T4" y="T5"/>
                </a:cxn>
              </a:cxnLst>
              <a:rect l="T9" t="T10" r="T11" b="T12"/>
              <a:pathLst>
                <a:path w="351" h="274">
                  <a:moveTo>
                    <a:pt x="0" y="274"/>
                  </a:moveTo>
                  <a:lnTo>
                    <a:pt x="351" y="274"/>
                  </a:lnTo>
                  <a:lnTo>
                    <a:pt x="351" y="0"/>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24960" name="Freeform 36"/>
            <p:cNvSpPr>
              <a:spLocks/>
            </p:cNvSpPr>
            <p:nvPr/>
          </p:nvSpPr>
          <p:spPr bwMode="auto">
            <a:xfrm>
              <a:off x="3429" y="3492"/>
              <a:ext cx="352" cy="274"/>
            </a:xfrm>
            <a:custGeom>
              <a:avLst/>
              <a:gdLst>
                <a:gd name="T0" fmla="*/ 352 w 352"/>
                <a:gd name="T1" fmla="*/ 274 h 274"/>
                <a:gd name="T2" fmla="*/ 0 w 352"/>
                <a:gd name="T3" fmla="*/ 274 h 274"/>
                <a:gd name="T4" fmla="*/ 0 w 352"/>
                <a:gd name="T5" fmla="*/ 0 h 274"/>
                <a:gd name="T6" fmla="*/ 0 60000 65536"/>
                <a:gd name="T7" fmla="*/ 0 60000 65536"/>
                <a:gd name="T8" fmla="*/ 0 60000 65536"/>
                <a:gd name="T9" fmla="*/ 0 w 352"/>
                <a:gd name="T10" fmla="*/ 0 h 274"/>
                <a:gd name="T11" fmla="*/ 352 w 352"/>
                <a:gd name="T12" fmla="*/ 274 h 274"/>
              </a:gdLst>
              <a:ahLst/>
              <a:cxnLst>
                <a:cxn ang="T6">
                  <a:pos x="T0" y="T1"/>
                </a:cxn>
                <a:cxn ang="T7">
                  <a:pos x="T2" y="T3"/>
                </a:cxn>
                <a:cxn ang="T8">
                  <a:pos x="T4" y="T5"/>
                </a:cxn>
              </a:cxnLst>
              <a:rect l="T9" t="T10" r="T11" b="T12"/>
              <a:pathLst>
                <a:path w="352" h="274">
                  <a:moveTo>
                    <a:pt x="352" y="274"/>
                  </a:moveTo>
                  <a:lnTo>
                    <a:pt x="0" y="274"/>
                  </a:lnTo>
                  <a:lnTo>
                    <a:pt x="0" y="0"/>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24961" name="Rectangle 37"/>
            <p:cNvSpPr>
              <a:spLocks noChangeArrowheads="1"/>
            </p:cNvSpPr>
            <p:nvPr/>
          </p:nvSpPr>
          <p:spPr bwMode="auto">
            <a:xfrm>
              <a:off x="2989" y="3505"/>
              <a:ext cx="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1</a:t>
              </a:r>
              <a:endParaRPr lang="en-US" altLang="en-US" sz="1600">
                <a:latin typeface="Lucida Sans Typewriter" panose="020B0509030504030204" pitchFamily="49" charset="0"/>
              </a:endParaRPr>
            </a:p>
          </p:txBody>
        </p:sp>
        <p:sp>
          <p:nvSpPr>
            <p:cNvPr id="124962" name="Rectangle 38"/>
            <p:cNvSpPr>
              <a:spLocks noChangeArrowheads="1"/>
            </p:cNvSpPr>
            <p:nvPr/>
          </p:nvSpPr>
          <p:spPr bwMode="auto">
            <a:xfrm>
              <a:off x="3478" y="3505"/>
              <a:ext cx="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1</a:t>
              </a:r>
              <a:endParaRPr lang="en-US" altLang="en-US" sz="1600">
                <a:latin typeface="Lucida Sans Typewriter" panose="020B0509030504030204" pitchFamily="49" charset="0"/>
              </a:endParaRPr>
            </a:p>
          </p:txBody>
        </p:sp>
        <p:sp>
          <p:nvSpPr>
            <p:cNvPr id="124963" name="Rectangle 45"/>
            <p:cNvSpPr>
              <a:spLocks noChangeArrowheads="1"/>
            </p:cNvSpPr>
            <p:nvPr/>
          </p:nvSpPr>
          <p:spPr bwMode="auto">
            <a:xfrm>
              <a:off x="2452" y="2744"/>
              <a:ext cx="1511" cy="247"/>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24964" name="Rectangle 46"/>
            <p:cNvSpPr>
              <a:spLocks noChangeArrowheads="1"/>
            </p:cNvSpPr>
            <p:nvPr/>
          </p:nvSpPr>
          <p:spPr bwMode="auto">
            <a:xfrm>
              <a:off x="2895" y="2804"/>
              <a:ext cx="69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Statistics</a:t>
              </a:r>
              <a:endParaRPr lang="en-US" altLang="en-US" sz="1600">
                <a:latin typeface="Lucida Sans Typewriter" panose="020B0509030504030204" pitchFamily="49" charset="0"/>
              </a:endParaRPr>
            </a:p>
          </p:txBody>
        </p:sp>
        <p:sp>
          <p:nvSpPr>
            <p:cNvPr id="124965" name="Rectangle 47"/>
            <p:cNvSpPr>
              <a:spLocks noChangeArrowheads="1"/>
            </p:cNvSpPr>
            <p:nvPr/>
          </p:nvSpPr>
          <p:spPr bwMode="auto">
            <a:xfrm>
              <a:off x="2452" y="2992"/>
              <a:ext cx="1511" cy="117"/>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24966" name="Rectangle 48"/>
            <p:cNvSpPr>
              <a:spLocks noChangeArrowheads="1"/>
            </p:cNvSpPr>
            <p:nvPr/>
          </p:nvSpPr>
          <p:spPr bwMode="auto">
            <a:xfrm>
              <a:off x="2452" y="3110"/>
              <a:ext cx="1511" cy="402"/>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24967" name="Rectangle 49"/>
            <p:cNvSpPr>
              <a:spLocks noChangeArrowheads="1"/>
            </p:cNvSpPr>
            <p:nvPr/>
          </p:nvSpPr>
          <p:spPr bwMode="auto">
            <a:xfrm>
              <a:off x="2520" y="3096"/>
              <a:ext cx="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a:t>
              </a:r>
              <a:endParaRPr lang="en-US" altLang="en-US" sz="1600">
                <a:latin typeface="Lucida Sans Typewriter" panose="020B0509030504030204" pitchFamily="49" charset="0"/>
              </a:endParaRPr>
            </a:p>
          </p:txBody>
        </p:sp>
        <p:sp>
          <p:nvSpPr>
            <p:cNvPr id="124968" name="Rectangle 50"/>
            <p:cNvSpPr>
              <a:spLocks noChangeArrowheads="1"/>
            </p:cNvSpPr>
            <p:nvPr/>
          </p:nvSpPr>
          <p:spPr bwMode="auto">
            <a:xfrm>
              <a:off x="2582" y="3096"/>
              <a:ext cx="13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getAverageStat(name)</a:t>
              </a:r>
              <a:endParaRPr lang="en-US" altLang="en-US" sz="1600">
                <a:latin typeface="Lucida Sans Typewriter" panose="020B0509030504030204" pitchFamily="49" charset="0"/>
              </a:endParaRPr>
            </a:p>
          </p:txBody>
        </p:sp>
        <p:sp>
          <p:nvSpPr>
            <p:cNvPr id="124969" name="Rectangle 51"/>
            <p:cNvSpPr>
              <a:spLocks noChangeArrowheads="1"/>
            </p:cNvSpPr>
            <p:nvPr/>
          </p:nvSpPr>
          <p:spPr bwMode="auto">
            <a:xfrm>
              <a:off x="2520" y="3232"/>
              <a:ext cx="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a:t>
              </a:r>
              <a:endParaRPr lang="en-US" altLang="en-US" sz="1600">
                <a:latin typeface="Lucida Sans Typewriter" panose="020B0509030504030204" pitchFamily="49" charset="0"/>
              </a:endParaRPr>
            </a:p>
          </p:txBody>
        </p:sp>
        <p:sp>
          <p:nvSpPr>
            <p:cNvPr id="124970" name="Rectangle 52"/>
            <p:cNvSpPr>
              <a:spLocks noChangeArrowheads="1"/>
            </p:cNvSpPr>
            <p:nvPr/>
          </p:nvSpPr>
          <p:spPr bwMode="auto">
            <a:xfrm>
              <a:off x="2582" y="3232"/>
              <a:ext cx="12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getTotalStat(name)</a:t>
              </a:r>
              <a:endParaRPr lang="en-US" altLang="en-US" sz="1600">
                <a:latin typeface="Lucida Sans Typewriter" panose="020B0509030504030204" pitchFamily="49" charset="0"/>
              </a:endParaRPr>
            </a:p>
          </p:txBody>
        </p:sp>
        <p:sp>
          <p:nvSpPr>
            <p:cNvPr id="124971" name="Rectangle 53"/>
            <p:cNvSpPr>
              <a:spLocks noChangeArrowheads="1"/>
            </p:cNvSpPr>
            <p:nvPr/>
          </p:nvSpPr>
          <p:spPr bwMode="auto">
            <a:xfrm>
              <a:off x="2520" y="3336"/>
              <a:ext cx="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a:t>
              </a:r>
              <a:endParaRPr lang="en-US" altLang="en-US" sz="1600">
                <a:latin typeface="Lucida Sans Typewriter" panose="020B0509030504030204" pitchFamily="49" charset="0"/>
              </a:endParaRPr>
            </a:p>
          </p:txBody>
        </p:sp>
        <p:sp>
          <p:nvSpPr>
            <p:cNvPr id="124972" name="Rectangle 54"/>
            <p:cNvSpPr>
              <a:spLocks noChangeArrowheads="1"/>
            </p:cNvSpPr>
            <p:nvPr/>
          </p:nvSpPr>
          <p:spPr bwMode="auto">
            <a:xfrm>
              <a:off x="2590" y="3352"/>
              <a:ext cx="124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updateStats(match)</a:t>
              </a:r>
              <a:endParaRPr lang="en-US" altLang="en-US" sz="1600">
                <a:latin typeface="Lucida Sans Typewriter" panose="020B0509030504030204" pitchFamily="49" charset="0"/>
              </a:endParaRPr>
            </a:p>
          </p:txBody>
        </p:sp>
      </p:grpSp>
      <p:sp>
        <p:nvSpPr>
          <p:cNvPr id="124952" name="Line 57"/>
          <p:cNvSpPr>
            <a:spLocks noChangeShapeType="1"/>
          </p:cNvSpPr>
          <p:nvPr/>
        </p:nvSpPr>
        <p:spPr bwMode="auto">
          <a:xfrm>
            <a:off x="4948238" y="2622550"/>
            <a:ext cx="0" cy="3952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909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9097">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97"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4"/>
          <p:cNvSpPr>
            <a:spLocks noGrp="1" noChangeArrowheads="1"/>
          </p:cNvSpPr>
          <p:nvPr>
            <p:ph type="title"/>
          </p:nvPr>
        </p:nvSpPr>
        <p:spPr/>
        <p:txBody>
          <a:bodyPr/>
          <a:lstStyle/>
          <a:p>
            <a:r>
              <a:rPr lang="en-US" altLang="en-US" smtClean="0">
                <a:ea typeface="ＭＳ Ｐゴシック" panose="020B0600070205080204" pitchFamily="34" charset="-128"/>
              </a:rPr>
              <a:t>Review: Terminology</a:t>
            </a:r>
          </a:p>
        </p:txBody>
      </p:sp>
      <p:sp>
        <p:nvSpPr>
          <p:cNvPr id="126979" name="Rectangle 5"/>
          <p:cNvSpPr>
            <a:spLocks noGrp="1" noChangeArrowheads="1"/>
          </p:cNvSpPr>
          <p:nvPr>
            <p:ph type="body" idx="1"/>
          </p:nvPr>
        </p:nvSpPr>
        <p:spPr/>
        <p:txBody>
          <a:bodyPr/>
          <a:lstStyle/>
          <a:p>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Roundtrip Engineering</a:t>
            </a:r>
          </a:p>
          <a:p>
            <a:pPr lvl="1"/>
            <a:r>
              <a:rPr lang="en-US" altLang="en-US" smtClean="0">
                <a:ea typeface="ＭＳ Ｐゴシック" panose="020B0600070205080204" pitchFamily="34" charset="-128"/>
              </a:rPr>
              <a:t>Forward Engineering + reverse engineering</a:t>
            </a:r>
          </a:p>
          <a:p>
            <a:pPr lvl="1"/>
            <a:r>
              <a:rPr lang="en-US" altLang="en-US" smtClean="0">
                <a:ea typeface="ＭＳ Ｐゴシック" panose="020B0600070205080204" pitchFamily="34" charset="-128"/>
              </a:rPr>
              <a:t>Inventory analysis: Determine the Delta between Object Model and Code</a:t>
            </a:r>
          </a:p>
          <a:p>
            <a:pPr lvl="1"/>
            <a:r>
              <a:rPr lang="en-US" altLang="en-US" smtClean="0">
                <a:ea typeface="ＭＳ Ｐゴシック" panose="020B0600070205080204" pitchFamily="34" charset="-128"/>
              </a:rPr>
              <a:t>Together-J and Rationale provide tools for reverse engineering</a:t>
            </a:r>
          </a:p>
          <a:p>
            <a:r>
              <a:rPr lang="en-US" altLang="en-US" smtClean="0">
                <a:ea typeface="ＭＳ Ｐゴシック" panose="020B0600070205080204" pitchFamily="34" charset="-128"/>
              </a:rPr>
              <a:t>Reengineering </a:t>
            </a:r>
          </a:p>
          <a:p>
            <a:pPr lvl="1"/>
            <a:r>
              <a:rPr lang="en-US" altLang="en-US" smtClean="0">
                <a:ea typeface="ＭＳ Ｐゴシック" panose="020B0600070205080204" pitchFamily="34" charset="-128"/>
              </a:rPr>
              <a:t>Used in the context of  project management:</a:t>
            </a:r>
          </a:p>
          <a:p>
            <a:pPr lvl="1"/>
            <a:r>
              <a:rPr lang="en-US" altLang="en-US" smtClean="0">
                <a:ea typeface="ＭＳ Ｐゴシック" panose="020B0600070205080204" pitchFamily="34" charset="-128"/>
              </a:rPr>
              <a:t>Provding new functionality (customer dreams up new stuff) in the context of new technology  (technology enablers)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en-US" sz="2600" smtClean="0">
                <a:ea typeface="ＭＳ Ｐゴシック" panose="020B0600070205080204" pitchFamily="34" charset="-128"/>
              </a:rPr>
              <a:t>Specifying Interfaces</a:t>
            </a:r>
          </a:p>
        </p:txBody>
      </p:sp>
      <p:sp>
        <p:nvSpPr>
          <p:cNvPr id="129027" name="Rectangle 3"/>
          <p:cNvSpPr>
            <a:spLocks noGrp="1" noChangeArrowheads="1"/>
          </p:cNvSpPr>
          <p:nvPr>
            <p:ph type="body" idx="1"/>
          </p:nvPr>
        </p:nvSpPr>
        <p:spPr>
          <a:xfrm>
            <a:off x="368300" y="946150"/>
            <a:ext cx="8253413" cy="5718175"/>
          </a:xfrm>
        </p:spPr>
        <p:txBody>
          <a:bodyPr/>
          <a:lstStyle/>
          <a:p>
            <a:r>
              <a:rPr lang="en-US" altLang="en-US" smtClean="0">
                <a:ea typeface="ＭＳ Ｐゴシック" panose="020B0600070205080204" pitchFamily="34" charset="-128"/>
              </a:rPr>
              <a:t> The players in object design: </a:t>
            </a:r>
          </a:p>
          <a:p>
            <a:pPr lvl="1"/>
            <a:r>
              <a:rPr lang="en-US" altLang="en-US" sz="2400" smtClean="0">
                <a:ea typeface="ＭＳ Ｐゴシック" panose="020B0600070205080204" pitchFamily="34" charset="-128"/>
              </a:rPr>
              <a:t>Class User </a:t>
            </a:r>
          </a:p>
          <a:p>
            <a:pPr lvl="1"/>
            <a:r>
              <a:rPr lang="en-US" altLang="en-US" sz="2400" smtClean="0">
                <a:ea typeface="ＭＳ Ｐゴシック" panose="020B0600070205080204" pitchFamily="34" charset="-128"/>
              </a:rPr>
              <a:t>Class Implementor</a:t>
            </a:r>
          </a:p>
          <a:p>
            <a:pPr lvl="1"/>
            <a:r>
              <a:rPr lang="en-US" altLang="en-US" sz="2400" smtClean="0">
                <a:ea typeface="ＭＳ Ｐゴシック" panose="020B0600070205080204" pitchFamily="34" charset="-128"/>
              </a:rPr>
              <a:t>Class Extender</a:t>
            </a:r>
          </a:p>
          <a:p>
            <a:r>
              <a:rPr lang="en-US" altLang="en-US" smtClean="0">
                <a:ea typeface="ＭＳ Ｐゴシック" panose="020B0600070205080204" pitchFamily="34" charset="-128"/>
              </a:rPr>
              <a:t>Object design: Activities</a:t>
            </a:r>
          </a:p>
          <a:p>
            <a:pPr lvl="1"/>
            <a:r>
              <a:rPr lang="en-US" altLang="en-US" sz="2400" smtClean="0">
                <a:ea typeface="ＭＳ Ｐゴシック" panose="020B0600070205080204" pitchFamily="34" charset="-128"/>
              </a:rPr>
              <a:t>Adding visibility information </a:t>
            </a:r>
          </a:p>
          <a:p>
            <a:pPr lvl="1"/>
            <a:r>
              <a:rPr lang="en-US" altLang="en-US" sz="2400" smtClean="0">
                <a:ea typeface="ＭＳ Ｐゴシック" panose="020B0600070205080204" pitchFamily="34" charset="-128"/>
              </a:rPr>
              <a:t>Adding type signature information</a:t>
            </a:r>
          </a:p>
          <a:p>
            <a:pPr lvl="1"/>
            <a:r>
              <a:rPr lang="en-US" altLang="en-US" sz="2400" smtClean="0">
                <a:ea typeface="ＭＳ Ｐゴシック" panose="020B0600070205080204" pitchFamily="34" charset="-128"/>
              </a:rPr>
              <a:t>Adding contracts</a:t>
            </a:r>
          </a:p>
          <a:p>
            <a:r>
              <a:rPr lang="en-US" altLang="en-US" smtClean="0">
                <a:ea typeface="ＭＳ Ｐゴシック" panose="020B0600070205080204" pitchFamily="34" charset="-128"/>
              </a:rPr>
              <a:t>Detailed view on Design patterns</a:t>
            </a:r>
          </a:p>
          <a:p>
            <a:pPr lvl="1"/>
            <a:r>
              <a:rPr lang="en-US" altLang="en-US" sz="2400" smtClean="0">
                <a:ea typeface="ＭＳ Ｐゴシック" panose="020B0600070205080204" pitchFamily="34" charset="-128"/>
              </a:rPr>
              <a:t>Combination of delegation and inheritance</a:t>
            </a:r>
            <a:endParaRPr lang="en-US" altLang="en-US" smtClean="0">
              <a:ea typeface="ＭＳ Ｐゴシック" panose="020B0600070205080204" pitchFamily="34" charset="-128"/>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en-US" smtClean="0">
                <a:ea typeface="ＭＳ Ｐゴシック" panose="020B0600070205080204" pitchFamily="34" charset="-128"/>
              </a:rPr>
              <a:t>Statistics as a product in the Game Abstract Factory</a:t>
            </a:r>
          </a:p>
        </p:txBody>
      </p:sp>
      <p:sp>
        <p:nvSpPr>
          <p:cNvPr id="131075" name="Rectangle 3"/>
          <p:cNvSpPr>
            <a:spLocks noChangeArrowheads="1"/>
          </p:cNvSpPr>
          <p:nvPr/>
        </p:nvSpPr>
        <p:spPr bwMode="auto">
          <a:xfrm>
            <a:off x="3783013" y="1244600"/>
            <a:ext cx="1968500" cy="41592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1076" name="Rectangle 4"/>
          <p:cNvSpPr>
            <a:spLocks noChangeArrowheads="1"/>
          </p:cNvSpPr>
          <p:nvPr/>
        </p:nvSpPr>
        <p:spPr bwMode="auto">
          <a:xfrm>
            <a:off x="4556125" y="1387475"/>
            <a:ext cx="5508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i="1">
                <a:solidFill>
                  <a:srgbClr val="000000"/>
                </a:solidFill>
                <a:latin typeface="Lucida Sans Typewriter" panose="020B0509030504030204" pitchFamily="49" charset="0"/>
              </a:rPr>
              <a:t>Game</a:t>
            </a:r>
            <a:endParaRPr lang="en-US" altLang="en-US">
              <a:latin typeface="Lucida Sans Typewriter" panose="020B0509030504030204" pitchFamily="49" charset="0"/>
            </a:endParaRPr>
          </a:p>
        </p:txBody>
      </p:sp>
      <p:sp>
        <p:nvSpPr>
          <p:cNvPr id="131077" name="Rectangle 5"/>
          <p:cNvSpPr>
            <a:spLocks noChangeArrowheads="1"/>
          </p:cNvSpPr>
          <p:nvPr/>
        </p:nvSpPr>
        <p:spPr bwMode="auto">
          <a:xfrm>
            <a:off x="3783013" y="1863725"/>
            <a:ext cx="1968500" cy="37147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1078" name="Rectangle 6"/>
          <p:cNvSpPr>
            <a:spLocks noChangeArrowheads="1"/>
          </p:cNvSpPr>
          <p:nvPr/>
        </p:nvSpPr>
        <p:spPr bwMode="auto">
          <a:xfrm>
            <a:off x="3838575" y="1911350"/>
            <a:ext cx="24796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createStatistics()</a:t>
            </a:r>
            <a:endParaRPr lang="en-US" altLang="en-US">
              <a:latin typeface="Lucida Sans Typewriter" panose="020B0509030504030204" pitchFamily="49" charset="0"/>
            </a:endParaRPr>
          </a:p>
        </p:txBody>
      </p:sp>
      <p:sp>
        <p:nvSpPr>
          <p:cNvPr id="131079" name="Rectangle 7"/>
          <p:cNvSpPr>
            <a:spLocks noChangeArrowheads="1"/>
          </p:cNvSpPr>
          <p:nvPr/>
        </p:nvSpPr>
        <p:spPr bwMode="auto">
          <a:xfrm>
            <a:off x="3783013" y="1663700"/>
            <a:ext cx="1968500" cy="196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1080" name="Rectangle 8"/>
          <p:cNvSpPr>
            <a:spLocks noChangeArrowheads="1"/>
          </p:cNvSpPr>
          <p:nvPr/>
        </p:nvSpPr>
        <p:spPr bwMode="auto">
          <a:xfrm>
            <a:off x="5684838" y="2914650"/>
            <a:ext cx="1793875" cy="43656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1081" name="Rectangle 9"/>
          <p:cNvSpPr>
            <a:spLocks noChangeArrowheads="1"/>
          </p:cNvSpPr>
          <p:nvPr/>
        </p:nvSpPr>
        <p:spPr bwMode="auto">
          <a:xfrm>
            <a:off x="5918200" y="3013075"/>
            <a:ext cx="12398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ChessGame</a:t>
            </a:r>
            <a:endParaRPr lang="en-US" altLang="en-US">
              <a:latin typeface="Lucida Sans Typewriter" panose="020B0509030504030204" pitchFamily="49" charset="0"/>
            </a:endParaRPr>
          </a:p>
        </p:txBody>
      </p:sp>
      <p:sp>
        <p:nvSpPr>
          <p:cNvPr id="131082" name="Rectangle 10"/>
          <p:cNvSpPr>
            <a:spLocks noChangeArrowheads="1"/>
          </p:cNvSpPr>
          <p:nvPr/>
        </p:nvSpPr>
        <p:spPr bwMode="auto">
          <a:xfrm>
            <a:off x="1835150" y="2914650"/>
            <a:ext cx="1816100" cy="43656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1083" name="Rectangle 11"/>
          <p:cNvSpPr>
            <a:spLocks noChangeArrowheads="1"/>
          </p:cNvSpPr>
          <p:nvPr/>
        </p:nvSpPr>
        <p:spPr bwMode="auto">
          <a:xfrm>
            <a:off x="1906588" y="3017838"/>
            <a:ext cx="1790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TicTacToeGame</a:t>
            </a:r>
            <a:endParaRPr lang="en-US" altLang="en-US">
              <a:latin typeface="Lucida Sans Typewriter" panose="020B0509030504030204" pitchFamily="49" charset="0"/>
            </a:endParaRPr>
          </a:p>
        </p:txBody>
      </p:sp>
      <p:sp>
        <p:nvSpPr>
          <p:cNvPr id="131084" name="Rectangle 12"/>
          <p:cNvSpPr>
            <a:spLocks noChangeArrowheads="1"/>
          </p:cNvSpPr>
          <p:nvPr/>
        </p:nvSpPr>
        <p:spPr bwMode="auto">
          <a:xfrm>
            <a:off x="2622550" y="5778500"/>
            <a:ext cx="1793875" cy="41592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1085" name="Rectangle 13"/>
          <p:cNvSpPr>
            <a:spLocks noChangeArrowheads="1"/>
          </p:cNvSpPr>
          <p:nvPr/>
        </p:nvSpPr>
        <p:spPr bwMode="auto">
          <a:xfrm>
            <a:off x="2840038" y="5845175"/>
            <a:ext cx="1790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TTTStatistics</a:t>
            </a:r>
            <a:endParaRPr lang="en-US" altLang="en-US">
              <a:latin typeface="Lucida Sans Typewriter" panose="020B0509030504030204" pitchFamily="49" charset="0"/>
            </a:endParaRPr>
          </a:p>
        </p:txBody>
      </p:sp>
      <p:sp>
        <p:nvSpPr>
          <p:cNvPr id="131086" name="Rectangle 14"/>
          <p:cNvSpPr>
            <a:spLocks noChangeArrowheads="1"/>
          </p:cNvSpPr>
          <p:nvPr/>
        </p:nvSpPr>
        <p:spPr bwMode="auto">
          <a:xfrm>
            <a:off x="4525963" y="5778500"/>
            <a:ext cx="1793875" cy="41592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1087" name="Rectangle 15"/>
          <p:cNvSpPr>
            <a:spLocks noChangeArrowheads="1"/>
          </p:cNvSpPr>
          <p:nvPr/>
        </p:nvSpPr>
        <p:spPr bwMode="auto">
          <a:xfrm>
            <a:off x="4630738" y="5845175"/>
            <a:ext cx="20653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ChessStatistics</a:t>
            </a:r>
            <a:endParaRPr lang="en-US" altLang="en-US">
              <a:latin typeface="Lucida Sans Typewriter" panose="020B0509030504030204" pitchFamily="49" charset="0"/>
            </a:endParaRPr>
          </a:p>
        </p:txBody>
      </p:sp>
      <p:sp>
        <p:nvSpPr>
          <p:cNvPr id="131088" name="Freeform 16"/>
          <p:cNvSpPr>
            <a:spLocks/>
          </p:cNvSpPr>
          <p:nvPr/>
        </p:nvSpPr>
        <p:spPr bwMode="auto">
          <a:xfrm>
            <a:off x="4306888" y="5145088"/>
            <a:ext cx="306387" cy="239712"/>
          </a:xfrm>
          <a:custGeom>
            <a:avLst/>
            <a:gdLst>
              <a:gd name="T0" fmla="*/ 2147483647 w 193"/>
              <a:gd name="T1" fmla="*/ 2147483647 h 151"/>
              <a:gd name="T2" fmla="*/ 0 w 193"/>
              <a:gd name="T3" fmla="*/ 2147483647 h 151"/>
              <a:gd name="T4" fmla="*/ 2147483647 w 193"/>
              <a:gd name="T5" fmla="*/ 0 h 151"/>
              <a:gd name="T6" fmla="*/ 2147483647 w 193"/>
              <a:gd name="T7" fmla="*/ 2147483647 h 151"/>
              <a:gd name="T8" fmla="*/ 2147483647 w 193"/>
              <a:gd name="T9" fmla="*/ 2147483647 h 151"/>
              <a:gd name="T10" fmla="*/ 0 60000 65536"/>
              <a:gd name="T11" fmla="*/ 0 60000 65536"/>
              <a:gd name="T12" fmla="*/ 0 60000 65536"/>
              <a:gd name="T13" fmla="*/ 0 60000 65536"/>
              <a:gd name="T14" fmla="*/ 0 60000 65536"/>
              <a:gd name="T15" fmla="*/ 0 w 193"/>
              <a:gd name="T16" fmla="*/ 0 h 151"/>
              <a:gd name="T17" fmla="*/ 193 w 193"/>
              <a:gd name="T18" fmla="*/ 151 h 151"/>
            </a:gdLst>
            <a:ahLst/>
            <a:cxnLst>
              <a:cxn ang="T10">
                <a:pos x="T0" y="T1"/>
              </a:cxn>
              <a:cxn ang="T11">
                <a:pos x="T2" y="T3"/>
              </a:cxn>
              <a:cxn ang="T12">
                <a:pos x="T4" y="T5"/>
              </a:cxn>
              <a:cxn ang="T13">
                <a:pos x="T6" y="T7"/>
              </a:cxn>
              <a:cxn ang="T14">
                <a:pos x="T8" y="T9"/>
              </a:cxn>
            </a:cxnLst>
            <a:rect l="T15" t="T16" r="T17" b="T18"/>
            <a:pathLst>
              <a:path w="193" h="151">
                <a:moveTo>
                  <a:pt x="97" y="151"/>
                </a:moveTo>
                <a:lnTo>
                  <a:pt x="0" y="151"/>
                </a:lnTo>
                <a:lnTo>
                  <a:pt x="97" y="0"/>
                </a:lnTo>
                <a:lnTo>
                  <a:pt x="193" y="151"/>
                </a:lnTo>
                <a:lnTo>
                  <a:pt x="97" y="151"/>
                </a:lnTo>
                <a:close/>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1089" name="Freeform 17"/>
          <p:cNvSpPr>
            <a:spLocks/>
          </p:cNvSpPr>
          <p:nvPr/>
        </p:nvSpPr>
        <p:spPr bwMode="auto">
          <a:xfrm>
            <a:off x="3519488" y="5538788"/>
            <a:ext cx="1881187" cy="239712"/>
          </a:xfrm>
          <a:custGeom>
            <a:avLst/>
            <a:gdLst>
              <a:gd name="T0" fmla="*/ 0 w 1185"/>
              <a:gd name="T1" fmla="*/ 2147483647 h 151"/>
              <a:gd name="T2" fmla="*/ 0 w 1185"/>
              <a:gd name="T3" fmla="*/ 0 h 151"/>
              <a:gd name="T4" fmla="*/ 2147483647 w 1185"/>
              <a:gd name="T5" fmla="*/ 0 h 151"/>
              <a:gd name="T6" fmla="*/ 2147483647 w 1185"/>
              <a:gd name="T7" fmla="*/ 2147483647 h 151"/>
              <a:gd name="T8" fmla="*/ 0 60000 65536"/>
              <a:gd name="T9" fmla="*/ 0 60000 65536"/>
              <a:gd name="T10" fmla="*/ 0 60000 65536"/>
              <a:gd name="T11" fmla="*/ 0 60000 65536"/>
              <a:gd name="T12" fmla="*/ 0 w 1185"/>
              <a:gd name="T13" fmla="*/ 0 h 151"/>
              <a:gd name="T14" fmla="*/ 1185 w 1185"/>
              <a:gd name="T15" fmla="*/ 151 h 151"/>
            </a:gdLst>
            <a:ahLst/>
            <a:cxnLst>
              <a:cxn ang="T8">
                <a:pos x="T0" y="T1"/>
              </a:cxn>
              <a:cxn ang="T9">
                <a:pos x="T2" y="T3"/>
              </a:cxn>
              <a:cxn ang="T10">
                <a:pos x="T4" y="T5"/>
              </a:cxn>
              <a:cxn ang="T11">
                <a:pos x="T6" y="T7"/>
              </a:cxn>
            </a:cxnLst>
            <a:rect l="T12" t="T13" r="T14" b="T15"/>
            <a:pathLst>
              <a:path w="1185" h="151">
                <a:moveTo>
                  <a:pt x="0" y="151"/>
                </a:moveTo>
                <a:lnTo>
                  <a:pt x="0" y="0"/>
                </a:lnTo>
                <a:lnTo>
                  <a:pt x="1185" y="0"/>
                </a:lnTo>
                <a:lnTo>
                  <a:pt x="1185" y="138"/>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1090" name="Freeform 18"/>
          <p:cNvSpPr>
            <a:spLocks/>
          </p:cNvSpPr>
          <p:nvPr/>
        </p:nvSpPr>
        <p:spPr bwMode="auto">
          <a:xfrm>
            <a:off x="4525963" y="2235200"/>
            <a:ext cx="284162" cy="241300"/>
          </a:xfrm>
          <a:custGeom>
            <a:avLst/>
            <a:gdLst>
              <a:gd name="T0" fmla="*/ 2147483647 w 179"/>
              <a:gd name="T1" fmla="*/ 2147483647 h 152"/>
              <a:gd name="T2" fmla="*/ 0 w 179"/>
              <a:gd name="T3" fmla="*/ 2147483647 h 152"/>
              <a:gd name="T4" fmla="*/ 2147483647 w 179"/>
              <a:gd name="T5" fmla="*/ 0 h 152"/>
              <a:gd name="T6" fmla="*/ 2147483647 w 179"/>
              <a:gd name="T7" fmla="*/ 2147483647 h 152"/>
              <a:gd name="T8" fmla="*/ 2147483647 w 179"/>
              <a:gd name="T9" fmla="*/ 2147483647 h 152"/>
              <a:gd name="T10" fmla="*/ 0 60000 65536"/>
              <a:gd name="T11" fmla="*/ 0 60000 65536"/>
              <a:gd name="T12" fmla="*/ 0 60000 65536"/>
              <a:gd name="T13" fmla="*/ 0 60000 65536"/>
              <a:gd name="T14" fmla="*/ 0 60000 65536"/>
              <a:gd name="T15" fmla="*/ 0 w 179"/>
              <a:gd name="T16" fmla="*/ 0 h 152"/>
              <a:gd name="T17" fmla="*/ 179 w 179"/>
              <a:gd name="T18" fmla="*/ 152 h 152"/>
            </a:gdLst>
            <a:ahLst/>
            <a:cxnLst>
              <a:cxn ang="T10">
                <a:pos x="T0" y="T1"/>
              </a:cxn>
              <a:cxn ang="T11">
                <a:pos x="T2" y="T3"/>
              </a:cxn>
              <a:cxn ang="T12">
                <a:pos x="T4" y="T5"/>
              </a:cxn>
              <a:cxn ang="T13">
                <a:pos x="T6" y="T7"/>
              </a:cxn>
              <a:cxn ang="T14">
                <a:pos x="T8" y="T9"/>
              </a:cxn>
            </a:cxnLst>
            <a:rect l="T15" t="T16" r="T17" b="T18"/>
            <a:pathLst>
              <a:path w="179" h="152">
                <a:moveTo>
                  <a:pt x="96" y="152"/>
                </a:moveTo>
                <a:lnTo>
                  <a:pt x="0" y="152"/>
                </a:lnTo>
                <a:lnTo>
                  <a:pt x="96" y="0"/>
                </a:lnTo>
                <a:lnTo>
                  <a:pt x="179" y="152"/>
                </a:lnTo>
                <a:lnTo>
                  <a:pt x="96" y="152"/>
                </a:lnTo>
                <a:close/>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1091" name="Line 19"/>
          <p:cNvSpPr>
            <a:spLocks noChangeShapeType="1"/>
          </p:cNvSpPr>
          <p:nvPr/>
        </p:nvSpPr>
        <p:spPr bwMode="auto">
          <a:xfrm flipV="1">
            <a:off x="4460875" y="5384800"/>
            <a:ext cx="1588" cy="1539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1092" name="Line 20"/>
          <p:cNvSpPr>
            <a:spLocks noChangeShapeType="1"/>
          </p:cNvSpPr>
          <p:nvPr/>
        </p:nvSpPr>
        <p:spPr bwMode="auto">
          <a:xfrm flipV="1">
            <a:off x="4678363" y="2476500"/>
            <a:ext cx="1587" cy="15240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1093" name="Rectangle 21"/>
          <p:cNvSpPr>
            <a:spLocks noChangeArrowheads="1"/>
          </p:cNvSpPr>
          <p:nvPr/>
        </p:nvSpPr>
        <p:spPr bwMode="auto">
          <a:xfrm>
            <a:off x="523875" y="1295400"/>
            <a:ext cx="1793875" cy="41592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1094" name="Rectangle 22"/>
          <p:cNvSpPr>
            <a:spLocks noChangeArrowheads="1"/>
          </p:cNvSpPr>
          <p:nvPr/>
        </p:nvSpPr>
        <p:spPr bwMode="auto">
          <a:xfrm>
            <a:off x="887413" y="1438275"/>
            <a:ext cx="1377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Tournament</a:t>
            </a:r>
            <a:endParaRPr lang="en-US" altLang="en-US">
              <a:latin typeface="Lucida Sans Typewriter" panose="020B0509030504030204" pitchFamily="49" charset="0"/>
            </a:endParaRPr>
          </a:p>
        </p:txBody>
      </p:sp>
      <p:sp>
        <p:nvSpPr>
          <p:cNvPr id="131095" name="Rectangle 23"/>
          <p:cNvSpPr>
            <a:spLocks noChangeArrowheads="1"/>
          </p:cNvSpPr>
          <p:nvPr/>
        </p:nvSpPr>
        <p:spPr bwMode="auto">
          <a:xfrm>
            <a:off x="3454400" y="3968750"/>
            <a:ext cx="1968500" cy="41592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1096" name="Rectangle 24"/>
          <p:cNvSpPr>
            <a:spLocks noChangeArrowheads="1"/>
          </p:cNvSpPr>
          <p:nvPr/>
        </p:nvSpPr>
        <p:spPr bwMode="auto">
          <a:xfrm>
            <a:off x="3917950" y="4111625"/>
            <a:ext cx="1377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i="1">
                <a:solidFill>
                  <a:srgbClr val="000000"/>
                </a:solidFill>
                <a:latin typeface="Lucida Sans Typewriter" panose="020B0509030504030204" pitchFamily="49" charset="0"/>
              </a:rPr>
              <a:t>Statistics</a:t>
            </a:r>
            <a:endParaRPr lang="en-US" altLang="en-US">
              <a:latin typeface="Lucida Sans Typewriter" panose="020B0509030504030204" pitchFamily="49" charset="0"/>
            </a:endParaRPr>
          </a:p>
        </p:txBody>
      </p:sp>
      <p:sp>
        <p:nvSpPr>
          <p:cNvPr id="131097" name="Rectangle 25"/>
          <p:cNvSpPr>
            <a:spLocks noChangeArrowheads="1"/>
          </p:cNvSpPr>
          <p:nvPr/>
        </p:nvSpPr>
        <p:spPr bwMode="auto">
          <a:xfrm>
            <a:off x="3454400" y="4576763"/>
            <a:ext cx="1968500" cy="56832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1098" name="Rectangle 26"/>
          <p:cNvSpPr>
            <a:spLocks noChangeArrowheads="1"/>
          </p:cNvSpPr>
          <p:nvPr/>
        </p:nvSpPr>
        <p:spPr bwMode="auto">
          <a:xfrm>
            <a:off x="3576638" y="4637088"/>
            <a:ext cx="11017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update()</a:t>
            </a:r>
            <a:endParaRPr lang="en-US" altLang="en-US">
              <a:latin typeface="Lucida Sans Typewriter" panose="020B0509030504030204" pitchFamily="49" charset="0"/>
            </a:endParaRPr>
          </a:p>
        </p:txBody>
      </p:sp>
      <p:sp>
        <p:nvSpPr>
          <p:cNvPr id="131099" name="Rectangle 27"/>
          <p:cNvSpPr>
            <a:spLocks noChangeArrowheads="1"/>
          </p:cNvSpPr>
          <p:nvPr/>
        </p:nvSpPr>
        <p:spPr bwMode="auto">
          <a:xfrm>
            <a:off x="3576638" y="4849813"/>
            <a:ext cx="12398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getStat()</a:t>
            </a:r>
            <a:endParaRPr lang="en-US" altLang="en-US">
              <a:latin typeface="Lucida Sans Typewriter" panose="020B0509030504030204" pitchFamily="49" charset="0"/>
            </a:endParaRPr>
          </a:p>
        </p:txBody>
      </p:sp>
      <p:sp>
        <p:nvSpPr>
          <p:cNvPr id="131100" name="Rectangle 28"/>
          <p:cNvSpPr>
            <a:spLocks noChangeArrowheads="1"/>
          </p:cNvSpPr>
          <p:nvPr/>
        </p:nvSpPr>
        <p:spPr bwMode="auto">
          <a:xfrm>
            <a:off x="3454400" y="4375150"/>
            <a:ext cx="1968500" cy="1968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1101" name="Rectangle 29"/>
          <p:cNvSpPr>
            <a:spLocks noChangeArrowheads="1"/>
          </p:cNvSpPr>
          <p:nvPr/>
        </p:nvSpPr>
        <p:spPr bwMode="auto">
          <a:xfrm>
            <a:off x="6516688" y="5778500"/>
            <a:ext cx="1946275" cy="41592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1102" name="Rectangle 30"/>
          <p:cNvSpPr>
            <a:spLocks noChangeArrowheads="1"/>
          </p:cNvSpPr>
          <p:nvPr/>
        </p:nvSpPr>
        <p:spPr bwMode="auto">
          <a:xfrm>
            <a:off x="6589713" y="5845175"/>
            <a:ext cx="23415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DefaultStatistics</a:t>
            </a:r>
            <a:endParaRPr lang="en-US" altLang="en-US">
              <a:latin typeface="Lucida Sans Typewriter" panose="020B0509030504030204" pitchFamily="49" charset="0"/>
            </a:endParaRPr>
          </a:p>
        </p:txBody>
      </p:sp>
      <p:sp>
        <p:nvSpPr>
          <p:cNvPr id="131103" name="Freeform 31"/>
          <p:cNvSpPr>
            <a:spLocks/>
          </p:cNvSpPr>
          <p:nvPr/>
        </p:nvSpPr>
        <p:spPr bwMode="auto">
          <a:xfrm>
            <a:off x="5400675" y="5538788"/>
            <a:ext cx="2078038" cy="239712"/>
          </a:xfrm>
          <a:custGeom>
            <a:avLst/>
            <a:gdLst>
              <a:gd name="T0" fmla="*/ 0 w 1309"/>
              <a:gd name="T1" fmla="*/ 0 h 151"/>
              <a:gd name="T2" fmla="*/ 2147483647 w 1309"/>
              <a:gd name="T3" fmla="*/ 0 h 151"/>
              <a:gd name="T4" fmla="*/ 2147483647 w 1309"/>
              <a:gd name="T5" fmla="*/ 2147483647 h 151"/>
              <a:gd name="T6" fmla="*/ 0 60000 65536"/>
              <a:gd name="T7" fmla="*/ 0 60000 65536"/>
              <a:gd name="T8" fmla="*/ 0 60000 65536"/>
              <a:gd name="T9" fmla="*/ 0 w 1309"/>
              <a:gd name="T10" fmla="*/ 0 h 151"/>
              <a:gd name="T11" fmla="*/ 1309 w 1309"/>
              <a:gd name="T12" fmla="*/ 151 h 151"/>
            </a:gdLst>
            <a:ahLst/>
            <a:cxnLst>
              <a:cxn ang="T6">
                <a:pos x="T0" y="T1"/>
              </a:cxn>
              <a:cxn ang="T7">
                <a:pos x="T2" y="T3"/>
              </a:cxn>
              <a:cxn ang="T8">
                <a:pos x="T4" y="T5"/>
              </a:cxn>
            </a:cxnLst>
            <a:rect l="T9" t="T10" r="T11" b="T12"/>
            <a:pathLst>
              <a:path w="1309" h="151">
                <a:moveTo>
                  <a:pt x="0" y="0"/>
                </a:moveTo>
                <a:lnTo>
                  <a:pt x="1309" y="0"/>
                </a:lnTo>
                <a:lnTo>
                  <a:pt x="1309" y="151"/>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1104" name="Line 32"/>
          <p:cNvSpPr>
            <a:spLocks noChangeShapeType="1"/>
          </p:cNvSpPr>
          <p:nvPr/>
        </p:nvSpPr>
        <p:spPr bwMode="auto">
          <a:xfrm>
            <a:off x="2317750" y="1536700"/>
            <a:ext cx="1465263" cy="0"/>
          </a:xfrm>
          <a:prstGeom prst="line">
            <a:avLst/>
          </a:prstGeom>
          <a:noFill/>
          <a:ln w="2857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31105" name="Line 33"/>
          <p:cNvSpPr>
            <a:spLocks noChangeShapeType="1"/>
          </p:cNvSpPr>
          <p:nvPr/>
        </p:nvSpPr>
        <p:spPr bwMode="auto">
          <a:xfrm>
            <a:off x="6108700" y="3395663"/>
            <a:ext cx="0" cy="2362200"/>
          </a:xfrm>
          <a:prstGeom prst="line">
            <a:avLst/>
          </a:prstGeom>
          <a:noFill/>
          <a:ln w="2857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31106" name="Line 34"/>
          <p:cNvSpPr>
            <a:spLocks noChangeShapeType="1"/>
          </p:cNvSpPr>
          <p:nvPr/>
        </p:nvSpPr>
        <p:spPr bwMode="auto">
          <a:xfrm flipH="1">
            <a:off x="2840038" y="3395663"/>
            <a:ext cx="0" cy="2362200"/>
          </a:xfrm>
          <a:prstGeom prst="line">
            <a:avLst/>
          </a:prstGeom>
          <a:noFill/>
          <a:ln w="2857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31107" name="Line 35"/>
          <p:cNvSpPr>
            <a:spLocks noChangeShapeType="1"/>
          </p:cNvSpPr>
          <p:nvPr/>
        </p:nvSpPr>
        <p:spPr bwMode="auto">
          <a:xfrm flipH="1">
            <a:off x="3792538" y="3525838"/>
            <a:ext cx="7937" cy="442912"/>
          </a:xfrm>
          <a:prstGeom prst="line">
            <a:avLst/>
          </a:prstGeom>
          <a:noFill/>
          <a:ln w="2857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31108" name="Line 36"/>
          <p:cNvSpPr>
            <a:spLocks noChangeShapeType="1"/>
          </p:cNvSpPr>
          <p:nvPr/>
        </p:nvSpPr>
        <p:spPr bwMode="auto">
          <a:xfrm flipH="1">
            <a:off x="1004888" y="1711325"/>
            <a:ext cx="1587" cy="18161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31109" name="Line 37"/>
          <p:cNvSpPr>
            <a:spLocks noChangeShapeType="1"/>
          </p:cNvSpPr>
          <p:nvPr/>
        </p:nvSpPr>
        <p:spPr bwMode="auto">
          <a:xfrm>
            <a:off x="1006475" y="3527425"/>
            <a:ext cx="277653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131110" name="Group 38"/>
          <p:cNvGrpSpPr>
            <a:grpSpLocks/>
          </p:cNvGrpSpPr>
          <p:nvPr/>
        </p:nvGrpSpPr>
        <p:grpSpPr bwMode="auto">
          <a:xfrm>
            <a:off x="2840038" y="2628900"/>
            <a:ext cx="3749675" cy="285750"/>
            <a:chOff x="1984" y="1415"/>
            <a:chExt cx="1738" cy="117"/>
          </a:xfrm>
        </p:grpSpPr>
        <p:sp>
          <p:nvSpPr>
            <p:cNvPr id="131111" name="Line 39"/>
            <p:cNvSpPr>
              <a:spLocks noChangeShapeType="1"/>
            </p:cNvSpPr>
            <p:nvPr/>
          </p:nvSpPr>
          <p:spPr bwMode="auto">
            <a:xfrm flipV="1">
              <a:off x="1984" y="1415"/>
              <a:ext cx="0" cy="1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31112" name="Line 40"/>
            <p:cNvSpPr>
              <a:spLocks noChangeShapeType="1"/>
            </p:cNvSpPr>
            <p:nvPr/>
          </p:nvSpPr>
          <p:spPr bwMode="auto">
            <a:xfrm flipV="1">
              <a:off x="3722" y="1415"/>
              <a:ext cx="0" cy="1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31113" name="Line 41"/>
            <p:cNvSpPr>
              <a:spLocks noChangeShapeType="1"/>
            </p:cNvSpPr>
            <p:nvPr/>
          </p:nvSpPr>
          <p:spPr bwMode="auto">
            <a:xfrm>
              <a:off x="1984" y="1415"/>
              <a:ext cx="17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ltLang="en-US" smtClean="0">
                <a:ea typeface="ＭＳ Ｐゴシック" panose="020B0600070205080204" pitchFamily="34" charset="-128"/>
              </a:rPr>
              <a:t>N-ary association class Statistics</a:t>
            </a:r>
          </a:p>
        </p:txBody>
      </p:sp>
      <p:sp>
        <p:nvSpPr>
          <p:cNvPr id="133123" name="Rectangle 3"/>
          <p:cNvSpPr>
            <a:spLocks noChangeArrowheads="1"/>
          </p:cNvSpPr>
          <p:nvPr/>
        </p:nvSpPr>
        <p:spPr bwMode="auto">
          <a:xfrm>
            <a:off x="4919663" y="4552950"/>
            <a:ext cx="1376362" cy="37147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3124" name="Rectangle 4"/>
          <p:cNvSpPr>
            <a:spLocks noChangeArrowheads="1"/>
          </p:cNvSpPr>
          <p:nvPr/>
        </p:nvSpPr>
        <p:spPr bwMode="auto">
          <a:xfrm>
            <a:off x="4991100" y="4624388"/>
            <a:ext cx="1377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Tournament</a:t>
            </a:r>
            <a:endParaRPr lang="en-US" altLang="en-US">
              <a:latin typeface="Lucida Sans Typewriter" panose="020B0509030504030204" pitchFamily="49" charset="0"/>
            </a:endParaRPr>
          </a:p>
        </p:txBody>
      </p:sp>
      <p:sp>
        <p:nvSpPr>
          <p:cNvPr id="133125" name="Rectangle 5"/>
          <p:cNvSpPr>
            <a:spLocks noChangeArrowheads="1"/>
          </p:cNvSpPr>
          <p:nvPr/>
        </p:nvSpPr>
        <p:spPr bwMode="auto">
          <a:xfrm>
            <a:off x="8026400" y="4291013"/>
            <a:ext cx="550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0..1</a:t>
            </a:r>
            <a:endParaRPr lang="en-US" altLang="en-US">
              <a:latin typeface="Lucida Sans Typewriter" panose="020B0509030504030204" pitchFamily="49" charset="0"/>
            </a:endParaRPr>
          </a:p>
        </p:txBody>
      </p:sp>
      <p:sp>
        <p:nvSpPr>
          <p:cNvPr id="133126" name="Rectangle 6"/>
          <p:cNvSpPr>
            <a:spLocks noChangeArrowheads="1"/>
          </p:cNvSpPr>
          <p:nvPr/>
        </p:nvSpPr>
        <p:spPr bwMode="auto">
          <a:xfrm>
            <a:off x="2782888" y="4291013"/>
            <a:ext cx="5508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0..1</a:t>
            </a:r>
            <a:endParaRPr lang="en-US" altLang="en-US">
              <a:latin typeface="Lucida Sans Typewriter" panose="020B0509030504030204" pitchFamily="49" charset="0"/>
            </a:endParaRPr>
          </a:p>
        </p:txBody>
      </p:sp>
      <p:sp>
        <p:nvSpPr>
          <p:cNvPr id="133127" name="Rectangle 7"/>
          <p:cNvSpPr>
            <a:spLocks noChangeArrowheads="1"/>
          </p:cNvSpPr>
          <p:nvPr/>
        </p:nvSpPr>
        <p:spPr bwMode="auto">
          <a:xfrm>
            <a:off x="563563" y="4291013"/>
            <a:ext cx="5508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0..1</a:t>
            </a:r>
            <a:endParaRPr lang="en-US" altLang="en-US">
              <a:latin typeface="Lucida Sans Typewriter" panose="020B0509030504030204" pitchFamily="49" charset="0"/>
            </a:endParaRPr>
          </a:p>
        </p:txBody>
      </p:sp>
      <p:sp>
        <p:nvSpPr>
          <p:cNvPr id="133128" name="Rectangle 8"/>
          <p:cNvSpPr>
            <a:spLocks noChangeArrowheads="1"/>
          </p:cNvSpPr>
          <p:nvPr/>
        </p:nvSpPr>
        <p:spPr bwMode="auto">
          <a:xfrm>
            <a:off x="4130675" y="3514725"/>
            <a:ext cx="138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1</a:t>
            </a:r>
            <a:endParaRPr lang="en-US" altLang="en-US">
              <a:latin typeface="Lucida Sans Typewriter" panose="020B0509030504030204" pitchFamily="49" charset="0"/>
            </a:endParaRPr>
          </a:p>
        </p:txBody>
      </p:sp>
      <p:sp>
        <p:nvSpPr>
          <p:cNvPr id="133129" name="Rectangle 9"/>
          <p:cNvSpPr>
            <a:spLocks noChangeArrowheads="1"/>
          </p:cNvSpPr>
          <p:nvPr/>
        </p:nvSpPr>
        <p:spPr bwMode="auto">
          <a:xfrm>
            <a:off x="4881563" y="3514725"/>
            <a:ext cx="138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a:t>
            </a:r>
            <a:endParaRPr lang="en-US" altLang="en-US">
              <a:latin typeface="Lucida Sans Typewriter" panose="020B0509030504030204" pitchFamily="49" charset="0"/>
            </a:endParaRPr>
          </a:p>
        </p:txBody>
      </p:sp>
      <p:sp>
        <p:nvSpPr>
          <p:cNvPr id="133130" name="Rectangle 10"/>
          <p:cNvSpPr>
            <a:spLocks noChangeArrowheads="1"/>
          </p:cNvSpPr>
          <p:nvPr/>
        </p:nvSpPr>
        <p:spPr bwMode="auto">
          <a:xfrm>
            <a:off x="4359275" y="3979863"/>
            <a:ext cx="1381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1</a:t>
            </a:r>
            <a:endParaRPr lang="en-US" altLang="en-US">
              <a:latin typeface="Lucida Sans Typewriter" panose="020B0509030504030204" pitchFamily="49" charset="0"/>
            </a:endParaRPr>
          </a:p>
        </p:txBody>
      </p:sp>
      <p:sp>
        <p:nvSpPr>
          <p:cNvPr id="133131" name="Freeform 11"/>
          <p:cNvSpPr>
            <a:spLocks/>
          </p:cNvSpPr>
          <p:nvPr/>
        </p:nvSpPr>
        <p:spPr bwMode="auto">
          <a:xfrm>
            <a:off x="4264025" y="3482975"/>
            <a:ext cx="546100" cy="546100"/>
          </a:xfrm>
          <a:custGeom>
            <a:avLst/>
            <a:gdLst>
              <a:gd name="T0" fmla="*/ 0 w 344"/>
              <a:gd name="T1" fmla="*/ 2147483647 h 344"/>
              <a:gd name="T2" fmla="*/ 2147483647 w 344"/>
              <a:gd name="T3" fmla="*/ 0 h 344"/>
              <a:gd name="T4" fmla="*/ 2147483647 w 344"/>
              <a:gd name="T5" fmla="*/ 2147483647 h 344"/>
              <a:gd name="T6" fmla="*/ 2147483647 w 344"/>
              <a:gd name="T7" fmla="*/ 2147483647 h 344"/>
              <a:gd name="T8" fmla="*/ 0 w 344"/>
              <a:gd name="T9" fmla="*/ 2147483647 h 344"/>
              <a:gd name="T10" fmla="*/ 0 60000 65536"/>
              <a:gd name="T11" fmla="*/ 0 60000 65536"/>
              <a:gd name="T12" fmla="*/ 0 60000 65536"/>
              <a:gd name="T13" fmla="*/ 0 60000 65536"/>
              <a:gd name="T14" fmla="*/ 0 60000 65536"/>
              <a:gd name="T15" fmla="*/ 0 w 344"/>
              <a:gd name="T16" fmla="*/ 0 h 344"/>
              <a:gd name="T17" fmla="*/ 344 w 344"/>
              <a:gd name="T18" fmla="*/ 344 h 344"/>
            </a:gdLst>
            <a:ahLst/>
            <a:cxnLst>
              <a:cxn ang="T10">
                <a:pos x="T0" y="T1"/>
              </a:cxn>
              <a:cxn ang="T11">
                <a:pos x="T2" y="T3"/>
              </a:cxn>
              <a:cxn ang="T12">
                <a:pos x="T4" y="T5"/>
              </a:cxn>
              <a:cxn ang="T13">
                <a:pos x="T6" y="T7"/>
              </a:cxn>
              <a:cxn ang="T14">
                <a:pos x="T8" y="T9"/>
              </a:cxn>
            </a:cxnLst>
            <a:rect l="T15" t="T16" r="T17" b="T18"/>
            <a:pathLst>
              <a:path w="344" h="344">
                <a:moveTo>
                  <a:pt x="0" y="179"/>
                </a:moveTo>
                <a:lnTo>
                  <a:pt x="179" y="0"/>
                </a:lnTo>
                <a:lnTo>
                  <a:pt x="344" y="179"/>
                </a:lnTo>
                <a:lnTo>
                  <a:pt x="179" y="344"/>
                </a:lnTo>
                <a:lnTo>
                  <a:pt x="0" y="179"/>
                </a:lnTo>
                <a:close/>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3132" name="Freeform 12"/>
          <p:cNvSpPr>
            <a:spLocks/>
          </p:cNvSpPr>
          <p:nvPr/>
        </p:nvSpPr>
        <p:spPr bwMode="auto">
          <a:xfrm>
            <a:off x="1031875" y="3767138"/>
            <a:ext cx="3232150" cy="785812"/>
          </a:xfrm>
          <a:custGeom>
            <a:avLst/>
            <a:gdLst>
              <a:gd name="T0" fmla="*/ 0 w 2036"/>
              <a:gd name="T1" fmla="*/ 2147483647 h 495"/>
              <a:gd name="T2" fmla="*/ 0 w 2036"/>
              <a:gd name="T3" fmla="*/ 0 h 495"/>
              <a:gd name="T4" fmla="*/ 2147483647 w 2036"/>
              <a:gd name="T5" fmla="*/ 0 h 495"/>
              <a:gd name="T6" fmla="*/ 0 60000 65536"/>
              <a:gd name="T7" fmla="*/ 0 60000 65536"/>
              <a:gd name="T8" fmla="*/ 0 60000 65536"/>
              <a:gd name="T9" fmla="*/ 0 w 2036"/>
              <a:gd name="T10" fmla="*/ 0 h 495"/>
              <a:gd name="T11" fmla="*/ 2036 w 2036"/>
              <a:gd name="T12" fmla="*/ 495 h 495"/>
            </a:gdLst>
            <a:ahLst/>
            <a:cxnLst>
              <a:cxn ang="T6">
                <a:pos x="T0" y="T1"/>
              </a:cxn>
              <a:cxn ang="T7">
                <a:pos x="T2" y="T3"/>
              </a:cxn>
              <a:cxn ang="T8">
                <a:pos x="T4" y="T5"/>
              </a:cxn>
            </a:cxnLst>
            <a:rect l="T9" t="T10" r="T11" b="T12"/>
            <a:pathLst>
              <a:path w="2036" h="495">
                <a:moveTo>
                  <a:pt x="0" y="495"/>
                </a:moveTo>
                <a:lnTo>
                  <a:pt x="0" y="0"/>
                </a:lnTo>
                <a:lnTo>
                  <a:pt x="2036"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3133" name="Freeform 13"/>
          <p:cNvSpPr>
            <a:spLocks/>
          </p:cNvSpPr>
          <p:nvPr/>
        </p:nvSpPr>
        <p:spPr bwMode="auto">
          <a:xfrm>
            <a:off x="4810125" y="3767138"/>
            <a:ext cx="3079750" cy="785812"/>
          </a:xfrm>
          <a:custGeom>
            <a:avLst/>
            <a:gdLst>
              <a:gd name="T0" fmla="*/ 2147483647 w 1940"/>
              <a:gd name="T1" fmla="*/ 2147483647 h 495"/>
              <a:gd name="T2" fmla="*/ 2147483647 w 1940"/>
              <a:gd name="T3" fmla="*/ 0 h 495"/>
              <a:gd name="T4" fmla="*/ 0 w 1940"/>
              <a:gd name="T5" fmla="*/ 0 h 495"/>
              <a:gd name="T6" fmla="*/ 0 60000 65536"/>
              <a:gd name="T7" fmla="*/ 0 60000 65536"/>
              <a:gd name="T8" fmla="*/ 0 60000 65536"/>
              <a:gd name="T9" fmla="*/ 0 w 1940"/>
              <a:gd name="T10" fmla="*/ 0 h 495"/>
              <a:gd name="T11" fmla="*/ 1940 w 1940"/>
              <a:gd name="T12" fmla="*/ 495 h 495"/>
            </a:gdLst>
            <a:ahLst/>
            <a:cxnLst>
              <a:cxn ang="T6">
                <a:pos x="T0" y="T1"/>
              </a:cxn>
              <a:cxn ang="T7">
                <a:pos x="T2" y="T3"/>
              </a:cxn>
              <a:cxn ang="T8">
                <a:pos x="T4" y="T5"/>
              </a:cxn>
            </a:cxnLst>
            <a:rect l="T9" t="T10" r="T11" b="T12"/>
            <a:pathLst>
              <a:path w="1940" h="495">
                <a:moveTo>
                  <a:pt x="1940" y="495"/>
                </a:moveTo>
                <a:lnTo>
                  <a:pt x="1940" y="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3134" name="Line 14"/>
          <p:cNvSpPr>
            <a:spLocks noChangeShapeType="1"/>
          </p:cNvSpPr>
          <p:nvPr/>
        </p:nvSpPr>
        <p:spPr bwMode="auto">
          <a:xfrm>
            <a:off x="4548188" y="2959100"/>
            <a:ext cx="1587" cy="8731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135" name="Line 15"/>
          <p:cNvSpPr>
            <a:spLocks noChangeShapeType="1"/>
          </p:cNvSpPr>
          <p:nvPr/>
        </p:nvSpPr>
        <p:spPr bwMode="auto">
          <a:xfrm>
            <a:off x="4548188" y="3155950"/>
            <a:ext cx="1587" cy="15240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136" name="Line 16"/>
          <p:cNvSpPr>
            <a:spLocks noChangeShapeType="1"/>
          </p:cNvSpPr>
          <p:nvPr/>
        </p:nvSpPr>
        <p:spPr bwMode="auto">
          <a:xfrm>
            <a:off x="4548188" y="3417888"/>
            <a:ext cx="1587" cy="8731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137" name="Rectangle 17"/>
          <p:cNvSpPr>
            <a:spLocks noChangeArrowheads="1"/>
          </p:cNvSpPr>
          <p:nvPr/>
        </p:nvSpPr>
        <p:spPr bwMode="auto">
          <a:xfrm>
            <a:off x="2647950" y="4552950"/>
            <a:ext cx="1376363" cy="37147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3138" name="Rectangle 18"/>
          <p:cNvSpPr>
            <a:spLocks noChangeArrowheads="1"/>
          </p:cNvSpPr>
          <p:nvPr/>
        </p:nvSpPr>
        <p:spPr bwMode="auto">
          <a:xfrm>
            <a:off x="3019425" y="4613275"/>
            <a:ext cx="8270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League</a:t>
            </a:r>
            <a:endParaRPr lang="en-US" altLang="en-US">
              <a:latin typeface="Lucida Sans Typewriter" panose="020B0509030504030204" pitchFamily="49" charset="0"/>
            </a:endParaRPr>
          </a:p>
        </p:txBody>
      </p:sp>
      <p:sp>
        <p:nvSpPr>
          <p:cNvPr id="133139" name="Rectangle 19"/>
          <p:cNvSpPr>
            <a:spLocks noChangeArrowheads="1"/>
          </p:cNvSpPr>
          <p:nvPr/>
        </p:nvSpPr>
        <p:spPr bwMode="auto">
          <a:xfrm>
            <a:off x="355600" y="4552950"/>
            <a:ext cx="1376363" cy="37147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3140" name="Rectangle 20"/>
          <p:cNvSpPr>
            <a:spLocks noChangeArrowheads="1"/>
          </p:cNvSpPr>
          <p:nvPr/>
        </p:nvSpPr>
        <p:spPr bwMode="auto">
          <a:xfrm>
            <a:off x="815975" y="4613275"/>
            <a:ext cx="5508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Game</a:t>
            </a:r>
            <a:endParaRPr lang="en-US" altLang="en-US">
              <a:latin typeface="Lucida Sans Typewriter" panose="020B0509030504030204" pitchFamily="49" charset="0"/>
            </a:endParaRPr>
          </a:p>
        </p:txBody>
      </p:sp>
      <p:sp>
        <p:nvSpPr>
          <p:cNvPr id="133141" name="Rectangle 21"/>
          <p:cNvSpPr>
            <a:spLocks noChangeArrowheads="1"/>
          </p:cNvSpPr>
          <p:nvPr/>
        </p:nvSpPr>
        <p:spPr bwMode="auto">
          <a:xfrm>
            <a:off x="7213600" y="4552950"/>
            <a:ext cx="1374775" cy="37147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3142" name="Rectangle 22"/>
          <p:cNvSpPr>
            <a:spLocks noChangeArrowheads="1"/>
          </p:cNvSpPr>
          <p:nvPr/>
        </p:nvSpPr>
        <p:spPr bwMode="auto">
          <a:xfrm>
            <a:off x="7566025" y="4625975"/>
            <a:ext cx="8270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Player</a:t>
            </a:r>
            <a:endParaRPr lang="en-US" altLang="en-US">
              <a:latin typeface="Lucida Sans Typewriter" panose="020B0509030504030204" pitchFamily="49" charset="0"/>
            </a:endParaRPr>
          </a:p>
        </p:txBody>
      </p:sp>
      <p:sp>
        <p:nvSpPr>
          <p:cNvPr id="133143" name="Rectangle 23"/>
          <p:cNvSpPr>
            <a:spLocks noChangeArrowheads="1"/>
          </p:cNvSpPr>
          <p:nvPr/>
        </p:nvSpPr>
        <p:spPr bwMode="auto">
          <a:xfrm>
            <a:off x="3871913" y="2609850"/>
            <a:ext cx="1374775" cy="37147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3144" name="Rectangle 24"/>
          <p:cNvSpPr>
            <a:spLocks noChangeArrowheads="1"/>
          </p:cNvSpPr>
          <p:nvPr/>
        </p:nvSpPr>
        <p:spPr bwMode="auto">
          <a:xfrm>
            <a:off x="4081463" y="2681288"/>
            <a:ext cx="1377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i="1">
                <a:solidFill>
                  <a:srgbClr val="000000"/>
                </a:solidFill>
                <a:latin typeface="Lucida Sans Typewriter" panose="020B0509030504030204" pitchFamily="49" charset="0"/>
              </a:rPr>
              <a:t>Statistics</a:t>
            </a:r>
            <a:endParaRPr lang="en-US" altLang="en-US">
              <a:latin typeface="Lucida Sans Typewriter" panose="020B0509030504030204" pitchFamily="49" charset="0"/>
            </a:endParaRPr>
          </a:p>
        </p:txBody>
      </p:sp>
      <p:sp>
        <p:nvSpPr>
          <p:cNvPr id="133145" name="Freeform 25"/>
          <p:cNvSpPr>
            <a:spLocks/>
          </p:cNvSpPr>
          <p:nvPr/>
        </p:nvSpPr>
        <p:spPr bwMode="auto">
          <a:xfrm>
            <a:off x="3325813" y="3897313"/>
            <a:ext cx="1092200" cy="655637"/>
          </a:xfrm>
          <a:custGeom>
            <a:avLst/>
            <a:gdLst>
              <a:gd name="T0" fmla="*/ 0 w 688"/>
              <a:gd name="T1" fmla="*/ 2147483647 h 413"/>
              <a:gd name="T2" fmla="*/ 0 w 688"/>
              <a:gd name="T3" fmla="*/ 0 h 413"/>
              <a:gd name="T4" fmla="*/ 2147483647 w 688"/>
              <a:gd name="T5" fmla="*/ 0 h 413"/>
              <a:gd name="T6" fmla="*/ 0 60000 65536"/>
              <a:gd name="T7" fmla="*/ 0 60000 65536"/>
              <a:gd name="T8" fmla="*/ 0 60000 65536"/>
              <a:gd name="T9" fmla="*/ 0 w 688"/>
              <a:gd name="T10" fmla="*/ 0 h 413"/>
              <a:gd name="T11" fmla="*/ 688 w 688"/>
              <a:gd name="T12" fmla="*/ 413 h 413"/>
            </a:gdLst>
            <a:ahLst/>
            <a:cxnLst>
              <a:cxn ang="T6">
                <a:pos x="T0" y="T1"/>
              </a:cxn>
              <a:cxn ang="T7">
                <a:pos x="T2" y="T3"/>
              </a:cxn>
              <a:cxn ang="T8">
                <a:pos x="T4" y="T5"/>
              </a:cxn>
            </a:cxnLst>
            <a:rect l="T9" t="T10" r="T11" b="T12"/>
            <a:pathLst>
              <a:path w="688" h="413">
                <a:moveTo>
                  <a:pt x="0" y="413"/>
                </a:moveTo>
                <a:lnTo>
                  <a:pt x="0" y="0"/>
                </a:lnTo>
                <a:lnTo>
                  <a:pt x="688"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3146" name="Freeform 26"/>
          <p:cNvSpPr>
            <a:spLocks/>
          </p:cNvSpPr>
          <p:nvPr/>
        </p:nvSpPr>
        <p:spPr bwMode="auto">
          <a:xfrm>
            <a:off x="4679950" y="3897313"/>
            <a:ext cx="917575" cy="655637"/>
          </a:xfrm>
          <a:custGeom>
            <a:avLst/>
            <a:gdLst>
              <a:gd name="T0" fmla="*/ 2147483647 w 578"/>
              <a:gd name="T1" fmla="*/ 2147483647 h 413"/>
              <a:gd name="T2" fmla="*/ 2147483647 w 578"/>
              <a:gd name="T3" fmla="*/ 0 h 413"/>
              <a:gd name="T4" fmla="*/ 0 w 578"/>
              <a:gd name="T5" fmla="*/ 0 h 413"/>
              <a:gd name="T6" fmla="*/ 0 60000 65536"/>
              <a:gd name="T7" fmla="*/ 0 60000 65536"/>
              <a:gd name="T8" fmla="*/ 0 60000 65536"/>
              <a:gd name="T9" fmla="*/ 0 w 578"/>
              <a:gd name="T10" fmla="*/ 0 h 413"/>
              <a:gd name="T11" fmla="*/ 578 w 578"/>
              <a:gd name="T12" fmla="*/ 413 h 413"/>
            </a:gdLst>
            <a:ahLst/>
            <a:cxnLst>
              <a:cxn ang="T6">
                <a:pos x="T0" y="T1"/>
              </a:cxn>
              <a:cxn ang="T7">
                <a:pos x="T2" y="T3"/>
              </a:cxn>
              <a:cxn ang="T8">
                <a:pos x="T4" y="T5"/>
              </a:cxn>
            </a:cxnLst>
            <a:rect l="T9" t="T10" r="T11" b="T12"/>
            <a:pathLst>
              <a:path w="578" h="413">
                <a:moveTo>
                  <a:pt x="578" y="413"/>
                </a:moveTo>
                <a:lnTo>
                  <a:pt x="578" y="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3147" name="Rectangle 27"/>
          <p:cNvSpPr>
            <a:spLocks noChangeArrowheads="1"/>
          </p:cNvSpPr>
          <p:nvPr/>
        </p:nvSpPr>
        <p:spPr bwMode="auto">
          <a:xfrm>
            <a:off x="5719763" y="4291013"/>
            <a:ext cx="5508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0..1</a:t>
            </a:r>
            <a:endParaRPr lang="en-US" altLang="en-US">
              <a:latin typeface="Lucida Sans Typewriter" panose="020B0509030504030204" pitchFamily="49" charset="0"/>
            </a:endParaRPr>
          </a:p>
        </p:txBody>
      </p:sp>
      <p:sp>
        <p:nvSpPr>
          <p:cNvPr id="133148" name="Rectangle 28"/>
          <p:cNvSpPr>
            <a:spLocks noChangeArrowheads="1"/>
          </p:cNvSpPr>
          <p:nvPr/>
        </p:nvSpPr>
        <p:spPr bwMode="auto">
          <a:xfrm>
            <a:off x="4656138" y="3979863"/>
            <a:ext cx="1381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solidFill>
                  <a:srgbClr val="000000"/>
                </a:solidFill>
                <a:latin typeface="Lucida Sans Typewriter" panose="020B0509030504030204" pitchFamily="49" charset="0"/>
              </a:rPr>
              <a:t>1</a:t>
            </a:r>
            <a:endParaRPr lang="en-US" altLang="en-US">
              <a:latin typeface="Lucida Sans Typewriter" panose="020B0509030504030204" pitchFamily="49" charset="0"/>
            </a:endParaRPr>
          </a:p>
        </p:txBody>
      </p:sp>
      <p:sp>
        <p:nvSpPr>
          <p:cNvPr id="133149" name="Text Box 29"/>
          <p:cNvSpPr txBox="1">
            <a:spLocks noChangeArrowheads="1"/>
          </p:cNvSpPr>
          <p:nvPr/>
        </p:nvSpPr>
        <p:spPr bwMode="auto">
          <a:xfrm>
            <a:off x="563563" y="1524000"/>
            <a:ext cx="80248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spcBef>
                <a:spcPct val="50000"/>
              </a:spcBef>
            </a:pPr>
            <a:r>
              <a:rPr lang="en-US" altLang="en-US" sz="2800" b="1" i="1">
                <a:solidFill>
                  <a:schemeClr val="tx2"/>
                </a:solidFill>
              </a:rPr>
              <a:t>Statistics relates League, Tournament, and Player</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Line 26"/>
          <p:cNvSpPr>
            <a:spLocks noChangeShapeType="1"/>
          </p:cNvSpPr>
          <p:nvPr/>
        </p:nvSpPr>
        <p:spPr bwMode="auto">
          <a:xfrm flipV="1">
            <a:off x="5464175" y="3487738"/>
            <a:ext cx="533400" cy="11112"/>
          </a:xfrm>
          <a:prstGeom prst="line">
            <a:avLst/>
          </a:prstGeom>
          <a:noFill/>
          <a:ln w="2857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35171" name="Rectangle 2"/>
          <p:cNvSpPr>
            <a:spLocks noGrp="1" noChangeArrowheads="1"/>
          </p:cNvSpPr>
          <p:nvPr>
            <p:ph type="title"/>
          </p:nvPr>
        </p:nvSpPr>
        <p:spPr/>
        <p:txBody>
          <a:bodyPr/>
          <a:lstStyle/>
          <a:p>
            <a:r>
              <a:rPr lang="en-US" altLang="en-US" smtClean="0">
                <a:ea typeface="ＭＳ Ｐゴシック" panose="020B0600070205080204" pitchFamily="34" charset="-128"/>
              </a:rPr>
              <a:t>Realization of  the Statistics Association</a:t>
            </a:r>
          </a:p>
        </p:txBody>
      </p:sp>
      <p:sp>
        <p:nvSpPr>
          <p:cNvPr id="135172" name="Rectangle 3"/>
          <p:cNvSpPr>
            <a:spLocks noChangeArrowheads="1"/>
          </p:cNvSpPr>
          <p:nvPr/>
        </p:nvSpPr>
        <p:spPr bwMode="auto">
          <a:xfrm>
            <a:off x="122238" y="1738313"/>
            <a:ext cx="2819400" cy="44926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5173" name="Rectangle 4"/>
          <p:cNvSpPr>
            <a:spLocks noChangeArrowheads="1"/>
          </p:cNvSpPr>
          <p:nvPr/>
        </p:nvSpPr>
        <p:spPr bwMode="auto">
          <a:xfrm>
            <a:off x="382588" y="1819275"/>
            <a:ext cx="24717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900">
                <a:solidFill>
                  <a:srgbClr val="000000"/>
                </a:solidFill>
                <a:latin typeface="Lucida Sans Typewriter" panose="020B0509030504030204" pitchFamily="49" charset="0"/>
              </a:rPr>
              <a:t>TournamentControl</a:t>
            </a:r>
            <a:endParaRPr lang="en-US" altLang="en-US">
              <a:latin typeface="Lucida Sans Typewriter" panose="020B0509030504030204" pitchFamily="49" charset="0"/>
            </a:endParaRPr>
          </a:p>
        </p:txBody>
      </p:sp>
      <p:sp>
        <p:nvSpPr>
          <p:cNvPr id="135174" name="Rectangle 5"/>
          <p:cNvSpPr>
            <a:spLocks noChangeArrowheads="1"/>
          </p:cNvSpPr>
          <p:nvPr/>
        </p:nvSpPr>
        <p:spPr bwMode="auto">
          <a:xfrm>
            <a:off x="6861175" y="3390900"/>
            <a:ext cx="14541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900" i="1">
                <a:solidFill>
                  <a:srgbClr val="000000"/>
                </a:solidFill>
                <a:latin typeface="Lucida Sans Typewriter" panose="020B0509030504030204" pitchFamily="49" charset="0"/>
              </a:rPr>
              <a:t>Statistics</a:t>
            </a:r>
            <a:endParaRPr lang="en-US" altLang="en-US">
              <a:latin typeface="Lucida Sans Typewriter" panose="020B0509030504030204" pitchFamily="49" charset="0"/>
            </a:endParaRPr>
          </a:p>
        </p:txBody>
      </p:sp>
      <p:sp>
        <p:nvSpPr>
          <p:cNvPr id="135175" name="Rectangle 6"/>
          <p:cNvSpPr>
            <a:spLocks noChangeArrowheads="1"/>
          </p:cNvSpPr>
          <p:nvPr/>
        </p:nvSpPr>
        <p:spPr bwMode="auto">
          <a:xfrm>
            <a:off x="6076950" y="3941763"/>
            <a:ext cx="29083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900">
                <a:solidFill>
                  <a:srgbClr val="000000"/>
                </a:solidFill>
                <a:latin typeface="Lucida Sans Typewriter" panose="020B0509030504030204" pitchFamily="49" charset="0"/>
              </a:rPr>
              <a:t>update(match,player)</a:t>
            </a:r>
            <a:endParaRPr lang="en-US" altLang="en-US">
              <a:latin typeface="Lucida Sans Typewriter" panose="020B0509030504030204" pitchFamily="49" charset="0"/>
            </a:endParaRPr>
          </a:p>
        </p:txBody>
      </p:sp>
      <p:sp>
        <p:nvSpPr>
          <p:cNvPr id="135176" name="Rectangle 7"/>
          <p:cNvSpPr>
            <a:spLocks noChangeArrowheads="1"/>
          </p:cNvSpPr>
          <p:nvPr/>
        </p:nvSpPr>
        <p:spPr bwMode="auto">
          <a:xfrm>
            <a:off x="6124575" y="4162425"/>
            <a:ext cx="20351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900">
                <a:solidFill>
                  <a:srgbClr val="000000"/>
                </a:solidFill>
                <a:latin typeface="Lucida Sans Typewriter" panose="020B0509030504030204" pitchFamily="49" charset="0"/>
              </a:rPr>
              <a:t>getStatNames()</a:t>
            </a:r>
            <a:endParaRPr lang="en-US" altLang="en-US">
              <a:latin typeface="Lucida Sans Typewriter" panose="020B0509030504030204" pitchFamily="49" charset="0"/>
            </a:endParaRPr>
          </a:p>
        </p:txBody>
      </p:sp>
      <p:sp>
        <p:nvSpPr>
          <p:cNvPr id="135177" name="Rectangle 8"/>
          <p:cNvSpPr>
            <a:spLocks noChangeArrowheads="1"/>
          </p:cNvSpPr>
          <p:nvPr/>
        </p:nvSpPr>
        <p:spPr bwMode="auto">
          <a:xfrm>
            <a:off x="2725738" y="3378200"/>
            <a:ext cx="21812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900">
                <a:solidFill>
                  <a:srgbClr val="000000"/>
                </a:solidFill>
                <a:latin typeface="Lucida Sans Typewriter" panose="020B0509030504030204" pitchFamily="49" charset="0"/>
              </a:rPr>
              <a:t>StatisticsVault</a:t>
            </a:r>
            <a:endParaRPr lang="en-US" altLang="en-US">
              <a:latin typeface="Lucida Sans Typewriter" panose="020B0509030504030204" pitchFamily="49" charset="0"/>
            </a:endParaRPr>
          </a:p>
        </p:txBody>
      </p:sp>
      <p:sp>
        <p:nvSpPr>
          <p:cNvPr id="135178" name="Rectangle 9"/>
          <p:cNvSpPr>
            <a:spLocks noChangeArrowheads="1"/>
          </p:cNvSpPr>
          <p:nvPr/>
        </p:nvSpPr>
        <p:spPr bwMode="auto">
          <a:xfrm>
            <a:off x="1244600" y="3992563"/>
            <a:ext cx="18907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900">
                <a:solidFill>
                  <a:srgbClr val="000000"/>
                </a:solidFill>
                <a:latin typeface="Lucida Sans Typewriter" panose="020B0509030504030204" pitchFamily="49" charset="0"/>
              </a:rPr>
              <a:t>update(match)</a:t>
            </a:r>
            <a:endParaRPr lang="en-US" altLang="en-US">
              <a:latin typeface="Lucida Sans Typewriter" panose="020B0509030504030204" pitchFamily="49" charset="0"/>
            </a:endParaRPr>
          </a:p>
        </p:txBody>
      </p:sp>
      <p:sp>
        <p:nvSpPr>
          <p:cNvPr id="135179" name="Rectangle 10"/>
          <p:cNvSpPr>
            <a:spLocks noChangeArrowheads="1"/>
          </p:cNvSpPr>
          <p:nvPr/>
        </p:nvSpPr>
        <p:spPr bwMode="auto">
          <a:xfrm>
            <a:off x="1244600" y="4217988"/>
            <a:ext cx="26177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900">
                <a:solidFill>
                  <a:srgbClr val="000000"/>
                </a:solidFill>
                <a:latin typeface="Lucida Sans Typewriter" panose="020B0509030504030204" pitchFamily="49" charset="0"/>
              </a:rPr>
              <a:t>getStatNames(game)</a:t>
            </a:r>
            <a:endParaRPr lang="en-US" altLang="en-US">
              <a:latin typeface="Lucida Sans Typewriter" panose="020B0509030504030204" pitchFamily="49" charset="0"/>
            </a:endParaRPr>
          </a:p>
        </p:txBody>
      </p:sp>
      <p:sp>
        <p:nvSpPr>
          <p:cNvPr id="135180" name="Rectangle 11"/>
          <p:cNvSpPr>
            <a:spLocks noChangeArrowheads="1"/>
          </p:cNvSpPr>
          <p:nvPr/>
        </p:nvSpPr>
        <p:spPr bwMode="auto">
          <a:xfrm>
            <a:off x="1244600" y="4495800"/>
            <a:ext cx="36353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900">
                <a:solidFill>
                  <a:srgbClr val="000000"/>
                </a:solidFill>
                <a:latin typeface="Lucida Sans Typewriter" panose="020B0509030504030204" pitchFamily="49" charset="0"/>
              </a:rPr>
              <a:t>getStat(name,game,player)</a:t>
            </a:r>
            <a:endParaRPr lang="en-US" altLang="en-US">
              <a:latin typeface="Lucida Sans Typewriter" panose="020B0509030504030204" pitchFamily="49" charset="0"/>
            </a:endParaRPr>
          </a:p>
        </p:txBody>
      </p:sp>
      <p:sp>
        <p:nvSpPr>
          <p:cNvPr id="135181" name="Rectangle 12"/>
          <p:cNvSpPr>
            <a:spLocks noChangeArrowheads="1"/>
          </p:cNvSpPr>
          <p:nvPr/>
        </p:nvSpPr>
        <p:spPr bwMode="auto">
          <a:xfrm>
            <a:off x="1244600" y="4737100"/>
            <a:ext cx="39258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900">
                <a:solidFill>
                  <a:srgbClr val="000000"/>
                </a:solidFill>
                <a:latin typeface="Lucida Sans Typewriter" panose="020B0509030504030204" pitchFamily="49" charset="0"/>
              </a:rPr>
              <a:t>getStat(name,league,player)</a:t>
            </a:r>
            <a:endParaRPr lang="en-US" altLang="en-US">
              <a:latin typeface="Lucida Sans Typewriter" panose="020B0509030504030204" pitchFamily="49" charset="0"/>
            </a:endParaRPr>
          </a:p>
        </p:txBody>
      </p:sp>
      <p:sp>
        <p:nvSpPr>
          <p:cNvPr id="135182" name="Rectangle 13"/>
          <p:cNvSpPr>
            <a:spLocks noChangeArrowheads="1"/>
          </p:cNvSpPr>
          <p:nvPr/>
        </p:nvSpPr>
        <p:spPr bwMode="auto">
          <a:xfrm>
            <a:off x="1257300" y="5040313"/>
            <a:ext cx="45069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900">
                <a:solidFill>
                  <a:srgbClr val="000000"/>
                </a:solidFill>
                <a:latin typeface="Lucida Sans Typewriter" panose="020B0509030504030204" pitchFamily="49" charset="0"/>
              </a:rPr>
              <a:t>getStat(name,tournament,player)</a:t>
            </a:r>
            <a:endParaRPr lang="en-US" altLang="en-US">
              <a:latin typeface="Lucida Sans Typewriter" panose="020B0509030504030204" pitchFamily="49" charset="0"/>
            </a:endParaRPr>
          </a:p>
        </p:txBody>
      </p:sp>
      <p:sp>
        <p:nvSpPr>
          <p:cNvPr id="135183" name="Rectangle 14"/>
          <p:cNvSpPr>
            <a:spLocks noChangeArrowheads="1"/>
          </p:cNvSpPr>
          <p:nvPr/>
        </p:nvSpPr>
        <p:spPr bwMode="auto">
          <a:xfrm>
            <a:off x="754063" y="2376488"/>
            <a:ext cx="2209800" cy="4254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5184" name="Rectangle 15"/>
          <p:cNvSpPr>
            <a:spLocks noChangeArrowheads="1"/>
          </p:cNvSpPr>
          <p:nvPr/>
        </p:nvSpPr>
        <p:spPr bwMode="auto">
          <a:xfrm>
            <a:off x="881063" y="2432050"/>
            <a:ext cx="20351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900">
                <a:solidFill>
                  <a:srgbClr val="000000"/>
                </a:solidFill>
                <a:latin typeface="Lucida Sans Typewriter" panose="020B0509030504030204" pitchFamily="49" charset="0"/>
              </a:rPr>
              <a:t>StatisticsView</a:t>
            </a:r>
            <a:endParaRPr lang="en-US" altLang="en-US">
              <a:latin typeface="Lucida Sans Typewriter" panose="020B0509030504030204" pitchFamily="49" charset="0"/>
            </a:endParaRPr>
          </a:p>
        </p:txBody>
      </p:sp>
      <p:sp>
        <p:nvSpPr>
          <p:cNvPr id="135185" name="Rectangle 16"/>
          <p:cNvSpPr>
            <a:spLocks noChangeArrowheads="1"/>
          </p:cNvSpPr>
          <p:nvPr/>
        </p:nvSpPr>
        <p:spPr bwMode="auto">
          <a:xfrm>
            <a:off x="7183438" y="5440363"/>
            <a:ext cx="5810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900" i="1">
                <a:solidFill>
                  <a:srgbClr val="000000"/>
                </a:solidFill>
                <a:latin typeface="Lucida Sans Typewriter" panose="020B0509030504030204" pitchFamily="49" charset="0"/>
              </a:rPr>
              <a:t>Game</a:t>
            </a:r>
            <a:endParaRPr lang="en-US" altLang="en-US">
              <a:latin typeface="Lucida Sans Typewriter" panose="020B0509030504030204" pitchFamily="49" charset="0"/>
            </a:endParaRPr>
          </a:p>
        </p:txBody>
      </p:sp>
      <p:sp>
        <p:nvSpPr>
          <p:cNvPr id="135186" name="Rectangle 17"/>
          <p:cNvSpPr>
            <a:spLocks noChangeArrowheads="1"/>
          </p:cNvSpPr>
          <p:nvPr/>
        </p:nvSpPr>
        <p:spPr bwMode="auto">
          <a:xfrm>
            <a:off x="6313488" y="6003925"/>
            <a:ext cx="26177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900">
                <a:solidFill>
                  <a:srgbClr val="000000"/>
                </a:solidFill>
                <a:latin typeface="Lucida Sans Typewriter" panose="020B0509030504030204" pitchFamily="49" charset="0"/>
              </a:rPr>
              <a:t>createStatistics()</a:t>
            </a:r>
            <a:endParaRPr lang="en-US" altLang="en-US">
              <a:latin typeface="Lucida Sans Typewriter" panose="020B0509030504030204" pitchFamily="49" charset="0"/>
            </a:endParaRPr>
          </a:p>
        </p:txBody>
      </p:sp>
      <p:sp>
        <p:nvSpPr>
          <p:cNvPr id="135187" name="Rectangle 19"/>
          <p:cNvSpPr>
            <a:spLocks noChangeArrowheads="1"/>
          </p:cNvSpPr>
          <p:nvPr/>
        </p:nvSpPr>
        <p:spPr bwMode="auto">
          <a:xfrm>
            <a:off x="6026150" y="3295650"/>
            <a:ext cx="2867025" cy="42703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5188" name="Rectangle 20"/>
          <p:cNvSpPr>
            <a:spLocks noChangeArrowheads="1"/>
          </p:cNvSpPr>
          <p:nvPr/>
        </p:nvSpPr>
        <p:spPr bwMode="auto">
          <a:xfrm>
            <a:off x="6026150" y="3917950"/>
            <a:ext cx="2867025" cy="8191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5189" name="Rectangle 21"/>
          <p:cNvSpPr>
            <a:spLocks noChangeArrowheads="1"/>
          </p:cNvSpPr>
          <p:nvPr/>
        </p:nvSpPr>
        <p:spPr bwMode="auto">
          <a:xfrm>
            <a:off x="6026150" y="3725863"/>
            <a:ext cx="2867025" cy="20161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5190" name="Rectangle 22"/>
          <p:cNvSpPr>
            <a:spLocks noChangeArrowheads="1"/>
          </p:cNvSpPr>
          <p:nvPr/>
        </p:nvSpPr>
        <p:spPr bwMode="auto">
          <a:xfrm>
            <a:off x="6226175" y="5357813"/>
            <a:ext cx="2714625" cy="4270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5191" name="Rectangle 23"/>
          <p:cNvSpPr>
            <a:spLocks noChangeArrowheads="1"/>
          </p:cNvSpPr>
          <p:nvPr/>
        </p:nvSpPr>
        <p:spPr bwMode="auto">
          <a:xfrm>
            <a:off x="6226175" y="5967413"/>
            <a:ext cx="2714625" cy="3810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5192" name="Rectangle 24"/>
          <p:cNvSpPr>
            <a:spLocks noChangeArrowheads="1"/>
          </p:cNvSpPr>
          <p:nvPr/>
        </p:nvSpPr>
        <p:spPr bwMode="auto">
          <a:xfrm>
            <a:off x="6226175" y="5775325"/>
            <a:ext cx="2714625" cy="2016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5193" name="Rectangle 25"/>
          <p:cNvSpPr>
            <a:spLocks noChangeArrowheads="1"/>
          </p:cNvSpPr>
          <p:nvPr/>
        </p:nvSpPr>
        <p:spPr bwMode="auto">
          <a:xfrm>
            <a:off x="6124575" y="4403725"/>
            <a:ext cx="18907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900">
                <a:solidFill>
                  <a:srgbClr val="000000"/>
                </a:solidFill>
                <a:latin typeface="Lucida Sans Typewriter" panose="020B0509030504030204" pitchFamily="49" charset="0"/>
              </a:rPr>
              <a:t>getStat(name)</a:t>
            </a:r>
            <a:endParaRPr lang="en-US" altLang="en-US">
              <a:latin typeface="Lucida Sans Typewriter" panose="020B0509030504030204" pitchFamily="49" charset="0"/>
            </a:endParaRPr>
          </a:p>
        </p:txBody>
      </p:sp>
      <p:grpSp>
        <p:nvGrpSpPr>
          <p:cNvPr id="135194" name="Group 27"/>
          <p:cNvGrpSpPr>
            <a:grpSpLocks/>
          </p:cNvGrpSpPr>
          <p:nvPr/>
        </p:nvGrpSpPr>
        <p:grpSpPr bwMode="auto">
          <a:xfrm>
            <a:off x="5595938" y="4327525"/>
            <a:ext cx="584200" cy="1231900"/>
            <a:chOff x="3094" y="2396"/>
            <a:chExt cx="664" cy="833"/>
          </a:xfrm>
        </p:grpSpPr>
        <p:sp>
          <p:nvSpPr>
            <p:cNvPr id="135211" name="Line 28"/>
            <p:cNvSpPr>
              <a:spLocks noChangeShapeType="1"/>
            </p:cNvSpPr>
            <p:nvPr/>
          </p:nvSpPr>
          <p:spPr bwMode="auto">
            <a:xfrm>
              <a:off x="3418" y="3229"/>
              <a:ext cx="340" cy="0"/>
            </a:xfrm>
            <a:prstGeom prst="line">
              <a:avLst/>
            </a:prstGeom>
            <a:noFill/>
            <a:ln w="2857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35212" name="Line 29"/>
            <p:cNvSpPr>
              <a:spLocks noChangeShapeType="1"/>
            </p:cNvSpPr>
            <p:nvPr/>
          </p:nvSpPr>
          <p:spPr bwMode="auto">
            <a:xfrm>
              <a:off x="3094" y="2396"/>
              <a:ext cx="324"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35213" name="Line 30"/>
            <p:cNvSpPr>
              <a:spLocks noChangeShapeType="1"/>
            </p:cNvSpPr>
            <p:nvPr/>
          </p:nvSpPr>
          <p:spPr bwMode="auto">
            <a:xfrm flipH="1">
              <a:off x="3418" y="2396"/>
              <a:ext cx="0" cy="833"/>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135195" name="Group 31"/>
          <p:cNvGrpSpPr>
            <a:grpSpLocks/>
          </p:cNvGrpSpPr>
          <p:nvPr/>
        </p:nvGrpSpPr>
        <p:grpSpPr bwMode="auto">
          <a:xfrm rot="16200000" flipH="1">
            <a:off x="-102394" y="2791619"/>
            <a:ext cx="1571625" cy="452438"/>
            <a:chOff x="1690" y="1131"/>
            <a:chExt cx="2886" cy="926"/>
          </a:xfrm>
        </p:grpSpPr>
        <p:sp>
          <p:nvSpPr>
            <p:cNvPr id="135209" name="Line 32"/>
            <p:cNvSpPr>
              <a:spLocks noChangeShapeType="1"/>
            </p:cNvSpPr>
            <p:nvPr/>
          </p:nvSpPr>
          <p:spPr bwMode="auto">
            <a:xfrm>
              <a:off x="1690" y="1131"/>
              <a:ext cx="2886"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35210" name="Line 33"/>
            <p:cNvSpPr>
              <a:spLocks noChangeShapeType="1"/>
            </p:cNvSpPr>
            <p:nvPr/>
          </p:nvSpPr>
          <p:spPr bwMode="auto">
            <a:xfrm>
              <a:off x="4575" y="1132"/>
              <a:ext cx="1" cy="925"/>
            </a:xfrm>
            <a:prstGeom prst="line">
              <a:avLst/>
            </a:prstGeom>
            <a:noFill/>
            <a:ln w="2857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135196" name="Group 34"/>
          <p:cNvGrpSpPr>
            <a:grpSpLocks/>
          </p:cNvGrpSpPr>
          <p:nvPr/>
        </p:nvGrpSpPr>
        <p:grpSpPr bwMode="auto">
          <a:xfrm rot="16200000" flipH="1">
            <a:off x="623888" y="3100388"/>
            <a:ext cx="685800" cy="114300"/>
            <a:chOff x="1690" y="1131"/>
            <a:chExt cx="2886" cy="926"/>
          </a:xfrm>
        </p:grpSpPr>
        <p:sp>
          <p:nvSpPr>
            <p:cNvPr id="135207" name="Line 35"/>
            <p:cNvSpPr>
              <a:spLocks noChangeShapeType="1"/>
            </p:cNvSpPr>
            <p:nvPr/>
          </p:nvSpPr>
          <p:spPr bwMode="auto">
            <a:xfrm>
              <a:off x="1690" y="1131"/>
              <a:ext cx="2886"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35208" name="Line 36"/>
            <p:cNvSpPr>
              <a:spLocks noChangeShapeType="1"/>
            </p:cNvSpPr>
            <p:nvPr/>
          </p:nvSpPr>
          <p:spPr bwMode="auto">
            <a:xfrm>
              <a:off x="4575" y="1132"/>
              <a:ext cx="1" cy="925"/>
            </a:xfrm>
            <a:prstGeom prst="line">
              <a:avLst/>
            </a:prstGeom>
            <a:noFill/>
            <a:ln w="2857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135197" name="Group 41"/>
          <p:cNvGrpSpPr>
            <a:grpSpLocks/>
          </p:cNvGrpSpPr>
          <p:nvPr/>
        </p:nvGrpSpPr>
        <p:grpSpPr bwMode="auto">
          <a:xfrm rot="10800000" flipH="1" flipV="1">
            <a:off x="2946400" y="1920875"/>
            <a:ext cx="5308600" cy="1379538"/>
            <a:chOff x="1690" y="1131"/>
            <a:chExt cx="2886" cy="926"/>
          </a:xfrm>
        </p:grpSpPr>
        <p:sp>
          <p:nvSpPr>
            <p:cNvPr id="135205" name="Line 42"/>
            <p:cNvSpPr>
              <a:spLocks noChangeShapeType="1"/>
            </p:cNvSpPr>
            <p:nvPr/>
          </p:nvSpPr>
          <p:spPr bwMode="auto">
            <a:xfrm>
              <a:off x="1690" y="1131"/>
              <a:ext cx="2886"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35206" name="Line 43"/>
            <p:cNvSpPr>
              <a:spLocks noChangeShapeType="1"/>
            </p:cNvSpPr>
            <p:nvPr/>
          </p:nvSpPr>
          <p:spPr bwMode="auto">
            <a:xfrm>
              <a:off x="4575" y="1132"/>
              <a:ext cx="1" cy="925"/>
            </a:xfrm>
            <a:prstGeom prst="line">
              <a:avLst/>
            </a:prstGeom>
            <a:noFill/>
            <a:ln w="2857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135198" name="Group 44"/>
          <p:cNvGrpSpPr>
            <a:grpSpLocks/>
          </p:cNvGrpSpPr>
          <p:nvPr/>
        </p:nvGrpSpPr>
        <p:grpSpPr bwMode="auto">
          <a:xfrm rot="10800000" flipH="1" flipV="1">
            <a:off x="3059113" y="2593975"/>
            <a:ext cx="4154487" cy="655638"/>
            <a:chOff x="1690" y="1131"/>
            <a:chExt cx="2886" cy="926"/>
          </a:xfrm>
        </p:grpSpPr>
        <p:sp>
          <p:nvSpPr>
            <p:cNvPr id="135203" name="Line 45"/>
            <p:cNvSpPr>
              <a:spLocks noChangeShapeType="1"/>
            </p:cNvSpPr>
            <p:nvPr/>
          </p:nvSpPr>
          <p:spPr bwMode="auto">
            <a:xfrm>
              <a:off x="1690" y="1131"/>
              <a:ext cx="2886"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35204" name="Line 46"/>
            <p:cNvSpPr>
              <a:spLocks noChangeShapeType="1"/>
            </p:cNvSpPr>
            <p:nvPr/>
          </p:nvSpPr>
          <p:spPr bwMode="auto">
            <a:xfrm>
              <a:off x="4575" y="1132"/>
              <a:ext cx="1" cy="925"/>
            </a:xfrm>
            <a:prstGeom prst="line">
              <a:avLst/>
            </a:prstGeom>
            <a:noFill/>
            <a:ln w="2857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135199" name="Group 37"/>
          <p:cNvGrpSpPr>
            <a:grpSpLocks/>
          </p:cNvGrpSpPr>
          <p:nvPr/>
        </p:nvGrpSpPr>
        <p:grpSpPr bwMode="auto">
          <a:xfrm>
            <a:off x="1023938" y="3295650"/>
            <a:ext cx="4456112" cy="2144713"/>
            <a:chOff x="1114" y="2076"/>
            <a:chExt cx="2272" cy="1351"/>
          </a:xfrm>
        </p:grpSpPr>
        <p:sp>
          <p:nvSpPr>
            <p:cNvPr id="135200" name="Rectangle 38"/>
            <p:cNvSpPr>
              <a:spLocks noChangeArrowheads="1"/>
            </p:cNvSpPr>
            <p:nvPr/>
          </p:nvSpPr>
          <p:spPr bwMode="auto">
            <a:xfrm>
              <a:off x="1114" y="2468"/>
              <a:ext cx="2264" cy="959"/>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5201" name="Rectangle 39"/>
            <p:cNvSpPr>
              <a:spLocks noChangeArrowheads="1"/>
            </p:cNvSpPr>
            <p:nvPr/>
          </p:nvSpPr>
          <p:spPr bwMode="auto">
            <a:xfrm>
              <a:off x="1122" y="2076"/>
              <a:ext cx="2264" cy="269"/>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5202" name="Rectangle 40"/>
            <p:cNvSpPr>
              <a:spLocks noChangeArrowheads="1"/>
            </p:cNvSpPr>
            <p:nvPr/>
          </p:nvSpPr>
          <p:spPr bwMode="auto">
            <a:xfrm>
              <a:off x="1122" y="2345"/>
              <a:ext cx="2264" cy="129"/>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p:txBody>
          <a:bodyPr/>
          <a:lstStyle/>
          <a:p>
            <a:endParaRPr lang="en-US" altLang="en-US" smtClean="0">
              <a:ea typeface="ＭＳ Ｐゴシック" panose="020B0600070205080204" pitchFamily="34" charset="-128"/>
            </a:endParaRPr>
          </a:p>
        </p:txBody>
      </p:sp>
      <p:sp>
        <p:nvSpPr>
          <p:cNvPr id="467971" name="Rectangle 1027"/>
          <p:cNvSpPr>
            <a:spLocks noGrp="1" noChangeArrowheads="1"/>
          </p:cNvSpPr>
          <p:nvPr>
            <p:ph type="body" idx="1"/>
          </p:nvPr>
        </p:nvSpPr>
        <p:spPr/>
        <p:txBody>
          <a:bodyPr/>
          <a:lstStyle/>
          <a:p>
            <a:r>
              <a:rPr lang="en-US" altLang="en-US" smtClean="0">
                <a:ea typeface="ＭＳ Ｐゴシック" panose="020B0600070205080204" pitchFamily="34" charset="-128"/>
              </a:rPr>
              <a:t>Let us get a handle on these problems </a:t>
            </a:r>
          </a:p>
          <a:p>
            <a:r>
              <a:rPr lang="en-US" altLang="en-US" smtClean="0">
                <a:ea typeface="ＭＳ Ｐゴシック" panose="020B0600070205080204" pitchFamily="34" charset="-128"/>
              </a:rPr>
              <a:t>To do this we distinguish two kinds of spaces</a:t>
            </a:r>
          </a:p>
          <a:p>
            <a:pPr lvl="1"/>
            <a:r>
              <a:rPr lang="en-US" altLang="en-US" smtClean="0">
                <a:ea typeface="ＭＳ Ｐゴシック" panose="020B0600070205080204" pitchFamily="34" charset="-128"/>
              </a:rPr>
              <a:t>the model space and the source code space</a:t>
            </a:r>
          </a:p>
          <a:p>
            <a:r>
              <a:rPr lang="en-US" altLang="en-US" smtClean="0">
                <a:ea typeface="ＭＳ Ｐゴシック" panose="020B0600070205080204" pitchFamily="34" charset="-128"/>
              </a:rPr>
              <a:t>and 4 different types of transformations </a:t>
            </a:r>
          </a:p>
          <a:p>
            <a:pPr lvl="1"/>
            <a:r>
              <a:rPr lang="en-US" altLang="en-US" smtClean="0">
                <a:ea typeface="ＭＳ Ｐゴシック" panose="020B0600070205080204" pitchFamily="34" charset="-128"/>
              </a:rPr>
              <a:t>Model transformation</a:t>
            </a:r>
          </a:p>
          <a:p>
            <a:pPr lvl="1"/>
            <a:r>
              <a:rPr lang="en-US" altLang="en-US" smtClean="0">
                <a:ea typeface="ＭＳ Ｐゴシック" panose="020B0600070205080204" pitchFamily="34" charset="-128"/>
              </a:rPr>
              <a:t>Forward engineering</a:t>
            </a:r>
          </a:p>
          <a:p>
            <a:pPr lvl="1"/>
            <a:r>
              <a:rPr lang="en-US" altLang="en-US" smtClean="0">
                <a:ea typeface="ＭＳ Ｐゴシック" panose="020B0600070205080204" pitchFamily="34" charset="-128"/>
              </a:rPr>
              <a:t>Reverse engineering</a:t>
            </a:r>
          </a:p>
          <a:p>
            <a:pPr lvl="1"/>
            <a:r>
              <a:rPr lang="en-US" altLang="en-US" smtClean="0">
                <a:ea typeface="ＭＳ Ｐゴシック" panose="020B0600070205080204" pitchFamily="34" charset="-128"/>
              </a:rPr>
              <a:t>Refactoring.</a:t>
            </a:r>
          </a:p>
          <a:p>
            <a:pPr lvl="1"/>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7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79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6797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6797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6797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679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6797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679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1"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419100" y="361950"/>
            <a:ext cx="8153400" cy="704850"/>
          </a:xfrm>
        </p:spPr>
        <p:txBody>
          <a:bodyPr/>
          <a:lstStyle/>
          <a:p>
            <a:r>
              <a:rPr lang="en-US" altLang="en-US" smtClean="0">
                <a:ea typeface="ＭＳ Ｐゴシック" panose="020B0600070205080204" pitchFamily="34" charset="-128"/>
              </a:rPr>
              <a:t>StatisticsVault as a Facade</a:t>
            </a:r>
          </a:p>
        </p:txBody>
      </p:sp>
      <p:sp>
        <p:nvSpPr>
          <p:cNvPr id="137219" name="Rectangle 3"/>
          <p:cNvSpPr>
            <a:spLocks noChangeArrowheads="1"/>
          </p:cNvSpPr>
          <p:nvPr/>
        </p:nvSpPr>
        <p:spPr bwMode="auto">
          <a:xfrm>
            <a:off x="122238" y="1738313"/>
            <a:ext cx="2819400" cy="44926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7220" name="Rectangle 4"/>
          <p:cNvSpPr>
            <a:spLocks noChangeArrowheads="1"/>
          </p:cNvSpPr>
          <p:nvPr/>
        </p:nvSpPr>
        <p:spPr bwMode="auto">
          <a:xfrm>
            <a:off x="382588" y="1819275"/>
            <a:ext cx="19510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500">
                <a:solidFill>
                  <a:srgbClr val="000000"/>
                </a:solidFill>
                <a:latin typeface="Lucida Sans Typewriter" panose="020B0509030504030204" pitchFamily="49" charset="0"/>
              </a:rPr>
              <a:t>TournamentControl</a:t>
            </a:r>
            <a:endParaRPr lang="en-US" altLang="en-US" sz="1800">
              <a:latin typeface="Lucida Sans Typewriter" panose="020B0509030504030204" pitchFamily="49" charset="0"/>
            </a:endParaRPr>
          </a:p>
        </p:txBody>
      </p:sp>
      <p:sp>
        <p:nvSpPr>
          <p:cNvPr id="137221" name="Rectangle 5"/>
          <p:cNvSpPr>
            <a:spLocks noChangeArrowheads="1"/>
          </p:cNvSpPr>
          <p:nvPr/>
        </p:nvSpPr>
        <p:spPr bwMode="auto">
          <a:xfrm>
            <a:off x="6861175" y="3390900"/>
            <a:ext cx="11477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500" i="1">
                <a:solidFill>
                  <a:srgbClr val="000000"/>
                </a:solidFill>
                <a:latin typeface="Lucida Sans Typewriter" panose="020B0509030504030204" pitchFamily="49" charset="0"/>
              </a:rPr>
              <a:t>Statistics</a:t>
            </a:r>
            <a:endParaRPr lang="en-US" altLang="en-US" sz="1800">
              <a:latin typeface="Lucida Sans Typewriter" panose="020B0509030504030204" pitchFamily="49" charset="0"/>
            </a:endParaRPr>
          </a:p>
        </p:txBody>
      </p:sp>
      <p:sp>
        <p:nvSpPr>
          <p:cNvPr id="137222" name="Rectangle 6"/>
          <p:cNvSpPr>
            <a:spLocks noChangeArrowheads="1"/>
          </p:cNvSpPr>
          <p:nvPr/>
        </p:nvSpPr>
        <p:spPr bwMode="auto">
          <a:xfrm>
            <a:off x="6338888" y="3941763"/>
            <a:ext cx="22955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500">
                <a:solidFill>
                  <a:srgbClr val="000000"/>
                </a:solidFill>
                <a:latin typeface="Lucida Sans Typewriter" panose="020B0509030504030204" pitchFamily="49" charset="0"/>
              </a:rPr>
              <a:t>update(match,player)</a:t>
            </a:r>
            <a:endParaRPr lang="en-US" altLang="en-US" sz="1800">
              <a:latin typeface="Lucida Sans Typewriter" panose="020B0509030504030204" pitchFamily="49" charset="0"/>
            </a:endParaRPr>
          </a:p>
        </p:txBody>
      </p:sp>
      <p:sp>
        <p:nvSpPr>
          <p:cNvPr id="137223" name="Rectangle 7"/>
          <p:cNvSpPr>
            <a:spLocks noChangeArrowheads="1"/>
          </p:cNvSpPr>
          <p:nvPr/>
        </p:nvSpPr>
        <p:spPr bwMode="auto">
          <a:xfrm>
            <a:off x="6338888" y="4162425"/>
            <a:ext cx="16065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500">
                <a:solidFill>
                  <a:srgbClr val="000000"/>
                </a:solidFill>
                <a:latin typeface="Lucida Sans Typewriter" panose="020B0509030504030204" pitchFamily="49" charset="0"/>
              </a:rPr>
              <a:t>getStatNames()</a:t>
            </a:r>
            <a:endParaRPr lang="en-US" altLang="en-US" sz="1800">
              <a:latin typeface="Lucida Sans Typewriter" panose="020B0509030504030204" pitchFamily="49" charset="0"/>
            </a:endParaRPr>
          </a:p>
        </p:txBody>
      </p:sp>
      <p:sp>
        <p:nvSpPr>
          <p:cNvPr id="137224" name="Rectangle 8"/>
          <p:cNvSpPr>
            <a:spLocks noChangeArrowheads="1"/>
          </p:cNvSpPr>
          <p:nvPr/>
        </p:nvSpPr>
        <p:spPr bwMode="auto">
          <a:xfrm>
            <a:off x="2725738" y="3378200"/>
            <a:ext cx="17224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500">
                <a:solidFill>
                  <a:srgbClr val="000000"/>
                </a:solidFill>
                <a:latin typeface="Lucida Sans Typewriter" panose="020B0509030504030204" pitchFamily="49" charset="0"/>
              </a:rPr>
              <a:t>StatisticsVault</a:t>
            </a:r>
            <a:endParaRPr lang="en-US" altLang="en-US" sz="1800">
              <a:latin typeface="Lucida Sans Typewriter" panose="020B0509030504030204" pitchFamily="49" charset="0"/>
            </a:endParaRPr>
          </a:p>
        </p:txBody>
      </p:sp>
      <p:sp>
        <p:nvSpPr>
          <p:cNvPr id="137225" name="Rectangle 9"/>
          <p:cNvSpPr>
            <a:spLocks noChangeArrowheads="1"/>
          </p:cNvSpPr>
          <p:nvPr/>
        </p:nvSpPr>
        <p:spPr bwMode="auto">
          <a:xfrm>
            <a:off x="1554163" y="3992563"/>
            <a:ext cx="14922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500">
                <a:solidFill>
                  <a:srgbClr val="000000"/>
                </a:solidFill>
                <a:latin typeface="Lucida Sans Typewriter" panose="020B0509030504030204" pitchFamily="49" charset="0"/>
              </a:rPr>
              <a:t>update(match)</a:t>
            </a:r>
            <a:endParaRPr lang="en-US" altLang="en-US" sz="1800">
              <a:latin typeface="Lucida Sans Typewriter" panose="020B0509030504030204" pitchFamily="49" charset="0"/>
            </a:endParaRPr>
          </a:p>
        </p:txBody>
      </p:sp>
      <p:sp>
        <p:nvSpPr>
          <p:cNvPr id="137226" name="Rectangle 10"/>
          <p:cNvSpPr>
            <a:spLocks noChangeArrowheads="1"/>
          </p:cNvSpPr>
          <p:nvPr/>
        </p:nvSpPr>
        <p:spPr bwMode="auto">
          <a:xfrm>
            <a:off x="1554163" y="4217988"/>
            <a:ext cx="20653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500">
                <a:solidFill>
                  <a:srgbClr val="000000"/>
                </a:solidFill>
                <a:latin typeface="Lucida Sans Typewriter" panose="020B0509030504030204" pitchFamily="49" charset="0"/>
              </a:rPr>
              <a:t>getStatNames(game)</a:t>
            </a:r>
            <a:endParaRPr lang="en-US" altLang="en-US" sz="1800">
              <a:latin typeface="Lucida Sans Typewriter" panose="020B0509030504030204" pitchFamily="49" charset="0"/>
            </a:endParaRPr>
          </a:p>
        </p:txBody>
      </p:sp>
      <p:sp>
        <p:nvSpPr>
          <p:cNvPr id="137227" name="Rectangle 11"/>
          <p:cNvSpPr>
            <a:spLocks noChangeArrowheads="1"/>
          </p:cNvSpPr>
          <p:nvPr/>
        </p:nvSpPr>
        <p:spPr bwMode="auto">
          <a:xfrm>
            <a:off x="1554163" y="4495800"/>
            <a:ext cx="2870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500">
                <a:solidFill>
                  <a:srgbClr val="000000"/>
                </a:solidFill>
                <a:latin typeface="Lucida Sans Typewriter" panose="020B0509030504030204" pitchFamily="49" charset="0"/>
              </a:rPr>
              <a:t>getStat(name,game,player)</a:t>
            </a:r>
            <a:endParaRPr lang="en-US" altLang="en-US" sz="1800">
              <a:latin typeface="Lucida Sans Typewriter" panose="020B0509030504030204" pitchFamily="49" charset="0"/>
            </a:endParaRPr>
          </a:p>
        </p:txBody>
      </p:sp>
      <p:sp>
        <p:nvSpPr>
          <p:cNvPr id="137228" name="Rectangle 12"/>
          <p:cNvSpPr>
            <a:spLocks noChangeArrowheads="1"/>
          </p:cNvSpPr>
          <p:nvPr/>
        </p:nvSpPr>
        <p:spPr bwMode="auto">
          <a:xfrm>
            <a:off x="1554163" y="4737100"/>
            <a:ext cx="3098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500">
                <a:solidFill>
                  <a:srgbClr val="000000"/>
                </a:solidFill>
                <a:latin typeface="Lucida Sans Typewriter" panose="020B0509030504030204" pitchFamily="49" charset="0"/>
              </a:rPr>
              <a:t>getStat(name,league,player)</a:t>
            </a:r>
            <a:endParaRPr lang="en-US" altLang="en-US" sz="1800">
              <a:latin typeface="Lucida Sans Typewriter" panose="020B0509030504030204" pitchFamily="49" charset="0"/>
            </a:endParaRPr>
          </a:p>
        </p:txBody>
      </p:sp>
      <p:sp>
        <p:nvSpPr>
          <p:cNvPr id="137229" name="Rectangle 13"/>
          <p:cNvSpPr>
            <a:spLocks noChangeArrowheads="1"/>
          </p:cNvSpPr>
          <p:nvPr/>
        </p:nvSpPr>
        <p:spPr bwMode="auto">
          <a:xfrm>
            <a:off x="1566863" y="5040313"/>
            <a:ext cx="3557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500">
                <a:solidFill>
                  <a:srgbClr val="000000"/>
                </a:solidFill>
                <a:latin typeface="Lucida Sans Typewriter" panose="020B0509030504030204" pitchFamily="49" charset="0"/>
              </a:rPr>
              <a:t>getStat(name,tournament,player)</a:t>
            </a:r>
            <a:endParaRPr lang="en-US" altLang="en-US" sz="1800">
              <a:latin typeface="Lucida Sans Typewriter" panose="020B0509030504030204" pitchFamily="49" charset="0"/>
            </a:endParaRPr>
          </a:p>
        </p:txBody>
      </p:sp>
      <p:sp>
        <p:nvSpPr>
          <p:cNvPr id="137230" name="Rectangle 14"/>
          <p:cNvSpPr>
            <a:spLocks noChangeArrowheads="1"/>
          </p:cNvSpPr>
          <p:nvPr/>
        </p:nvSpPr>
        <p:spPr bwMode="auto">
          <a:xfrm>
            <a:off x="849313" y="2376488"/>
            <a:ext cx="1995487" cy="4254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7231" name="Rectangle 15"/>
          <p:cNvSpPr>
            <a:spLocks noChangeArrowheads="1"/>
          </p:cNvSpPr>
          <p:nvPr/>
        </p:nvSpPr>
        <p:spPr bwMode="auto">
          <a:xfrm>
            <a:off x="1023938" y="2432050"/>
            <a:ext cx="16065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500">
                <a:solidFill>
                  <a:srgbClr val="000000"/>
                </a:solidFill>
                <a:latin typeface="Lucida Sans Typewriter" panose="020B0509030504030204" pitchFamily="49" charset="0"/>
              </a:rPr>
              <a:t>StatisticsView</a:t>
            </a:r>
            <a:endParaRPr lang="en-US" altLang="en-US" sz="1800">
              <a:latin typeface="Lucida Sans Typewriter" panose="020B0509030504030204" pitchFamily="49" charset="0"/>
            </a:endParaRPr>
          </a:p>
        </p:txBody>
      </p:sp>
      <p:sp>
        <p:nvSpPr>
          <p:cNvPr id="137232" name="Rectangle 16"/>
          <p:cNvSpPr>
            <a:spLocks noChangeArrowheads="1"/>
          </p:cNvSpPr>
          <p:nvPr/>
        </p:nvSpPr>
        <p:spPr bwMode="auto">
          <a:xfrm>
            <a:off x="7183438" y="4903788"/>
            <a:ext cx="4587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500" i="1">
                <a:solidFill>
                  <a:srgbClr val="000000"/>
                </a:solidFill>
                <a:latin typeface="Lucida Sans Typewriter" panose="020B0509030504030204" pitchFamily="49" charset="0"/>
              </a:rPr>
              <a:t>Game</a:t>
            </a:r>
            <a:endParaRPr lang="en-US" altLang="en-US" sz="1800">
              <a:latin typeface="Lucida Sans Typewriter" panose="020B0509030504030204" pitchFamily="49" charset="0"/>
            </a:endParaRPr>
          </a:p>
        </p:txBody>
      </p:sp>
      <p:sp>
        <p:nvSpPr>
          <p:cNvPr id="137233" name="Rectangle 17"/>
          <p:cNvSpPr>
            <a:spLocks noChangeArrowheads="1"/>
          </p:cNvSpPr>
          <p:nvPr/>
        </p:nvSpPr>
        <p:spPr bwMode="auto">
          <a:xfrm>
            <a:off x="6313488" y="5467350"/>
            <a:ext cx="20653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500">
                <a:solidFill>
                  <a:srgbClr val="000000"/>
                </a:solidFill>
                <a:latin typeface="Lucida Sans Typewriter" panose="020B0509030504030204" pitchFamily="49" charset="0"/>
              </a:rPr>
              <a:t>createStatistics()</a:t>
            </a:r>
            <a:endParaRPr lang="en-US" altLang="en-US" sz="1800">
              <a:latin typeface="Lucida Sans Typewriter" panose="020B0509030504030204" pitchFamily="49" charset="0"/>
            </a:endParaRPr>
          </a:p>
        </p:txBody>
      </p:sp>
      <p:grpSp>
        <p:nvGrpSpPr>
          <p:cNvPr id="137234" name="Group 18"/>
          <p:cNvGrpSpPr>
            <a:grpSpLocks/>
          </p:cNvGrpSpPr>
          <p:nvPr/>
        </p:nvGrpSpPr>
        <p:grpSpPr bwMode="auto">
          <a:xfrm>
            <a:off x="6226175" y="3295650"/>
            <a:ext cx="2714625" cy="2516188"/>
            <a:chOff x="3898" y="2076"/>
            <a:chExt cx="1526" cy="1585"/>
          </a:xfrm>
        </p:grpSpPr>
        <p:sp>
          <p:nvSpPr>
            <p:cNvPr id="137251" name="Rectangle 19"/>
            <p:cNvSpPr>
              <a:spLocks noChangeArrowheads="1"/>
            </p:cNvSpPr>
            <p:nvPr/>
          </p:nvSpPr>
          <p:spPr bwMode="auto">
            <a:xfrm>
              <a:off x="3898" y="2076"/>
              <a:ext cx="1526" cy="269"/>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7252" name="Rectangle 20"/>
            <p:cNvSpPr>
              <a:spLocks noChangeArrowheads="1"/>
            </p:cNvSpPr>
            <p:nvPr/>
          </p:nvSpPr>
          <p:spPr bwMode="auto">
            <a:xfrm>
              <a:off x="3898" y="2468"/>
              <a:ext cx="1526" cy="516"/>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7253" name="Rectangle 21"/>
            <p:cNvSpPr>
              <a:spLocks noChangeArrowheads="1"/>
            </p:cNvSpPr>
            <p:nvPr/>
          </p:nvSpPr>
          <p:spPr bwMode="auto">
            <a:xfrm>
              <a:off x="3898" y="2347"/>
              <a:ext cx="1526" cy="12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7254" name="Rectangle 22"/>
            <p:cNvSpPr>
              <a:spLocks noChangeArrowheads="1"/>
            </p:cNvSpPr>
            <p:nvPr/>
          </p:nvSpPr>
          <p:spPr bwMode="auto">
            <a:xfrm>
              <a:off x="3898" y="3037"/>
              <a:ext cx="1526" cy="269"/>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7255" name="Rectangle 23"/>
            <p:cNvSpPr>
              <a:spLocks noChangeArrowheads="1"/>
            </p:cNvSpPr>
            <p:nvPr/>
          </p:nvSpPr>
          <p:spPr bwMode="auto">
            <a:xfrm>
              <a:off x="3898" y="3421"/>
              <a:ext cx="1526" cy="24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7256" name="Rectangle 24"/>
            <p:cNvSpPr>
              <a:spLocks noChangeArrowheads="1"/>
            </p:cNvSpPr>
            <p:nvPr/>
          </p:nvSpPr>
          <p:spPr bwMode="auto">
            <a:xfrm>
              <a:off x="3898" y="3300"/>
              <a:ext cx="1526" cy="12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sp>
        <p:nvSpPr>
          <p:cNvPr id="137235" name="Rectangle 25"/>
          <p:cNvSpPr>
            <a:spLocks noChangeArrowheads="1"/>
          </p:cNvSpPr>
          <p:nvPr/>
        </p:nvSpPr>
        <p:spPr bwMode="auto">
          <a:xfrm>
            <a:off x="6338888" y="4403725"/>
            <a:ext cx="14922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500">
                <a:solidFill>
                  <a:srgbClr val="000000"/>
                </a:solidFill>
                <a:latin typeface="Lucida Sans Typewriter" panose="020B0509030504030204" pitchFamily="49" charset="0"/>
              </a:rPr>
              <a:t>getStat(name)</a:t>
            </a:r>
            <a:endParaRPr lang="en-US" altLang="en-US" sz="1800">
              <a:latin typeface="Lucida Sans Typewriter" panose="020B0509030504030204" pitchFamily="49" charset="0"/>
            </a:endParaRPr>
          </a:p>
        </p:txBody>
      </p:sp>
      <p:sp>
        <p:nvSpPr>
          <p:cNvPr id="137236" name="Line 26"/>
          <p:cNvSpPr>
            <a:spLocks noChangeShapeType="1"/>
          </p:cNvSpPr>
          <p:nvPr/>
        </p:nvSpPr>
        <p:spPr bwMode="auto">
          <a:xfrm>
            <a:off x="5557838" y="3475038"/>
            <a:ext cx="630237" cy="12700"/>
          </a:xfrm>
          <a:prstGeom prst="line">
            <a:avLst/>
          </a:prstGeom>
          <a:noFill/>
          <a:ln w="2857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grpSp>
        <p:nvGrpSpPr>
          <p:cNvPr id="137237" name="Group 27"/>
          <p:cNvGrpSpPr>
            <a:grpSpLocks/>
          </p:cNvGrpSpPr>
          <p:nvPr/>
        </p:nvGrpSpPr>
        <p:grpSpPr bwMode="auto">
          <a:xfrm>
            <a:off x="5595938" y="3790950"/>
            <a:ext cx="584200" cy="1231900"/>
            <a:chOff x="3094" y="2396"/>
            <a:chExt cx="664" cy="833"/>
          </a:xfrm>
        </p:grpSpPr>
        <p:sp>
          <p:nvSpPr>
            <p:cNvPr id="137248" name="Line 28"/>
            <p:cNvSpPr>
              <a:spLocks noChangeShapeType="1"/>
            </p:cNvSpPr>
            <p:nvPr/>
          </p:nvSpPr>
          <p:spPr bwMode="auto">
            <a:xfrm>
              <a:off x="3418" y="3229"/>
              <a:ext cx="340" cy="0"/>
            </a:xfrm>
            <a:prstGeom prst="line">
              <a:avLst/>
            </a:prstGeom>
            <a:noFill/>
            <a:ln w="2857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37249" name="Line 29"/>
            <p:cNvSpPr>
              <a:spLocks noChangeShapeType="1"/>
            </p:cNvSpPr>
            <p:nvPr/>
          </p:nvSpPr>
          <p:spPr bwMode="auto">
            <a:xfrm>
              <a:off x="3094" y="2396"/>
              <a:ext cx="324"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37250" name="Line 30"/>
            <p:cNvSpPr>
              <a:spLocks noChangeShapeType="1"/>
            </p:cNvSpPr>
            <p:nvPr/>
          </p:nvSpPr>
          <p:spPr bwMode="auto">
            <a:xfrm flipH="1">
              <a:off x="3418" y="2396"/>
              <a:ext cx="0" cy="833"/>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137238" name="Group 31"/>
          <p:cNvGrpSpPr>
            <a:grpSpLocks/>
          </p:cNvGrpSpPr>
          <p:nvPr/>
        </p:nvGrpSpPr>
        <p:grpSpPr bwMode="auto">
          <a:xfrm rot="16200000" flipH="1">
            <a:off x="153987" y="2535238"/>
            <a:ext cx="1571625" cy="965200"/>
            <a:chOff x="1690" y="1131"/>
            <a:chExt cx="2886" cy="926"/>
          </a:xfrm>
        </p:grpSpPr>
        <p:sp>
          <p:nvSpPr>
            <p:cNvPr id="137246" name="Line 32"/>
            <p:cNvSpPr>
              <a:spLocks noChangeShapeType="1"/>
            </p:cNvSpPr>
            <p:nvPr/>
          </p:nvSpPr>
          <p:spPr bwMode="auto">
            <a:xfrm>
              <a:off x="1690" y="1131"/>
              <a:ext cx="2886"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37247" name="Line 33"/>
            <p:cNvSpPr>
              <a:spLocks noChangeShapeType="1"/>
            </p:cNvSpPr>
            <p:nvPr/>
          </p:nvSpPr>
          <p:spPr bwMode="auto">
            <a:xfrm>
              <a:off x="4575" y="1132"/>
              <a:ext cx="1" cy="925"/>
            </a:xfrm>
            <a:prstGeom prst="line">
              <a:avLst/>
            </a:prstGeom>
            <a:noFill/>
            <a:ln w="2857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137239" name="Group 34"/>
          <p:cNvGrpSpPr>
            <a:grpSpLocks/>
          </p:cNvGrpSpPr>
          <p:nvPr/>
        </p:nvGrpSpPr>
        <p:grpSpPr bwMode="auto">
          <a:xfrm rot="16200000" flipH="1">
            <a:off x="812007" y="2912269"/>
            <a:ext cx="685800" cy="490537"/>
            <a:chOff x="1690" y="1131"/>
            <a:chExt cx="2886" cy="926"/>
          </a:xfrm>
        </p:grpSpPr>
        <p:sp>
          <p:nvSpPr>
            <p:cNvPr id="137244" name="Line 35"/>
            <p:cNvSpPr>
              <a:spLocks noChangeShapeType="1"/>
            </p:cNvSpPr>
            <p:nvPr/>
          </p:nvSpPr>
          <p:spPr bwMode="auto">
            <a:xfrm>
              <a:off x="1690" y="1131"/>
              <a:ext cx="2886"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37245" name="Line 36"/>
            <p:cNvSpPr>
              <a:spLocks noChangeShapeType="1"/>
            </p:cNvSpPr>
            <p:nvPr/>
          </p:nvSpPr>
          <p:spPr bwMode="auto">
            <a:xfrm>
              <a:off x="4575" y="1132"/>
              <a:ext cx="1" cy="925"/>
            </a:xfrm>
            <a:prstGeom prst="line">
              <a:avLst/>
            </a:prstGeom>
            <a:noFill/>
            <a:ln w="2857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137240" name="Group 37"/>
          <p:cNvGrpSpPr>
            <a:grpSpLocks/>
          </p:cNvGrpSpPr>
          <p:nvPr/>
        </p:nvGrpSpPr>
        <p:grpSpPr bwMode="auto">
          <a:xfrm>
            <a:off x="1400175" y="3295650"/>
            <a:ext cx="4178300" cy="2144713"/>
            <a:chOff x="1114" y="2076"/>
            <a:chExt cx="2272" cy="1351"/>
          </a:xfrm>
        </p:grpSpPr>
        <p:sp>
          <p:nvSpPr>
            <p:cNvPr id="137241" name="Rectangle 38"/>
            <p:cNvSpPr>
              <a:spLocks noChangeArrowheads="1"/>
            </p:cNvSpPr>
            <p:nvPr/>
          </p:nvSpPr>
          <p:spPr bwMode="auto">
            <a:xfrm>
              <a:off x="1114" y="2468"/>
              <a:ext cx="2264" cy="959"/>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7242" name="Rectangle 39"/>
            <p:cNvSpPr>
              <a:spLocks noChangeArrowheads="1"/>
            </p:cNvSpPr>
            <p:nvPr/>
          </p:nvSpPr>
          <p:spPr bwMode="auto">
            <a:xfrm>
              <a:off x="1122" y="2076"/>
              <a:ext cx="2264" cy="269"/>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37243" name="Rectangle 40"/>
            <p:cNvSpPr>
              <a:spLocks noChangeArrowheads="1"/>
            </p:cNvSpPr>
            <p:nvPr/>
          </p:nvSpPr>
          <p:spPr bwMode="auto">
            <a:xfrm>
              <a:off x="1122" y="2345"/>
              <a:ext cx="2264" cy="129"/>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en-US" smtClean="0">
                <a:ea typeface="ＭＳ Ｐゴシック" panose="020B0600070205080204" pitchFamily="34" charset="-128"/>
              </a:rPr>
              <a:t>Public interface of the StatisticsVault class</a:t>
            </a:r>
          </a:p>
        </p:txBody>
      </p:sp>
      <p:sp>
        <p:nvSpPr>
          <p:cNvPr id="139267" name="Rectangle 3"/>
          <p:cNvSpPr>
            <a:spLocks noGrp="1" noChangeArrowheads="1"/>
          </p:cNvSpPr>
          <p:nvPr>
            <p:ph type="body" idx="1"/>
          </p:nvPr>
        </p:nvSpPr>
        <p:spPr>
          <a:xfrm>
            <a:off x="355600" y="1295400"/>
            <a:ext cx="8496300" cy="4921250"/>
          </a:xfrm>
        </p:spPr>
        <p:txBody>
          <a:bodyPr/>
          <a:lstStyle/>
          <a:p>
            <a:pPr>
              <a:lnSpc>
                <a:spcPct val="80000"/>
              </a:lnSpc>
              <a:buFont typeface="Times" panose="02020603050405020304" pitchFamily="18" charset="0"/>
              <a:buNone/>
            </a:pPr>
            <a:r>
              <a:rPr lang="en-US" altLang="en-US" sz="2000" b="1" smtClean="0">
                <a:latin typeface="Lucida Sans Typewriter" panose="020B0509030504030204" pitchFamily="49" charset="0"/>
                <a:ea typeface="ＭＳ Ｐゴシック" panose="020B0600070205080204" pitchFamily="34" charset="-128"/>
              </a:rPr>
              <a:t>public class</a:t>
            </a:r>
            <a:r>
              <a:rPr lang="en-US" altLang="en-US" sz="2000" smtClean="0">
                <a:latin typeface="Lucida Sans Typewriter" panose="020B0509030504030204" pitchFamily="49" charset="0"/>
                <a:ea typeface="ＭＳ Ｐゴシック" panose="020B0600070205080204" pitchFamily="34" charset="-128"/>
              </a:rPr>
              <a:t> StatisticsVault {</a:t>
            </a:r>
          </a:p>
          <a:p>
            <a:pPr>
              <a:lnSpc>
                <a:spcPct val="80000"/>
              </a:lnSpc>
              <a:buFont typeface="Times" panose="02020603050405020304" pitchFamily="18" charset="0"/>
              <a:buNone/>
            </a:pPr>
            <a:r>
              <a:rPr lang="en-US" altLang="en-US" sz="2000" smtClean="0">
                <a:latin typeface="Lucida Sans Typewriter" panose="020B0509030504030204" pitchFamily="49" charset="0"/>
                <a:ea typeface="ＭＳ Ｐゴシック" panose="020B0600070205080204" pitchFamily="34" charset="-128"/>
              </a:rPr>
              <a:t>	</a:t>
            </a:r>
            <a:r>
              <a:rPr lang="en-US" altLang="en-US" sz="2000" b="1" smtClean="0">
                <a:latin typeface="Lucida Sans Typewriter" panose="020B0509030504030204" pitchFamily="49" charset="0"/>
                <a:ea typeface="ＭＳ Ｐゴシック" panose="020B0600070205080204" pitchFamily="34" charset="-128"/>
              </a:rPr>
              <a:t>public void</a:t>
            </a:r>
            <a:r>
              <a:rPr lang="en-US" altLang="en-US" sz="2000" smtClean="0">
                <a:latin typeface="Lucida Sans Typewriter" panose="020B0509030504030204" pitchFamily="49" charset="0"/>
                <a:ea typeface="ＭＳ Ｐゴシック" panose="020B0600070205080204" pitchFamily="34" charset="-128"/>
              </a:rPr>
              <a:t> update(Match m)</a:t>
            </a:r>
          </a:p>
          <a:p>
            <a:pPr>
              <a:lnSpc>
                <a:spcPct val="80000"/>
              </a:lnSpc>
              <a:buFont typeface="Times" panose="02020603050405020304" pitchFamily="18" charset="0"/>
              <a:buNone/>
            </a:pPr>
            <a:r>
              <a:rPr lang="en-US" altLang="en-US" sz="2000" smtClean="0">
                <a:latin typeface="Lucida Sans Typewriter" panose="020B0509030504030204" pitchFamily="49" charset="0"/>
                <a:ea typeface="ＭＳ Ｐゴシック" panose="020B0600070205080204" pitchFamily="34" charset="-128"/>
              </a:rPr>
              <a:t>		</a:t>
            </a:r>
            <a:r>
              <a:rPr lang="en-US" altLang="en-US" sz="2000" b="1" smtClean="0">
                <a:latin typeface="Lucida Sans Typewriter" panose="020B0509030504030204" pitchFamily="49" charset="0"/>
                <a:ea typeface="ＭＳ Ｐゴシック" panose="020B0600070205080204" pitchFamily="34" charset="-128"/>
              </a:rPr>
              <a:t>throws</a:t>
            </a:r>
            <a:r>
              <a:rPr lang="en-US" altLang="en-US" sz="2000" smtClean="0">
                <a:latin typeface="Lucida Sans Typewriter" panose="020B0509030504030204" pitchFamily="49" charset="0"/>
                <a:ea typeface="ＭＳ Ｐゴシック" panose="020B0600070205080204" pitchFamily="34" charset="-128"/>
              </a:rPr>
              <a:t> InvalidMatch, MatchNotCompleted {...}</a:t>
            </a:r>
          </a:p>
          <a:p>
            <a:pPr>
              <a:lnSpc>
                <a:spcPct val="80000"/>
              </a:lnSpc>
              <a:buFont typeface="Times" panose="02020603050405020304" pitchFamily="18" charset="0"/>
              <a:buNone/>
            </a:pPr>
            <a:endParaRPr lang="en-US" altLang="en-US" sz="2000" smtClean="0">
              <a:latin typeface="Lucida Sans Typewriter" panose="020B0509030504030204" pitchFamily="49" charset="0"/>
              <a:ea typeface="ＭＳ Ｐゴシック" panose="020B0600070205080204" pitchFamily="34" charset="-128"/>
            </a:endParaRPr>
          </a:p>
          <a:p>
            <a:pPr>
              <a:lnSpc>
                <a:spcPct val="80000"/>
              </a:lnSpc>
              <a:buFont typeface="Times" panose="02020603050405020304" pitchFamily="18" charset="0"/>
              <a:buNone/>
            </a:pPr>
            <a:r>
              <a:rPr lang="en-US" altLang="en-US" sz="2000" smtClean="0">
                <a:latin typeface="Lucida Sans Typewriter" panose="020B0509030504030204" pitchFamily="49" charset="0"/>
                <a:ea typeface="ＭＳ Ｐゴシック" panose="020B0600070205080204" pitchFamily="34" charset="-128"/>
              </a:rPr>
              <a:t>	</a:t>
            </a:r>
            <a:r>
              <a:rPr lang="en-US" altLang="en-US" sz="2000" b="1" smtClean="0">
                <a:latin typeface="Lucida Sans Typewriter" panose="020B0509030504030204" pitchFamily="49" charset="0"/>
                <a:ea typeface="ＭＳ Ｐゴシック" panose="020B0600070205080204" pitchFamily="34" charset="-128"/>
              </a:rPr>
              <a:t>public</a:t>
            </a:r>
            <a:r>
              <a:rPr lang="en-US" altLang="en-US" sz="2000" smtClean="0">
                <a:latin typeface="Lucida Sans Typewriter" panose="020B0509030504030204" pitchFamily="49" charset="0"/>
                <a:ea typeface="ＭＳ Ｐゴシック" panose="020B0600070205080204" pitchFamily="34" charset="-128"/>
              </a:rPr>
              <a:t> List getStatNames() {...}</a:t>
            </a:r>
          </a:p>
          <a:p>
            <a:pPr>
              <a:lnSpc>
                <a:spcPct val="80000"/>
              </a:lnSpc>
              <a:buFont typeface="Times" panose="02020603050405020304" pitchFamily="18" charset="0"/>
              <a:buNone/>
            </a:pPr>
            <a:endParaRPr lang="en-US" altLang="en-US" sz="2000" smtClean="0">
              <a:latin typeface="Lucida Sans Typewriter" panose="020B0509030504030204" pitchFamily="49" charset="0"/>
              <a:ea typeface="ＭＳ Ｐゴシック" panose="020B0600070205080204" pitchFamily="34" charset="-128"/>
            </a:endParaRPr>
          </a:p>
          <a:p>
            <a:pPr>
              <a:lnSpc>
                <a:spcPct val="80000"/>
              </a:lnSpc>
              <a:buFont typeface="Times" panose="02020603050405020304" pitchFamily="18" charset="0"/>
              <a:buNone/>
            </a:pPr>
            <a:r>
              <a:rPr lang="en-US" altLang="en-US" sz="2000" smtClean="0">
                <a:latin typeface="Lucida Sans Typewriter" panose="020B0509030504030204" pitchFamily="49" charset="0"/>
                <a:ea typeface="ＭＳ Ｐゴシック" panose="020B0600070205080204" pitchFamily="34" charset="-128"/>
              </a:rPr>
              <a:t>	</a:t>
            </a:r>
            <a:r>
              <a:rPr lang="en-US" altLang="en-US" sz="2000" b="1" smtClean="0">
                <a:latin typeface="Lucida Sans Typewriter" panose="020B0509030504030204" pitchFamily="49" charset="0"/>
                <a:ea typeface="ＭＳ Ｐゴシック" panose="020B0600070205080204" pitchFamily="34" charset="-128"/>
              </a:rPr>
              <a:t>public double</a:t>
            </a:r>
            <a:r>
              <a:rPr lang="en-US" altLang="en-US" sz="2000" smtClean="0">
                <a:latin typeface="Lucida Sans Typewriter" panose="020B0509030504030204" pitchFamily="49" charset="0"/>
                <a:ea typeface="ＭＳ Ｐゴシック" panose="020B0600070205080204" pitchFamily="34" charset="-128"/>
              </a:rPr>
              <a:t> getStat(String name, Game g, Player p)</a:t>
            </a:r>
          </a:p>
          <a:p>
            <a:pPr>
              <a:lnSpc>
                <a:spcPct val="80000"/>
              </a:lnSpc>
              <a:buFont typeface="Times" panose="02020603050405020304" pitchFamily="18" charset="0"/>
              <a:buNone/>
            </a:pPr>
            <a:r>
              <a:rPr lang="en-US" altLang="en-US" sz="2000" smtClean="0">
                <a:latin typeface="Lucida Sans Typewriter" panose="020B0509030504030204" pitchFamily="49" charset="0"/>
                <a:ea typeface="ＭＳ Ｐゴシック" panose="020B0600070205080204" pitchFamily="34" charset="-128"/>
              </a:rPr>
              <a:t>		</a:t>
            </a:r>
            <a:r>
              <a:rPr lang="en-US" altLang="en-US" sz="2000" b="1" smtClean="0">
                <a:latin typeface="Lucida Sans Typewriter" panose="020B0509030504030204" pitchFamily="49" charset="0"/>
                <a:ea typeface="ＭＳ Ｐゴシック" panose="020B0600070205080204" pitchFamily="34" charset="-128"/>
              </a:rPr>
              <a:t>throws</a:t>
            </a:r>
            <a:r>
              <a:rPr lang="en-US" altLang="en-US" sz="2000" smtClean="0">
                <a:latin typeface="Lucida Sans Typewriter" panose="020B0509030504030204" pitchFamily="49" charset="0"/>
                <a:ea typeface="ＭＳ Ｐゴシック" panose="020B0600070205080204" pitchFamily="34" charset="-128"/>
              </a:rPr>
              <a:t> UnknownStatistic, InvalidScope {...}</a:t>
            </a:r>
          </a:p>
          <a:p>
            <a:pPr>
              <a:lnSpc>
                <a:spcPct val="80000"/>
              </a:lnSpc>
              <a:buFont typeface="Times" panose="02020603050405020304" pitchFamily="18" charset="0"/>
              <a:buNone/>
            </a:pPr>
            <a:endParaRPr lang="en-US" altLang="en-US" sz="2000" smtClean="0">
              <a:latin typeface="Lucida Sans Typewriter" panose="020B0509030504030204" pitchFamily="49" charset="0"/>
              <a:ea typeface="ＭＳ Ｐゴシック" panose="020B0600070205080204" pitchFamily="34" charset="-128"/>
            </a:endParaRPr>
          </a:p>
          <a:p>
            <a:pPr>
              <a:lnSpc>
                <a:spcPct val="80000"/>
              </a:lnSpc>
              <a:buFont typeface="Times" panose="02020603050405020304" pitchFamily="18" charset="0"/>
              <a:buNone/>
            </a:pPr>
            <a:r>
              <a:rPr lang="en-US" altLang="en-US" sz="2000" smtClean="0">
                <a:latin typeface="Lucida Sans Typewriter" panose="020B0509030504030204" pitchFamily="49" charset="0"/>
                <a:ea typeface="ＭＳ Ｐゴシック" panose="020B0600070205080204" pitchFamily="34" charset="-128"/>
              </a:rPr>
              <a:t>	</a:t>
            </a:r>
            <a:r>
              <a:rPr lang="en-US" altLang="en-US" sz="2000" b="1" smtClean="0">
                <a:latin typeface="Lucida Sans Typewriter" panose="020B0509030504030204" pitchFamily="49" charset="0"/>
                <a:ea typeface="ＭＳ Ｐゴシック" panose="020B0600070205080204" pitchFamily="34" charset="-128"/>
              </a:rPr>
              <a:t>public double</a:t>
            </a:r>
            <a:r>
              <a:rPr lang="en-US" altLang="en-US" sz="2000" smtClean="0">
                <a:latin typeface="Lucida Sans Typewriter" panose="020B0509030504030204" pitchFamily="49" charset="0"/>
                <a:ea typeface="ＭＳ Ｐゴシック" panose="020B0600070205080204" pitchFamily="34" charset="-128"/>
              </a:rPr>
              <a:t> getStat(String name, League l, Player p)</a:t>
            </a:r>
          </a:p>
          <a:p>
            <a:pPr>
              <a:lnSpc>
                <a:spcPct val="80000"/>
              </a:lnSpc>
              <a:buFont typeface="Times" panose="02020603050405020304" pitchFamily="18" charset="0"/>
              <a:buNone/>
            </a:pPr>
            <a:r>
              <a:rPr lang="en-US" altLang="en-US" sz="2000" smtClean="0">
                <a:latin typeface="Lucida Sans Typewriter" panose="020B0509030504030204" pitchFamily="49" charset="0"/>
                <a:ea typeface="ＭＳ Ｐゴシック" panose="020B0600070205080204" pitchFamily="34" charset="-128"/>
              </a:rPr>
              <a:t>		</a:t>
            </a:r>
            <a:r>
              <a:rPr lang="en-US" altLang="en-US" sz="2000" b="1" smtClean="0">
                <a:latin typeface="Lucida Sans Typewriter" panose="020B0509030504030204" pitchFamily="49" charset="0"/>
                <a:ea typeface="ＭＳ Ｐゴシック" panose="020B0600070205080204" pitchFamily="34" charset="-128"/>
              </a:rPr>
              <a:t>throws</a:t>
            </a:r>
            <a:r>
              <a:rPr lang="en-US" altLang="en-US" sz="2000" smtClean="0">
                <a:latin typeface="Lucida Sans Typewriter" panose="020B0509030504030204" pitchFamily="49" charset="0"/>
                <a:ea typeface="ＭＳ Ｐゴシック" panose="020B0600070205080204" pitchFamily="34" charset="-128"/>
              </a:rPr>
              <a:t> UnknownStatistic, InvalidScope {...}</a:t>
            </a:r>
          </a:p>
          <a:p>
            <a:pPr>
              <a:lnSpc>
                <a:spcPct val="80000"/>
              </a:lnSpc>
              <a:buFont typeface="Times" panose="02020603050405020304" pitchFamily="18" charset="0"/>
              <a:buNone/>
            </a:pPr>
            <a:endParaRPr lang="en-US" altLang="en-US" sz="2000" smtClean="0">
              <a:latin typeface="Lucida Sans Typewriter" panose="020B0509030504030204" pitchFamily="49" charset="0"/>
              <a:ea typeface="ＭＳ Ｐゴシック" panose="020B0600070205080204" pitchFamily="34" charset="-128"/>
            </a:endParaRPr>
          </a:p>
          <a:p>
            <a:pPr>
              <a:lnSpc>
                <a:spcPct val="80000"/>
              </a:lnSpc>
              <a:buFont typeface="Times" panose="02020603050405020304" pitchFamily="18" charset="0"/>
              <a:buNone/>
            </a:pPr>
            <a:r>
              <a:rPr lang="en-US" altLang="en-US" sz="2000" smtClean="0">
                <a:latin typeface="Lucida Sans Typewriter" panose="020B0509030504030204" pitchFamily="49" charset="0"/>
                <a:ea typeface="ＭＳ Ｐゴシック" panose="020B0600070205080204" pitchFamily="34" charset="-128"/>
              </a:rPr>
              <a:t>	</a:t>
            </a:r>
            <a:r>
              <a:rPr lang="en-US" altLang="en-US" sz="2000" b="1" smtClean="0">
                <a:latin typeface="Lucida Sans Typewriter" panose="020B0509030504030204" pitchFamily="49" charset="0"/>
                <a:ea typeface="ＭＳ Ｐゴシック" panose="020B0600070205080204" pitchFamily="34" charset="-128"/>
              </a:rPr>
              <a:t>public double</a:t>
            </a:r>
            <a:r>
              <a:rPr lang="en-US" altLang="en-US" sz="2000" smtClean="0">
                <a:latin typeface="Lucida Sans Typewriter" panose="020B0509030504030204" pitchFamily="49" charset="0"/>
                <a:ea typeface="ＭＳ Ｐゴシック" panose="020B0600070205080204" pitchFamily="34" charset="-128"/>
              </a:rPr>
              <a:t> getStat(String name, Tournament t, Player p)</a:t>
            </a:r>
          </a:p>
          <a:p>
            <a:pPr>
              <a:lnSpc>
                <a:spcPct val="80000"/>
              </a:lnSpc>
              <a:buFont typeface="Times" panose="02020603050405020304" pitchFamily="18" charset="0"/>
              <a:buNone/>
            </a:pPr>
            <a:r>
              <a:rPr lang="en-US" altLang="en-US" sz="2000" smtClean="0">
                <a:latin typeface="Lucida Sans Typewriter" panose="020B0509030504030204" pitchFamily="49" charset="0"/>
                <a:ea typeface="ＭＳ Ｐゴシック" panose="020B0600070205080204" pitchFamily="34" charset="-128"/>
              </a:rPr>
              <a:t>		</a:t>
            </a:r>
            <a:r>
              <a:rPr lang="en-US" altLang="en-US" sz="2000" b="1" smtClean="0">
                <a:latin typeface="Lucida Sans Typewriter" panose="020B0509030504030204" pitchFamily="49" charset="0"/>
                <a:ea typeface="ＭＳ Ｐゴシック" panose="020B0600070205080204" pitchFamily="34" charset="-128"/>
              </a:rPr>
              <a:t>throws</a:t>
            </a:r>
            <a:r>
              <a:rPr lang="en-US" altLang="en-US" sz="2000" smtClean="0">
                <a:latin typeface="Lucida Sans Typewriter" panose="020B0509030504030204" pitchFamily="49" charset="0"/>
                <a:ea typeface="ＭＳ Ｐゴシック" panose="020B0600070205080204" pitchFamily="34" charset="-128"/>
              </a:rPr>
              <a:t> UnknownStatistic, InvalidScope {...}</a:t>
            </a:r>
          </a:p>
          <a:p>
            <a:pPr>
              <a:lnSpc>
                <a:spcPct val="80000"/>
              </a:lnSpc>
              <a:buFont typeface="Times" panose="02020603050405020304" pitchFamily="18" charset="0"/>
              <a:buNone/>
            </a:pPr>
            <a:r>
              <a:rPr lang="en-US" altLang="en-US" sz="2000" smtClean="0">
                <a:latin typeface="Lucida Sans Typewriter" panose="020B0509030504030204" pitchFamily="49" charset="0"/>
                <a:ea typeface="ＭＳ Ｐゴシック" panose="020B0600070205080204" pitchFamily="34" charset="-128"/>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en-US" smtClean="0">
                <a:ea typeface="ＭＳ Ｐゴシック" panose="020B0600070205080204" pitchFamily="34" charset="-128"/>
              </a:rPr>
              <a:t>Database schema for the Statistics Association</a:t>
            </a:r>
          </a:p>
        </p:txBody>
      </p:sp>
      <p:sp>
        <p:nvSpPr>
          <p:cNvPr id="141315" name="Rectangle 3"/>
          <p:cNvSpPr>
            <a:spLocks noChangeArrowheads="1"/>
          </p:cNvSpPr>
          <p:nvPr/>
        </p:nvSpPr>
        <p:spPr bwMode="auto">
          <a:xfrm>
            <a:off x="2119313" y="2159000"/>
            <a:ext cx="1497012" cy="44132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1316" name="Rectangle 4"/>
          <p:cNvSpPr>
            <a:spLocks noChangeArrowheads="1"/>
          </p:cNvSpPr>
          <p:nvPr/>
        </p:nvSpPr>
        <p:spPr bwMode="auto">
          <a:xfrm>
            <a:off x="2336800" y="2301875"/>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b="1">
                <a:solidFill>
                  <a:srgbClr val="000000"/>
                </a:solidFill>
                <a:latin typeface="Helvetica" panose="020B0604020202020204" pitchFamily="34" charset="0"/>
              </a:rPr>
              <a:t>scope:long</a:t>
            </a:r>
            <a:endParaRPr lang="en-US" altLang="en-US" sz="2000" b="1"/>
          </a:p>
        </p:txBody>
      </p:sp>
      <p:sp>
        <p:nvSpPr>
          <p:cNvPr id="141317" name="Rectangle 5"/>
          <p:cNvSpPr>
            <a:spLocks noChangeArrowheads="1"/>
          </p:cNvSpPr>
          <p:nvPr/>
        </p:nvSpPr>
        <p:spPr bwMode="auto">
          <a:xfrm>
            <a:off x="2119313" y="2603500"/>
            <a:ext cx="1497012" cy="43973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1318" name="Rectangle 6"/>
          <p:cNvSpPr>
            <a:spLocks noChangeArrowheads="1"/>
          </p:cNvSpPr>
          <p:nvPr/>
        </p:nvSpPr>
        <p:spPr bwMode="auto">
          <a:xfrm>
            <a:off x="3030538" y="1841500"/>
            <a:ext cx="161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b="1">
                <a:solidFill>
                  <a:srgbClr val="000000"/>
                </a:solidFill>
                <a:latin typeface="Helvetica" panose="020B0604020202020204" pitchFamily="34" charset="0"/>
              </a:rPr>
              <a:t>Statistics table</a:t>
            </a:r>
          </a:p>
        </p:txBody>
      </p:sp>
      <p:sp>
        <p:nvSpPr>
          <p:cNvPr id="141319" name="Rectangle 7"/>
          <p:cNvSpPr>
            <a:spLocks noChangeArrowheads="1"/>
          </p:cNvSpPr>
          <p:nvPr/>
        </p:nvSpPr>
        <p:spPr bwMode="auto">
          <a:xfrm>
            <a:off x="5516563" y="2159000"/>
            <a:ext cx="1497012" cy="44132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1320" name="Rectangle 8"/>
          <p:cNvSpPr>
            <a:spLocks noChangeArrowheads="1"/>
          </p:cNvSpPr>
          <p:nvPr/>
        </p:nvSpPr>
        <p:spPr bwMode="auto">
          <a:xfrm>
            <a:off x="5730875" y="2301875"/>
            <a:ext cx="1231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b="1">
                <a:solidFill>
                  <a:srgbClr val="000000"/>
                </a:solidFill>
                <a:latin typeface="Helvetica" panose="020B0604020202020204" pitchFamily="34" charset="0"/>
              </a:rPr>
              <a:t>player:long</a:t>
            </a:r>
            <a:endParaRPr lang="en-US" altLang="en-US" sz="2000" b="1"/>
          </a:p>
        </p:txBody>
      </p:sp>
      <p:sp>
        <p:nvSpPr>
          <p:cNvPr id="141321" name="Rectangle 9"/>
          <p:cNvSpPr>
            <a:spLocks noChangeArrowheads="1"/>
          </p:cNvSpPr>
          <p:nvPr/>
        </p:nvSpPr>
        <p:spPr bwMode="auto">
          <a:xfrm>
            <a:off x="5516563" y="2603500"/>
            <a:ext cx="1497012" cy="43973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1322" name="Rectangle 10"/>
          <p:cNvSpPr>
            <a:spLocks noChangeArrowheads="1"/>
          </p:cNvSpPr>
          <p:nvPr/>
        </p:nvSpPr>
        <p:spPr bwMode="auto">
          <a:xfrm>
            <a:off x="3621088" y="2159000"/>
            <a:ext cx="1892300" cy="44132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1323" name="Rectangle 11"/>
          <p:cNvSpPr>
            <a:spLocks noChangeArrowheads="1"/>
          </p:cNvSpPr>
          <p:nvPr/>
        </p:nvSpPr>
        <p:spPr bwMode="auto">
          <a:xfrm>
            <a:off x="3756025" y="2301875"/>
            <a:ext cx="1689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b="1">
                <a:solidFill>
                  <a:srgbClr val="000000"/>
                </a:solidFill>
                <a:latin typeface="Helvetica" panose="020B0604020202020204" pitchFamily="34" charset="0"/>
              </a:rPr>
              <a:t>scopetype:long</a:t>
            </a:r>
            <a:endParaRPr lang="en-US" altLang="en-US" sz="2000" b="1"/>
          </a:p>
        </p:txBody>
      </p:sp>
      <p:sp>
        <p:nvSpPr>
          <p:cNvPr id="141324" name="Rectangle 12"/>
          <p:cNvSpPr>
            <a:spLocks noChangeArrowheads="1"/>
          </p:cNvSpPr>
          <p:nvPr/>
        </p:nvSpPr>
        <p:spPr bwMode="auto">
          <a:xfrm>
            <a:off x="3621088" y="2603500"/>
            <a:ext cx="1892300" cy="43973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1325" name="Rectangle 13"/>
          <p:cNvSpPr>
            <a:spLocks noChangeArrowheads="1"/>
          </p:cNvSpPr>
          <p:nvPr/>
        </p:nvSpPr>
        <p:spPr bwMode="auto">
          <a:xfrm>
            <a:off x="400050" y="2159000"/>
            <a:ext cx="1716088" cy="44132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1326" name="Rectangle 14"/>
          <p:cNvSpPr>
            <a:spLocks noChangeArrowheads="1"/>
          </p:cNvSpPr>
          <p:nvPr/>
        </p:nvSpPr>
        <p:spPr bwMode="auto">
          <a:xfrm>
            <a:off x="925513" y="2301875"/>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b="1">
                <a:solidFill>
                  <a:srgbClr val="000000"/>
                </a:solidFill>
                <a:latin typeface="Helvetica" panose="020B0604020202020204" pitchFamily="34" charset="0"/>
              </a:rPr>
              <a:t>id:long</a:t>
            </a:r>
            <a:endParaRPr lang="en-US" altLang="en-US" sz="2000" b="1"/>
          </a:p>
        </p:txBody>
      </p:sp>
      <p:sp>
        <p:nvSpPr>
          <p:cNvPr id="141327" name="Rectangle 15"/>
          <p:cNvSpPr>
            <a:spLocks noChangeArrowheads="1"/>
          </p:cNvSpPr>
          <p:nvPr/>
        </p:nvSpPr>
        <p:spPr bwMode="auto">
          <a:xfrm>
            <a:off x="400050" y="2603500"/>
            <a:ext cx="1716088" cy="43973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1328" name="Rectangle 16"/>
          <p:cNvSpPr>
            <a:spLocks noChangeArrowheads="1"/>
          </p:cNvSpPr>
          <p:nvPr/>
        </p:nvSpPr>
        <p:spPr bwMode="auto">
          <a:xfrm>
            <a:off x="377825" y="3457575"/>
            <a:ext cx="1474788" cy="44132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1329" name="Rectangle 17"/>
          <p:cNvSpPr>
            <a:spLocks noChangeArrowheads="1"/>
          </p:cNvSpPr>
          <p:nvPr/>
        </p:nvSpPr>
        <p:spPr bwMode="auto">
          <a:xfrm>
            <a:off x="784225" y="3587750"/>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b="1">
                <a:solidFill>
                  <a:srgbClr val="000000"/>
                </a:solidFill>
                <a:latin typeface="Helvetica" panose="020B0604020202020204" pitchFamily="34" charset="0"/>
              </a:rPr>
              <a:t>id:long</a:t>
            </a:r>
            <a:endParaRPr lang="en-US" altLang="en-US" sz="2000" b="1"/>
          </a:p>
        </p:txBody>
      </p:sp>
      <p:sp>
        <p:nvSpPr>
          <p:cNvPr id="141330" name="Rectangle 18"/>
          <p:cNvSpPr>
            <a:spLocks noChangeArrowheads="1"/>
          </p:cNvSpPr>
          <p:nvPr/>
        </p:nvSpPr>
        <p:spPr bwMode="auto">
          <a:xfrm>
            <a:off x="377825" y="3902075"/>
            <a:ext cx="1474788" cy="46196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1331" name="Rectangle 19"/>
          <p:cNvSpPr>
            <a:spLocks noChangeArrowheads="1"/>
          </p:cNvSpPr>
          <p:nvPr/>
        </p:nvSpPr>
        <p:spPr bwMode="auto">
          <a:xfrm>
            <a:off x="1500188" y="3203575"/>
            <a:ext cx="248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b="1">
                <a:solidFill>
                  <a:srgbClr val="000000"/>
                </a:solidFill>
                <a:latin typeface="Helvetica" panose="020B0604020202020204" pitchFamily="34" charset="0"/>
              </a:rPr>
              <a:t>StatisticCounters table</a:t>
            </a:r>
            <a:endParaRPr lang="en-US" altLang="en-US" sz="2000" b="1"/>
          </a:p>
        </p:txBody>
      </p:sp>
      <p:sp>
        <p:nvSpPr>
          <p:cNvPr id="141332" name="Rectangle 20"/>
          <p:cNvSpPr>
            <a:spLocks noChangeArrowheads="1"/>
          </p:cNvSpPr>
          <p:nvPr/>
        </p:nvSpPr>
        <p:spPr bwMode="auto">
          <a:xfrm>
            <a:off x="1855788" y="3457575"/>
            <a:ext cx="1598612" cy="44132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1333" name="Rectangle 21"/>
          <p:cNvSpPr>
            <a:spLocks noChangeArrowheads="1"/>
          </p:cNvSpPr>
          <p:nvPr/>
        </p:nvSpPr>
        <p:spPr bwMode="auto">
          <a:xfrm>
            <a:off x="1908175" y="3587750"/>
            <a:ext cx="1485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b="1">
                <a:solidFill>
                  <a:srgbClr val="000000"/>
                </a:solidFill>
                <a:latin typeface="Helvetica" panose="020B0604020202020204" pitchFamily="34" charset="0"/>
              </a:rPr>
              <a:t>name:text[25]</a:t>
            </a:r>
            <a:endParaRPr lang="en-US" altLang="en-US" sz="2000" b="1"/>
          </a:p>
        </p:txBody>
      </p:sp>
      <p:sp>
        <p:nvSpPr>
          <p:cNvPr id="141334" name="Rectangle 22"/>
          <p:cNvSpPr>
            <a:spLocks noChangeArrowheads="1"/>
          </p:cNvSpPr>
          <p:nvPr/>
        </p:nvSpPr>
        <p:spPr bwMode="auto">
          <a:xfrm>
            <a:off x="1855788" y="3902075"/>
            <a:ext cx="1598612" cy="46196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1335" name="Rectangle 23"/>
          <p:cNvSpPr>
            <a:spLocks noChangeArrowheads="1"/>
          </p:cNvSpPr>
          <p:nvPr/>
        </p:nvSpPr>
        <p:spPr bwMode="auto">
          <a:xfrm>
            <a:off x="3457575" y="3457575"/>
            <a:ext cx="1614488" cy="44132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1336" name="Rectangle 24"/>
          <p:cNvSpPr>
            <a:spLocks noChangeArrowheads="1"/>
          </p:cNvSpPr>
          <p:nvPr/>
        </p:nvSpPr>
        <p:spPr bwMode="auto">
          <a:xfrm>
            <a:off x="3560763" y="3587750"/>
            <a:ext cx="1409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b="1">
                <a:solidFill>
                  <a:srgbClr val="000000"/>
                </a:solidFill>
                <a:latin typeface="Helvetica" panose="020B0604020202020204" pitchFamily="34" charset="0"/>
              </a:rPr>
              <a:t>value:double</a:t>
            </a:r>
          </a:p>
        </p:txBody>
      </p:sp>
      <p:sp>
        <p:nvSpPr>
          <p:cNvPr id="141337" name="Rectangle 25"/>
          <p:cNvSpPr>
            <a:spLocks noChangeArrowheads="1"/>
          </p:cNvSpPr>
          <p:nvPr/>
        </p:nvSpPr>
        <p:spPr bwMode="auto">
          <a:xfrm>
            <a:off x="3457575" y="3902075"/>
            <a:ext cx="1614488" cy="46196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1338" name="Rectangle 26"/>
          <p:cNvSpPr>
            <a:spLocks noChangeArrowheads="1"/>
          </p:cNvSpPr>
          <p:nvPr/>
        </p:nvSpPr>
        <p:spPr bwMode="auto">
          <a:xfrm>
            <a:off x="3414713" y="4733925"/>
            <a:ext cx="1476375" cy="44132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1339" name="Rectangle 27"/>
          <p:cNvSpPr>
            <a:spLocks noChangeArrowheads="1"/>
          </p:cNvSpPr>
          <p:nvPr/>
        </p:nvSpPr>
        <p:spPr bwMode="auto">
          <a:xfrm>
            <a:off x="3821113" y="4876800"/>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b="1">
                <a:solidFill>
                  <a:srgbClr val="000000"/>
                </a:solidFill>
                <a:latin typeface="Helvetica" panose="020B0604020202020204" pitchFamily="34" charset="0"/>
              </a:rPr>
              <a:t>id:long</a:t>
            </a:r>
            <a:endParaRPr lang="en-US" altLang="en-US" sz="2000" b="1"/>
          </a:p>
        </p:txBody>
      </p:sp>
      <p:sp>
        <p:nvSpPr>
          <p:cNvPr id="141340" name="Rectangle 28"/>
          <p:cNvSpPr>
            <a:spLocks noChangeArrowheads="1"/>
          </p:cNvSpPr>
          <p:nvPr/>
        </p:nvSpPr>
        <p:spPr bwMode="auto">
          <a:xfrm>
            <a:off x="3414713" y="5178425"/>
            <a:ext cx="1476375" cy="43973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1341" name="Rectangle 29"/>
          <p:cNvSpPr>
            <a:spLocks noChangeArrowheads="1"/>
          </p:cNvSpPr>
          <p:nvPr/>
        </p:nvSpPr>
        <p:spPr bwMode="auto">
          <a:xfrm>
            <a:off x="3856038" y="4479925"/>
            <a:ext cx="139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b="1">
                <a:solidFill>
                  <a:srgbClr val="000000"/>
                </a:solidFill>
                <a:latin typeface="Helvetica" panose="020B0604020202020204" pitchFamily="34" charset="0"/>
              </a:rPr>
              <a:t>League table</a:t>
            </a:r>
          </a:p>
        </p:txBody>
      </p:sp>
      <p:sp>
        <p:nvSpPr>
          <p:cNvPr id="141342" name="Rectangle 30"/>
          <p:cNvSpPr>
            <a:spLocks noChangeArrowheads="1"/>
          </p:cNvSpPr>
          <p:nvPr/>
        </p:nvSpPr>
        <p:spPr bwMode="auto">
          <a:xfrm>
            <a:off x="4894263" y="4733925"/>
            <a:ext cx="682625" cy="44132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1343" name="Rectangle 31"/>
          <p:cNvSpPr>
            <a:spLocks noChangeArrowheads="1"/>
          </p:cNvSpPr>
          <p:nvPr/>
        </p:nvSpPr>
        <p:spPr bwMode="auto">
          <a:xfrm>
            <a:off x="5149850" y="4876800"/>
            <a:ext cx="190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b="1">
                <a:solidFill>
                  <a:srgbClr val="000000"/>
                </a:solidFill>
                <a:latin typeface="Helvetica" panose="020B0604020202020204" pitchFamily="34" charset="0"/>
              </a:rPr>
              <a:t>...</a:t>
            </a:r>
            <a:endParaRPr lang="en-US" altLang="en-US" sz="2000" b="1"/>
          </a:p>
        </p:txBody>
      </p:sp>
      <p:sp>
        <p:nvSpPr>
          <p:cNvPr id="141344" name="Rectangle 32"/>
          <p:cNvSpPr>
            <a:spLocks noChangeArrowheads="1"/>
          </p:cNvSpPr>
          <p:nvPr/>
        </p:nvSpPr>
        <p:spPr bwMode="auto">
          <a:xfrm>
            <a:off x="4894263" y="5178425"/>
            <a:ext cx="682625" cy="43973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1345" name="Rectangle 33"/>
          <p:cNvSpPr>
            <a:spLocks noChangeArrowheads="1"/>
          </p:cNvSpPr>
          <p:nvPr/>
        </p:nvSpPr>
        <p:spPr bwMode="auto">
          <a:xfrm>
            <a:off x="3371850" y="5156200"/>
            <a:ext cx="22225"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1346" name="Rectangle 34"/>
          <p:cNvSpPr>
            <a:spLocks noChangeArrowheads="1"/>
          </p:cNvSpPr>
          <p:nvPr/>
        </p:nvSpPr>
        <p:spPr bwMode="auto">
          <a:xfrm>
            <a:off x="377825" y="4733925"/>
            <a:ext cx="1474788" cy="44132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1347" name="Rectangle 35"/>
          <p:cNvSpPr>
            <a:spLocks noChangeArrowheads="1"/>
          </p:cNvSpPr>
          <p:nvPr/>
        </p:nvSpPr>
        <p:spPr bwMode="auto">
          <a:xfrm>
            <a:off x="784225" y="4876800"/>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b="1">
                <a:solidFill>
                  <a:srgbClr val="000000"/>
                </a:solidFill>
                <a:latin typeface="Helvetica" panose="020B0604020202020204" pitchFamily="34" charset="0"/>
              </a:rPr>
              <a:t>id:long</a:t>
            </a:r>
            <a:endParaRPr lang="en-US" altLang="en-US" sz="2000" b="1"/>
          </a:p>
        </p:txBody>
      </p:sp>
      <p:sp>
        <p:nvSpPr>
          <p:cNvPr id="141348" name="Rectangle 36"/>
          <p:cNvSpPr>
            <a:spLocks noChangeArrowheads="1"/>
          </p:cNvSpPr>
          <p:nvPr/>
        </p:nvSpPr>
        <p:spPr bwMode="auto">
          <a:xfrm>
            <a:off x="377825" y="5178425"/>
            <a:ext cx="1474788" cy="43973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1349" name="Rectangle 37"/>
          <p:cNvSpPr>
            <a:spLocks noChangeArrowheads="1"/>
          </p:cNvSpPr>
          <p:nvPr/>
        </p:nvSpPr>
        <p:spPr bwMode="auto">
          <a:xfrm>
            <a:off x="904875" y="4479925"/>
            <a:ext cx="1231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b="1">
                <a:solidFill>
                  <a:srgbClr val="000000"/>
                </a:solidFill>
                <a:latin typeface="Helvetica" panose="020B0604020202020204" pitchFamily="34" charset="0"/>
              </a:rPr>
              <a:t>Game table</a:t>
            </a:r>
          </a:p>
        </p:txBody>
      </p:sp>
      <p:sp>
        <p:nvSpPr>
          <p:cNvPr id="141350" name="Rectangle 38"/>
          <p:cNvSpPr>
            <a:spLocks noChangeArrowheads="1"/>
          </p:cNvSpPr>
          <p:nvPr/>
        </p:nvSpPr>
        <p:spPr bwMode="auto">
          <a:xfrm>
            <a:off x="1855788" y="4733925"/>
            <a:ext cx="682625" cy="44132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1351" name="Rectangle 39"/>
          <p:cNvSpPr>
            <a:spLocks noChangeArrowheads="1"/>
          </p:cNvSpPr>
          <p:nvPr/>
        </p:nvSpPr>
        <p:spPr bwMode="auto">
          <a:xfrm>
            <a:off x="2111375" y="4876800"/>
            <a:ext cx="190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b="1">
                <a:solidFill>
                  <a:srgbClr val="000000"/>
                </a:solidFill>
                <a:latin typeface="Helvetica" panose="020B0604020202020204" pitchFamily="34" charset="0"/>
              </a:rPr>
              <a:t>...</a:t>
            </a:r>
            <a:endParaRPr lang="en-US" altLang="en-US" sz="2000" b="1"/>
          </a:p>
        </p:txBody>
      </p:sp>
      <p:sp>
        <p:nvSpPr>
          <p:cNvPr id="141352" name="Rectangle 40"/>
          <p:cNvSpPr>
            <a:spLocks noChangeArrowheads="1"/>
          </p:cNvSpPr>
          <p:nvPr/>
        </p:nvSpPr>
        <p:spPr bwMode="auto">
          <a:xfrm>
            <a:off x="1855788" y="5178425"/>
            <a:ext cx="682625" cy="43973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1353" name="Rectangle 41"/>
          <p:cNvSpPr>
            <a:spLocks noChangeArrowheads="1"/>
          </p:cNvSpPr>
          <p:nvPr/>
        </p:nvSpPr>
        <p:spPr bwMode="auto">
          <a:xfrm>
            <a:off x="6453188" y="4733925"/>
            <a:ext cx="1474787" cy="44132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1354" name="Rectangle 42"/>
          <p:cNvSpPr>
            <a:spLocks noChangeArrowheads="1"/>
          </p:cNvSpPr>
          <p:nvPr/>
        </p:nvSpPr>
        <p:spPr bwMode="auto">
          <a:xfrm>
            <a:off x="6859588" y="4876800"/>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b="1">
                <a:solidFill>
                  <a:srgbClr val="000000"/>
                </a:solidFill>
                <a:latin typeface="Helvetica" panose="020B0604020202020204" pitchFamily="34" charset="0"/>
              </a:rPr>
              <a:t>id:long</a:t>
            </a:r>
            <a:endParaRPr lang="en-US" altLang="en-US" sz="2000" b="1"/>
          </a:p>
        </p:txBody>
      </p:sp>
      <p:sp>
        <p:nvSpPr>
          <p:cNvPr id="141355" name="Rectangle 43"/>
          <p:cNvSpPr>
            <a:spLocks noChangeArrowheads="1"/>
          </p:cNvSpPr>
          <p:nvPr/>
        </p:nvSpPr>
        <p:spPr bwMode="auto">
          <a:xfrm>
            <a:off x="6453188" y="5178425"/>
            <a:ext cx="1474787" cy="43973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1356" name="Rectangle 44"/>
          <p:cNvSpPr>
            <a:spLocks noChangeArrowheads="1"/>
          </p:cNvSpPr>
          <p:nvPr/>
        </p:nvSpPr>
        <p:spPr bwMode="auto">
          <a:xfrm>
            <a:off x="6691313" y="4479925"/>
            <a:ext cx="139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b="1">
                <a:solidFill>
                  <a:srgbClr val="000000"/>
                </a:solidFill>
                <a:latin typeface="Helvetica" panose="020B0604020202020204" pitchFamily="34" charset="0"/>
              </a:rPr>
              <a:t>T</a:t>
            </a:r>
            <a:endParaRPr lang="en-US" altLang="en-US" sz="2000" b="1"/>
          </a:p>
        </p:txBody>
      </p:sp>
      <p:sp>
        <p:nvSpPr>
          <p:cNvPr id="141357" name="Rectangle 45"/>
          <p:cNvSpPr>
            <a:spLocks noChangeArrowheads="1"/>
          </p:cNvSpPr>
          <p:nvPr/>
        </p:nvSpPr>
        <p:spPr bwMode="auto">
          <a:xfrm>
            <a:off x="6796088" y="4479925"/>
            <a:ext cx="1778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b="1">
                <a:solidFill>
                  <a:srgbClr val="000000"/>
                </a:solidFill>
                <a:latin typeface="Helvetica" panose="020B0604020202020204" pitchFamily="34" charset="0"/>
              </a:rPr>
              <a:t>ournament table</a:t>
            </a:r>
          </a:p>
        </p:txBody>
      </p:sp>
      <p:sp>
        <p:nvSpPr>
          <p:cNvPr id="141358" name="Rectangle 46"/>
          <p:cNvSpPr>
            <a:spLocks noChangeArrowheads="1"/>
          </p:cNvSpPr>
          <p:nvPr/>
        </p:nvSpPr>
        <p:spPr bwMode="auto">
          <a:xfrm>
            <a:off x="7918450" y="4733925"/>
            <a:ext cx="682625" cy="44132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1359" name="Rectangle 47"/>
          <p:cNvSpPr>
            <a:spLocks noChangeArrowheads="1"/>
          </p:cNvSpPr>
          <p:nvPr/>
        </p:nvSpPr>
        <p:spPr bwMode="auto">
          <a:xfrm>
            <a:off x="8174038" y="4876800"/>
            <a:ext cx="190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b="1">
                <a:solidFill>
                  <a:srgbClr val="000000"/>
                </a:solidFill>
                <a:latin typeface="Helvetica" panose="020B0604020202020204" pitchFamily="34" charset="0"/>
              </a:rPr>
              <a:t>...</a:t>
            </a:r>
            <a:endParaRPr lang="en-US" altLang="en-US" sz="2000" b="1"/>
          </a:p>
        </p:txBody>
      </p:sp>
      <p:sp>
        <p:nvSpPr>
          <p:cNvPr id="141360" name="Rectangle 48"/>
          <p:cNvSpPr>
            <a:spLocks noChangeArrowheads="1"/>
          </p:cNvSpPr>
          <p:nvPr/>
        </p:nvSpPr>
        <p:spPr bwMode="auto">
          <a:xfrm>
            <a:off x="7918450" y="5178425"/>
            <a:ext cx="682625" cy="43973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1361" name="Rectangle 49"/>
          <p:cNvSpPr>
            <a:spLocks noChangeArrowheads="1"/>
          </p:cNvSpPr>
          <p:nvPr/>
        </p:nvSpPr>
        <p:spPr bwMode="auto">
          <a:xfrm>
            <a:off x="6408738" y="5156200"/>
            <a:ext cx="22225"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1362" name="Line 50"/>
          <p:cNvSpPr>
            <a:spLocks noChangeShapeType="1"/>
          </p:cNvSpPr>
          <p:nvPr/>
        </p:nvSpPr>
        <p:spPr bwMode="auto">
          <a:xfrm>
            <a:off x="419100" y="2603500"/>
            <a:ext cx="65944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41363" name="Line 51"/>
          <p:cNvSpPr>
            <a:spLocks noChangeShapeType="1"/>
          </p:cNvSpPr>
          <p:nvPr/>
        </p:nvSpPr>
        <p:spPr bwMode="auto">
          <a:xfrm>
            <a:off x="377825" y="3902075"/>
            <a:ext cx="47069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41364" name="Line 52"/>
          <p:cNvSpPr>
            <a:spLocks noChangeShapeType="1"/>
          </p:cNvSpPr>
          <p:nvPr/>
        </p:nvSpPr>
        <p:spPr bwMode="auto">
          <a:xfrm>
            <a:off x="377825" y="5175250"/>
            <a:ext cx="21605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41365" name="Line 53"/>
          <p:cNvSpPr>
            <a:spLocks noChangeShapeType="1"/>
          </p:cNvSpPr>
          <p:nvPr/>
        </p:nvSpPr>
        <p:spPr bwMode="auto">
          <a:xfrm>
            <a:off x="3414713" y="5175250"/>
            <a:ext cx="21621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41366" name="Line 54"/>
          <p:cNvSpPr>
            <a:spLocks noChangeShapeType="1"/>
          </p:cNvSpPr>
          <p:nvPr/>
        </p:nvSpPr>
        <p:spPr bwMode="auto">
          <a:xfrm>
            <a:off x="6453188" y="5175250"/>
            <a:ext cx="21193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en-US" smtClean="0">
                <a:ea typeface="ＭＳ Ｐゴシック" panose="020B0600070205080204" pitchFamily="34" charset="-128"/>
              </a:rPr>
              <a:t>Restructuring Activities</a:t>
            </a:r>
          </a:p>
        </p:txBody>
      </p:sp>
      <p:sp>
        <p:nvSpPr>
          <p:cNvPr id="143363" name="Rectangle 3"/>
          <p:cNvSpPr>
            <a:spLocks noGrp="1" noChangeArrowheads="1"/>
          </p:cNvSpPr>
          <p:nvPr>
            <p:ph type="body" idx="1"/>
          </p:nvPr>
        </p:nvSpPr>
        <p:spPr>
          <a:xfrm>
            <a:off x="381000" y="1676400"/>
            <a:ext cx="8255000" cy="4921250"/>
          </a:xfrm>
        </p:spPr>
        <p:txBody>
          <a:bodyPr/>
          <a:lstStyle/>
          <a:p>
            <a:r>
              <a:rPr lang="en-US" altLang="en-US" smtClean="0">
                <a:ea typeface="ＭＳ Ｐゴシック" panose="020B0600070205080204" pitchFamily="34" charset="-128"/>
              </a:rPr>
              <a:t>Realizing associations</a:t>
            </a:r>
          </a:p>
          <a:p>
            <a:r>
              <a:rPr lang="en-US" altLang="en-US" smtClean="0">
                <a:ea typeface="ＭＳ Ｐゴシック" panose="020B0600070205080204" pitchFamily="34" charset="-128"/>
              </a:rPr>
              <a:t>Revisiting inheritance to increase reuse </a:t>
            </a:r>
          </a:p>
          <a:p>
            <a:r>
              <a:rPr lang="en-US" altLang="en-US" smtClean="0">
                <a:ea typeface="ＭＳ Ｐゴシック" panose="020B0600070205080204" pitchFamily="34" charset="-128"/>
              </a:rPr>
              <a:t>Revising inheritance to remove implementation dependencies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noFill/>
        </p:spPr>
        <p:txBody>
          <a:bodyPr/>
          <a:lstStyle/>
          <a:p>
            <a:r>
              <a:rPr lang="en-US" altLang="en-US" smtClean="0">
                <a:ea typeface="ＭＳ Ｐゴシック" panose="020B0600070205080204" pitchFamily="34" charset="-128"/>
              </a:rPr>
              <a:t> Realizing Associations </a:t>
            </a:r>
          </a:p>
        </p:txBody>
      </p:sp>
      <p:sp>
        <p:nvSpPr>
          <p:cNvPr id="309251" name="Rectangle 3"/>
          <p:cNvSpPr>
            <a:spLocks noGrp="1" noChangeArrowheads="1"/>
          </p:cNvSpPr>
          <p:nvPr>
            <p:ph type="body" idx="1"/>
          </p:nvPr>
        </p:nvSpPr>
        <p:spPr>
          <a:xfrm>
            <a:off x="342900" y="1035050"/>
            <a:ext cx="8255000" cy="4800600"/>
          </a:xfrm>
          <a:noFill/>
        </p:spPr>
        <p:txBody>
          <a:bodyPr/>
          <a:lstStyle/>
          <a:p>
            <a:r>
              <a:rPr lang="en-US" altLang="en-US" smtClean="0">
                <a:ea typeface="ＭＳ Ｐゴシック" panose="020B0600070205080204" pitchFamily="34" charset="-128"/>
              </a:rPr>
              <a:t>Strategy for implementing associations:</a:t>
            </a:r>
          </a:p>
          <a:p>
            <a:pPr lvl="1"/>
            <a:r>
              <a:rPr lang="en-US" altLang="en-US" smtClean="0">
                <a:ea typeface="ＭＳ Ｐゴシック" panose="020B0600070205080204" pitchFamily="34" charset="-128"/>
              </a:rPr>
              <a:t>Be as uniform as possible</a:t>
            </a:r>
          </a:p>
          <a:p>
            <a:pPr lvl="1"/>
            <a:r>
              <a:rPr lang="en-US" altLang="en-US" smtClean="0">
                <a:ea typeface="ＭＳ Ｐゴシック" panose="020B0600070205080204" pitchFamily="34" charset="-128"/>
              </a:rPr>
              <a:t>Individual decision for each association</a:t>
            </a:r>
          </a:p>
          <a:p>
            <a:r>
              <a:rPr lang="en-US" altLang="en-US" smtClean="0">
                <a:ea typeface="ＭＳ Ｐゴシック" panose="020B0600070205080204" pitchFamily="34" charset="-128"/>
              </a:rPr>
              <a:t>Example of uniform implementation</a:t>
            </a:r>
          </a:p>
          <a:p>
            <a:pPr lvl="1"/>
            <a:r>
              <a:rPr lang="en-US" altLang="en-US" smtClean="0">
                <a:ea typeface="ＭＳ Ｐゴシック" panose="020B0600070205080204" pitchFamily="34" charset="-128"/>
              </a:rPr>
              <a:t>1-to-1 association:</a:t>
            </a:r>
          </a:p>
          <a:p>
            <a:pPr lvl="2"/>
            <a:r>
              <a:rPr lang="en-US" altLang="en-US" smtClean="0">
                <a:ea typeface="ＭＳ Ｐゴシック" panose="020B0600070205080204" pitchFamily="34" charset="-128"/>
              </a:rPr>
              <a:t> Role names are treated like attributes in the classes  and translate to references	</a:t>
            </a:r>
          </a:p>
          <a:p>
            <a:pPr lvl="1"/>
            <a:r>
              <a:rPr lang="en-US" altLang="en-US" smtClean="0">
                <a:ea typeface="ＭＳ Ｐゴシック" panose="020B0600070205080204" pitchFamily="34" charset="-128"/>
              </a:rPr>
              <a:t>1-to-many association: </a:t>
            </a:r>
          </a:p>
          <a:p>
            <a:pPr lvl="2"/>
            <a:r>
              <a:rPr lang="en-US" altLang="en-US" smtClean="0">
                <a:ea typeface="ＭＳ Ｐゴシック" panose="020B0600070205080204" pitchFamily="34" charset="-128"/>
              </a:rPr>
              <a:t>"Ordered many" : Translate to </a:t>
            </a:r>
            <a:r>
              <a:rPr lang="en-US" altLang="en-US" smtClean="0">
                <a:latin typeface="Courier" charset="0"/>
                <a:ea typeface="ＭＳ Ｐゴシック" panose="020B0600070205080204" pitchFamily="34" charset="-128"/>
              </a:rPr>
              <a:t>Vector</a:t>
            </a:r>
            <a:endParaRPr lang="en-US" altLang="en-US" smtClean="0">
              <a:ea typeface="ＭＳ Ｐゴシック" panose="020B0600070205080204" pitchFamily="34" charset="-128"/>
            </a:endParaRPr>
          </a:p>
          <a:p>
            <a:pPr lvl="2"/>
            <a:r>
              <a:rPr lang="en-US" altLang="en-US" smtClean="0">
                <a:ea typeface="ＭＳ Ｐゴシック" panose="020B0600070205080204" pitchFamily="34" charset="-128"/>
              </a:rPr>
              <a:t>"Unordered many" :  Translate to </a:t>
            </a:r>
            <a:r>
              <a:rPr lang="en-US" altLang="en-US" smtClean="0">
                <a:latin typeface="Courier" charset="0"/>
                <a:ea typeface="ＭＳ Ｐゴシック" panose="020B0600070205080204" pitchFamily="34" charset="-128"/>
              </a:rPr>
              <a:t>Set</a:t>
            </a:r>
            <a:endParaRPr lang="en-US" altLang="en-US" smtClean="0">
              <a:ea typeface="ＭＳ Ｐゴシック" panose="020B0600070205080204" pitchFamily="34" charset="-128"/>
            </a:endParaRPr>
          </a:p>
          <a:p>
            <a:pPr lvl="1"/>
            <a:r>
              <a:rPr lang="en-US" altLang="en-US" smtClean="0">
                <a:ea typeface="ＭＳ Ｐゴシック" panose="020B0600070205080204" pitchFamily="34" charset="-128"/>
              </a:rPr>
              <a:t>Qualified association:</a:t>
            </a:r>
          </a:p>
          <a:p>
            <a:pPr lvl="2"/>
            <a:r>
              <a:rPr lang="en-US" altLang="en-US" smtClean="0">
                <a:ea typeface="ＭＳ Ｐゴシック" panose="020B0600070205080204" pitchFamily="34" charset="-128"/>
              </a:rPr>
              <a:t> Translate to Hash table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2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92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92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92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92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0925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925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0925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925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0925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92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bldLvl="3"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en-US" smtClean="0">
                <a:ea typeface="ＭＳ Ｐゴシック" panose="020B0600070205080204" pitchFamily="34" charset="-128"/>
              </a:rPr>
              <a:t>Unidirectional 1-to-1 Association</a:t>
            </a:r>
          </a:p>
        </p:txBody>
      </p:sp>
      <p:sp>
        <p:nvSpPr>
          <p:cNvPr id="147459" name="Rectangle 3"/>
          <p:cNvSpPr>
            <a:spLocks noChangeArrowheads="1"/>
          </p:cNvSpPr>
          <p:nvPr/>
        </p:nvSpPr>
        <p:spPr bwMode="auto">
          <a:xfrm>
            <a:off x="6000750" y="2070100"/>
            <a:ext cx="2914650" cy="44132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7460" name="Rectangle 4"/>
          <p:cNvSpPr>
            <a:spLocks noChangeArrowheads="1"/>
          </p:cNvSpPr>
          <p:nvPr/>
        </p:nvSpPr>
        <p:spPr bwMode="auto">
          <a:xfrm>
            <a:off x="7051675" y="2193925"/>
            <a:ext cx="857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MapArea</a:t>
            </a:r>
            <a:endParaRPr lang="en-US" altLang="en-US" sz="1800">
              <a:latin typeface="Lucida Sans Typewriter" panose="020B0509030504030204" pitchFamily="49" charset="0"/>
            </a:endParaRPr>
          </a:p>
        </p:txBody>
      </p:sp>
      <p:grpSp>
        <p:nvGrpSpPr>
          <p:cNvPr id="147461" name="Group 5"/>
          <p:cNvGrpSpPr>
            <a:grpSpLocks/>
          </p:cNvGrpSpPr>
          <p:nvPr/>
        </p:nvGrpSpPr>
        <p:grpSpPr bwMode="auto">
          <a:xfrm>
            <a:off x="6000750" y="2517775"/>
            <a:ext cx="2914650" cy="454025"/>
            <a:chOff x="3780" y="1586"/>
            <a:chExt cx="1836" cy="286"/>
          </a:xfrm>
        </p:grpSpPr>
        <p:sp>
          <p:nvSpPr>
            <p:cNvPr id="147493" name="Rectangle 6"/>
            <p:cNvSpPr>
              <a:spLocks noChangeArrowheads="1"/>
            </p:cNvSpPr>
            <p:nvPr/>
          </p:nvSpPr>
          <p:spPr bwMode="auto">
            <a:xfrm>
              <a:off x="3780" y="1586"/>
              <a:ext cx="1836" cy="14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7494" name="Rectangle 7"/>
            <p:cNvSpPr>
              <a:spLocks noChangeArrowheads="1"/>
            </p:cNvSpPr>
            <p:nvPr/>
          </p:nvSpPr>
          <p:spPr bwMode="auto">
            <a:xfrm>
              <a:off x="3780" y="1727"/>
              <a:ext cx="1836" cy="14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sp>
        <p:nvSpPr>
          <p:cNvPr id="147462" name="Rectangle 8"/>
          <p:cNvSpPr>
            <a:spLocks noChangeArrowheads="1"/>
          </p:cNvSpPr>
          <p:nvPr/>
        </p:nvSpPr>
        <p:spPr bwMode="auto">
          <a:xfrm>
            <a:off x="998538" y="2070100"/>
            <a:ext cx="2759075" cy="44132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7463" name="Rectangle 9"/>
          <p:cNvSpPr>
            <a:spLocks noChangeArrowheads="1"/>
          </p:cNvSpPr>
          <p:nvPr/>
        </p:nvSpPr>
        <p:spPr bwMode="auto">
          <a:xfrm>
            <a:off x="1687513" y="2193925"/>
            <a:ext cx="1470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ZoomInAction</a:t>
            </a:r>
            <a:endParaRPr lang="en-US" altLang="en-US" sz="1800">
              <a:latin typeface="Lucida Sans Typewriter" panose="020B0509030504030204" pitchFamily="49" charset="0"/>
            </a:endParaRPr>
          </a:p>
        </p:txBody>
      </p:sp>
      <p:grpSp>
        <p:nvGrpSpPr>
          <p:cNvPr id="147464" name="Group 10"/>
          <p:cNvGrpSpPr>
            <a:grpSpLocks/>
          </p:cNvGrpSpPr>
          <p:nvPr/>
        </p:nvGrpSpPr>
        <p:grpSpPr bwMode="auto">
          <a:xfrm>
            <a:off x="998538" y="2517775"/>
            <a:ext cx="2759075" cy="454025"/>
            <a:chOff x="629" y="1586"/>
            <a:chExt cx="1738" cy="286"/>
          </a:xfrm>
        </p:grpSpPr>
        <p:sp>
          <p:nvSpPr>
            <p:cNvPr id="147491" name="Rectangle 11"/>
            <p:cNvSpPr>
              <a:spLocks noChangeArrowheads="1"/>
            </p:cNvSpPr>
            <p:nvPr/>
          </p:nvSpPr>
          <p:spPr bwMode="auto">
            <a:xfrm>
              <a:off x="629" y="1586"/>
              <a:ext cx="1738" cy="14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7492" name="Rectangle 12"/>
            <p:cNvSpPr>
              <a:spLocks noChangeArrowheads="1"/>
            </p:cNvSpPr>
            <p:nvPr/>
          </p:nvSpPr>
          <p:spPr bwMode="auto">
            <a:xfrm>
              <a:off x="629" y="1727"/>
              <a:ext cx="1738" cy="14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sp>
        <p:nvSpPr>
          <p:cNvPr id="147465" name="Line 13"/>
          <p:cNvSpPr>
            <a:spLocks noChangeShapeType="1"/>
          </p:cNvSpPr>
          <p:nvPr/>
        </p:nvSpPr>
        <p:spPr bwMode="auto">
          <a:xfrm flipH="1">
            <a:off x="3757613" y="2281238"/>
            <a:ext cx="2243137"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7466" name="Rectangle 14"/>
          <p:cNvSpPr>
            <a:spLocks noChangeArrowheads="1"/>
          </p:cNvSpPr>
          <p:nvPr/>
        </p:nvSpPr>
        <p:spPr bwMode="auto">
          <a:xfrm>
            <a:off x="5827713" y="2365375"/>
            <a:ext cx="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b="1"/>
          </a:p>
        </p:txBody>
      </p:sp>
      <p:sp>
        <p:nvSpPr>
          <p:cNvPr id="147467" name="Rectangle 15"/>
          <p:cNvSpPr>
            <a:spLocks noChangeArrowheads="1"/>
          </p:cNvSpPr>
          <p:nvPr/>
        </p:nvSpPr>
        <p:spPr bwMode="auto">
          <a:xfrm>
            <a:off x="387350" y="1790700"/>
            <a:ext cx="46021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900" b="1" i="1">
                <a:solidFill>
                  <a:srgbClr val="000000"/>
                </a:solidFill>
                <a:latin typeface="Palatino" charset="0"/>
              </a:rPr>
              <a:t>Object design model before transformation</a:t>
            </a:r>
            <a:endParaRPr lang="en-US" altLang="en-US" sz="1800" b="1"/>
          </a:p>
        </p:txBody>
      </p:sp>
      <p:sp>
        <p:nvSpPr>
          <p:cNvPr id="147468" name="Rectangle 16"/>
          <p:cNvSpPr>
            <a:spLocks noChangeArrowheads="1"/>
          </p:cNvSpPr>
          <p:nvPr/>
        </p:nvSpPr>
        <p:spPr bwMode="auto">
          <a:xfrm>
            <a:off x="998538" y="4025900"/>
            <a:ext cx="2759075" cy="44132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7469" name="Rectangle 17"/>
          <p:cNvSpPr>
            <a:spLocks noChangeArrowheads="1"/>
          </p:cNvSpPr>
          <p:nvPr/>
        </p:nvSpPr>
        <p:spPr bwMode="auto">
          <a:xfrm>
            <a:off x="1687513" y="4149725"/>
            <a:ext cx="1470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ZoomInAction</a:t>
            </a:r>
            <a:endParaRPr lang="en-US" altLang="en-US" sz="1800">
              <a:latin typeface="Lucida Sans Typewriter" panose="020B0509030504030204" pitchFamily="49" charset="0"/>
            </a:endParaRPr>
          </a:p>
        </p:txBody>
      </p:sp>
      <p:sp>
        <p:nvSpPr>
          <p:cNvPr id="147470" name="Rectangle 18"/>
          <p:cNvSpPr>
            <a:spLocks noChangeArrowheads="1"/>
          </p:cNvSpPr>
          <p:nvPr/>
        </p:nvSpPr>
        <p:spPr bwMode="auto">
          <a:xfrm>
            <a:off x="998538" y="4471988"/>
            <a:ext cx="2759075" cy="2286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7471" name="Rectangle 19"/>
          <p:cNvSpPr>
            <a:spLocks noChangeArrowheads="1"/>
          </p:cNvSpPr>
          <p:nvPr/>
        </p:nvSpPr>
        <p:spPr bwMode="auto">
          <a:xfrm>
            <a:off x="998538" y="4694238"/>
            <a:ext cx="2759075" cy="4222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7472" name="Oval 20"/>
          <p:cNvSpPr>
            <a:spLocks noChangeArrowheads="1"/>
          </p:cNvSpPr>
          <p:nvPr/>
        </p:nvSpPr>
        <p:spPr bwMode="auto">
          <a:xfrm>
            <a:off x="4851400" y="3354388"/>
            <a:ext cx="38100" cy="38100"/>
          </a:xfrm>
          <a:prstGeom prst="ellipse">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7473" name="Line 21"/>
          <p:cNvSpPr>
            <a:spLocks noChangeShapeType="1"/>
          </p:cNvSpPr>
          <p:nvPr/>
        </p:nvSpPr>
        <p:spPr bwMode="auto">
          <a:xfrm>
            <a:off x="4870450" y="3373438"/>
            <a:ext cx="76200"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7474" name="Freeform 22"/>
          <p:cNvSpPr>
            <a:spLocks/>
          </p:cNvSpPr>
          <p:nvPr/>
        </p:nvSpPr>
        <p:spPr bwMode="auto">
          <a:xfrm>
            <a:off x="4794250" y="3373438"/>
            <a:ext cx="152400" cy="287337"/>
          </a:xfrm>
          <a:custGeom>
            <a:avLst/>
            <a:gdLst>
              <a:gd name="T0" fmla="*/ 2147483647 w 96"/>
              <a:gd name="T1" fmla="*/ 0 h 181"/>
              <a:gd name="T2" fmla="*/ 2147483647 w 96"/>
              <a:gd name="T3" fmla="*/ 2147483647 h 181"/>
              <a:gd name="T4" fmla="*/ 0 w 96"/>
              <a:gd name="T5" fmla="*/ 0 h 181"/>
              <a:gd name="T6" fmla="*/ 0 60000 65536"/>
              <a:gd name="T7" fmla="*/ 0 60000 65536"/>
              <a:gd name="T8" fmla="*/ 0 60000 65536"/>
              <a:gd name="T9" fmla="*/ 0 w 96"/>
              <a:gd name="T10" fmla="*/ 0 h 181"/>
              <a:gd name="T11" fmla="*/ 96 w 96"/>
              <a:gd name="T12" fmla="*/ 181 h 181"/>
            </a:gdLst>
            <a:ahLst/>
            <a:cxnLst>
              <a:cxn ang="T6">
                <a:pos x="T0" y="T1"/>
              </a:cxn>
              <a:cxn ang="T7">
                <a:pos x="T2" y="T3"/>
              </a:cxn>
              <a:cxn ang="T8">
                <a:pos x="T4" y="T5"/>
              </a:cxn>
            </a:cxnLst>
            <a:rect l="T9" t="T10" r="T11" b="T12"/>
            <a:pathLst>
              <a:path w="96" h="181">
                <a:moveTo>
                  <a:pt x="96" y="0"/>
                </a:moveTo>
                <a:lnTo>
                  <a:pt x="48" y="1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7475" name="Line 23"/>
          <p:cNvSpPr>
            <a:spLocks noChangeShapeType="1"/>
          </p:cNvSpPr>
          <p:nvPr/>
        </p:nvSpPr>
        <p:spPr bwMode="auto">
          <a:xfrm>
            <a:off x="4794250" y="3373438"/>
            <a:ext cx="76200"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7476" name="Freeform 24"/>
          <p:cNvSpPr>
            <a:spLocks/>
          </p:cNvSpPr>
          <p:nvPr/>
        </p:nvSpPr>
        <p:spPr bwMode="auto">
          <a:xfrm>
            <a:off x="4794250" y="3373438"/>
            <a:ext cx="152400" cy="287337"/>
          </a:xfrm>
          <a:custGeom>
            <a:avLst/>
            <a:gdLst>
              <a:gd name="T0" fmla="*/ 2147483647 w 96"/>
              <a:gd name="T1" fmla="*/ 0 h 181"/>
              <a:gd name="T2" fmla="*/ 2147483647 w 96"/>
              <a:gd name="T3" fmla="*/ 0 h 181"/>
              <a:gd name="T4" fmla="*/ 2147483647 w 96"/>
              <a:gd name="T5" fmla="*/ 2147483647 h 181"/>
              <a:gd name="T6" fmla="*/ 0 w 96"/>
              <a:gd name="T7" fmla="*/ 0 h 181"/>
              <a:gd name="T8" fmla="*/ 2147483647 w 96"/>
              <a:gd name="T9" fmla="*/ 0 h 181"/>
              <a:gd name="T10" fmla="*/ 0 60000 65536"/>
              <a:gd name="T11" fmla="*/ 0 60000 65536"/>
              <a:gd name="T12" fmla="*/ 0 60000 65536"/>
              <a:gd name="T13" fmla="*/ 0 60000 65536"/>
              <a:gd name="T14" fmla="*/ 0 60000 65536"/>
              <a:gd name="T15" fmla="*/ 0 w 96"/>
              <a:gd name="T16" fmla="*/ 0 h 181"/>
              <a:gd name="T17" fmla="*/ 96 w 96"/>
              <a:gd name="T18" fmla="*/ 181 h 181"/>
            </a:gdLst>
            <a:ahLst/>
            <a:cxnLst>
              <a:cxn ang="T10">
                <a:pos x="T0" y="T1"/>
              </a:cxn>
              <a:cxn ang="T11">
                <a:pos x="T2" y="T3"/>
              </a:cxn>
              <a:cxn ang="T12">
                <a:pos x="T4" y="T5"/>
              </a:cxn>
              <a:cxn ang="T13">
                <a:pos x="T6" y="T7"/>
              </a:cxn>
              <a:cxn ang="T14">
                <a:pos x="T8" y="T9"/>
              </a:cxn>
            </a:cxnLst>
            <a:rect l="T15" t="T16" r="T17" b="T18"/>
            <a:pathLst>
              <a:path w="96" h="181">
                <a:moveTo>
                  <a:pt x="48" y="0"/>
                </a:moveTo>
                <a:lnTo>
                  <a:pt x="96" y="0"/>
                </a:lnTo>
                <a:lnTo>
                  <a:pt x="48" y="181"/>
                </a:lnTo>
                <a:lnTo>
                  <a:pt x="0" y="0"/>
                </a:lnTo>
                <a:lnTo>
                  <a:pt x="48" y="0"/>
                </a:lnTo>
                <a:close/>
              </a:path>
            </a:pathLst>
          </a:cu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7477" name="Rectangle 25"/>
          <p:cNvSpPr>
            <a:spLocks noChangeArrowheads="1"/>
          </p:cNvSpPr>
          <p:nvPr/>
        </p:nvSpPr>
        <p:spPr bwMode="auto">
          <a:xfrm>
            <a:off x="4851400" y="2933700"/>
            <a:ext cx="38100" cy="1905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7478" name="Rectangle 26"/>
          <p:cNvSpPr>
            <a:spLocks noChangeArrowheads="1"/>
          </p:cNvSpPr>
          <p:nvPr/>
        </p:nvSpPr>
        <p:spPr bwMode="auto">
          <a:xfrm>
            <a:off x="4851400" y="3354388"/>
            <a:ext cx="38100" cy="1905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7479" name="Rectangle 27"/>
          <p:cNvSpPr>
            <a:spLocks noChangeArrowheads="1"/>
          </p:cNvSpPr>
          <p:nvPr/>
        </p:nvSpPr>
        <p:spPr bwMode="auto">
          <a:xfrm>
            <a:off x="4851400" y="2952750"/>
            <a:ext cx="38100" cy="401638"/>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7480" name="Rectangle 28"/>
          <p:cNvSpPr>
            <a:spLocks noChangeArrowheads="1"/>
          </p:cNvSpPr>
          <p:nvPr/>
        </p:nvSpPr>
        <p:spPr bwMode="auto">
          <a:xfrm>
            <a:off x="387350" y="3746500"/>
            <a:ext cx="44592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900" b="1" i="1">
                <a:solidFill>
                  <a:srgbClr val="000000"/>
                </a:solidFill>
                <a:latin typeface="Palatino" charset="0"/>
              </a:rPr>
              <a:t>Object design model after transformation</a:t>
            </a:r>
            <a:endParaRPr lang="en-US" altLang="en-US" sz="1800" b="1"/>
          </a:p>
        </p:txBody>
      </p:sp>
      <p:sp>
        <p:nvSpPr>
          <p:cNvPr id="147481" name="Rectangle 29"/>
          <p:cNvSpPr>
            <a:spLocks noChangeArrowheads="1"/>
          </p:cNvSpPr>
          <p:nvPr/>
        </p:nvSpPr>
        <p:spPr bwMode="auto">
          <a:xfrm>
            <a:off x="6000750" y="4025900"/>
            <a:ext cx="2914650" cy="44132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7482" name="Rectangle 30"/>
          <p:cNvSpPr>
            <a:spLocks noChangeArrowheads="1"/>
          </p:cNvSpPr>
          <p:nvPr/>
        </p:nvSpPr>
        <p:spPr bwMode="auto">
          <a:xfrm>
            <a:off x="7051675" y="4149725"/>
            <a:ext cx="857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MapArea</a:t>
            </a:r>
            <a:endParaRPr lang="en-US" altLang="en-US" sz="1800">
              <a:latin typeface="Lucida Sans Typewriter" panose="020B0509030504030204" pitchFamily="49" charset="0"/>
            </a:endParaRPr>
          </a:p>
        </p:txBody>
      </p:sp>
      <p:grpSp>
        <p:nvGrpSpPr>
          <p:cNvPr id="147483" name="Group 31"/>
          <p:cNvGrpSpPr>
            <a:grpSpLocks/>
          </p:cNvGrpSpPr>
          <p:nvPr/>
        </p:nvGrpSpPr>
        <p:grpSpPr bwMode="auto">
          <a:xfrm>
            <a:off x="6000750" y="4465638"/>
            <a:ext cx="2914650" cy="244475"/>
            <a:chOff x="3780" y="2805"/>
            <a:chExt cx="1836" cy="154"/>
          </a:xfrm>
        </p:grpSpPr>
        <p:sp>
          <p:nvSpPr>
            <p:cNvPr id="147489" name="Rectangle 32"/>
            <p:cNvSpPr>
              <a:spLocks noChangeArrowheads="1"/>
            </p:cNvSpPr>
            <p:nvPr/>
          </p:nvSpPr>
          <p:spPr bwMode="auto">
            <a:xfrm>
              <a:off x="3780" y="2809"/>
              <a:ext cx="1836" cy="14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7490" name="Rectangle 33"/>
            <p:cNvSpPr>
              <a:spLocks noChangeArrowheads="1"/>
            </p:cNvSpPr>
            <p:nvPr/>
          </p:nvSpPr>
          <p:spPr bwMode="auto">
            <a:xfrm>
              <a:off x="3816" y="2805"/>
              <a:ext cx="15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-zoomIn:ZoomInAction</a:t>
              </a:r>
              <a:endParaRPr lang="en-US" altLang="en-US" sz="1800">
                <a:latin typeface="Lucida Sans Typewriter" panose="020B0509030504030204" pitchFamily="49" charset="0"/>
              </a:endParaRPr>
            </a:p>
          </p:txBody>
        </p:sp>
      </p:grpSp>
      <p:grpSp>
        <p:nvGrpSpPr>
          <p:cNvPr id="147484" name="Group 34"/>
          <p:cNvGrpSpPr>
            <a:grpSpLocks/>
          </p:cNvGrpSpPr>
          <p:nvPr/>
        </p:nvGrpSpPr>
        <p:grpSpPr bwMode="auto">
          <a:xfrm>
            <a:off x="6000750" y="4687888"/>
            <a:ext cx="2995613" cy="434975"/>
            <a:chOff x="3780" y="2937"/>
            <a:chExt cx="1887" cy="274"/>
          </a:xfrm>
        </p:grpSpPr>
        <p:sp>
          <p:nvSpPr>
            <p:cNvPr id="147485" name="Rectangle 35"/>
            <p:cNvSpPr>
              <a:spLocks noChangeArrowheads="1"/>
            </p:cNvSpPr>
            <p:nvPr/>
          </p:nvSpPr>
          <p:spPr bwMode="auto">
            <a:xfrm>
              <a:off x="3780" y="2941"/>
              <a:ext cx="1836" cy="26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147486" name="Group 36"/>
            <p:cNvGrpSpPr>
              <a:grpSpLocks/>
            </p:cNvGrpSpPr>
            <p:nvPr/>
          </p:nvGrpSpPr>
          <p:grpSpPr bwMode="auto">
            <a:xfrm>
              <a:off x="3816" y="2937"/>
              <a:ext cx="1851" cy="274"/>
              <a:chOff x="3816" y="2940"/>
              <a:chExt cx="1851" cy="274"/>
            </a:xfrm>
          </p:grpSpPr>
          <p:sp>
            <p:nvSpPr>
              <p:cNvPr id="147487" name="Rectangle 37"/>
              <p:cNvSpPr>
                <a:spLocks noChangeArrowheads="1"/>
              </p:cNvSpPr>
              <p:nvPr/>
            </p:nvSpPr>
            <p:spPr bwMode="auto">
              <a:xfrm>
                <a:off x="3816" y="2940"/>
                <a:ext cx="13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+getZoomInAction()</a:t>
                </a:r>
                <a:endParaRPr lang="en-US" altLang="en-US" sz="1800">
                  <a:latin typeface="Lucida Sans Typewriter" panose="020B0509030504030204" pitchFamily="49" charset="0"/>
                </a:endParaRPr>
              </a:p>
            </p:txBody>
          </p:sp>
          <p:sp>
            <p:nvSpPr>
              <p:cNvPr id="147488" name="Rectangle 38"/>
              <p:cNvSpPr>
                <a:spLocks noChangeArrowheads="1"/>
              </p:cNvSpPr>
              <p:nvPr/>
            </p:nvSpPr>
            <p:spPr bwMode="auto">
              <a:xfrm>
                <a:off x="3816" y="3060"/>
                <a:ext cx="185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+setZoomInAction(action)</a:t>
                </a:r>
                <a:endParaRPr lang="en-US" altLang="en-US" sz="1800">
                  <a:latin typeface="Lucida Sans Typewriter" panose="020B0509030504030204" pitchFamily="49" charset="0"/>
                </a:endParaRPr>
              </a:p>
            </p:txBody>
          </p:sp>
        </p:gr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en-US" smtClean="0">
                <a:ea typeface="ＭＳ Ｐゴシック" panose="020B0600070205080204" pitchFamily="34" charset="-128"/>
              </a:rPr>
              <a:t>Bidirectional 1-to-1 Association</a:t>
            </a:r>
          </a:p>
        </p:txBody>
      </p:sp>
      <p:sp>
        <p:nvSpPr>
          <p:cNvPr id="149507" name="Rectangle 3"/>
          <p:cNvSpPr>
            <a:spLocks noChangeArrowheads="1"/>
          </p:cNvSpPr>
          <p:nvPr/>
        </p:nvSpPr>
        <p:spPr bwMode="auto">
          <a:xfrm>
            <a:off x="6000750" y="2070100"/>
            <a:ext cx="2914650" cy="44132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9508" name="Rectangle 4"/>
          <p:cNvSpPr>
            <a:spLocks noChangeArrowheads="1"/>
          </p:cNvSpPr>
          <p:nvPr/>
        </p:nvSpPr>
        <p:spPr bwMode="auto">
          <a:xfrm>
            <a:off x="7051675" y="2193925"/>
            <a:ext cx="857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MapArea</a:t>
            </a:r>
            <a:endParaRPr lang="en-US" altLang="en-US" sz="1800">
              <a:latin typeface="Lucida Sans Typewriter" panose="020B0509030504030204" pitchFamily="49" charset="0"/>
            </a:endParaRPr>
          </a:p>
        </p:txBody>
      </p:sp>
      <p:sp>
        <p:nvSpPr>
          <p:cNvPr id="149509" name="Rectangle 5"/>
          <p:cNvSpPr>
            <a:spLocks noChangeArrowheads="1"/>
          </p:cNvSpPr>
          <p:nvPr/>
        </p:nvSpPr>
        <p:spPr bwMode="auto">
          <a:xfrm>
            <a:off x="6000750" y="2517775"/>
            <a:ext cx="2914650" cy="2301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9510" name="Rectangle 6"/>
          <p:cNvSpPr>
            <a:spLocks noChangeArrowheads="1"/>
          </p:cNvSpPr>
          <p:nvPr/>
        </p:nvSpPr>
        <p:spPr bwMode="auto">
          <a:xfrm>
            <a:off x="6000750" y="2741613"/>
            <a:ext cx="2914650" cy="23018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9511" name="Rectangle 7"/>
          <p:cNvSpPr>
            <a:spLocks noChangeArrowheads="1"/>
          </p:cNvSpPr>
          <p:nvPr/>
        </p:nvSpPr>
        <p:spPr bwMode="auto">
          <a:xfrm>
            <a:off x="998538" y="2070100"/>
            <a:ext cx="2759075" cy="44132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9512" name="Rectangle 8"/>
          <p:cNvSpPr>
            <a:spLocks noChangeArrowheads="1"/>
          </p:cNvSpPr>
          <p:nvPr/>
        </p:nvSpPr>
        <p:spPr bwMode="auto">
          <a:xfrm>
            <a:off x="1687513" y="2193925"/>
            <a:ext cx="1470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ZoomInAction</a:t>
            </a:r>
            <a:endParaRPr lang="en-US" altLang="en-US" sz="1800">
              <a:latin typeface="Lucida Sans Typewriter" panose="020B0509030504030204" pitchFamily="49" charset="0"/>
            </a:endParaRPr>
          </a:p>
        </p:txBody>
      </p:sp>
      <p:sp>
        <p:nvSpPr>
          <p:cNvPr id="149513" name="Rectangle 9"/>
          <p:cNvSpPr>
            <a:spLocks noChangeArrowheads="1"/>
          </p:cNvSpPr>
          <p:nvPr/>
        </p:nvSpPr>
        <p:spPr bwMode="auto">
          <a:xfrm>
            <a:off x="998538" y="2517775"/>
            <a:ext cx="2759075" cy="2301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9514" name="Rectangle 10"/>
          <p:cNvSpPr>
            <a:spLocks noChangeArrowheads="1"/>
          </p:cNvSpPr>
          <p:nvPr/>
        </p:nvSpPr>
        <p:spPr bwMode="auto">
          <a:xfrm>
            <a:off x="998538" y="2741613"/>
            <a:ext cx="2759075" cy="23018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9515" name="Line 11"/>
          <p:cNvSpPr>
            <a:spLocks noChangeShapeType="1"/>
          </p:cNvSpPr>
          <p:nvPr/>
        </p:nvSpPr>
        <p:spPr bwMode="auto">
          <a:xfrm flipH="1">
            <a:off x="3757613" y="2281238"/>
            <a:ext cx="2243137"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9516" name="Rectangle 12"/>
          <p:cNvSpPr>
            <a:spLocks noChangeArrowheads="1"/>
          </p:cNvSpPr>
          <p:nvPr/>
        </p:nvSpPr>
        <p:spPr bwMode="auto">
          <a:xfrm>
            <a:off x="5827713" y="2365375"/>
            <a:ext cx="1222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1</a:t>
            </a:r>
            <a:endParaRPr lang="en-US" altLang="en-US" sz="1800">
              <a:latin typeface="Lucida Sans Typewriter" panose="020B0509030504030204" pitchFamily="49" charset="0"/>
            </a:endParaRPr>
          </a:p>
        </p:txBody>
      </p:sp>
      <p:sp>
        <p:nvSpPr>
          <p:cNvPr id="149517" name="Rectangle 13"/>
          <p:cNvSpPr>
            <a:spLocks noChangeArrowheads="1"/>
          </p:cNvSpPr>
          <p:nvPr/>
        </p:nvSpPr>
        <p:spPr bwMode="auto">
          <a:xfrm>
            <a:off x="3814763" y="2365375"/>
            <a:ext cx="1222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1</a:t>
            </a:r>
            <a:endParaRPr lang="en-US" altLang="en-US" sz="1800">
              <a:latin typeface="Lucida Sans Typewriter" panose="020B0509030504030204" pitchFamily="49" charset="0"/>
            </a:endParaRPr>
          </a:p>
        </p:txBody>
      </p:sp>
      <p:sp>
        <p:nvSpPr>
          <p:cNvPr id="149518" name="Rectangle 14"/>
          <p:cNvSpPr>
            <a:spLocks noChangeArrowheads="1"/>
          </p:cNvSpPr>
          <p:nvPr/>
        </p:nvSpPr>
        <p:spPr bwMode="auto">
          <a:xfrm>
            <a:off x="387350" y="1790700"/>
            <a:ext cx="46021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900" b="1" i="1">
                <a:solidFill>
                  <a:srgbClr val="000000"/>
                </a:solidFill>
                <a:latin typeface="Palatino" charset="0"/>
              </a:rPr>
              <a:t>Object design model before transformation</a:t>
            </a:r>
            <a:endParaRPr lang="en-US" altLang="en-US" sz="1800" b="1"/>
          </a:p>
        </p:txBody>
      </p:sp>
      <p:sp>
        <p:nvSpPr>
          <p:cNvPr id="149519" name="Rectangle 15"/>
          <p:cNvSpPr>
            <a:spLocks noChangeArrowheads="1"/>
          </p:cNvSpPr>
          <p:nvPr/>
        </p:nvSpPr>
        <p:spPr bwMode="auto">
          <a:xfrm>
            <a:off x="6000750" y="4025900"/>
            <a:ext cx="2914650" cy="44132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9520" name="Rectangle 16"/>
          <p:cNvSpPr>
            <a:spLocks noChangeArrowheads="1"/>
          </p:cNvSpPr>
          <p:nvPr/>
        </p:nvSpPr>
        <p:spPr bwMode="auto">
          <a:xfrm>
            <a:off x="7051675" y="4149725"/>
            <a:ext cx="857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MapArea</a:t>
            </a:r>
            <a:endParaRPr lang="en-US" altLang="en-US" sz="1800">
              <a:latin typeface="Lucida Sans Typewriter" panose="020B0509030504030204" pitchFamily="49" charset="0"/>
            </a:endParaRPr>
          </a:p>
        </p:txBody>
      </p:sp>
      <p:sp>
        <p:nvSpPr>
          <p:cNvPr id="149521" name="Rectangle 17"/>
          <p:cNvSpPr>
            <a:spLocks noChangeArrowheads="1"/>
          </p:cNvSpPr>
          <p:nvPr/>
        </p:nvSpPr>
        <p:spPr bwMode="auto">
          <a:xfrm>
            <a:off x="998538" y="4025900"/>
            <a:ext cx="2759075" cy="44132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9522" name="Rectangle 18"/>
          <p:cNvSpPr>
            <a:spLocks noChangeArrowheads="1"/>
          </p:cNvSpPr>
          <p:nvPr/>
        </p:nvSpPr>
        <p:spPr bwMode="auto">
          <a:xfrm>
            <a:off x="1687513" y="4149725"/>
            <a:ext cx="1470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ZoomInAction</a:t>
            </a:r>
            <a:endParaRPr lang="en-US" altLang="en-US" sz="1800">
              <a:latin typeface="Lucida Sans Typewriter" panose="020B0509030504030204" pitchFamily="49" charset="0"/>
            </a:endParaRPr>
          </a:p>
        </p:txBody>
      </p:sp>
      <p:grpSp>
        <p:nvGrpSpPr>
          <p:cNvPr id="149523" name="Group 19"/>
          <p:cNvGrpSpPr>
            <a:grpSpLocks/>
          </p:cNvGrpSpPr>
          <p:nvPr/>
        </p:nvGrpSpPr>
        <p:grpSpPr bwMode="auto">
          <a:xfrm>
            <a:off x="998538" y="4465638"/>
            <a:ext cx="2759075" cy="244475"/>
            <a:chOff x="629" y="2805"/>
            <a:chExt cx="1738" cy="154"/>
          </a:xfrm>
        </p:grpSpPr>
        <p:sp>
          <p:nvSpPr>
            <p:cNvPr id="149546" name="Rectangle 20"/>
            <p:cNvSpPr>
              <a:spLocks noChangeArrowheads="1"/>
            </p:cNvSpPr>
            <p:nvPr/>
          </p:nvSpPr>
          <p:spPr bwMode="auto">
            <a:xfrm>
              <a:off x="629" y="2809"/>
              <a:ext cx="1738" cy="14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9547" name="Rectangle 21"/>
            <p:cNvSpPr>
              <a:spLocks noChangeArrowheads="1"/>
            </p:cNvSpPr>
            <p:nvPr/>
          </p:nvSpPr>
          <p:spPr bwMode="auto">
            <a:xfrm>
              <a:off x="664" y="2805"/>
              <a:ext cx="13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-targetMap:MapArea</a:t>
              </a:r>
              <a:endParaRPr lang="en-US" altLang="en-US" sz="1800">
                <a:latin typeface="Lucida Sans Typewriter" panose="020B0509030504030204" pitchFamily="49" charset="0"/>
              </a:endParaRPr>
            </a:p>
          </p:txBody>
        </p:sp>
      </p:grpSp>
      <p:grpSp>
        <p:nvGrpSpPr>
          <p:cNvPr id="149524" name="Group 22"/>
          <p:cNvGrpSpPr>
            <a:grpSpLocks/>
          </p:cNvGrpSpPr>
          <p:nvPr/>
        </p:nvGrpSpPr>
        <p:grpSpPr bwMode="auto">
          <a:xfrm>
            <a:off x="6000750" y="4465638"/>
            <a:ext cx="2914650" cy="244475"/>
            <a:chOff x="3780" y="2805"/>
            <a:chExt cx="1836" cy="154"/>
          </a:xfrm>
        </p:grpSpPr>
        <p:sp>
          <p:nvSpPr>
            <p:cNvPr id="149544" name="Rectangle 23"/>
            <p:cNvSpPr>
              <a:spLocks noChangeArrowheads="1"/>
            </p:cNvSpPr>
            <p:nvPr/>
          </p:nvSpPr>
          <p:spPr bwMode="auto">
            <a:xfrm>
              <a:off x="3780" y="2809"/>
              <a:ext cx="1836" cy="14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9545" name="Rectangle 24"/>
            <p:cNvSpPr>
              <a:spLocks noChangeArrowheads="1"/>
            </p:cNvSpPr>
            <p:nvPr/>
          </p:nvSpPr>
          <p:spPr bwMode="auto">
            <a:xfrm>
              <a:off x="3816" y="2805"/>
              <a:ext cx="15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-zoomIn:ZoomInAction</a:t>
              </a:r>
              <a:endParaRPr lang="en-US" altLang="en-US" sz="1800">
                <a:latin typeface="Lucida Sans Typewriter" panose="020B0509030504030204" pitchFamily="49" charset="0"/>
              </a:endParaRPr>
            </a:p>
          </p:txBody>
        </p:sp>
      </p:grpSp>
      <p:grpSp>
        <p:nvGrpSpPr>
          <p:cNvPr id="149525" name="Group 25"/>
          <p:cNvGrpSpPr>
            <a:grpSpLocks/>
          </p:cNvGrpSpPr>
          <p:nvPr/>
        </p:nvGrpSpPr>
        <p:grpSpPr bwMode="auto">
          <a:xfrm>
            <a:off x="6000750" y="4687888"/>
            <a:ext cx="2995613" cy="434975"/>
            <a:chOff x="3780" y="2937"/>
            <a:chExt cx="1887" cy="274"/>
          </a:xfrm>
        </p:grpSpPr>
        <p:sp>
          <p:nvSpPr>
            <p:cNvPr id="149540" name="Rectangle 26"/>
            <p:cNvSpPr>
              <a:spLocks noChangeArrowheads="1"/>
            </p:cNvSpPr>
            <p:nvPr/>
          </p:nvSpPr>
          <p:spPr bwMode="auto">
            <a:xfrm>
              <a:off x="3780" y="2941"/>
              <a:ext cx="1836" cy="26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149541" name="Group 27"/>
            <p:cNvGrpSpPr>
              <a:grpSpLocks/>
            </p:cNvGrpSpPr>
            <p:nvPr/>
          </p:nvGrpSpPr>
          <p:grpSpPr bwMode="auto">
            <a:xfrm>
              <a:off x="3816" y="2937"/>
              <a:ext cx="1851" cy="274"/>
              <a:chOff x="3816" y="2940"/>
              <a:chExt cx="1851" cy="274"/>
            </a:xfrm>
          </p:grpSpPr>
          <p:sp>
            <p:nvSpPr>
              <p:cNvPr id="149542" name="Rectangle 28"/>
              <p:cNvSpPr>
                <a:spLocks noChangeArrowheads="1"/>
              </p:cNvSpPr>
              <p:nvPr/>
            </p:nvSpPr>
            <p:spPr bwMode="auto">
              <a:xfrm>
                <a:off x="3816" y="2940"/>
                <a:ext cx="13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+getZoomInAction()</a:t>
                </a:r>
                <a:endParaRPr lang="en-US" altLang="en-US" sz="1800">
                  <a:latin typeface="Lucida Sans Typewriter" panose="020B0509030504030204" pitchFamily="49" charset="0"/>
                </a:endParaRPr>
              </a:p>
            </p:txBody>
          </p:sp>
          <p:sp>
            <p:nvSpPr>
              <p:cNvPr id="149543" name="Rectangle 29"/>
              <p:cNvSpPr>
                <a:spLocks noChangeArrowheads="1"/>
              </p:cNvSpPr>
              <p:nvPr/>
            </p:nvSpPr>
            <p:spPr bwMode="auto">
              <a:xfrm>
                <a:off x="3816" y="3060"/>
                <a:ext cx="185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+setZoomInAction(action)</a:t>
                </a:r>
                <a:endParaRPr lang="en-US" altLang="en-US" sz="1800">
                  <a:latin typeface="Lucida Sans Typewriter" panose="020B0509030504030204" pitchFamily="49" charset="0"/>
                </a:endParaRPr>
              </a:p>
            </p:txBody>
          </p:sp>
        </p:grpSp>
      </p:grpSp>
      <p:grpSp>
        <p:nvGrpSpPr>
          <p:cNvPr id="149526" name="Group 30"/>
          <p:cNvGrpSpPr>
            <a:grpSpLocks/>
          </p:cNvGrpSpPr>
          <p:nvPr/>
        </p:nvGrpSpPr>
        <p:grpSpPr bwMode="auto">
          <a:xfrm>
            <a:off x="998538" y="4687888"/>
            <a:ext cx="2759075" cy="434975"/>
            <a:chOff x="629" y="2937"/>
            <a:chExt cx="1738" cy="274"/>
          </a:xfrm>
        </p:grpSpPr>
        <p:sp>
          <p:nvSpPr>
            <p:cNvPr id="149536" name="Rectangle 31"/>
            <p:cNvSpPr>
              <a:spLocks noChangeArrowheads="1"/>
            </p:cNvSpPr>
            <p:nvPr/>
          </p:nvSpPr>
          <p:spPr bwMode="auto">
            <a:xfrm>
              <a:off x="629" y="2941"/>
              <a:ext cx="1738" cy="26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149537" name="Group 32"/>
            <p:cNvGrpSpPr>
              <a:grpSpLocks/>
            </p:cNvGrpSpPr>
            <p:nvPr/>
          </p:nvGrpSpPr>
          <p:grpSpPr bwMode="auto">
            <a:xfrm>
              <a:off x="664" y="2937"/>
              <a:ext cx="1388" cy="274"/>
              <a:chOff x="664" y="2940"/>
              <a:chExt cx="1388" cy="274"/>
            </a:xfrm>
          </p:grpSpPr>
          <p:sp>
            <p:nvSpPr>
              <p:cNvPr id="149538" name="Rectangle 33"/>
              <p:cNvSpPr>
                <a:spLocks noChangeArrowheads="1"/>
              </p:cNvSpPr>
              <p:nvPr/>
            </p:nvSpPr>
            <p:spPr bwMode="auto">
              <a:xfrm>
                <a:off x="664" y="2940"/>
                <a:ext cx="11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+getTargetMap()</a:t>
                </a:r>
                <a:endParaRPr lang="en-US" altLang="en-US" sz="1800">
                  <a:latin typeface="Lucida Sans Typewriter" panose="020B0509030504030204" pitchFamily="49" charset="0"/>
                </a:endParaRPr>
              </a:p>
            </p:txBody>
          </p:sp>
          <p:sp>
            <p:nvSpPr>
              <p:cNvPr id="149539" name="Rectangle 34"/>
              <p:cNvSpPr>
                <a:spLocks noChangeArrowheads="1"/>
              </p:cNvSpPr>
              <p:nvPr/>
            </p:nvSpPr>
            <p:spPr bwMode="auto">
              <a:xfrm>
                <a:off x="664" y="3060"/>
                <a:ext cx="13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+setTargetMap(map)</a:t>
                </a:r>
                <a:endParaRPr lang="en-US" altLang="en-US" sz="1800">
                  <a:latin typeface="Lucida Sans Typewriter" panose="020B0509030504030204" pitchFamily="49" charset="0"/>
                </a:endParaRPr>
              </a:p>
            </p:txBody>
          </p:sp>
        </p:grpSp>
      </p:grpSp>
      <p:sp>
        <p:nvSpPr>
          <p:cNvPr id="149527" name="Oval 35"/>
          <p:cNvSpPr>
            <a:spLocks noChangeArrowheads="1"/>
          </p:cNvSpPr>
          <p:nvPr/>
        </p:nvSpPr>
        <p:spPr bwMode="auto">
          <a:xfrm>
            <a:off x="4851400" y="3354388"/>
            <a:ext cx="38100" cy="38100"/>
          </a:xfrm>
          <a:prstGeom prst="ellipse">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9528" name="Line 36"/>
          <p:cNvSpPr>
            <a:spLocks noChangeShapeType="1"/>
          </p:cNvSpPr>
          <p:nvPr/>
        </p:nvSpPr>
        <p:spPr bwMode="auto">
          <a:xfrm>
            <a:off x="4870450" y="3373438"/>
            <a:ext cx="76200"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9529" name="Freeform 37"/>
          <p:cNvSpPr>
            <a:spLocks/>
          </p:cNvSpPr>
          <p:nvPr/>
        </p:nvSpPr>
        <p:spPr bwMode="auto">
          <a:xfrm>
            <a:off x="4794250" y="3373438"/>
            <a:ext cx="152400" cy="287337"/>
          </a:xfrm>
          <a:custGeom>
            <a:avLst/>
            <a:gdLst>
              <a:gd name="T0" fmla="*/ 2147483647 w 96"/>
              <a:gd name="T1" fmla="*/ 0 h 181"/>
              <a:gd name="T2" fmla="*/ 2147483647 w 96"/>
              <a:gd name="T3" fmla="*/ 2147483647 h 181"/>
              <a:gd name="T4" fmla="*/ 0 w 96"/>
              <a:gd name="T5" fmla="*/ 0 h 181"/>
              <a:gd name="T6" fmla="*/ 0 60000 65536"/>
              <a:gd name="T7" fmla="*/ 0 60000 65536"/>
              <a:gd name="T8" fmla="*/ 0 60000 65536"/>
              <a:gd name="T9" fmla="*/ 0 w 96"/>
              <a:gd name="T10" fmla="*/ 0 h 181"/>
              <a:gd name="T11" fmla="*/ 96 w 96"/>
              <a:gd name="T12" fmla="*/ 181 h 181"/>
            </a:gdLst>
            <a:ahLst/>
            <a:cxnLst>
              <a:cxn ang="T6">
                <a:pos x="T0" y="T1"/>
              </a:cxn>
              <a:cxn ang="T7">
                <a:pos x="T2" y="T3"/>
              </a:cxn>
              <a:cxn ang="T8">
                <a:pos x="T4" y="T5"/>
              </a:cxn>
            </a:cxnLst>
            <a:rect l="T9" t="T10" r="T11" b="T12"/>
            <a:pathLst>
              <a:path w="96" h="181">
                <a:moveTo>
                  <a:pt x="96" y="0"/>
                </a:moveTo>
                <a:lnTo>
                  <a:pt x="48" y="1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9530" name="Line 38"/>
          <p:cNvSpPr>
            <a:spLocks noChangeShapeType="1"/>
          </p:cNvSpPr>
          <p:nvPr/>
        </p:nvSpPr>
        <p:spPr bwMode="auto">
          <a:xfrm>
            <a:off x="4794250" y="3373438"/>
            <a:ext cx="76200"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9531" name="Freeform 39"/>
          <p:cNvSpPr>
            <a:spLocks/>
          </p:cNvSpPr>
          <p:nvPr/>
        </p:nvSpPr>
        <p:spPr bwMode="auto">
          <a:xfrm>
            <a:off x="4794250" y="3373438"/>
            <a:ext cx="152400" cy="287337"/>
          </a:xfrm>
          <a:custGeom>
            <a:avLst/>
            <a:gdLst>
              <a:gd name="T0" fmla="*/ 2147483647 w 96"/>
              <a:gd name="T1" fmla="*/ 0 h 181"/>
              <a:gd name="T2" fmla="*/ 2147483647 w 96"/>
              <a:gd name="T3" fmla="*/ 0 h 181"/>
              <a:gd name="T4" fmla="*/ 2147483647 w 96"/>
              <a:gd name="T5" fmla="*/ 2147483647 h 181"/>
              <a:gd name="T6" fmla="*/ 0 w 96"/>
              <a:gd name="T7" fmla="*/ 0 h 181"/>
              <a:gd name="T8" fmla="*/ 2147483647 w 96"/>
              <a:gd name="T9" fmla="*/ 0 h 181"/>
              <a:gd name="T10" fmla="*/ 0 60000 65536"/>
              <a:gd name="T11" fmla="*/ 0 60000 65536"/>
              <a:gd name="T12" fmla="*/ 0 60000 65536"/>
              <a:gd name="T13" fmla="*/ 0 60000 65536"/>
              <a:gd name="T14" fmla="*/ 0 60000 65536"/>
              <a:gd name="T15" fmla="*/ 0 w 96"/>
              <a:gd name="T16" fmla="*/ 0 h 181"/>
              <a:gd name="T17" fmla="*/ 96 w 96"/>
              <a:gd name="T18" fmla="*/ 181 h 181"/>
            </a:gdLst>
            <a:ahLst/>
            <a:cxnLst>
              <a:cxn ang="T10">
                <a:pos x="T0" y="T1"/>
              </a:cxn>
              <a:cxn ang="T11">
                <a:pos x="T2" y="T3"/>
              </a:cxn>
              <a:cxn ang="T12">
                <a:pos x="T4" y="T5"/>
              </a:cxn>
              <a:cxn ang="T13">
                <a:pos x="T6" y="T7"/>
              </a:cxn>
              <a:cxn ang="T14">
                <a:pos x="T8" y="T9"/>
              </a:cxn>
            </a:cxnLst>
            <a:rect l="T15" t="T16" r="T17" b="T18"/>
            <a:pathLst>
              <a:path w="96" h="181">
                <a:moveTo>
                  <a:pt x="48" y="0"/>
                </a:moveTo>
                <a:lnTo>
                  <a:pt x="96" y="0"/>
                </a:lnTo>
                <a:lnTo>
                  <a:pt x="48" y="181"/>
                </a:lnTo>
                <a:lnTo>
                  <a:pt x="0" y="0"/>
                </a:lnTo>
                <a:lnTo>
                  <a:pt x="48" y="0"/>
                </a:lnTo>
                <a:close/>
              </a:path>
            </a:pathLst>
          </a:cu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9532" name="Rectangle 40"/>
          <p:cNvSpPr>
            <a:spLocks noChangeArrowheads="1"/>
          </p:cNvSpPr>
          <p:nvPr/>
        </p:nvSpPr>
        <p:spPr bwMode="auto">
          <a:xfrm>
            <a:off x="4851400" y="2933700"/>
            <a:ext cx="38100" cy="1905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9533" name="Rectangle 41"/>
          <p:cNvSpPr>
            <a:spLocks noChangeArrowheads="1"/>
          </p:cNvSpPr>
          <p:nvPr/>
        </p:nvSpPr>
        <p:spPr bwMode="auto">
          <a:xfrm>
            <a:off x="4851400" y="3354388"/>
            <a:ext cx="38100" cy="1905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9534" name="Rectangle 42"/>
          <p:cNvSpPr>
            <a:spLocks noChangeArrowheads="1"/>
          </p:cNvSpPr>
          <p:nvPr/>
        </p:nvSpPr>
        <p:spPr bwMode="auto">
          <a:xfrm>
            <a:off x="4851400" y="2952750"/>
            <a:ext cx="38100" cy="401638"/>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49535" name="Rectangle 43"/>
          <p:cNvSpPr>
            <a:spLocks noChangeArrowheads="1"/>
          </p:cNvSpPr>
          <p:nvPr/>
        </p:nvSpPr>
        <p:spPr bwMode="auto">
          <a:xfrm>
            <a:off x="387350" y="3746500"/>
            <a:ext cx="44592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900" b="1" i="1">
                <a:solidFill>
                  <a:srgbClr val="000000"/>
                </a:solidFill>
                <a:latin typeface="Palatino" charset="0"/>
              </a:rPr>
              <a:t>Object design model after transformation</a:t>
            </a:r>
            <a:endParaRPr lang="en-US" altLang="en-US" sz="1800" b="1"/>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en-US" smtClean="0">
                <a:ea typeface="ＭＳ Ｐゴシック" panose="020B0600070205080204" pitchFamily="34" charset="-128"/>
              </a:rPr>
              <a:t>1-to-Many Association</a:t>
            </a:r>
          </a:p>
        </p:txBody>
      </p:sp>
      <p:sp>
        <p:nvSpPr>
          <p:cNvPr id="151555" name="Rectangle 3"/>
          <p:cNvSpPr>
            <a:spLocks noChangeArrowheads="1"/>
          </p:cNvSpPr>
          <p:nvPr/>
        </p:nvSpPr>
        <p:spPr bwMode="auto">
          <a:xfrm>
            <a:off x="923925" y="1965325"/>
            <a:ext cx="2779713" cy="4445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51556" name="Rectangle 4"/>
          <p:cNvSpPr>
            <a:spLocks noChangeArrowheads="1"/>
          </p:cNvSpPr>
          <p:nvPr/>
        </p:nvSpPr>
        <p:spPr bwMode="auto">
          <a:xfrm>
            <a:off x="2024063" y="2092325"/>
            <a:ext cx="612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Layer</a:t>
            </a:r>
            <a:endParaRPr lang="en-US" altLang="en-US" sz="1800">
              <a:latin typeface="Lucida Sans Typewriter" panose="020B0509030504030204" pitchFamily="49" charset="0"/>
            </a:endParaRPr>
          </a:p>
        </p:txBody>
      </p:sp>
      <p:sp>
        <p:nvSpPr>
          <p:cNvPr id="151557" name="Rectangle 5"/>
          <p:cNvSpPr>
            <a:spLocks noChangeArrowheads="1"/>
          </p:cNvSpPr>
          <p:nvPr/>
        </p:nvSpPr>
        <p:spPr bwMode="auto">
          <a:xfrm>
            <a:off x="923925" y="2416175"/>
            <a:ext cx="2779713" cy="2317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51558" name="Rectangle 6"/>
          <p:cNvSpPr>
            <a:spLocks noChangeArrowheads="1"/>
          </p:cNvSpPr>
          <p:nvPr/>
        </p:nvSpPr>
        <p:spPr bwMode="auto">
          <a:xfrm>
            <a:off x="923925" y="2654300"/>
            <a:ext cx="2779713" cy="2317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51559" name="Rectangle 7"/>
          <p:cNvSpPr>
            <a:spLocks noChangeArrowheads="1"/>
          </p:cNvSpPr>
          <p:nvPr/>
        </p:nvSpPr>
        <p:spPr bwMode="auto">
          <a:xfrm>
            <a:off x="5962650" y="1965325"/>
            <a:ext cx="2781300" cy="4445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51560" name="Rectangle 8"/>
          <p:cNvSpPr>
            <a:spLocks noChangeArrowheads="1"/>
          </p:cNvSpPr>
          <p:nvPr/>
        </p:nvSpPr>
        <p:spPr bwMode="auto">
          <a:xfrm>
            <a:off x="6657975" y="2092325"/>
            <a:ext cx="1470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LayerElement</a:t>
            </a:r>
            <a:endParaRPr lang="en-US" altLang="en-US" sz="1800">
              <a:latin typeface="Lucida Sans Typewriter" panose="020B0509030504030204" pitchFamily="49" charset="0"/>
            </a:endParaRPr>
          </a:p>
        </p:txBody>
      </p:sp>
      <p:sp>
        <p:nvSpPr>
          <p:cNvPr id="151561" name="Rectangle 9"/>
          <p:cNvSpPr>
            <a:spLocks noChangeArrowheads="1"/>
          </p:cNvSpPr>
          <p:nvPr/>
        </p:nvSpPr>
        <p:spPr bwMode="auto">
          <a:xfrm>
            <a:off x="5962650" y="2416175"/>
            <a:ext cx="2781300" cy="2317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51562" name="Rectangle 10"/>
          <p:cNvSpPr>
            <a:spLocks noChangeArrowheads="1"/>
          </p:cNvSpPr>
          <p:nvPr/>
        </p:nvSpPr>
        <p:spPr bwMode="auto">
          <a:xfrm>
            <a:off x="5962650" y="2654300"/>
            <a:ext cx="2781300" cy="2317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51563" name="Line 11"/>
          <p:cNvSpPr>
            <a:spLocks noChangeShapeType="1"/>
          </p:cNvSpPr>
          <p:nvPr/>
        </p:nvSpPr>
        <p:spPr bwMode="auto">
          <a:xfrm>
            <a:off x="3703638" y="2178050"/>
            <a:ext cx="2259012"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1564" name="Rectangle 12"/>
          <p:cNvSpPr>
            <a:spLocks noChangeArrowheads="1"/>
          </p:cNvSpPr>
          <p:nvPr/>
        </p:nvSpPr>
        <p:spPr bwMode="auto">
          <a:xfrm>
            <a:off x="3760788" y="2265363"/>
            <a:ext cx="1222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1</a:t>
            </a:r>
            <a:endParaRPr lang="en-US" altLang="en-US" sz="1800">
              <a:latin typeface="Lucida Sans Typewriter" panose="020B0509030504030204" pitchFamily="49" charset="0"/>
            </a:endParaRPr>
          </a:p>
        </p:txBody>
      </p:sp>
      <p:sp>
        <p:nvSpPr>
          <p:cNvPr id="151565" name="Rectangle 13"/>
          <p:cNvSpPr>
            <a:spLocks noChangeArrowheads="1"/>
          </p:cNvSpPr>
          <p:nvPr/>
        </p:nvSpPr>
        <p:spPr bwMode="auto">
          <a:xfrm>
            <a:off x="5788025" y="2265363"/>
            <a:ext cx="1222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a:t>
            </a:r>
            <a:endParaRPr lang="en-US" altLang="en-US" sz="1800">
              <a:latin typeface="Lucida Sans Typewriter" panose="020B0509030504030204" pitchFamily="49" charset="0"/>
            </a:endParaRPr>
          </a:p>
        </p:txBody>
      </p:sp>
      <p:sp>
        <p:nvSpPr>
          <p:cNvPr id="151566" name="Rectangle 14"/>
          <p:cNvSpPr>
            <a:spLocks noChangeArrowheads="1"/>
          </p:cNvSpPr>
          <p:nvPr/>
        </p:nvSpPr>
        <p:spPr bwMode="auto">
          <a:xfrm>
            <a:off x="250825" y="1684338"/>
            <a:ext cx="42624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900" b="1" i="1">
                <a:solidFill>
                  <a:srgbClr val="000000"/>
                </a:solidFill>
              </a:rPr>
              <a:t>Object design model before transformation</a:t>
            </a:r>
            <a:endParaRPr lang="en-US" altLang="en-US" sz="1800" b="1"/>
          </a:p>
        </p:txBody>
      </p:sp>
      <p:grpSp>
        <p:nvGrpSpPr>
          <p:cNvPr id="151567" name="Group 16"/>
          <p:cNvGrpSpPr>
            <a:grpSpLocks/>
          </p:cNvGrpSpPr>
          <p:nvPr/>
        </p:nvGrpSpPr>
        <p:grpSpPr bwMode="auto">
          <a:xfrm>
            <a:off x="5962650" y="4211638"/>
            <a:ext cx="2781300" cy="1104900"/>
            <a:chOff x="3756" y="2613"/>
            <a:chExt cx="1752" cy="696"/>
          </a:xfrm>
        </p:grpSpPr>
        <p:sp>
          <p:nvSpPr>
            <p:cNvPr id="151589" name="Rectangle 17"/>
            <p:cNvSpPr>
              <a:spLocks noChangeArrowheads="1"/>
            </p:cNvSpPr>
            <p:nvPr/>
          </p:nvSpPr>
          <p:spPr bwMode="auto">
            <a:xfrm>
              <a:off x="3756" y="2613"/>
              <a:ext cx="1752" cy="28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51590" name="Rectangle 18"/>
            <p:cNvSpPr>
              <a:spLocks noChangeArrowheads="1"/>
            </p:cNvSpPr>
            <p:nvPr/>
          </p:nvSpPr>
          <p:spPr bwMode="auto">
            <a:xfrm>
              <a:off x="4194" y="2692"/>
              <a:ext cx="92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LayerElement</a:t>
              </a:r>
              <a:endParaRPr lang="en-US" altLang="en-US" sz="1800">
                <a:latin typeface="Lucida Sans Typewriter" panose="020B0509030504030204" pitchFamily="49" charset="0"/>
              </a:endParaRPr>
            </a:p>
          </p:txBody>
        </p:sp>
        <p:grpSp>
          <p:nvGrpSpPr>
            <p:cNvPr id="151591" name="Group 19"/>
            <p:cNvGrpSpPr>
              <a:grpSpLocks/>
            </p:cNvGrpSpPr>
            <p:nvPr/>
          </p:nvGrpSpPr>
          <p:grpSpPr bwMode="auto">
            <a:xfrm>
              <a:off x="3756" y="2892"/>
              <a:ext cx="1752" cy="154"/>
              <a:chOff x="3756" y="2884"/>
              <a:chExt cx="1752" cy="154"/>
            </a:xfrm>
          </p:grpSpPr>
          <p:sp>
            <p:nvSpPr>
              <p:cNvPr id="151597" name="Rectangle 20"/>
              <p:cNvSpPr>
                <a:spLocks noChangeArrowheads="1"/>
              </p:cNvSpPr>
              <p:nvPr/>
            </p:nvSpPr>
            <p:spPr bwMode="auto">
              <a:xfrm>
                <a:off x="3756" y="2888"/>
                <a:ext cx="1752" cy="14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51598" name="Rectangle 21"/>
              <p:cNvSpPr>
                <a:spLocks noChangeArrowheads="1"/>
              </p:cNvSpPr>
              <p:nvPr/>
            </p:nvSpPr>
            <p:spPr bwMode="auto">
              <a:xfrm>
                <a:off x="3780" y="2884"/>
                <a:ext cx="13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-containedIn:Layer</a:t>
                </a:r>
                <a:endParaRPr lang="en-US" altLang="en-US" sz="1800">
                  <a:latin typeface="Lucida Sans Typewriter" panose="020B0509030504030204" pitchFamily="49" charset="0"/>
                </a:endParaRPr>
              </a:p>
            </p:txBody>
          </p:sp>
        </p:grpSp>
        <p:grpSp>
          <p:nvGrpSpPr>
            <p:cNvPr id="151592" name="Group 22"/>
            <p:cNvGrpSpPr>
              <a:grpSpLocks/>
            </p:cNvGrpSpPr>
            <p:nvPr/>
          </p:nvGrpSpPr>
          <p:grpSpPr bwMode="auto">
            <a:xfrm>
              <a:off x="3756" y="3034"/>
              <a:ext cx="1752" cy="275"/>
              <a:chOff x="3756" y="3018"/>
              <a:chExt cx="1752" cy="275"/>
            </a:xfrm>
          </p:grpSpPr>
          <p:sp>
            <p:nvSpPr>
              <p:cNvPr id="151593" name="Rectangle 23"/>
              <p:cNvSpPr>
                <a:spLocks noChangeArrowheads="1"/>
              </p:cNvSpPr>
              <p:nvPr/>
            </p:nvSpPr>
            <p:spPr bwMode="auto">
              <a:xfrm>
                <a:off x="3756" y="3022"/>
                <a:ext cx="1752" cy="26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151594" name="Group 24"/>
              <p:cNvGrpSpPr>
                <a:grpSpLocks/>
              </p:cNvGrpSpPr>
              <p:nvPr/>
            </p:nvGrpSpPr>
            <p:grpSpPr bwMode="auto">
              <a:xfrm>
                <a:off x="3780" y="3018"/>
                <a:ext cx="926" cy="275"/>
                <a:chOff x="3780" y="3021"/>
                <a:chExt cx="926" cy="275"/>
              </a:xfrm>
            </p:grpSpPr>
            <p:sp>
              <p:nvSpPr>
                <p:cNvPr id="151595" name="Rectangle 25"/>
                <p:cNvSpPr>
                  <a:spLocks noChangeArrowheads="1"/>
                </p:cNvSpPr>
                <p:nvPr/>
              </p:nvSpPr>
              <p:spPr bwMode="auto">
                <a:xfrm>
                  <a:off x="3780" y="3021"/>
                  <a:ext cx="84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+getLayer()</a:t>
                  </a:r>
                  <a:endParaRPr lang="en-US" altLang="en-US" sz="1800">
                    <a:latin typeface="Lucida Sans Typewriter" panose="020B0509030504030204" pitchFamily="49" charset="0"/>
                  </a:endParaRPr>
                </a:p>
              </p:txBody>
            </p:sp>
            <p:sp>
              <p:nvSpPr>
                <p:cNvPr id="151596" name="Rectangle 26"/>
                <p:cNvSpPr>
                  <a:spLocks noChangeArrowheads="1"/>
                </p:cNvSpPr>
                <p:nvPr/>
              </p:nvSpPr>
              <p:spPr bwMode="auto">
                <a:xfrm>
                  <a:off x="3780" y="3142"/>
                  <a:ext cx="92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+setLayer(l)</a:t>
                  </a:r>
                  <a:endParaRPr lang="en-US" altLang="en-US" sz="1800">
                    <a:latin typeface="Lucida Sans Typewriter" panose="020B0509030504030204" pitchFamily="49" charset="0"/>
                  </a:endParaRPr>
                </a:p>
              </p:txBody>
            </p:sp>
          </p:grpSp>
        </p:grpSp>
      </p:grpSp>
      <p:grpSp>
        <p:nvGrpSpPr>
          <p:cNvPr id="151568" name="Group 27"/>
          <p:cNvGrpSpPr>
            <a:grpSpLocks/>
          </p:cNvGrpSpPr>
          <p:nvPr/>
        </p:nvGrpSpPr>
        <p:grpSpPr bwMode="auto">
          <a:xfrm>
            <a:off x="923925" y="4211638"/>
            <a:ext cx="2779713" cy="1314450"/>
            <a:chOff x="582" y="2613"/>
            <a:chExt cx="1751" cy="828"/>
          </a:xfrm>
        </p:grpSpPr>
        <p:sp>
          <p:nvSpPr>
            <p:cNvPr id="151578" name="Rectangle 28"/>
            <p:cNvSpPr>
              <a:spLocks noChangeArrowheads="1"/>
            </p:cNvSpPr>
            <p:nvPr/>
          </p:nvSpPr>
          <p:spPr bwMode="auto">
            <a:xfrm>
              <a:off x="582" y="2613"/>
              <a:ext cx="1751" cy="28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51579" name="Rectangle 29"/>
            <p:cNvSpPr>
              <a:spLocks noChangeArrowheads="1"/>
            </p:cNvSpPr>
            <p:nvPr/>
          </p:nvSpPr>
          <p:spPr bwMode="auto">
            <a:xfrm>
              <a:off x="1275" y="2692"/>
              <a:ext cx="38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Layer</a:t>
              </a:r>
              <a:endParaRPr lang="en-US" altLang="en-US" sz="1800">
                <a:latin typeface="Lucida Sans Typewriter" panose="020B0509030504030204" pitchFamily="49" charset="0"/>
              </a:endParaRPr>
            </a:p>
          </p:txBody>
        </p:sp>
        <p:grpSp>
          <p:nvGrpSpPr>
            <p:cNvPr id="151580" name="Group 30"/>
            <p:cNvGrpSpPr>
              <a:grpSpLocks/>
            </p:cNvGrpSpPr>
            <p:nvPr/>
          </p:nvGrpSpPr>
          <p:grpSpPr bwMode="auto">
            <a:xfrm>
              <a:off x="582" y="2892"/>
              <a:ext cx="1751" cy="154"/>
              <a:chOff x="582" y="2884"/>
              <a:chExt cx="1751" cy="154"/>
            </a:xfrm>
          </p:grpSpPr>
          <p:sp>
            <p:nvSpPr>
              <p:cNvPr id="151587" name="Rectangle 31"/>
              <p:cNvSpPr>
                <a:spLocks noChangeArrowheads="1"/>
              </p:cNvSpPr>
              <p:nvPr/>
            </p:nvSpPr>
            <p:spPr bwMode="auto">
              <a:xfrm>
                <a:off x="582" y="2888"/>
                <a:ext cx="1751" cy="14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51588" name="Rectangle 32"/>
              <p:cNvSpPr>
                <a:spLocks noChangeArrowheads="1"/>
              </p:cNvSpPr>
              <p:nvPr/>
            </p:nvSpPr>
            <p:spPr bwMode="auto">
              <a:xfrm>
                <a:off x="606" y="2884"/>
                <a:ext cx="13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-layerElements:Set</a:t>
                </a:r>
                <a:endParaRPr lang="en-US" altLang="en-US" sz="1800">
                  <a:latin typeface="Lucida Sans Typewriter" panose="020B0509030504030204" pitchFamily="49" charset="0"/>
                </a:endParaRPr>
              </a:p>
            </p:txBody>
          </p:sp>
        </p:grpSp>
        <p:grpSp>
          <p:nvGrpSpPr>
            <p:cNvPr id="151581" name="Group 33"/>
            <p:cNvGrpSpPr>
              <a:grpSpLocks/>
            </p:cNvGrpSpPr>
            <p:nvPr/>
          </p:nvGrpSpPr>
          <p:grpSpPr bwMode="auto">
            <a:xfrm>
              <a:off x="582" y="3040"/>
              <a:ext cx="1751" cy="401"/>
              <a:chOff x="582" y="3016"/>
              <a:chExt cx="1751" cy="401"/>
            </a:xfrm>
          </p:grpSpPr>
          <p:sp>
            <p:nvSpPr>
              <p:cNvPr id="151582" name="Rectangle 34"/>
              <p:cNvSpPr>
                <a:spLocks noChangeArrowheads="1"/>
              </p:cNvSpPr>
              <p:nvPr/>
            </p:nvSpPr>
            <p:spPr bwMode="auto">
              <a:xfrm>
                <a:off x="582" y="3016"/>
                <a:ext cx="1751" cy="401"/>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151583" name="Group 35"/>
              <p:cNvGrpSpPr>
                <a:grpSpLocks/>
              </p:cNvGrpSpPr>
              <p:nvPr/>
            </p:nvGrpSpPr>
            <p:grpSpPr bwMode="auto">
              <a:xfrm>
                <a:off x="606" y="3018"/>
                <a:ext cx="1388" cy="397"/>
                <a:chOff x="606" y="3021"/>
                <a:chExt cx="1388" cy="397"/>
              </a:xfrm>
            </p:grpSpPr>
            <p:sp>
              <p:nvSpPr>
                <p:cNvPr id="151584" name="Rectangle 36"/>
                <p:cNvSpPr>
                  <a:spLocks noChangeArrowheads="1"/>
                </p:cNvSpPr>
                <p:nvPr/>
              </p:nvSpPr>
              <p:spPr bwMode="auto">
                <a:xfrm>
                  <a:off x="606" y="3021"/>
                  <a:ext cx="84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+elements()</a:t>
                  </a:r>
                  <a:endParaRPr lang="en-US" altLang="en-US" sz="1800">
                    <a:latin typeface="Lucida Sans Typewriter" panose="020B0509030504030204" pitchFamily="49" charset="0"/>
                  </a:endParaRPr>
                </a:p>
              </p:txBody>
            </p:sp>
            <p:sp>
              <p:nvSpPr>
                <p:cNvPr id="151585" name="Rectangle 37"/>
                <p:cNvSpPr>
                  <a:spLocks noChangeArrowheads="1"/>
                </p:cNvSpPr>
                <p:nvPr/>
              </p:nvSpPr>
              <p:spPr bwMode="auto">
                <a:xfrm>
                  <a:off x="606" y="3142"/>
                  <a:ext cx="11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+addElement(le)</a:t>
                  </a:r>
                  <a:endParaRPr lang="en-US" altLang="en-US" sz="1800">
                    <a:latin typeface="Lucida Sans Typewriter" panose="020B0509030504030204" pitchFamily="49" charset="0"/>
                  </a:endParaRPr>
                </a:p>
              </p:txBody>
            </p:sp>
            <p:sp>
              <p:nvSpPr>
                <p:cNvPr id="151586" name="Rectangle 38"/>
                <p:cNvSpPr>
                  <a:spLocks noChangeArrowheads="1"/>
                </p:cNvSpPr>
                <p:nvPr/>
              </p:nvSpPr>
              <p:spPr bwMode="auto">
                <a:xfrm>
                  <a:off x="606" y="3264"/>
                  <a:ext cx="13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600">
                      <a:solidFill>
                        <a:srgbClr val="000000"/>
                      </a:solidFill>
                      <a:latin typeface="Lucida Sans Typewriter" panose="020B0509030504030204" pitchFamily="49" charset="0"/>
                    </a:rPr>
                    <a:t>+removeElement(le)</a:t>
                  </a:r>
                  <a:endParaRPr lang="en-US" altLang="en-US" sz="1800">
                    <a:latin typeface="Lucida Sans Typewriter" panose="020B0509030504030204" pitchFamily="49" charset="0"/>
                  </a:endParaRPr>
                </a:p>
              </p:txBody>
            </p:sp>
          </p:grpSp>
        </p:grpSp>
      </p:grpSp>
      <p:sp>
        <p:nvSpPr>
          <p:cNvPr id="151569" name="Oval 39"/>
          <p:cNvSpPr>
            <a:spLocks noChangeArrowheads="1"/>
          </p:cNvSpPr>
          <p:nvPr/>
        </p:nvSpPr>
        <p:spPr bwMode="auto">
          <a:xfrm>
            <a:off x="4805363" y="3492500"/>
            <a:ext cx="38100" cy="38100"/>
          </a:xfrm>
          <a:prstGeom prst="ellipse">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51570" name="Line 40"/>
          <p:cNvSpPr>
            <a:spLocks noChangeShapeType="1"/>
          </p:cNvSpPr>
          <p:nvPr/>
        </p:nvSpPr>
        <p:spPr bwMode="auto">
          <a:xfrm>
            <a:off x="4824413" y="3511550"/>
            <a:ext cx="7620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1571" name="Freeform 41"/>
          <p:cNvSpPr>
            <a:spLocks/>
          </p:cNvSpPr>
          <p:nvPr/>
        </p:nvSpPr>
        <p:spPr bwMode="auto">
          <a:xfrm>
            <a:off x="4746625" y="3511550"/>
            <a:ext cx="153988" cy="288925"/>
          </a:xfrm>
          <a:custGeom>
            <a:avLst/>
            <a:gdLst>
              <a:gd name="T0" fmla="*/ 2147483647 w 97"/>
              <a:gd name="T1" fmla="*/ 0 h 182"/>
              <a:gd name="T2" fmla="*/ 2147483647 w 97"/>
              <a:gd name="T3" fmla="*/ 2147483647 h 182"/>
              <a:gd name="T4" fmla="*/ 0 w 97"/>
              <a:gd name="T5" fmla="*/ 0 h 182"/>
              <a:gd name="T6" fmla="*/ 0 60000 65536"/>
              <a:gd name="T7" fmla="*/ 0 60000 65536"/>
              <a:gd name="T8" fmla="*/ 0 60000 65536"/>
              <a:gd name="T9" fmla="*/ 0 w 97"/>
              <a:gd name="T10" fmla="*/ 0 h 182"/>
              <a:gd name="T11" fmla="*/ 97 w 97"/>
              <a:gd name="T12" fmla="*/ 182 h 182"/>
            </a:gdLst>
            <a:ahLst/>
            <a:cxnLst>
              <a:cxn ang="T6">
                <a:pos x="T0" y="T1"/>
              </a:cxn>
              <a:cxn ang="T7">
                <a:pos x="T2" y="T3"/>
              </a:cxn>
              <a:cxn ang="T8">
                <a:pos x="T4" y="T5"/>
              </a:cxn>
            </a:cxnLst>
            <a:rect l="T9" t="T10" r="T11" b="T12"/>
            <a:pathLst>
              <a:path w="97" h="182">
                <a:moveTo>
                  <a:pt x="97" y="0"/>
                </a:moveTo>
                <a:lnTo>
                  <a:pt x="49" y="18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51572" name="Line 42"/>
          <p:cNvSpPr>
            <a:spLocks noChangeShapeType="1"/>
          </p:cNvSpPr>
          <p:nvPr/>
        </p:nvSpPr>
        <p:spPr bwMode="auto">
          <a:xfrm>
            <a:off x="4746625" y="3511550"/>
            <a:ext cx="77788"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1573" name="Freeform 43"/>
          <p:cNvSpPr>
            <a:spLocks/>
          </p:cNvSpPr>
          <p:nvPr/>
        </p:nvSpPr>
        <p:spPr bwMode="auto">
          <a:xfrm>
            <a:off x="4746625" y="3511550"/>
            <a:ext cx="153988" cy="288925"/>
          </a:xfrm>
          <a:custGeom>
            <a:avLst/>
            <a:gdLst>
              <a:gd name="T0" fmla="*/ 2147483647 w 97"/>
              <a:gd name="T1" fmla="*/ 0 h 182"/>
              <a:gd name="T2" fmla="*/ 2147483647 w 97"/>
              <a:gd name="T3" fmla="*/ 0 h 182"/>
              <a:gd name="T4" fmla="*/ 2147483647 w 97"/>
              <a:gd name="T5" fmla="*/ 2147483647 h 182"/>
              <a:gd name="T6" fmla="*/ 0 w 97"/>
              <a:gd name="T7" fmla="*/ 0 h 182"/>
              <a:gd name="T8" fmla="*/ 2147483647 w 97"/>
              <a:gd name="T9" fmla="*/ 0 h 182"/>
              <a:gd name="T10" fmla="*/ 0 60000 65536"/>
              <a:gd name="T11" fmla="*/ 0 60000 65536"/>
              <a:gd name="T12" fmla="*/ 0 60000 65536"/>
              <a:gd name="T13" fmla="*/ 0 60000 65536"/>
              <a:gd name="T14" fmla="*/ 0 60000 65536"/>
              <a:gd name="T15" fmla="*/ 0 w 97"/>
              <a:gd name="T16" fmla="*/ 0 h 182"/>
              <a:gd name="T17" fmla="*/ 97 w 97"/>
              <a:gd name="T18" fmla="*/ 182 h 182"/>
            </a:gdLst>
            <a:ahLst/>
            <a:cxnLst>
              <a:cxn ang="T10">
                <a:pos x="T0" y="T1"/>
              </a:cxn>
              <a:cxn ang="T11">
                <a:pos x="T2" y="T3"/>
              </a:cxn>
              <a:cxn ang="T12">
                <a:pos x="T4" y="T5"/>
              </a:cxn>
              <a:cxn ang="T13">
                <a:pos x="T6" y="T7"/>
              </a:cxn>
              <a:cxn ang="T14">
                <a:pos x="T8" y="T9"/>
              </a:cxn>
            </a:cxnLst>
            <a:rect l="T15" t="T16" r="T17" b="T18"/>
            <a:pathLst>
              <a:path w="97" h="182">
                <a:moveTo>
                  <a:pt x="49" y="0"/>
                </a:moveTo>
                <a:lnTo>
                  <a:pt x="97" y="0"/>
                </a:lnTo>
                <a:lnTo>
                  <a:pt x="49" y="182"/>
                </a:lnTo>
                <a:lnTo>
                  <a:pt x="0" y="0"/>
                </a:lnTo>
                <a:lnTo>
                  <a:pt x="49" y="0"/>
                </a:lnTo>
                <a:close/>
              </a:path>
            </a:pathLst>
          </a:cu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51574" name="Rectangle 44"/>
          <p:cNvSpPr>
            <a:spLocks noChangeArrowheads="1"/>
          </p:cNvSpPr>
          <p:nvPr/>
        </p:nvSpPr>
        <p:spPr bwMode="auto">
          <a:xfrm>
            <a:off x="4805363" y="2913063"/>
            <a:ext cx="38100" cy="1905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51575" name="Rectangle 45"/>
          <p:cNvSpPr>
            <a:spLocks noChangeArrowheads="1"/>
          </p:cNvSpPr>
          <p:nvPr/>
        </p:nvSpPr>
        <p:spPr bwMode="auto">
          <a:xfrm>
            <a:off x="4805363" y="3511550"/>
            <a:ext cx="38100" cy="1905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51576" name="Rectangle 46"/>
          <p:cNvSpPr>
            <a:spLocks noChangeArrowheads="1"/>
          </p:cNvSpPr>
          <p:nvPr/>
        </p:nvSpPr>
        <p:spPr bwMode="auto">
          <a:xfrm>
            <a:off x="4805363" y="2932113"/>
            <a:ext cx="38100" cy="57943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51577" name="Rectangle 47"/>
          <p:cNvSpPr>
            <a:spLocks noChangeArrowheads="1"/>
          </p:cNvSpPr>
          <p:nvPr/>
        </p:nvSpPr>
        <p:spPr bwMode="auto">
          <a:xfrm>
            <a:off x="250825" y="3905250"/>
            <a:ext cx="41021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900" b="1" i="1">
                <a:solidFill>
                  <a:srgbClr val="000000"/>
                </a:solidFill>
              </a:rPr>
              <a:t>Object design model after transformation</a:t>
            </a:r>
            <a:endParaRPr lang="en-US" altLang="en-US" sz="1800" b="1"/>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ltLang="en-US" smtClean="0">
                <a:ea typeface="ＭＳ Ｐゴシック" panose="020B0600070205080204" pitchFamily="34" charset="-128"/>
              </a:rPr>
              <a:t>Qualification</a:t>
            </a:r>
          </a:p>
        </p:txBody>
      </p:sp>
      <p:grpSp>
        <p:nvGrpSpPr>
          <p:cNvPr id="153603" name="Group 3"/>
          <p:cNvGrpSpPr>
            <a:grpSpLocks/>
          </p:cNvGrpSpPr>
          <p:nvPr/>
        </p:nvGrpSpPr>
        <p:grpSpPr bwMode="auto">
          <a:xfrm>
            <a:off x="5973763" y="2095500"/>
            <a:ext cx="2579687" cy="400050"/>
            <a:chOff x="3763" y="1313"/>
            <a:chExt cx="1625" cy="252"/>
          </a:xfrm>
        </p:grpSpPr>
        <p:sp>
          <p:nvSpPr>
            <p:cNvPr id="153646" name="Rectangle 4"/>
            <p:cNvSpPr>
              <a:spLocks noChangeArrowheads="1"/>
            </p:cNvSpPr>
            <p:nvPr/>
          </p:nvSpPr>
          <p:spPr bwMode="auto">
            <a:xfrm>
              <a:off x="3763" y="1313"/>
              <a:ext cx="1625" cy="25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53647" name="Rectangle 5"/>
            <p:cNvSpPr>
              <a:spLocks noChangeArrowheads="1"/>
            </p:cNvSpPr>
            <p:nvPr/>
          </p:nvSpPr>
          <p:spPr bwMode="auto">
            <a:xfrm>
              <a:off x="4140" y="1372"/>
              <a:ext cx="87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400">
                  <a:solidFill>
                    <a:srgbClr val="000000"/>
                  </a:solidFill>
                  <a:latin typeface="Lucida Sans Typewriter" panose="020B0509030504030204" pitchFamily="49" charset="0"/>
                </a:rPr>
                <a:t>SimulationRun</a:t>
              </a:r>
              <a:endParaRPr lang="en-US" altLang="en-US" sz="1800">
                <a:latin typeface="Lucida Sans Typewriter" panose="020B0509030504030204" pitchFamily="49" charset="0"/>
              </a:endParaRPr>
            </a:p>
          </p:txBody>
        </p:sp>
      </p:grpSp>
      <p:sp>
        <p:nvSpPr>
          <p:cNvPr id="153604" name="Line 6"/>
          <p:cNvSpPr>
            <a:spLocks noChangeShapeType="1"/>
          </p:cNvSpPr>
          <p:nvPr/>
        </p:nvSpPr>
        <p:spPr bwMode="auto">
          <a:xfrm>
            <a:off x="4959350" y="2293938"/>
            <a:ext cx="1014413"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153605" name="Group 7"/>
          <p:cNvGrpSpPr>
            <a:grpSpLocks/>
          </p:cNvGrpSpPr>
          <p:nvPr/>
        </p:nvGrpSpPr>
        <p:grpSpPr bwMode="auto">
          <a:xfrm>
            <a:off x="3446463" y="2162175"/>
            <a:ext cx="1512887" cy="266700"/>
            <a:chOff x="2171" y="1376"/>
            <a:chExt cx="953" cy="168"/>
          </a:xfrm>
        </p:grpSpPr>
        <p:sp>
          <p:nvSpPr>
            <p:cNvPr id="153644" name="Rectangle 8"/>
            <p:cNvSpPr>
              <a:spLocks noChangeArrowheads="1"/>
            </p:cNvSpPr>
            <p:nvPr/>
          </p:nvSpPr>
          <p:spPr bwMode="auto">
            <a:xfrm>
              <a:off x="2413" y="1394"/>
              <a:ext cx="47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400">
                  <a:solidFill>
                    <a:srgbClr val="000000"/>
                  </a:solidFill>
                  <a:latin typeface="Lucida Sans Typewriter" panose="020B0509030504030204" pitchFamily="49" charset="0"/>
                </a:rPr>
                <a:t>simname</a:t>
              </a:r>
              <a:endParaRPr lang="en-US" altLang="en-US" sz="1800">
                <a:latin typeface="Lucida Sans Typewriter" panose="020B0509030504030204" pitchFamily="49" charset="0"/>
              </a:endParaRPr>
            </a:p>
          </p:txBody>
        </p:sp>
        <p:sp>
          <p:nvSpPr>
            <p:cNvPr id="153645" name="Rectangle 9"/>
            <p:cNvSpPr>
              <a:spLocks noChangeArrowheads="1"/>
            </p:cNvSpPr>
            <p:nvPr/>
          </p:nvSpPr>
          <p:spPr bwMode="auto">
            <a:xfrm>
              <a:off x="2171" y="1376"/>
              <a:ext cx="953" cy="16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sp>
        <p:nvSpPr>
          <p:cNvPr id="153606" name="Rectangle 10"/>
          <p:cNvSpPr>
            <a:spLocks noChangeArrowheads="1"/>
          </p:cNvSpPr>
          <p:nvPr/>
        </p:nvSpPr>
        <p:spPr bwMode="auto">
          <a:xfrm>
            <a:off x="5521325" y="2117725"/>
            <a:ext cx="4286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400">
                <a:solidFill>
                  <a:srgbClr val="000000"/>
                </a:solidFill>
                <a:latin typeface="Lucida Sans Typewriter" panose="020B0509030504030204" pitchFamily="49" charset="0"/>
              </a:rPr>
              <a:t>0..1</a:t>
            </a:r>
            <a:endParaRPr lang="en-US" altLang="en-US" sz="1800">
              <a:latin typeface="Lucida Sans Typewriter" panose="020B0509030504030204" pitchFamily="49" charset="0"/>
            </a:endParaRPr>
          </a:p>
        </p:txBody>
      </p:sp>
      <p:sp>
        <p:nvSpPr>
          <p:cNvPr id="153607" name="Rectangle 11"/>
          <p:cNvSpPr>
            <a:spLocks noChangeArrowheads="1"/>
          </p:cNvSpPr>
          <p:nvPr/>
        </p:nvSpPr>
        <p:spPr bwMode="auto">
          <a:xfrm>
            <a:off x="4968875" y="2095500"/>
            <a:ext cx="1063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400">
                <a:solidFill>
                  <a:srgbClr val="000000"/>
                </a:solidFill>
                <a:latin typeface="Lucida Sans Typewriter" panose="020B0509030504030204" pitchFamily="49" charset="0"/>
              </a:rPr>
              <a:t>*</a:t>
            </a:r>
            <a:endParaRPr lang="en-US" altLang="en-US" sz="1800">
              <a:latin typeface="Lucida Sans Typewriter" panose="020B0509030504030204" pitchFamily="49" charset="0"/>
            </a:endParaRPr>
          </a:p>
        </p:txBody>
      </p:sp>
      <p:sp>
        <p:nvSpPr>
          <p:cNvPr id="153608" name="Rectangle 12"/>
          <p:cNvSpPr>
            <a:spLocks noChangeArrowheads="1"/>
          </p:cNvSpPr>
          <p:nvPr/>
        </p:nvSpPr>
        <p:spPr bwMode="auto">
          <a:xfrm>
            <a:off x="434975" y="1787525"/>
            <a:ext cx="42624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900" b="1" i="1">
                <a:solidFill>
                  <a:srgbClr val="000000"/>
                </a:solidFill>
                <a:latin typeface="Times New Roman" panose="02020603050405020304" pitchFamily="18" charset="0"/>
              </a:rPr>
              <a:t>Object design model before transformation</a:t>
            </a:r>
            <a:endParaRPr lang="en-US" altLang="en-US" sz="1900" b="1" i="1"/>
          </a:p>
        </p:txBody>
      </p:sp>
      <p:grpSp>
        <p:nvGrpSpPr>
          <p:cNvPr id="153609" name="Group 13"/>
          <p:cNvGrpSpPr>
            <a:grpSpLocks/>
          </p:cNvGrpSpPr>
          <p:nvPr/>
        </p:nvGrpSpPr>
        <p:grpSpPr bwMode="auto">
          <a:xfrm>
            <a:off x="857250" y="2095500"/>
            <a:ext cx="2579688" cy="400050"/>
            <a:chOff x="540" y="1327"/>
            <a:chExt cx="1625" cy="252"/>
          </a:xfrm>
        </p:grpSpPr>
        <p:sp>
          <p:nvSpPr>
            <p:cNvPr id="153642" name="Rectangle 14"/>
            <p:cNvSpPr>
              <a:spLocks noChangeArrowheads="1"/>
            </p:cNvSpPr>
            <p:nvPr/>
          </p:nvSpPr>
          <p:spPr bwMode="auto">
            <a:xfrm>
              <a:off x="540" y="1327"/>
              <a:ext cx="1625" cy="25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53643" name="Rectangle 15"/>
            <p:cNvSpPr>
              <a:spLocks noChangeArrowheads="1"/>
            </p:cNvSpPr>
            <p:nvPr/>
          </p:nvSpPr>
          <p:spPr bwMode="auto">
            <a:xfrm>
              <a:off x="1059" y="1386"/>
              <a:ext cx="54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400">
                  <a:solidFill>
                    <a:srgbClr val="000000"/>
                  </a:solidFill>
                  <a:latin typeface="Lucida Sans Typewriter" panose="020B0509030504030204" pitchFamily="49" charset="0"/>
                </a:rPr>
                <a:t>Scenario</a:t>
              </a:r>
              <a:endParaRPr lang="en-US" altLang="en-US" sz="1800">
                <a:latin typeface="Lucida Sans Typewriter" panose="020B0509030504030204" pitchFamily="49" charset="0"/>
              </a:endParaRPr>
            </a:p>
          </p:txBody>
        </p:sp>
      </p:grpSp>
      <p:grpSp>
        <p:nvGrpSpPr>
          <p:cNvPr id="153610" name="Group 17"/>
          <p:cNvGrpSpPr>
            <a:grpSpLocks/>
          </p:cNvGrpSpPr>
          <p:nvPr/>
        </p:nvGrpSpPr>
        <p:grpSpPr bwMode="auto">
          <a:xfrm>
            <a:off x="434975" y="3952875"/>
            <a:ext cx="4003675" cy="422275"/>
            <a:chOff x="274" y="2392"/>
            <a:chExt cx="2522" cy="266"/>
          </a:xfrm>
        </p:grpSpPr>
        <p:sp>
          <p:nvSpPr>
            <p:cNvPr id="153640" name="Rectangle 18"/>
            <p:cNvSpPr>
              <a:spLocks noChangeArrowheads="1"/>
            </p:cNvSpPr>
            <p:nvPr/>
          </p:nvSpPr>
          <p:spPr bwMode="auto">
            <a:xfrm>
              <a:off x="274" y="2392"/>
              <a:ext cx="2522" cy="266"/>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53641" name="Rectangle 19"/>
            <p:cNvSpPr>
              <a:spLocks noChangeArrowheads="1"/>
            </p:cNvSpPr>
            <p:nvPr/>
          </p:nvSpPr>
          <p:spPr bwMode="auto">
            <a:xfrm>
              <a:off x="1241" y="2458"/>
              <a:ext cx="54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400">
                  <a:solidFill>
                    <a:srgbClr val="000000"/>
                  </a:solidFill>
                  <a:latin typeface="Lucida Sans Typewriter" panose="020B0509030504030204" pitchFamily="49" charset="0"/>
                </a:rPr>
                <a:t>Scenario</a:t>
              </a:r>
              <a:endParaRPr lang="en-US" altLang="en-US" sz="1800">
                <a:latin typeface="Lucida Sans Typewriter" panose="020B0509030504030204" pitchFamily="49" charset="0"/>
              </a:endParaRPr>
            </a:p>
          </p:txBody>
        </p:sp>
      </p:grpSp>
      <p:grpSp>
        <p:nvGrpSpPr>
          <p:cNvPr id="153611" name="Group 20"/>
          <p:cNvGrpSpPr>
            <a:grpSpLocks/>
          </p:cNvGrpSpPr>
          <p:nvPr/>
        </p:nvGrpSpPr>
        <p:grpSpPr bwMode="auto">
          <a:xfrm>
            <a:off x="434975" y="4362450"/>
            <a:ext cx="4003675" cy="212725"/>
            <a:chOff x="274" y="2661"/>
            <a:chExt cx="2522" cy="134"/>
          </a:xfrm>
        </p:grpSpPr>
        <p:sp>
          <p:nvSpPr>
            <p:cNvPr id="153638" name="Rectangle 21"/>
            <p:cNvSpPr>
              <a:spLocks noChangeArrowheads="1"/>
            </p:cNvSpPr>
            <p:nvPr/>
          </p:nvSpPr>
          <p:spPr bwMode="auto">
            <a:xfrm>
              <a:off x="274" y="2665"/>
              <a:ext cx="2522" cy="126"/>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53639" name="Rectangle 22"/>
            <p:cNvSpPr>
              <a:spLocks noChangeArrowheads="1"/>
            </p:cNvSpPr>
            <p:nvPr/>
          </p:nvSpPr>
          <p:spPr bwMode="auto">
            <a:xfrm>
              <a:off x="296" y="2661"/>
              <a:ext cx="10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400">
                  <a:solidFill>
                    <a:srgbClr val="000000"/>
                  </a:solidFill>
                  <a:latin typeface="Lucida Sans Typewriter" panose="020B0509030504030204" pitchFamily="49" charset="0"/>
                </a:rPr>
                <a:t>-runs:Hashtable</a:t>
              </a:r>
              <a:endParaRPr lang="en-US" altLang="en-US" sz="1800">
                <a:latin typeface="Lucida Sans Typewriter" panose="020B0509030504030204" pitchFamily="49" charset="0"/>
              </a:endParaRPr>
            </a:p>
          </p:txBody>
        </p:sp>
      </p:grpSp>
      <p:grpSp>
        <p:nvGrpSpPr>
          <p:cNvPr id="153612" name="Group 23"/>
          <p:cNvGrpSpPr>
            <a:grpSpLocks/>
          </p:cNvGrpSpPr>
          <p:nvPr/>
        </p:nvGrpSpPr>
        <p:grpSpPr bwMode="auto">
          <a:xfrm>
            <a:off x="434975" y="4576763"/>
            <a:ext cx="4003675" cy="600075"/>
            <a:chOff x="274" y="2763"/>
            <a:chExt cx="2522" cy="378"/>
          </a:xfrm>
        </p:grpSpPr>
        <p:sp>
          <p:nvSpPr>
            <p:cNvPr id="153633" name="Rectangle 24"/>
            <p:cNvSpPr>
              <a:spLocks noChangeArrowheads="1"/>
            </p:cNvSpPr>
            <p:nvPr/>
          </p:nvSpPr>
          <p:spPr bwMode="auto">
            <a:xfrm>
              <a:off x="274" y="2763"/>
              <a:ext cx="2522" cy="37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153634" name="Group 25"/>
            <p:cNvGrpSpPr>
              <a:grpSpLocks/>
            </p:cNvGrpSpPr>
            <p:nvPr/>
          </p:nvGrpSpPr>
          <p:grpSpPr bwMode="auto">
            <a:xfrm>
              <a:off x="296" y="2773"/>
              <a:ext cx="2429" cy="358"/>
              <a:chOff x="296" y="2790"/>
              <a:chExt cx="2429" cy="358"/>
            </a:xfrm>
          </p:grpSpPr>
          <p:sp>
            <p:nvSpPr>
              <p:cNvPr id="153635" name="Rectangle 26"/>
              <p:cNvSpPr>
                <a:spLocks noChangeArrowheads="1"/>
              </p:cNvSpPr>
              <p:nvPr/>
            </p:nvSpPr>
            <p:spPr bwMode="auto">
              <a:xfrm>
                <a:off x="296" y="2790"/>
                <a:ext cx="74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400">
                    <a:solidFill>
                      <a:srgbClr val="000000"/>
                    </a:solidFill>
                    <a:latin typeface="Lucida Sans Typewriter" panose="020B0509030504030204" pitchFamily="49" charset="0"/>
                  </a:rPr>
                  <a:t>+elements()</a:t>
                </a:r>
                <a:endParaRPr lang="en-US" altLang="en-US" sz="1800">
                  <a:latin typeface="Lucida Sans Typewriter" panose="020B0509030504030204" pitchFamily="49" charset="0"/>
                </a:endParaRPr>
              </a:p>
            </p:txBody>
          </p:sp>
          <p:sp>
            <p:nvSpPr>
              <p:cNvPr id="153636" name="Rectangle 27"/>
              <p:cNvSpPr>
                <a:spLocks noChangeArrowheads="1"/>
              </p:cNvSpPr>
              <p:nvPr/>
            </p:nvSpPr>
            <p:spPr bwMode="auto">
              <a:xfrm>
                <a:off x="296" y="2902"/>
                <a:ext cx="222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400">
                    <a:solidFill>
                      <a:srgbClr val="000000"/>
                    </a:solidFill>
                    <a:latin typeface="Lucida Sans Typewriter" panose="020B0509030504030204" pitchFamily="49" charset="0"/>
                  </a:rPr>
                  <a:t>+addRun(simname,sr:SimulationRun)</a:t>
                </a:r>
                <a:endParaRPr lang="en-US" altLang="en-US" sz="1800">
                  <a:latin typeface="Lucida Sans Typewriter" panose="020B0509030504030204" pitchFamily="49" charset="0"/>
                </a:endParaRPr>
              </a:p>
            </p:txBody>
          </p:sp>
          <p:sp>
            <p:nvSpPr>
              <p:cNvPr id="153637" name="Rectangle 28"/>
              <p:cNvSpPr>
                <a:spLocks noChangeArrowheads="1"/>
              </p:cNvSpPr>
              <p:nvPr/>
            </p:nvSpPr>
            <p:spPr bwMode="auto">
              <a:xfrm>
                <a:off x="296" y="3014"/>
                <a:ext cx="242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400">
                    <a:solidFill>
                      <a:srgbClr val="000000"/>
                    </a:solidFill>
                    <a:latin typeface="Lucida Sans Typewriter" panose="020B0509030504030204" pitchFamily="49" charset="0"/>
                  </a:rPr>
                  <a:t>+removeRun(simname,sr:SimulationRun)</a:t>
                </a:r>
                <a:endParaRPr lang="en-US" altLang="en-US" sz="1800">
                  <a:latin typeface="Lucida Sans Typewriter" panose="020B0509030504030204" pitchFamily="49" charset="0"/>
                </a:endParaRPr>
              </a:p>
            </p:txBody>
          </p:sp>
        </p:grpSp>
      </p:grpSp>
      <p:grpSp>
        <p:nvGrpSpPr>
          <p:cNvPr id="153613" name="Group 29"/>
          <p:cNvGrpSpPr>
            <a:grpSpLocks/>
          </p:cNvGrpSpPr>
          <p:nvPr/>
        </p:nvGrpSpPr>
        <p:grpSpPr bwMode="auto">
          <a:xfrm>
            <a:off x="5751513" y="4368800"/>
            <a:ext cx="2957512" cy="223838"/>
            <a:chOff x="3623" y="2654"/>
            <a:chExt cx="1863" cy="141"/>
          </a:xfrm>
        </p:grpSpPr>
        <p:sp>
          <p:nvSpPr>
            <p:cNvPr id="153631" name="Rectangle 30"/>
            <p:cNvSpPr>
              <a:spLocks noChangeArrowheads="1"/>
            </p:cNvSpPr>
            <p:nvPr/>
          </p:nvSpPr>
          <p:spPr bwMode="auto">
            <a:xfrm>
              <a:off x="3623" y="2654"/>
              <a:ext cx="1863" cy="126"/>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53632" name="Rectangle 31"/>
            <p:cNvSpPr>
              <a:spLocks noChangeArrowheads="1"/>
            </p:cNvSpPr>
            <p:nvPr/>
          </p:nvSpPr>
          <p:spPr bwMode="auto">
            <a:xfrm>
              <a:off x="3647" y="2661"/>
              <a:ext cx="114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400">
                  <a:solidFill>
                    <a:srgbClr val="000000"/>
                  </a:solidFill>
                  <a:latin typeface="Lucida Sans Typewriter" panose="020B0509030504030204" pitchFamily="49" charset="0"/>
                </a:rPr>
                <a:t>-scenarios:Vector</a:t>
              </a:r>
              <a:endParaRPr lang="en-US" altLang="en-US" sz="1800">
                <a:latin typeface="Lucida Sans Typewriter" panose="020B0509030504030204" pitchFamily="49" charset="0"/>
              </a:endParaRPr>
            </a:p>
          </p:txBody>
        </p:sp>
      </p:grpSp>
      <p:grpSp>
        <p:nvGrpSpPr>
          <p:cNvPr id="153614" name="Group 32"/>
          <p:cNvGrpSpPr>
            <a:grpSpLocks/>
          </p:cNvGrpSpPr>
          <p:nvPr/>
        </p:nvGrpSpPr>
        <p:grpSpPr bwMode="auto">
          <a:xfrm>
            <a:off x="5751513" y="4576763"/>
            <a:ext cx="2957512" cy="600075"/>
            <a:chOff x="3623" y="2763"/>
            <a:chExt cx="1863" cy="378"/>
          </a:xfrm>
        </p:grpSpPr>
        <p:sp>
          <p:nvSpPr>
            <p:cNvPr id="153626" name="Rectangle 33"/>
            <p:cNvSpPr>
              <a:spLocks noChangeArrowheads="1"/>
            </p:cNvSpPr>
            <p:nvPr/>
          </p:nvSpPr>
          <p:spPr bwMode="auto">
            <a:xfrm>
              <a:off x="3623" y="2763"/>
              <a:ext cx="1863" cy="37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153627" name="Group 34"/>
            <p:cNvGrpSpPr>
              <a:grpSpLocks/>
            </p:cNvGrpSpPr>
            <p:nvPr/>
          </p:nvGrpSpPr>
          <p:grpSpPr bwMode="auto">
            <a:xfrm>
              <a:off x="3647" y="2773"/>
              <a:ext cx="1822" cy="358"/>
              <a:chOff x="3647" y="2790"/>
              <a:chExt cx="1822" cy="358"/>
            </a:xfrm>
          </p:grpSpPr>
          <p:sp>
            <p:nvSpPr>
              <p:cNvPr id="153628" name="Rectangle 35"/>
              <p:cNvSpPr>
                <a:spLocks noChangeArrowheads="1"/>
              </p:cNvSpPr>
              <p:nvPr/>
            </p:nvSpPr>
            <p:spPr bwMode="auto">
              <a:xfrm>
                <a:off x="3647" y="2790"/>
                <a:ext cx="74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400">
                    <a:solidFill>
                      <a:srgbClr val="000000"/>
                    </a:solidFill>
                    <a:latin typeface="Lucida Sans Typewriter" panose="020B0509030504030204" pitchFamily="49" charset="0"/>
                  </a:rPr>
                  <a:t>+elements()</a:t>
                </a:r>
                <a:endParaRPr lang="en-US" altLang="en-US" sz="1800">
                  <a:latin typeface="Lucida Sans Typewriter" panose="020B0509030504030204" pitchFamily="49" charset="0"/>
                </a:endParaRPr>
              </a:p>
            </p:txBody>
          </p:sp>
          <p:sp>
            <p:nvSpPr>
              <p:cNvPr id="153629" name="Rectangle 36"/>
              <p:cNvSpPr>
                <a:spLocks noChangeArrowheads="1"/>
              </p:cNvSpPr>
              <p:nvPr/>
            </p:nvSpPr>
            <p:spPr bwMode="auto">
              <a:xfrm>
                <a:off x="3647" y="2902"/>
                <a:ext cx="162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400">
                    <a:solidFill>
                      <a:srgbClr val="000000"/>
                    </a:solidFill>
                    <a:latin typeface="Lucida Sans Typewriter" panose="020B0509030504030204" pitchFamily="49" charset="0"/>
                  </a:rPr>
                  <a:t>+addScenario(s:Scenario)</a:t>
                </a:r>
                <a:endParaRPr lang="en-US" altLang="en-US" sz="1800">
                  <a:latin typeface="Lucida Sans Typewriter" panose="020B0509030504030204" pitchFamily="49" charset="0"/>
                </a:endParaRPr>
              </a:p>
            </p:txBody>
          </p:sp>
          <p:sp>
            <p:nvSpPr>
              <p:cNvPr id="153630" name="Rectangle 37"/>
              <p:cNvSpPr>
                <a:spLocks noChangeArrowheads="1"/>
              </p:cNvSpPr>
              <p:nvPr/>
            </p:nvSpPr>
            <p:spPr bwMode="auto">
              <a:xfrm>
                <a:off x="3647" y="3014"/>
                <a:ext cx="182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400">
                    <a:solidFill>
                      <a:srgbClr val="000000"/>
                    </a:solidFill>
                    <a:latin typeface="Lucida Sans Typewriter" panose="020B0509030504030204" pitchFamily="49" charset="0"/>
                  </a:rPr>
                  <a:t>+removeScenario(s:Scenario)</a:t>
                </a:r>
                <a:endParaRPr lang="en-US" altLang="en-US" sz="1800">
                  <a:latin typeface="Lucida Sans Typewriter" panose="020B0509030504030204" pitchFamily="49" charset="0"/>
                </a:endParaRPr>
              </a:p>
            </p:txBody>
          </p:sp>
        </p:grpSp>
      </p:grpSp>
      <p:sp>
        <p:nvSpPr>
          <p:cNvPr id="153615" name="Rectangle 38"/>
          <p:cNvSpPr>
            <a:spLocks noChangeArrowheads="1"/>
          </p:cNvSpPr>
          <p:nvPr/>
        </p:nvSpPr>
        <p:spPr bwMode="auto">
          <a:xfrm>
            <a:off x="434975" y="3651250"/>
            <a:ext cx="41021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900" b="1" i="1">
                <a:solidFill>
                  <a:srgbClr val="000000"/>
                </a:solidFill>
                <a:latin typeface="Times New Roman" panose="02020603050405020304" pitchFamily="18" charset="0"/>
              </a:rPr>
              <a:t>Object design model after transformation</a:t>
            </a:r>
            <a:endParaRPr lang="en-US" altLang="en-US" sz="1900" b="1" i="1"/>
          </a:p>
        </p:txBody>
      </p:sp>
      <p:sp>
        <p:nvSpPr>
          <p:cNvPr id="153616" name="Rectangle 39"/>
          <p:cNvSpPr>
            <a:spLocks noChangeArrowheads="1"/>
          </p:cNvSpPr>
          <p:nvPr/>
        </p:nvSpPr>
        <p:spPr bwMode="auto">
          <a:xfrm>
            <a:off x="5751513" y="3952875"/>
            <a:ext cx="2957512" cy="42227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53617" name="Rectangle 40"/>
          <p:cNvSpPr>
            <a:spLocks noChangeArrowheads="1"/>
          </p:cNvSpPr>
          <p:nvPr/>
        </p:nvSpPr>
        <p:spPr bwMode="auto">
          <a:xfrm>
            <a:off x="6342063" y="4117975"/>
            <a:ext cx="13922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400">
                <a:solidFill>
                  <a:srgbClr val="000000"/>
                </a:solidFill>
                <a:latin typeface="Lucida Sans Typewriter" panose="020B0509030504030204" pitchFamily="49" charset="0"/>
              </a:rPr>
              <a:t>SimulationRun</a:t>
            </a:r>
            <a:endParaRPr lang="en-US" altLang="en-US" sz="1800">
              <a:latin typeface="Lucida Sans Typewriter" panose="020B0509030504030204" pitchFamily="49" charset="0"/>
            </a:endParaRPr>
          </a:p>
        </p:txBody>
      </p:sp>
      <p:sp>
        <p:nvSpPr>
          <p:cNvPr id="153618" name="Oval 41"/>
          <p:cNvSpPr>
            <a:spLocks noChangeArrowheads="1"/>
          </p:cNvSpPr>
          <p:nvPr/>
        </p:nvSpPr>
        <p:spPr bwMode="auto">
          <a:xfrm>
            <a:off x="4594225" y="3284538"/>
            <a:ext cx="44450" cy="44450"/>
          </a:xfrm>
          <a:prstGeom prst="ellipse">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53619" name="Line 42"/>
          <p:cNvSpPr>
            <a:spLocks noChangeShapeType="1"/>
          </p:cNvSpPr>
          <p:nvPr/>
        </p:nvSpPr>
        <p:spPr bwMode="auto">
          <a:xfrm>
            <a:off x="4616450" y="3328988"/>
            <a:ext cx="88900"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3620" name="Freeform 43"/>
          <p:cNvSpPr>
            <a:spLocks/>
          </p:cNvSpPr>
          <p:nvPr/>
        </p:nvSpPr>
        <p:spPr bwMode="auto">
          <a:xfrm>
            <a:off x="4527550" y="3328988"/>
            <a:ext cx="177800" cy="334962"/>
          </a:xfrm>
          <a:custGeom>
            <a:avLst/>
            <a:gdLst>
              <a:gd name="T0" fmla="*/ 2147483647 w 112"/>
              <a:gd name="T1" fmla="*/ 0 h 211"/>
              <a:gd name="T2" fmla="*/ 2147483647 w 112"/>
              <a:gd name="T3" fmla="*/ 2147483647 h 211"/>
              <a:gd name="T4" fmla="*/ 0 w 112"/>
              <a:gd name="T5" fmla="*/ 0 h 211"/>
              <a:gd name="T6" fmla="*/ 0 60000 65536"/>
              <a:gd name="T7" fmla="*/ 0 60000 65536"/>
              <a:gd name="T8" fmla="*/ 0 60000 65536"/>
              <a:gd name="T9" fmla="*/ 0 w 112"/>
              <a:gd name="T10" fmla="*/ 0 h 211"/>
              <a:gd name="T11" fmla="*/ 112 w 112"/>
              <a:gd name="T12" fmla="*/ 211 h 211"/>
            </a:gdLst>
            <a:ahLst/>
            <a:cxnLst>
              <a:cxn ang="T6">
                <a:pos x="T0" y="T1"/>
              </a:cxn>
              <a:cxn ang="T7">
                <a:pos x="T2" y="T3"/>
              </a:cxn>
              <a:cxn ang="T8">
                <a:pos x="T4" y="T5"/>
              </a:cxn>
            </a:cxnLst>
            <a:rect l="T9" t="T10" r="T11" b="T12"/>
            <a:pathLst>
              <a:path w="112" h="211">
                <a:moveTo>
                  <a:pt x="112" y="0"/>
                </a:moveTo>
                <a:lnTo>
                  <a:pt x="56" y="21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53621" name="Line 44"/>
          <p:cNvSpPr>
            <a:spLocks noChangeShapeType="1"/>
          </p:cNvSpPr>
          <p:nvPr/>
        </p:nvSpPr>
        <p:spPr bwMode="auto">
          <a:xfrm>
            <a:off x="4527550" y="3328988"/>
            <a:ext cx="88900"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53622" name="Freeform 45"/>
          <p:cNvSpPr>
            <a:spLocks/>
          </p:cNvSpPr>
          <p:nvPr/>
        </p:nvSpPr>
        <p:spPr bwMode="auto">
          <a:xfrm>
            <a:off x="4527550" y="3328988"/>
            <a:ext cx="177800" cy="334962"/>
          </a:xfrm>
          <a:custGeom>
            <a:avLst/>
            <a:gdLst>
              <a:gd name="T0" fmla="*/ 2147483647 w 112"/>
              <a:gd name="T1" fmla="*/ 0 h 211"/>
              <a:gd name="T2" fmla="*/ 2147483647 w 112"/>
              <a:gd name="T3" fmla="*/ 0 h 211"/>
              <a:gd name="T4" fmla="*/ 2147483647 w 112"/>
              <a:gd name="T5" fmla="*/ 2147483647 h 211"/>
              <a:gd name="T6" fmla="*/ 0 w 112"/>
              <a:gd name="T7" fmla="*/ 0 h 211"/>
              <a:gd name="T8" fmla="*/ 2147483647 w 112"/>
              <a:gd name="T9" fmla="*/ 0 h 211"/>
              <a:gd name="T10" fmla="*/ 0 60000 65536"/>
              <a:gd name="T11" fmla="*/ 0 60000 65536"/>
              <a:gd name="T12" fmla="*/ 0 60000 65536"/>
              <a:gd name="T13" fmla="*/ 0 60000 65536"/>
              <a:gd name="T14" fmla="*/ 0 60000 65536"/>
              <a:gd name="T15" fmla="*/ 0 w 112"/>
              <a:gd name="T16" fmla="*/ 0 h 211"/>
              <a:gd name="T17" fmla="*/ 112 w 112"/>
              <a:gd name="T18" fmla="*/ 211 h 211"/>
            </a:gdLst>
            <a:ahLst/>
            <a:cxnLst>
              <a:cxn ang="T10">
                <a:pos x="T0" y="T1"/>
              </a:cxn>
              <a:cxn ang="T11">
                <a:pos x="T2" y="T3"/>
              </a:cxn>
              <a:cxn ang="T12">
                <a:pos x="T4" y="T5"/>
              </a:cxn>
              <a:cxn ang="T13">
                <a:pos x="T6" y="T7"/>
              </a:cxn>
              <a:cxn ang="T14">
                <a:pos x="T8" y="T9"/>
              </a:cxn>
            </a:cxnLst>
            <a:rect l="T15" t="T16" r="T17" b="T18"/>
            <a:pathLst>
              <a:path w="112" h="211">
                <a:moveTo>
                  <a:pt x="56" y="0"/>
                </a:moveTo>
                <a:lnTo>
                  <a:pt x="112" y="0"/>
                </a:lnTo>
                <a:lnTo>
                  <a:pt x="56" y="211"/>
                </a:lnTo>
                <a:lnTo>
                  <a:pt x="0" y="0"/>
                </a:lnTo>
                <a:lnTo>
                  <a:pt x="56" y="0"/>
                </a:lnTo>
                <a:close/>
              </a:path>
            </a:pathLst>
          </a:cu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53623" name="Rectangle 46"/>
          <p:cNvSpPr>
            <a:spLocks noChangeArrowheads="1"/>
          </p:cNvSpPr>
          <p:nvPr/>
        </p:nvSpPr>
        <p:spPr bwMode="auto">
          <a:xfrm>
            <a:off x="4594225" y="2840038"/>
            <a:ext cx="44450" cy="22225"/>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53624" name="Rectangle 47"/>
          <p:cNvSpPr>
            <a:spLocks noChangeArrowheads="1"/>
          </p:cNvSpPr>
          <p:nvPr/>
        </p:nvSpPr>
        <p:spPr bwMode="auto">
          <a:xfrm>
            <a:off x="4594225" y="3306763"/>
            <a:ext cx="44450" cy="22225"/>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153625" name="Rectangle 48"/>
          <p:cNvSpPr>
            <a:spLocks noChangeArrowheads="1"/>
          </p:cNvSpPr>
          <p:nvPr/>
        </p:nvSpPr>
        <p:spPr bwMode="auto">
          <a:xfrm>
            <a:off x="4594225" y="2862263"/>
            <a:ext cx="44450" cy="4445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noFill/>
        </p:spPr>
        <p:txBody>
          <a:bodyPr/>
          <a:lstStyle/>
          <a:p>
            <a:r>
              <a:rPr lang="en-US" altLang="en-US" smtClean="0">
                <a:ea typeface="ＭＳ Ｐゴシック" panose="020B0600070205080204" pitchFamily="34" charset="-128"/>
              </a:rPr>
              <a:t>Increase Inheritance</a:t>
            </a:r>
          </a:p>
        </p:txBody>
      </p:sp>
      <p:sp>
        <p:nvSpPr>
          <p:cNvPr id="155651" name="Rectangle 3"/>
          <p:cNvSpPr>
            <a:spLocks noGrp="1" noChangeArrowheads="1"/>
          </p:cNvSpPr>
          <p:nvPr>
            <p:ph type="body" idx="1"/>
          </p:nvPr>
        </p:nvSpPr>
        <p:spPr>
          <a:noFill/>
        </p:spPr>
        <p:txBody>
          <a:bodyPr/>
          <a:lstStyle/>
          <a:p>
            <a:r>
              <a:rPr lang="en-US" altLang="en-US" smtClean="0">
                <a:ea typeface="ＭＳ Ｐゴシック" panose="020B0600070205080204" pitchFamily="34" charset="-128"/>
              </a:rPr>
              <a:t>Rearrange and adjust classes and operations to prepare for inheritance</a:t>
            </a:r>
          </a:p>
          <a:p>
            <a:r>
              <a:rPr lang="en-US" altLang="en-US" smtClean="0">
                <a:ea typeface="ＭＳ Ｐゴシック" panose="020B0600070205080204" pitchFamily="34" charset="-128"/>
              </a:rPr>
              <a:t>Abstract common behavior out of groups of classes</a:t>
            </a:r>
          </a:p>
          <a:p>
            <a:pPr lvl="1"/>
            <a:r>
              <a:rPr lang="en-US" altLang="en-US" smtClean="0">
                <a:ea typeface="ＭＳ Ｐゴシック" panose="020B0600070205080204" pitchFamily="34" charset="-128"/>
              </a:rPr>
              <a:t>If a set of operations or attributes are repeated in 2 classes the classes might be special instances of a more general class.</a:t>
            </a:r>
          </a:p>
          <a:p>
            <a:r>
              <a:rPr lang="en-US" altLang="en-US" smtClean="0">
                <a:ea typeface="ＭＳ Ｐゴシック" panose="020B0600070205080204" pitchFamily="34" charset="-128"/>
              </a:rPr>
              <a:t>Be prepared to change a subsystem (collection of classes) into a superclass in an inheritance hierarchy.</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mtClean="0">
                <a:ea typeface="ＭＳ Ｐゴシック" panose="020B0600070205080204" pitchFamily="34" charset="-128"/>
              </a:rPr>
              <a:t>4 Different Types of </a:t>
            </a:r>
            <a:r>
              <a:rPr lang="en-US" altLang="en-US" smtClean="0">
                <a:solidFill>
                  <a:srgbClr val="FF0000"/>
                </a:solidFill>
                <a:ea typeface="ＭＳ Ｐゴシック" panose="020B0600070205080204" pitchFamily="34" charset="-128"/>
              </a:rPr>
              <a:t>Transformations</a:t>
            </a:r>
            <a:endParaRPr lang="en-US" altLang="en-US" smtClean="0">
              <a:ea typeface="ＭＳ Ｐゴシック" panose="020B0600070205080204" pitchFamily="34" charset="-128"/>
            </a:endParaRPr>
          </a:p>
        </p:txBody>
      </p:sp>
      <p:grpSp>
        <p:nvGrpSpPr>
          <p:cNvPr id="2" name="Group 44"/>
          <p:cNvGrpSpPr>
            <a:grpSpLocks/>
          </p:cNvGrpSpPr>
          <p:nvPr/>
        </p:nvGrpSpPr>
        <p:grpSpPr bwMode="auto">
          <a:xfrm>
            <a:off x="5540375" y="2338388"/>
            <a:ext cx="3168650" cy="2895600"/>
            <a:chOff x="3370" y="1505"/>
            <a:chExt cx="1996" cy="1824"/>
          </a:xfrm>
        </p:grpSpPr>
        <p:sp>
          <p:nvSpPr>
            <p:cNvPr id="28709" name="Oval 15"/>
            <p:cNvSpPr>
              <a:spLocks noChangeArrowheads="1"/>
            </p:cNvSpPr>
            <p:nvPr/>
          </p:nvSpPr>
          <p:spPr bwMode="auto">
            <a:xfrm>
              <a:off x="3856" y="2201"/>
              <a:ext cx="103" cy="124"/>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28710" name="Oval 16"/>
            <p:cNvSpPr>
              <a:spLocks noChangeArrowheads="1"/>
            </p:cNvSpPr>
            <p:nvPr/>
          </p:nvSpPr>
          <p:spPr bwMode="auto">
            <a:xfrm>
              <a:off x="4041" y="1747"/>
              <a:ext cx="124" cy="124"/>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28711" name="Oval 17"/>
            <p:cNvSpPr>
              <a:spLocks noChangeArrowheads="1"/>
            </p:cNvSpPr>
            <p:nvPr/>
          </p:nvSpPr>
          <p:spPr bwMode="auto">
            <a:xfrm>
              <a:off x="4165" y="2345"/>
              <a:ext cx="103" cy="124"/>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28712" name="Oval 18"/>
            <p:cNvSpPr>
              <a:spLocks noChangeArrowheads="1"/>
            </p:cNvSpPr>
            <p:nvPr/>
          </p:nvSpPr>
          <p:spPr bwMode="auto">
            <a:xfrm>
              <a:off x="3732" y="1933"/>
              <a:ext cx="124" cy="123"/>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28713" name="Oval 19"/>
            <p:cNvSpPr>
              <a:spLocks noChangeArrowheads="1"/>
            </p:cNvSpPr>
            <p:nvPr/>
          </p:nvSpPr>
          <p:spPr bwMode="auto">
            <a:xfrm>
              <a:off x="4062" y="2614"/>
              <a:ext cx="124" cy="123"/>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28714" name="Group 36"/>
            <p:cNvGrpSpPr>
              <a:grpSpLocks/>
            </p:cNvGrpSpPr>
            <p:nvPr/>
          </p:nvGrpSpPr>
          <p:grpSpPr bwMode="auto">
            <a:xfrm>
              <a:off x="3370" y="1505"/>
              <a:ext cx="1996" cy="1824"/>
              <a:chOff x="3370" y="1505"/>
              <a:chExt cx="1996" cy="1824"/>
            </a:xfrm>
          </p:grpSpPr>
          <p:sp>
            <p:nvSpPr>
              <p:cNvPr id="28715" name="Oval 7"/>
              <p:cNvSpPr>
                <a:spLocks noChangeArrowheads="1"/>
              </p:cNvSpPr>
              <p:nvPr/>
            </p:nvSpPr>
            <p:spPr bwMode="auto">
              <a:xfrm>
                <a:off x="3505" y="1505"/>
                <a:ext cx="990" cy="1445"/>
              </a:xfrm>
              <a:prstGeom prst="ellipse">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28716" name="Rectangle 20"/>
              <p:cNvSpPr>
                <a:spLocks noChangeArrowheads="1"/>
              </p:cNvSpPr>
              <p:nvPr/>
            </p:nvSpPr>
            <p:spPr bwMode="auto">
              <a:xfrm>
                <a:off x="3370" y="3099"/>
                <a:ext cx="19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b="1">
                    <a:solidFill>
                      <a:srgbClr val="000000"/>
                    </a:solidFill>
                    <a:latin typeface="Verdana" panose="020B0604030504040204" pitchFamily="34" charset="0"/>
                  </a:rPr>
                  <a:t>Source code space</a:t>
                </a:r>
                <a:endParaRPr lang="en-US" altLang="en-US" sz="2100">
                  <a:solidFill>
                    <a:srgbClr val="000000"/>
                  </a:solidFill>
                  <a:latin typeface="Verdana" panose="020B0604030504040204" pitchFamily="34" charset="0"/>
                </a:endParaRPr>
              </a:p>
            </p:txBody>
          </p:sp>
        </p:grpSp>
      </p:grpSp>
      <p:grpSp>
        <p:nvGrpSpPr>
          <p:cNvPr id="4" name="Group 53"/>
          <p:cNvGrpSpPr>
            <a:grpSpLocks/>
          </p:cNvGrpSpPr>
          <p:nvPr/>
        </p:nvGrpSpPr>
        <p:grpSpPr bwMode="auto">
          <a:xfrm>
            <a:off x="3198813" y="2722563"/>
            <a:ext cx="3473450" cy="196850"/>
            <a:chOff x="2015" y="1715"/>
            <a:chExt cx="2188" cy="124"/>
          </a:xfrm>
        </p:grpSpPr>
        <p:sp>
          <p:nvSpPr>
            <p:cNvPr id="28705" name="Line 8"/>
            <p:cNvSpPr>
              <a:spLocks noChangeShapeType="1"/>
            </p:cNvSpPr>
            <p:nvPr/>
          </p:nvSpPr>
          <p:spPr bwMode="auto">
            <a:xfrm>
              <a:off x="3976" y="1768"/>
              <a:ext cx="227" cy="1"/>
            </a:xfrm>
            <a:prstGeom prst="line">
              <a:avLst/>
            </a:prstGeom>
            <a:noFill/>
            <a:ln w="3333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28706" name="Group 50"/>
            <p:cNvGrpSpPr>
              <a:grpSpLocks/>
            </p:cNvGrpSpPr>
            <p:nvPr/>
          </p:nvGrpSpPr>
          <p:grpSpPr bwMode="auto">
            <a:xfrm>
              <a:off x="2015" y="1715"/>
              <a:ext cx="2188" cy="124"/>
              <a:chOff x="1895" y="1747"/>
              <a:chExt cx="2188" cy="124"/>
            </a:xfrm>
          </p:grpSpPr>
          <p:sp>
            <p:nvSpPr>
              <p:cNvPr id="28707" name="Freeform 9"/>
              <p:cNvSpPr>
                <a:spLocks/>
              </p:cNvSpPr>
              <p:nvPr/>
            </p:nvSpPr>
            <p:spPr bwMode="auto">
              <a:xfrm>
                <a:off x="3876" y="1747"/>
                <a:ext cx="207" cy="124"/>
              </a:xfrm>
              <a:custGeom>
                <a:avLst/>
                <a:gdLst>
                  <a:gd name="T0" fmla="*/ 0 w 207"/>
                  <a:gd name="T1" fmla="*/ 0 h 124"/>
                  <a:gd name="T2" fmla="*/ 207 w 207"/>
                  <a:gd name="T3" fmla="*/ 62 h 124"/>
                  <a:gd name="T4" fmla="*/ 0 w 207"/>
                  <a:gd name="T5" fmla="*/ 124 h 124"/>
                  <a:gd name="T6" fmla="*/ 0 60000 65536"/>
                  <a:gd name="T7" fmla="*/ 0 60000 65536"/>
                  <a:gd name="T8" fmla="*/ 0 60000 65536"/>
                  <a:gd name="T9" fmla="*/ 0 w 207"/>
                  <a:gd name="T10" fmla="*/ 0 h 124"/>
                  <a:gd name="T11" fmla="*/ 207 w 207"/>
                  <a:gd name="T12" fmla="*/ 124 h 124"/>
                </a:gdLst>
                <a:ahLst/>
                <a:cxnLst>
                  <a:cxn ang="T6">
                    <a:pos x="T0" y="T1"/>
                  </a:cxn>
                  <a:cxn ang="T7">
                    <a:pos x="T2" y="T3"/>
                  </a:cxn>
                  <a:cxn ang="T8">
                    <a:pos x="T4" y="T5"/>
                  </a:cxn>
                </a:cxnLst>
                <a:rect l="T9" t="T10" r="T11" b="T12"/>
                <a:pathLst>
                  <a:path w="207" h="124">
                    <a:moveTo>
                      <a:pt x="0" y="0"/>
                    </a:moveTo>
                    <a:lnTo>
                      <a:pt x="207" y="62"/>
                    </a:lnTo>
                    <a:lnTo>
                      <a:pt x="0" y="124"/>
                    </a:lnTo>
                  </a:path>
                </a:pathLst>
              </a:custGeom>
              <a:noFill/>
              <a:ln w="3333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28708" name="Line 10"/>
              <p:cNvSpPr>
                <a:spLocks noChangeShapeType="1"/>
              </p:cNvSpPr>
              <p:nvPr/>
            </p:nvSpPr>
            <p:spPr bwMode="auto">
              <a:xfrm flipH="1">
                <a:off x="1895" y="1800"/>
                <a:ext cx="1961" cy="41"/>
              </a:xfrm>
              <a:prstGeom prst="line">
                <a:avLst/>
              </a:prstGeom>
              <a:noFill/>
              <a:ln w="3333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sp>
        <p:nvSpPr>
          <p:cNvPr id="244762" name="Rectangle 26"/>
          <p:cNvSpPr>
            <a:spLocks noChangeArrowheads="1"/>
          </p:cNvSpPr>
          <p:nvPr/>
        </p:nvSpPr>
        <p:spPr bwMode="auto">
          <a:xfrm>
            <a:off x="4038600" y="2032000"/>
            <a:ext cx="15001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2000">
                <a:solidFill>
                  <a:srgbClr val="FF0000"/>
                </a:solidFill>
                <a:latin typeface="Verdana" panose="020B0604030504040204" pitchFamily="34" charset="0"/>
              </a:rPr>
              <a:t>Forward </a:t>
            </a:r>
          </a:p>
          <a:p>
            <a:pPr algn="ctr"/>
            <a:r>
              <a:rPr lang="en-US" altLang="en-US" sz="2000">
                <a:solidFill>
                  <a:srgbClr val="FF0000"/>
                </a:solidFill>
                <a:latin typeface="Verdana" panose="020B0604030504040204" pitchFamily="34" charset="0"/>
              </a:rPr>
              <a:t>engineering</a:t>
            </a:r>
          </a:p>
        </p:txBody>
      </p:sp>
      <p:sp>
        <p:nvSpPr>
          <p:cNvPr id="244761" name="Rectangle 25"/>
          <p:cNvSpPr>
            <a:spLocks noChangeArrowheads="1"/>
          </p:cNvSpPr>
          <p:nvPr/>
        </p:nvSpPr>
        <p:spPr bwMode="auto">
          <a:xfrm>
            <a:off x="7380288" y="2908300"/>
            <a:ext cx="145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FF0000"/>
                </a:solidFill>
                <a:latin typeface="Verdana" panose="020B0604030504040204" pitchFamily="34" charset="0"/>
              </a:rPr>
              <a:t>Refactoring</a:t>
            </a:r>
          </a:p>
        </p:txBody>
      </p:sp>
      <p:sp>
        <p:nvSpPr>
          <p:cNvPr id="244764" name="Freeform 28"/>
          <p:cNvSpPr>
            <a:spLocks/>
          </p:cNvSpPr>
          <p:nvPr/>
        </p:nvSpPr>
        <p:spPr bwMode="auto">
          <a:xfrm>
            <a:off x="6835775" y="2808288"/>
            <a:ext cx="239713" cy="812800"/>
          </a:xfrm>
          <a:custGeom>
            <a:avLst/>
            <a:gdLst>
              <a:gd name="T0" fmla="*/ 0 w 151"/>
              <a:gd name="T1" fmla="*/ 0 h 512"/>
              <a:gd name="T2" fmla="*/ 2147483647 w 151"/>
              <a:gd name="T3" fmla="*/ 2147483647 h 512"/>
              <a:gd name="T4" fmla="*/ 2147483647 w 151"/>
              <a:gd name="T5" fmla="*/ 2147483647 h 512"/>
              <a:gd name="T6" fmla="*/ 2147483647 w 151"/>
              <a:gd name="T7" fmla="*/ 2147483647 h 512"/>
              <a:gd name="T8" fmla="*/ 0 60000 65536"/>
              <a:gd name="T9" fmla="*/ 0 60000 65536"/>
              <a:gd name="T10" fmla="*/ 0 60000 65536"/>
              <a:gd name="T11" fmla="*/ 0 60000 65536"/>
              <a:gd name="T12" fmla="*/ 0 w 151"/>
              <a:gd name="T13" fmla="*/ 0 h 512"/>
              <a:gd name="T14" fmla="*/ 151 w 151"/>
              <a:gd name="T15" fmla="*/ 512 h 512"/>
            </a:gdLst>
            <a:ahLst/>
            <a:cxnLst>
              <a:cxn ang="T8">
                <a:pos x="T0" y="T1"/>
              </a:cxn>
              <a:cxn ang="T9">
                <a:pos x="T2" y="T3"/>
              </a:cxn>
              <a:cxn ang="T10">
                <a:pos x="T4" y="T5"/>
              </a:cxn>
              <a:cxn ang="T11">
                <a:pos x="T6" y="T7"/>
              </a:cxn>
            </a:cxnLst>
            <a:rect l="T12" t="T13" r="T14" b="T15"/>
            <a:pathLst>
              <a:path w="151" h="512">
                <a:moveTo>
                  <a:pt x="0" y="0"/>
                </a:moveTo>
                <a:cubicBezTo>
                  <a:pt x="52" y="58"/>
                  <a:pt x="105" y="117"/>
                  <a:pt x="128" y="176"/>
                </a:cubicBezTo>
                <a:cubicBezTo>
                  <a:pt x="151" y="235"/>
                  <a:pt x="144" y="296"/>
                  <a:pt x="136" y="352"/>
                </a:cubicBezTo>
                <a:cubicBezTo>
                  <a:pt x="128" y="408"/>
                  <a:pt x="89" y="479"/>
                  <a:pt x="80" y="512"/>
                </a:cubicBezTo>
              </a:path>
            </a:pathLst>
          </a:custGeom>
          <a:noFill/>
          <a:ln w="38100">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244739" name="Oval 3"/>
          <p:cNvSpPr>
            <a:spLocks noChangeArrowheads="1"/>
          </p:cNvSpPr>
          <p:nvPr/>
        </p:nvSpPr>
        <p:spPr bwMode="auto">
          <a:xfrm>
            <a:off x="2051050" y="2297113"/>
            <a:ext cx="1573213" cy="2260600"/>
          </a:xfrm>
          <a:prstGeom prst="ellipse">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244763" name="Rectangle 27"/>
          <p:cNvSpPr>
            <a:spLocks noChangeArrowheads="1"/>
          </p:cNvSpPr>
          <p:nvPr/>
        </p:nvSpPr>
        <p:spPr bwMode="auto">
          <a:xfrm>
            <a:off x="4121150" y="4060825"/>
            <a:ext cx="15001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FF0000"/>
                </a:solidFill>
                <a:latin typeface="Verdana" panose="020B0604030504040204" pitchFamily="34" charset="0"/>
              </a:rPr>
              <a:t>Reverse </a:t>
            </a:r>
          </a:p>
          <a:p>
            <a:r>
              <a:rPr lang="en-US" altLang="en-US" sz="2000">
                <a:solidFill>
                  <a:srgbClr val="FF0000"/>
                </a:solidFill>
                <a:latin typeface="Verdana" panose="020B0604030504040204" pitchFamily="34" charset="0"/>
              </a:rPr>
              <a:t>engineering</a:t>
            </a:r>
          </a:p>
        </p:txBody>
      </p:sp>
      <p:grpSp>
        <p:nvGrpSpPr>
          <p:cNvPr id="6" name="Group 51"/>
          <p:cNvGrpSpPr>
            <a:grpSpLocks/>
          </p:cNvGrpSpPr>
          <p:nvPr/>
        </p:nvGrpSpPr>
        <p:grpSpPr bwMode="auto">
          <a:xfrm>
            <a:off x="2509838" y="3770313"/>
            <a:ext cx="4389437" cy="590550"/>
            <a:chOff x="1461" y="2407"/>
            <a:chExt cx="2765" cy="372"/>
          </a:xfrm>
        </p:grpSpPr>
        <p:sp>
          <p:nvSpPr>
            <p:cNvPr id="28702" name="Line 13"/>
            <p:cNvSpPr>
              <a:spLocks noChangeShapeType="1"/>
            </p:cNvSpPr>
            <p:nvPr/>
          </p:nvSpPr>
          <p:spPr bwMode="auto">
            <a:xfrm flipH="1">
              <a:off x="1688" y="2407"/>
              <a:ext cx="2538" cy="310"/>
            </a:xfrm>
            <a:prstGeom prst="line">
              <a:avLst/>
            </a:prstGeom>
            <a:noFill/>
            <a:ln w="3333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703" name="Line 11"/>
            <p:cNvSpPr>
              <a:spLocks noChangeShapeType="1"/>
            </p:cNvSpPr>
            <p:nvPr/>
          </p:nvSpPr>
          <p:spPr bwMode="auto">
            <a:xfrm flipH="1">
              <a:off x="1461" y="2717"/>
              <a:ext cx="227" cy="20"/>
            </a:xfrm>
            <a:prstGeom prst="line">
              <a:avLst/>
            </a:prstGeom>
            <a:noFill/>
            <a:ln w="3333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704" name="Freeform 12"/>
            <p:cNvSpPr>
              <a:spLocks/>
            </p:cNvSpPr>
            <p:nvPr/>
          </p:nvSpPr>
          <p:spPr bwMode="auto">
            <a:xfrm>
              <a:off x="1461" y="2655"/>
              <a:ext cx="227" cy="124"/>
            </a:xfrm>
            <a:custGeom>
              <a:avLst/>
              <a:gdLst>
                <a:gd name="T0" fmla="*/ 227 w 227"/>
                <a:gd name="T1" fmla="*/ 124 h 124"/>
                <a:gd name="T2" fmla="*/ 0 w 227"/>
                <a:gd name="T3" fmla="*/ 82 h 124"/>
                <a:gd name="T4" fmla="*/ 206 w 227"/>
                <a:gd name="T5" fmla="*/ 0 h 124"/>
                <a:gd name="T6" fmla="*/ 0 60000 65536"/>
                <a:gd name="T7" fmla="*/ 0 60000 65536"/>
                <a:gd name="T8" fmla="*/ 0 60000 65536"/>
                <a:gd name="T9" fmla="*/ 0 w 227"/>
                <a:gd name="T10" fmla="*/ 0 h 124"/>
                <a:gd name="T11" fmla="*/ 227 w 227"/>
                <a:gd name="T12" fmla="*/ 124 h 124"/>
              </a:gdLst>
              <a:ahLst/>
              <a:cxnLst>
                <a:cxn ang="T6">
                  <a:pos x="T0" y="T1"/>
                </a:cxn>
                <a:cxn ang="T7">
                  <a:pos x="T2" y="T3"/>
                </a:cxn>
                <a:cxn ang="T8">
                  <a:pos x="T4" y="T5"/>
                </a:cxn>
              </a:cxnLst>
              <a:rect l="T9" t="T10" r="T11" b="T12"/>
              <a:pathLst>
                <a:path w="227" h="124">
                  <a:moveTo>
                    <a:pt x="227" y="124"/>
                  </a:moveTo>
                  <a:lnTo>
                    <a:pt x="0" y="82"/>
                  </a:lnTo>
                  <a:lnTo>
                    <a:pt x="206" y="0"/>
                  </a:lnTo>
                </a:path>
              </a:pathLst>
            </a:custGeom>
            <a:noFill/>
            <a:ln w="3333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sp>
        <p:nvSpPr>
          <p:cNvPr id="28683" name="Oval 14"/>
          <p:cNvSpPr>
            <a:spLocks noChangeArrowheads="1"/>
          </p:cNvSpPr>
          <p:nvPr/>
        </p:nvSpPr>
        <p:spPr bwMode="auto">
          <a:xfrm>
            <a:off x="2379663" y="4197350"/>
            <a:ext cx="195262" cy="195263"/>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244740" name="Oval 4"/>
          <p:cNvSpPr>
            <a:spLocks noChangeArrowheads="1"/>
          </p:cNvSpPr>
          <p:nvPr/>
        </p:nvSpPr>
        <p:spPr bwMode="auto">
          <a:xfrm>
            <a:off x="2379663" y="3082925"/>
            <a:ext cx="195262" cy="163513"/>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244741" name="Oval 5"/>
          <p:cNvSpPr>
            <a:spLocks noChangeArrowheads="1"/>
          </p:cNvSpPr>
          <p:nvPr/>
        </p:nvSpPr>
        <p:spPr bwMode="auto">
          <a:xfrm>
            <a:off x="3033713" y="2820988"/>
            <a:ext cx="196850" cy="163512"/>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7" name="Group 64"/>
          <p:cNvGrpSpPr>
            <a:grpSpLocks/>
          </p:cNvGrpSpPr>
          <p:nvPr/>
        </p:nvGrpSpPr>
        <p:grpSpPr bwMode="auto">
          <a:xfrm>
            <a:off x="2509838" y="2722563"/>
            <a:ext cx="819150" cy="1376362"/>
            <a:chOff x="1581" y="1715"/>
            <a:chExt cx="516" cy="867"/>
          </a:xfrm>
        </p:grpSpPr>
        <p:sp>
          <p:nvSpPr>
            <p:cNvPr id="28699" name="Oval 6"/>
            <p:cNvSpPr>
              <a:spLocks noChangeArrowheads="1"/>
            </p:cNvSpPr>
            <p:nvPr/>
          </p:nvSpPr>
          <p:spPr bwMode="auto">
            <a:xfrm>
              <a:off x="1994" y="2128"/>
              <a:ext cx="103" cy="123"/>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28700" name="Oval 22"/>
            <p:cNvSpPr>
              <a:spLocks noChangeArrowheads="1"/>
            </p:cNvSpPr>
            <p:nvPr/>
          </p:nvSpPr>
          <p:spPr bwMode="auto">
            <a:xfrm>
              <a:off x="1581" y="1715"/>
              <a:ext cx="124" cy="103"/>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28701" name="Oval 23"/>
            <p:cNvSpPr>
              <a:spLocks noChangeArrowheads="1"/>
            </p:cNvSpPr>
            <p:nvPr/>
          </p:nvSpPr>
          <p:spPr bwMode="auto">
            <a:xfrm>
              <a:off x="1891" y="2458"/>
              <a:ext cx="103" cy="124"/>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grpSp>
        <p:nvGrpSpPr>
          <p:cNvPr id="28687" name="Group 34"/>
          <p:cNvGrpSpPr>
            <a:grpSpLocks/>
          </p:cNvGrpSpPr>
          <p:nvPr/>
        </p:nvGrpSpPr>
        <p:grpSpPr bwMode="auto">
          <a:xfrm>
            <a:off x="2049463" y="2297113"/>
            <a:ext cx="2209800" cy="2936875"/>
            <a:chOff x="1172" y="1479"/>
            <a:chExt cx="1392" cy="1850"/>
          </a:xfrm>
        </p:grpSpPr>
        <p:sp>
          <p:nvSpPr>
            <p:cNvPr id="28697" name="Rectangle 21"/>
            <p:cNvSpPr>
              <a:spLocks noChangeArrowheads="1"/>
            </p:cNvSpPr>
            <p:nvPr/>
          </p:nvSpPr>
          <p:spPr bwMode="auto">
            <a:xfrm>
              <a:off x="1240" y="3099"/>
              <a:ext cx="13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b="1">
                  <a:solidFill>
                    <a:srgbClr val="000000"/>
                  </a:solidFill>
                  <a:latin typeface="Verdana" panose="020B0604030504040204" pitchFamily="34" charset="0"/>
                </a:rPr>
                <a:t>Model space</a:t>
              </a:r>
              <a:endParaRPr lang="en-US" altLang="en-US" b="1">
                <a:latin typeface="Verdana" panose="020B0604030504040204" pitchFamily="34" charset="0"/>
              </a:endParaRPr>
            </a:p>
          </p:txBody>
        </p:sp>
        <p:sp>
          <p:nvSpPr>
            <p:cNvPr id="28698" name="Oval 30"/>
            <p:cNvSpPr>
              <a:spLocks noChangeArrowheads="1"/>
            </p:cNvSpPr>
            <p:nvPr/>
          </p:nvSpPr>
          <p:spPr bwMode="auto">
            <a:xfrm>
              <a:off x="1172" y="1479"/>
              <a:ext cx="991" cy="1424"/>
            </a:xfrm>
            <a:prstGeom prst="ellipse">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sp>
        <p:nvSpPr>
          <p:cNvPr id="244765" name="Freeform 29"/>
          <p:cNvSpPr>
            <a:spLocks/>
          </p:cNvSpPr>
          <p:nvPr/>
        </p:nvSpPr>
        <p:spPr bwMode="auto">
          <a:xfrm>
            <a:off x="2228850" y="3190875"/>
            <a:ext cx="280988" cy="1054100"/>
          </a:xfrm>
          <a:custGeom>
            <a:avLst/>
            <a:gdLst>
              <a:gd name="T0" fmla="*/ 2147483647 w 177"/>
              <a:gd name="T1" fmla="*/ 2147483647 h 664"/>
              <a:gd name="T2" fmla="*/ 2147483647 w 177"/>
              <a:gd name="T3" fmla="*/ 2147483647 h 664"/>
              <a:gd name="T4" fmla="*/ 2147483647 w 177"/>
              <a:gd name="T5" fmla="*/ 2147483647 h 664"/>
              <a:gd name="T6" fmla="*/ 2147483647 w 177"/>
              <a:gd name="T7" fmla="*/ 0 h 664"/>
              <a:gd name="T8" fmla="*/ 0 60000 65536"/>
              <a:gd name="T9" fmla="*/ 0 60000 65536"/>
              <a:gd name="T10" fmla="*/ 0 60000 65536"/>
              <a:gd name="T11" fmla="*/ 0 60000 65536"/>
              <a:gd name="T12" fmla="*/ 0 w 177"/>
              <a:gd name="T13" fmla="*/ 0 h 664"/>
              <a:gd name="T14" fmla="*/ 177 w 177"/>
              <a:gd name="T15" fmla="*/ 664 h 664"/>
            </a:gdLst>
            <a:ahLst/>
            <a:cxnLst>
              <a:cxn ang="T8">
                <a:pos x="T0" y="T1"/>
              </a:cxn>
              <a:cxn ang="T9">
                <a:pos x="T2" y="T3"/>
              </a:cxn>
              <a:cxn ang="T10">
                <a:pos x="T4" y="T5"/>
              </a:cxn>
              <a:cxn ang="T11">
                <a:pos x="T6" y="T7"/>
              </a:cxn>
            </a:cxnLst>
            <a:rect l="T12" t="T13" r="T14" b="T15"/>
            <a:pathLst>
              <a:path w="177" h="664">
                <a:moveTo>
                  <a:pt x="161" y="664"/>
                </a:moveTo>
                <a:cubicBezTo>
                  <a:pt x="104" y="593"/>
                  <a:pt x="48" y="523"/>
                  <a:pt x="25" y="456"/>
                </a:cubicBezTo>
                <a:cubicBezTo>
                  <a:pt x="2" y="389"/>
                  <a:pt x="0" y="340"/>
                  <a:pt x="25" y="264"/>
                </a:cubicBezTo>
                <a:cubicBezTo>
                  <a:pt x="50" y="188"/>
                  <a:pt x="113" y="94"/>
                  <a:pt x="177" y="0"/>
                </a:cubicBezTo>
              </a:path>
            </a:pathLst>
          </a:custGeom>
          <a:noFill/>
          <a:ln w="38100">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244767" name="Rectangle 31"/>
          <p:cNvSpPr>
            <a:spLocks noChangeArrowheads="1"/>
          </p:cNvSpPr>
          <p:nvPr/>
        </p:nvSpPr>
        <p:spPr bwMode="auto">
          <a:xfrm>
            <a:off x="87313" y="3133725"/>
            <a:ext cx="18907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2000">
                <a:solidFill>
                  <a:srgbClr val="FF0000"/>
                </a:solidFill>
                <a:latin typeface="Verdana" panose="020B0604030504040204" pitchFamily="34" charset="0"/>
              </a:rPr>
              <a:t>Model</a:t>
            </a:r>
            <a:br>
              <a:rPr lang="en-US" altLang="en-US" sz="2000">
                <a:solidFill>
                  <a:srgbClr val="FF0000"/>
                </a:solidFill>
                <a:latin typeface="Verdana" panose="020B0604030504040204" pitchFamily="34" charset="0"/>
              </a:rPr>
            </a:br>
            <a:r>
              <a:rPr lang="en-US" altLang="en-US" sz="2000">
                <a:solidFill>
                  <a:srgbClr val="FF0000"/>
                </a:solidFill>
                <a:latin typeface="Verdana" panose="020B0604030504040204" pitchFamily="34" charset="0"/>
              </a:rPr>
              <a:t>transformation</a:t>
            </a:r>
            <a:endParaRPr lang="en-US" altLang="en-US" sz="2000">
              <a:latin typeface="Verdana" panose="020B0604030504040204" pitchFamily="34" charset="0"/>
            </a:endParaRPr>
          </a:p>
        </p:txBody>
      </p:sp>
      <p:sp>
        <p:nvSpPr>
          <p:cNvPr id="244790" name="AutoShape 54"/>
          <p:cNvSpPr>
            <a:spLocks noChangeArrowheads="1"/>
          </p:cNvSpPr>
          <p:nvPr/>
        </p:nvSpPr>
        <p:spPr bwMode="auto">
          <a:xfrm>
            <a:off x="628650" y="4392613"/>
            <a:ext cx="1500188" cy="841375"/>
          </a:xfrm>
          <a:prstGeom prst="wedgeEllipseCallout">
            <a:avLst>
              <a:gd name="adj1" fmla="val 73704"/>
              <a:gd name="adj2" fmla="val -61319"/>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1800"/>
              <a:t>System Model</a:t>
            </a:r>
          </a:p>
          <a:p>
            <a:pPr algn="ctr"/>
            <a:r>
              <a:rPr lang="en-US" altLang="en-US" sz="1800"/>
              <a:t>(in UML)</a:t>
            </a:r>
          </a:p>
        </p:txBody>
      </p:sp>
      <p:sp>
        <p:nvSpPr>
          <p:cNvPr id="244791" name="AutoShape 55"/>
          <p:cNvSpPr>
            <a:spLocks noChangeArrowheads="1"/>
          </p:cNvSpPr>
          <p:nvPr/>
        </p:nvSpPr>
        <p:spPr bwMode="auto">
          <a:xfrm>
            <a:off x="87313" y="1611313"/>
            <a:ext cx="1500187" cy="841375"/>
          </a:xfrm>
          <a:prstGeom prst="wedgeEllipseCallout">
            <a:avLst>
              <a:gd name="adj1" fmla="val 103546"/>
              <a:gd name="adj2" fmla="val 119810"/>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1800"/>
              <a:t>Another</a:t>
            </a:r>
          </a:p>
          <a:p>
            <a:pPr algn="ctr"/>
            <a:r>
              <a:rPr lang="en-US" altLang="en-US" sz="1800"/>
              <a:t>System Model</a:t>
            </a:r>
          </a:p>
        </p:txBody>
      </p:sp>
      <p:sp>
        <p:nvSpPr>
          <p:cNvPr id="244792" name="AutoShape 56"/>
          <p:cNvSpPr>
            <a:spLocks noChangeArrowheads="1"/>
          </p:cNvSpPr>
          <p:nvPr/>
        </p:nvSpPr>
        <p:spPr bwMode="auto">
          <a:xfrm>
            <a:off x="7334250" y="465138"/>
            <a:ext cx="1500188" cy="841375"/>
          </a:xfrm>
          <a:prstGeom prst="wedgeEllipseCallout">
            <a:avLst>
              <a:gd name="adj1" fmla="val -90319"/>
              <a:gd name="adj2" fmla="val 217546"/>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1800"/>
              <a:t>Program</a:t>
            </a:r>
          </a:p>
          <a:p>
            <a:pPr algn="ctr"/>
            <a:r>
              <a:rPr lang="en-US" altLang="en-US" sz="1800"/>
              <a:t>(in Java)</a:t>
            </a:r>
          </a:p>
        </p:txBody>
      </p:sp>
      <p:sp>
        <p:nvSpPr>
          <p:cNvPr id="244793" name="AutoShape 57"/>
          <p:cNvSpPr>
            <a:spLocks noChangeArrowheads="1"/>
          </p:cNvSpPr>
          <p:nvPr/>
        </p:nvSpPr>
        <p:spPr bwMode="auto">
          <a:xfrm>
            <a:off x="7643813" y="3902075"/>
            <a:ext cx="1500187" cy="841375"/>
          </a:xfrm>
          <a:prstGeom prst="wedgeEllipseCallout">
            <a:avLst>
              <a:gd name="adj1" fmla="val -96880"/>
              <a:gd name="adj2" fmla="val -73208"/>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1800"/>
              <a:t>Another</a:t>
            </a:r>
          </a:p>
          <a:p>
            <a:pPr algn="ctr"/>
            <a:r>
              <a:rPr lang="en-US" altLang="en-US" sz="1800"/>
              <a:t>Program</a:t>
            </a:r>
          </a:p>
        </p:txBody>
      </p:sp>
      <p:sp>
        <p:nvSpPr>
          <p:cNvPr id="244798" name="Freeform 62"/>
          <p:cNvSpPr>
            <a:spLocks/>
          </p:cNvSpPr>
          <p:nvPr/>
        </p:nvSpPr>
        <p:spPr bwMode="auto">
          <a:xfrm>
            <a:off x="2509838" y="2816225"/>
            <a:ext cx="582612" cy="292100"/>
          </a:xfrm>
          <a:custGeom>
            <a:avLst/>
            <a:gdLst>
              <a:gd name="T0" fmla="*/ 0 w 367"/>
              <a:gd name="T1" fmla="*/ 2147483647 h 184"/>
              <a:gd name="T2" fmla="*/ 2147483647 w 367"/>
              <a:gd name="T3" fmla="*/ 2147483647 h 184"/>
              <a:gd name="T4" fmla="*/ 2147483647 w 367"/>
              <a:gd name="T5" fmla="*/ 2147483647 h 184"/>
              <a:gd name="T6" fmla="*/ 0 60000 65536"/>
              <a:gd name="T7" fmla="*/ 0 60000 65536"/>
              <a:gd name="T8" fmla="*/ 0 60000 65536"/>
              <a:gd name="T9" fmla="*/ 0 w 367"/>
              <a:gd name="T10" fmla="*/ 0 h 184"/>
              <a:gd name="T11" fmla="*/ 367 w 367"/>
              <a:gd name="T12" fmla="*/ 184 h 184"/>
            </a:gdLst>
            <a:ahLst/>
            <a:cxnLst>
              <a:cxn ang="T6">
                <a:pos x="T0" y="T1"/>
              </a:cxn>
              <a:cxn ang="T7">
                <a:pos x="T2" y="T3"/>
              </a:cxn>
              <a:cxn ang="T8">
                <a:pos x="T4" y="T5"/>
              </a:cxn>
            </a:cxnLst>
            <a:rect l="T9" t="T10" r="T11" b="T12"/>
            <a:pathLst>
              <a:path w="367" h="184">
                <a:moveTo>
                  <a:pt x="0" y="184"/>
                </a:moveTo>
                <a:cubicBezTo>
                  <a:pt x="54" y="116"/>
                  <a:pt x="109" y="48"/>
                  <a:pt x="170" y="24"/>
                </a:cubicBezTo>
                <a:cubicBezTo>
                  <a:pt x="231" y="0"/>
                  <a:pt x="334" y="39"/>
                  <a:pt x="367" y="42"/>
                </a:cubicBezTo>
              </a:path>
            </a:pathLst>
          </a:custGeom>
          <a:noFill/>
          <a:ln w="38100">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244799" name="AutoShape 63"/>
          <p:cNvSpPr>
            <a:spLocks noChangeArrowheads="1"/>
          </p:cNvSpPr>
          <p:nvPr/>
        </p:nvSpPr>
        <p:spPr bwMode="auto">
          <a:xfrm>
            <a:off x="2973388" y="1092200"/>
            <a:ext cx="1500187" cy="841375"/>
          </a:xfrm>
          <a:prstGeom prst="wedgeEllipseCallout">
            <a:avLst>
              <a:gd name="adj1" fmla="val -38889"/>
              <a:gd name="adj2" fmla="val 149810"/>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1800"/>
              <a:t>Yet Another</a:t>
            </a:r>
          </a:p>
          <a:p>
            <a:pPr algn="ctr"/>
            <a:r>
              <a:rPr lang="en-US" altLang="en-US" sz="1800"/>
              <a:t>System Model</a:t>
            </a:r>
          </a:p>
        </p:txBody>
      </p:sp>
      <p:sp>
        <p:nvSpPr>
          <p:cNvPr id="244804" name="AutoShape 68"/>
          <p:cNvSpPr>
            <a:spLocks noChangeArrowheads="1"/>
          </p:cNvSpPr>
          <p:nvPr/>
        </p:nvSpPr>
        <p:spPr bwMode="auto">
          <a:xfrm>
            <a:off x="201613" y="3136900"/>
            <a:ext cx="331787" cy="269875"/>
          </a:xfrm>
          <a:prstGeom prst="rightArrow">
            <a:avLst>
              <a:gd name="adj1" fmla="val 50000"/>
              <a:gd name="adj2" fmla="val 30735"/>
            </a:avLst>
          </a:prstGeom>
          <a:solidFill>
            <a:srgbClr val="00FF00"/>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47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479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474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479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4" fill="hold" grpId="0" nodeType="clickEffect">
                                  <p:stCondLst>
                                    <p:cond delay="0"/>
                                  </p:stCondLst>
                                  <p:childTnLst>
                                    <p:set>
                                      <p:cBhvr>
                                        <p:cTn id="22" dur="1" fill="hold">
                                          <p:stCondLst>
                                            <p:cond delay="0"/>
                                          </p:stCondLst>
                                        </p:cTn>
                                        <p:tgtEl>
                                          <p:spTgt spid="244765"/>
                                        </p:tgtEl>
                                        <p:attrNameLst>
                                          <p:attrName>style.visibility</p:attrName>
                                        </p:attrNameLst>
                                      </p:cBhvr>
                                      <p:to>
                                        <p:strVal val="visible"/>
                                      </p:to>
                                    </p:set>
                                    <p:anim calcmode="lin" valueType="num">
                                      <p:cBhvr>
                                        <p:cTn id="23" dur="500" fill="hold"/>
                                        <p:tgtEl>
                                          <p:spTgt spid="244765"/>
                                        </p:tgtEl>
                                        <p:attrNameLst>
                                          <p:attrName>ppt_x</p:attrName>
                                        </p:attrNameLst>
                                      </p:cBhvr>
                                      <p:tavLst>
                                        <p:tav tm="0">
                                          <p:val>
                                            <p:strVal val="#ppt_x"/>
                                          </p:val>
                                        </p:tav>
                                        <p:tav tm="100000">
                                          <p:val>
                                            <p:strVal val="#ppt_x"/>
                                          </p:val>
                                        </p:tav>
                                      </p:tavLst>
                                    </p:anim>
                                    <p:anim calcmode="lin" valueType="num">
                                      <p:cBhvr>
                                        <p:cTn id="24" dur="500" fill="hold"/>
                                        <p:tgtEl>
                                          <p:spTgt spid="244765"/>
                                        </p:tgtEl>
                                        <p:attrNameLst>
                                          <p:attrName>ppt_y</p:attrName>
                                        </p:attrNameLst>
                                      </p:cBhvr>
                                      <p:tavLst>
                                        <p:tav tm="0">
                                          <p:val>
                                            <p:strVal val="#ppt_y+#ppt_h/2"/>
                                          </p:val>
                                        </p:tav>
                                        <p:tav tm="100000">
                                          <p:val>
                                            <p:strVal val="#ppt_y"/>
                                          </p:val>
                                        </p:tav>
                                      </p:tavLst>
                                    </p:anim>
                                    <p:anim calcmode="lin" valueType="num">
                                      <p:cBhvr>
                                        <p:cTn id="25" dur="500" fill="hold"/>
                                        <p:tgtEl>
                                          <p:spTgt spid="244765"/>
                                        </p:tgtEl>
                                        <p:attrNameLst>
                                          <p:attrName>ppt_w</p:attrName>
                                        </p:attrNameLst>
                                      </p:cBhvr>
                                      <p:tavLst>
                                        <p:tav tm="0">
                                          <p:val>
                                            <p:strVal val="#ppt_w"/>
                                          </p:val>
                                        </p:tav>
                                        <p:tav tm="100000">
                                          <p:val>
                                            <p:strVal val="#ppt_w"/>
                                          </p:val>
                                        </p:tav>
                                      </p:tavLst>
                                    </p:anim>
                                    <p:anim calcmode="lin" valueType="num">
                                      <p:cBhvr>
                                        <p:cTn id="26" dur="500" fill="hold"/>
                                        <p:tgtEl>
                                          <p:spTgt spid="244765"/>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4767">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474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4479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4479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4479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8"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p:cTn id="59" dur="500" fill="hold"/>
                                        <p:tgtEl>
                                          <p:spTgt spid="4"/>
                                        </p:tgtEl>
                                        <p:attrNameLst>
                                          <p:attrName>ppt_x</p:attrName>
                                        </p:attrNameLst>
                                      </p:cBhvr>
                                      <p:tavLst>
                                        <p:tav tm="0">
                                          <p:val>
                                            <p:strVal val="#ppt_x-#ppt_w/2"/>
                                          </p:val>
                                        </p:tav>
                                        <p:tav tm="100000">
                                          <p:val>
                                            <p:strVal val="#ppt_x"/>
                                          </p:val>
                                        </p:tav>
                                      </p:tavLst>
                                    </p:anim>
                                    <p:anim calcmode="lin" valueType="num">
                                      <p:cBhvr>
                                        <p:cTn id="60" dur="500" fill="hold"/>
                                        <p:tgtEl>
                                          <p:spTgt spid="4"/>
                                        </p:tgtEl>
                                        <p:attrNameLst>
                                          <p:attrName>ppt_y</p:attrName>
                                        </p:attrNameLst>
                                      </p:cBhvr>
                                      <p:tavLst>
                                        <p:tav tm="0">
                                          <p:val>
                                            <p:strVal val="#ppt_y"/>
                                          </p:val>
                                        </p:tav>
                                        <p:tav tm="100000">
                                          <p:val>
                                            <p:strVal val="#ppt_y"/>
                                          </p:val>
                                        </p:tav>
                                      </p:tavLst>
                                    </p:anim>
                                    <p:anim calcmode="lin" valueType="num">
                                      <p:cBhvr>
                                        <p:cTn id="61" dur="500" fill="hold"/>
                                        <p:tgtEl>
                                          <p:spTgt spid="4"/>
                                        </p:tgtEl>
                                        <p:attrNameLst>
                                          <p:attrName>ppt_w</p:attrName>
                                        </p:attrNameLst>
                                      </p:cBhvr>
                                      <p:tavLst>
                                        <p:tav tm="0">
                                          <p:val>
                                            <p:fltVal val="0"/>
                                          </p:val>
                                        </p:tav>
                                        <p:tav tm="100000">
                                          <p:val>
                                            <p:strVal val="#ppt_w"/>
                                          </p:val>
                                        </p:tav>
                                      </p:tavLst>
                                    </p:anim>
                                    <p:anim calcmode="lin" valueType="num">
                                      <p:cBhvr>
                                        <p:cTn id="62"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244762">
                                            <p:txEl>
                                              <p:pRg st="0" end="0"/>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499"/>
                                          </p:stCondLst>
                                        </p:cTn>
                                        <p:tgtEl>
                                          <p:spTgt spid="244762">
                                            <p:txEl>
                                              <p:pRg st="1" end="1"/>
                                            </p:txEl>
                                          </p:spTgt>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7" presetClass="entr" presetSubtype="1" fill="hold" grpId="0" nodeType="clickEffect">
                                  <p:stCondLst>
                                    <p:cond delay="0"/>
                                  </p:stCondLst>
                                  <p:childTnLst>
                                    <p:set>
                                      <p:cBhvr>
                                        <p:cTn id="72" dur="1" fill="hold">
                                          <p:stCondLst>
                                            <p:cond delay="0"/>
                                          </p:stCondLst>
                                        </p:cTn>
                                        <p:tgtEl>
                                          <p:spTgt spid="244764"/>
                                        </p:tgtEl>
                                        <p:attrNameLst>
                                          <p:attrName>style.visibility</p:attrName>
                                        </p:attrNameLst>
                                      </p:cBhvr>
                                      <p:to>
                                        <p:strVal val="visible"/>
                                      </p:to>
                                    </p:set>
                                    <p:anim calcmode="lin" valueType="num">
                                      <p:cBhvr>
                                        <p:cTn id="73" dur="500" fill="hold"/>
                                        <p:tgtEl>
                                          <p:spTgt spid="244764"/>
                                        </p:tgtEl>
                                        <p:attrNameLst>
                                          <p:attrName>ppt_x</p:attrName>
                                        </p:attrNameLst>
                                      </p:cBhvr>
                                      <p:tavLst>
                                        <p:tav tm="0">
                                          <p:val>
                                            <p:strVal val="#ppt_x"/>
                                          </p:val>
                                        </p:tav>
                                        <p:tav tm="100000">
                                          <p:val>
                                            <p:strVal val="#ppt_x"/>
                                          </p:val>
                                        </p:tav>
                                      </p:tavLst>
                                    </p:anim>
                                    <p:anim calcmode="lin" valueType="num">
                                      <p:cBhvr>
                                        <p:cTn id="74" dur="500" fill="hold"/>
                                        <p:tgtEl>
                                          <p:spTgt spid="244764"/>
                                        </p:tgtEl>
                                        <p:attrNameLst>
                                          <p:attrName>ppt_y</p:attrName>
                                        </p:attrNameLst>
                                      </p:cBhvr>
                                      <p:tavLst>
                                        <p:tav tm="0">
                                          <p:val>
                                            <p:strVal val="#ppt_y-#ppt_h/2"/>
                                          </p:val>
                                        </p:tav>
                                        <p:tav tm="100000">
                                          <p:val>
                                            <p:strVal val="#ppt_y"/>
                                          </p:val>
                                        </p:tav>
                                      </p:tavLst>
                                    </p:anim>
                                    <p:anim calcmode="lin" valueType="num">
                                      <p:cBhvr>
                                        <p:cTn id="75" dur="500" fill="hold"/>
                                        <p:tgtEl>
                                          <p:spTgt spid="244764"/>
                                        </p:tgtEl>
                                        <p:attrNameLst>
                                          <p:attrName>ppt_w</p:attrName>
                                        </p:attrNameLst>
                                      </p:cBhvr>
                                      <p:tavLst>
                                        <p:tav tm="0">
                                          <p:val>
                                            <p:strVal val="#ppt_w"/>
                                          </p:val>
                                        </p:tav>
                                        <p:tav tm="100000">
                                          <p:val>
                                            <p:strVal val="#ppt_w"/>
                                          </p:val>
                                        </p:tav>
                                      </p:tavLst>
                                    </p:anim>
                                    <p:anim calcmode="lin" valueType="num">
                                      <p:cBhvr>
                                        <p:cTn id="76" dur="500" fill="hold"/>
                                        <p:tgtEl>
                                          <p:spTgt spid="244764"/>
                                        </p:tgtEl>
                                        <p:attrNameLst>
                                          <p:attrName>ppt_h</p:attrName>
                                        </p:attrNameLst>
                                      </p:cBhvr>
                                      <p:tavLst>
                                        <p:tav tm="0">
                                          <p:val>
                                            <p:fltVal val="0"/>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244793"/>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244761">
                                            <p:txEl>
                                              <p:pRg st="0" end="0"/>
                                            </p:txEl>
                                          </p:spTgt>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2" fill="hold" nodeType="clickEffect">
                                  <p:stCondLst>
                                    <p:cond delay="0"/>
                                  </p:stCondLst>
                                  <p:childTnLst>
                                    <p:set>
                                      <p:cBhvr>
                                        <p:cTn id="88" dur="1" fill="hold">
                                          <p:stCondLst>
                                            <p:cond delay="0"/>
                                          </p:stCondLst>
                                        </p:cTn>
                                        <p:tgtEl>
                                          <p:spTgt spid="6"/>
                                        </p:tgtEl>
                                        <p:attrNameLst>
                                          <p:attrName>style.visibility</p:attrName>
                                        </p:attrNameLst>
                                      </p:cBhvr>
                                      <p:to>
                                        <p:strVal val="visible"/>
                                      </p:to>
                                    </p:set>
                                    <p:anim calcmode="lin" valueType="num">
                                      <p:cBhvr>
                                        <p:cTn id="89" dur="500" fill="hold"/>
                                        <p:tgtEl>
                                          <p:spTgt spid="6"/>
                                        </p:tgtEl>
                                        <p:attrNameLst>
                                          <p:attrName>ppt_x</p:attrName>
                                        </p:attrNameLst>
                                      </p:cBhvr>
                                      <p:tavLst>
                                        <p:tav tm="0">
                                          <p:val>
                                            <p:strVal val="#ppt_x+#ppt_w/2"/>
                                          </p:val>
                                        </p:tav>
                                        <p:tav tm="100000">
                                          <p:val>
                                            <p:strVal val="#ppt_x"/>
                                          </p:val>
                                        </p:tav>
                                      </p:tavLst>
                                    </p:anim>
                                    <p:anim calcmode="lin" valueType="num">
                                      <p:cBhvr>
                                        <p:cTn id="90" dur="500" fill="hold"/>
                                        <p:tgtEl>
                                          <p:spTgt spid="6"/>
                                        </p:tgtEl>
                                        <p:attrNameLst>
                                          <p:attrName>ppt_y</p:attrName>
                                        </p:attrNameLst>
                                      </p:cBhvr>
                                      <p:tavLst>
                                        <p:tav tm="0">
                                          <p:val>
                                            <p:strVal val="#ppt_y"/>
                                          </p:val>
                                        </p:tav>
                                        <p:tav tm="100000">
                                          <p:val>
                                            <p:strVal val="#ppt_y"/>
                                          </p:val>
                                        </p:tav>
                                      </p:tavLst>
                                    </p:anim>
                                    <p:anim calcmode="lin" valueType="num">
                                      <p:cBhvr>
                                        <p:cTn id="91" dur="500" fill="hold"/>
                                        <p:tgtEl>
                                          <p:spTgt spid="6"/>
                                        </p:tgtEl>
                                        <p:attrNameLst>
                                          <p:attrName>ppt_w</p:attrName>
                                        </p:attrNameLst>
                                      </p:cBhvr>
                                      <p:tavLst>
                                        <p:tav tm="0">
                                          <p:val>
                                            <p:fltVal val="0"/>
                                          </p:val>
                                        </p:tav>
                                        <p:tav tm="100000">
                                          <p:val>
                                            <p:strVal val="#ppt_w"/>
                                          </p:val>
                                        </p:tav>
                                      </p:tavLst>
                                    </p:anim>
                                    <p:anim calcmode="lin" valueType="num">
                                      <p:cBhvr>
                                        <p:cTn id="92"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244763">
                                            <p:txEl>
                                              <p:pRg st="0" end="0"/>
                                            </p:txEl>
                                          </p:spTgt>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499"/>
                                          </p:stCondLst>
                                        </p:cTn>
                                        <p:tgtEl>
                                          <p:spTgt spid="244763">
                                            <p:txEl>
                                              <p:pRg st="1" end="1"/>
                                            </p:txEl>
                                          </p:spTgt>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244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61" grpId="0" build="p" autoUpdateAnimBg="0"/>
      <p:bldP spid="244764" grpId="0" animBg="1"/>
      <p:bldP spid="244739" grpId="0" animBg="1"/>
      <p:bldP spid="244763" grpId="0" build="p" autoUpdateAnimBg="0"/>
      <p:bldP spid="244740" grpId="0" animBg="1"/>
      <p:bldP spid="244741" grpId="0" animBg="1"/>
      <p:bldP spid="244765" grpId="0" animBg="1"/>
      <p:bldP spid="244767" grpId="0" build="p" autoUpdateAnimBg="0"/>
      <p:bldP spid="244790" grpId="0" animBg="1" autoUpdateAnimBg="0"/>
      <p:bldP spid="244791" grpId="0" animBg="1" autoUpdateAnimBg="0"/>
      <p:bldP spid="244792" grpId="0" animBg="1" autoUpdateAnimBg="0"/>
      <p:bldP spid="244793" grpId="0" animBg="1" autoUpdateAnimBg="0"/>
      <p:bldP spid="244798" grpId="0" animBg="1"/>
      <p:bldP spid="244799" grpId="0" animBg="1" autoUpdateAnimBg="0"/>
      <p:bldP spid="244804"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4"/>
          <p:cNvSpPr>
            <a:spLocks noGrp="1" noChangeArrowheads="1"/>
          </p:cNvSpPr>
          <p:nvPr>
            <p:ph type="title"/>
          </p:nvPr>
        </p:nvSpPr>
        <p:spPr/>
        <p:txBody>
          <a:bodyPr/>
          <a:lstStyle/>
          <a:p>
            <a:r>
              <a:rPr lang="en-US" altLang="en-US" smtClean="0">
                <a:ea typeface="ＭＳ Ｐゴシック" panose="020B0600070205080204" pitchFamily="34" charset="-128"/>
              </a:rPr>
              <a:t>Building a super class from several classes</a:t>
            </a:r>
          </a:p>
        </p:txBody>
      </p:sp>
      <p:sp>
        <p:nvSpPr>
          <p:cNvPr id="316421" name="Rectangle 5"/>
          <p:cNvSpPr>
            <a:spLocks noGrp="1" noChangeArrowheads="1"/>
          </p:cNvSpPr>
          <p:nvPr>
            <p:ph type="body" idx="1"/>
          </p:nvPr>
        </p:nvSpPr>
        <p:spPr/>
        <p:txBody>
          <a:bodyPr/>
          <a:lstStyle/>
          <a:p>
            <a:r>
              <a:rPr lang="en-US" altLang="en-US" smtClean="0">
                <a:ea typeface="ＭＳ Ｐゴシック" panose="020B0600070205080204" pitchFamily="34" charset="-128"/>
              </a:rPr>
              <a:t>Prepare for inheritance. All operations must have the same signature but often the signatures do not match</a:t>
            </a:r>
          </a:p>
          <a:p>
            <a:r>
              <a:rPr lang="en-US" altLang="en-US" smtClean="0">
                <a:ea typeface="ＭＳ Ｐゴシック" panose="020B0600070205080204" pitchFamily="34" charset="-128"/>
              </a:rPr>
              <a:t>Abstract out the common behavior (set of operations with same signature) and create a superclass out of it.</a:t>
            </a:r>
          </a:p>
          <a:p>
            <a:r>
              <a:rPr lang="en-US" altLang="en-US" smtClean="0">
                <a:ea typeface="ＭＳ Ｐゴシック" panose="020B0600070205080204" pitchFamily="34" charset="-128"/>
              </a:rPr>
              <a:t>Superclasses are desirable. They</a:t>
            </a:r>
          </a:p>
          <a:p>
            <a:pPr lvl="1"/>
            <a:r>
              <a:rPr lang="en-US" altLang="en-US" smtClean="0">
                <a:ea typeface="ＭＳ Ｐゴシック" panose="020B0600070205080204" pitchFamily="34" charset="-128"/>
              </a:rPr>
              <a:t>increase modularity, extensibility and reusability</a:t>
            </a:r>
          </a:p>
          <a:p>
            <a:pPr lvl="1"/>
            <a:r>
              <a:rPr lang="en-US" altLang="en-US" smtClean="0">
                <a:ea typeface="ＭＳ Ｐゴシック" panose="020B0600070205080204" pitchFamily="34" charset="-128"/>
              </a:rPr>
              <a:t>improve configuration management</a:t>
            </a:r>
          </a:p>
          <a:p>
            <a:r>
              <a:rPr lang="en-US" altLang="en-US" smtClean="0">
                <a:ea typeface="ＭＳ Ｐゴシック" panose="020B0600070205080204" pitchFamily="34" charset="-128"/>
              </a:rPr>
              <a:t>Turn the superclass into an abstract interface if possible</a:t>
            </a:r>
          </a:p>
          <a:p>
            <a:pPr lvl="1"/>
            <a:r>
              <a:rPr lang="en-US" altLang="en-US" smtClean="0">
                <a:ea typeface="ＭＳ Ｐゴシック" panose="020B0600070205080204" pitchFamily="34" charset="-128"/>
              </a:rPr>
              <a:t>Use Bridge pattern.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64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642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642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642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642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642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642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1" grpId="0" build="p" bldLvl="3"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smtClean="0">
                <a:ea typeface="ＭＳ Ｐゴシック" panose="020B0600070205080204" pitchFamily="34" charset="-128"/>
              </a:rPr>
              <a:t>Model Transformation Example</a:t>
            </a:r>
          </a:p>
        </p:txBody>
      </p:sp>
      <p:sp>
        <p:nvSpPr>
          <p:cNvPr id="246789" name="Rectangle 5"/>
          <p:cNvSpPr>
            <a:spLocks noChangeArrowheads="1"/>
          </p:cNvSpPr>
          <p:nvPr/>
        </p:nvSpPr>
        <p:spPr bwMode="auto">
          <a:xfrm>
            <a:off x="357188" y="1155700"/>
            <a:ext cx="561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Verdana" panose="020B0604030504040204" pitchFamily="34" charset="0"/>
              </a:rPr>
              <a:t>Object design model before transformation:</a:t>
            </a:r>
            <a:endParaRPr lang="en-US" altLang="en-US" sz="2000" b="1">
              <a:latin typeface="Verdana" panose="020B0604030504040204" pitchFamily="34" charset="0"/>
            </a:endParaRPr>
          </a:p>
        </p:txBody>
      </p:sp>
      <p:sp>
        <p:nvSpPr>
          <p:cNvPr id="246790" name="Rectangle 6"/>
          <p:cNvSpPr>
            <a:spLocks noChangeArrowheads="1"/>
          </p:cNvSpPr>
          <p:nvPr/>
        </p:nvSpPr>
        <p:spPr bwMode="auto">
          <a:xfrm>
            <a:off x="357188" y="3451225"/>
            <a:ext cx="29829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Verdana" panose="020B0604030504040204" pitchFamily="34" charset="0"/>
              </a:rPr>
              <a:t>Object design model after transformation: </a:t>
            </a:r>
            <a:endParaRPr lang="en-US" altLang="en-US" sz="2000" b="1">
              <a:latin typeface="Verdana" panose="020B0604030504040204" pitchFamily="34" charset="0"/>
            </a:endParaRPr>
          </a:p>
        </p:txBody>
      </p:sp>
      <p:grpSp>
        <p:nvGrpSpPr>
          <p:cNvPr id="2" name="Group 43"/>
          <p:cNvGrpSpPr>
            <a:grpSpLocks/>
          </p:cNvGrpSpPr>
          <p:nvPr/>
        </p:nvGrpSpPr>
        <p:grpSpPr bwMode="auto">
          <a:xfrm>
            <a:off x="4584700" y="2811463"/>
            <a:ext cx="203200" cy="919162"/>
            <a:chOff x="2888" y="1771"/>
            <a:chExt cx="128" cy="579"/>
          </a:xfrm>
        </p:grpSpPr>
        <p:sp>
          <p:nvSpPr>
            <p:cNvPr id="30755" name="Oval 7"/>
            <p:cNvSpPr>
              <a:spLocks noChangeArrowheads="1"/>
            </p:cNvSpPr>
            <p:nvPr/>
          </p:nvSpPr>
          <p:spPr bwMode="auto">
            <a:xfrm>
              <a:off x="2936" y="2005"/>
              <a:ext cx="32" cy="32"/>
            </a:xfrm>
            <a:prstGeom prst="ellipse">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0756" name="Line 8"/>
            <p:cNvSpPr>
              <a:spLocks noChangeShapeType="1"/>
            </p:cNvSpPr>
            <p:nvPr/>
          </p:nvSpPr>
          <p:spPr bwMode="auto">
            <a:xfrm>
              <a:off x="2952" y="2037"/>
              <a:ext cx="64"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757" name="Freeform 9"/>
            <p:cNvSpPr>
              <a:spLocks/>
            </p:cNvSpPr>
            <p:nvPr/>
          </p:nvSpPr>
          <p:spPr bwMode="auto">
            <a:xfrm>
              <a:off x="2888" y="2037"/>
              <a:ext cx="128" cy="241"/>
            </a:xfrm>
            <a:custGeom>
              <a:avLst/>
              <a:gdLst>
                <a:gd name="T0" fmla="*/ 128 w 128"/>
                <a:gd name="T1" fmla="*/ 0 h 241"/>
                <a:gd name="T2" fmla="*/ 64 w 128"/>
                <a:gd name="T3" fmla="*/ 241 h 241"/>
                <a:gd name="T4" fmla="*/ 0 w 128"/>
                <a:gd name="T5" fmla="*/ 0 h 241"/>
                <a:gd name="T6" fmla="*/ 0 60000 65536"/>
                <a:gd name="T7" fmla="*/ 0 60000 65536"/>
                <a:gd name="T8" fmla="*/ 0 60000 65536"/>
                <a:gd name="T9" fmla="*/ 0 w 128"/>
                <a:gd name="T10" fmla="*/ 0 h 241"/>
                <a:gd name="T11" fmla="*/ 128 w 128"/>
                <a:gd name="T12" fmla="*/ 241 h 241"/>
              </a:gdLst>
              <a:ahLst/>
              <a:cxnLst>
                <a:cxn ang="T6">
                  <a:pos x="T0" y="T1"/>
                </a:cxn>
                <a:cxn ang="T7">
                  <a:pos x="T2" y="T3"/>
                </a:cxn>
                <a:cxn ang="T8">
                  <a:pos x="T4" y="T5"/>
                </a:cxn>
              </a:cxnLst>
              <a:rect l="T9" t="T10" r="T11" b="T12"/>
              <a:pathLst>
                <a:path w="128" h="241">
                  <a:moveTo>
                    <a:pt x="128" y="0"/>
                  </a:moveTo>
                  <a:lnTo>
                    <a:pt x="64" y="24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0758" name="Line 10"/>
            <p:cNvSpPr>
              <a:spLocks noChangeShapeType="1"/>
            </p:cNvSpPr>
            <p:nvPr/>
          </p:nvSpPr>
          <p:spPr bwMode="auto">
            <a:xfrm>
              <a:off x="2888" y="2037"/>
              <a:ext cx="64"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759" name="Rectangle 12"/>
            <p:cNvSpPr>
              <a:spLocks noChangeArrowheads="1"/>
            </p:cNvSpPr>
            <p:nvPr/>
          </p:nvSpPr>
          <p:spPr bwMode="auto">
            <a:xfrm>
              <a:off x="2936" y="2021"/>
              <a:ext cx="32" cy="16"/>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30760" name="Group 13"/>
            <p:cNvGrpSpPr>
              <a:grpSpLocks/>
            </p:cNvGrpSpPr>
            <p:nvPr/>
          </p:nvGrpSpPr>
          <p:grpSpPr bwMode="auto">
            <a:xfrm>
              <a:off x="2888" y="1771"/>
              <a:ext cx="128" cy="579"/>
              <a:chOff x="2888" y="1771"/>
              <a:chExt cx="128" cy="579"/>
            </a:xfrm>
          </p:grpSpPr>
          <p:sp>
            <p:nvSpPr>
              <p:cNvPr id="30761" name="Freeform 14"/>
              <p:cNvSpPr>
                <a:spLocks/>
              </p:cNvSpPr>
              <p:nvPr/>
            </p:nvSpPr>
            <p:spPr bwMode="auto">
              <a:xfrm>
                <a:off x="2888" y="2109"/>
                <a:ext cx="128" cy="241"/>
              </a:xfrm>
              <a:custGeom>
                <a:avLst/>
                <a:gdLst>
                  <a:gd name="T0" fmla="*/ 64 w 128"/>
                  <a:gd name="T1" fmla="*/ 0 h 241"/>
                  <a:gd name="T2" fmla="*/ 128 w 128"/>
                  <a:gd name="T3" fmla="*/ 0 h 241"/>
                  <a:gd name="T4" fmla="*/ 64 w 128"/>
                  <a:gd name="T5" fmla="*/ 241 h 241"/>
                  <a:gd name="T6" fmla="*/ 0 w 128"/>
                  <a:gd name="T7" fmla="*/ 0 h 241"/>
                  <a:gd name="T8" fmla="*/ 64 w 128"/>
                  <a:gd name="T9" fmla="*/ 0 h 241"/>
                  <a:gd name="T10" fmla="*/ 0 60000 65536"/>
                  <a:gd name="T11" fmla="*/ 0 60000 65536"/>
                  <a:gd name="T12" fmla="*/ 0 60000 65536"/>
                  <a:gd name="T13" fmla="*/ 0 60000 65536"/>
                  <a:gd name="T14" fmla="*/ 0 60000 65536"/>
                  <a:gd name="T15" fmla="*/ 0 w 128"/>
                  <a:gd name="T16" fmla="*/ 0 h 241"/>
                  <a:gd name="T17" fmla="*/ 128 w 128"/>
                  <a:gd name="T18" fmla="*/ 241 h 241"/>
                </a:gdLst>
                <a:ahLst/>
                <a:cxnLst>
                  <a:cxn ang="T10">
                    <a:pos x="T0" y="T1"/>
                  </a:cxn>
                  <a:cxn ang="T11">
                    <a:pos x="T2" y="T3"/>
                  </a:cxn>
                  <a:cxn ang="T12">
                    <a:pos x="T4" y="T5"/>
                  </a:cxn>
                  <a:cxn ang="T13">
                    <a:pos x="T6" y="T7"/>
                  </a:cxn>
                  <a:cxn ang="T14">
                    <a:pos x="T8" y="T9"/>
                  </a:cxn>
                </a:cxnLst>
                <a:rect l="T15" t="T16" r="T17" b="T18"/>
                <a:pathLst>
                  <a:path w="128" h="241">
                    <a:moveTo>
                      <a:pt x="64" y="0"/>
                    </a:moveTo>
                    <a:lnTo>
                      <a:pt x="128" y="0"/>
                    </a:lnTo>
                    <a:lnTo>
                      <a:pt x="64" y="241"/>
                    </a:lnTo>
                    <a:lnTo>
                      <a:pt x="0" y="0"/>
                    </a:lnTo>
                    <a:lnTo>
                      <a:pt x="64" y="0"/>
                    </a:lnTo>
                    <a:close/>
                  </a:path>
                </a:pathLst>
              </a:cu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0762" name="Rectangle 15"/>
              <p:cNvSpPr>
                <a:spLocks noChangeArrowheads="1"/>
              </p:cNvSpPr>
              <p:nvPr/>
            </p:nvSpPr>
            <p:spPr bwMode="auto">
              <a:xfrm>
                <a:off x="2936" y="1771"/>
                <a:ext cx="32" cy="322"/>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grpSp>
      <p:grpSp>
        <p:nvGrpSpPr>
          <p:cNvPr id="4" name="Group 41"/>
          <p:cNvGrpSpPr>
            <a:grpSpLocks/>
          </p:cNvGrpSpPr>
          <p:nvPr/>
        </p:nvGrpSpPr>
        <p:grpSpPr bwMode="auto">
          <a:xfrm>
            <a:off x="3767138" y="1804988"/>
            <a:ext cx="2228850" cy="852487"/>
            <a:chOff x="2373" y="1137"/>
            <a:chExt cx="1403" cy="537"/>
          </a:xfrm>
        </p:grpSpPr>
        <p:sp>
          <p:nvSpPr>
            <p:cNvPr id="30751" name="Rectangle 24"/>
            <p:cNvSpPr>
              <a:spLocks noChangeArrowheads="1"/>
            </p:cNvSpPr>
            <p:nvPr/>
          </p:nvSpPr>
          <p:spPr bwMode="auto">
            <a:xfrm>
              <a:off x="2373" y="1456"/>
              <a:ext cx="1398" cy="209"/>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0752" name="Rectangle 25"/>
            <p:cNvSpPr>
              <a:spLocks noChangeArrowheads="1"/>
            </p:cNvSpPr>
            <p:nvPr/>
          </p:nvSpPr>
          <p:spPr bwMode="auto">
            <a:xfrm>
              <a:off x="2373" y="1137"/>
              <a:ext cx="1398" cy="321"/>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0753" name="Rectangle 26"/>
            <p:cNvSpPr>
              <a:spLocks noChangeArrowheads="1"/>
            </p:cNvSpPr>
            <p:nvPr/>
          </p:nvSpPr>
          <p:spPr bwMode="auto">
            <a:xfrm>
              <a:off x="2686" y="1241"/>
              <a:ext cx="96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Lucida Sans Typewriter" panose="020B0509030504030204" pitchFamily="49" charset="0"/>
                </a:rPr>
                <a:t>Advertiser</a:t>
              </a:r>
              <a:endParaRPr lang="en-US" altLang="en-US" sz="2000">
                <a:latin typeface="Lucida Sans Typewriter" panose="020B0509030504030204" pitchFamily="49" charset="0"/>
              </a:endParaRPr>
            </a:p>
          </p:txBody>
        </p:sp>
        <p:sp>
          <p:nvSpPr>
            <p:cNvPr id="30754" name="Rectangle 27"/>
            <p:cNvSpPr>
              <a:spLocks noChangeArrowheads="1"/>
            </p:cNvSpPr>
            <p:nvPr/>
          </p:nvSpPr>
          <p:spPr bwMode="auto">
            <a:xfrm>
              <a:off x="2427" y="1482"/>
              <a:ext cx="134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Lucida Sans Typewriter" panose="020B0509030504030204" pitchFamily="49" charset="0"/>
                </a:rPr>
                <a:t>+email:Address</a:t>
              </a:r>
              <a:endParaRPr lang="en-US" altLang="en-US" sz="2000">
                <a:latin typeface="Lucida Sans Typewriter" panose="020B0509030504030204" pitchFamily="49" charset="0"/>
              </a:endParaRPr>
            </a:p>
          </p:txBody>
        </p:sp>
      </p:grpSp>
      <p:grpSp>
        <p:nvGrpSpPr>
          <p:cNvPr id="30727" name="Group 45"/>
          <p:cNvGrpSpPr>
            <a:grpSpLocks/>
          </p:cNvGrpSpPr>
          <p:nvPr/>
        </p:nvGrpSpPr>
        <p:grpSpPr bwMode="auto">
          <a:xfrm>
            <a:off x="6115050" y="1804988"/>
            <a:ext cx="2451100" cy="850900"/>
            <a:chOff x="3852" y="1137"/>
            <a:chExt cx="1544" cy="536"/>
          </a:xfrm>
        </p:grpSpPr>
        <p:sp>
          <p:nvSpPr>
            <p:cNvPr id="30747" name="Rectangle 28"/>
            <p:cNvSpPr>
              <a:spLocks noChangeArrowheads="1"/>
            </p:cNvSpPr>
            <p:nvPr/>
          </p:nvSpPr>
          <p:spPr bwMode="auto">
            <a:xfrm>
              <a:off x="3852" y="1464"/>
              <a:ext cx="1544" cy="209"/>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0748" name="Rectangle 29"/>
            <p:cNvSpPr>
              <a:spLocks noChangeArrowheads="1"/>
            </p:cNvSpPr>
            <p:nvPr/>
          </p:nvSpPr>
          <p:spPr bwMode="auto">
            <a:xfrm>
              <a:off x="3852" y="1137"/>
              <a:ext cx="1544" cy="321"/>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0749" name="Rectangle 30"/>
            <p:cNvSpPr>
              <a:spLocks noChangeArrowheads="1"/>
            </p:cNvSpPr>
            <p:nvPr/>
          </p:nvSpPr>
          <p:spPr bwMode="auto">
            <a:xfrm>
              <a:off x="4490" y="1193"/>
              <a:ext cx="5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Lucida Sans Typewriter" panose="020B0509030504030204" pitchFamily="49" charset="0"/>
                </a:rPr>
                <a:t>Player</a:t>
              </a:r>
              <a:endParaRPr lang="en-US" altLang="en-US" sz="2000">
                <a:latin typeface="Lucida Sans Typewriter" panose="020B0509030504030204" pitchFamily="49" charset="0"/>
              </a:endParaRPr>
            </a:p>
          </p:txBody>
        </p:sp>
        <p:sp>
          <p:nvSpPr>
            <p:cNvPr id="30750" name="Rectangle 31"/>
            <p:cNvSpPr>
              <a:spLocks noChangeArrowheads="1"/>
            </p:cNvSpPr>
            <p:nvPr/>
          </p:nvSpPr>
          <p:spPr bwMode="auto">
            <a:xfrm>
              <a:off x="3973" y="1454"/>
              <a:ext cx="135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Lucida Sans Typewriter" panose="020B0509030504030204" pitchFamily="49" charset="0"/>
                </a:rPr>
                <a:t>+email:Address</a:t>
              </a:r>
              <a:endParaRPr lang="en-US" altLang="en-US" sz="2000">
                <a:latin typeface="Lucida Sans Typewriter" panose="020B0509030504030204" pitchFamily="49" charset="0"/>
              </a:endParaRPr>
            </a:p>
          </p:txBody>
        </p:sp>
      </p:grpSp>
      <p:grpSp>
        <p:nvGrpSpPr>
          <p:cNvPr id="6" name="Group 42"/>
          <p:cNvGrpSpPr>
            <a:grpSpLocks/>
          </p:cNvGrpSpPr>
          <p:nvPr/>
        </p:nvGrpSpPr>
        <p:grpSpPr bwMode="auto">
          <a:xfrm>
            <a:off x="1243013" y="1804988"/>
            <a:ext cx="2219325" cy="852487"/>
            <a:chOff x="783" y="1137"/>
            <a:chExt cx="1398" cy="537"/>
          </a:xfrm>
        </p:grpSpPr>
        <p:sp>
          <p:nvSpPr>
            <p:cNvPr id="30743" name="Rectangle 32"/>
            <p:cNvSpPr>
              <a:spLocks noChangeArrowheads="1"/>
            </p:cNvSpPr>
            <p:nvPr/>
          </p:nvSpPr>
          <p:spPr bwMode="auto">
            <a:xfrm>
              <a:off x="783" y="1456"/>
              <a:ext cx="1398" cy="209"/>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0744" name="Rectangle 33"/>
            <p:cNvSpPr>
              <a:spLocks noChangeArrowheads="1"/>
            </p:cNvSpPr>
            <p:nvPr/>
          </p:nvSpPr>
          <p:spPr bwMode="auto">
            <a:xfrm>
              <a:off x="783" y="1137"/>
              <a:ext cx="1398" cy="321"/>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0745" name="Rectangle 34"/>
            <p:cNvSpPr>
              <a:spLocks noChangeArrowheads="1"/>
            </p:cNvSpPr>
            <p:nvPr/>
          </p:nvSpPr>
          <p:spPr bwMode="auto">
            <a:xfrm>
              <a:off x="951" y="1241"/>
              <a:ext cx="10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2000">
                  <a:solidFill>
                    <a:srgbClr val="000000"/>
                  </a:solidFill>
                  <a:latin typeface="Lucida Sans Typewriter" panose="020B0509030504030204" pitchFamily="49" charset="0"/>
                </a:rPr>
                <a:t>LeagueOwner</a:t>
              </a:r>
              <a:endParaRPr lang="en-US" altLang="en-US" sz="2000">
                <a:latin typeface="Lucida Sans Typewriter" panose="020B0509030504030204" pitchFamily="49" charset="0"/>
              </a:endParaRPr>
            </a:p>
          </p:txBody>
        </p:sp>
        <p:sp>
          <p:nvSpPr>
            <p:cNvPr id="30746" name="Rectangle 35"/>
            <p:cNvSpPr>
              <a:spLocks noChangeArrowheads="1"/>
            </p:cNvSpPr>
            <p:nvPr/>
          </p:nvSpPr>
          <p:spPr bwMode="auto">
            <a:xfrm>
              <a:off x="808" y="1482"/>
              <a:ext cx="135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2000">
                  <a:solidFill>
                    <a:srgbClr val="000000"/>
                  </a:solidFill>
                  <a:latin typeface="Lucida Sans Typewriter" panose="020B0509030504030204" pitchFamily="49" charset="0"/>
                </a:rPr>
                <a:t>+email:Address</a:t>
              </a:r>
              <a:endParaRPr lang="en-US" altLang="en-US" sz="2000">
                <a:latin typeface="Lucida Sans Typewriter" panose="020B0509030504030204" pitchFamily="49" charset="0"/>
              </a:endParaRPr>
            </a:p>
          </p:txBody>
        </p:sp>
      </p:grpSp>
      <p:grpSp>
        <p:nvGrpSpPr>
          <p:cNvPr id="7" name="Group 44"/>
          <p:cNvGrpSpPr>
            <a:grpSpLocks/>
          </p:cNvGrpSpPr>
          <p:nvPr/>
        </p:nvGrpSpPr>
        <p:grpSpPr bwMode="auto">
          <a:xfrm>
            <a:off x="1052513" y="4024313"/>
            <a:ext cx="7494587" cy="2166937"/>
            <a:chOff x="671" y="2535"/>
            <a:chExt cx="4578" cy="1365"/>
          </a:xfrm>
        </p:grpSpPr>
        <p:sp>
          <p:nvSpPr>
            <p:cNvPr id="30730" name="Rectangle 3"/>
            <p:cNvSpPr>
              <a:spLocks noChangeArrowheads="1"/>
            </p:cNvSpPr>
            <p:nvPr/>
          </p:nvSpPr>
          <p:spPr bwMode="auto">
            <a:xfrm>
              <a:off x="3852" y="3579"/>
              <a:ext cx="1397" cy="321"/>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0731" name="Rectangle 4"/>
            <p:cNvSpPr>
              <a:spLocks noChangeArrowheads="1"/>
            </p:cNvSpPr>
            <p:nvPr/>
          </p:nvSpPr>
          <p:spPr bwMode="auto">
            <a:xfrm>
              <a:off x="4317" y="3635"/>
              <a:ext cx="5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Lucida Sans Typewriter" panose="020B0509030504030204" pitchFamily="49" charset="0"/>
                </a:rPr>
                <a:t>Player</a:t>
              </a:r>
              <a:endParaRPr lang="en-US" altLang="en-US" sz="2000">
                <a:latin typeface="Lucida Sans Typewriter" panose="020B0509030504030204" pitchFamily="49" charset="0"/>
              </a:endParaRPr>
            </a:p>
          </p:txBody>
        </p:sp>
        <p:sp>
          <p:nvSpPr>
            <p:cNvPr id="30732" name="Rectangle 16"/>
            <p:cNvSpPr>
              <a:spLocks noChangeArrowheads="1"/>
            </p:cNvSpPr>
            <p:nvPr/>
          </p:nvSpPr>
          <p:spPr bwMode="auto">
            <a:xfrm>
              <a:off x="2261" y="3579"/>
              <a:ext cx="1398" cy="321"/>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0733" name="Rectangle 17"/>
            <p:cNvSpPr>
              <a:spLocks noChangeArrowheads="1"/>
            </p:cNvSpPr>
            <p:nvPr/>
          </p:nvSpPr>
          <p:spPr bwMode="auto">
            <a:xfrm>
              <a:off x="2574" y="3635"/>
              <a:ext cx="9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Lucida Sans Typewriter" panose="020B0509030504030204" pitchFamily="49" charset="0"/>
                </a:rPr>
                <a:t>Advertiser</a:t>
              </a:r>
              <a:endParaRPr lang="en-US" altLang="en-US" sz="2000">
                <a:latin typeface="Lucida Sans Typewriter" panose="020B0509030504030204" pitchFamily="49" charset="0"/>
              </a:endParaRPr>
            </a:p>
          </p:txBody>
        </p:sp>
        <p:sp>
          <p:nvSpPr>
            <p:cNvPr id="30734" name="Rectangle 18"/>
            <p:cNvSpPr>
              <a:spLocks noChangeArrowheads="1"/>
            </p:cNvSpPr>
            <p:nvPr/>
          </p:nvSpPr>
          <p:spPr bwMode="auto">
            <a:xfrm>
              <a:off x="671" y="3579"/>
              <a:ext cx="1398" cy="321"/>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0735" name="Rectangle 19"/>
            <p:cNvSpPr>
              <a:spLocks noChangeArrowheads="1"/>
            </p:cNvSpPr>
            <p:nvPr/>
          </p:nvSpPr>
          <p:spPr bwMode="auto">
            <a:xfrm>
              <a:off x="946" y="3635"/>
              <a:ext cx="10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Lucida Sans Typewriter" panose="020B0509030504030204" pitchFamily="49" charset="0"/>
                </a:rPr>
                <a:t>LeagueOwner</a:t>
              </a:r>
              <a:endParaRPr lang="en-US" altLang="en-US" sz="2000">
                <a:latin typeface="Lucida Sans Typewriter" panose="020B0509030504030204" pitchFamily="49" charset="0"/>
              </a:endParaRPr>
            </a:p>
          </p:txBody>
        </p:sp>
        <p:sp>
          <p:nvSpPr>
            <p:cNvPr id="30736" name="Rectangle 20"/>
            <p:cNvSpPr>
              <a:spLocks noChangeArrowheads="1"/>
            </p:cNvSpPr>
            <p:nvPr/>
          </p:nvSpPr>
          <p:spPr bwMode="auto">
            <a:xfrm>
              <a:off x="2261" y="2854"/>
              <a:ext cx="1398" cy="19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0737" name="Rectangle 21"/>
            <p:cNvSpPr>
              <a:spLocks noChangeArrowheads="1"/>
            </p:cNvSpPr>
            <p:nvPr/>
          </p:nvSpPr>
          <p:spPr bwMode="auto">
            <a:xfrm>
              <a:off x="2261" y="2535"/>
              <a:ext cx="1398" cy="321"/>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0738" name="Rectangle 22"/>
            <p:cNvSpPr>
              <a:spLocks noChangeArrowheads="1"/>
            </p:cNvSpPr>
            <p:nvPr/>
          </p:nvSpPr>
          <p:spPr bwMode="auto">
            <a:xfrm>
              <a:off x="2845" y="2591"/>
              <a:ext cx="37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Lucida Sans Typewriter" panose="020B0509030504030204" pitchFamily="49" charset="0"/>
                </a:rPr>
                <a:t>User</a:t>
              </a:r>
              <a:endParaRPr lang="en-US" altLang="en-US" sz="2000">
                <a:latin typeface="Lucida Sans Typewriter" panose="020B0509030504030204" pitchFamily="49" charset="0"/>
              </a:endParaRPr>
            </a:p>
          </p:txBody>
        </p:sp>
        <p:sp>
          <p:nvSpPr>
            <p:cNvPr id="30739" name="Rectangle 23"/>
            <p:cNvSpPr>
              <a:spLocks noChangeArrowheads="1"/>
            </p:cNvSpPr>
            <p:nvPr/>
          </p:nvSpPr>
          <p:spPr bwMode="auto">
            <a:xfrm>
              <a:off x="2355" y="2832"/>
              <a:ext cx="13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000000"/>
                  </a:solidFill>
                  <a:latin typeface="Lucida Sans Typewriter" panose="020B0509030504030204" pitchFamily="49" charset="0"/>
                </a:rPr>
                <a:t>+email:Address</a:t>
              </a:r>
              <a:endParaRPr lang="en-US" altLang="en-US" sz="2000">
                <a:latin typeface="Lucida Sans Typewriter" panose="020B0509030504030204" pitchFamily="49" charset="0"/>
              </a:endParaRPr>
            </a:p>
          </p:txBody>
        </p:sp>
        <p:sp>
          <p:nvSpPr>
            <p:cNvPr id="30740" name="Freeform 36"/>
            <p:cNvSpPr>
              <a:spLocks/>
            </p:cNvSpPr>
            <p:nvPr/>
          </p:nvSpPr>
          <p:spPr bwMode="auto">
            <a:xfrm>
              <a:off x="2840" y="3047"/>
              <a:ext cx="224" cy="176"/>
            </a:xfrm>
            <a:custGeom>
              <a:avLst/>
              <a:gdLst>
                <a:gd name="T0" fmla="*/ 112 w 224"/>
                <a:gd name="T1" fmla="*/ 176 h 176"/>
                <a:gd name="T2" fmla="*/ 0 w 224"/>
                <a:gd name="T3" fmla="*/ 176 h 176"/>
                <a:gd name="T4" fmla="*/ 112 w 224"/>
                <a:gd name="T5" fmla="*/ 0 h 176"/>
                <a:gd name="T6" fmla="*/ 224 w 224"/>
                <a:gd name="T7" fmla="*/ 176 h 176"/>
                <a:gd name="T8" fmla="*/ 112 w 224"/>
                <a:gd name="T9" fmla="*/ 176 h 176"/>
                <a:gd name="T10" fmla="*/ 0 60000 65536"/>
                <a:gd name="T11" fmla="*/ 0 60000 65536"/>
                <a:gd name="T12" fmla="*/ 0 60000 65536"/>
                <a:gd name="T13" fmla="*/ 0 60000 65536"/>
                <a:gd name="T14" fmla="*/ 0 60000 65536"/>
                <a:gd name="T15" fmla="*/ 0 w 224"/>
                <a:gd name="T16" fmla="*/ 0 h 176"/>
                <a:gd name="T17" fmla="*/ 224 w 224"/>
                <a:gd name="T18" fmla="*/ 176 h 176"/>
              </a:gdLst>
              <a:ahLst/>
              <a:cxnLst>
                <a:cxn ang="T10">
                  <a:pos x="T0" y="T1"/>
                </a:cxn>
                <a:cxn ang="T11">
                  <a:pos x="T2" y="T3"/>
                </a:cxn>
                <a:cxn ang="T12">
                  <a:pos x="T4" y="T5"/>
                </a:cxn>
                <a:cxn ang="T13">
                  <a:pos x="T6" y="T7"/>
                </a:cxn>
                <a:cxn ang="T14">
                  <a:pos x="T8" y="T9"/>
                </a:cxn>
              </a:cxnLst>
              <a:rect l="T15" t="T16" r="T17" b="T18"/>
              <a:pathLst>
                <a:path w="224" h="176">
                  <a:moveTo>
                    <a:pt x="112" y="176"/>
                  </a:moveTo>
                  <a:lnTo>
                    <a:pt x="0" y="176"/>
                  </a:lnTo>
                  <a:lnTo>
                    <a:pt x="112" y="0"/>
                  </a:lnTo>
                  <a:lnTo>
                    <a:pt x="224" y="176"/>
                  </a:lnTo>
                  <a:lnTo>
                    <a:pt x="112" y="176"/>
                  </a:lnTo>
                  <a:close/>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0741" name="Freeform 37"/>
            <p:cNvSpPr>
              <a:spLocks/>
            </p:cNvSpPr>
            <p:nvPr/>
          </p:nvSpPr>
          <p:spPr bwMode="auto">
            <a:xfrm>
              <a:off x="1362" y="3386"/>
              <a:ext cx="3180" cy="193"/>
            </a:xfrm>
            <a:custGeom>
              <a:avLst/>
              <a:gdLst>
                <a:gd name="T0" fmla="*/ 0 w 3180"/>
                <a:gd name="T1" fmla="*/ 193 h 193"/>
                <a:gd name="T2" fmla="*/ 0 w 3180"/>
                <a:gd name="T3" fmla="*/ 0 h 193"/>
                <a:gd name="T4" fmla="*/ 3180 w 3180"/>
                <a:gd name="T5" fmla="*/ 0 h 193"/>
                <a:gd name="T6" fmla="*/ 3180 w 3180"/>
                <a:gd name="T7" fmla="*/ 177 h 193"/>
                <a:gd name="T8" fmla="*/ 0 60000 65536"/>
                <a:gd name="T9" fmla="*/ 0 60000 65536"/>
                <a:gd name="T10" fmla="*/ 0 60000 65536"/>
                <a:gd name="T11" fmla="*/ 0 60000 65536"/>
                <a:gd name="T12" fmla="*/ 0 w 3180"/>
                <a:gd name="T13" fmla="*/ 0 h 193"/>
                <a:gd name="T14" fmla="*/ 3180 w 3180"/>
                <a:gd name="T15" fmla="*/ 193 h 193"/>
              </a:gdLst>
              <a:ahLst/>
              <a:cxnLst>
                <a:cxn ang="T8">
                  <a:pos x="T0" y="T1"/>
                </a:cxn>
                <a:cxn ang="T9">
                  <a:pos x="T2" y="T3"/>
                </a:cxn>
                <a:cxn ang="T10">
                  <a:pos x="T4" y="T5"/>
                </a:cxn>
                <a:cxn ang="T11">
                  <a:pos x="T6" y="T7"/>
                </a:cxn>
              </a:cxnLst>
              <a:rect l="T12" t="T13" r="T14" b="T15"/>
              <a:pathLst>
                <a:path w="3180" h="193">
                  <a:moveTo>
                    <a:pt x="0" y="193"/>
                  </a:moveTo>
                  <a:lnTo>
                    <a:pt x="0" y="0"/>
                  </a:lnTo>
                  <a:lnTo>
                    <a:pt x="3180" y="0"/>
                  </a:lnTo>
                  <a:lnTo>
                    <a:pt x="3180" y="177"/>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0742" name="Line 38"/>
            <p:cNvSpPr>
              <a:spLocks noChangeShapeType="1"/>
            </p:cNvSpPr>
            <p:nvPr/>
          </p:nvSpPr>
          <p:spPr bwMode="auto">
            <a:xfrm flipV="1">
              <a:off x="2952" y="3225"/>
              <a:ext cx="1" cy="35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6789">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679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9" grpId="0" build="p" autoUpdateAnimBg="0"/>
      <p:bldP spid="246790"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smtClean="0">
                <a:ea typeface="ＭＳ Ｐゴシック" panose="020B0600070205080204" pitchFamily="34" charset="-128"/>
              </a:rPr>
              <a:t>4 Different Types of </a:t>
            </a:r>
            <a:r>
              <a:rPr lang="en-US" altLang="en-US" smtClean="0">
                <a:solidFill>
                  <a:srgbClr val="FF0000"/>
                </a:solidFill>
                <a:ea typeface="ＭＳ Ｐゴシック" panose="020B0600070205080204" pitchFamily="34" charset="-128"/>
              </a:rPr>
              <a:t>Transformations</a:t>
            </a:r>
            <a:endParaRPr lang="en-US" altLang="en-US" smtClean="0">
              <a:ea typeface="ＭＳ Ｐゴシック" panose="020B0600070205080204" pitchFamily="34" charset="-128"/>
            </a:endParaRPr>
          </a:p>
        </p:txBody>
      </p:sp>
      <p:grpSp>
        <p:nvGrpSpPr>
          <p:cNvPr id="32771" name="Group 3"/>
          <p:cNvGrpSpPr>
            <a:grpSpLocks/>
          </p:cNvGrpSpPr>
          <p:nvPr/>
        </p:nvGrpSpPr>
        <p:grpSpPr bwMode="auto">
          <a:xfrm>
            <a:off x="5540375" y="2338388"/>
            <a:ext cx="3168650" cy="2895600"/>
            <a:chOff x="3370" y="1505"/>
            <a:chExt cx="1996" cy="1824"/>
          </a:xfrm>
        </p:grpSpPr>
        <p:sp>
          <p:nvSpPr>
            <p:cNvPr id="32805" name="Oval 4"/>
            <p:cNvSpPr>
              <a:spLocks noChangeArrowheads="1"/>
            </p:cNvSpPr>
            <p:nvPr/>
          </p:nvSpPr>
          <p:spPr bwMode="auto">
            <a:xfrm>
              <a:off x="3856" y="2201"/>
              <a:ext cx="103" cy="124"/>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2806" name="Oval 5"/>
            <p:cNvSpPr>
              <a:spLocks noChangeArrowheads="1"/>
            </p:cNvSpPr>
            <p:nvPr/>
          </p:nvSpPr>
          <p:spPr bwMode="auto">
            <a:xfrm>
              <a:off x="4041" y="1747"/>
              <a:ext cx="124" cy="124"/>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2807" name="Oval 6"/>
            <p:cNvSpPr>
              <a:spLocks noChangeArrowheads="1"/>
            </p:cNvSpPr>
            <p:nvPr/>
          </p:nvSpPr>
          <p:spPr bwMode="auto">
            <a:xfrm>
              <a:off x="4165" y="2345"/>
              <a:ext cx="103" cy="124"/>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2808" name="Oval 7"/>
            <p:cNvSpPr>
              <a:spLocks noChangeArrowheads="1"/>
            </p:cNvSpPr>
            <p:nvPr/>
          </p:nvSpPr>
          <p:spPr bwMode="auto">
            <a:xfrm>
              <a:off x="3732" y="1933"/>
              <a:ext cx="124" cy="123"/>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2809" name="Oval 8"/>
            <p:cNvSpPr>
              <a:spLocks noChangeArrowheads="1"/>
            </p:cNvSpPr>
            <p:nvPr/>
          </p:nvSpPr>
          <p:spPr bwMode="auto">
            <a:xfrm>
              <a:off x="4062" y="2614"/>
              <a:ext cx="124" cy="123"/>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32810" name="Group 9"/>
            <p:cNvGrpSpPr>
              <a:grpSpLocks/>
            </p:cNvGrpSpPr>
            <p:nvPr/>
          </p:nvGrpSpPr>
          <p:grpSpPr bwMode="auto">
            <a:xfrm>
              <a:off x="3370" y="1505"/>
              <a:ext cx="1996" cy="1824"/>
              <a:chOff x="3370" y="1505"/>
              <a:chExt cx="1996" cy="1824"/>
            </a:xfrm>
          </p:grpSpPr>
          <p:sp>
            <p:nvSpPr>
              <p:cNvPr id="32811" name="Oval 10"/>
              <p:cNvSpPr>
                <a:spLocks noChangeArrowheads="1"/>
              </p:cNvSpPr>
              <p:nvPr/>
            </p:nvSpPr>
            <p:spPr bwMode="auto">
              <a:xfrm>
                <a:off x="3505" y="1505"/>
                <a:ext cx="990" cy="1445"/>
              </a:xfrm>
              <a:prstGeom prst="ellipse">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2812" name="Rectangle 11"/>
              <p:cNvSpPr>
                <a:spLocks noChangeArrowheads="1"/>
              </p:cNvSpPr>
              <p:nvPr/>
            </p:nvSpPr>
            <p:spPr bwMode="auto">
              <a:xfrm>
                <a:off x="3370" y="3099"/>
                <a:ext cx="19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b="1">
                    <a:solidFill>
                      <a:srgbClr val="000000"/>
                    </a:solidFill>
                    <a:latin typeface="Verdana" panose="020B0604030504040204" pitchFamily="34" charset="0"/>
                  </a:rPr>
                  <a:t>Source code space</a:t>
                </a:r>
                <a:endParaRPr lang="en-US" altLang="en-US" sz="2100">
                  <a:solidFill>
                    <a:srgbClr val="000000"/>
                  </a:solidFill>
                  <a:latin typeface="Verdana" panose="020B0604030504040204" pitchFamily="34" charset="0"/>
                </a:endParaRPr>
              </a:p>
            </p:txBody>
          </p:sp>
        </p:grpSp>
      </p:grpSp>
      <p:grpSp>
        <p:nvGrpSpPr>
          <p:cNvPr id="32772" name="Group 12"/>
          <p:cNvGrpSpPr>
            <a:grpSpLocks/>
          </p:cNvGrpSpPr>
          <p:nvPr/>
        </p:nvGrpSpPr>
        <p:grpSpPr bwMode="auto">
          <a:xfrm>
            <a:off x="3198813" y="2722563"/>
            <a:ext cx="3473450" cy="196850"/>
            <a:chOff x="2015" y="1715"/>
            <a:chExt cx="2188" cy="124"/>
          </a:xfrm>
        </p:grpSpPr>
        <p:sp>
          <p:nvSpPr>
            <p:cNvPr id="32801" name="Line 13"/>
            <p:cNvSpPr>
              <a:spLocks noChangeShapeType="1"/>
            </p:cNvSpPr>
            <p:nvPr/>
          </p:nvSpPr>
          <p:spPr bwMode="auto">
            <a:xfrm>
              <a:off x="3976" y="1768"/>
              <a:ext cx="227" cy="1"/>
            </a:xfrm>
            <a:prstGeom prst="line">
              <a:avLst/>
            </a:prstGeom>
            <a:noFill/>
            <a:ln w="3333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32802" name="Group 14"/>
            <p:cNvGrpSpPr>
              <a:grpSpLocks/>
            </p:cNvGrpSpPr>
            <p:nvPr/>
          </p:nvGrpSpPr>
          <p:grpSpPr bwMode="auto">
            <a:xfrm>
              <a:off x="2015" y="1715"/>
              <a:ext cx="2188" cy="124"/>
              <a:chOff x="1895" y="1747"/>
              <a:chExt cx="2188" cy="124"/>
            </a:xfrm>
          </p:grpSpPr>
          <p:sp>
            <p:nvSpPr>
              <p:cNvPr id="32803" name="Freeform 15"/>
              <p:cNvSpPr>
                <a:spLocks/>
              </p:cNvSpPr>
              <p:nvPr/>
            </p:nvSpPr>
            <p:spPr bwMode="auto">
              <a:xfrm>
                <a:off x="3876" y="1747"/>
                <a:ext cx="207" cy="124"/>
              </a:xfrm>
              <a:custGeom>
                <a:avLst/>
                <a:gdLst>
                  <a:gd name="T0" fmla="*/ 0 w 207"/>
                  <a:gd name="T1" fmla="*/ 0 h 124"/>
                  <a:gd name="T2" fmla="*/ 207 w 207"/>
                  <a:gd name="T3" fmla="*/ 62 h 124"/>
                  <a:gd name="T4" fmla="*/ 0 w 207"/>
                  <a:gd name="T5" fmla="*/ 124 h 124"/>
                  <a:gd name="T6" fmla="*/ 0 60000 65536"/>
                  <a:gd name="T7" fmla="*/ 0 60000 65536"/>
                  <a:gd name="T8" fmla="*/ 0 60000 65536"/>
                  <a:gd name="T9" fmla="*/ 0 w 207"/>
                  <a:gd name="T10" fmla="*/ 0 h 124"/>
                  <a:gd name="T11" fmla="*/ 207 w 207"/>
                  <a:gd name="T12" fmla="*/ 124 h 124"/>
                </a:gdLst>
                <a:ahLst/>
                <a:cxnLst>
                  <a:cxn ang="T6">
                    <a:pos x="T0" y="T1"/>
                  </a:cxn>
                  <a:cxn ang="T7">
                    <a:pos x="T2" y="T3"/>
                  </a:cxn>
                  <a:cxn ang="T8">
                    <a:pos x="T4" y="T5"/>
                  </a:cxn>
                </a:cxnLst>
                <a:rect l="T9" t="T10" r="T11" b="T12"/>
                <a:pathLst>
                  <a:path w="207" h="124">
                    <a:moveTo>
                      <a:pt x="0" y="0"/>
                    </a:moveTo>
                    <a:lnTo>
                      <a:pt x="207" y="62"/>
                    </a:lnTo>
                    <a:lnTo>
                      <a:pt x="0" y="124"/>
                    </a:lnTo>
                  </a:path>
                </a:pathLst>
              </a:custGeom>
              <a:noFill/>
              <a:ln w="3333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2804" name="Line 16"/>
              <p:cNvSpPr>
                <a:spLocks noChangeShapeType="1"/>
              </p:cNvSpPr>
              <p:nvPr/>
            </p:nvSpPr>
            <p:spPr bwMode="auto">
              <a:xfrm flipH="1">
                <a:off x="1895" y="1800"/>
                <a:ext cx="1961" cy="41"/>
              </a:xfrm>
              <a:prstGeom prst="line">
                <a:avLst/>
              </a:prstGeom>
              <a:noFill/>
              <a:ln w="3333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sp>
        <p:nvSpPr>
          <p:cNvPr id="32773" name="Rectangle 17"/>
          <p:cNvSpPr>
            <a:spLocks noChangeArrowheads="1"/>
          </p:cNvSpPr>
          <p:nvPr/>
        </p:nvSpPr>
        <p:spPr bwMode="auto">
          <a:xfrm>
            <a:off x="4038600" y="2032000"/>
            <a:ext cx="15001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2000">
                <a:solidFill>
                  <a:srgbClr val="FF0000"/>
                </a:solidFill>
                <a:latin typeface="Verdana" panose="020B0604030504040204" pitchFamily="34" charset="0"/>
              </a:rPr>
              <a:t>Forward </a:t>
            </a:r>
          </a:p>
          <a:p>
            <a:pPr algn="ctr"/>
            <a:r>
              <a:rPr lang="en-US" altLang="en-US" sz="2000">
                <a:solidFill>
                  <a:srgbClr val="FF0000"/>
                </a:solidFill>
                <a:latin typeface="Verdana" panose="020B0604030504040204" pitchFamily="34" charset="0"/>
              </a:rPr>
              <a:t>engineering</a:t>
            </a:r>
          </a:p>
        </p:txBody>
      </p:sp>
      <p:sp>
        <p:nvSpPr>
          <p:cNvPr id="32774" name="Rectangle 18"/>
          <p:cNvSpPr>
            <a:spLocks noChangeArrowheads="1"/>
          </p:cNvSpPr>
          <p:nvPr/>
        </p:nvSpPr>
        <p:spPr bwMode="auto">
          <a:xfrm>
            <a:off x="7380288" y="2908300"/>
            <a:ext cx="145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FF0000"/>
                </a:solidFill>
                <a:latin typeface="Verdana" panose="020B0604030504040204" pitchFamily="34" charset="0"/>
              </a:rPr>
              <a:t>Refactoring</a:t>
            </a:r>
          </a:p>
        </p:txBody>
      </p:sp>
      <p:sp>
        <p:nvSpPr>
          <p:cNvPr id="32775" name="Freeform 19"/>
          <p:cNvSpPr>
            <a:spLocks/>
          </p:cNvSpPr>
          <p:nvPr/>
        </p:nvSpPr>
        <p:spPr bwMode="auto">
          <a:xfrm>
            <a:off x="6835775" y="2808288"/>
            <a:ext cx="239713" cy="812800"/>
          </a:xfrm>
          <a:custGeom>
            <a:avLst/>
            <a:gdLst>
              <a:gd name="T0" fmla="*/ 0 w 151"/>
              <a:gd name="T1" fmla="*/ 0 h 512"/>
              <a:gd name="T2" fmla="*/ 2147483647 w 151"/>
              <a:gd name="T3" fmla="*/ 2147483647 h 512"/>
              <a:gd name="T4" fmla="*/ 2147483647 w 151"/>
              <a:gd name="T5" fmla="*/ 2147483647 h 512"/>
              <a:gd name="T6" fmla="*/ 2147483647 w 151"/>
              <a:gd name="T7" fmla="*/ 2147483647 h 512"/>
              <a:gd name="T8" fmla="*/ 0 60000 65536"/>
              <a:gd name="T9" fmla="*/ 0 60000 65536"/>
              <a:gd name="T10" fmla="*/ 0 60000 65536"/>
              <a:gd name="T11" fmla="*/ 0 60000 65536"/>
              <a:gd name="T12" fmla="*/ 0 w 151"/>
              <a:gd name="T13" fmla="*/ 0 h 512"/>
              <a:gd name="T14" fmla="*/ 151 w 151"/>
              <a:gd name="T15" fmla="*/ 512 h 512"/>
            </a:gdLst>
            <a:ahLst/>
            <a:cxnLst>
              <a:cxn ang="T8">
                <a:pos x="T0" y="T1"/>
              </a:cxn>
              <a:cxn ang="T9">
                <a:pos x="T2" y="T3"/>
              </a:cxn>
              <a:cxn ang="T10">
                <a:pos x="T4" y="T5"/>
              </a:cxn>
              <a:cxn ang="T11">
                <a:pos x="T6" y="T7"/>
              </a:cxn>
            </a:cxnLst>
            <a:rect l="T12" t="T13" r="T14" b="T15"/>
            <a:pathLst>
              <a:path w="151" h="512">
                <a:moveTo>
                  <a:pt x="0" y="0"/>
                </a:moveTo>
                <a:cubicBezTo>
                  <a:pt x="52" y="58"/>
                  <a:pt x="105" y="117"/>
                  <a:pt x="128" y="176"/>
                </a:cubicBezTo>
                <a:cubicBezTo>
                  <a:pt x="151" y="235"/>
                  <a:pt x="144" y="296"/>
                  <a:pt x="136" y="352"/>
                </a:cubicBezTo>
                <a:cubicBezTo>
                  <a:pt x="128" y="408"/>
                  <a:pt x="89" y="479"/>
                  <a:pt x="80" y="512"/>
                </a:cubicBezTo>
              </a:path>
            </a:pathLst>
          </a:custGeom>
          <a:noFill/>
          <a:ln w="38100">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2776" name="Oval 20"/>
          <p:cNvSpPr>
            <a:spLocks noChangeArrowheads="1"/>
          </p:cNvSpPr>
          <p:nvPr/>
        </p:nvSpPr>
        <p:spPr bwMode="auto">
          <a:xfrm>
            <a:off x="2051050" y="2297113"/>
            <a:ext cx="1573213" cy="2260600"/>
          </a:xfrm>
          <a:prstGeom prst="ellipse">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2777" name="Rectangle 21"/>
          <p:cNvSpPr>
            <a:spLocks noChangeArrowheads="1"/>
          </p:cNvSpPr>
          <p:nvPr/>
        </p:nvSpPr>
        <p:spPr bwMode="auto">
          <a:xfrm>
            <a:off x="4121150" y="4060825"/>
            <a:ext cx="15001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2000">
                <a:solidFill>
                  <a:srgbClr val="FF0000"/>
                </a:solidFill>
                <a:latin typeface="Verdana" panose="020B0604030504040204" pitchFamily="34" charset="0"/>
              </a:rPr>
              <a:t>Reverse </a:t>
            </a:r>
          </a:p>
          <a:p>
            <a:r>
              <a:rPr lang="en-US" altLang="en-US" sz="2000">
                <a:solidFill>
                  <a:srgbClr val="FF0000"/>
                </a:solidFill>
                <a:latin typeface="Verdana" panose="020B0604030504040204" pitchFamily="34" charset="0"/>
              </a:rPr>
              <a:t>engineering</a:t>
            </a:r>
          </a:p>
        </p:txBody>
      </p:sp>
      <p:grpSp>
        <p:nvGrpSpPr>
          <p:cNvPr id="32778" name="Group 22"/>
          <p:cNvGrpSpPr>
            <a:grpSpLocks/>
          </p:cNvGrpSpPr>
          <p:nvPr/>
        </p:nvGrpSpPr>
        <p:grpSpPr bwMode="auto">
          <a:xfrm>
            <a:off x="2509838" y="3770313"/>
            <a:ext cx="4389437" cy="590550"/>
            <a:chOff x="1461" y="2407"/>
            <a:chExt cx="2765" cy="372"/>
          </a:xfrm>
        </p:grpSpPr>
        <p:sp>
          <p:nvSpPr>
            <p:cNvPr id="32798" name="Line 23"/>
            <p:cNvSpPr>
              <a:spLocks noChangeShapeType="1"/>
            </p:cNvSpPr>
            <p:nvPr/>
          </p:nvSpPr>
          <p:spPr bwMode="auto">
            <a:xfrm flipH="1">
              <a:off x="1688" y="2407"/>
              <a:ext cx="2538" cy="310"/>
            </a:xfrm>
            <a:prstGeom prst="line">
              <a:avLst/>
            </a:prstGeom>
            <a:noFill/>
            <a:ln w="3333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2799" name="Line 24"/>
            <p:cNvSpPr>
              <a:spLocks noChangeShapeType="1"/>
            </p:cNvSpPr>
            <p:nvPr/>
          </p:nvSpPr>
          <p:spPr bwMode="auto">
            <a:xfrm flipH="1">
              <a:off x="1461" y="2717"/>
              <a:ext cx="227" cy="20"/>
            </a:xfrm>
            <a:prstGeom prst="line">
              <a:avLst/>
            </a:prstGeom>
            <a:noFill/>
            <a:ln w="3333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2800" name="Freeform 25"/>
            <p:cNvSpPr>
              <a:spLocks/>
            </p:cNvSpPr>
            <p:nvPr/>
          </p:nvSpPr>
          <p:spPr bwMode="auto">
            <a:xfrm>
              <a:off x="1461" y="2655"/>
              <a:ext cx="227" cy="124"/>
            </a:xfrm>
            <a:custGeom>
              <a:avLst/>
              <a:gdLst>
                <a:gd name="T0" fmla="*/ 227 w 227"/>
                <a:gd name="T1" fmla="*/ 124 h 124"/>
                <a:gd name="T2" fmla="*/ 0 w 227"/>
                <a:gd name="T3" fmla="*/ 82 h 124"/>
                <a:gd name="T4" fmla="*/ 206 w 227"/>
                <a:gd name="T5" fmla="*/ 0 h 124"/>
                <a:gd name="T6" fmla="*/ 0 60000 65536"/>
                <a:gd name="T7" fmla="*/ 0 60000 65536"/>
                <a:gd name="T8" fmla="*/ 0 60000 65536"/>
                <a:gd name="T9" fmla="*/ 0 w 227"/>
                <a:gd name="T10" fmla="*/ 0 h 124"/>
                <a:gd name="T11" fmla="*/ 227 w 227"/>
                <a:gd name="T12" fmla="*/ 124 h 124"/>
              </a:gdLst>
              <a:ahLst/>
              <a:cxnLst>
                <a:cxn ang="T6">
                  <a:pos x="T0" y="T1"/>
                </a:cxn>
                <a:cxn ang="T7">
                  <a:pos x="T2" y="T3"/>
                </a:cxn>
                <a:cxn ang="T8">
                  <a:pos x="T4" y="T5"/>
                </a:cxn>
              </a:cxnLst>
              <a:rect l="T9" t="T10" r="T11" b="T12"/>
              <a:pathLst>
                <a:path w="227" h="124">
                  <a:moveTo>
                    <a:pt x="227" y="124"/>
                  </a:moveTo>
                  <a:lnTo>
                    <a:pt x="0" y="82"/>
                  </a:lnTo>
                  <a:lnTo>
                    <a:pt x="206" y="0"/>
                  </a:lnTo>
                </a:path>
              </a:pathLst>
            </a:custGeom>
            <a:noFill/>
            <a:ln w="3333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sp>
        <p:nvSpPr>
          <p:cNvPr id="32779" name="Oval 26"/>
          <p:cNvSpPr>
            <a:spLocks noChangeArrowheads="1"/>
          </p:cNvSpPr>
          <p:nvPr/>
        </p:nvSpPr>
        <p:spPr bwMode="auto">
          <a:xfrm>
            <a:off x="2379663" y="4197350"/>
            <a:ext cx="195262" cy="195263"/>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2780" name="Oval 27"/>
          <p:cNvSpPr>
            <a:spLocks noChangeArrowheads="1"/>
          </p:cNvSpPr>
          <p:nvPr/>
        </p:nvSpPr>
        <p:spPr bwMode="auto">
          <a:xfrm>
            <a:off x="2379663" y="3082925"/>
            <a:ext cx="195262" cy="163513"/>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2781" name="Oval 28"/>
          <p:cNvSpPr>
            <a:spLocks noChangeArrowheads="1"/>
          </p:cNvSpPr>
          <p:nvPr/>
        </p:nvSpPr>
        <p:spPr bwMode="auto">
          <a:xfrm>
            <a:off x="3033713" y="2820988"/>
            <a:ext cx="196850" cy="163512"/>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nvGrpSpPr>
          <p:cNvPr id="32782" name="Group 29"/>
          <p:cNvGrpSpPr>
            <a:grpSpLocks/>
          </p:cNvGrpSpPr>
          <p:nvPr/>
        </p:nvGrpSpPr>
        <p:grpSpPr bwMode="auto">
          <a:xfrm>
            <a:off x="2509838" y="2722563"/>
            <a:ext cx="819150" cy="1376362"/>
            <a:chOff x="1581" y="1715"/>
            <a:chExt cx="516" cy="867"/>
          </a:xfrm>
        </p:grpSpPr>
        <p:sp>
          <p:nvSpPr>
            <p:cNvPr id="32795" name="Oval 30"/>
            <p:cNvSpPr>
              <a:spLocks noChangeArrowheads="1"/>
            </p:cNvSpPr>
            <p:nvPr/>
          </p:nvSpPr>
          <p:spPr bwMode="auto">
            <a:xfrm>
              <a:off x="1994" y="2128"/>
              <a:ext cx="103" cy="123"/>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2796" name="Oval 31"/>
            <p:cNvSpPr>
              <a:spLocks noChangeArrowheads="1"/>
            </p:cNvSpPr>
            <p:nvPr/>
          </p:nvSpPr>
          <p:spPr bwMode="auto">
            <a:xfrm>
              <a:off x="1581" y="1715"/>
              <a:ext cx="124" cy="103"/>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2797" name="Oval 32"/>
            <p:cNvSpPr>
              <a:spLocks noChangeArrowheads="1"/>
            </p:cNvSpPr>
            <p:nvPr/>
          </p:nvSpPr>
          <p:spPr bwMode="auto">
            <a:xfrm>
              <a:off x="1891" y="2458"/>
              <a:ext cx="103" cy="124"/>
            </a:xfrm>
            <a:prstGeom prst="ellipse">
              <a:avLst/>
            </a:prstGeom>
            <a:solidFill>
              <a:srgbClr val="000000"/>
            </a:solidFill>
            <a:ln w="33338">
              <a:solidFill>
                <a:srgbClr val="000000"/>
              </a:solidFill>
              <a:round/>
              <a:headEnd/>
              <a:tailEnd/>
            </a:ln>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grpSp>
        <p:nvGrpSpPr>
          <p:cNvPr id="32783" name="Group 33"/>
          <p:cNvGrpSpPr>
            <a:grpSpLocks/>
          </p:cNvGrpSpPr>
          <p:nvPr/>
        </p:nvGrpSpPr>
        <p:grpSpPr bwMode="auto">
          <a:xfrm>
            <a:off x="2049463" y="2297113"/>
            <a:ext cx="2209800" cy="2936875"/>
            <a:chOff x="1172" y="1479"/>
            <a:chExt cx="1392" cy="1850"/>
          </a:xfrm>
        </p:grpSpPr>
        <p:sp>
          <p:nvSpPr>
            <p:cNvPr id="32793" name="Rectangle 34"/>
            <p:cNvSpPr>
              <a:spLocks noChangeArrowheads="1"/>
            </p:cNvSpPr>
            <p:nvPr/>
          </p:nvSpPr>
          <p:spPr bwMode="auto">
            <a:xfrm>
              <a:off x="1240" y="3099"/>
              <a:ext cx="13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b="1">
                  <a:solidFill>
                    <a:srgbClr val="000000"/>
                  </a:solidFill>
                  <a:latin typeface="Verdana" panose="020B0604030504040204" pitchFamily="34" charset="0"/>
                </a:rPr>
                <a:t>Model space</a:t>
              </a:r>
              <a:endParaRPr lang="en-US" altLang="en-US" b="1">
                <a:latin typeface="Verdana" panose="020B0604030504040204" pitchFamily="34" charset="0"/>
              </a:endParaRPr>
            </a:p>
          </p:txBody>
        </p:sp>
        <p:sp>
          <p:nvSpPr>
            <p:cNvPr id="32794" name="Oval 35"/>
            <p:cNvSpPr>
              <a:spLocks noChangeArrowheads="1"/>
            </p:cNvSpPr>
            <p:nvPr/>
          </p:nvSpPr>
          <p:spPr bwMode="auto">
            <a:xfrm>
              <a:off x="1172" y="1479"/>
              <a:ext cx="991" cy="1424"/>
            </a:xfrm>
            <a:prstGeom prst="ellipse">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grpSp>
      <p:sp>
        <p:nvSpPr>
          <p:cNvPr id="32784" name="Freeform 36"/>
          <p:cNvSpPr>
            <a:spLocks/>
          </p:cNvSpPr>
          <p:nvPr/>
        </p:nvSpPr>
        <p:spPr bwMode="auto">
          <a:xfrm>
            <a:off x="2228850" y="3190875"/>
            <a:ext cx="280988" cy="1054100"/>
          </a:xfrm>
          <a:custGeom>
            <a:avLst/>
            <a:gdLst>
              <a:gd name="T0" fmla="*/ 2147483647 w 177"/>
              <a:gd name="T1" fmla="*/ 2147483647 h 664"/>
              <a:gd name="T2" fmla="*/ 2147483647 w 177"/>
              <a:gd name="T3" fmla="*/ 2147483647 h 664"/>
              <a:gd name="T4" fmla="*/ 2147483647 w 177"/>
              <a:gd name="T5" fmla="*/ 2147483647 h 664"/>
              <a:gd name="T6" fmla="*/ 2147483647 w 177"/>
              <a:gd name="T7" fmla="*/ 0 h 664"/>
              <a:gd name="T8" fmla="*/ 0 60000 65536"/>
              <a:gd name="T9" fmla="*/ 0 60000 65536"/>
              <a:gd name="T10" fmla="*/ 0 60000 65536"/>
              <a:gd name="T11" fmla="*/ 0 60000 65536"/>
              <a:gd name="T12" fmla="*/ 0 w 177"/>
              <a:gd name="T13" fmla="*/ 0 h 664"/>
              <a:gd name="T14" fmla="*/ 177 w 177"/>
              <a:gd name="T15" fmla="*/ 664 h 664"/>
            </a:gdLst>
            <a:ahLst/>
            <a:cxnLst>
              <a:cxn ang="T8">
                <a:pos x="T0" y="T1"/>
              </a:cxn>
              <a:cxn ang="T9">
                <a:pos x="T2" y="T3"/>
              </a:cxn>
              <a:cxn ang="T10">
                <a:pos x="T4" y="T5"/>
              </a:cxn>
              <a:cxn ang="T11">
                <a:pos x="T6" y="T7"/>
              </a:cxn>
            </a:cxnLst>
            <a:rect l="T12" t="T13" r="T14" b="T15"/>
            <a:pathLst>
              <a:path w="177" h="664">
                <a:moveTo>
                  <a:pt x="161" y="664"/>
                </a:moveTo>
                <a:cubicBezTo>
                  <a:pt x="104" y="593"/>
                  <a:pt x="48" y="523"/>
                  <a:pt x="25" y="456"/>
                </a:cubicBezTo>
                <a:cubicBezTo>
                  <a:pt x="2" y="389"/>
                  <a:pt x="0" y="340"/>
                  <a:pt x="25" y="264"/>
                </a:cubicBezTo>
                <a:cubicBezTo>
                  <a:pt x="50" y="188"/>
                  <a:pt x="113" y="94"/>
                  <a:pt x="177" y="0"/>
                </a:cubicBezTo>
              </a:path>
            </a:pathLst>
          </a:custGeom>
          <a:noFill/>
          <a:ln w="38100">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2785" name="Rectangle 37"/>
          <p:cNvSpPr>
            <a:spLocks noChangeArrowheads="1"/>
          </p:cNvSpPr>
          <p:nvPr/>
        </p:nvSpPr>
        <p:spPr bwMode="auto">
          <a:xfrm>
            <a:off x="87313" y="3133725"/>
            <a:ext cx="18907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2000">
                <a:solidFill>
                  <a:srgbClr val="FF0000"/>
                </a:solidFill>
                <a:latin typeface="Verdana" panose="020B0604030504040204" pitchFamily="34" charset="0"/>
              </a:rPr>
              <a:t>Model</a:t>
            </a:r>
            <a:br>
              <a:rPr lang="en-US" altLang="en-US" sz="2000">
                <a:solidFill>
                  <a:srgbClr val="FF0000"/>
                </a:solidFill>
                <a:latin typeface="Verdana" panose="020B0604030504040204" pitchFamily="34" charset="0"/>
              </a:rPr>
            </a:br>
            <a:r>
              <a:rPr lang="en-US" altLang="en-US" sz="2000">
                <a:solidFill>
                  <a:srgbClr val="FF0000"/>
                </a:solidFill>
                <a:latin typeface="Verdana" panose="020B0604030504040204" pitchFamily="34" charset="0"/>
              </a:rPr>
              <a:t>transformation</a:t>
            </a:r>
            <a:endParaRPr lang="en-US" altLang="en-US" sz="2000">
              <a:latin typeface="Verdana" panose="020B0604030504040204" pitchFamily="34" charset="0"/>
            </a:endParaRPr>
          </a:p>
        </p:txBody>
      </p:sp>
      <p:sp>
        <p:nvSpPr>
          <p:cNvPr id="32786" name="AutoShape 38"/>
          <p:cNvSpPr>
            <a:spLocks noChangeArrowheads="1"/>
          </p:cNvSpPr>
          <p:nvPr/>
        </p:nvSpPr>
        <p:spPr bwMode="auto">
          <a:xfrm>
            <a:off x="628650" y="4392613"/>
            <a:ext cx="1500188" cy="841375"/>
          </a:xfrm>
          <a:prstGeom prst="wedgeEllipseCallout">
            <a:avLst>
              <a:gd name="adj1" fmla="val 73704"/>
              <a:gd name="adj2" fmla="val -61319"/>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1800"/>
              <a:t>System Model</a:t>
            </a:r>
          </a:p>
          <a:p>
            <a:pPr algn="ctr"/>
            <a:r>
              <a:rPr lang="en-US" altLang="en-US" sz="1800"/>
              <a:t>(in UML)</a:t>
            </a:r>
          </a:p>
        </p:txBody>
      </p:sp>
      <p:sp>
        <p:nvSpPr>
          <p:cNvPr id="32787" name="AutoShape 39"/>
          <p:cNvSpPr>
            <a:spLocks noChangeArrowheads="1"/>
          </p:cNvSpPr>
          <p:nvPr/>
        </p:nvSpPr>
        <p:spPr bwMode="auto">
          <a:xfrm>
            <a:off x="87313" y="1611313"/>
            <a:ext cx="1500187" cy="841375"/>
          </a:xfrm>
          <a:prstGeom prst="wedgeEllipseCallout">
            <a:avLst>
              <a:gd name="adj1" fmla="val 103546"/>
              <a:gd name="adj2" fmla="val 119810"/>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1800"/>
              <a:t>Another</a:t>
            </a:r>
          </a:p>
          <a:p>
            <a:pPr algn="ctr"/>
            <a:r>
              <a:rPr lang="en-US" altLang="en-US" sz="1800"/>
              <a:t>System Model</a:t>
            </a:r>
          </a:p>
        </p:txBody>
      </p:sp>
      <p:sp>
        <p:nvSpPr>
          <p:cNvPr id="32788" name="AutoShape 40"/>
          <p:cNvSpPr>
            <a:spLocks noChangeArrowheads="1"/>
          </p:cNvSpPr>
          <p:nvPr/>
        </p:nvSpPr>
        <p:spPr bwMode="auto">
          <a:xfrm>
            <a:off x="7334250" y="465138"/>
            <a:ext cx="1500188" cy="841375"/>
          </a:xfrm>
          <a:prstGeom prst="wedgeEllipseCallout">
            <a:avLst>
              <a:gd name="adj1" fmla="val -90319"/>
              <a:gd name="adj2" fmla="val 217546"/>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1800"/>
              <a:t>Program</a:t>
            </a:r>
          </a:p>
          <a:p>
            <a:pPr algn="ctr"/>
            <a:r>
              <a:rPr lang="en-US" altLang="en-US" sz="1800"/>
              <a:t>(in Java)</a:t>
            </a:r>
          </a:p>
        </p:txBody>
      </p:sp>
      <p:sp>
        <p:nvSpPr>
          <p:cNvPr id="32789" name="AutoShape 41"/>
          <p:cNvSpPr>
            <a:spLocks noChangeArrowheads="1"/>
          </p:cNvSpPr>
          <p:nvPr/>
        </p:nvSpPr>
        <p:spPr bwMode="auto">
          <a:xfrm>
            <a:off x="7643813" y="3902075"/>
            <a:ext cx="1500187" cy="841375"/>
          </a:xfrm>
          <a:prstGeom prst="wedgeEllipseCallout">
            <a:avLst>
              <a:gd name="adj1" fmla="val -96880"/>
              <a:gd name="adj2" fmla="val -73208"/>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1800"/>
              <a:t>Another</a:t>
            </a:r>
          </a:p>
          <a:p>
            <a:pPr algn="ctr"/>
            <a:r>
              <a:rPr lang="en-US" altLang="en-US" sz="1800"/>
              <a:t>Program</a:t>
            </a:r>
          </a:p>
        </p:txBody>
      </p:sp>
      <p:sp>
        <p:nvSpPr>
          <p:cNvPr id="32790" name="Freeform 42"/>
          <p:cNvSpPr>
            <a:spLocks/>
          </p:cNvSpPr>
          <p:nvPr/>
        </p:nvSpPr>
        <p:spPr bwMode="auto">
          <a:xfrm>
            <a:off x="2509838" y="2816225"/>
            <a:ext cx="582612" cy="292100"/>
          </a:xfrm>
          <a:custGeom>
            <a:avLst/>
            <a:gdLst>
              <a:gd name="T0" fmla="*/ 0 w 367"/>
              <a:gd name="T1" fmla="*/ 2147483647 h 184"/>
              <a:gd name="T2" fmla="*/ 2147483647 w 367"/>
              <a:gd name="T3" fmla="*/ 2147483647 h 184"/>
              <a:gd name="T4" fmla="*/ 2147483647 w 367"/>
              <a:gd name="T5" fmla="*/ 2147483647 h 184"/>
              <a:gd name="T6" fmla="*/ 0 60000 65536"/>
              <a:gd name="T7" fmla="*/ 0 60000 65536"/>
              <a:gd name="T8" fmla="*/ 0 60000 65536"/>
              <a:gd name="T9" fmla="*/ 0 w 367"/>
              <a:gd name="T10" fmla="*/ 0 h 184"/>
              <a:gd name="T11" fmla="*/ 367 w 367"/>
              <a:gd name="T12" fmla="*/ 184 h 184"/>
            </a:gdLst>
            <a:ahLst/>
            <a:cxnLst>
              <a:cxn ang="T6">
                <a:pos x="T0" y="T1"/>
              </a:cxn>
              <a:cxn ang="T7">
                <a:pos x="T2" y="T3"/>
              </a:cxn>
              <a:cxn ang="T8">
                <a:pos x="T4" y="T5"/>
              </a:cxn>
            </a:cxnLst>
            <a:rect l="T9" t="T10" r="T11" b="T12"/>
            <a:pathLst>
              <a:path w="367" h="184">
                <a:moveTo>
                  <a:pt x="0" y="184"/>
                </a:moveTo>
                <a:cubicBezTo>
                  <a:pt x="54" y="116"/>
                  <a:pt x="109" y="48"/>
                  <a:pt x="170" y="24"/>
                </a:cubicBezTo>
                <a:cubicBezTo>
                  <a:pt x="231" y="0"/>
                  <a:pt x="334" y="39"/>
                  <a:pt x="367" y="42"/>
                </a:cubicBezTo>
              </a:path>
            </a:pathLst>
          </a:custGeom>
          <a:noFill/>
          <a:ln w="38100">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
        <p:nvSpPr>
          <p:cNvPr id="32791" name="AutoShape 43"/>
          <p:cNvSpPr>
            <a:spLocks noChangeArrowheads="1"/>
          </p:cNvSpPr>
          <p:nvPr/>
        </p:nvSpPr>
        <p:spPr bwMode="auto">
          <a:xfrm>
            <a:off x="2973388" y="1092200"/>
            <a:ext cx="1500187" cy="841375"/>
          </a:xfrm>
          <a:prstGeom prst="wedgeEllipseCallout">
            <a:avLst>
              <a:gd name="adj1" fmla="val -38889"/>
              <a:gd name="adj2" fmla="val 149810"/>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1800"/>
              <a:t>Yet Another</a:t>
            </a:r>
          </a:p>
          <a:p>
            <a:pPr algn="ctr"/>
            <a:r>
              <a:rPr lang="en-US" altLang="en-US" sz="1800"/>
              <a:t>System Model</a:t>
            </a:r>
          </a:p>
        </p:txBody>
      </p:sp>
      <p:sp>
        <p:nvSpPr>
          <p:cNvPr id="471086" name="AutoShape 46"/>
          <p:cNvSpPr>
            <a:spLocks noChangeArrowheads="1"/>
          </p:cNvSpPr>
          <p:nvPr/>
        </p:nvSpPr>
        <p:spPr bwMode="auto">
          <a:xfrm>
            <a:off x="7829550" y="2527300"/>
            <a:ext cx="387350" cy="342900"/>
          </a:xfrm>
          <a:prstGeom prst="downArrow">
            <a:avLst>
              <a:gd name="adj1" fmla="val 50000"/>
              <a:gd name="adj2" fmla="val 25000"/>
            </a:avLst>
          </a:prstGeom>
          <a:solidFill>
            <a:srgbClr val="00FF00"/>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1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6" grpId="0" animBg="1"/>
    </p:bldLst>
  </p:timing>
</p:sld>
</file>

<file path=ppt/theme/theme1.xml><?xml version="1.0" encoding="utf-8"?>
<a:theme xmlns:a="http://schemas.openxmlformats.org/drawingml/2006/main" name="L11_DesignGoalsSubsystemDecomposition">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L11_DesignGoalsSubsystemDecomposition">
      <a:majorFont>
        <a:latin typeface="Century Gothic"/>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pitchFamily="-10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pitchFamily="-108" charset="0"/>
          </a:defRPr>
        </a:defPPr>
      </a:lstStyle>
    </a:lnDef>
  </a:objectDefaults>
  <a:extraClrSchemeLst>
    <a:extraClrScheme>
      <a:clrScheme name="L11_DesignGoalsSubsystemDecomposi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11_DesignGoalsSubsystemDecomposi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11_DesignGoalsSubsystemDecomposi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11_DesignGoalsSubsystemDecomposi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11_DesignGoalsSubsystemDecomposi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11_DesignGoalsSubsystemDecomposi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11_DesignGoalsSubsystemDecomposi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Gutenberg HD:Users:berndbruegge:Teaching: SS 2007 Software Engineering I (EIST):Lectures: 7 System Design:L11_DesignGoalsSubsystemDecomposition.ppt</Template>
  <TotalTime>0</TotalTime>
  <Pages>60</Pages>
  <Words>4530</Words>
  <Application>Microsoft Office PowerPoint</Application>
  <PresentationFormat>On-screen Show (4:3)</PresentationFormat>
  <Paragraphs>1158</Paragraphs>
  <Slides>70</Slides>
  <Notes>70</Notes>
  <HiddenSlides>1</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70</vt:i4>
      </vt:variant>
    </vt:vector>
  </HeadingPairs>
  <TitlesOfParts>
    <vt:vector size="86" baseType="lpstr">
      <vt:lpstr>Times</vt:lpstr>
      <vt:lpstr>ＭＳ Ｐゴシック</vt:lpstr>
      <vt:lpstr>Arial</vt:lpstr>
      <vt:lpstr>Century Gothic</vt:lpstr>
      <vt:lpstr>Verdana</vt:lpstr>
      <vt:lpstr>Book Antiqua</vt:lpstr>
      <vt:lpstr>Lucida Sans Typewriter</vt:lpstr>
      <vt:lpstr>Courier New</vt:lpstr>
      <vt:lpstr>Geneva</vt:lpstr>
      <vt:lpstr>Wingdings</vt:lpstr>
      <vt:lpstr>ヒラギノ角ゴ Pro W3</vt:lpstr>
      <vt:lpstr>Times New Roman</vt:lpstr>
      <vt:lpstr>Helvetica</vt:lpstr>
      <vt:lpstr>Courier</vt:lpstr>
      <vt:lpstr>Palatino</vt:lpstr>
      <vt:lpstr>L11_DesignGoalsSubsystemDecomposition</vt:lpstr>
      <vt:lpstr>Chapter 10, Mapping Models to Code</vt:lpstr>
      <vt:lpstr>Lecture Plan</vt:lpstr>
      <vt:lpstr>Characteristics of Object Design Activities</vt:lpstr>
      <vt:lpstr>State of the Art:  Model-based Software Engineering</vt:lpstr>
      <vt:lpstr>Other Object Design Activities</vt:lpstr>
      <vt:lpstr>PowerPoint Presentation</vt:lpstr>
      <vt:lpstr>4 Different Types of Transformations</vt:lpstr>
      <vt:lpstr>Model Transformation Example</vt:lpstr>
      <vt:lpstr>4 Different Types of Transformations</vt:lpstr>
      <vt:lpstr>Refactoring Example: Pull Up Field</vt:lpstr>
      <vt:lpstr>Refactoring Example: Pull Up Constructor Body</vt:lpstr>
      <vt:lpstr>4 Different Types of Transformations</vt:lpstr>
      <vt:lpstr>Forward Engineering Example</vt:lpstr>
      <vt:lpstr>More Examples of Model Transformations and Forward Engineering</vt:lpstr>
      <vt:lpstr>Collapsing Objects</vt:lpstr>
      <vt:lpstr>Examples of Model Transformations and Forward Engineering</vt:lpstr>
      <vt:lpstr>Delaying expensive computations</vt:lpstr>
      <vt:lpstr>Examples of Model Transformations and Forward Engineering</vt:lpstr>
      <vt:lpstr>Forward Engineering: Mapping a UML Model into Source Code</vt:lpstr>
      <vt:lpstr>Realizing Inheritance in Java</vt:lpstr>
      <vt:lpstr>Example for the use of Abstract Methods: Cryptography</vt:lpstr>
      <vt:lpstr>Object Design of Chiffre</vt:lpstr>
      <vt:lpstr>Implementation of Chiffre in Java</vt:lpstr>
      <vt:lpstr>Examples of Model Transformations and Forward Engineering</vt:lpstr>
      <vt:lpstr>Mapping Associations</vt:lpstr>
      <vt:lpstr>Unidirectional one-to-one association</vt:lpstr>
      <vt:lpstr>Bidirectional one-to-one association</vt:lpstr>
      <vt:lpstr>Bidirectional one-to-many association</vt:lpstr>
      <vt:lpstr>Bidirectional many-to-many association</vt:lpstr>
      <vt:lpstr>Bidirectional qualified association </vt:lpstr>
      <vt:lpstr>Bidirectional qualified association (2)</vt:lpstr>
      <vt:lpstr>Examples of Model Transformations and Forward Engineering</vt:lpstr>
      <vt:lpstr>Implementing Contract Violations</vt:lpstr>
      <vt:lpstr>UML Model for Contract Violation Example</vt:lpstr>
      <vt:lpstr>Implementation in Java</vt:lpstr>
      <vt:lpstr>The try-throw-catch Mechanism in Java</vt:lpstr>
      <vt:lpstr>PowerPoint Presentation</vt:lpstr>
      <vt:lpstr>Implementing a Contract</vt:lpstr>
      <vt:lpstr>A complete implementation of the Tournament.addPlayer() contract</vt:lpstr>
      <vt:lpstr>Heuristics: Mapping Contracts to Exceptions</vt:lpstr>
      <vt:lpstr>Heuristics for Transformations</vt:lpstr>
      <vt:lpstr>Object Design Areas</vt:lpstr>
      <vt:lpstr>Design Optimizations</vt:lpstr>
      <vt:lpstr>Design Optimization Activities</vt:lpstr>
      <vt:lpstr>Implement application domain classes</vt:lpstr>
      <vt:lpstr>Optimization Activities: Collapsing Objects</vt:lpstr>
      <vt:lpstr>To Collapse or not to Collapse?</vt:lpstr>
      <vt:lpstr>Design Optimizations (continued) </vt:lpstr>
      <vt:lpstr>Increase Inheritance</vt:lpstr>
      <vt:lpstr>Generalization: Finding the super class</vt:lpstr>
      <vt:lpstr> Heuristics for Implementing Associations </vt:lpstr>
      <vt:lpstr>Summary</vt:lpstr>
      <vt:lpstr>Backup and Additional Slides</vt:lpstr>
      <vt:lpstr>Transformation of an Association Class</vt:lpstr>
      <vt:lpstr>Review: Terminology</vt:lpstr>
      <vt:lpstr>Specifying Interfaces</vt:lpstr>
      <vt:lpstr>Statistics as a product in the Game Abstract Factory</vt:lpstr>
      <vt:lpstr>N-ary association class Statistics</vt:lpstr>
      <vt:lpstr>Realization of  the Statistics Association</vt:lpstr>
      <vt:lpstr>StatisticsVault as a Facade</vt:lpstr>
      <vt:lpstr>Public interface of the StatisticsVault class</vt:lpstr>
      <vt:lpstr>Database schema for the Statistics Association</vt:lpstr>
      <vt:lpstr>Restructuring Activities</vt:lpstr>
      <vt:lpstr> Realizing Associations </vt:lpstr>
      <vt:lpstr>Unidirectional 1-to-1 Association</vt:lpstr>
      <vt:lpstr>Bidirectional 1-to-1 Association</vt:lpstr>
      <vt:lpstr>1-to-Many Association</vt:lpstr>
      <vt:lpstr>Qualification</vt:lpstr>
      <vt:lpstr>Increase Inheritance</vt:lpstr>
      <vt:lpstr>Building a super class from several classes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for Chapter 10, Mapping Models To Code</dc:title>
  <dc:subject>Object-0riented Software Engineering</dc:subject>
  <dc:creator>Bernd Bruegge &amp; Allen Dutoit</dc:creator>
  <cp:keywords/>
  <dc:description/>
  <cp:lastModifiedBy>Ahsan Nabi Khan</cp:lastModifiedBy>
  <cp:revision>223</cp:revision>
  <cp:lastPrinted>2003-09-18T20:51:47Z</cp:lastPrinted>
  <dcterms:created xsi:type="dcterms:W3CDTF">1995-10-03T13:13:58Z</dcterms:created>
  <dcterms:modified xsi:type="dcterms:W3CDTF">2018-01-30T08:59:09Z</dcterms:modified>
  <cp:category/>
</cp:coreProperties>
</file>