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53" r:id="rId2"/>
  </p:sldMasterIdLst>
  <p:notesMasterIdLst>
    <p:notesMasterId r:id="rId42"/>
  </p:notesMasterIdLst>
  <p:handoutMasterIdLst>
    <p:handoutMasterId r:id="rId43"/>
  </p:handoutMasterIdLst>
  <p:sldIdLst>
    <p:sldId id="256" r:id="rId3"/>
    <p:sldId id="258" r:id="rId4"/>
    <p:sldId id="324" r:id="rId5"/>
    <p:sldId id="260" r:id="rId6"/>
    <p:sldId id="261" r:id="rId7"/>
    <p:sldId id="262" r:id="rId8"/>
    <p:sldId id="263" r:id="rId9"/>
    <p:sldId id="25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17" r:id="rId21"/>
    <p:sldId id="274" r:id="rId22"/>
    <p:sldId id="275" r:id="rId23"/>
    <p:sldId id="276" r:id="rId24"/>
    <p:sldId id="31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319" r:id="rId33"/>
    <p:sldId id="320" r:id="rId34"/>
    <p:sldId id="321" r:id="rId35"/>
    <p:sldId id="322" r:id="rId36"/>
    <p:sldId id="323" r:id="rId37"/>
    <p:sldId id="284" r:id="rId38"/>
    <p:sldId id="285" r:id="rId39"/>
    <p:sldId id="286" r:id="rId40"/>
    <p:sldId id="287" r:id="rId41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035A"/>
    <a:srgbClr val="00FF00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inimized" preferSingleView="1">
    <p:restoredLeft sz="32787"/>
    <p:restoredTop sz="90929"/>
  </p:normalViewPr>
  <p:slideViewPr>
    <p:cSldViewPr>
      <p:cViewPr varScale="1">
        <p:scale>
          <a:sx n="75" d="100"/>
          <a:sy n="75" d="100"/>
        </p:scale>
        <p:origin x="18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232" y="-1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13" Type="http://schemas.openxmlformats.org/officeDocument/2006/relationships/slide" Target="slides/slide28.xml"/><Relationship Id="rId18" Type="http://schemas.openxmlformats.org/officeDocument/2006/relationships/slide" Target="slides/slide37.xml"/><Relationship Id="rId3" Type="http://schemas.openxmlformats.org/officeDocument/2006/relationships/slide" Target="slides/slide8.xml"/><Relationship Id="rId7" Type="http://schemas.openxmlformats.org/officeDocument/2006/relationships/slide" Target="slides/slide18.xml"/><Relationship Id="rId12" Type="http://schemas.openxmlformats.org/officeDocument/2006/relationships/slide" Target="slides/slide27.xml"/><Relationship Id="rId17" Type="http://schemas.openxmlformats.org/officeDocument/2006/relationships/slide" Target="slides/slide36.xml"/><Relationship Id="rId2" Type="http://schemas.openxmlformats.org/officeDocument/2006/relationships/slide" Target="slides/slide3.xml"/><Relationship Id="rId16" Type="http://schemas.openxmlformats.org/officeDocument/2006/relationships/slide" Target="slides/slide35.xml"/><Relationship Id="rId20" Type="http://schemas.openxmlformats.org/officeDocument/2006/relationships/slide" Target="slides/slide39.xml"/><Relationship Id="rId1" Type="http://schemas.openxmlformats.org/officeDocument/2006/relationships/slide" Target="slides/slide2.xml"/><Relationship Id="rId6" Type="http://schemas.openxmlformats.org/officeDocument/2006/relationships/slide" Target="slides/slide17.xml"/><Relationship Id="rId11" Type="http://schemas.openxmlformats.org/officeDocument/2006/relationships/slide" Target="slides/slide26.xml"/><Relationship Id="rId5" Type="http://schemas.openxmlformats.org/officeDocument/2006/relationships/slide" Target="slides/slide16.xml"/><Relationship Id="rId15" Type="http://schemas.openxmlformats.org/officeDocument/2006/relationships/slide" Target="slides/slide30.xml"/><Relationship Id="rId10" Type="http://schemas.openxmlformats.org/officeDocument/2006/relationships/slide" Target="slides/slide25.xml"/><Relationship Id="rId19" Type="http://schemas.openxmlformats.org/officeDocument/2006/relationships/slide" Target="slides/slide38.xml"/><Relationship Id="rId4" Type="http://schemas.openxmlformats.org/officeDocument/2006/relationships/slide" Target="slides/slide15.xml"/><Relationship Id="rId9" Type="http://schemas.openxmlformats.org/officeDocument/2006/relationships/slide" Target="slides/slide24.xml"/><Relationship Id="rId14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21013" y="8710613"/>
            <a:ext cx="815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 b="0">
                <a:latin typeface="Book Antiqua" panose="02040602050305030304" pitchFamily="18" charset="0"/>
              </a:rPr>
              <a:t>Page </a:t>
            </a:r>
            <a:fld id="{703ACB7C-9BFE-4BF2-B428-D81FAA074C07}" type="slidenum">
              <a:rPr lang="en-US" altLang="en-US" sz="1200" b="0">
                <a:latin typeface="Book Antiqua" panose="02040602050305030304" pitchFamily="18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200" b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94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3294063"/>
            <a:ext cx="5986463" cy="524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21013" y="8710613"/>
            <a:ext cx="8159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 b="0">
                <a:latin typeface="Book Antiqua" panose="02040602050305030304" pitchFamily="18" charset="0"/>
              </a:rPr>
              <a:t>Page </a:t>
            </a:r>
            <a:fld id="{507860CD-B86B-47CF-A270-F17D65F20CB9}" type="slidenum">
              <a:rPr lang="en-US" altLang="en-US" sz="1200" b="0">
                <a:latin typeface="Book Antiqua" panose="02040602050305030304" pitchFamily="18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200" b="0">
              <a:latin typeface="Book Antiqua" panose="02040602050305030304" pitchFamily="18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92225" y="31750"/>
            <a:ext cx="4162425" cy="3122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400671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512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322337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2355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65835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2560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05084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2765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52772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2969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4112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3174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36468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3379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38955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70136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68550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1776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8497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68551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8491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3993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77034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9421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70861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04496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50316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86695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4505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15637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253450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4813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093587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5017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20165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z="2000"/>
          </a:p>
          <a:p>
            <a:endParaRPr lang="en-US" altLang="en-US" sz="2000"/>
          </a:p>
        </p:txBody>
      </p:sp>
      <p:sp>
        <p:nvSpPr>
          <p:cNvPr id="1126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0935243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9830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19907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99666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090143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64563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30000"/>
              </a:spcBef>
              <a:buClr>
                <a:schemeClr val="tx2"/>
              </a:buClr>
              <a:buSzPct val="75000"/>
              <a:buFont typeface="Monotype Sorts" charset="2"/>
              <a:buChar char=""/>
            </a:pPr>
            <a:endParaRPr lang="de-DE" altLang="en-US" sz="2000" b="1"/>
          </a:p>
        </p:txBody>
      </p:sp>
      <p:sp>
        <p:nvSpPr>
          <p:cNvPr id="10342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92473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5222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2832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10739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5529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2892427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5734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382489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13315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09412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1536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423456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17411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437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921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03863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19459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65083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 altLang="en-US"/>
          </a:p>
        </p:txBody>
      </p:sp>
      <p:sp>
        <p:nvSpPr>
          <p:cNvPr id="21507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2789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85900" y="320675"/>
            <a:ext cx="5638800" cy="2143125"/>
          </a:xfrm>
          <a:solidFill>
            <a:srgbClr val="C0C0C0">
              <a:alpha val="50000"/>
            </a:srgbClr>
          </a:solidFill>
        </p:spPr>
        <p:txBody>
          <a:bodyPr/>
          <a:lstStyle>
            <a:lvl1pPr algn="ctr">
              <a:defRPr sz="2400" i="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 rot="16200000">
            <a:off x="-2289969" y="2955132"/>
            <a:ext cx="6416675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altLang="en-US" sz="2400" b="0"/>
              <a:t>Using UML, Patterns, and Java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 rot="16200000">
            <a:off x="-2662238" y="3178176"/>
            <a:ext cx="6405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/>
              <a:t>Object-Oriented Software Engineering</a:t>
            </a:r>
            <a:endParaRPr lang="en-US" altLang="en-US" sz="2400"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2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6850" y="222250"/>
            <a:ext cx="2063750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2250"/>
            <a:ext cx="6038850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754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786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898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0541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416050"/>
            <a:ext cx="40513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0" y="1416050"/>
            <a:ext cx="40513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325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9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006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988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978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682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7894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6960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6850" y="222250"/>
            <a:ext cx="2063750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2250"/>
            <a:ext cx="6038850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22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027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7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9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0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38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499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263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295400"/>
            <a:ext cx="825500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709613" y="6534150"/>
            <a:ext cx="7559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850" tIns="34925" rIns="69850" bIns="34925">
            <a:spAutoFit/>
          </a:bodyPr>
          <a:lstStyle>
            <a:lvl1pPr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3429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6858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027113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3716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18288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2860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27432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2004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800"/>
              <a:t>Bernd Bruegge &amp; Allen H. Dutoit 	       		Object-Oriented Software Engineering: Using UML, Patterns, and Java  			    </a:t>
            </a:r>
            <a:fld id="{94E08B84-8EE9-47A9-9BCE-CEB43B7EB288}" type="slidenum">
              <a:rPr lang="en-US" altLang="en-US" sz="800"/>
              <a:pPr algn="ctr"/>
              <a:t>‹#›</a:t>
            </a:fld>
            <a:endParaRPr lang="en-US" altLang="en-US" sz="800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Symbol" panose="05050102010706020507" pitchFamily="18" charset="2"/>
        <a:buChar char="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w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t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416050"/>
            <a:ext cx="8255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8723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222250"/>
            <a:ext cx="8153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8724" name="Rectangle 1028"/>
          <p:cNvSpPr>
            <a:spLocks noChangeArrowheads="1"/>
          </p:cNvSpPr>
          <p:nvPr userDrawn="1"/>
        </p:nvSpPr>
        <p:spPr bwMode="auto">
          <a:xfrm>
            <a:off x="709613" y="6534150"/>
            <a:ext cx="7559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850" tIns="34925" rIns="69850" bIns="34925">
            <a:spAutoFit/>
          </a:bodyPr>
          <a:lstStyle>
            <a:lvl1pPr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3429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6858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027113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3716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18288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2860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27432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2004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800"/>
              <a:t>Bernd Bruegge &amp; Allen H. Dutoit 	       		Object-Oriented Software Engineering: Using UML, Patterns, and Java  			    </a:t>
            </a:r>
            <a:fld id="{8629908C-F106-4B1C-8A57-4531475519E7}" type="slidenum">
              <a:rPr lang="en-US" altLang="en-US" sz="800"/>
              <a:pPr algn="ctr"/>
              <a:t>‹#›</a:t>
            </a:fld>
            <a:endParaRPr lang="en-US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i="1">
          <a:solidFill>
            <a:schemeClr val="tx2"/>
          </a:solidFill>
          <a:latin typeface="Palatino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i="1">
          <a:solidFill>
            <a:schemeClr val="tx2"/>
          </a:solidFill>
          <a:latin typeface="Palatino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i="1">
          <a:solidFill>
            <a:schemeClr val="tx2"/>
          </a:solidFill>
          <a:latin typeface="Palatino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i="1">
          <a:solidFill>
            <a:schemeClr val="tx2"/>
          </a:solidFill>
          <a:latin typeface="Palatino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i="1">
          <a:solidFill>
            <a:schemeClr val="tx2"/>
          </a:solidFill>
          <a:latin typeface="Palatino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i="1">
          <a:solidFill>
            <a:schemeClr val="tx2"/>
          </a:solidFill>
          <a:latin typeface="Palatino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i="1">
          <a:solidFill>
            <a:schemeClr val="tx2"/>
          </a:solidFill>
          <a:latin typeface="Palatino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i="1">
          <a:solidFill>
            <a:schemeClr val="tx2"/>
          </a:solidFill>
          <a:latin typeface="Palatino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Monotype Sorts" charset="2"/>
        <a:buChar char="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hlink"/>
        </a:buClr>
        <a:buSzPct val="100000"/>
        <a:buFont typeface="Wingdings" panose="05000000000000000000" pitchFamily="2" charset="2"/>
        <a:buChar char="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60000"/>
        <a:buFont typeface="Monotype Sorts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13.xml"/><Relationship Id="rId1" Type="http://schemas.openxmlformats.org/officeDocument/2006/relationships/video" Target="NUL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4" name="Picture 88" descr="CO.11.ThinSnowBridge.tif                                       0012C2BCMacintosh HD                   B7C803F1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81"/>
          <a:stretch>
            <a:fillRect/>
          </a:stretch>
        </p:blipFill>
        <p:spPr bwMode="auto">
          <a:xfrm>
            <a:off x="1271588" y="244475"/>
            <a:ext cx="7639050" cy="641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838200"/>
            <a:ext cx="5638800" cy="2143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en-US" altLang="en-US" sz="4800">
                <a:solidFill>
                  <a:schemeClr val="tx1"/>
                </a:solidFill>
              </a:rPr>
              <a:t>Chapter 11, Testing</a:t>
            </a:r>
            <a:endParaRPr lang="en-US" altLang="en-US"/>
          </a:p>
        </p:txBody>
      </p:sp>
    </p:spTree>
  </p:cSld>
  <p:clrMapOvr>
    <a:masterClrMapping/>
  </p:clrMapOvr>
  <p:transition advTm="248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65100"/>
            <a:ext cx="8153400" cy="863600"/>
          </a:xfrm>
          <a:noFill/>
          <a:ln/>
        </p:spPr>
        <p:txBody>
          <a:bodyPr/>
          <a:lstStyle/>
          <a:p>
            <a:r>
              <a:rPr lang="en-US" altLang="en-US"/>
              <a:t>Verification?</a:t>
            </a:r>
          </a:p>
        </p:txBody>
      </p:sp>
      <p:pic>
        <p:nvPicPr>
          <p:cNvPr id="20483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927100"/>
            <a:ext cx="5054600" cy="553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0" y="1987550"/>
            <a:ext cx="36068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46050"/>
            <a:ext cx="8153400" cy="863600"/>
          </a:xfrm>
          <a:noFill/>
          <a:ln/>
        </p:spPr>
        <p:txBody>
          <a:bodyPr/>
          <a:lstStyle/>
          <a:p>
            <a:r>
              <a:rPr lang="en-US" altLang="en-US"/>
              <a:t>Modular Redundancy?</a:t>
            </a:r>
          </a:p>
        </p:txBody>
      </p:sp>
      <p:pic>
        <p:nvPicPr>
          <p:cNvPr id="22531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736600"/>
            <a:ext cx="5054600" cy="553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701800"/>
            <a:ext cx="5384800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362200" y="2590800"/>
            <a:ext cx="50800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223000" y="990600"/>
            <a:ext cx="2006600" cy="294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514600" y="4521200"/>
            <a:ext cx="1905000" cy="195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79400"/>
            <a:ext cx="3892550" cy="996950"/>
          </a:xfrm>
          <a:noFill/>
          <a:ln/>
        </p:spPr>
        <p:txBody>
          <a:bodyPr/>
          <a:lstStyle/>
          <a:p>
            <a:r>
              <a:rPr lang="en-US" altLang="en-US"/>
              <a:t>Declaring the Bug </a:t>
            </a:r>
            <a:br>
              <a:rPr lang="en-US" altLang="en-US"/>
            </a:br>
            <a:r>
              <a:rPr lang="en-US" altLang="en-US"/>
              <a:t>as a Feature?</a:t>
            </a:r>
          </a:p>
        </p:txBody>
      </p:sp>
      <p:pic>
        <p:nvPicPr>
          <p:cNvPr id="24579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1022350"/>
            <a:ext cx="5054600" cy="553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114300"/>
            <a:ext cx="53213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Patching?</a:t>
            </a:r>
          </a:p>
        </p:txBody>
      </p:sp>
      <p:pic>
        <p:nvPicPr>
          <p:cNvPr id="2662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50" y="984250"/>
            <a:ext cx="5054600" cy="553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3092450"/>
            <a:ext cx="2108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Testing?</a:t>
            </a:r>
          </a:p>
        </p:txBody>
      </p:sp>
      <p:pic>
        <p:nvPicPr>
          <p:cNvPr id="2867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679450"/>
            <a:ext cx="5054600" cy="553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844550"/>
            <a:ext cx="3416300" cy="321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Examples of Faults and Errors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1950" y="1301750"/>
            <a:ext cx="4038600" cy="490855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/>
              <a:t>Faults in the Interface specification</a:t>
            </a:r>
          </a:p>
          <a:p>
            <a:pPr lvl="1"/>
            <a:r>
              <a:rPr lang="en-US" altLang="en-US"/>
              <a:t>Mismatch between what the client needs and what the server offers</a:t>
            </a:r>
          </a:p>
          <a:p>
            <a:pPr lvl="1"/>
            <a:r>
              <a:rPr lang="en-US" altLang="en-US"/>
              <a:t>Mismatch between requirements and implementation</a:t>
            </a:r>
          </a:p>
          <a:p>
            <a:r>
              <a:rPr lang="en-US" altLang="en-US"/>
              <a:t>Algorithmic Faults </a:t>
            </a:r>
          </a:p>
          <a:p>
            <a:pPr lvl="1"/>
            <a:r>
              <a:rPr lang="en-US" altLang="en-US"/>
              <a:t>Missing initialization</a:t>
            </a:r>
          </a:p>
          <a:p>
            <a:pPr lvl="1"/>
            <a:r>
              <a:rPr lang="en-US" altLang="en-US"/>
              <a:t>Branching errors (too soon, too late)</a:t>
            </a:r>
          </a:p>
          <a:p>
            <a:pPr lvl="1"/>
            <a:r>
              <a:rPr lang="en-US" altLang="en-US"/>
              <a:t>Missing test for nil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65650" y="1301750"/>
            <a:ext cx="4038600" cy="490855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/>
              <a:t>Mechanical Faults (very hard to find)</a:t>
            </a:r>
          </a:p>
          <a:p>
            <a:pPr lvl="1"/>
            <a:r>
              <a:rPr lang="en-US" altLang="en-US"/>
              <a:t>Documentation does not match  actual conditions or operating procedures</a:t>
            </a:r>
          </a:p>
          <a:p>
            <a:r>
              <a:rPr lang="en-US" altLang="en-US"/>
              <a:t>Errors	</a:t>
            </a:r>
          </a:p>
          <a:p>
            <a:pPr lvl="1"/>
            <a:r>
              <a:rPr lang="en-US" altLang="en-US"/>
              <a:t>Stress or overload errors</a:t>
            </a:r>
          </a:p>
          <a:p>
            <a:pPr lvl="1"/>
            <a:r>
              <a:rPr lang="en-US" altLang="en-US"/>
              <a:t>Capacity or boundary errors</a:t>
            </a:r>
          </a:p>
          <a:p>
            <a:pPr lvl="1"/>
            <a:r>
              <a:rPr lang="en-US" altLang="en-US"/>
              <a:t>Timing errors</a:t>
            </a:r>
          </a:p>
          <a:p>
            <a:pPr lvl="1"/>
            <a:r>
              <a:rPr lang="en-US" altLang="en-US"/>
              <a:t>Throughput or performance errors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Dealing with Errors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054100"/>
            <a:ext cx="8718550" cy="4800600"/>
          </a:xfrm>
          <a:noFill/>
          <a:ln/>
        </p:spPr>
        <p:txBody>
          <a:bodyPr/>
          <a:lstStyle/>
          <a:p>
            <a:r>
              <a:rPr lang="en-US" altLang="en-US"/>
              <a:t>Verification:</a:t>
            </a:r>
          </a:p>
          <a:p>
            <a:pPr lvl="1"/>
            <a:r>
              <a:rPr lang="en-US" altLang="en-US"/>
              <a:t>Assumes hypothetical environment that does not match real environment</a:t>
            </a:r>
          </a:p>
          <a:p>
            <a:pPr lvl="1"/>
            <a:r>
              <a:rPr lang="en-US" altLang="en-US"/>
              <a:t>Proof might be buggy (omits important constraints; simply wrong)</a:t>
            </a:r>
          </a:p>
          <a:p>
            <a:r>
              <a:rPr lang="en-US" altLang="en-US"/>
              <a:t>Modular redundancy:</a:t>
            </a:r>
          </a:p>
          <a:p>
            <a:pPr lvl="1"/>
            <a:r>
              <a:rPr lang="en-US" altLang="en-US"/>
              <a:t>Expensive	</a:t>
            </a:r>
          </a:p>
          <a:p>
            <a:r>
              <a:rPr lang="en-US" altLang="en-US"/>
              <a:t>Declaring a bug to be a “feature” </a:t>
            </a:r>
          </a:p>
          <a:p>
            <a:pPr lvl="1"/>
            <a:r>
              <a:rPr lang="en-US" altLang="en-US"/>
              <a:t>Bad practice</a:t>
            </a:r>
          </a:p>
          <a:p>
            <a:r>
              <a:rPr lang="en-US" altLang="en-US"/>
              <a:t>Patching</a:t>
            </a:r>
          </a:p>
          <a:p>
            <a:pPr lvl="1"/>
            <a:r>
              <a:rPr lang="en-US" altLang="en-US"/>
              <a:t>Slows down performance</a:t>
            </a:r>
          </a:p>
          <a:p>
            <a:r>
              <a:rPr lang="en-US" altLang="en-US"/>
              <a:t>Testing (this lecture)</a:t>
            </a:r>
          </a:p>
          <a:p>
            <a:pPr lvl="1"/>
            <a:r>
              <a:rPr lang="en-US" altLang="en-US"/>
              <a:t>Testing is never good enough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Another View on How to Deal with Errors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933450"/>
            <a:ext cx="8718550" cy="4800600"/>
          </a:xfrm>
          <a:noFill/>
          <a:ln/>
        </p:spPr>
        <p:txBody>
          <a:bodyPr/>
          <a:lstStyle/>
          <a:p>
            <a:r>
              <a:rPr lang="en-US" altLang="en-US" b="1"/>
              <a:t>Error prevention</a:t>
            </a:r>
            <a:r>
              <a:rPr lang="en-US" altLang="en-US"/>
              <a:t> (before the system is released):</a:t>
            </a:r>
          </a:p>
          <a:p>
            <a:pPr lvl="1"/>
            <a:r>
              <a:rPr lang="en-US" altLang="en-US"/>
              <a:t>Use good programming methodology to reduce complexity </a:t>
            </a:r>
          </a:p>
          <a:p>
            <a:pPr lvl="1"/>
            <a:r>
              <a:rPr lang="en-US" altLang="en-US"/>
              <a:t>Use version control to prevent inconsistent system</a:t>
            </a:r>
          </a:p>
          <a:p>
            <a:pPr lvl="1"/>
            <a:r>
              <a:rPr lang="en-US" altLang="en-US"/>
              <a:t>Apply verification to prevent algorithmic bugs</a:t>
            </a:r>
          </a:p>
          <a:p>
            <a:r>
              <a:rPr lang="en-US" altLang="en-US" b="1"/>
              <a:t>Error detection</a:t>
            </a:r>
            <a:r>
              <a:rPr lang="en-US" altLang="en-US"/>
              <a:t> (while system is running):</a:t>
            </a:r>
          </a:p>
          <a:p>
            <a:pPr lvl="1"/>
            <a:r>
              <a:rPr lang="en-US" altLang="en-US"/>
              <a:t>Testing: Create failures in a planned way</a:t>
            </a:r>
          </a:p>
          <a:p>
            <a:pPr lvl="1"/>
            <a:r>
              <a:rPr lang="en-US" altLang="en-US"/>
              <a:t>Debugging: Start with an unplanned failures</a:t>
            </a:r>
          </a:p>
          <a:p>
            <a:pPr lvl="1"/>
            <a:r>
              <a:rPr lang="en-US" altLang="en-US"/>
              <a:t>Monitoring: Deliver information about state. Find performance bugs</a:t>
            </a:r>
          </a:p>
          <a:p>
            <a:r>
              <a:rPr lang="en-US" altLang="en-US" b="1"/>
              <a:t>Error recovery</a:t>
            </a:r>
            <a:r>
              <a:rPr lang="en-US" altLang="en-US"/>
              <a:t> (recover from failure once the system is released):</a:t>
            </a:r>
          </a:p>
          <a:p>
            <a:pPr lvl="1"/>
            <a:r>
              <a:rPr lang="en-US" altLang="en-US"/>
              <a:t>Data base systems (atomic transactions)</a:t>
            </a:r>
          </a:p>
          <a:p>
            <a:pPr lvl="1"/>
            <a:r>
              <a:rPr lang="en-US" altLang="en-US"/>
              <a:t>Modular redundancy</a:t>
            </a:r>
          </a:p>
          <a:p>
            <a:pPr lvl="1"/>
            <a:r>
              <a:rPr lang="en-US" altLang="en-US"/>
              <a:t>Recovery blocks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Observations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 is impossible to completely test any nontrivial module or any system</a:t>
            </a:r>
          </a:p>
          <a:p>
            <a:pPr lvl="1"/>
            <a:r>
              <a:rPr lang="en-US" altLang="en-US"/>
              <a:t>Theoretical limitations: Halting problem</a:t>
            </a:r>
          </a:p>
          <a:p>
            <a:pPr lvl="1"/>
            <a:r>
              <a:rPr lang="en-US" altLang="en-US"/>
              <a:t>Practial limitations: Prohibitive in time and cost</a:t>
            </a:r>
          </a:p>
          <a:p>
            <a:r>
              <a:rPr lang="en-US" altLang="en-US"/>
              <a:t>Testing can only show the presence of bugs, not their absence (Dijkstra)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takes creativity</a:t>
            </a:r>
          </a:p>
        </p:txBody>
      </p:sp>
      <p:sp>
        <p:nvSpPr>
          <p:cNvPr id="95237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Testing often viewed as dirty work.</a:t>
            </a:r>
          </a:p>
          <a:p>
            <a:r>
              <a:rPr lang="en-US" altLang="en-US"/>
              <a:t>To develop an effective test, one must have:</a:t>
            </a:r>
          </a:p>
          <a:p>
            <a:pPr lvl="2"/>
            <a:r>
              <a:rPr lang="en-US" altLang="en-US"/>
              <a:t>Detailed understanding of the system </a:t>
            </a:r>
          </a:p>
          <a:p>
            <a:pPr lvl="2"/>
            <a:r>
              <a:rPr lang="en-US" altLang="en-US"/>
              <a:t>Knowledge of the testing techniques</a:t>
            </a:r>
          </a:p>
          <a:p>
            <a:pPr lvl="2"/>
            <a:r>
              <a:rPr lang="en-US" altLang="en-US"/>
              <a:t>Skill to apply these techniques in an effective and efficient manner</a:t>
            </a:r>
          </a:p>
          <a:p>
            <a:r>
              <a:rPr lang="en-US" altLang="en-US"/>
              <a:t>Testing is done best by independent testers</a:t>
            </a:r>
          </a:p>
          <a:p>
            <a:pPr lvl="1"/>
            <a:r>
              <a:rPr lang="en-US" altLang="en-US"/>
              <a:t>We often develop a certain mental attitude that the program should in a certain way when in fact it does not.</a:t>
            </a:r>
          </a:p>
          <a:p>
            <a:r>
              <a:rPr lang="en-US" altLang="en-US"/>
              <a:t>Programmer often stick to the data set that makes the program work </a:t>
            </a:r>
          </a:p>
          <a:p>
            <a:pPr lvl="1"/>
            <a:r>
              <a:rPr lang="en-US" altLang="en-US"/>
              <a:t>"Don’t mess up my code!"</a:t>
            </a:r>
          </a:p>
          <a:p>
            <a:r>
              <a:rPr lang="en-US" altLang="en-US"/>
              <a:t>A program often does not work when tried by somebody else.</a:t>
            </a:r>
          </a:p>
          <a:p>
            <a:pPr lvl="1"/>
            <a:r>
              <a:rPr lang="en-US" altLang="en-US"/>
              <a:t>Don't let this be the end-user.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/>
              <a:t>Terminology</a:t>
            </a:r>
          </a:p>
          <a:p>
            <a:r>
              <a:rPr lang="en-US" altLang="en-US"/>
              <a:t>Types of errors</a:t>
            </a:r>
          </a:p>
          <a:p>
            <a:r>
              <a:rPr lang="en-US" altLang="en-US"/>
              <a:t>Dealing with errors</a:t>
            </a:r>
          </a:p>
          <a:p>
            <a:r>
              <a:rPr lang="en-US" altLang="en-US"/>
              <a:t>Quality assurance vs Testing</a:t>
            </a:r>
          </a:p>
          <a:p>
            <a:r>
              <a:rPr lang="en-US" altLang="en-US"/>
              <a:t>Component Testing</a:t>
            </a:r>
          </a:p>
          <a:p>
            <a:pPr lvl="1"/>
            <a:r>
              <a:rPr lang="en-US" altLang="en-US"/>
              <a:t>Unit testing</a:t>
            </a:r>
          </a:p>
          <a:p>
            <a:pPr lvl="1"/>
            <a:r>
              <a:rPr lang="en-US" altLang="en-US"/>
              <a:t>Integration testing </a:t>
            </a:r>
          </a:p>
          <a:p>
            <a:r>
              <a:rPr lang="en-US" altLang="en-US"/>
              <a:t>Testing Strategy</a:t>
            </a:r>
          </a:p>
          <a:p>
            <a:r>
              <a:rPr lang="en-US" altLang="en-US"/>
              <a:t>Design Patterns &amp; Testing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/>
              <a:t>System testing</a:t>
            </a:r>
          </a:p>
          <a:p>
            <a:pPr lvl="1"/>
            <a:r>
              <a:rPr lang="en-US" altLang="en-US"/>
              <a:t>Function testing</a:t>
            </a:r>
          </a:p>
          <a:p>
            <a:pPr lvl="1"/>
            <a:r>
              <a:rPr lang="en-US" altLang="en-US"/>
              <a:t>Structure Testing</a:t>
            </a:r>
          </a:p>
          <a:p>
            <a:pPr lvl="1"/>
            <a:r>
              <a:rPr lang="en-US" altLang="en-US"/>
              <a:t>Performance testing</a:t>
            </a:r>
          </a:p>
          <a:p>
            <a:pPr lvl="1"/>
            <a:r>
              <a:rPr lang="en-US" altLang="en-US"/>
              <a:t>Acceptance testing</a:t>
            </a:r>
          </a:p>
          <a:p>
            <a:pPr lvl="1"/>
            <a:r>
              <a:rPr lang="en-US" altLang="en-US"/>
              <a:t>Installation testing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Testing Activities 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525713" y="1782763"/>
            <a:ext cx="11144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</a:rPr>
              <a:t>Tested </a:t>
            </a:r>
          </a:p>
          <a:p>
            <a:r>
              <a:rPr lang="en-US" altLang="en-US" sz="1600" b="0">
                <a:solidFill>
                  <a:srgbClr val="000000"/>
                </a:solidFill>
              </a:rPr>
              <a:t>Subsystem </a:t>
            </a:r>
          </a:p>
        </p:txBody>
      </p:sp>
      <p:sp>
        <p:nvSpPr>
          <p:cNvPr id="36868" name="Rectangle 4" descr="10%"/>
          <p:cNvSpPr>
            <a:spLocks noChangeArrowheads="1"/>
          </p:cNvSpPr>
          <p:nvPr/>
        </p:nvSpPr>
        <p:spPr bwMode="auto">
          <a:xfrm>
            <a:off x="125413" y="4608513"/>
            <a:ext cx="1109662" cy="814387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/>
              <a:t>Subsystem</a:t>
            </a:r>
          </a:p>
          <a:p>
            <a:pPr algn="ctr"/>
            <a:r>
              <a:rPr lang="en-US" altLang="en-US" sz="2000"/>
              <a:t>Code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5900738" y="2525713"/>
            <a:ext cx="1568450" cy="127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5999163" y="2924175"/>
            <a:ext cx="1525587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300">
                <a:solidFill>
                  <a:srgbClr val="000000"/>
                </a:solidFill>
              </a:rPr>
              <a:t>Functional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3476625" y="2525713"/>
            <a:ext cx="1643063" cy="127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556000" y="2816225"/>
            <a:ext cx="1592263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300">
                <a:solidFill>
                  <a:srgbClr val="000000"/>
                </a:solidFill>
              </a:rPr>
              <a:t>Integration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1390650" y="4576763"/>
            <a:ext cx="1090613" cy="838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1582738" y="4686300"/>
            <a:ext cx="804862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300">
                <a:solidFill>
                  <a:srgbClr val="000000"/>
                </a:solidFill>
              </a:rPr>
              <a:t>Unit </a:t>
            </a:r>
          </a:p>
        </p:txBody>
      </p:sp>
      <p:sp>
        <p:nvSpPr>
          <p:cNvPr id="36875" name="Freeform 11"/>
          <p:cNvSpPr>
            <a:spLocks/>
          </p:cNvSpPr>
          <p:nvPr/>
        </p:nvSpPr>
        <p:spPr bwMode="auto">
          <a:xfrm>
            <a:off x="3459163" y="2686050"/>
            <a:ext cx="107950" cy="122238"/>
          </a:xfrm>
          <a:custGeom>
            <a:avLst/>
            <a:gdLst>
              <a:gd name="T0" fmla="*/ 27 w 68"/>
              <a:gd name="T1" fmla="*/ 0 h 77"/>
              <a:gd name="T2" fmla="*/ 67 w 68"/>
              <a:gd name="T3" fmla="*/ 76 h 77"/>
              <a:gd name="T4" fmla="*/ 0 w 68"/>
              <a:gd name="T5" fmla="*/ 34 h 77"/>
              <a:gd name="T6" fmla="*/ 13 w 68"/>
              <a:gd name="T7" fmla="*/ 21 h 77"/>
              <a:gd name="T8" fmla="*/ 27 w 68"/>
              <a:gd name="T9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77">
                <a:moveTo>
                  <a:pt x="27" y="0"/>
                </a:moveTo>
                <a:lnTo>
                  <a:pt x="67" y="76"/>
                </a:lnTo>
                <a:lnTo>
                  <a:pt x="0" y="34"/>
                </a:lnTo>
                <a:lnTo>
                  <a:pt x="13" y="21"/>
                </a:lnTo>
                <a:lnTo>
                  <a:pt x="27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2433638" y="1662113"/>
            <a:ext cx="1055687" cy="1066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1090613" y="3976688"/>
            <a:ext cx="34925" cy="5873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1090613" y="3652838"/>
            <a:ext cx="34925" cy="5873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9" name="Oval 15"/>
          <p:cNvSpPr>
            <a:spLocks noChangeArrowheads="1"/>
          </p:cNvSpPr>
          <p:nvPr/>
        </p:nvSpPr>
        <p:spPr bwMode="auto">
          <a:xfrm>
            <a:off x="1090613" y="3400425"/>
            <a:ext cx="34925" cy="476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2446338" y="2957513"/>
            <a:ext cx="838200" cy="26193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2135188" y="2835275"/>
            <a:ext cx="10636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</a:rPr>
              <a:t>Tested</a:t>
            </a:r>
          </a:p>
          <a:p>
            <a:r>
              <a:rPr lang="en-US" altLang="en-US" sz="1600" b="0">
                <a:solidFill>
                  <a:srgbClr val="000000"/>
                </a:solidFill>
              </a:rPr>
              <a:t>Subsystem</a:t>
            </a:r>
          </a:p>
        </p:txBody>
      </p:sp>
      <p:sp>
        <p:nvSpPr>
          <p:cNvPr id="36882" name="Freeform 18"/>
          <p:cNvSpPr>
            <a:spLocks/>
          </p:cNvSpPr>
          <p:nvPr/>
        </p:nvSpPr>
        <p:spPr bwMode="auto">
          <a:xfrm>
            <a:off x="3363913" y="2914650"/>
            <a:ext cx="131762" cy="73025"/>
          </a:xfrm>
          <a:custGeom>
            <a:avLst/>
            <a:gdLst>
              <a:gd name="T0" fmla="*/ 14 w 83"/>
              <a:gd name="T1" fmla="*/ 0 h 46"/>
              <a:gd name="T2" fmla="*/ 82 w 83"/>
              <a:gd name="T3" fmla="*/ 45 h 46"/>
              <a:gd name="T4" fmla="*/ 0 w 83"/>
              <a:gd name="T5" fmla="*/ 38 h 46"/>
              <a:gd name="T6" fmla="*/ 6 w 83"/>
              <a:gd name="T7" fmla="*/ 20 h 46"/>
              <a:gd name="T8" fmla="*/ 14 w 83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6">
                <a:moveTo>
                  <a:pt x="14" y="0"/>
                </a:moveTo>
                <a:lnTo>
                  <a:pt x="82" y="45"/>
                </a:lnTo>
                <a:lnTo>
                  <a:pt x="0" y="38"/>
                </a:lnTo>
                <a:lnTo>
                  <a:pt x="6" y="20"/>
                </a:lnTo>
                <a:lnTo>
                  <a:pt x="14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2506663" y="2640013"/>
            <a:ext cx="862012" cy="311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4" name="Freeform 20"/>
          <p:cNvSpPr>
            <a:spLocks/>
          </p:cNvSpPr>
          <p:nvPr/>
        </p:nvSpPr>
        <p:spPr bwMode="auto">
          <a:xfrm>
            <a:off x="3446463" y="3441700"/>
            <a:ext cx="109537" cy="122238"/>
          </a:xfrm>
          <a:custGeom>
            <a:avLst/>
            <a:gdLst>
              <a:gd name="T0" fmla="*/ 0 w 69"/>
              <a:gd name="T1" fmla="*/ 42 h 77"/>
              <a:gd name="T2" fmla="*/ 68 w 69"/>
              <a:gd name="T3" fmla="*/ 0 h 77"/>
              <a:gd name="T4" fmla="*/ 28 w 69"/>
              <a:gd name="T5" fmla="*/ 76 h 77"/>
              <a:gd name="T6" fmla="*/ 13 w 69"/>
              <a:gd name="T7" fmla="*/ 55 h 77"/>
              <a:gd name="T8" fmla="*/ 0 w 69"/>
              <a:gd name="T9" fmla="*/ 4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77">
                <a:moveTo>
                  <a:pt x="0" y="42"/>
                </a:moveTo>
                <a:lnTo>
                  <a:pt x="68" y="0"/>
                </a:lnTo>
                <a:lnTo>
                  <a:pt x="28" y="76"/>
                </a:lnTo>
                <a:lnTo>
                  <a:pt x="13" y="55"/>
                </a:lnTo>
                <a:lnTo>
                  <a:pt x="0" y="4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 flipV="1">
            <a:off x="2290763" y="3538538"/>
            <a:ext cx="1185862" cy="1152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6" name="Oval 22" descr="10%"/>
          <p:cNvSpPr>
            <a:spLocks noChangeArrowheads="1"/>
          </p:cNvSpPr>
          <p:nvPr/>
        </p:nvSpPr>
        <p:spPr bwMode="auto">
          <a:xfrm>
            <a:off x="5851525" y="1122363"/>
            <a:ext cx="1546225" cy="838200"/>
          </a:xfrm>
          <a:prstGeom prst="ellipse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/>
              <a:t>Requirements</a:t>
            </a:r>
          </a:p>
          <a:p>
            <a:pPr algn="ctr"/>
            <a:r>
              <a:rPr lang="en-US" altLang="en-US" sz="2000"/>
              <a:t>Analysis</a:t>
            </a:r>
          </a:p>
          <a:p>
            <a:pPr algn="ctr"/>
            <a:r>
              <a:rPr lang="en-US" altLang="en-US" sz="2000"/>
              <a:t>Document</a:t>
            </a:r>
          </a:p>
        </p:txBody>
      </p:sp>
      <p:sp>
        <p:nvSpPr>
          <p:cNvPr id="36887" name="Rectangle 23" descr="10%"/>
          <p:cNvSpPr>
            <a:spLocks noChangeArrowheads="1"/>
          </p:cNvSpPr>
          <p:nvPr/>
        </p:nvSpPr>
        <p:spPr bwMode="auto">
          <a:xfrm>
            <a:off x="3463925" y="1222375"/>
            <a:ext cx="1597025" cy="962025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/>
              <a:t>System</a:t>
            </a:r>
          </a:p>
          <a:p>
            <a:pPr algn="ctr"/>
            <a:r>
              <a:rPr lang="en-US" altLang="en-US" sz="2000"/>
              <a:t>Design</a:t>
            </a:r>
          </a:p>
          <a:p>
            <a:pPr algn="ctr"/>
            <a:r>
              <a:rPr lang="en-US" altLang="en-US" sz="2000"/>
              <a:t>Document</a:t>
            </a:r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2530475" y="4360863"/>
            <a:ext cx="849313" cy="2254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22525" y="4310063"/>
            <a:ext cx="17081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</a:rPr>
              <a:t>Tested Subsystem </a:t>
            </a: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4019550" y="3140075"/>
            <a:ext cx="71755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300">
                <a:solidFill>
                  <a:srgbClr val="000000"/>
                </a:solidFill>
              </a:rPr>
              <a:t>Test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6388100" y="3175000"/>
            <a:ext cx="71755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300">
                <a:solidFill>
                  <a:srgbClr val="000000"/>
                </a:solidFill>
              </a:rPr>
              <a:t>Test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1639888" y="4975225"/>
            <a:ext cx="376237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3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1806575" y="4975225"/>
            <a:ext cx="522288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300">
                <a:solidFill>
                  <a:srgbClr val="000000"/>
                </a:solidFill>
              </a:rPr>
              <a:t>est</a:t>
            </a:r>
          </a:p>
        </p:txBody>
      </p:sp>
      <p:sp>
        <p:nvSpPr>
          <p:cNvPr id="36894" name="Oval 30"/>
          <p:cNvSpPr>
            <a:spLocks noChangeArrowheads="1"/>
          </p:cNvSpPr>
          <p:nvPr/>
        </p:nvSpPr>
        <p:spPr bwMode="auto">
          <a:xfrm>
            <a:off x="1390650" y="2093913"/>
            <a:ext cx="1090613" cy="838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1582738" y="2203450"/>
            <a:ext cx="804862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300">
                <a:solidFill>
                  <a:srgbClr val="000000"/>
                </a:solidFill>
              </a:rPr>
              <a:t>Unit </a:t>
            </a:r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1639888" y="2492375"/>
            <a:ext cx="376237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3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1806575" y="2492375"/>
            <a:ext cx="522288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300">
                <a:solidFill>
                  <a:srgbClr val="000000"/>
                </a:solidFill>
              </a:rPr>
              <a:t>est</a:t>
            </a:r>
          </a:p>
        </p:txBody>
      </p:sp>
      <p:sp>
        <p:nvSpPr>
          <p:cNvPr id="36898" name="Oval 34"/>
          <p:cNvSpPr>
            <a:spLocks noChangeArrowheads="1"/>
          </p:cNvSpPr>
          <p:nvPr/>
        </p:nvSpPr>
        <p:spPr bwMode="auto">
          <a:xfrm>
            <a:off x="1390650" y="1014413"/>
            <a:ext cx="1090613" cy="838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1582738" y="1123950"/>
            <a:ext cx="804862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300">
                <a:solidFill>
                  <a:srgbClr val="000000"/>
                </a:solidFill>
              </a:rPr>
              <a:t>Unit 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1639888" y="1412875"/>
            <a:ext cx="376237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3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1806575" y="1412875"/>
            <a:ext cx="522288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300">
                <a:solidFill>
                  <a:srgbClr val="000000"/>
                </a:solidFill>
              </a:rPr>
              <a:t>est</a:t>
            </a:r>
          </a:p>
        </p:txBody>
      </p:sp>
      <p:sp>
        <p:nvSpPr>
          <p:cNvPr id="36902" name="Rectangle 38" descr="10%"/>
          <p:cNvSpPr>
            <a:spLocks noChangeArrowheads="1"/>
          </p:cNvSpPr>
          <p:nvPr/>
        </p:nvSpPr>
        <p:spPr bwMode="auto">
          <a:xfrm>
            <a:off x="7781925" y="1839913"/>
            <a:ext cx="1054100" cy="622300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/>
              <a:t>User </a:t>
            </a:r>
          </a:p>
          <a:p>
            <a:pPr algn="ctr"/>
            <a:r>
              <a:rPr lang="en-US" altLang="en-US" sz="2000"/>
              <a:t>Manual</a:t>
            </a:r>
          </a:p>
        </p:txBody>
      </p:sp>
      <p:sp>
        <p:nvSpPr>
          <p:cNvPr id="36903" name="Rectangle 39" descr="10%"/>
          <p:cNvSpPr>
            <a:spLocks noChangeArrowheads="1"/>
          </p:cNvSpPr>
          <p:nvPr/>
        </p:nvSpPr>
        <p:spPr bwMode="auto">
          <a:xfrm>
            <a:off x="5464175" y="920750"/>
            <a:ext cx="2282825" cy="1203325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/>
              <a:t>Requirements</a:t>
            </a:r>
          </a:p>
          <a:p>
            <a:pPr algn="ctr"/>
            <a:r>
              <a:rPr lang="en-US" altLang="en-US" sz="2000"/>
              <a:t>Analysis</a:t>
            </a:r>
          </a:p>
          <a:p>
            <a:pPr algn="ctr"/>
            <a:r>
              <a:rPr lang="en-US" altLang="en-US" sz="2000"/>
              <a:t>Document</a:t>
            </a:r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 flipV="1">
            <a:off x="1111250" y="5010150"/>
            <a:ext cx="292100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05" name="Rectangle 41" descr="10%"/>
          <p:cNvSpPr>
            <a:spLocks noChangeArrowheads="1"/>
          </p:cNvSpPr>
          <p:nvPr/>
        </p:nvSpPr>
        <p:spPr bwMode="auto">
          <a:xfrm>
            <a:off x="106363" y="2132013"/>
            <a:ext cx="1109662" cy="814387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/>
              <a:t>Subsystem</a:t>
            </a:r>
          </a:p>
          <a:p>
            <a:pPr algn="ctr"/>
            <a:r>
              <a:rPr lang="en-US" altLang="en-US" sz="2000"/>
              <a:t>Code</a:t>
            </a:r>
          </a:p>
        </p:txBody>
      </p:sp>
      <p:sp>
        <p:nvSpPr>
          <p:cNvPr id="36906" name="Line 42"/>
          <p:cNvSpPr>
            <a:spLocks noChangeShapeType="1"/>
          </p:cNvSpPr>
          <p:nvPr/>
        </p:nvSpPr>
        <p:spPr bwMode="auto">
          <a:xfrm flipV="1">
            <a:off x="1092200" y="2533650"/>
            <a:ext cx="292100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07" name="Rectangle 43" descr="10%"/>
          <p:cNvSpPr>
            <a:spLocks noChangeArrowheads="1"/>
          </p:cNvSpPr>
          <p:nvPr/>
        </p:nvSpPr>
        <p:spPr bwMode="auto">
          <a:xfrm>
            <a:off x="68263" y="1065213"/>
            <a:ext cx="1109662" cy="814387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/>
              <a:t>Subsystem</a:t>
            </a:r>
          </a:p>
          <a:p>
            <a:pPr algn="ctr"/>
            <a:r>
              <a:rPr lang="en-US" altLang="en-US" sz="2000"/>
              <a:t>Code</a:t>
            </a:r>
          </a:p>
        </p:txBody>
      </p:sp>
      <p:sp>
        <p:nvSpPr>
          <p:cNvPr id="36908" name="Line 44"/>
          <p:cNvSpPr>
            <a:spLocks noChangeShapeType="1"/>
          </p:cNvSpPr>
          <p:nvPr/>
        </p:nvSpPr>
        <p:spPr bwMode="auto">
          <a:xfrm flipV="1">
            <a:off x="1054100" y="1466850"/>
            <a:ext cx="292100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09" name="Line 45"/>
          <p:cNvSpPr>
            <a:spLocks noChangeShapeType="1"/>
          </p:cNvSpPr>
          <p:nvPr/>
        </p:nvSpPr>
        <p:spPr bwMode="auto">
          <a:xfrm flipH="1">
            <a:off x="7219950" y="2368550"/>
            <a:ext cx="6096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10" name="Line 46"/>
          <p:cNvSpPr>
            <a:spLocks noChangeShapeType="1"/>
          </p:cNvSpPr>
          <p:nvPr/>
        </p:nvSpPr>
        <p:spPr bwMode="auto">
          <a:xfrm>
            <a:off x="6686550" y="2120900"/>
            <a:ext cx="0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11" name="Line 47"/>
          <p:cNvSpPr>
            <a:spLocks noChangeShapeType="1"/>
          </p:cNvSpPr>
          <p:nvPr/>
        </p:nvSpPr>
        <p:spPr bwMode="auto">
          <a:xfrm flipH="1">
            <a:off x="4305300" y="2178050"/>
            <a:ext cx="1905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12" name="Line 48"/>
          <p:cNvSpPr>
            <a:spLocks noChangeShapeType="1"/>
          </p:cNvSpPr>
          <p:nvPr/>
        </p:nvSpPr>
        <p:spPr bwMode="auto">
          <a:xfrm>
            <a:off x="5149850" y="3219450"/>
            <a:ext cx="768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13" name="Line 49"/>
          <p:cNvSpPr>
            <a:spLocks noChangeShapeType="1"/>
          </p:cNvSpPr>
          <p:nvPr/>
        </p:nvSpPr>
        <p:spPr bwMode="auto">
          <a:xfrm>
            <a:off x="7512050" y="3238500"/>
            <a:ext cx="1282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14" name="Rectangle 50"/>
          <p:cNvSpPr>
            <a:spLocks noChangeArrowheads="1"/>
          </p:cNvSpPr>
          <p:nvPr/>
        </p:nvSpPr>
        <p:spPr bwMode="auto">
          <a:xfrm>
            <a:off x="4824413" y="5321300"/>
            <a:ext cx="2619375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/>
              <a:t>All tests by developer</a:t>
            </a:r>
          </a:p>
        </p:txBody>
      </p:sp>
      <p:sp>
        <p:nvSpPr>
          <p:cNvPr id="36915" name="Rectangle 51"/>
          <p:cNvSpPr>
            <a:spLocks noChangeArrowheads="1"/>
          </p:cNvSpPr>
          <p:nvPr/>
        </p:nvSpPr>
        <p:spPr bwMode="auto">
          <a:xfrm>
            <a:off x="7672388" y="3402013"/>
            <a:ext cx="12858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b="0">
                <a:solidFill>
                  <a:srgbClr val="000000"/>
                </a:solidFill>
              </a:rPr>
              <a:t>Functioning</a:t>
            </a:r>
          </a:p>
          <a:p>
            <a:pPr algn="ctr"/>
            <a:r>
              <a:rPr lang="en-US" altLang="en-US" b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36916" name="Rectangle 52"/>
          <p:cNvSpPr>
            <a:spLocks noChangeArrowheads="1"/>
          </p:cNvSpPr>
          <p:nvPr/>
        </p:nvSpPr>
        <p:spPr bwMode="auto">
          <a:xfrm>
            <a:off x="4884738" y="3478213"/>
            <a:ext cx="12604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b="0">
                <a:solidFill>
                  <a:srgbClr val="000000"/>
                </a:solidFill>
              </a:rPr>
              <a:t>Integrated</a:t>
            </a:r>
          </a:p>
          <a:p>
            <a:pPr algn="ctr"/>
            <a:r>
              <a:rPr lang="en-US" altLang="en-US" b="0">
                <a:solidFill>
                  <a:srgbClr val="000000"/>
                </a:solidFill>
              </a:rPr>
              <a:t>Subsystems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 descr="10%"/>
          <p:cNvSpPr>
            <a:spLocks noChangeArrowheads="1"/>
          </p:cNvSpPr>
          <p:nvPr/>
        </p:nvSpPr>
        <p:spPr bwMode="auto">
          <a:xfrm>
            <a:off x="4068763" y="5106988"/>
            <a:ext cx="2043112" cy="207962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1" name="Oval 3" descr="10%"/>
          <p:cNvSpPr>
            <a:spLocks noChangeArrowheads="1"/>
          </p:cNvSpPr>
          <p:nvPr/>
        </p:nvSpPr>
        <p:spPr bwMode="auto">
          <a:xfrm>
            <a:off x="6376988" y="1241425"/>
            <a:ext cx="1884362" cy="806450"/>
          </a:xfrm>
          <a:prstGeom prst="ellipse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2" name="Rectangle 4" descr="10%"/>
          <p:cNvSpPr>
            <a:spLocks noChangeArrowheads="1"/>
          </p:cNvSpPr>
          <p:nvPr/>
        </p:nvSpPr>
        <p:spPr bwMode="auto">
          <a:xfrm>
            <a:off x="1062038" y="1374775"/>
            <a:ext cx="1884362" cy="806450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/>
              <a:t>Global</a:t>
            </a:r>
          </a:p>
          <a:p>
            <a:pPr algn="ctr"/>
            <a:r>
              <a:rPr lang="en-US" altLang="en-US" sz="2000"/>
              <a:t>Requirements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Testing Activities continued</a:t>
            </a:r>
          </a:p>
        </p:txBody>
      </p:sp>
      <p:sp>
        <p:nvSpPr>
          <p:cNvPr id="37894" name="Rectangle 6" descr="10%"/>
          <p:cNvSpPr>
            <a:spLocks noChangeArrowheads="1"/>
          </p:cNvSpPr>
          <p:nvPr/>
        </p:nvSpPr>
        <p:spPr bwMode="auto">
          <a:xfrm>
            <a:off x="3952875" y="5038725"/>
            <a:ext cx="2308225" cy="333375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/>
              <a:t>User’s understanding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23863" y="4768850"/>
            <a:ext cx="2619375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/>
              <a:t>Tests by developer</a:t>
            </a: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1198563" y="2687638"/>
            <a:ext cx="1824037" cy="12223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220788" y="2979738"/>
            <a:ext cx="18716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Performance</a:t>
            </a: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3011488" y="3319463"/>
            <a:ext cx="6556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3694113" y="2687638"/>
            <a:ext cx="1730375" cy="12223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797300" y="2979738"/>
            <a:ext cx="16700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Acceptance</a:t>
            </a:r>
          </a:p>
        </p:txBody>
      </p:sp>
      <p:sp>
        <p:nvSpPr>
          <p:cNvPr id="37901" name="Rectangle 13" descr="10%"/>
          <p:cNvSpPr>
            <a:spLocks noChangeArrowheads="1"/>
          </p:cNvSpPr>
          <p:nvPr/>
        </p:nvSpPr>
        <p:spPr bwMode="auto">
          <a:xfrm>
            <a:off x="3778250" y="1092200"/>
            <a:ext cx="2330450" cy="1160463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/>
              <a:t>Client’s </a:t>
            </a:r>
          </a:p>
          <a:p>
            <a:pPr algn="ctr"/>
            <a:r>
              <a:rPr lang="en-US" altLang="en-US" sz="2000"/>
              <a:t>Understanding</a:t>
            </a:r>
          </a:p>
          <a:p>
            <a:pPr algn="ctr"/>
            <a:r>
              <a:rPr lang="en-US" altLang="en-US" sz="2000"/>
              <a:t>of Requirements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1735138" y="3257550"/>
            <a:ext cx="7397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Test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71438" y="2678113"/>
            <a:ext cx="12858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b="0">
                <a:solidFill>
                  <a:srgbClr val="000000"/>
                </a:solidFill>
              </a:rPr>
              <a:t>Functioning</a:t>
            </a:r>
          </a:p>
          <a:p>
            <a:pPr algn="ctr"/>
            <a:r>
              <a:rPr lang="en-US" altLang="en-US" b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221163" y="3257550"/>
            <a:ext cx="7397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Test</a:t>
            </a:r>
          </a:p>
        </p:txBody>
      </p:sp>
      <p:sp>
        <p:nvSpPr>
          <p:cNvPr id="37905" name="Oval 17"/>
          <p:cNvSpPr>
            <a:spLocks noChangeArrowheads="1"/>
          </p:cNvSpPr>
          <p:nvPr/>
        </p:nvSpPr>
        <p:spPr bwMode="auto">
          <a:xfrm>
            <a:off x="6176963" y="2687638"/>
            <a:ext cx="1730375" cy="12223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6276975" y="2979738"/>
            <a:ext cx="16716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Installation</a:t>
            </a:r>
          </a:p>
        </p:txBody>
      </p:sp>
      <p:sp>
        <p:nvSpPr>
          <p:cNvPr id="37907" name="Rectangle 19" descr="10%"/>
          <p:cNvSpPr>
            <a:spLocks noChangeArrowheads="1"/>
          </p:cNvSpPr>
          <p:nvPr/>
        </p:nvSpPr>
        <p:spPr bwMode="auto">
          <a:xfrm>
            <a:off x="6421438" y="1336675"/>
            <a:ext cx="1725612" cy="958850"/>
          </a:xfrm>
          <a:prstGeom prst="rect">
            <a:avLst/>
          </a:prstGeom>
          <a:pattFill prst="pct10">
            <a:fgClr>
              <a:srgbClr val="000000"/>
            </a:fgClr>
            <a:bgClr>
              <a:srgbClr val="FFFFFF"/>
            </a:bgClr>
          </a:patt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/>
              <a:t>User </a:t>
            </a:r>
          </a:p>
          <a:p>
            <a:pPr algn="ctr"/>
            <a:r>
              <a:rPr lang="en-US" altLang="en-US" sz="2000"/>
              <a:t>Environment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6699250" y="3257550"/>
            <a:ext cx="7397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Test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48063" y="4841875"/>
            <a:ext cx="11112" cy="333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8375650" y="4841875"/>
            <a:ext cx="11113" cy="333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3571875" y="4841875"/>
            <a:ext cx="4791075" cy="333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6442075" y="5345113"/>
            <a:ext cx="1303338" cy="80645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6434138" y="5464175"/>
            <a:ext cx="14430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System in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6862763" y="5705475"/>
            <a:ext cx="6556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Use</a:t>
            </a:r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3467100" y="1092200"/>
            <a:ext cx="0" cy="51879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7602538" y="4049713"/>
            <a:ext cx="8540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b="0">
                <a:solidFill>
                  <a:srgbClr val="000000"/>
                </a:solidFill>
              </a:rPr>
              <a:t>Usable</a:t>
            </a:r>
          </a:p>
          <a:p>
            <a:pPr algn="ctr"/>
            <a:r>
              <a:rPr lang="en-US" altLang="en-US" b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2808288" y="2601913"/>
            <a:ext cx="1069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b="0">
                <a:solidFill>
                  <a:srgbClr val="000000"/>
                </a:solidFill>
              </a:rPr>
              <a:t>Validated</a:t>
            </a:r>
          </a:p>
          <a:p>
            <a:pPr algn="ctr"/>
            <a:r>
              <a:rPr lang="en-US" altLang="en-US" b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5259388" y="2563813"/>
            <a:ext cx="1044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b="0">
                <a:solidFill>
                  <a:srgbClr val="000000"/>
                </a:solidFill>
              </a:rPr>
              <a:t>Accepted</a:t>
            </a:r>
          </a:p>
          <a:p>
            <a:pPr algn="ctr"/>
            <a:r>
              <a:rPr lang="en-US" altLang="en-US" b="0">
                <a:solidFill>
                  <a:srgbClr val="000000"/>
                </a:solidFill>
              </a:rPr>
              <a:t>System</a:t>
            </a:r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>
            <a:off x="2076450" y="2159000"/>
            <a:ext cx="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 flipH="1">
            <a:off x="4610100" y="2254250"/>
            <a:ext cx="114300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 flipH="1">
            <a:off x="7162800" y="2292350"/>
            <a:ext cx="19050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>
            <a:off x="387350" y="3314700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5454650" y="3276600"/>
            <a:ext cx="692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7067550" y="3949700"/>
            <a:ext cx="0" cy="137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>
            <a:off x="5340350" y="5511800"/>
            <a:ext cx="109220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3948113" y="6064250"/>
            <a:ext cx="2619375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/>
              <a:t>Tests (?)  by user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4064000" y="4329113"/>
            <a:ext cx="2619375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sz="2000"/>
              <a:t>Tests by client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153400" cy="704850"/>
          </a:xfrm>
          <a:noFill/>
          <a:ln/>
        </p:spPr>
        <p:txBody>
          <a:bodyPr/>
          <a:lstStyle/>
          <a:p>
            <a:r>
              <a:rPr lang="en-US" altLang="en-US"/>
              <a:t>Fault Handling Techniques</a:t>
            </a:r>
          </a:p>
        </p:txBody>
      </p:sp>
      <p:sp>
        <p:nvSpPr>
          <p:cNvPr id="38948" name="Freeform 36"/>
          <p:cNvSpPr>
            <a:spLocks/>
          </p:cNvSpPr>
          <p:nvPr/>
        </p:nvSpPr>
        <p:spPr bwMode="auto">
          <a:xfrm>
            <a:off x="4471988" y="4217988"/>
            <a:ext cx="12700" cy="23812"/>
          </a:xfrm>
          <a:custGeom>
            <a:avLst/>
            <a:gdLst>
              <a:gd name="T0" fmla="*/ 8 w 9"/>
              <a:gd name="T1" fmla="*/ 0 h 17"/>
              <a:gd name="T2" fmla="*/ 4 w 9"/>
              <a:gd name="T3" fmla="*/ 0 h 17"/>
              <a:gd name="T4" fmla="*/ 0 w 9"/>
              <a:gd name="T5" fmla="*/ 11 h 17"/>
              <a:gd name="T6" fmla="*/ 4 w 9"/>
              <a:gd name="T7" fmla="*/ 16 h 17"/>
              <a:gd name="T8" fmla="*/ 8 w 9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7">
                <a:moveTo>
                  <a:pt x="8" y="0"/>
                </a:moveTo>
                <a:lnTo>
                  <a:pt x="4" y="0"/>
                </a:lnTo>
                <a:lnTo>
                  <a:pt x="0" y="11"/>
                </a:lnTo>
                <a:lnTo>
                  <a:pt x="4" y="16"/>
                </a:lnTo>
                <a:lnTo>
                  <a:pt x="8" y="0"/>
                </a:lnTo>
              </a:path>
            </a:pathLst>
          </a:custGeom>
          <a:solidFill>
            <a:srgbClr val="FC01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51" name="Freeform 39"/>
          <p:cNvSpPr>
            <a:spLocks/>
          </p:cNvSpPr>
          <p:nvPr/>
        </p:nvSpPr>
        <p:spPr bwMode="auto">
          <a:xfrm>
            <a:off x="3975100" y="4217988"/>
            <a:ext cx="12700" cy="23812"/>
          </a:xfrm>
          <a:custGeom>
            <a:avLst/>
            <a:gdLst>
              <a:gd name="T0" fmla="*/ 4 w 9"/>
              <a:gd name="T1" fmla="*/ 16 h 17"/>
              <a:gd name="T2" fmla="*/ 8 w 9"/>
              <a:gd name="T3" fmla="*/ 11 h 17"/>
              <a:gd name="T4" fmla="*/ 4 w 9"/>
              <a:gd name="T5" fmla="*/ 0 h 17"/>
              <a:gd name="T6" fmla="*/ 0 w 9"/>
              <a:gd name="T7" fmla="*/ 0 h 17"/>
              <a:gd name="T8" fmla="*/ 4 w 9"/>
              <a:gd name="T9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7">
                <a:moveTo>
                  <a:pt x="4" y="16"/>
                </a:moveTo>
                <a:lnTo>
                  <a:pt x="8" y="11"/>
                </a:lnTo>
                <a:lnTo>
                  <a:pt x="4" y="0"/>
                </a:lnTo>
                <a:lnTo>
                  <a:pt x="0" y="0"/>
                </a:lnTo>
                <a:lnTo>
                  <a:pt x="4" y="16"/>
                </a:lnTo>
              </a:path>
            </a:pathLst>
          </a:custGeom>
          <a:solidFill>
            <a:srgbClr val="FC01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94" name="AutoShape 82"/>
          <p:cNvSpPr>
            <a:spLocks noChangeArrowheads="1"/>
          </p:cNvSpPr>
          <p:nvPr/>
        </p:nvSpPr>
        <p:spPr bwMode="auto">
          <a:xfrm>
            <a:off x="3505200" y="3886200"/>
            <a:ext cx="1447800" cy="458788"/>
          </a:xfrm>
          <a:prstGeom prst="roundRect">
            <a:avLst>
              <a:gd name="adj" fmla="val 16667"/>
            </a:avLst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solidFill>
                  <a:schemeClr val="accent1"/>
                </a:solidFill>
              </a:rPr>
              <a:t>Testing</a:t>
            </a:r>
          </a:p>
        </p:txBody>
      </p:sp>
      <p:sp>
        <p:nvSpPr>
          <p:cNvPr id="39002" name="AutoShape 90"/>
          <p:cNvSpPr>
            <a:spLocks noChangeArrowheads="1"/>
          </p:cNvSpPr>
          <p:nvPr/>
        </p:nvSpPr>
        <p:spPr bwMode="auto">
          <a:xfrm>
            <a:off x="3505200" y="685800"/>
            <a:ext cx="16002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Fault Handling</a:t>
            </a:r>
          </a:p>
        </p:txBody>
      </p:sp>
      <p:sp>
        <p:nvSpPr>
          <p:cNvPr id="39003" name="AutoShape 91"/>
          <p:cNvSpPr>
            <a:spLocks noChangeArrowheads="1"/>
          </p:cNvSpPr>
          <p:nvPr/>
        </p:nvSpPr>
        <p:spPr bwMode="auto">
          <a:xfrm>
            <a:off x="1143000" y="1676400"/>
            <a:ext cx="16002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Fault Avoidance</a:t>
            </a:r>
          </a:p>
        </p:txBody>
      </p:sp>
      <p:sp>
        <p:nvSpPr>
          <p:cNvPr id="39004" name="AutoShape 92"/>
          <p:cNvSpPr>
            <a:spLocks noChangeArrowheads="1"/>
          </p:cNvSpPr>
          <p:nvPr/>
        </p:nvSpPr>
        <p:spPr bwMode="auto">
          <a:xfrm>
            <a:off x="6400800" y="1676400"/>
            <a:ext cx="16002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Fault Tolerance</a:t>
            </a:r>
          </a:p>
          <a:p>
            <a:pPr algn="ctr"/>
            <a:endParaRPr lang="en-US" altLang="en-US" sz="1600"/>
          </a:p>
        </p:txBody>
      </p:sp>
      <p:sp>
        <p:nvSpPr>
          <p:cNvPr id="39005" name="AutoShape 93"/>
          <p:cNvSpPr>
            <a:spLocks noChangeArrowheads="1"/>
          </p:cNvSpPr>
          <p:nvPr/>
        </p:nvSpPr>
        <p:spPr bwMode="auto">
          <a:xfrm>
            <a:off x="3581400" y="1676400"/>
            <a:ext cx="16002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Fault Detection</a:t>
            </a:r>
          </a:p>
        </p:txBody>
      </p:sp>
      <p:sp>
        <p:nvSpPr>
          <p:cNvPr id="39006" name="AutoShape 94"/>
          <p:cNvSpPr>
            <a:spLocks noChangeArrowheads="1"/>
          </p:cNvSpPr>
          <p:nvPr/>
        </p:nvSpPr>
        <p:spPr bwMode="auto">
          <a:xfrm>
            <a:off x="6400800" y="3883025"/>
            <a:ext cx="1447800" cy="4587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Debugging</a:t>
            </a:r>
          </a:p>
        </p:txBody>
      </p:sp>
      <p:sp>
        <p:nvSpPr>
          <p:cNvPr id="39007" name="AutoShape 95"/>
          <p:cNvSpPr>
            <a:spLocks noChangeArrowheads="1"/>
          </p:cNvSpPr>
          <p:nvPr/>
        </p:nvSpPr>
        <p:spPr bwMode="auto">
          <a:xfrm>
            <a:off x="1981200" y="4878388"/>
            <a:ext cx="1295400" cy="458787"/>
          </a:xfrm>
          <a:prstGeom prst="roundRect">
            <a:avLst>
              <a:gd name="adj" fmla="val 16667"/>
            </a:avLst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solidFill>
                  <a:schemeClr val="accent1"/>
                </a:solidFill>
              </a:rPr>
              <a:t>Unit</a:t>
            </a:r>
          </a:p>
          <a:p>
            <a:pPr algn="ctr"/>
            <a:r>
              <a:rPr lang="en-US" altLang="en-US" sz="1600">
                <a:solidFill>
                  <a:schemeClr val="accent1"/>
                </a:solidFill>
              </a:rPr>
              <a:t>Testing</a:t>
            </a:r>
          </a:p>
        </p:txBody>
      </p:sp>
      <p:sp>
        <p:nvSpPr>
          <p:cNvPr id="39008" name="AutoShape 96"/>
          <p:cNvSpPr>
            <a:spLocks noChangeArrowheads="1"/>
          </p:cNvSpPr>
          <p:nvPr/>
        </p:nvSpPr>
        <p:spPr bwMode="auto">
          <a:xfrm>
            <a:off x="3352800" y="4876800"/>
            <a:ext cx="1219200" cy="458788"/>
          </a:xfrm>
          <a:prstGeom prst="roundRect">
            <a:avLst>
              <a:gd name="adj" fmla="val 16667"/>
            </a:avLst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solidFill>
                  <a:schemeClr val="accent1"/>
                </a:solidFill>
              </a:rPr>
              <a:t>Integration</a:t>
            </a:r>
          </a:p>
          <a:p>
            <a:pPr algn="ctr"/>
            <a:r>
              <a:rPr lang="en-US" altLang="en-US" sz="1600">
                <a:solidFill>
                  <a:schemeClr val="accent1"/>
                </a:solidFill>
              </a:rPr>
              <a:t>Testing</a:t>
            </a:r>
          </a:p>
        </p:txBody>
      </p:sp>
      <p:sp>
        <p:nvSpPr>
          <p:cNvPr id="39009" name="AutoShape 97"/>
          <p:cNvSpPr>
            <a:spLocks noChangeArrowheads="1"/>
          </p:cNvSpPr>
          <p:nvPr/>
        </p:nvSpPr>
        <p:spPr bwMode="auto">
          <a:xfrm>
            <a:off x="4724400" y="4876800"/>
            <a:ext cx="1143000" cy="458788"/>
          </a:xfrm>
          <a:prstGeom prst="roundRect">
            <a:avLst>
              <a:gd name="adj" fmla="val 16667"/>
            </a:avLst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solidFill>
                  <a:schemeClr val="accent1"/>
                </a:solidFill>
              </a:rPr>
              <a:t>System</a:t>
            </a:r>
          </a:p>
          <a:p>
            <a:pPr algn="ctr"/>
            <a:r>
              <a:rPr lang="en-US" altLang="en-US" sz="1600">
                <a:solidFill>
                  <a:schemeClr val="accent1"/>
                </a:solidFill>
              </a:rPr>
              <a:t>Testing</a:t>
            </a:r>
          </a:p>
        </p:txBody>
      </p:sp>
      <p:cxnSp>
        <p:nvCxnSpPr>
          <p:cNvPr id="39013" name="AutoShape 101"/>
          <p:cNvCxnSpPr>
            <a:cxnSpLocks noChangeShapeType="1"/>
            <a:stCxn id="38994" idx="0"/>
            <a:endCxn id="39005" idx="2"/>
          </p:cNvCxnSpPr>
          <p:nvPr/>
        </p:nvCxnSpPr>
        <p:spPr bwMode="auto">
          <a:xfrm flipV="1">
            <a:off x="4229100" y="2133600"/>
            <a:ext cx="152400" cy="1752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014" name="AutoShape 102"/>
          <p:cNvCxnSpPr>
            <a:cxnSpLocks noChangeShapeType="1"/>
            <a:stCxn id="39006" idx="0"/>
            <a:endCxn id="39005" idx="2"/>
          </p:cNvCxnSpPr>
          <p:nvPr/>
        </p:nvCxnSpPr>
        <p:spPr bwMode="auto">
          <a:xfrm flipH="1" flipV="1">
            <a:off x="4381500" y="2133600"/>
            <a:ext cx="2743200" cy="17494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015" name="AutoShape 103"/>
          <p:cNvCxnSpPr>
            <a:cxnSpLocks noChangeShapeType="1"/>
            <a:stCxn id="39007" idx="0"/>
            <a:endCxn id="38994" idx="2"/>
          </p:cNvCxnSpPr>
          <p:nvPr/>
        </p:nvCxnSpPr>
        <p:spPr bwMode="auto">
          <a:xfrm flipV="1">
            <a:off x="2628900" y="4344988"/>
            <a:ext cx="1600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016" name="AutoShape 104"/>
          <p:cNvCxnSpPr>
            <a:cxnSpLocks noChangeShapeType="1"/>
            <a:stCxn id="39008" idx="0"/>
            <a:endCxn id="38994" idx="2"/>
          </p:cNvCxnSpPr>
          <p:nvPr/>
        </p:nvCxnSpPr>
        <p:spPr bwMode="auto">
          <a:xfrm flipV="1">
            <a:off x="3962400" y="4344988"/>
            <a:ext cx="266700" cy="531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019" name="AutoShape 107"/>
          <p:cNvCxnSpPr>
            <a:cxnSpLocks noChangeShapeType="1"/>
            <a:stCxn id="39009" idx="0"/>
            <a:endCxn id="38994" idx="2"/>
          </p:cNvCxnSpPr>
          <p:nvPr/>
        </p:nvCxnSpPr>
        <p:spPr bwMode="auto">
          <a:xfrm flipH="1" flipV="1">
            <a:off x="4229100" y="4344988"/>
            <a:ext cx="1066800" cy="531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026" name="AutoShape 114"/>
          <p:cNvCxnSpPr>
            <a:cxnSpLocks noChangeShapeType="1"/>
            <a:stCxn id="39005" idx="0"/>
            <a:endCxn id="39002" idx="2"/>
          </p:cNvCxnSpPr>
          <p:nvPr/>
        </p:nvCxnSpPr>
        <p:spPr bwMode="auto">
          <a:xfrm flipH="1" flipV="1">
            <a:off x="4305300" y="1143000"/>
            <a:ext cx="76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027" name="AutoShape 115"/>
          <p:cNvCxnSpPr>
            <a:cxnSpLocks noChangeShapeType="1"/>
            <a:stCxn id="39004" idx="0"/>
            <a:endCxn id="39002" idx="2"/>
          </p:cNvCxnSpPr>
          <p:nvPr/>
        </p:nvCxnSpPr>
        <p:spPr bwMode="auto">
          <a:xfrm flipH="1" flipV="1">
            <a:off x="4305300" y="1143000"/>
            <a:ext cx="28956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028" name="AutoShape 116"/>
          <p:cNvCxnSpPr>
            <a:cxnSpLocks noChangeShapeType="1"/>
            <a:stCxn id="39003" idx="0"/>
            <a:endCxn id="39002" idx="2"/>
          </p:cNvCxnSpPr>
          <p:nvPr/>
        </p:nvCxnSpPr>
        <p:spPr bwMode="auto">
          <a:xfrm flipV="1">
            <a:off x="1943100" y="1143000"/>
            <a:ext cx="2362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030" name="AutoShape 118"/>
          <p:cNvSpPr>
            <a:spLocks noChangeArrowheads="1"/>
          </p:cNvSpPr>
          <p:nvPr/>
        </p:nvSpPr>
        <p:spPr bwMode="auto">
          <a:xfrm>
            <a:off x="762000" y="3352800"/>
            <a:ext cx="12192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Verification</a:t>
            </a:r>
          </a:p>
        </p:txBody>
      </p:sp>
      <p:cxnSp>
        <p:nvCxnSpPr>
          <p:cNvPr id="39031" name="AutoShape 119"/>
          <p:cNvCxnSpPr>
            <a:cxnSpLocks noChangeShapeType="1"/>
            <a:stCxn id="39030" idx="0"/>
            <a:endCxn id="39003" idx="2"/>
          </p:cNvCxnSpPr>
          <p:nvPr/>
        </p:nvCxnSpPr>
        <p:spPr bwMode="auto">
          <a:xfrm flipV="1">
            <a:off x="1371600" y="2133600"/>
            <a:ext cx="571500" cy="1219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033" name="AutoShape 121"/>
          <p:cNvSpPr>
            <a:spLocks noChangeArrowheads="1"/>
          </p:cNvSpPr>
          <p:nvPr/>
        </p:nvSpPr>
        <p:spPr bwMode="auto">
          <a:xfrm>
            <a:off x="2057400" y="3352800"/>
            <a:ext cx="12954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Configuration</a:t>
            </a:r>
          </a:p>
          <a:p>
            <a:pPr algn="ctr"/>
            <a:r>
              <a:rPr lang="en-US" altLang="en-US" sz="1600"/>
              <a:t>Management</a:t>
            </a:r>
          </a:p>
        </p:txBody>
      </p:sp>
      <p:cxnSp>
        <p:nvCxnSpPr>
          <p:cNvPr id="39034" name="AutoShape 122"/>
          <p:cNvCxnSpPr>
            <a:cxnSpLocks noChangeShapeType="1"/>
            <a:stCxn id="39033" idx="0"/>
            <a:endCxn id="39003" idx="2"/>
          </p:cNvCxnSpPr>
          <p:nvPr/>
        </p:nvCxnSpPr>
        <p:spPr bwMode="auto">
          <a:xfrm flipH="1" flipV="1">
            <a:off x="1943100" y="2133600"/>
            <a:ext cx="762000" cy="1219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036" name="AutoShape 124"/>
          <p:cNvSpPr>
            <a:spLocks noChangeArrowheads="1"/>
          </p:cNvSpPr>
          <p:nvPr/>
        </p:nvSpPr>
        <p:spPr bwMode="auto">
          <a:xfrm>
            <a:off x="5943600" y="2667000"/>
            <a:ext cx="1447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Atomic</a:t>
            </a:r>
          </a:p>
          <a:p>
            <a:pPr algn="ctr"/>
            <a:r>
              <a:rPr lang="en-US" altLang="en-US" sz="1600"/>
              <a:t>Transactions</a:t>
            </a:r>
          </a:p>
        </p:txBody>
      </p:sp>
      <p:sp>
        <p:nvSpPr>
          <p:cNvPr id="39037" name="AutoShape 125"/>
          <p:cNvSpPr>
            <a:spLocks noChangeArrowheads="1"/>
          </p:cNvSpPr>
          <p:nvPr/>
        </p:nvSpPr>
        <p:spPr bwMode="auto">
          <a:xfrm>
            <a:off x="7543800" y="2667000"/>
            <a:ext cx="1447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Modular</a:t>
            </a:r>
          </a:p>
          <a:p>
            <a:pPr algn="ctr"/>
            <a:r>
              <a:rPr lang="en-US" altLang="en-US" sz="1600"/>
              <a:t>Redundancy</a:t>
            </a:r>
          </a:p>
        </p:txBody>
      </p:sp>
      <p:cxnSp>
        <p:nvCxnSpPr>
          <p:cNvPr id="39039" name="AutoShape 127"/>
          <p:cNvCxnSpPr>
            <a:cxnSpLocks noChangeShapeType="1"/>
            <a:stCxn id="39037" idx="0"/>
            <a:endCxn id="39004" idx="2"/>
          </p:cNvCxnSpPr>
          <p:nvPr/>
        </p:nvCxnSpPr>
        <p:spPr bwMode="auto">
          <a:xfrm flipH="1" flipV="1">
            <a:off x="7200900" y="2133600"/>
            <a:ext cx="10668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040" name="AutoShape 128"/>
          <p:cNvCxnSpPr>
            <a:cxnSpLocks noChangeShapeType="1"/>
            <a:stCxn id="39036" idx="0"/>
            <a:endCxn id="39004" idx="2"/>
          </p:cNvCxnSpPr>
          <p:nvPr/>
        </p:nvCxnSpPr>
        <p:spPr bwMode="auto">
          <a:xfrm flipV="1">
            <a:off x="6667500" y="2133600"/>
            <a:ext cx="533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042" name="AutoShape 130"/>
          <p:cNvSpPr>
            <a:spLocks noChangeArrowheads="1"/>
          </p:cNvSpPr>
          <p:nvPr/>
        </p:nvSpPr>
        <p:spPr bwMode="auto">
          <a:xfrm>
            <a:off x="6096000" y="4875213"/>
            <a:ext cx="12954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Correctness</a:t>
            </a:r>
          </a:p>
          <a:p>
            <a:pPr algn="ctr"/>
            <a:r>
              <a:rPr lang="en-US" altLang="en-US" sz="1600"/>
              <a:t>Debugging</a:t>
            </a:r>
          </a:p>
        </p:txBody>
      </p:sp>
      <p:sp>
        <p:nvSpPr>
          <p:cNvPr id="39043" name="AutoShape 131"/>
          <p:cNvSpPr>
            <a:spLocks noChangeArrowheads="1"/>
          </p:cNvSpPr>
          <p:nvPr/>
        </p:nvSpPr>
        <p:spPr bwMode="auto">
          <a:xfrm>
            <a:off x="7543800" y="4875213"/>
            <a:ext cx="12954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Performance</a:t>
            </a:r>
          </a:p>
          <a:p>
            <a:pPr algn="ctr"/>
            <a:r>
              <a:rPr lang="en-US" altLang="en-US" sz="1600"/>
              <a:t>Debugging</a:t>
            </a:r>
          </a:p>
        </p:txBody>
      </p:sp>
      <p:cxnSp>
        <p:nvCxnSpPr>
          <p:cNvPr id="39044" name="AutoShape 132"/>
          <p:cNvCxnSpPr>
            <a:cxnSpLocks noChangeShapeType="1"/>
            <a:stCxn id="39042" idx="0"/>
            <a:endCxn id="39006" idx="2"/>
          </p:cNvCxnSpPr>
          <p:nvPr/>
        </p:nvCxnSpPr>
        <p:spPr bwMode="auto">
          <a:xfrm flipV="1">
            <a:off x="6743700" y="4341813"/>
            <a:ext cx="3810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045" name="AutoShape 133"/>
          <p:cNvCxnSpPr>
            <a:cxnSpLocks noChangeShapeType="1"/>
            <a:stCxn id="39043" idx="0"/>
            <a:endCxn id="39006" idx="2"/>
          </p:cNvCxnSpPr>
          <p:nvPr/>
        </p:nvCxnSpPr>
        <p:spPr bwMode="auto">
          <a:xfrm flipH="1" flipV="1">
            <a:off x="7124700" y="4341813"/>
            <a:ext cx="10668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049" name="AutoShape 137"/>
          <p:cNvSpPr>
            <a:spLocks noChangeArrowheads="1"/>
          </p:cNvSpPr>
          <p:nvPr/>
        </p:nvSpPr>
        <p:spPr bwMode="auto">
          <a:xfrm>
            <a:off x="2590800" y="2667000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Reviews</a:t>
            </a:r>
          </a:p>
        </p:txBody>
      </p:sp>
      <p:cxnSp>
        <p:nvCxnSpPr>
          <p:cNvPr id="39050" name="AutoShape 138"/>
          <p:cNvCxnSpPr>
            <a:cxnSpLocks noChangeShapeType="1"/>
            <a:stCxn id="39049" idx="0"/>
            <a:endCxn id="39003" idx="2"/>
          </p:cNvCxnSpPr>
          <p:nvPr/>
        </p:nvCxnSpPr>
        <p:spPr bwMode="auto">
          <a:xfrm flipH="1" flipV="1">
            <a:off x="1943100" y="2133600"/>
            <a:ext cx="1219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062" name="AutoShape 150"/>
          <p:cNvSpPr>
            <a:spLocks noChangeArrowheads="1"/>
          </p:cNvSpPr>
          <p:nvPr/>
        </p:nvSpPr>
        <p:spPr bwMode="auto">
          <a:xfrm>
            <a:off x="152400" y="2667000"/>
            <a:ext cx="12954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Design </a:t>
            </a:r>
          </a:p>
          <a:p>
            <a:pPr algn="ctr"/>
            <a:r>
              <a:rPr lang="en-US" altLang="en-US" sz="1600"/>
              <a:t>Methodology</a:t>
            </a:r>
          </a:p>
        </p:txBody>
      </p:sp>
      <p:cxnSp>
        <p:nvCxnSpPr>
          <p:cNvPr id="39063" name="AutoShape 151"/>
          <p:cNvCxnSpPr>
            <a:cxnSpLocks noChangeShapeType="1"/>
            <a:stCxn id="39062" idx="0"/>
            <a:endCxn id="39003" idx="2"/>
          </p:cNvCxnSpPr>
          <p:nvPr/>
        </p:nvCxnSpPr>
        <p:spPr bwMode="auto">
          <a:xfrm flipV="1">
            <a:off x="800100" y="2133600"/>
            <a:ext cx="11430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153400" cy="704850"/>
          </a:xfrm>
          <a:noFill/>
          <a:ln/>
        </p:spPr>
        <p:txBody>
          <a:bodyPr/>
          <a:lstStyle/>
          <a:p>
            <a:r>
              <a:rPr lang="en-US" altLang="en-US"/>
              <a:t>Quality Assurance encompasses Testing</a:t>
            </a:r>
          </a:p>
        </p:txBody>
      </p:sp>
      <p:sp>
        <p:nvSpPr>
          <p:cNvPr id="93187" name="Freeform 3"/>
          <p:cNvSpPr>
            <a:spLocks/>
          </p:cNvSpPr>
          <p:nvPr/>
        </p:nvSpPr>
        <p:spPr bwMode="auto">
          <a:xfrm>
            <a:off x="4471988" y="5360988"/>
            <a:ext cx="12700" cy="23812"/>
          </a:xfrm>
          <a:custGeom>
            <a:avLst/>
            <a:gdLst>
              <a:gd name="T0" fmla="*/ 8 w 9"/>
              <a:gd name="T1" fmla="*/ 0 h 17"/>
              <a:gd name="T2" fmla="*/ 4 w 9"/>
              <a:gd name="T3" fmla="*/ 0 h 17"/>
              <a:gd name="T4" fmla="*/ 0 w 9"/>
              <a:gd name="T5" fmla="*/ 11 h 17"/>
              <a:gd name="T6" fmla="*/ 4 w 9"/>
              <a:gd name="T7" fmla="*/ 16 h 17"/>
              <a:gd name="T8" fmla="*/ 8 w 9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7">
                <a:moveTo>
                  <a:pt x="8" y="0"/>
                </a:moveTo>
                <a:lnTo>
                  <a:pt x="4" y="0"/>
                </a:lnTo>
                <a:lnTo>
                  <a:pt x="0" y="11"/>
                </a:lnTo>
                <a:lnTo>
                  <a:pt x="4" y="16"/>
                </a:lnTo>
                <a:lnTo>
                  <a:pt x="8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3188" name="Freeform 4"/>
          <p:cNvSpPr>
            <a:spLocks/>
          </p:cNvSpPr>
          <p:nvPr/>
        </p:nvSpPr>
        <p:spPr bwMode="auto">
          <a:xfrm>
            <a:off x="3975100" y="5360988"/>
            <a:ext cx="12700" cy="23812"/>
          </a:xfrm>
          <a:custGeom>
            <a:avLst/>
            <a:gdLst>
              <a:gd name="T0" fmla="*/ 4 w 9"/>
              <a:gd name="T1" fmla="*/ 16 h 17"/>
              <a:gd name="T2" fmla="*/ 8 w 9"/>
              <a:gd name="T3" fmla="*/ 11 h 17"/>
              <a:gd name="T4" fmla="*/ 4 w 9"/>
              <a:gd name="T5" fmla="*/ 0 h 17"/>
              <a:gd name="T6" fmla="*/ 0 w 9"/>
              <a:gd name="T7" fmla="*/ 0 h 17"/>
              <a:gd name="T8" fmla="*/ 4 w 9"/>
              <a:gd name="T9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7">
                <a:moveTo>
                  <a:pt x="4" y="16"/>
                </a:moveTo>
                <a:lnTo>
                  <a:pt x="8" y="11"/>
                </a:lnTo>
                <a:lnTo>
                  <a:pt x="4" y="0"/>
                </a:lnTo>
                <a:lnTo>
                  <a:pt x="0" y="0"/>
                </a:lnTo>
                <a:lnTo>
                  <a:pt x="4" y="16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3189" name="AutoShape 5"/>
          <p:cNvSpPr>
            <a:spLocks noChangeArrowheads="1"/>
          </p:cNvSpPr>
          <p:nvPr/>
        </p:nvSpPr>
        <p:spPr bwMode="auto">
          <a:xfrm>
            <a:off x="6248400" y="1143000"/>
            <a:ext cx="19812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Usability Testing</a:t>
            </a:r>
          </a:p>
        </p:txBody>
      </p:sp>
      <p:sp>
        <p:nvSpPr>
          <p:cNvPr id="93190" name="AutoShape 6"/>
          <p:cNvSpPr>
            <a:spLocks noChangeArrowheads="1"/>
          </p:cNvSpPr>
          <p:nvPr/>
        </p:nvSpPr>
        <p:spPr bwMode="auto">
          <a:xfrm>
            <a:off x="2133600" y="609600"/>
            <a:ext cx="19812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Quality Assurance</a:t>
            </a:r>
          </a:p>
        </p:txBody>
      </p:sp>
      <p:cxnSp>
        <p:nvCxnSpPr>
          <p:cNvPr id="93196" name="AutoShape 12"/>
          <p:cNvCxnSpPr>
            <a:cxnSpLocks noChangeShapeType="1"/>
            <a:stCxn id="93234" idx="0"/>
            <a:endCxn id="93205" idx="2"/>
          </p:cNvCxnSpPr>
          <p:nvPr/>
        </p:nvCxnSpPr>
        <p:spPr bwMode="auto">
          <a:xfrm flipV="1">
            <a:off x="1562100" y="2971800"/>
            <a:ext cx="152400" cy="1143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197" name="AutoShape 13"/>
          <p:cNvCxnSpPr>
            <a:cxnSpLocks noChangeShapeType="1"/>
            <a:stCxn id="93189" idx="0"/>
            <a:endCxn id="93190" idx="3"/>
          </p:cNvCxnSpPr>
          <p:nvPr/>
        </p:nvCxnSpPr>
        <p:spPr bwMode="auto">
          <a:xfrm flipH="1" flipV="1">
            <a:off x="4114800" y="876300"/>
            <a:ext cx="3124200" cy="266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198" name="AutoShape 14"/>
          <p:cNvSpPr>
            <a:spLocks noChangeArrowheads="1"/>
          </p:cNvSpPr>
          <p:nvPr/>
        </p:nvSpPr>
        <p:spPr bwMode="auto">
          <a:xfrm>
            <a:off x="3505200" y="5029200"/>
            <a:ext cx="1447800" cy="4587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Testing</a:t>
            </a:r>
          </a:p>
        </p:txBody>
      </p:sp>
      <p:sp>
        <p:nvSpPr>
          <p:cNvPr id="93199" name="AutoShape 15"/>
          <p:cNvSpPr>
            <a:spLocks noChangeArrowheads="1"/>
          </p:cNvSpPr>
          <p:nvPr/>
        </p:nvSpPr>
        <p:spPr bwMode="auto">
          <a:xfrm>
            <a:off x="6781800" y="1752600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Prototype</a:t>
            </a:r>
          </a:p>
          <a:p>
            <a:pPr algn="ctr"/>
            <a:r>
              <a:rPr lang="en-US" altLang="en-US" sz="1600"/>
              <a:t>Testing</a:t>
            </a:r>
          </a:p>
        </p:txBody>
      </p:sp>
      <p:sp>
        <p:nvSpPr>
          <p:cNvPr id="93200" name="AutoShape 16"/>
          <p:cNvSpPr>
            <a:spLocks noChangeArrowheads="1"/>
          </p:cNvSpPr>
          <p:nvPr/>
        </p:nvSpPr>
        <p:spPr bwMode="auto">
          <a:xfrm>
            <a:off x="5715000" y="17526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Scenario</a:t>
            </a:r>
          </a:p>
          <a:p>
            <a:pPr algn="ctr"/>
            <a:r>
              <a:rPr lang="en-US" altLang="en-US" sz="1600"/>
              <a:t>Testing</a:t>
            </a:r>
          </a:p>
        </p:txBody>
      </p:sp>
      <p:sp>
        <p:nvSpPr>
          <p:cNvPr id="93201" name="AutoShape 17"/>
          <p:cNvSpPr>
            <a:spLocks noChangeArrowheads="1"/>
          </p:cNvSpPr>
          <p:nvPr/>
        </p:nvSpPr>
        <p:spPr bwMode="auto">
          <a:xfrm>
            <a:off x="8001000" y="1752600"/>
            <a:ext cx="1066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Product</a:t>
            </a:r>
          </a:p>
          <a:p>
            <a:pPr algn="ctr"/>
            <a:r>
              <a:rPr lang="en-US" altLang="en-US" sz="1600"/>
              <a:t>Testing</a:t>
            </a:r>
          </a:p>
        </p:txBody>
      </p:sp>
      <p:cxnSp>
        <p:nvCxnSpPr>
          <p:cNvPr id="93202" name="AutoShape 18"/>
          <p:cNvCxnSpPr>
            <a:cxnSpLocks noChangeShapeType="1"/>
            <a:stCxn id="93199" idx="0"/>
            <a:endCxn id="93189" idx="2"/>
          </p:cNvCxnSpPr>
          <p:nvPr/>
        </p:nvCxnSpPr>
        <p:spPr bwMode="auto">
          <a:xfrm flipH="1" flipV="1">
            <a:off x="7239000" y="1447800"/>
            <a:ext cx="1143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03" name="AutoShape 19"/>
          <p:cNvCxnSpPr>
            <a:cxnSpLocks noChangeShapeType="1"/>
            <a:stCxn id="93201" idx="0"/>
            <a:endCxn id="93189" idx="2"/>
          </p:cNvCxnSpPr>
          <p:nvPr/>
        </p:nvCxnSpPr>
        <p:spPr bwMode="auto">
          <a:xfrm flipH="1" flipV="1">
            <a:off x="7239000" y="14478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5" name="AutoShape 21"/>
          <p:cNvSpPr>
            <a:spLocks noChangeArrowheads="1"/>
          </p:cNvSpPr>
          <p:nvPr/>
        </p:nvSpPr>
        <p:spPr bwMode="auto">
          <a:xfrm>
            <a:off x="914400" y="2514600"/>
            <a:ext cx="16002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Fault Avoidance</a:t>
            </a:r>
          </a:p>
        </p:txBody>
      </p:sp>
      <p:sp>
        <p:nvSpPr>
          <p:cNvPr id="93206" name="AutoShape 22"/>
          <p:cNvSpPr>
            <a:spLocks noChangeArrowheads="1"/>
          </p:cNvSpPr>
          <p:nvPr/>
        </p:nvSpPr>
        <p:spPr bwMode="auto">
          <a:xfrm>
            <a:off x="5181600" y="2514600"/>
            <a:ext cx="16002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Fault Tolerance</a:t>
            </a:r>
          </a:p>
        </p:txBody>
      </p:sp>
      <p:sp>
        <p:nvSpPr>
          <p:cNvPr id="93207" name="AutoShape 23"/>
          <p:cNvSpPr>
            <a:spLocks noChangeArrowheads="1"/>
          </p:cNvSpPr>
          <p:nvPr/>
        </p:nvSpPr>
        <p:spPr bwMode="auto">
          <a:xfrm>
            <a:off x="3200400" y="3657600"/>
            <a:ext cx="16002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Fault Detection</a:t>
            </a:r>
          </a:p>
        </p:txBody>
      </p:sp>
      <p:sp>
        <p:nvSpPr>
          <p:cNvPr id="93208" name="AutoShape 24"/>
          <p:cNvSpPr>
            <a:spLocks noChangeArrowheads="1"/>
          </p:cNvSpPr>
          <p:nvPr/>
        </p:nvSpPr>
        <p:spPr bwMode="auto">
          <a:xfrm>
            <a:off x="6705600" y="4800600"/>
            <a:ext cx="1447800" cy="4587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Debugging</a:t>
            </a:r>
          </a:p>
        </p:txBody>
      </p:sp>
      <p:sp>
        <p:nvSpPr>
          <p:cNvPr id="93209" name="AutoShape 25"/>
          <p:cNvSpPr>
            <a:spLocks noChangeArrowheads="1"/>
          </p:cNvSpPr>
          <p:nvPr/>
        </p:nvSpPr>
        <p:spPr bwMode="auto">
          <a:xfrm>
            <a:off x="2133600" y="5792788"/>
            <a:ext cx="1295400" cy="6080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Unit</a:t>
            </a:r>
          </a:p>
          <a:p>
            <a:pPr algn="ctr"/>
            <a:r>
              <a:rPr lang="en-US" altLang="en-US" sz="1600"/>
              <a:t>Testing</a:t>
            </a:r>
          </a:p>
        </p:txBody>
      </p:sp>
      <p:sp>
        <p:nvSpPr>
          <p:cNvPr id="93210" name="AutoShape 26"/>
          <p:cNvSpPr>
            <a:spLocks noChangeArrowheads="1"/>
          </p:cNvSpPr>
          <p:nvPr/>
        </p:nvSpPr>
        <p:spPr bwMode="auto">
          <a:xfrm>
            <a:off x="3505200" y="5791200"/>
            <a:ext cx="1219200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Integration</a:t>
            </a:r>
          </a:p>
          <a:p>
            <a:pPr algn="ctr"/>
            <a:r>
              <a:rPr lang="en-US" altLang="en-US" sz="1600"/>
              <a:t>Testing</a:t>
            </a:r>
          </a:p>
        </p:txBody>
      </p:sp>
      <p:sp>
        <p:nvSpPr>
          <p:cNvPr id="93211" name="AutoShape 27"/>
          <p:cNvSpPr>
            <a:spLocks noChangeArrowheads="1"/>
          </p:cNvSpPr>
          <p:nvPr/>
        </p:nvSpPr>
        <p:spPr bwMode="auto">
          <a:xfrm>
            <a:off x="4876800" y="5791200"/>
            <a:ext cx="1219200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System</a:t>
            </a:r>
          </a:p>
          <a:p>
            <a:pPr algn="ctr"/>
            <a:r>
              <a:rPr lang="en-US" altLang="en-US" sz="1600"/>
              <a:t>Testing</a:t>
            </a:r>
          </a:p>
        </p:txBody>
      </p:sp>
      <p:cxnSp>
        <p:nvCxnSpPr>
          <p:cNvPr id="93212" name="AutoShape 28"/>
          <p:cNvCxnSpPr>
            <a:cxnSpLocks noChangeShapeType="1"/>
            <a:stCxn id="93198" idx="0"/>
            <a:endCxn id="93207" idx="2"/>
          </p:cNvCxnSpPr>
          <p:nvPr/>
        </p:nvCxnSpPr>
        <p:spPr bwMode="auto">
          <a:xfrm flipH="1" flipV="1">
            <a:off x="4000500" y="4114800"/>
            <a:ext cx="228600" cy="914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13" name="AutoShape 29"/>
          <p:cNvCxnSpPr>
            <a:cxnSpLocks noChangeShapeType="1"/>
            <a:stCxn id="93208" idx="0"/>
            <a:endCxn id="93207" idx="2"/>
          </p:cNvCxnSpPr>
          <p:nvPr/>
        </p:nvCxnSpPr>
        <p:spPr bwMode="auto">
          <a:xfrm flipH="1" flipV="1">
            <a:off x="4000500" y="4114800"/>
            <a:ext cx="34290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14" name="AutoShape 30"/>
          <p:cNvCxnSpPr>
            <a:cxnSpLocks noChangeShapeType="1"/>
            <a:stCxn id="93209" idx="0"/>
            <a:endCxn id="93198" idx="2"/>
          </p:cNvCxnSpPr>
          <p:nvPr/>
        </p:nvCxnSpPr>
        <p:spPr bwMode="auto">
          <a:xfrm flipV="1">
            <a:off x="2781300" y="5487988"/>
            <a:ext cx="14478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15" name="AutoShape 31"/>
          <p:cNvCxnSpPr>
            <a:cxnSpLocks noChangeShapeType="1"/>
            <a:stCxn id="93210" idx="0"/>
            <a:endCxn id="93198" idx="2"/>
          </p:cNvCxnSpPr>
          <p:nvPr/>
        </p:nvCxnSpPr>
        <p:spPr bwMode="auto">
          <a:xfrm flipV="1">
            <a:off x="4114800" y="5487988"/>
            <a:ext cx="114300" cy="303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16" name="AutoShape 32"/>
          <p:cNvCxnSpPr>
            <a:cxnSpLocks noChangeShapeType="1"/>
            <a:stCxn id="93211" idx="0"/>
            <a:endCxn id="93198" idx="2"/>
          </p:cNvCxnSpPr>
          <p:nvPr/>
        </p:nvCxnSpPr>
        <p:spPr bwMode="auto">
          <a:xfrm flipH="1" flipV="1">
            <a:off x="4229100" y="5487988"/>
            <a:ext cx="1257300" cy="303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17" name="AutoShape 33"/>
          <p:cNvCxnSpPr>
            <a:cxnSpLocks noChangeShapeType="1"/>
            <a:stCxn id="93200" idx="0"/>
            <a:endCxn id="93189" idx="2"/>
          </p:cNvCxnSpPr>
          <p:nvPr/>
        </p:nvCxnSpPr>
        <p:spPr bwMode="auto">
          <a:xfrm flipV="1">
            <a:off x="6210300" y="1447800"/>
            <a:ext cx="10287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19" name="AutoShape 35"/>
          <p:cNvCxnSpPr>
            <a:cxnSpLocks noChangeShapeType="1"/>
            <a:stCxn id="93207" idx="0"/>
            <a:endCxn id="93190" idx="2"/>
          </p:cNvCxnSpPr>
          <p:nvPr/>
        </p:nvCxnSpPr>
        <p:spPr bwMode="auto">
          <a:xfrm flipH="1" flipV="1">
            <a:off x="3124200" y="1143000"/>
            <a:ext cx="876300" cy="2514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20" name="AutoShape 36"/>
          <p:cNvCxnSpPr>
            <a:cxnSpLocks noChangeShapeType="1"/>
            <a:stCxn id="93206" idx="0"/>
            <a:endCxn id="93190" idx="2"/>
          </p:cNvCxnSpPr>
          <p:nvPr/>
        </p:nvCxnSpPr>
        <p:spPr bwMode="auto">
          <a:xfrm flipH="1" flipV="1">
            <a:off x="3124200" y="1143000"/>
            <a:ext cx="2857500" cy="1371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21" name="AutoShape 37"/>
          <p:cNvCxnSpPr>
            <a:cxnSpLocks noChangeShapeType="1"/>
            <a:stCxn id="93205" idx="0"/>
            <a:endCxn id="93190" idx="1"/>
          </p:cNvCxnSpPr>
          <p:nvPr/>
        </p:nvCxnSpPr>
        <p:spPr bwMode="auto">
          <a:xfrm flipV="1">
            <a:off x="1714500" y="876300"/>
            <a:ext cx="419100" cy="1638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22" name="AutoShape 38"/>
          <p:cNvSpPr>
            <a:spLocks noChangeArrowheads="1"/>
          </p:cNvSpPr>
          <p:nvPr/>
        </p:nvSpPr>
        <p:spPr bwMode="auto">
          <a:xfrm>
            <a:off x="304800" y="3352800"/>
            <a:ext cx="12954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Verification</a:t>
            </a:r>
          </a:p>
        </p:txBody>
      </p:sp>
      <p:cxnSp>
        <p:nvCxnSpPr>
          <p:cNvPr id="93223" name="AutoShape 39"/>
          <p:cNvCxnSpPr>
            <a:cxnSpLocks noChangeShapeType="1"/>
            <a:stCxn id="93222" idx="0"/>
            <a:endCxn id="93205" idx="2"/>
          </p:cNvCxnSpPr>
          <p:nvPr/>
        </p:nvCxnSpPr>
        <p:spPr bwMode="auto">
          <a:xfrm flipV="1">
            <a:off x="952500" y="2971800"/>
            <a:ext cx="7620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24" name="AutoShape 40"/>
          <p:cNvSpPr>
            <a:spLocks noChangeArrowheads="1"/>
          </p:cNvSpPr>
          <p:nvPr/>
        </p:nvSpPr>
        <p:spPr bwMode="auto">
          <a:xfrm>
            <a:off x="1676400" y="3352800"/>
            <a:ext cx="12954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Configuration</a:t>
            </a:r>
          </a:p>
          <a:p>
            <a:pPr algn="ctr"/>
            <a:r>
              <a:rPr lang="en-US" altLang="en-US" sz="1600"/>
              <a:t>Management</a:t>
            </a:r>
          </a:p>
        </p:txBody>
      </p:sp>
      <p:cxnSp>
        <p:nvCxnSpPr>
          <p:cNvPr id="93225" name="AutoShape 41"/>
          <p:cNvCxnSpPr>
            <a:cxnSpLocks noChangeShapeType="1"/>
            <a:stCxn id="93224" idx="0"/>
            <a:endCxn id="93205" idx="2"/>
          </p:cNvCxnSpPr>
          <p:nvPr/>
        </p:nvCxnSpPr>
        <p:spPr bwMode="auto">
          <a:xfrm flipH="1" flipV="1">
            <a:off x="1714500" y="2971800"/>
            <a:ext cx="6096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26" name="AutoShape 42"/>
          <p:cNvSpPr>
            <a:spLocks noChangeArrowheads="1"/>
          </p:cNvSpPr>
          <p:nvPr/>
        </p:nvSpPr>
        <p:spPr bwMode="auto">
          <a:xfrm>
            <a:off x="4648200" y="3124200"/>
            <a:ext cx="1447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Atomic</a:t>
            </a:r>
          </a:p>
          <a:p>
            <a:pPr algn="ctr"/>
            <a:r>
              <a:rPr lang="en-US" altLang="en-US" sz="1600"/>
              <a:t>Transactions</a:t>
            </a:r>
          </a:p>
        </p:txBody>
      </p:sp>
      <p:sp>
        <p:nvSpPr>
          <p:cNvPr id="93227" name="AutoShape 43"/>
          <p:cNvSpPr>
            <a:spLocks noChangeArrowheads="1"/>
          </p:cNvSpPr>
          <p:nvPr/>
        </p:nvSpPr>
        <p:spPr bwMode="auto">
          <a:xfrm>
            <a:off x="6172200" y="3124200"/>
            <a:ext cx="1447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Modular</a:t>
            </a:r>
          </a:p>
          <a:p>
            <a:pPr algn="ctr"/>
            <a:r>
              <a:rPr lang="en-US" altLang="en-US" sz="1600"/>
              <a:t>Redundancy</a:t>
            </a:r>
          </a:p>
        </p:txBody>
      </p:sp>
      <p:cxnSp>
        <p:nvCxnSpPr>
          <p:cNvPr id="93228" name="AutoShape 44"/>
          <p:cNvCxnSpPr>
            <a:cxnSpLocks noChangeShapeType="1"/>
            <a:stCxn id="93227" idx="0"/>
            <a:endCxn id="93206" idx="2"/>
          </p:cNvCxnSpPr>
          <p:nvPr/>
        </p:nvCxnSpPr>
        <p:spPr bwMode="auto">
          <a:xfrm flipH="1" flipV="1">
            <a:off x="5981700" y="2971800"/>
            <a:ext cx="914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29" name="AutoShape 45"/>
          <p:cNvCxnSpPr>
            <a:cxnSpLocks noChangeShapeType="1"/>
            <a:stCxn id="93226" idx="0"/>
            <a:endCxn id="93206" idx="2"/>
          </p:cNvCxnSpPr>
          <p:nvPr/>
        </p:nvCxnSpPr>
        <p:spPr bwMode="auto">
          <a:xfrm flipV="1">
            <a:off x="5372100" y="2971800"/>
            <a:ext cx="6096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30" name="AutoShape 46"/>
          <p:cNvSpPr>
            <a:spLocks noChangeArrowheads="1"/>
          </p:cNvSpPr>
          <p:nvPr/>
        </p:nvSpPr>
        <p:spPr bwMode="auto">
          <a:xfrm>
            <a:off x="6172200" y="5562600"/>
            <a:ext cx="12954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Correctness</a:t>
            </a:r>
          </a:p>
          <a:p>
            <a:pPr algn="ctr"/>
            <a:r>
              <a:rPr lang="en-US" altLang="en-US" sz="1600"/>
              <a:t>Debugging</a:t>
            </a:r>
          </a:p>
        </p:txBody>
      </p:sp>
      <p:sp>
        <p:nvSpPr>
          <p:cNvPr id="93231" name="AutoShape 47"/>
          <p:cNvSpPr>
            <a:spLocks noChangeArrowheads="1"/>
          </p:cNvSpPr>
          <p:nvPr/>
        </p:nvSpPr>
        <p:spPr bwMode="auto">
          <a:xfrm>
            <a:off x="7620000" y="5562600"/>
            <a:ext cx="12954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Performance</a:t>
            </a:r>
          </a:p>
          <a:p>
            <a:pPr algn="ctr"/>
            <a:r>
              <a:rPr lang="en-US" altLang="en-US" sz="1600"/>
              <a:t>Debugging</a:t>
            </a:r>
          </a:p>
        </p:txBody>
      </p:sp>
      <p:cxnSp>
        <p:nvCxnSpPr>
          <p:cNvPr id="93232" name="AutoShape 48"/>
          <p:cNvCxnSpPr>
            <a:cxnSpLocks noChangeShapeType="1"/>
            <a:stCxn id="93230" idx="0"/>
            <a:endCxn id="93208" idx="2"/>
          </p:cNvCxnSpPr>
          <p:nvPr/>
        </p:nvCxnSpPr>
        <p:spPr bwMode="auto">
          <a:xfrm flipV="1">
            <a:off x="6819900" y="5259388"/>
            <a:ext cx="609600" cy="303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33" name="AutoShape 49"/>
          <p:cNvCxnSpPr>
            <a:cxnSpLocks noChangeShapeType="1"/>
            <a:stCxn id="93231" idx="0"/>
            <a:endCxn id="93208" idx="2"/>
          </p:cNvCxnSpPr>
          <p:nvPr/>
        </p:nvCxnSpPr>
        <p:spPr bwMode="auto">
          <a:xfrm flipH="1" flipV="1">
            <a:off x="7429500" y="5259388"/>
            <a:ext cx="838200" cy="303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34" name="AutoShape 50"/>
          <p:cNvSpPr>
            <a:spLocks noChangeArrowheads="1"/>
          </p:cNvSpPr>
          <p:nvPr/>
        </p:nvSpPr>
        <p:spPr bwMode="auto">
          <a:xfrm>
            <a:off x="762000" y="4114800"/>
            <a:ext cx="16002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Reviews</a:t>
            </a:r>
          </a:p>
        </p:txBody>
      </p:sp>
      <p:sp>
        <p:nvSpPr>
          <p:cNvPr id="93235" name="AutoShape 51"/>
          <p:cNvSpPr>
            <a:spLocks noChangeArrowheads="1"/>
          </p:cNvSpPr>
          <p:nvPr/>
        </p:nvSpPr>
        <p:spPr bwMode="auto">
          <a:xfrm>
            <a:off x="152400" y="4953000"/>
            <a:ext cx="15240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Walkthrough</a:t>
            </a:r>
          </a:p>
        </p:txBody>
      </p:sp>
      <p:sp>
        <p:nvSpPr>
          <p:cNvPr id="93236" name="AutoShape 52"/>
          <p:cNvSpPr>
            <a:spLocks noChangeArrowheads="1"/>
          </p:cNvSpPr>
          <p:nvPr/>
        </p:nvSpPr>
        <p:spPr bwMode="auto">
          <a:xfrm>
            <a:off x="1828800" y="4953000"/>
            <a:ext cx="11430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Inspection</a:t>
            </a:r>
          </a:p>
        </p:txBody>
      </p:sp>
      <p:cxnSp>
        <p:nvCxnSpPr>
          <p:cNvPr id="93237" name="AutoShape 53"/>
          <p:cNvCxnSpPr>
            <a:cxnSpLocks noChangeShapeType="1"/>
            <a:stCxn id="93235" idx="0"/>
            <a:endCxn id="93234" idx="2"/>
          </p:cNvCxnSpPr>
          <p:nvPr/>
        </p:nvCxnSpPr>
        <p:spPr bwMode="auto">
          <a:xfrm flipV="1">
            <a:off x="914400" y="4572000"/>
            <a:ext cx="6477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38" name="AutoShape 54"/>
          <p:cNvCxnSpPr>
            <a:cxnSpLocks noChangeShapeType="1"/>
            <a:stCxn id="93236" idx="0"/>
            <a:endCxn id="93234" idx="2"/>
          </p:cNvCxnSpPr>
          <p:nvPr/>
        </p:nvCxnSpPr>
        <p:spPr bwMode="auto">
          <a:xfrm flipH="1" flipV="1">
            <a:off x="1562100" y="4572000"/>
            <a:ext cx="8382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Types of  Testing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295400"/>
            <a:ext cx="8140700" cy="30861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Unit Testing: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Individual subsystem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Carried out by developers</a:t>
            </a:r>
          </a:p>
          <a:p>
            <a:pPr lvl="1">
              <a:lnSpc>
                <a:spcPct val="80000"/>
              </a:lnSpc>
            </a:pPr>
            <a:r>
              <a:rPr lang="en-US" altLang="en-US" u="sng"/>
              <a:t>Goal:</a:t>
            </a:r>
            <a:r>
              <a:rPr lang="en-US" altLang="en-US"/>
              <a:t> Confirm that subsystems is correctly coded and carries out the intended functionality</a:t>
            </a:r>
          </a:p>
          <a:p>
            <a:pPr>
              <a:lnSpc>
                <a:spcPct val="80000"/>
              </a:lnSpc>
            </a:pPr>
            <a:r>
              <a:rPr lang="en-US" altLang="en-US"/>
              <a:t>Integration Testing: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Groups of subsystems (collection of classes) and eventually the entire system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Carried out by developers</a:t>
            </a:r>
          </a:p>
          <a:p>
            <a:pPr lvl="1">
              <a:lnSpc>
                <a:spcPct val="80000"/>
              </a:lnSpc>
            </a:pPr>
            <a:r>
              <a:rPr lang="en-US" altLang="en-US" u="sng"/>
              <a:t>Goal:</a:t>
            </a:r>
            <a:r>
              <a:rPr lang="en-US" altLang="en-US"/>
              <a:t>  Test the interface among the subsystem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System Testing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System Testing:</a:t>
            </a:r>
          </a:p>
          <a:p>
            <a:pPr lvl="1"/>
            <a:r>
              <a:rPr lang="en-US" altLang="en-US"/>
              <a:t>The entire system</a:t>
            </a:r>
          </a:p>
          <a:p>
            <a:pPr lvl="1"/>
            <a:r>
              <a:rPr lang="en-US" altLang="en-US"/>
              <a:t>Carried out by developers</a:t>
            </a:r>
          </a:p>
          <a:p>
            <a:pPr lvl="1"/>
            <a:r>
              <a:rPr lang="en-US" altLang="en-US" u="sng"/>
              <a:t>Goal:</a:t>
            </a:r>
            <a:r>
              <a:rPr lang="en-US" altLang="en-US"/>
              <a:t>  Determine if the system meets the requirements (functional and global)</a:t>
            </a:r>
          </a:p>
          <a:p>
            <a:r>
              <a:rPr lang="en-US" altLang="en-US"/>
              <a:t>Acceptance Testing:</a:t>
            </a:r>
          </a:p>
          <a:p>
            <a:pPr lvl="1"/>
            <a:r>
              <a:rPr lang="en-US" altLang="en-US"/>
              <a:t>Evaluates the system delivered by developers</a:t>
            </a:r>
          </a:p>
          <a:p>
            <a:pPr lvl="1"/>
            <a:r>
              <a:rPr lang="en-US" altLang="en-US"/>
              <a:t>Carried out by the client.  May involve executing typical transactions on site on a trial basis</a:t>
            </a:r>
          </a:p>
          <a:p>
            <a:pPr lvl="1"/>
            <a:r>
              <a:rPr lang="en-US" altLang="en-US" u="sng"/>
              <a:t>Goal:</a:t>
            </a:r>
            <a:r>
              <a:rPr lang="en-US" altLang="en-US"/>
              <a:t> Demonstrate that the system meets customer requirements and is ready to use</a:t>
            </a:r>
          </a:p>
          <a:p>
            <a:pPr>
              <a:buFont typeface="Times" panose="02020603050405020304" pitchFamily="18" charset="0"/>
              <a:buChar char=" "/>
            </a:pPr>
            <a:endParaRPr lang="en-US" altLang="en-US"/>
          </a:p>
          <a:p>
            <a:r>
              <a:rPr lang="en-US" altLang="en-US"/>
              <a:t>Implementation (Coding) and testing go hand in hand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Unit Testing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016000"/>
            <a:ext cx="8255000" cy="4800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Informal: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Incremental coding</a:t>
            </a:r>
          </a:p>
          <a:p>
            <a:pPr>
              <a:lnSpc>
                <a:spcPct val="80000"/>
              </a:lnSpc>
            </a:pPr>
            <a:r>
              <a:rPr lang="en-US" altLang="en-US"/>
              <a:t>Static Analysis: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Hand execution: Reading the  source code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Walk-Through (informal presentation to others)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Code Inspection (formal presentation to others)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Automated Tools checking for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syntactic and semantic errors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departure from coding standards</a:t>
            </a: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Dynamic Analysis: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Black-box testing (Test the  input/output behavior)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White-box testing (Test the internal logic of the subsystem or object)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Data-structure based testing  (Data types determine test cases)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Black-box Testing 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Focus: I/O behavior. If for any given input, we can predict the output, then the module passes the test.</a:t>
            </a:r>
          </a:p>
          <a:p>
            <a:pPr lvl="1"/>
            <a:r>
              <a:rPr lang="en-US" altLang="en-US"/>
              <a:t>Almost always impossible to generate all possible inputs ("test cases")</a:t>
            </a:r>
          </a:p>
          <a:p>
            <a:r>
              <a:rPr lang="en-US" altLang="en-US"/>
              <a:t>Goal: Reduce number of test cases by equivalence partitioning:</a:t>
            </a:r>
          </a:p>
          <a:p>
            <a:pPr lvl="1"/>
            <a:r>
              <a:rPr lang="en-US" altLang="en-US"/>
              <a:t>Divide input conditions into equivalence classes</a:t>
            </a:r>
          </a:p>
          <a:p>
            <a:pPr lvl="1"/>
            <a:r>
              <a:rPr lang="en-US" altLang="en-US"/>
              <a:t>Choose test cases for each equivalence class. (Example: If an object is supposed to accept a negative number,  testing one negative number is enough)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Black-box Testing (Continued)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092200"/>
            <a:ext cx="8255000" cy="4800600"/>
          </a:xfrm>
          <a:noFill/>
          <a:ln/>
        </p:spPr>
        <p:txBody>
          <a:bodyPr/>
          <a:lstStyle/>
          <a:p>
            <a:r>
              <a:rPr lang="en-US" altLang="en-US"/>
              <a:t>Selection of equivalence classes (No rules, only guidelines):</a:t>
            </a:r>
          </a:p>
          <a:p>
            <a:pPr lvl="1"/>
            <a:r>
              <a:rPr lang="en-US" altLang="en-US"/>
              <a:t>Input is valid across range of values. Select test cases from  3 equivalence classes:</a:t>
            </a:r>
          </a:p>
          <a:p>
            <a:pPr lvl="2"/>
            <a:r>
              <a:rPr lang="en-US" altLang="en-US"/>
              <a:t>Below the range</a:t>
            </a:r>
          </a:p>
          <a:p>
            <a:pPr lvl="2"/>
            <a:r>
              <a:rPr lang="en-US" altLang="en-US"/>
              <a:t> Within the range</a:t>
            </a:r>
          </a:p>
          <a:p>
            <a:pPr lvl="2"/>
            <a:r>
              <a:rPr lang="en-US" altLang="en-US"/>
              <a:t> Above the range</a:t>
            </a:r>
          </a:p>
          <a:p>
            <a:pPr lvl="1"/>
            <a:r>
              <a:rPr lang="en-US" altLang="en-US"/>
              <a:t>Input is valid if it is from a discrete set. Select test cases from 2 equivalence classes:</a:t>
            </a:r>
          </a:p>
          <a:p>
            <a:pPr lvl="2"/>
            <a:r>
              <a:rPr lang="en-US" altLang="en-US"/>
              <a:t>Valid discrete value</a:t>
            </a:r>
          </a:p>
          <a:p>
            <a:pPr lvl="2"/>
            <a:r>
              <a:rPr lang="en-US" altLang="en-US"/>
              <a:t>Invalid discrete value</a:t>
            </a:r>
          </a:p>
          <a:p>
            <a:r>
              <a:rPr lang="en-US" altLang="en-US"/>
              <a:t>Another solution to select only a limited amount of test cases: </a:t>
            </a:r>
          </a:p>
          <a:p>
            <a:pPr lvl="1"/>
            <a:r>
              <a:rPr lang="en-US" altLang="en-US"/>
              <a:t>Get knowledge about the inner workings of the unit being tested =&gt; white-box testing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White-box Testing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1054100"/>
            <a:ext cx="8102600" cy="184785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Focus: Thoroughness (Coverage). Every statement in the component is executed at least once.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Four types of white-box  testing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Statement Testing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Loop Testing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Path Testing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Branch Testing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412750" y="4349750"/>
            <a:ext cx="81026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Quality of today’s software….</a:t>
            </a:r>
          </a:p>
        </p:txBody>
      </p:sp>
      <p:sp>
        <p:nvSpPr>
          <p:cNvPr id="1597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55600" y="1416050"/>
            <a:ext cx="8255000" cy="793750"/>
          </a:xfrm>
        </p:spPr>
        <p:txBody>
          <a:bodyPr/>
          <a:lstStyle/>
          <a:p>
            <a:r>
              <a:rPr lang="en-US" altLang="en-US"/>
              <a:t>The average software product released on the market is not error free. </a:t>
            </a:r>
          </a:p>
        </p:txBody>
      </p:sp>
      <p:pic>
        <p:nvPicPr>
          <p:cNvPr id="159748" name="Picture 1028">
            <a:hlinkClick r:id="" action="ppaction://media"/>
          </p:cNvPr>
          <p:cNvPicPr>
            <a:picLocks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65" name="Group 13"/>
          <p:cNvGrpSpPr>
            <a:grpSpLocks/>
          </p:cNvGrpSpPr>
          <p:nvPr/>
        </p:nvGrpSpPr>
        <p:grpSpPr bwMode="auto">
          <a:xfrm>
            <a:off x="1422400" y="5091113"/>
            <a:ext cx="6164263" cy="1023937"/>
            <a:chOff x="896" y="3207"/>
            <a:chExt cx="3883" cy="645"/>
          </a:xfrm>
        </p:grpSpPr>
        <p:grpSp>
          <p:nvGrpSpPr>
            <p:cNvPr id="49163" name="Group 11"/>
            <p:cNvGrpSpPr>
              <a:grpSpLocks/>
            </p:cNvGrpSpPr>
            <p:nvPr/>
          </p:nvGrpSpPr>
          <p:grpSpPr bwMode="auto">
            <a:xfrm>
              <a:off x="896" y="3232"/>
              <a:ext cx="3883" cy="620"/>
              <a:chOff x="896" y="3232"/>
              <a:chExt cx="3883" cy="620"/>
            </a:xfrm>
          </p:grpSpPr>
          <p:sp>
            <p:nvSpPr>
              <p:cNvPr id="49156" name="Rectangle 4"/>
              <p:cNvSpPr>
                <a:spLocks noChangeArrowheads="1"/>
              </p:cNvSpPr>
              <p:nvPr/>
            </p:nvSpPr>
            <p:spPr bwMode="auto">
              <a:xfrm>
                <a:off x="896" y="3232"/>
                <a:ext cx="3879" cy="6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157" name="Rectangle 5"/>
              <p:cNvSpPr>
                <a:spLocks noChangeArrowheads="1"/>
              </p:cNvSpPr>
              <p:nvPr/>
            </p:nvSpPr>
            <p:spPr bwMode="auto">
              <a:xfrm>
                <a:off x="1145" y="3344"/>
                <a:ext cx="559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altLang="en-US" sz="2000">
                    <a:solidFill>
                      <a:srgbClr val="000000"/>
                    </a:solidFill>
                  </a:rPr>
                  <a:t>if ( i = </a:t>
                </a:r>
              </a:p>
            </p:txBody>
          </p:sp>
          <p:sp>
            <p:nvSpPr>
              <p:cNvPr id="49158" name="Rectangle 6"/>
              <p:cNvSpPr>
                <a:spLocks noChangeArrowheads="1"/>
              </p:cNvSpPr>
              <p:nvPr/>
            </p:nvSpPr>
            <p:spPr bwMode="auto">
              <a:xfrm>
                <a:off x="1564" y="3344"/>
                <a:ext cx="191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altLang="en-US" sz="2000">
                    <a:solidFill>
                      <a:srgbClr val="000000"/>
                    </a:solidFill>
                  </a:rPr>
                  <a:t>TRUE) printf("YES\n");  </a:t>
                </a: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/>
            </p:nvSpPr>
            <p:spPr bwMode="auto">
              <a:xfrm>
                <a:off x="3263" y="3344"/>
                <a:ext cx="36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altLang="en-US" sz="2000">
                    <a:solidFill>
                      <a:srgbClr val="000000"/>
                    </a:solidFill>
                  </a:rPr>
                  <a:t>else</a:t>
                </a: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/>
            </p:nvSpPr>
            <p:spPr bwMode="auto">
              <a:xfrm>
                <a:off x="3498" y="3344"/>
                <a:ext cx="1263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altLang="en-US" sz="2000">
                    <a:solidFill>
                      <a:srgbClr val="000000"/>
                    </a:solidFill>
                  </a:rPr>
                  <a:t> printf("NO\n");</a:t>
                </a: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/>
            </p:nvSpPr>
            <p:spPr bwMode="auto">
              <a:xfrm>
                <a:off x="1095" y="3488"/>
                <a:ext cx="2718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altLang="en-US" sz="2000">
                    <a:solidFill>
                      <a:srgbClr val="000000"/>
                    </a:solidFill>
                  </a:rPr>
                  <a:t>Test cases: 1) i = TRUE; 2) i = FALSE</a:t>
                </a: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/>
            </p:nvSpPr>
            <p:spPr bwMode="auto">
              <a:xfrm>
                <a:off x="900" y="3236"/>
                <a:ext cx="3879" cy="61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9164" name="Rectangle 12"/>
            <p:cNvSpPr>
              <a:spLocks noChangeArrowheads="1"/>
            </p:cNvSpPr>
            <p:nvPr/>
          </p:nvSpPr>
          <p:spPr bwMode="auto">
            <a:xfrm>
              <a:off x="1104" y="3207"/>
              <a:ext cx="8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9168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White-box Testing (Continued)</a:t>
            </a:r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355600" y="990600"/>
            <a:ext cx="8255000" cy="4921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Statement Testing (Algebraic Testing):  Test single statements (Choice of operators in polynomials, etc)</a:t>
            </a:r>
          </a:p>
          <a:p>
            <a:pPr>
              <a:lnSpc>
                <a:spcPct val="80000"/>
              </a:lnSpc>
            </a:pPr>
            <a:r>
              <a:rPr lang="en-US" altLang="en-US"/>
              <a:t>Loop Testing: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Cause execution of the loop to be skipped completely. (Exception: Repeat loops)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Loop to be executed exactly once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Loop to be executed more than once</a:t>
            </a:r>
          </a:p>
          <a:p>
            <a:pPr>
              <a:lnSpc>
                <a:spcPct val="80000"/>
              </a:lnSpc>
            </a:pPr>
            <a:r>
              <a:rPr lang="en-US" altLang="en-US"/>
              <a:t>Path testing: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Make sure all paths in the program are executed</a:t>
            </a:r>
          </a:p>
          <a:p>
            <a:pPr>
              <a:lnSpc>
                <a:spcPct val="80000"/>
              </a:lnSpc>
            </a:pPr>
            <a:r>
              <a:rPr lang="en-US" altLang="en-US"/>
              <a:t>Branch Testing  (Conditional Testing): Make sure that each possible outcome from a condition is tested at least once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4391025" y="1520825"/>
            <a:ext cx="42767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/*Read in and sum the scores*/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9850"/>
            <a:ext cx="8153400" cy="863600"/>
          </a:xfrm>
          <a:noFill/>
          <a:ln/>
        </p:spPr>
        <p:txBody>
          <a:bodyPr/>
          <a:lstStyle/>
          <a:p>
            <a:r>
              <a:rPr lang="en-US" altLang="en-US"/>
              <a:t>White-box Testing Example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900113" y="873125"/>
            <a:ext cx="52324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FindMean(float Mean, FILE ScoreFile) 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00113" y="1203325"/>
            <a:ext cx="7007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{ SumOfScores = 0.0; NumberOfScores = 0; Mean = 0;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900113" y="1520825"/>
            <a:ext cx="1546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Read(Scor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2211388" y="1520825"/>
            <a:ext cx="22288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eFile, Score); </a:t>
            </a: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900113" y="1851025"/>
            <a:ext cx="38671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while (! EOF(ScoreFile) { </a:t>
            </a:r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1981200" y="2168525"/>
            <a:ext cx="30480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if ( Score &gt; 0.0 ) {</a:t>
            </a:r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2792413" y="2498725"/>
            <a:ext cx="3175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7297" name="Rectangle 17"/>
          <p:cNvSpPr>
            <a:spLocks noChangeArrowheads="1"/>
          </p:cNvSpPr>
          <p:nvPr/>
        </p:nvSpPr>
        <p:spPr bwMode="auto">
          <a:xfrm>
            <a:off x="2860675" y="2498725"/>
            <a:ext cx="49593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SumOfScores = SumOfScores + Score;</a:t>
            </a:r>
          </a:p>
        </p:txBody>
      </p:sp>
      <p:sp>
        <p:nvSpPr>
          <p:cNvPr id="97302" name="Rectangle 22"/>
          <p:cNvSpPr>
            <a:spLocks noChangeArrowheads="1"/>
          </p:cNvSpPr>
          <p:nvPr/>
        </p:nvSpPr>
        <p:spPr bwMode="auto">
          <a:xfrm>
            <a:off x="900113" y="2816225"/>
            <a:ext cx="3175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7303" name="Rectangle 23"/>
          <p:cNvSpPr>
            <a:spLocks noChangeArrowheads="1"/>
          </p:cNvSpPr>
          <p:nvPr/>
        </p:nvSpPr>
        <p:spPr bwMode="auto">
          <a:xfrm>
            <a:off x="2792413" y="2816225"/>
            <a:ext cx="26384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NumberOfScores++;</a:t>
            </a:r>
          </a:p>
        </p:txBody>
      </p:sp>
      <p:sp>
        <p:nvSpPr>
          <p:cNvPr id="97305" name="Rectangle 25"/>
          <p:cNvSpPr>
            <a:spLocks noChangeArrowheads="1"/>
          </p:cNvSpPr>
          <p:nvPr/>
        </p:nvSpPr>
        <p:spPr bwMode="auto">
          <a:xfrm>
            <a:off x="900113" y="3133725"/>
            <a:ext cx="3175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7306" name="Rectangle 26"/>
          <p:cNvSpPr>
            <a:spLocks noChangeArrowheads="1"/>
          </p:cNvSpPr>
          <p:nvPr/>
        </p:nvSpPr>
        <p:spPr bwMode="auto">
          <a:xfrm>
            <a:off x="2209800" y="3133725"/>
            <a:ext cx="3175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7307" name="Rectangle 27"/>
          <p:cNvSpPr>
            <a:spLocks noChangeArrowheads="1"/>
          </p:cNvSpPr>
          <p:nvPr/>
        </p:nvSpPr>
        <p:spPr bwMode="auto">
          <a:xfrm>
            <a:off x="2133600" y="3463925"/>
            <a:ext cx="3457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Read(ScoreFile, Score);</a:t>
            </a:r>
          </a:p>
        </p:txBody>
      </p:sp>
      <p:sp>
        <p:nvSpPr>
          <p:cNvPr id="97308" name="Rectangle 28"/>
          <p:cNvSpPr>
            <a:spLocks noChangeArrowheads="1"/>
          </p:cNvSpPr>
          <p:nvPr/>
        </p:nvSpPr>
        <p:spPr bwMode="auto">
          <a:xfrm>
            <a:off x="900113" y="3781425"/>
            <a:ext cx="454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</a:p>
        </p:txBody>
      </p:sp>
      <p:sp>
        <p:nvSpPr>
          <p:cNvPr id="97309" name="Rectangle 29"/>
          <p:cNvSpPr>
            <a:spLocks noChangeArrowheads="1"/>
          </p:cNvSpPr>
          <p:nvPr/>
        </p:nvSpPr>
        <p:spPr bwMode="auto">
          <a:xfrm>
            <a:off x="900113" y="4111625"/>
            <a:ext cx="6188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/* Compute the mean and print the result */</a:t>
            </a:r>
          </a:p>
        </p:txBody>
      </p:sp>
      <p:sp>
        <p:nvSpPr>
          <p:cNvPr id="97310" name="Rectangle 30"/>
          <p:cNvSpPr>
            <a:spLocks noChangeArrowheads="1"/>
          </p:cNvSpPr>
          <p:nvPr/>
        </p:nvSpPr>
        <p:spPr bwMode="auto">
          <a:xfrm>
            <a:off x="900113" y="4429125"/>
            <a:ext cx="4003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if (NumberOfScores &gt; 0 ) { </a:t>
            </a:r>
          </a:p>
        </p:txBody>
      </p:sp>
      <p:sp>
        <p:nvSpPr>
          <p:cNvPr id="97311" name="Rectangle 31"/>
          <p:cNvSpPr>
            <a:spLocks noChangeArrowheads="1"/>
          </p:cNvSpPr>
          <p:nvPr/>
        </p:nvSpPr>
        <p:spPr bwMode="auto">
          <a:xfrm>
            <a:off x="900113" y="4759325"/>
            <a:ext cx="3175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7312" name="Rectangle 32"/>
          <p:cNvSpPr>
            <a:spLocks noChangeArrowheads="1"/>
          </p:cNvSpPr>
          <p:nvPr/>
        </p:nvSpPr>
        <p:spPr bwMode="auto">
          <a:xfrm>
            <a:off x="2792413" y="4759325"/>
            <a:ext cx="4822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Mean = SumOfScores/NumberOfScores;</a:t>
            </a:r>
          </a:p>
        </p:txBody>
      </p:sp>
      <p:sp>
        <p:nvSpPr>
          <p:cNvPr id="97313" name="Rectangle 33"/>
          <p:cNvSpPr>
            <a:spLocks noChangeArrowheads="1"/>
          </p:cNvSpPr>
          <p:nvPr/>
        </p:nvSpPr>
        <p:spPr bwMode="auto">
          <a:xfrm>
            <a:off x="2792413" y="5076825"/>
            <a:ext cx="57785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printf("The mean score is %f \n",  Mean);</a:t>
            </a:r>
          </a:p>
        </p:txBody>
      </p:sp>
      <p:sp>
        <p:nvSpPr>
          <p:cNvPr id="97314" name="Rectangle 34"/>
          <p:cNvSpPr>
            <a:spLocks noChangeArrowheads="1"/>
          </p:cNvSpPr>
          <p:nvPr/>
        </p:nvSpPr>
        <p:spPr bwMode="auto">
          <a:xfrm>
            <a:off x="900113" y="5407025"/>
            <a:ext cx="1273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} else </a:t>
            </a:r>
          </a:p>
        </p:txBody>
      </p:sp>
      <p:sp>
        <p:nvSpPr>
          <p:cNvPr id="97315" name="Rectangle 35"/>
          <p:cNvSpPr>
            <a:spLocks noChangeArrowheads="1"/>
          </p:cNvSpPr>
          <p:nvPr/>
        </p:nvSpPr>
        <p:spPr bwMode="auto">
          <a:xfrm>
            <a:off x="2792413" y="5724525"/>
            <a:ext cx="5095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printf("No scores found in file\n");</a:t>
            </a:r>
          </a:p>
        </p:txBody>
      </p:sp>
      <p:sp>
        <p:nvSpPr>
          <p:cNvPr id="97316" name="Rectangle 36"/>
          <p:cNvSpPr>
            <a:spLocks noChangeArrowheads="1"/>
          </p:cNvSpPr>
          <p:nvPr/>
        </p:nvSpPr>
        <p:spPr bwMode="auto">
          <a:xfrm>
            <a:off x="900113" y="6054725"/>
            <a:ext cx="3175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2700"/>
            <a:ext cx="8978900" cy="787400"/>
          </a:xfrm>
          <a:noFill/>
          <a:ln/>
        </p:spPr>
        <p:txBody>
          <a:bodyPr/>
          <a:lstStyle/>
          <a:p>
            <a:r>
              <a:rPr lang="en-US" altLang="en-US"/>
              <a:t>White-box Testing Example: Determining the Paths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17500" y="654050"/>
            <a:ext cx="7721600" cy="5568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703263" y="714375"/>
            <a:ext cx="7013575" cy="58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FindMean (FILE ScoreFile)</a:t>
            </a:r>
          </a:p>
          <a:p>
            <a:r>
              <a:rPr lang="en-US" altLang="en-US" b="0">
                <a:latin typeface="Courier New" panose="02070309020205020404" pitchFamily="49" charset="0"/>
              </a:rPr>
              <a:t>{  </a:t>
            </a:r>
            <a:r>
              <a:rPr lang="en-US" altLang="en-US">
                <a:latin typeface="Courier New" panose="02070309020205020404" pitchFamily="49" charset="0"/>
              </a:rPr>
              <a:t>float SumOfScores = 0.0; 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int NumberOfScores = 0; 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float Mean=0.0; float Score;</a:t>
            </a:r>
          </a:p>
          <a:p>
            <a:pPr lvl="1"/>
            <a:r>
              <a:rPr lang="en-US" altLang="en-US" b="0">
                <a:latin typeface="Courier New" panose="02070309020205020404" pitchFamily="49" charset="0"/>
              </a:rPr>
              <a:t>Read(ScoreFile, Score);</a:t>
            </a:r>
          </a:p>
          <a:p>
            <a:pPr lvl="1"/>
            <a:r>
              <a:rPr lang="en-US" altLang="en-US" b="0">
                <a:latin typeface="Courier New" panose="02070309020205020404" pitchFamily="49" charset="0"/>
              </a:rPr>
              <a:t>while (! EOF(ScoreFile) {</a:t>
            </a:r>
          </a:p>
          <a:p>
            <a:pPr lvl="2"/>
            <a:r>
              <a:rPr lang="en-US" altLang="en-US" b="0">
                <a:latin typeface="Courier New" panose="02070309020205020404" pitchFamily="49" charset="0"/>
              </a:rPr>
              <a:t>if (Score  &gt; 0.0 ) {</a:t>
            </a:r>
          </a:p>
          <a:p>
            <a:pPr lvl="4"/>
            <a:r>
              <a:rPr lang="en-US" altLang="en-US" b="0">
                <a:latin typeface="Courier New" panose="02070309020205020404" pitchFamily="49" charset="0"/>
              </a:rPr>
              <a:t>SumOfScores = SumOfScores + Score;</a:t>
            </a:r>
          </a:p>
          <a:p>
            <a:pPr lvl="4"/>
            <a:r>
              <a:rPr lang="en-US" altLang="en-US" b="0">
                <a:latin typeface="Courier New" panose="02070309020205020404" pitchFamily="49" charset="0"/>
              </a:rPr>
              <a:t>NumberOfScores++;</a:t>
            </a:r>
          </a:p>
          <a:p>
            <a:pPr lvl="4"/>
            <a:r>
              <a:rPr lang="en-US" altLang="en-US" b="0">
                <a:latin typeface="Courier New" panose="02070309020205020404" pitchFamily="49" charset="0"/>
              </a:rPr>
              <a:t>}</a:t>
            </a:r>
          </a:p>
          <a:p>
            <a:pPr lvl="4"/>
            <a:endParaRPr lang="en-US" altLang="en-US" b="0">
              <a:latin typeface="Courier New" panose="02070309020205020404" pitchFamily="49" charset="0"/>
            </a:endParaRPr>
          </a:p>
          <a:p>
            <a:pPr lvl="2"/>
            <a:r>
              <a:rPr lang="en-US" altLang="en-US" b="0">
                <a:latin typeface="Courier New" panose="02070309020205020404" pitchFamily="49" charset="0"/>
              </a:rPr>
              <a:t>Read(ScoreFile, Score);</a:t>
            </a:r>
          </a:p>
          <a:p>
            <a:pPr lvl="1"/>
            <a:r>
              <a:rPr lang="en-US" altLang="en-US" b="0"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altLang="en-US" b="0">
                <a:latin typeface="Courier New" panose="02070309020205020404" pitchFamily="49" charset="0"/>
              </a:rPr>
              <a:t>/* Compute the mean and print the result */</a:t>
            </a:r>
          </a:p>
          <a:p>
            <a:pPr lvl="1"/>
            <a:r>
              <a:rPr lang="en-US" altLang="en-US" b="0">
                <a:latin typeface="Courier New" panose="02070309020205020404" pitchFamily="49" charset="0"/>
              </a:rPr>
              <a:t>if (NumberOfScores &gt; 0) {</a:t>
            </a:r>
          </a:p>
          <a:p>
            <a:pPr lvl="3"/>
            <a:r>
              <a:rPr lang="en-US" altLang="en-US" b="0">
                <a:latin typeface="Courier New" panose="02070309020205020404" pitchFamily="49" charset="0"/>
              </a:rPr>
              <a:t>Mean = SumOfScores / NumberOfScores;</a:t>
            </a:r>
          </a:p>
          <a:p>
            <a:pPr lvl="3"/>
            <a:r>
              <a:rPr lang="en-US" altLang="en-US" b="0">
                <a:latin typeface="Courier New" panose="02070309020205020404" pitchFamily="49" charset="0"/>
              </a:rPr>
              <a:t>printf(“ The mean score is %f\n”, Mean);</a:t>
            </a:r>
          </a:p>
          <a:p>
            <a:pPr lvl="1"/>
            <a:r>
              <a:rPr lang="en-US" altLang="en-US" b="0">
                <a:latin typeface="Courier New" panose="02070309020205020404" pitchFamily="49" charset="0"/>
              </a:rPr>
              <a:t>} else</a:t>
            </a:r>
          </a:p>
          <a:p>
            <a:pPr lvl="3"/>
            <a:r>
              <a:rPr lang="en-US" altLang="en-US" b="0">
                <a:latin typeface="Courier New" panose="02070309020205020404" pitchFamily="49" charset="0"/>
              </a:rPr>
              <a:t>printf (“No scores found in file\n”);</a:t>
            </a:r>
          </a:p>
          <a:p>
            <a:r>
              <a:rPr lang="en-US" altLang="en-US" b="0">
                <a:latin typeface="Courier New" panose="02070309020205020404" pitchFamily="49" charset="0"/>
              </a:rPr>
              <a:t>}</a:t>
            </a:r>
          </a:p>
          <a:p>
            <a:endParaRPr lang="en-US" altLang="en-US" b="0">
              <a:latin typeface="Courier New" panose="02070309020205020404" pitchFamily="49" charset="0"/>
            </a:endParaRP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149350" y="1073150"/>
            <a:ext cx="4635500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2514600" y="2654300"/>
            <a:ext cx="480060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1600200" y="3740150"/>
            <a:ext cx="3302000" cy="385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1981200" y="4902200"/>
            <a:ext cx="586740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2057400" y="5702300"/>
            <a:ext cx="52006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99338" name="Group 10"/>
          <p:cNvGrpSpPr>
            <a:grpSpLocks/>
          </p:cNvGrpSpPr>
          <p:nvPr/>
        </p:nvGrpSpPr>
        <p:grpSpPr bwMode="auto">
          <a:xfrm>
            <a:off x="6902450" y="1400175"/>
            <a:ext cx="368300" cy="363538"/>
            <a:chOff x="4348" y="882"/>
            <a:chExt cx="232" cy="229"/>
          </a:xfrm>
        </p:grpSpPr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4367" y="882"/>
              <a:ext cx="1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340" name="Oval 12"/>
            <p:cNvSpPr>
              <a:spLocks noChangeArrowheads="1"/>
            </p:cNvSpPr>
            <p:nvPr/>
          </p:nvSpPr>
          <p:spPr bwMode="auto">
            <a:xfrm>
              <a:off x="4348" y="892"/>
              <a:ext cx="232" cy="2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9341" name="Group 13"/>
          <p:cNvGrpSpPr>
            <a:grpSpLocks/>
          </p:cNvGrpSpPr>
          <p:nvPr/>
        </p:nvGrpSpPr>
        <p:grpSpPr bwMode="auto">
          <a:xfrm>
            <a:off x="825500" y="2105025"/>
            <a:ext cx="368300" cy="363538"/>
            <a:chOff x="520" y="1326"/>
            <a:chExt cx="232" cy="229"/>
          </a:xfrm>
        </p:grpSpPr>
        <p:sp>
          <p:nvSpPr>
            <p:cNvPr id="99342" name="Rectangle 14"/>
            <p:cNvSpPr>
              <a:spLocks noChangeArrowheads="1"/>
            </p:cNvSpPr>
            <p:nvPr/>
          </p:nvSpPr>
          <p:spPr bwMode="auto">
            <a:xfrm>
              <a:off x="539" y="1326"/>
              <a:ext cx="1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9343" name="Oval 15"/>
            <p:cNvSpPr>
              <a:spLocks noChangeArrowheads="1"/>
            </p:cNvSpPr>
            <p:nvPr/>
          </p:nvSpPr>
          <p:spPr bwMode="auto">
            <a:xfrm>
              <a:off x="520" y="1336"/>
              <a:ext cx="232" cy="2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9344" name="Group 16"/>
          <p:cNvGrpSpPr>
            <a:grpSpLocks/>
          </p:cNvGrpSpPr>
          <p:nvPr/>
        </p:nvGrpSpPr>
        <p:grpSpPr bwMode="auto">
          <a:xfrm>
            <a:off x="1263650" y="2352675"/>
            <a:ext cx="368300" cy="363538"/>
            <a:chOff x="796" y="1482"/>
            <a:chExt cx="232" cy="229"/>
          </a:xfrm>
        </p:grpSpPr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815" y="1482"/>
              <a:ext cx="1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9346" name="Oval 18"/>
            <p:cNvSpPr>
              <a:spLocks noChangeArrowheads="1"/>
            </p:cNvSpPr>
            <p:nvPr/>
          </p:nvSpPr>
          <p:spPr bwMode="auto">
            <a:xfrm>
              <a:off x="796" y="1492"/>
              <a:ext cx="232" cy="2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9347" name="Group 19"/>
          <p:cNvGrpSpPr>
            <a:grpSpLocks/>
          </p:cNvGrpSpPr>
          <p:nvPr/>
        </p:nvGrpSpPr>
        <p:grpSpPr bwMode="auto">
          <a:xfrm>
            <a:off x="7632700" y="2771775"/>
            <a:ext cx="368300" cy="363538"/>
            <a:chOff x="4384" y="1746"/>
            <a:chExt cx="232" cy="229"/>
          </a:xfrm>
        </p:grpSpPr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4403" y="1746"/>
              <a:ext cx="1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99349" name="Oval 21"/>
            <p:cNvSpPr>
              <a:spLocks noChangeArrowheads="1"/>
            </p:cNvSpPr>
            <p:nvPr/>
          </p:nvSpPr>
          <p:spPr bwMode="auto">
            <a:xfrm>
              <a:off x="4384" y="1756"/>
              <a:ext cx="232" cy="2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9350" name="Group 22"/>
          <p:cNvGrpSpPr>
            <a:grpSpLocks/>
          </p:cNvGrpSpPr>
          <p:nvPr/>
        </p:nvGrpSpPr>
        <p:grpSpPr bwMode="auto">
          <a:xfrm>
            <a:off x="2235200" y="3305175"/>
            <a:ext cx="368300" cy="363538"/>
            <a:chOff x="1408" y="2082"/>
            <a:chExt cx="232" cy="229"/>
          </a:xfrm>
        </p:grpSpPr>
        <p:sp>
          <p:nvSpPr>
            <p:cNvPr id="99351" name="Rectangle 23"/>
            <p:cNvSpPr>
              <a:spLocks noChangeArrowheads="1"/>
            </p:cNvSpPr>
            <p:nvPr/>
          </p:nvSpPr>
          <p:spPr bwMode="auto">
            <a:xfrm>
              <a:off x="1427" y="2082"/>
              <a:ext cx="1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99352" name="Oval 24"/>
            <p:cNvSpPr>
              <a:spLocks noChangeArrowheads="1"/>
            </p:cNvSpPr>
            <p:nvPr/>
          </p:nvSpPr>
          <p:spPr bwMode="auto">
            <a:xfrm>
              <a:off x="1408" y="2092"/>
              <a:ext cx="232" cy="2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9353" name="Group 25"/>
          <p:cNvGrpSpPr>
            <a:grpSpLocks/>
          </p:cNvGrpSpPr>
          <p:nvPr/>
        </p:nvGrpSpPr>
        <p:grpSpPr bwMode="auto">
          <a:xfrm>
            <a:off x="806450" y="4581525"/>
            <a:ext cx="368300" cy="363538"/>
            <a:chOff x="508" y="2886"/>
            <a:chExt cx="232" cy="229"/>
          </a:xfrm>
        </p:grpSpPr>
        <p:sp>
          <p:nvSpPr>
            <p:cNvPr id="99354" name="Rectangle 26"/>
            <p:cNvSpPr>
              <a:spLocks noChangeArrowheads="1"/>
            </p:cNvSpPr>
            <p:nvPr/>
          </p:nvSpPr>
          <p:spPr bwMode="auto">
            <a:xfrm>
              <a:off x="527" y="2886"/>
              <a:ext cx="1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508" y="2896"/>
              <a:ext cx="232" cy="2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9356" name="Group 28"/>
          <p:cNvGrpSpPr>
            <a:grpSpLocks/>
          </p:cNvGrpSpPr>
          <p:nvPr/>
        </p:nvGrpSpPr>
        <p:grpSpPr bwMode="auto">
          <a:xfrm>
            <a:off x="7258050" y="3743325"/>
            <a:ext cx="368300" cy="363538"/>
            <a:chOff x="4348" y="2358"/>
            <a:chExt cx="232" cy="229"/>
          </a:xfrm>
        </p:grpSpPr>
        <p:sp>
          <p:nvSpPr>
            <p:cNvPr id="99357" name="Rectangle 29"/>
            <p:cNvSpPr>
              <a:spLocks noChangeArrowheads="1"/>
            </p:cNvSpPr>
            <p:nvPr/>
          </p:nvSpPr>
          <p:spPr bwMode="auto">
            <a:xfrm>
              <a:off x="4367" y="2358"/>
              <a:ext cx="1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99358" name="Oval 30"/>
            <p:cNvSpPr>
              <a:spLocks noChangeArrowheads="1"/>
            </p:cNvSpPr>
            <p:nvPr/>
          </p:nvSpPr>
          <p:spPr bwMode="auto">
            <a:xfrm>
              <a:off x="4348" y="2368"/>
              <a:ext cx="232" cy="2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9359" name="Group 31"/>
          <p:cNvGrpSpPr>
            <a:grpSpLocks/>
          </p:cNvGrpSpPr>
          <p:nvPr/>
        </p:nvGrpSpPr>
        <p:grpSpPr bwMode="auto">
          <a:xfrm>
            <a:off x="8166100" y="5000625"/>
            <a:ext cx="368300" cy="363538"/>
            <a:chOff x="4300" y="3150"/>
            <a:chExt cx="232" cy="229"/>
          </a:xfrm>
        </p:grpSpPr>
        <p:sp>
          <p:nvSpPr>
            <p:cNvPr id="99360" name="Rectangle 32"/>
            <p:cNvSpPr>
              <a:spLocks noChangeArrowheads="1"/>
            </p:cNvSpPr>
            <p:nvPr/>
          </p:nvSpPr>
          <p:spPr bwMode="auto">
            <a:xfrm>
              <a:off x="4319" y="3150"/>
              <a:ext cx="1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99361" name="Oval 33"/>
            <p:cNvSpPr>
              <a:spLocks noChangeArrowheads="1"/>
            </p:cNvSpPr>
            <p:nvPr/>
          </p:nvSpPr>
          <p:spPr bwMode="auto">
            <a:xfrm>
              <a:off x="4300" y="3160"/>
              <a:ext cx="232" cy="2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99362" name="Group 34"/>
          <p:cNvGrpSpPr>
            <a:grpSpLocks/>
          </p:cNvGrpSpPr>
          <p:nvPr/>
        </p:nvGrpSpPr>
        <p:grpSpPr bwMode="auto">
          <a:xfrm>
            <a:off x="7632700" y="5686425"/>
            <a:ext cx="368300" cy="363538"/>
            <a:chOff x="4324" y="3582"/>
            <a:chExt cx="232" cy="229"/>
          </a:xfrm>
        </p:grpSpPr>
        <p:sp>
          <p:nvSpPr>
            <p:cNvPr id="99363" name="Rectangle 35"/>
            <p:cNvSpPr>
              <a:spLocks noChangeArrowheads="1"/>
            </p:cNvSpPr>
            <p:nvPr/>
          </p:nvSpPr>
          <p:spPr bwMode="auto">
            <a:xfrm>
              <a:off x="4343" y="3582"/>
              <a:ext cx="1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99364" name="Oval 36"/>
            <p:cNvSpPr>
              <a:spLocks noChangeArrowheads="1"/>
            </p:cNvSpPr>
            <p:nvPr/>
          </p:nvSpPr>
          <p:spPr bwMode="auto">
            <a:xfrm>
              <a:off x="4324" y="3592"/>
              <a:ext cx="232" cy="2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9365" name="Line 37"/>
          <p:cNvSpPr>
            <a:spLocks noChangeShapeType="1"/>
          </p:cNvSpPr>
          <p:nvPr/>
        </p:nvSpPr>
        <p:spPr bwMode="auto">
          <a:xfrm flipH="1">
            <a:off x="5791200" y="1581150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66" name="Line 38"/>
          <p:cNvSpPr>
            <a:spLocks noChangeShapeType="1"/>
          </p:cNvSpPr>
          <p:nvPr/>
        </p:nvSpPr>
        <p:spPr bwMode="auto">
          <a:xfrm>
            <a:off x="7346950" y="2952750"/>
            <a:ext cx="273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67" name="Line 39"/>
          <p:cNvSpPr>
            <a:spLocks noChangeShapeType="1"/>
          </p:cNvSpPr>
          <p:nvPr/>
        </p:nvSpPr>
        <p:spPr bwMode="auto">
          <a:xfrm>
            <a:off x="4914900" y="3962400"/>
            <a:ext cx="2349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68" name="Line 40"/>
          <p:cNvSpPr>
            <a:spLocks noChangeShapeType="1"/>
          </p:cNvSpPr>
          <p:nvPr/>
        </p:nvSpPr>
        <p:spPr bwMode="auto">
          <a:xfrm>
            <a:off x="7861300" y="5181600"/>
            <a:ext cx="33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69" name="Line 41"/>
          <p:cNvSpPr>
            <a:spLocks noChangeShapeType="1"/>
          </p:cNvSpPr>
          <p:nvPr/>
        </p:nvSpPr>
        <p:spPr bwMode="auto">
          <a:xfrm>
            <a:off x="7270750" y="584835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Constructing the Logic Flow Diagram</a:t>
            </a:r>
          </a:p>
        </p:txBody>
      </p:sp>
      <p:pic>
        <p:nvPicPr>
          <p:cNvPr id="10035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81100"/>
            <a:ext cx="3708400" cy="516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Finding the Test Cases</a:t>
            </a:r>
          </a:p>
        </p:txBody>
      </p:sp>
      <p:sp>
        <p:nvSpPr>
          <p:cNvPr id="101379" name="Oval 3"/>
          <p:cNvSpPr>
            <a:spLocks noChangeArrowheads="1"/>
          </p:cNvSpPr>
          <p:nvPr/>
        </p:nvSpPr>
        <p:spPr bwMode="auto">
          <a:xfrm>
            <a:off x="3752850" y="971550"/>
            <a:ext cx="1041400" cy="4064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3967163" y="955675"/>
            <a:ext cx="612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Start</a:t>
            </a:r>
          </a:p>
        </p:txBody>
      </p:sp>
      <p:sp>
        <p:nvSpPr>
          <p:cNvPr id="101381" name="Freeform 5"/>
          <p:cNvSpPr>
            <a:spLocks/>
          </p:cNvSpPr>
          <p:nvPr/>
        </p:nvSpPr>
        <p:spPr bwMode="auto">
          <a:xfrm>
            <a:off x="3784600" y="2082800"/>
            <a:ext cx="1030288" cy="369888"/>
          </a:xfrm>
          <a:custGeom>
            <a:avLst/>
            <a:gdLst>
              <a:gd name="T0" fmla="*/ 320 w 649"/>
              <a:gd name="T1" fmla="*/ 0 h 233"/>
              <a:gd name="T2" fmla="*/ 0 w 649"/>
              <a:gd name="T3" fmla="*/ 104 h 233"/>
              <a:gd name="T4" fmla="*/ 320 w 649"/>
              <a:gd name="T5" fmla="*/ 232 h 233"/>
              <a:gd name="T6" fmla="*/ 648 w 649"/>
              <a:gd name="T7" fmla="*/ 120 h 233"/>
              <a:gd name="T8" fmla="*/ 320 w 649"/>
              <a:gd name="T9" fmla="*/ 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233">
                <a:moveTo>
                  <a:pt x="320" y="0"/>
                </a:moveTo>
                <a:lnTo>
                  <a:pt x="0" y="104"/>
                </a:lnTo>
                <a:lnTo>
                  <a:pt x="320" y="232"/>
                </a:lnTo>
                <a:lnTo>
                  <a:pt x="648" y="120"/>
                </a:lnTo>
                <a:lnTo>
                  <a:pt x="32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4116388" y="2073275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1383" name="Freeform 7"/>
          <p:cNvSpPr>
            <a:spLocks/>
          </p:cNvSpPr>
          <p:nvPr/>
        </p:nvSpPr>
        <p:spPr bwMode="auto">
          <a:xfrm>
            <a:off x="4267200" y="1460500"/>
            <a:ext cx="52388" cy="26988"/>
          </a:xfrm>
          <a:custGeom>
            <a:avLst/>
            <a:gdLst>
              <a:gd name="T0" fmla="*/ 32 w 33"/>
              <a:gd name="T1" fmla="*/ 0 h 17"/>
              <a:gd name="T2" fmla="*/ 16 w 33"/>
              <a:gd name="T3" fmla="*/ 16 h 17"/>
              <a:gd name="T4" fmla="*/ 0 w 33"/>
              <a:gd name="T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17">
                <a:moveTo>
                  <a:pt x="32" y="0"/>
                </a:moveTo>
                <a:lnTo>
                  <a:pt x="16" y="1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384" name="Line 8"/>
          <p:cNvSpPr>
            <a:spLocks noChangeShapeType="1"/>
          </p:cNvSpPr>
          <p:nvPr/>
        </p:nvSpPr>
        <p:spPr bwMode="auto">
          <a:xfrm>
            <a:off x="4298950" y="1403350"/>
            <a:ext cx="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85" name="Freeform 9"/>
          <p:cNvSpPr>
            <a:spLocks/>
          </p:cNvSpPr>
          <p:nvPr/>
        </p:nvSpPr>
        <p:spPr bwMode="auto">
          <a:xfrm>
            <a:off x="4267200" y="2057400"/>
            <a:ext cx="52388" cy="26988"/>
          </a:xfrm>
          <a:custGeom>
            <a:avLst/>
            <a:gdLst>
              <a:gd name="T0" fmla="*/ 32 w 33"/>
              <a:gd name="T1" fmla="*/ 0 h 17"/>
              <a:gd name="T2" fmla="*/ 16 w 33"/>
              <a:gd name="T3" fmla="*/ 16 h 17"/>
              <a:gd name="T4" fmla="*/ 0 w 33"/>
              <a:gd name="T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17">
                <a:moveTo>
                  <a:pt x="32" y="0"/>
                </a:moveTo>
                <a:lnTo>
                  <a:pt x="16" y="1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>
            <a:off x="4298950" y="175895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87" name="Freeform 11"/>
          <p:cNvSpPr>
            <a:spLocks/>
          </p:cNvSpPr>
          <p:nvPr/>
        </p:nvSpPr>
        <p:spPr bwMode="auto">
          <a:xfrm>
            <a:off x="4279900" y="2743200"/>
            <a:ext cx="39688" cy="26988"/>
          </a:xfrm>
          <a:custGeom>
            <a:avLst/>
            <a:gdLst>
              <a:gd name="T0" fmla="*/ 24 w 25"/>
              <a:gd name="T1" fmla="*/ 0 h 17"/>
              <a:gd name="T2" fmla="*/ 16 w 25"/>
              <a:gd name="T3" fmla="*/ 16 h 17"/>
              <a:gd name="T4" fmla="*/ 0 w 25"/>
              <a:gd name="T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17">
                <a:moveTo>
                  <a:pt x="24" y="0"/>
                </a:moveTo>
                <a:lnTo>
                  <a:pt x="16" y="1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388" name="Line 12"/>
          <p:cNvSpPr>
            <a:spLocks noChangeShapeType="1"/>
          </p:cNvSpPr>
          <p:nvPr/>
        </p:nvSpPr>
        <p:spPr bwMode="auto">
          <a:xfrm>
            <a:off x="4311650" y="2444750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89" name="Freeform 13"/>
          <p:cNvSpPr>
            <a:spLocks/>
          </p:cNvSpPr>
          <p:nvPr/>
        </p:nvSpPr>
        <p:spPr bwMode="auto">
          <a:xfrm>
            <a:off x="5816600" y="3848100"/>
            <a:ext cx="52388" cy="39688"/>
          </a:xfrm>
          <a:custGeom>
            <a:avLst/>
            <a:gdLst>
              <a:gd name="T0" fmla="*/ 0 w 33"/>
              <a:gd name="T1" fmla="*/ 0 h 25"/>
              <a:gd name="T2" fmla="*/ 32 w 33"/>
              <a:gd name="T3" fmla="*/ 8 h 25"/>
              <a:gd name="T4" fmla="*/ 0 w 33"/>
              <a:gd name="T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25">
                <a:moveTo>
                  <a:pt x="0" y="0"/>
                </a:moveTo>
                <a:lnTo>
                  <a:pt x="32" y="8"/>
                </a:lnTo>
                <a:lnTo>
                  <a:pt x="0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>
            <a:off x="4514850" y="3867150"/>
            <a:ext cx="1333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1" name="Freeform 15"/>
          <p:cNvSpPr>
            <a:spLocks/>
          </p:cNvSpPr>
          <p:nvPr/>
        </p:nvSpPr>
        <p:spPr bwMode="auto">
          <a:xfrm>
            <a:off x="5842000" y="2247900"/>
            <a:ext cx="52388" cy="39688"/>
          </a:xfrm>
          <a:custGeom>
            <a:avLst/>
            <a:gdLst>
              <a:gd name="T0" fmla="*/ 0 w 33"/>
              <a:gd name="T1" fmla="*/ 24 h 25"/>
              <a:gd name="T2" fmla="*/ 16 w 33"/>
              <a:gd name="T3" fmla="*/ 0 h 25"/>
              <a:gd name="T4" fmla="*/ 32 w 33"/>
              <a:gd name="T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25">
                <a:moveTo>
                  <a:pt x="0" y="24"/>
                </a:moveTo>
                <a:lnTo>
                  <a:pt x="16" y="0"/>
                </a:lnTo>
                <a:lnTo>
                  <a:pt x="32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 flipV="1">
            <a:off x="5873750" y="2247900"/>
            <a:ext cx="0" cy="161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3" name="Freeform 17"/>
          <p:cNvSpPr>
            <a:spLocks/>
          </p:cNvSpPr>
          <p:nvPr/>
        </p:nvSpPr>
        <p:spPr bwMode="auto">
          <a:xfrm>
            <a:off x="4800600" y="2235200"/>
            <a:ext cx="26988" cy="39688"/>
          </a:xfrm>
          <a:custGeom>
            <a:avLst/>
            <a:gdLst>
              <a:gd name="T0" fmla="*/ 16 w 17"/>
              <a:gd name="T1" fmla="*/ 24 h 25"/>
              <a:gd name="T2" fmla="*/ 0 w 17"/>
              <a:gd name="T3" fmla="*/ 8 h 25"/>
              <a:gd name="T4" fmla="*/ 16 w 17"/>
              <a:gd name="T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25">
                <a:moveTo>
                  <a:pt x="16" y="24"/>
                </a:moveTo>
                <a:lnTo>
                  <a:pt x="0" y="8"/>
                </a:lnTo>
                <a:lnTo>
                  <a:pt x="1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394" name="Line 18"/>
          <p:cNvSpPr>
            <a:spLocks noChangeShapeType="1"/>
          </p:cNvSpPr>
          <p:nvPr/>
        </p:nvSpPr>
        <p:spPr bwMode="auto">
          <a:xfrm flipH="1">
            <a:off x="4800600" y="2254250"/>
            <a:ext cx="1066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5" name="Freeform 19"/>
          <p:cNvSpPr>
            <a:spLocks/>
          </p:cNvSpPr>
          <p:nvPr/>
        </p:nvSpPr>
        <p:spPr bwMode="auto">
          <a:xfrm>
            <a:off x="3810000" y="2755900"/>
            <a:ext cx="1004888" cy="369888"/>
          </a:xfrm>
          <a:custGeom>
            <a:avLst/>
            <a:gdLst>
              <a:gd name="T0" fmla="*/ 312 w 633"/>
              <a:gd name="T1" fmla="*/ 0 h 233"/>
              <a:gd name="T2" fmla="*/ 0 w 633"/>
              <a:gd name="T3" fmla="*/ 104 h 233"/>
              <a:gd name="T4" fmla="*/ 312 w 633"/>
              <a:gd name="T5" fmla="*/ 232 h 233"/>
              <a:gd name="T6" fmla="*/ 632 w 633"/>
              <a:gd name="T7" fmla="*/ 120 h 233"/>
              <a:gd name="T8" fmla="*/ 312 w 633"/>
              <a:gd name="T9" fmla="*/ 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233">
                <a:moveTo>
                  <a:pt x="312" y="0"/>
                </a:moveTo>
                <a:lnTo>
                  <a:pt x="0" y="104"/>
                </a:lnTo>
                <a:lnTo>
                  <a:pt x="312" y="232"/>
                </a:lnTo>
                <a:lnTo>
                  <a:pt x="632" y="120"/>
                </a:lnTo>
                <a:lnTo>
                  <a:pt x="312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396" name="Rectangle 20"/>
          <p:cNvSpPr>
            <a:spLocks noChangeArrowheads="1"/>
          </p:cNvSpPr>
          <p:nvPr/>
        </p:nvSpPr>
        <p:spPr bwMode="auto">
          <a:xfrm>
            <a:off x="4129088" y="2746375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1397" name="Oval 21"/>
          <p:cNvSpPr>
            <a:spLocks noChangeArrowheads="1"/>
          </p:cNvSpPr>
          <p:nvPr/>
        </p:nvSpPr>
        <p:spPr bwMode="auto">
          <a:xfrm>
            <a:off x="3168650" y="3270250"/>
            <a:ext cx="342900" cy="254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8" name="Rectangle 22"/>
          <p:cNvSpPr>
            <a:spLocks noChangeArrowheads="1"/>
          </p:cNvSpPr>
          <p:nvPr/>
        </p:nvSpPr>
        <p:spPr bwMode="auto">
          <a:xfrm>
            <a:off x="3181350" y="3228975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1399" name="Oval 23"/>
          <p:cNvSpPr>
            <a:spLocks noChangeArrowheads="1"/>
          </p:cNvSpPr>
          <p:nvPr/>
        </p:nvSpPr>
        <p:spPr bwMode="auto">
          <a:xfrm>
            <a:off x="5035550" y="3257550"/>
            <a:ext cx="330200" cy="254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00" name="Rectangle 24"/>
          <p:cNvSpPr>
            <a:spLocks noChangeArrowheads="1"/>
          </p:cNvSpPr>
          <p:nvPr/>
        </p:nvSpPr>
        <p:spPr bwMode="auto">
          <a:xfrm>
            <a:off x="5035550" y="3216275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1401" name="Oval 25"/>
          <p:cNvSpPr>
            <a:spLocks noChangeArrowheads="1"/>
          </p:cNvSpPr>
          <p:nvPr/>
        </p:nvSpPr>
        <p:spPr bwMode="auto">
          <a:xfrm>
            <a:off x="4146550" y="3727450"/>
            <a:ext cx="342900" cy="254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02" name="Rectangle 26"/>
          <p:cNvSpPr>
            <a:spLocks noChangeArrowheads="1"/>
          </p:cNvSpPr>
          <p:nvPr/>
        </p:nvSpPr>
        <p:spPr bwMode="auto">
          <a:xfrm>
            <a:off x="4156075" y="3686175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1403" name="Freeform 27"/>
          <p:cNvSpPr>
            <a:spLocks/>
          </p:cNvSpPr>
          <p:nvPr/>
        </p:nvSpPr>
        <p:spPr bwMode="auto">
          <a:xfrm>
            <a:off x="3378200" y="3251200"/>
            <a:ext cx="52388" cy="39688"/>
          </a:xfrm>
          <a:custGeom>
            <a:avLst/>
            <a:gdLst>
              <a:gd name="T0" fmla="*/ 32 w 33"/>
              <a:gd name="T1" fmla="*/ 24 h 25"/>
              <a:gd name="T2" fmla="*/ 0 w 33"/>
              <a:gd name="T3" fmla="*/ 16 h 25"/>
              <a:gd name="T4" fmla="*/ 16 w 33"/>
              <a:gd name="T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25">
                <a:moveTo>
                  <a:pt x="32" y="24"/>
                </a:moveTo>
                <a:lnTo>
                  <a:pt x="0" y="16"/>
                </a:lnTo>
                <a:lnTo>
                  <a:pt x="1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404" name="Line 28"/>
          <p:cNvSpPr>
            <a:spLocks noChangeShapeType="1"/>
          </p:cNvSpPr>
          <p:nvPr/>
        </p:nvSpPr>
        <p:spPr bwMode="auto">
          <a:xfrm flipH="1">
            <a:off x="3378200" y="3048000"/>
            <a:ext cx="6985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05" name="Freeform 29"/>
          <p:cNvSpPr>
            <a:spLocks/>
          </p:cNvSpPr>
          <p:nvPr/>
        </p:nvSpPr>
        <p:spPr bwMode="auto">
          <a:xfrm>
            <a:off x="5080000" y="3276600"/>
            <a:ext cx="52388" cy="26988"/>
          </a:xfrm>
          <a:custGeom>
            <a:avLst/>
            <a:gdLst>
              <a:gd name="T0" fmla="*/ 16 w 33"/>
              <a:gd name="T1" fmla="*/ 0 h 17"/>
              <a:gd name="T2" fmla="*/ 32 w 33"/>
              <a:gd name="T3" fmla="*/ 16 h 17"/>
              <a:gd name="T4" fmla="*/ 0 w 33"/>
              <a:gd name="T5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17">
                <a:moveTo>
                  <a:pt x="16" y="0"/>
                </a:moveTo>
                <a:lnTo>
                  <a:pt x="32" y="16"/>
                </a:lnTo>
                <a:lnTo>
                  <a:pt x="0" y="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406" name="Line 30"/>
          <p:cNvSpPr>
            <a:spLocks noChangeShapeType="1"/>
          </p:cNvSpPr>
          <p:nvPr/>
        </p:nvSpPr>
        <p:spPr bwMode="auto">
          <a:xfrm>
            <a:off x="4578350" y="3060700"/>
            <a:ext cx="54610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07" name="Freeform 31"/>
          <p:cNvSpPr>
            <a:spLocks/>
          </p:cNvSpPr>
          <p:nvPr/>
        </p:nvSpPr>
        <p:spPr bwMode="auto">
          <a:xfrm>
            <a:off x="4114800" y="3771900"/>
            <a:ext cx="52388" cy="39688"/>
          </a:xfrm>
          <a:custGeom>
            <a:avLst/>
            <a:gdLst>
              <a:gd name="T0" fmla="*/ 16 w 33"/>
              <a:gd name="T1" fmla="*/ 0 h 25"/>
              <a:gd name="T2" fmla="*/ 32 w 33"/>
              <a:gd name="T3" fmla="*/ 24 h 25"/>
              <a:gd name="T4" fmla="*/ 0 w 33"/>
              <a:gd name="T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25">
                <a:moveTo>
                  <a:pt x="16" y="0"/>
                </a:moveTo>
                <a:lnTo>
                  <a:pt x="32" y="24"/>
                </a:lnTo>
                <a:lnTo>
                  <a:pt x="0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408" name="Line 32"/>
          <p:cNvSpPr>
            <a:spLocks noChangeShapeType="1"/>
          </p:cNvSpPr>
          <p:nvPr/>
        </p:nvSpPr>
        <p:spPr bwMode="auto">
          <a:xfrm>
            <a:off x="3486150" y="3517900"/>
            <a:ext cx="673100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09" name="Freeform 33"/>
          <p:cNvSpPr>
            <a:spLocks/>
          </p:cNvSpPr>
          <p:nvPr/>
        </p:nvSpPr>
        <p:spPr bwMode="auto">
          <a:xfrm>
            <a:off x="4470400" y="3759200"/>
            <a:ext cx="52388" cy="26988"/>
          </a:xfrm>
          <a:custGeom>
            <a:avLst/>
            <a:gdLst>
              <a:gd name="T0" fmla="*/ 32 w 33"/>
              <a:gd name="T1" fmla="*/ 16 h 17"/>
              <a:gd name="T2" fmla="*/ 0 w 33"/>
              <a:gd name="T3" fmla="*/ 16 h 17"/>
              <a:gd name="T4" fmla="*/ 24 w 33"/>
              <a:gd name="T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17">
                <a:moveTo>
                  <a:pt x="32" y="16"/>
                </a:moveTo>
                <a:lnTo>
                  <a:pt x="0" y="16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410" name="Line 34"/>
          <p:cNvSpPr>
            <a:spLocks noChangeShapeType="1"/>
          </p:cNvSpPr>
          <p:nvPr/>
        </p:nvSpPr>
        <p:spPr bwMode="auto">
          <a:xfrm flipH="1">
            <a:off x="4483100" y="3517900"/>
            <a:ext cx="635000" cy="266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11" name="Freeform 35"/>
          <p:cNvSpPr>
            <a:spLocks/>
          </p:cNvSpPr>
          <p:nvPr/>
        </p:nvSpPr>
        <p:spPr bwMode="auto">
          <a:xfrm>
            <a:off x="3848100" y="4368800"/>
            <a:ext cx="1030288" cy="369888"/>
          </a:xfrm>
          <a:custGeom>
            <a:avLst/>
            <a:gdLst>
              <a:gd name="T0" fmla="*/ 320 w 649"/>
              <a:gd name="T1" fmla="*/ 0 h 233"/>
              <a:gd name="T2" fmla="*/ 0 w 649"/>
              <a:gd name="T3" fmla="*/ 112 h 233"/>
              <a:gd name="T4" fmla="*/ 320 w 649"/>
              <a:gd name="T5" fmla="*/ 232 h 233"/>
              <a:gd name="T6" fmla="*/ 648 w 649"/>
              <a:gd name="T7" fmla="*/ 120 h 233"/>
              <a:gd name="T8" fmla="*/ 320 w 649"/>
              <a:gd name="T9" fmla="*/ 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233">
                <a:moveTo>
                  <a:pt x="320" y="0"/>
                </a:moveTo>
                <a:lnTo>
                  <a:pt x="0" y="112"/>
                </a:lnTo>
                <a:lnTo>
                  <a:pt x="320" y="232"/>
                </a:lnTo>
                <a:lnTo>
                  <a:pt x="648" y="120"/>
                </a:lnTo>
                <a:lnTo>
                  <a:pt x="32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412" name="Rectangle 36"/>
          <p:cNvSpPr>
            <a:spLocks noChangeArrowheads="1"/>
          </p:cNvSpPr>
          <p:nvPr/>
        </p:nvSpPr>
        <p:spPr bwMode="auto">
          <a:xfrm>
            <a:off x="4183063" y="4359275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1413" name="Oval 37"/>
          <p:cNvSpPr>
            <a:spLocks noChangeArrowheads="1"/>
          </p:cNvSpPr>
          <p:nvPr/>
        </p:nvSpPr>
        <p:spPr bwMode="auto">
          <a:xfrm>
            <a:off x="3232150" y="4883150"/>
            <a:ext cx="342900" cy="254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14" name="Rectangle 38"/>
          <p:cNvSpPr>
            <a:spLocks noChangeArrowheads="1"/>
          </p:cNvSpPr>
          <p:nvPr/>
        </p:nvSpPr>
        <p:spPr bwMode="auto">
          <a:xfrm>
            <a:off x="3236913" y="4841875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1415" name="Oval 39"/>
          <p:cNvSpPr>
            <a:spLocks noChangeArrowheads="1"/>
          </p:cNvSpPr>
          <p:nvPr/>
        </p:nvSpPr>
        <p:spPr bwMode="auto">
          <a:xfrm>
            <a:off x="5073650" y="4870450"/>
            <a:ext cx="342900" cy="254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16" name="Rectangle 40"/>
          <p:cNvSpPr>
            <a:spLocks noChangeArrowheads="1"/>
          </p:cNvSpPr>
          <p:nvPr/>
        </p:nvSpPr>
        <p:spPr bwMode="auto">
          <a:xfrm>
            <a:off x="5091113" y="4829175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1417" name="Freeform 41"/>
          <p:cNvSpPr>
            <a:spLocks/>
          </p:cNvSpPr>
          <p:nvPr/>
        </p:nvSpPr>
        <p:spPr bwMode="auto">
          <a:xfrm>
            <a:off x="3441700" y="4864100"/>
            <a:ext cx="39688" cy="39688"/>
          </a:xfrm>
          <a:custGeom>
            <a:avLst/>
            <a:gdLst>
              <a:gd name="T0" fmla="*/ 24 w 25"/>
              <a:gd name="T1" fmla="*/ 24 h 25"/>
              <a:gd name="T2" fmla="*/ 0 w 25"/>
              <a:gd name="T3" fmla="*/ 24 h 25"/>
              <a:gd name="T4" fmla="*/ 16 w 25"/>
              <a:gd name="T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25">
                <a:moveTo>
                  <a:pt x="24" y="24"/>
                </a:moveTo>
                <a:lnTo>
                  <a:pt x="0" y="24"/>
                </a:lnTo>
                <a:lnTo>
                  <a:pt x="1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418" name="Line 42"/>
          <p:cNvSpPr>
            <a:spLocks noChangeShapeType="1"/>
          </p:cNvSpPr>
          <p:nvPr/>
        </p:nvSpPr>
        <p:spPr bwMode="auto">
          <a:xfrm flipH="1">
            <a:off x="3441700" y="4660900"/>
            <a:ext cx="69850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19" name="Freeform 43"/>
          <p:cNvSpPr>
            <a:spLocks/>
          </p:cNvSpPr>
          <p:nvPr/>
        </p:nvSpPr>
        <p:spPr bwMode="auto">
          <a:xfrm>
            <a:off x="5143500" y="4889500"/>
            <a:ext cx="39688" cy="26988"/>
          </a:xfrm>
          <a:custGeom>
            <a:avLst/>
            <a:gdLst>
              <a:gd name="T0" fmla="*/ 16 w 25"/>
              <a:gd name="T1" fmla="*/ 0 h 17"/>
              <a:gd name="T2" fmla="*/ 24 w 25"/>
              <a:gd name="T3" fmla="*/ 16 h 17"/>
              <a:gd name="T4" fmla="*/ 0 w 25"/>
              <a:gd name="T5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17">
                <a:moveTo>
                  <a:pt x="16" y="0"/>
                </a:moveTo>
                <a:lnTo>
                  <a:pt x="24" y="16"/>
                </a:lnTo>
                <a:lnTo>
                  <a:pt x="0" y="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420" name="Line 44"/>
          <p:cNvSpPr>
            <a:spLocks noChangeShapeType="1"/>
          </p:cNvSpPr>
          <p:nvPr/>
        </p:nvSpPr>
        <p:spPr bwMode="auto">
          <a:xfrm>
            <a:off x="4629150" y="4673600"/>
            <a:ext cx="533400" cy="241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21" name="Freeform 45"/>
          <p:cNvSpPr>
            <a:spLocks/>
          </p:cNvSpPr>
          <p:nvPr/>
        </p:nvSpPr>
        <p:spPr bwMode="auto">
          <a:xfrm>
            <a:off x="4178300" y="5397500"/>
            <a:ext cx="39688" cy="26988"/>
          </a:xfrm>
          <a:custGeom>
            <a:avLst/>
            <a:gdLst>
              <a:gd name="T0" fmla="*/ 16 w 25"/>
              <a:gd name="T1" fmla="*/ 0 h 17"/>
              <a:gd name="T2" fmla="*/ 24 w 25"/>
              <a:gd name="T3" fmla="*/ 16 h 17"/>
              <a:gd name="T4" fmla="*/ 0 w 25"/>
              <a:gd name="T5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17">
                <a:moveTo>
                  <a:pt x="16" y="0"/>
                </a:moveTo>
                <a:lnTo>
                  <a:pt x="24" y="16"/>
                </a:lnTo>
                <a:lnTo>
                  <a:pt x="0" y="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422" name="Line 46"/>
          <p:cNvSpPr>
            <a:spLocks noChangeShapeType="1"/>
          </p:cNvSpPr>
          <p:nvPr/>
        </p:nvSpPr>
        <p:spPr bwMode="auto">
          <a:xfrm>
            <a:off x="3549650" y="5143500"/>
            <a:ext cx="66040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23" name="Freeform 47"/>
          <p:cNvSpPr>
            <a:spLocks/>
          </p:cNvSpPr>
          <p:nvPr/>
        </p:nvSpPr>
        <p:spPr bwMode="auto">
          <a:xfrm>
            <a:off x="4533900" y="5372100"/>
            <a:ext cx="39688" cy="26988"/>
          </a:xfrm>
          <a:custGeom>
            <a:avLst/>
            <a:gdLst>
              <a:gd name="T0" fmla="*/ 24 w 25"/>
              <a:gd name="T1" fmla="*/ 16 h 17"/>
              <a:gd name="T2" fmla="*/ 0 w 25"/>
              <a:gd name="T3" fmla="*/ 16 h 17"/>
              <a:gd name="T4" fmla="*/ 16 w 25"/>
              <a:gd name="T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17">
                <a:moveTo>
                  <a:pt x="24" y="16"/>
                </a:moveTo>
                <a:lnTo>
                  <a:pt x="0" y="16"/>
                </a:lnTo>
                <a:lnTo>
                  <a:pt x="1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424" name="Line 48"/>
          <p:cNvSpPr>
            <a:spLocks noChangeShapeType="1"/>
          </p:cNvSpPr>
          <p:nvPr/>
        </p:nvSpPr>
        <p:spPr bwMode="auto">
          <a:xfrm flipH="1">
            <a:off x="4533900" y="5143500"/>
            <a:ext cx="63500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25" name="Oval 49"/>
          <p:cNvSpPr>
            <a:spLocks noChangeArrowheads="1"/>
          </p:cNvSpPr>
          <p:nvPr/>
        </p:nvSpPr>
        <p:spPr bwMode="auto">
          <a:xfrm>
            <a:off x="3829050" y="5429250"/>
            <a:ext cx="1028700" cy="4064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26" name="Rectangle 50"/>
          <p:cNvSpPr>
            <a:spLocks noChangeArrowheads="1"/>
          </p:cNvSpPr>
          <p:nvPr/>
        </p:nvSpPr>
        <p:spPr bwMode="auto">
          <a:xfrm>
            <a:off x="4035425" y="5413375"/>
            <a:ext cx="6191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 Exit</a:t>
            </a:r>
          </a:p>
        </p:txBody>
      </p:sp>
      <p:sp>
        <p:nvSpPr>
          <p:cNvPr id="101427" name="Freeform 51"/>
          <p:cNvSpPr>
            <a:spLocks/>
          </p:cNvSpPr>
          <p:nvPr/>
        </p:nvSpPr>
        <p:spPr bwMode="auto">
          <a:xfrm>
            <a:off x="2451100" y="2247900"/>
            <a:ext cx="39688" cy="39688"/>
          </a:xfrm>
          <a:custGeom>
            <a:avLst/>
            <a:gdLst>
              <a:gd name="T0" fmla="*/ 24 w 25"/>
              <a:gd name="T1" fmla="*/ 24 h 25"/>
              <a:gd name="T2" fmla="*/ 0 w 25"/>
              <a:gd name="T3" fmla="*/ 8 h 25"/>
              <a:gd name="T4" fmla="*/ 24 w 25"/>
              <a:gd name="T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25">
                <a:moveTo>
                  <a:pt x="24" y="24"/>
                </a:moveTo>
                <a:lnTo>
                  <a:pt x="0" y="8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428" name="Line 52"/>
          <p:cNvSpPr>
            <a:spLocks noChangeShapeType="1"/>
          </p:cNvSpPr>
          <p:nvPr/>
        </p:nvSpPr>
        <p:spPr bwMode="auto">
          <a:xfrm flipH="1">
            <a:off x="2451100" y="2266950"/>
            <a:ext cx="1333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29" name="Freeform 53"/>
          <p:cNvSpPr>
            <a:spLocks/>
          </p:cNvSpPr>
          <p:nvPr/>
        </p:nvSpPr>
        <p:spPr bwMode="auto">
          <a:xfrm>
            <a:off x="2425700" y="4533900"/>
            <a:ext cx="52388" cy="26988"/>
          </a:xfrm>
          <a:custGeom>
            <a:avLst/>
            <a:gdLst>
              <a:gd name="T0" fmla="*/ 32 w 33"/>
              <a:gd name="T1" fmla="*/ 0 h 17"/>
              <a:gd name="T2" fmla="*/ 16 w 33"/>
              <a:gd name="T3" fmla="*/ 16 h 17"/>
              <a:gd name="T4" fmla="*/ 0 w 33"/>
              <a:gd name="T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17">
                <a:moveTo>
                  <a:pt x="32" y="0"/>
                </a:moveTo>
                <a:lnTo>
                  <a:pt x="16" y="1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430" name="Line 54"/>
          <p:cNvSpPr>
            <a:spLocks noChangeShapeType="1"/>
          </p:cNvSpPr>
          <p:nvPr/>
        </p:nvSpPr>
        <p:spPr bwMode="auto">
          <a:xfrm>
            <a:off x="2457450" y="2266950"/>
            <a:ext cx="0" cy="2286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31" name="Freeform 55"/>
          <p:cNvSpPr>
            <a:spLocks/>
          </p:cNvSpPr>
          <p:nvPr/>
        </p:nvSpPr>
        <p:spPr bwMode="auto">
          <a:xfrm>
            <a:off x="3835400" y="4521200"/>
            <a:ext cx="26988" cy="39688"/>
          </a:xfrm>
          <a:custGeom>
            <a:avLst/>
            <a:gdLst>
              <a:gd name="T0" fmla="*/ 0 w 17"/>
              <a:gd name="T1" fmla="*/ 0 h 25"/>
              <a:gd name="T2" fmla="*/ 16 w 17"/>
              <a:gd name="T3" fmla="*/ 16 h 25"/>
              <a:gd name="T4" fmla="*/ 0 w 17"/>
              <a:gd name="T5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25">
                <a:moveTo>
                  <a:pt x="0" y="0"/>
                </a:moveTo>
                <a:lnTo>
                  <a:pt x="16" y="16"/>
                </a:lnTo>
                <a:lnTo>
                  <a:pt x="0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432" name="Line 56"/>
          <p:cNvSpPr>
            <a:spLocks noChangeShapeType="1"/>
          </p:cNvSpPr>
          <p:nvPr/>
        </p:nvSpPr>
        <p:spPr bwMode="auto">
          <a:xfrm>
            <a:off x="2457450" y="4552950"/>
            <a:ext cx="139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33" name="Oval 57"/>
          <p:cNvSpPr>
            <a:spLocks noChangeArrowheads="1"/>
          </p:cNvSpPr>
          <p:nvPr/>
        </p:nvSpPr>
        <p:spPr bwMode="auto">
          <a:xfrm>
            <a:off x="4095750" y="1492250"/>
            <a:ext cx="342900" cy="254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34" name="Rectangle 58"/>
          <p:cNvSpPr>
            <a:spLocks noChangeArrowheads="1"/>
          </p:cNvSpPr>
          <p:nvPr/>
        </p:nvSpPr>
        <p:spPr bwMode="auto">
          <a:xfrm>
            <a:off x="4143375" y="1450975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1435" name="Rectangle 59"/>
          <p:cNvSpPr>
            <a:spLocks noChangeArrowheads="1"/>
          </p:cNvSpPr>
          <p:nvPr/>
        </p:nvSpPr>
        <p:spPr bwMode="auto">
          <a:xfrm>
            <a:off x="4346575" y="2428875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1436" name="Rectangle 60"/>
          <p:cNvSpPr>
            <a:spLocks noChangeArrowheads="1"/>
          </p:cNvSpPr>
          <p:nvPr/>
        </p:nvSpPr>
        <p:spPr bwMode="auto">
          <a:xfrm>
            <a:off x="3611563" y="2860675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1437" name="Rectangle 61"/>
          <p:cNvSpPr>
            <a:spLocks noChangeArrowheads="1"/>
          </p:cNvSpPr>
          <p:nvPr/>
        </p:nvSpPr>
        <p:spPr bwMode="auto">
          <a:xfrm>
            <a:off x="4732338" y="2886075"/>
            <a:ext cx="282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01438" name="Rectangle 62"/>
          <p:cNvSpPr>
            <a:spLocks noChangeArrowheads="1"/>
          </p:cNvSpPr>
          <p:nvPr/>
        </p:nvSpPr>
        <p:spPr bwMode="auto">
          <a:xfrm>
            <a:off x="4778375" y="3533775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01439" name="Rectangle 63"/>
          <p:cNvSpPr>
            <a:spLocks noChangeArrowheads="1"/>
          </p:cNvSpPr>
          <p:nvPr/>
        </p:nvSpPr>
        <p:spPr bwMode="auto">
          <a:xfrm>
            <a:off x="3560763" y="3571875"/>
            <a:ext cx="257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01440" name="Rectangle 64"/>
          <p:cNvSpPr>
            <a:spLocks noChangeArrowheads="1"/>
          </p:cNvSpPr>
          <p:nvPr/>
        </p:nvSpPr>
        <p:spPr bwMode="auto">
          <a:xfrm>
            <a:off x="3438525" y="4498975"/>
            <a:ext cx="244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01441" name="Rectangle 65"/>
          <p:cNvSpPr>
            <a:spLocks noChangeArrowheads="1"/>
          </p:cNvSpPr>
          <p:nvPr/>
        </p:nvSpPr>
        <p:spPr bwMode="auto">
          <a:xfrm>
            <a:off x="4851400" y="4473575"/>
            <a:ext cx="244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101442" name="Rectangle 66"/>
          <p:cNvSpPr>
            <a:spLocks noChangeArrowheads="1"/>
          </p:cNvSpPr>
          <p:nvPr/>
        </p:nvSpPr>
        <p:spPr bwMode="auto">
          <a:xfrm>
            <a:off x="5875338" y="3432175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01443" name="Rectangle 67"/>
          <p:cNvSpPr>
            <a:spLocks noChangeArrowheads="1"/>
          </p:cNvSpPr>
          <p:nvPr/>
        </p:nvSpPr>
        <p:spPr bwMode="auto">
          <a:xfrm>
            <a:off x="2017713" y="3165475"/>
            <a:ext cx="282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01444" name="Rectangle 68"/>
          <p:cNvSpPr>
            <a:spLocks noChangeArrowheads="1"/>
          </p:cNvSpPr>
          <p:nvPr/>
        </p:nvSpPr>
        <p:spPr bwMode="auto">
          <a:xfrm>
            <a:off x="3560763" y="5184775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01445" name="Rectangle 69"/>
          <p:cNvSpPr>
            <a:spLocks noChangeArrowheads="1"/>
          </p:cNvSpPr>
          <p:nvPr/>
        </p:nvSpPr>
        <p:spPr bwMode="auto">
          <a:xfrm>
            <a:off x="4873625" y="5184775"/>
            <a:ext cx="244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01446" name="Rectangle 70"/>
          <p:cNvSpPr>
            <a:spLocks noChangeArrowheads="1"/>
          </p:cNvSpPr>
          <p:nvPr/>
        </p:nvSpPr>
        <p:spPr bwMode="auto">
          <a:xfrm>
            <a:off x="4305300" y="1717675"/>
            <a:ext cx="2492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a   (Covered by any data)</a:t>
            </a:r>
          </a:p>
        </p:txBody>
      </p:sp>
      <p:sp>
        <p:nvSpPr>
          <p:cNvPr id="101447" name="Rectangle 71"/>
          <p:cNvSpPr>
            <a:spLocks noChangeArrowheads="1"/>
          </p:cNvSpPr>
          <p:nvPr/>
        </p:nvSpPr>
        <p:spPr bwMode="auto">
          <a:xfrm>
            <a:off x="1025525" y="3368675"/>
            <a:ext cx="1501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(Data set must</a:t>
            </a:r>
          </a:p>
        </p:txBody>
      </p:sp>
      <p:sp>
        <p:nvSpPr>
          <p:cNvPr id="101448" name="Rectangle 72"/>
          <p:cNvSpPr>
            <a:spLocks noChangeArrowheads="1"/>
          </p:cNvSpPr>
          <p:nvPr/>
        </p:nvSpPr>
        <p:spPr bwMode="auto">
          <a:xfrm>
            <a:off x="4670425" y="2428875"/>
            <a:ext cx="29305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(Data set must contain at least</a:t>
            </a:r>
          </a:p>
        </p:txBody>
      </p:sp>
      <p:sp>
        <p:nvSpPr>
          <p:cNvPr id="101449" name="Rectangle 73"/>
          <p:cNvSpPr>
            <a:spLocks noChangeArrowheads="1"/>
          </p:cNvSpPr>
          <p:nvPr/>
        </p:nvSpPr>
        <p:spPr bwMode="auto">
          <a:xfrm>
            <a:off x="7356475" y="2435225"/>
            <a:ext cx="12541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  one value)</a:t>
            </a:r>
          </a:p>
        </p:txBody>
      </p:sp>
      <p:sp>
        <p:nvSpPr>
          <p:cNvPr id="101450" name="Rectangle 74"/>
          <p:cNvSpPr>
            <a:spLocks noChangeArrowheads="1"/>
          </p:cNvSpPr>
          <p:nvPr/>
        </p:nvSpPr>
        <p:spPr bwMode="auto">
          <a:xfrm>
            <a:off x="1106488" y="3597275"/>
            <a:ext cx="1216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  be empty)</a:t>
            </a:r>
          </a:p>
        </p:txBody>
      </p:sp>
      <p:sp>
        <p:nvSpPr>
          <p:cNvPr id="101451" name="Rectangle 75"/>
          <p:cNvSpPr>
            <a:spLocks noChangeArrowheads="1"/>
          </p:cNvSpPr>
          <p:nvPr/>
        </p:nvSpPr>
        <p:spPr bwMode="auto">
          <a:xfrm>
            <a:off x="4957763" y="4498975"/>
            <a:ext cx="188436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(Total score &gt; 0.0)</a:t>
            </a:r>
          </a:p>
        </p:txBody>
      </p:sp>
      <p:sp>
        <p:nvSpPr>
          <p:cNvPr id="101452" name="Rectangle 76"/>
          <p:cNvSpPr>
            <a:spLocks noChangeArrowheads="1"/>
          </p:cNvSpPr>
          <p:nvPr/>
        </p:nvSpPr>
        <p:spPr bwMode="auto">
          <a:xfrm>
            <a:off x="1595438" y="4587875"/>
            <a:ext cx="188436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(Total score &lt; 0.0)</a:t>
            </a:r>
          </a:p>
        </p:txBody>
      </p:sp>
      <p:sp>
        <p:nvSpPr>
          <p:cNvPr id="101453" name="Rectangle 77"/>
          <p:cNvSpPr>
            <a:spLocks noChangeArrowheads="1"/>
          </p:cNvSpPr>
          <p:nvPr/>
        </p:nvSpPr>
        <p:spPr bwMode="auto">
          <a:xfrm>
            <a:off x="2090738" y="2841625"/>
            <a:ext cx="16097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(Positive score)</a:t>
            </a:r>
          </a:p>
        </p:txBody>
      </p:sp>
      <p:sp>
        <p:nvSpPr>
          <p:cNvPr id="101454" name="Rectangle 78"/>
          <p:cNvSpPr>
            <a:spLocks noChangeArrowheads="1"/>
          </p:cNvSpPr>
          <p:nvPr/>
        </p:nvSpPr>
        <p:spPr bwMode="auto">
          <a:xfrm>
            <a:off x="4873625" y="2886075"/>
            <a:ext cx="1698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(Negative score)</a:t>
            </a:r>
          </a:p>
        </p:txBody>
      </p:sp>
      <p:sp>
        <p:nvSpPr>
          <p:cNvPr id="101455" name="Rectangle 79"/>
          <p:cNvSpPr>
            <a:spLocks noChangeArrowheads="1"/>
          </p:cNvSpPr>
          <p:nvPr/>
        </p:nvSpPr>
        <p:spPr bwMode="auto">
          <a:xfrm>
            <a:off x="6091238" y="3432175"/>
            <a:ext cx="2200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(Reached if either f or</a:t>
            </a:r>
          </a:p>
        </p:txBody>
      </p:sp>
      <p:sp>
        <p:nvSpPr>
          <p:cNvPr id="101456" name="Rectangle 80"/>
          <p:cNvSpPr>
            <a:spLocks noChangeArrowheads="1"/>
          </p:cNvSpPr>
          <p:nvPr/>
        </p:nvSpPr>
        <p:spPr bwMode="auto">
          <a:xfrm>
            <a:off x="6110288" y="3686175"/>
            <a:ext cx="1450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  e is reached)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Test Cases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Test case 1 : ? (To execute loop exactly once)</a:t>
            </a:r>
          </a:p>
          <a:p>
            <a:r>
              <a:rPr lang="en-US" altLang="en-US"/>
              <a:t>Test case 2 : ? (To skip loop body)</a:t>
            </a:r>
          </a:p>
          <a:p>
            <a:r>
              <a:rPr lang="en-US" altLang="en-US"/>
              <a:t>Test case 3: ?,? (to execute loop more than once)</a:t>
            </a:r>
          </a:p>
          <a:p>
            <a:pPr>
              <a:buFont typeface="Monotype Sorts" charset="2"/>
              <a:buChar char=""/>
            </a:pPr>
            <a:endParaRPr lang="en-US" altLang="en-US"/>
          </a:p>
          <a:p>
            <a:pPr>
              <a:buFont typeface="Monotype Sorts" charset="2"/>
              <a:buChar char=""/>
            </a:pPr>
            <a:r>
              <a:rPr lang="en-US" altLang="en-US"/>
              <a:t>These 3 test cases cover all control flow paths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 of White &amp; Black-box Testing 25.1.2002</a:t>
            </a:r>
          </a:p>
        </p:txBody>
      </p:sp>
      <p:sp>
        <p:nvSpPr>
          <p:cNvPr id="51209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000"/>
              <a:t>White-box Testing:</a:t>
            </a:r>
          </a:p>
          <a:p>
            <a:pPr lvl="1"/>
            <a:r>
              <a:rPr lang="en-US" altLang="en-US" sz="1800"/>
              <a:t>Potentially infinite number of paths  have to be tested</a:t>
            </a:r>
          </a:p>
          <a:p>
            <a:pPr lvl="1"/>
            <a:r>
              <a:rPr lang="en-US" altLang="en-US" sz="1800"/>
              <a:t>White-box testing often tests what is done, instead of what should be done</a:t>
            </a:r>
          </a:p>
          <a:p>
            <a:pPr lvl="1"/>
            <a:r>
              <a:rPr lang="en-US" altLang="en-US" sz="1800"/>
              <a:t>Cannot  detect missing use cases</a:t>
            </a:r>
          </a:p>
          <a:p>
            <a:r>
              <a:rPr lang="en-US" altLang="en-US" sz="2000"/>
              <a:t>Black-box Testing:</a:t>
            </a:r>
          </a:p>
          <a:p>
            <a:pPr lvl="1"/>
            <a:r>
              <a:rPr lang="en-US" altLang="en-US" sz="1800"/>
              <a:t>Potential combinatorical explosion of test cases (valid &amp; invalid data)</a:t>
            </a:r>
          </a:p>
          <a:p>
            <a:pPr lvl="1"/>
            <a:r>
              <a:rPr lang="en-US" altLang="en-US" sz="1800"/>
              <a:t>Often not clear whether the selected test cases uncover a particular error</a:t>
            </a:r>
          </a:p>
          <a:p>
            <a:pPr lvl="1"/>
            <a:r>
              <a:rPr lang="en-US" altLang="en-US" sz="1800"/>
              <a:t>Does not discover extraneous use cases ("features")</a:t>
            </a:r>
          </a:p>
        </p:txBody>
      </p:sp>
      <p:sp>
        <p:nvSpPr>
          <p:cNvPr id="51210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2000"/>
              <a:t>Both types of testing are needed</a:t>
            </a:r>
          </a:p>
          <a:p>
            <a:r>
              <a:rPr lang="en-US" altLang="en-US" sz="2000"/>
              <a:t>White-box testing and black box testing are the extreme ends of a testing continuum. </a:t>
            </a:r>
          </a:p>
          <a:p>
            <a:r>
              <a:rPr lang="en-US" altLang="en-US" sz="2000"/>
              <a:t>Any choice of test case lies in between and depends on the following:</a:t>
            </a:r>
          </a:p>
          <a:p>
            <a:pPr lvl="1"/>
            <a:r>
              <a:rPr lang="en-US" altLang="en-US" sz="1800"/>
              <a:t>Number of possible logical paths</a:t>
            </a:r>
          </a:p>
          <a:p>
            <a:pPr lvl="1"/>
            <a:r>
              <a:rPr lang="en-US" altLang="en-US" sz="1800"/>
              <a:t>Nature of input data</a:t>
            </a:r>
          </a:p>
          <a:p>
            <a:pPr lvl="1"/>
            <a:r>
              <a:rPr lang="en-US" altLang="en-US" sz="1800"/>
              <a:t>Amount of computation </a:t>
            </a:r>
          </a:p>
          <a:p>
            <a:pPr lvl="1"/>
            <a:r>
              <a:rPr lang="en-US" altLang="en-US" sz="1800"/>
              <a:t>Complexity of algorithms and data structures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4 Testing Steps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212850"/>
            <a:ext cx="4038600" cy="505460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/>
              <a:t>1. Select </a:t>
            </a:r>
            <a:r>
              <a:rPr lang="en-US" altLang="en-US" u="sng"/>
              <a:t>what</a:t>
            </a:r>
            <a:r>
              <a:rPr lang="en-US" altLang="en-US"/>
              <a:t> has to be measured</a:t>
            </a:r>
          </a:p>
          <a:p>
            <a:pPr lvl="1"/>
            <a:r>
              <a:rPr lang="en-US" altLang="en-US"/>
              <a:t>Analysis: Completeness of requirements</a:t>
            </a:r>
          </a:p>
          <a:p>
            <a:pPr lvl="1"/>
            <a:r>
              <a:rPr lang="en-US" altLang="en-US"/>
              <a:t>Design: tested for cohesion</a:t>
            </a:r>
          </a:p>
          <a:p>
            <a:pPr lvl="1"/>
            <a:r>
              <a:rPr lang="en-US" altLang="en-US"/>
              <a:t>Implementation: Code tests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2. Decide </a:t>
            </a:r>
            <a:r>
              <a:rPr lang="en-US" altLang="en-US" u="sng"/>
              <a:t>how</a:t>
            </a:r>
            <a:r>
              <a:rPr lang="en-US" altLang="en-US"/>
              <a:t> the testing is done</a:t>
            </a:r>
          </a:p>
          <a:p>
            <a:pPr lvl="1"/>
            <a:r>
              <a:rPr lang="en-US" altLang="en-US"/>
              <a:t>Code inspection</a:t>
            </a:r>
          </a:p>
          <a:p>
            <a:pPr lvl="1"/>
            <a:r>
              <a:rPr lang="en-US" altLang="en-US"/>
              <a:t>Proofs (Design by Contract)</a:t>
            </a:r>
          </a:p>
          <a:p>
            <a:pPr lvl="1"/>
            <a:r>
              <a:rPr lang="en-US" altLang="en-US"/>
              <a:t>Black-box, white box, </a:t>
            </a:r>
          </a:p>
          <a:p>
            <a:pPr lvl="1"/>
            <a:r>
              <a:rPr lang="en-US" altLang="en-US"/>
              <a:t>Select integration testing strategy (big bang, bottom up, top down, sandwich)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57700" y="1212850"/>
            <a:ext cx="4038600" cy="508000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/>
              <a:t>3. Develop</a:t>
            </a:r>
            <a:r>
              <a:rPr lang="en-US" altLang="en-US" u="sng"/>
              <a:t> test cases</a:t>
            </a:r>
            <a:endParaRPr lang="en-US" altLang="en-US"/>
          </a:p>
          <a:p>
            <a:pPr lvl="1"/>
            <a:r>
              <a:rPr lang="en-US" altLang="en-US"/>
              <a:t>A test case is a set of test data or situations that will be used to exercise the unit (code, module, system) being tested or about the attribute being measured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4. Create the </a:t>
            </a:r>
            <a:r>
              <a:rPr lang="en-US" altLang="en-US" u="sng"/>
              <a:t>test oracle</a:t>
            </a:r>
          </a:p>
          <a:p>
            <a:pPr lvl="1"/>
            <a:r>
              <a:rPr lang="en-US" altLang="en-US"/>
              <a:t>An oracle contains of the predicted results for a set of test cases </a:t>
            </a:r>
          </a:p>
          <a:p>
            <a:pPr lvl="1"/>
            <a:r>
              <a:rPr lang="en-US" altLang="en-US"/>
              <a:t>The test oracle has to be written down before the actual testing takes place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Guidance for Test Case Selection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41400"/>
            <a:ext cx="4038600" cy="523875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Use</a:t>
            </a:r>
            <a:r>
              <a:rPr lang="en-US" altLang="en-US" i="1" u="sng"/>
              <a:t> analysis  knowledge</a:t>
            </a:r>
            <a:r>
              <a:rPr lang="en-US" altLang="en-US"/>
              <a:t> about functional requirements (black-box testing):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Use cases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Expected input data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Invalid input data</a:t>
            </a:r>
          </a:p>
          <a:p>
            <a:pPr>
              <a:lnSpc>
                <a:spcPct val="80000"/>
              </a:lnSpc>
            </a:pPr>
            <a:r>
              <a:rPr lang="en-US" altLang="en-US"/>
              <a:t>Use </a:t>
            </a:r>
            <a:r>
              <a:rPr lang="en-US" altLang="en-US" i="1" u="sng"/>
              <a:t>design  knowledge</a:t>
            </a:r>
            <a:r>
              <a:rPr lang="en-US" altLang="en-US"/>
              <a:t> about system structure, algorithms, data structures  (white-box testing):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Control structures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Test branches, loops, ...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Data structures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Test records fields, arrays, ...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27550" y="1060450"/>
            <a:ext cx="4038600" cy="521970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/>
              <a:t>Use </a:t>
            </a:r>
            <a:r>
              <a:rPr lang="en-US" altLang="en-US" i="1" u="sng"/>
              <a:t>implementation  knowledge</a:t>
            </a:r>
            <a:r>
              <a:rPr lang="en-US" altLang="en-US"/>
              <a:t> about algorithms:</a:t>
            </a:r>
          </a:p>
          <a:p>
            <a:pPr lvl="1"/>
            <a:r>
              <a:rPr lang="en-US" altLang="en-US"/>
              <a:t>Examples:</a:t>
            </a:r>
          </a:p>
          <a:p>
            <a:pPr lvl="1"/>
            <a:r>
              <a:rPr lang="en-US" altLang="en-US"/>
              <a:t>Force division by zero</a:t>
            </a:r>
          </a:p>
          <a:p>
            <a:pPr lvl="1"/>
            <a:r>
              <a:rPr lang="en-US" altLang="en-US"/>
              <a:t>Use sequence of test cases for interrupt handler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Unit-testing Heuristics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1950" y="1301750"/>
            <a:ext cx="4038600" cy="514985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2000"/>
              <a:t>1. Create unit tests as soon as object design is completed:</a:t>
            </a:r>
          </a:p>
          <a:p>
            <a:pPr lvl="1"/>
            <a:r>
              <a:rPr lang="en-US" altLang="en-US"/>
              <a:t>Black-box test: Test the use cases &amp; functional model</a:t>
            </a:r>
          </a:p>
          <a:p>
            <a:pPr lvl="1"/>
            <a:r>
              <a:rPr lang="en-US" altLang="en-US"/>
              <a:t>White-box test: Test the dynamic model</a:t>
            </a:r>
          </a:p>
          <a:p>
            <a:pPr lvl="1"/>
            <a:r>
              <a:rPr lang="en-US" altLang="en-US"/>
              <a:t>Data-structure test: Test the object model</a:t>
            </a:r>
            <a:endParaRPr lang="en-US" altLang="en-US" sz="1800"/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/>
              <a:t>2. Develop the test cases </a:t>
            </a:r>
          </a:p>
          <a:p>
            <a:pPr lvl="1"/>
            <a:r>
              <a:rPr lang="en-US" altLang="en-US"/>
              <a:t>Goal: Find the minimal number of test cases to cover as many paths as possible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2000"/>
              <a:t>3. Cross-check the test cases to eliminate duplicates</a:t>
            </a:r>
            <a:endParaRPr lang="en-US" altLang="en-US"/>
          </a:p>
          <a:p>
            <a:pPr lvl="1"/>
            <a:r>
              <a:rPr lang="en-US" altLang="en-US"/>
              <a:t>Don't waste your time!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65650" y="1301750"/>
            <a:ext cx="4438650" cy="509270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000"/>
              <a:t>4. Desk check your source code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Reduces testing time</a:t>
            </a:r>
            <a:endParaRPr lang="en-US" altLang="en-US" sz="1800"/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000"/>
              <a:t>5. Create a test harness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Test drivers and test stubs are needed for integration testing</a:t>
            </a:r>
            <a:endParaRPr lang="en-US" altLang="en-US" sz="1800"/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000"/>
              <a:t>6. Describe the test oracle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Often the result of the first successfully executed test</a:t>
            </a:r>
            <a:endParaRPr lang="en-US" altLang="en-US" sz="1800"/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000"/>
              <a:t>7. Execute the test cases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Don’t forget regression testing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Re-execute test cases every time a change is made.</a:t>
            </a:r>
            <a:endParaRPr lang="en-US" altLang="en-US" sz="1800"/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000"/>
              <a:t>8. Compare the results of the test with the test oracle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Automate as much as possible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What is this?</a:t>
            </a:r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679450"/>
            <a:ext cx="5054600" cy="553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36550" y="1754188"/>
            <a:ext cx="171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800"/>
              <a:t>A failure?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36550" y="2592388"/>
            <a:ext cx="1712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800"/>
              <a:t>An error?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36550" y="3430588"/>
            <a:ext cx="1420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800"/>
              <a:t>A fault?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36550" y="4130675"/>
            <a:ext cx="4124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800"/>
              <a:t>Need to specify</a:t>
            </a:r>
            <a:br>
              <a:rPr lang="en-US" altLang="en-US" sz="2800"/>
            </a:br>
            <a:r>
              <a:rPr lang="en-US" altLang="en-US" sz="2800"/>
              <a:t>the desired behavior first!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autoUpdateAnimBg="0"/>
      <p:bldP spid="10245" grpId="0" build="p" autoUpdateAnimBg="0"/>
      <p:bldP spid="10246" grpId="0" build="p" autoUpdateAnimBg="0"/>
      <p:bldP spid="102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65100"/>
            <a:ext cx="8153400" cy="863600"/>
          </a:xfrm>
          <a:noFill/>
          <a:ln/>
        </p:spPr>
        <p:txBody>
          <a:bodyPr/>
          <a:lstStyle/>
          <a:p>
            <a:r>
              <a:rPr lang="en-US" altLang="en-US"/>
              <a:t>Erroneous State (“Error”)</a:t>
            </a:r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3746500" y="1041400"/>
            <a:ext cx="5054600" cy="5537200"/>
            <a:chOff x="2360" y="656"/>
            <a:chExt cx="3184" cy="3488"/>
          </a:xfrm>
        </p:grpSpPr>
        <p:pic>
          <p:nvPicPr>
            <p:cNvPr id="12291" name="Pictur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0" y="656"/>
              <a:ext cx="3184" cy="3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2" name="Picture 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8" y="836"/>
              <a:ext cx="2272" cy="2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Algorithmic Fault</a:t>
            </a:r>
          </a:p>
        </p:txBody>
      </p:sp>
      <p:pic>
        <p:nvPicPr>
          <p:cNvPr id="14339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679450"/>
            <a:ext cx="5054600" cy="553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577850"/>
            <a:ext cx="6489700" cy="557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Mechanical Fault</a:t>
            </a:r>
          </a:p>
        </p:txBody>
      </p:sp>
      <p:pic>
        <p:nvPicPr>
          <p:cNvPr id="1638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679450"/>
            <a:ext cx="5054600" cy="553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698500"/>
            <a:ext cx="4610100" cy="551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en-US"/>
              <a:t>Terminology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b="1"/>
              <a:t>Reliability:</a:t>
            </a:r>
            <a:r>
              <a:rPr lang="en-US" altLang="en-US"/>
              <a:t> The measure of success with which the observed behavior of a system confirms to some specification of its behavior.</a:t>
            </a:r>
          </a:p>
          <a:p>
            <a:r>
              <a:rPr lang="en-US" altLang="en-US" b="1"/>
              <a:t>Failure:</a:t>
            </a:r>
            <a:r>
              <a:rPr lang="en-US" altLang="en-US"/>
              <a:t>  Any deviation of the observed behavior from the specified behavior.</a:t>
            </a:r>
          </a:p>
          <a:p>
            <a:pPr algn="ctr"/>
            <a:r>
              <a:rPr lang="en-US" altLang="en-US" b="1"/>
              <a:t>Error:</a:t>
            </a:r>
            <a:r>
              <a:rPr lang="en-US" altLang="en-US"/>
              <a:t> The system is in a state such that further processing by the system will lead to a failure.</a:t>
            </a:r>
          </a:p>
          <a:p>
            <a:pPr algn="ctr"/>
            <a:r>
              <a:rPr lang="en-US" altLang="en-US" b="1"/>
              <a:t>Fault (Bug):</a:t>
            </a:r>
            <a:r>
              <a:rPr lang="en-US" altLang="en-US"/>
              <a:t> The mechanical or algorithmic cause of an error.</a:t>
            </a:r>
          </a:p>
          <a:p>
            <a:pPr algn="ctr">
              <a:buFont typeface="Symbol" panose="05050102010706020507" pitchFamily="18" charset="2"/>
              <a:buNone/>
            </a:pPr>
            <a:endParaRPr lang="en-US" altLang="en-US"/>
          </a:p>
          <a:p>
            <a:pPr algn="ctr">
              <a:buFont typeface="Symbol" panose="05050102010706020507" pitchFamily="18" charset="2"/>
              <a:buNone/>
            </a:pPr>
            <a:r>
              <a:rPr lang="en-US" altLang="en-US"/>
              <a:t>There are many different types of errors and different ways how we can deal with them.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2508250"/>
            <a:ext cx="7239000" cy="1073150"/>
          </a:xfrm>
          <a:noFill/>
          <a:ln/>
        </p:spPr>
        <p:txBody>
          <a:bodyPr/>
          <a:lstStyle/>
          <a:p>
            <a:r>
              <a:rPr lang="en-US" altLang="en-US"/>
              <a:t>How do we deal with Errors and Faults?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h11lect.o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553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4C3700"/>
      </a:accent6>
      <a:hlink>
        <a:srgbClr val="3D5500"/>
      </a:hlink>
      <a:folHlink>
        <a:srgbClr val="005528"/>
      </a:folHlink>
    </a:clrScheme>
    <a:fontScheme name="ch11lect.old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ch11lect.o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1lect.ol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1lect.ol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1lect.ol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1lect.ol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1lect.ol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1lect.ol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ntitled 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553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4C3700"/>
      </a:accent6>
      <a:hlink>
        <a:srgbClr val="3D5500"/>
      </a:hlink>
      <a:folHlink>
        <a:srgbClr val="005528"/>
      </a:folHlink>
    </a:clrScheme>
    <a:fontScheme name="untitled 1">
      <a:majorFont>
        <a:latin typeface="Palatino"/>
        <a:ea typeface=""/>
        <a:cs typeface=""/>
      </a:majorFont>
      <a:minorFont>
        <a:latin typeface="Palati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untitled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HD:Users:bob:Documents:writing:book:2nd edition:IM:lectures:ch11testing:ch11lect.old.ppt</Template>
  <TotalTime>1</TotalTime>
  <Pages>60</Pages>
  <Words>2078</Words>
  <Application>Microsoft Office PowerPoint</Application>
  <PresentationFormat>On-screen Show (4:3)</PresentationFormat>
  <Paragraphs>459</Paragraphs>
  <Slides>39</Slides>
  <Notes>38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Times</vt:lpstr>
      <vt:lpstr>Symbol</vt:lpstr>
      <vt:lpstr>Wingdings</vt:lpstr>
      <vt:lpstr>Palatino</vt:lpstr>
      <vt:lpstr>Monotype Sorts</vt:lpstr>
      <vt:lpstr>Book Antiqua</vt:lpstr>
      <vt:lpstr>Courier New</vt:lpstr>
      <vt:lpstr>ch11lect.old</vt:lpstr>
      <vt:lpstr>untitled 1</vt:lpstr>
      <vt:lpstr>Chapter 11, Testing</vt:lpstr>
      <vt:lpstr>Outline</vt:lpstr>
      <vt:lpstr>Quality of today’s software….</vt:lpstr>
      <vt:lpstr>What is this?</vt:lpstr>
      <vt:lpstr>Erroneous State (“Error”)</vt:lpstr>
      <vt:lpstr>Algorithmic Fault</vt:lpstr>
      <vt:lpstr>Mechanical Fault</vt:lpstr>
      <vt:lpstr>Terminology</vt:lpstr>
      <vt:lpstr>How do we deal with Errors and Faults?</vt:lpstr>
      <vt:lpstr>Verification?</vt:lpstr>
      <vt:lpstr>Modular Redundancy?</vt:lpstr>
      <vt:lpstr>Declaring the Bug  as a Feature?</vt:lpstr>
      <vt:lpstr>Patching?</vt:lpstr>
      <vt:lpstr>Testing?</vt:lpstr>
      <vt:lpstr>Examples of Faults and Errors</vt:lpstr>
      <vt:lpstr>Dealing with Errors</vt:lpstr>
      <vt:lpstr>Another View on How to Deal with Errors</vt:lpstr>
      <vt:lpstr>Some Observations</vt:lpstr>
      <vt:lpstr>Testing takes creativity</vt:lpstr>
      <vt:lpstr>Testing Activities </vt:lpstr>
      <vt:lpstr>Testing Activities continued</vt:lpstr>
      <vt:lpstr>Fault Handling Techniques</vt:lpstr>
      <vt:lpstr>Quality Assurance encompasses Testing</vt:lpstr>
      <vt:lpstr>Types of  Testing</vt:lpstr>
      <vt:lpstr>System Testing</vt:lpstr>
      <vt:lpstr>Unit Testing</vt:lpstr>
      <vt:lpstr> Black-box Testing </vt:lpstr>
      <vt:lpstr>Black-box Testing (Continued)</vt:lpstr>
      <vt:lpstr>White-box Testing</vt:lpstr>
      <vt:lpstr>White-box Testing (Continued)</vt:lpstr>
      <vt:lpstr>White-box Testing Example</vt:lpstr>
      <vt:lpstr>White-box Testing Example: Determining the Paths</vt:lpstr>
      <vt:lpstr>Constructing the Logic Flow Diagram</vt:lpstr>
      <vt:lpstr>Finding the Test Cases</vt:lpstr>
      <vt:lpstr>Test Cases</vt:lpstr>
      <vt:lpstr>Comparison of White &amp; Black-box Testing 25.1.2002</vt:lpstr>
      <vt:lpstr>The 4 Testing Steps</vt:lpstr>
      <vt:lpstr>Guidance for Test Case Selection</vt:lpstr>
      <vt:lpstr>Unit-testing Heuristics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for Chapter 9, Testing</dc:title>
  <dc:subject>Object-Oriented Software Engineering</dc:subject>
  <dc:creator>Bernd Bruegge &amp; Allen Dutoit</dc:creator>
  <cp:keywords/>
  <dc:description/>
  <cp:lastModifiedBy>Ahsan Nabi Khan</cp:lastModifiedBy>
  <cp:revision>59</cp:revision>
  <cp:lastPrinted>2003-09-18T20:53:49Z</cp:lastPrinted>
  <dcterms:created xsi:type="dcterms:W3CDTF">1998-02-19T20:13:01Z</dcterms:created>
  <dcterms:modified xsi:type="dcterms:W3CDTF">2018-01-30T08:32:43Z</dcterms:modified>
  <cp:category/>
</cp:coreProperties>
</file>