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35A"/>
    <a:srgbClr val="00FF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32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1.xml"/><Relationship Id="rId18" Type="http://schemas.openxmlformats.org/officeDocument/2006/relationships/slide" Target="slides/slide28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17" Type="http://schemas.openxmlformats.org/officeDocument/2006/relationships/slide" Target="slides/slide25.xml"/><Relationship Id="rId2" Type="http://schemas.openxmlformats.org/officeDocument/2006/relationships/slide" Target="slides/slide3.xml"/><Relationship Id="rId16" Type="http://schemas.openxmlformats.org/officeDocument/2006/relationships/slide" Target="slides/slide24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19.xml"/><Relationship Id="rId5" Type="http://schemas.openxmlformats.org/officeDocument/2006/relationships/slide" Target="slides/slide9.xml"/><Relationship Id="rId15" Type="http://schemas.openxmlformats.org/officeDocument/2006/relationships/slide" Target="slides/slide23.xml"/><Relationship Id="rId10" Type="http://schemas.openxmlformats.org/officeDocument/2006/relationships/slide" Target="slides/slide18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BD904A33-3964-4CC2-A27E-BCBFAA5D81D6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1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94F85F63-5EE4-400D-A44E-68037E3C2CA3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274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97315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9838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39856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7168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9732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7475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63638" y="6667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8673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9148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89012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0901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1213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869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8132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69985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081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81325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31063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1985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44946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645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86984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54720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921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433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17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6144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5800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386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4699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655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6627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4535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3856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0"/>
              <a:t>Using UML, Patterns, and Java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 rot="16200000">
            <a:off x="-2662238" y="3178176"/>
            <a:ext cx="640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Object-Oriented Software Engineering</a:t>
            </a:r>
            <a:endParaRPr lang="en-US" altLang="en-US" sz="24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1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8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7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42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0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6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69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H. Dutoit 	       		Object-Oriented Software Engineering: Using UML, Patterns, and Java  			    </a:t>
            </a:r>
            <a:fld id="{C6B8B69D-88E0-4FE1-937A-3CCC45BEEBE3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5" name="Picture 89" descr="Ch10_MappingModelsToC#5EB8D.tif                                0005EB80Macintosh HD                   BB779FB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0"/>
            <a:ext cx="5638800" cy="2143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>
                <a:solidFill>
                  <a:schemeClr val="bg1"/>
                </a:solidFill>
              </a:rPr>
              <a:t>Chapter 11: Integration- and System Testing</a:t>
            </a:r>
            <a:endParaRPr lang="en-US" altLang="en-US"/>
          </a:p>
        </p:txBody>
      </p:sp>
    </p:spTree>
  </p:cSld>
  <p:clrMapOvr>
    <a:masterClrMapping/>
  </p:clrMapOvr>
  <p:transition advTm="24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Top-down Integration Testing</a:t>
            </a:r>
          </a:p>
        </p:txBody>
      </p:sp>
      <p:grpSp>
        <p:nvGrpSpPr>
          <p:cNvPr id="68634" name="Group 26"/>
          <p:cNvGrpSpPr>
            <a:grpSpLocks/>
          </p:cNvGrpSpPr>
          <p:nvPr/>
        </p:nvGrpSpPr>
        <p:grpSpPr bwMode="auto">
          <a:xfrm>
            <a:off x="4622800" y="708025"/>
            <a:ext cx="4125913" cy="1808163"/>
            <a:chOff x="2912" y="446"/>
            <a:chExt cx="2599" cy="1139"/>
          </a:xfrm>
        </p:grpSpPr>
        <p:grpSp>
          <p:nvGrpSpPr>
            <p:cNvPr id="68628" name="Group 20"/>
            <p:cNvGrpSpPr>
              <a:grpSpLocks/>
            </p:cNvGrpSpPr>
            <p:nvPr/>
          </p:nvGrpSpPr>
          <p:grpSpPr bwMode="auto">
            <a:xfrm>
              <a:off x="3047" y="446"/>
              <a:ext cx="1838" cy="1139"/>
              <a:chOff x="3047" y="446"/>
              <a:chExt cx="1838" cy="1139"/>
            </a:xfrm>
          </p:grpSpPr>
          <p:sp>
            <p:nvSpPr>
              <p:cNvPr id="68611" name="AutoShape 3"/>
              <p:cNvSpPr>
                <a:spLocks noChangeArrowheads="1"/>
              </p:cNvSpPr>
              <p:nvPr/>
            </p:nvSpPr>
            <p:spPr bwMode="auto">
              <a:xfrm>
                <a:off x="3740" y="446"/>
                <a:ext cx="461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A</a:t>
                </a:r>
              </a:p>
            </p:txBody>
          </p:sp>
          <p:sp>
            <p:nvSpPr>
              <p:cNvPr id="68612" name="AutoShape 4"/>
              <p:cNvSpPr>
                <a:spLocks noChangeArrowheads="1"/>
              </p:cNvSpPr>
              <p:nvPr/>
            </p:nvSpPr>
            <p:spPr bwMode="auto">
              <a:xfrm>
                <a:off x="3237" y="893"/>
                <a:ext cx="460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B</a:t>
                </a:r>
              </a:p>
            </p:txBody>
          </p:sp>
          <p:sp>
            <p:nvSpPr>
              <p:cNvPr id="68613" name="AutoShape 5"/>
              <p:cNvSpPr>
                <a:spLocks noChangeArrowheads="1"/>
              </p:cNvSpPr>
              <p:nvPr/>
            </p:nvSpPr>
            <p:spPr bwMode="auto">
              <a:xfrm>
                <a:off x="3831" y="889"/>
                <a:ext cx="461" cy="252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C</a:t>
                </a:r>
              </a:p>
            </p:txBody>
          </p:sp>
          <p:sp>
            <p:nvSpPr>
              <p:cNvPr id="68614" name="AutoShape 6"/>
              <p:cNvSpPr>
                <a:spLocks noChangeArrowheads="1"/>
              </p:cNvSpPr>
              <p:nvPr/>
            </p:nvSpPr>
            <p:spPr bwMode="auto">
              <a:xfrm>
                <a:off x="4426" y="884"/>
                <a:ext cx="459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D</a:t>
                </a:r>
              </a:p>
            </p:txBody>
          </p:sp>
          <p:sp>
            <p:nvSpPr>
              <p:cNvPr id="68615" name="AutoShape 7"/>
              <p:cNvSpPr>
                <a:spLocks noChangeArrowheads="1"/>
              </p:cNvSpPr>
              <p:nvPr/>
            </p:nvSpPr>
            <p:spPr bwMode="auto">
              <a:xfrm>
                <a:off x="4426" y="1316"/>
                <a:ext cx="459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G</a:t>
                </a:r>
              </a:p>
            </p:txBody>
          </p:sp>
          <p:sp>
            <p:nvSpPr>
              <p:cNvPr id="68616" name="AutoShape 8"/>
              <p:cNvSpPr>
                <a:spLocks noChangeArrowheads="1"/>
              </p:cNvSpPr>
              <p:nvPr/>
            </p:nvSpPr>
            <p:spPr bwMode="auto">
              <a:xfrm>
                <a:off x="3610" y="1321"/>
                <a:ext cx="459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F</a:t>
                </a:r>
              </a:p>
            </p:txBody>
          </p:sp>
          <p:sp>
            <p:nvSpPr>
              <p:cNvPr id="68617" name="AutoShape 9"/>
              <p:cNvSpPr>
                <a:spLocks noChangeArrowheads="1"/>
              </p:cNvSpPr>
              <p:nvPr/>
            </p:nvSpPr>
            <p:spPr bwMode="auto">
              <a:xfrm>
                <a:off x="3047" y="1330"/>
                <a:ext cx="459" cy="255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E</a:t>
                </a:r>
              </a:p>
            </p:txBody>
          </p:sp>
          <p:sp>
            <p:nvSpPr>
              <p:cNvPr id="68618" name="Line 10"/>
              <p:cNvSpPr>
                <a:spLocks noChangeShapeType="1"/>
              </p:cNvSpPr>
              <p:nvPr/>
            </p:nvSpPr>
            <p:spPr bwMode="auto">
              <a:xfrm>
                <a:off x="3968" y="702"/>
                <a:ext cx="0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19" name="Line 11"/>
              <p:cNvSpPr>
                <a:spLocks noChangeShapeType="1"/>
              </p:cNvSpPr>
              <p:nvPr/>
            </p:nvSpPr>
            <p:spPr bwMode="auto">
              <a:xfrm>
                <a:off x="3484" y="814"/>
                <a:ext cx="12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>
                <a:off x="3480" y="818"/>
                <a:ext cx="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1" name="Line 13"/>
              <p:cNvSpPr>
                <a:spLocks noChangeShapeType="1"/>
              </p:cNvSpPr>
              <p:nvPr/>
            </p:nvSpPr>
            <p:spPr bwMode="auto">
              <a:xfrm>
                <a:off x="4054" y="818"/>
                <a:ext cx="0" cy="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2" name="Line 14"/>
              <p:cNvSpPr>
                <a:spLocks noChangeShapeType="1"/>
              </p:cNvSpPr>
              <p:nvPr/>
            </p:nvSpPr>
            <p:spPr bwMode="auto">
              <a:xfrm>
                <a:off x="4707" y="818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3" name="Line 15"/>
              <p:cNvSpPr>
                <a:spLocks noChangeShapeType="1"/>
              </p:cNvSpPr>
              <p:nvPr/>
            </p:nvSpPr>
            <p:spPr bwMode="auto">
              <a:xfrm>
                <a:off x="3476" y="1155"/>
                <a:ext cx="0" cy="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 flipH="1">
                <a:off x="3263" y="1232"/>
                <a:ext cx="5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5" name="Line 17"/>
              <p:cNvSpPr>
                <a:spLocks noChangeShapeType="1"/>
              </p:cNvSpPr>
              <p:nvPr/>
            </p:nvSpPr>
            <p:spPr bwMode="auto">
              <a:xfrm>
                <a:off x="3263" y="1230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6" name="Line 18"/>
              <p:cNvSpPr>
                <a:spLocks noChangeShapeType="1"/>
              </p:cNvSpPr>
              <p:nvPr/>
            </p:nvSpPr>
            <p:spPr bwMode="auto">
              <a:xfrm>
                <a:off x="3807" y="1236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27" name="Line 19"/>
              <p:cNvSpPr>
                <a:spLocks noChangeShapeType="1"/>
              </p:cNvSpPr>
              <p:nvPr/>
            </p:nvSpPr>
            <p:spPr bwMode="auto">
              <a:xfrm>
                <a:off x="4683" y="1145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>
              <a:off x="2936" y="748"/>
              <a:ext cx="24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>
              <a:off x="2912" y="1188"/>
              <a:ext cx="24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4972" y="587"/>
              <a:ext cx="4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</a:t>
              </a:r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5016" y="971"/>
              <a:ext cx="4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</a:t>
              </a:r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5016" y="1409"/>
              <a:ext cx="49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III</a:t>
              </a:r>
            </a:p>
          </p:txBody>
        </p:sp>
      </p:grp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1320800" y="34925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Test A</a:t>
            </a: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995363" y="4473575"/>
            <a:ext cx="911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/>
              <a:t>Layer I</a:t>
            </a:r>
          </a:p>
        </p:txBody>
      </p:sp>
      <p:grpSp>
        <p:nvGrpSpPr>
          <p:cNvPr id="68644" name="Group 36"/>
          <p:cNvGrpSpPr>
            <a:grpSpLocks/>
          </p:cNvGrpSpPr>
          <p:nvPr/>
        </p:nvGrpSpPr>
        <p:grpSpPr bwMode="auto">
          <a:xfrm>
            <a:off x="2178050" y="3473450"/>
            <a:ext cx="2825750" cy="1782763"/>
            <a:chOff x="1372" y="2188"/>
            <a:chExt cx="1780" cy="1123"/>
          </a:xfrm>
        </p:grpSpPr>
        <p:grpSp>
          <p:nvGrpSpPr>
            <p:cNvPr id="68643" name="Group 35"/>
            <p:cNvGrpSpPr>
              <a:grpSpLocks/>
            </p:cNvGrpSpPr>
            <p:nvPr/>
          </p:nvGrpSpPr>
          <p:grpSpPr bwMode="auto">
            <a:xfrm>
              <a:off x="1372" y="2188"/>
              <a:ext cx="1780" cy="400"/>
              <a:chOff x="1372" y="2188"/>
              <a:chExt cx="1780" cy="400"/>
            </a:xfrm>
          </p:grpSpPr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1372" y="2364"/>
                <a:ext cx="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638" name="Oval 30"/>
              <p:cNvSpPr>
                <a:spLocks noChangeArrowheads="1"/>
              </p:cNvSpPr>
              <p:nvPr/>
            </p:nvSpPr>
            <p:spPr bwMode="auto">
              <a:xfrm>
                <a:off x="2080" y="2188"/>
                <a:ext cx="1072" cy="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Test A, B, C, D</a:t>
                </a:r>
              </a:p>
            </p:txBody>
          </p:sp>
        </p:grpSp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2199" y="3082"/>
              <a:ext cx="8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Layer I + II</a:t>
              </a:r>
            </a:p>
          </p:txBody>
        </p:sp>
      </p:grpSp>
      <p:grpSp>
        <p:nvGrpSpPr>
          <p:cNvPr id="68645" name="Group 37"/>
          <p:cNvGrpSpPr>
            <a:grpSpLocks/>
          </p:cNvGrpSpPr>
          <p:nvPr/>
        </p:nvGrpSpPr>
        <p:grpSpPr bwMode="auto">
          <a:xfrm>
            <a:off x="5016500" y="3092450"/>
            <a:ext cx="2425700" cy="2582863"/>
            <a:chOff x="3160" y="1948"/>
            <a:chExt cx="1528" cy="1627"/>
          </a:xfrm>
        </p:grpSpPr>
        <p:sp>
          <p:nvSpPr>
            <p:cNvPr id="68637" name="Oval 29"/>
            <p:cNvSpPr>
              <a:spLocks noChangeArrowheads="1"/>
            </p:cNvSpPr>
            <p:nvPr/>
          </p:nvSpPr>
          <p:spPr bwMode="auto">
            <a:xfrm>
              <a:off x="3832" y="1948"/>
              <a:ext cx="856" cy="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</a:t>
              </a:r>
            </a:p>
            <a:p>
              <a:pPr algn="ctr"/>
              <a:r>
                <a:rPr lang="en-US" altLang="en-US"/>
                <a:t>A, B, C, D,</a:t>
              </a:r>
            </a:p>
            <a:p>
              <a:pPr algn="ctr"/>
              <a:r>
                <a:rPr lang="en-US" altLang="en-US"/>
                <a:t>E, F, G</a:t>
              </a: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3160" y="2376"/>
              <a:ext cx="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3771" y="3346"/>
              <a:ext cx="75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All Layers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Pros and Cons of top-down integration testing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 cases can be defined in terms of the functionality of the system (functional requirements)</a:t>
            </a:r>
          </a:p>
          <a:p>
            <a:r>
              <a:rPr lang="en-US" altLang="en-US"/>
              <a:t>Writing stubs can be difficult: Stubs must allow all possible conditions to be tested.</a:t>
            </a:r>
          </a:p>
          <a:p>
            <a:r>
              <a:rPr lang="en-US" altLang="en-US"/>
              <a:t>Possibly a very large number of stubs may be required, especially if the lowest level of the system contains many methods.</a:t>
            </a:r>
          </a:p>
          <a:p>
            <a:r>
              <a:rPr lang="en-US" altLang="en-US"/>
              <a:t>One solution to avoid too many stubs: </a:t>
            </a:r>
            <a:r>
              <a:rPr lang="en-US" altLang="en-US" i="1"/>
              <a:t>Modified top-down testing strategy</a:t>
            </a:r>
          </a:p>
          <a:p>
            <a:pPr lvl="1"/>
            <a:r>
              <a:rPr lang="en-US" altLang="en-US" sz="2400"/>
              <a:t>Test each layer of the system decomposition individually before merging the layers </a:t>
            </a:r>
          </a:p>
          <a:p>
            <a:pPr lvl="1"/>
            <a:r>
              <a:rPr lang="en-US" altLang="en-US" sz="2400"/>
              <a:t>Disadvantage of modified top-down testing: Both, stubs and drivers are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Sandwich Testing Strategy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Combines top-down strategy with bottom-up strategy</a:t>
            </a:r>
          </a:p>
          <a:p>
            <a:r>
              <a:rPr lang="en-US" altLang="en-US" i="1"/>
              <a:t>The system is view as having three layers</a:t>
            </a:r>
            <a:endParaRPr lang="en-US" altLang="en-US"/>
          </a:p>
          <a:p>
            <a:pPr lvl="1"/>
            <a:r>
              <a:rPr lang="en-US" altLang="en-US" sz="2400"/>
              <a:t>A target layer in the middle</a:t>
            </a:r>
          </a:p>
          <a:p>
            <a:pPr lvl="1"/>
            <a:r>
              <a:rPr lang="en-US" altLang="en-US" sz="2400"/>
              <a:t>A layer above the target</a:t>
            </a:r>
          </a:p>
          <a:p>
            <a:pPr lvl="1"/>
            <a:r>
              <a:rPr lang="en-US" altLang="en-US" sz="2400"/>
              <a:t>A layer below the target</a:t>
            </a:r>
          </a:p>
          <a:p>
            <a:pPr lvl="1"/>
            <a:r>
              <a:rPr lang="en-US" altLang="en-US" sz="2400"/>
              <a:t>Testing converges at the target layer</a:t>
            </a:r>
          </a:p>
          <a:p>
            <a:r>
              <a:rPr lang="en-US" altLang="en-US"/>
              <a:t>How do you select the target layer if there are more than 3 layers?</a:t>
            </a:r>
          </a:p>
          <a:p>
            <a:pPr lvl="1"/>
            <a:r>
              <a:rPr lang="en-US" altLang="en-US" sz="2400"/>
              <a:t>Heuristic: Try to minimize the number of stubs and drivers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Sandwich Testing Strategy</a:t>
            </a:r>
          </a:p>
        </p:txBody>
      </p: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5118100" y="315913"/>
            <a:ext cx="3694113" cy="1603375"/>
            <a:chOff x="3224" y="199"/>
            <a:chExt cx="2327" cy="1010"/>
          </a:xfrm>
        </p:grpSpPr>
        <p:grpSp>
          <p:nvGrpSpPr>
            <p:cNvPr id="73748" name="Group 20"/>
            <p:cNvGrpSpPr>
              <a:grpSpLocks/>
            </p:cNvGrpSpPr>
            <p:nvPr/>
          </p:nvGrpSpPr>
          <p:grpSpPr bwMode="auto">
            <a:xfrm>
              <a:off x="3342" y="199"/>
              <a:ext cx="1607" cy="996"/>
              <a:chOff x="3342" y="199"/>
              <a:chExt cx="1607" cy="996"/>
            </a:xfrm>
          </p:grpSpPr>
          <p:sp>
            <p:nvSpPr>
              <p:cNvPr id="73731" name="AutoShape 3"/>
              <p:cNvSpPr>
                <a:spLocks noChangeArrowheads="1"/>
              </p:cNvSpPr>
              <p:nvPr/>
            </p:nvSpPr>
            <p:spPr bwMode="auto">
              <a:xfrm>
                <a:off x="3948" y="199"/>
                <a:ext cx="403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A</a:t>
                </a:r>
              </a:p>
            </p:txBody>
          </p:sp>
          <p:sp>
            <p:nvSpPr>
              <p:cNvPr id="73732" name="AutoShape 4"/>
              <p:cNvSpPr>
                <a:spLocks noChangeArrowheads="1"/>
              </p:cNvSpPr>
              <p:nvPr/>
            </p:nvSpPr>
            <p:spPr bwMode="auto">
              <a:xfrm>
                <a:off x="3508" y="590"/>
                <a:ext cx="402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B</a:t>
                </a:r>
              </a:p>
            </p:txBody>
          </p:sp>
          <p:sp>
            <p:nvSpPr>
              <p:cNvPr id="73733" name="AutoShape 5"/>
              <p:cNvSpPr>
                <a:spLocks noChangeArrowheads="1"/>
              </p:cNvSpPr>
              <p:nvPr/>
            </p:nvSpPr>
            <p:spPr bwMode="auto">
              <a:xfrm>
                <a:off x="4027" y="587"/>
                <a:ext cx="403" cy="22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C</a:t>
                </a:r>
              </a:p>
            </p:txBody>
          </p:sp>
          <p:sp>
            <p:nvSpPr>
              <p:cNvPr id="73734" name="AutoShape 6"/>
              <p:cNvSpPr>
                <a:spLocks noChangeArrowheads="1"/>
              </p:cNvSpPr>
              <p:nvPr/>
            </p:nvSpPr>
            <p:spPr bwMode="auto">
              <a:xfrm>
                <a:off x="4548" y="582"/>
                <a:ext cx="401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D</a:t>
                </a:r>
              </a:p>
            </p:txBody>
          </p:sp>
          <p:sp>
            <p:nvSpPr>
              <p:cNvPr id="73735" name="AutoShape 7"/>
              <p:cNvSpPr>
                <a:spLocks noChangeArrowheads="1"/>
              </p:cNvSpPr>
              <p:nvPr/>
            </p:nvSpPr>
            <p:spPr bwMode="auto">
              <a:xfrm>
                <a:off x="4548" y="960"/>
                <a:ext cx="401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G</a:t>
                </a:r>
              </a:p>
            </p:txBody>
          </p:sp>
          <p:sp>
            <p:nvSpPr>
              <p:cNvPr id="73736" name="AutoShape 8"/>
              <p:cNvSpPr>
                <a:spLocks noChangeArrowheads="1"/>
              </p:cNvSpPr>
              <p:nvPr/>
            </p:nvSpPr>
            <p:spPr bwMode="auto">
              <a:xfrm>
                <a:off x="3835" y="965"/>
                <a:ext cx="400" cy="22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F</a:t>
                </a:r>
              </a:p>
            </p:txBody>
          </p:sp>
          <p:sp>
            <p:nvSpPr>
              <p:cNvPr id="73737" name="AutoShape 9"/>
              <p:cNvSpPr>
                <a:spLocks noChangeArrowheads="1"/>
              </p:cNvSpPr>
              <p:nvPr/>
            </p:nvSpPr>
            <p:spPr bwMode="auto">
              <a:xfrm>
                <a:off x="3342" y="973"/>
                <a:ext cx="400" cy="222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E</a:t>
                </a:r>
              </a:p>
            </p:txBody>
          </p:sp>
          <p:sp>
            <p:nvSpPr>
              <p:cNvPr id="73738" name="Line 10"/>
              <p:cNvSpPr>
                <a:spLocks noChangeShapeType="1"/>
              </p:cNvSpPr>
              <p:nvPr/>
            </p:nvSpPr>
            <p:spPr bwMode="auto">
              <a:xfrm>
                <a:off x="4147" y="423"/>
                <a:ext cx="0" cy="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39" name="Line 11"/>
              <p:cNvSpPr>
                <a:spLocks noChangeShapeType="1"/>
              </p:cNvSpPr>
              <p:nvPr/>
            </p:nvSpPr>
            <p:spPr bwMode="auto">
              <a:xfrm>
                <a:off x="3724" y="521"/>
                <a:ext cx="10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0" name="Line 12"/>
              <p:cNvSpPr>
                <a:spLocks noChangeShapeType="1"/>
              </p:cNvSpPr>
              <p:nvPr/>
            </p:nvSpPr>
            <p:spPr bwMode="auto">
              <a:xfrm>
                <a:off x="3720" y="525"/>
                <a:ext cx="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1" name="Line 13"/>
              <p:cNvSpPr>
                <a:spLocks noChangeShapeType="1"/>
              </p:cNvSpPr>
              <p:nvPr/>
            </p:nvSpPr>
            <p:spPr bwMode="auto">
              <a:xfrm>
                <a:off x="4222" y="525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2" name="Line 14"/>
              <p:cNvSpPr>
                <a:spLocks noChangeShapeType="1"/>
              </p:cNvSpPr>
              <p:nvPr/>
            </p:nvSpPr>
            <p:spPr bwMode="auto">
              <a:xfrm>
                <a:off x="4793" y="525"/>
                <a:ext cx="0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3" name="Line 15"/>
              <p:cNvSpPr>
                <a:spLocks noChangeShapeType="1"/>
              </p:cNvSpPr>
              <p:nvPr/>
            </p:nvSpPr>
            <p:spPr bwMode="auto">
              <a:xfrm>
                <a:off x="3716" y="819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4" name="Line 16"/>
              <p:cNvSpPr>
                <a:spLocks noChangeShapeType="1"/>
              </p:cNvSpPr>
              <p:nvPr/>
            </p:nvSpPr>
            <p:spPr bwMode="auto">
              <a:xfrm flipH="1">
                <a:off x="3531" y="887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5" name="Line 17"/>
              <p:cNvSpPr>
                <a:spLocks noChangeShapeType="1"/>
              </p:cNvSpPr>
              <p:nvPr/>
            </p:nvSpPr>
            <p:spPr bwMode="auto">
              <a:xfrm>
                <a:off x="3531" y="885"/>
                <a:ext cx="0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6" name="Line 18"/>
              <p:cNvSpPr>
                <a:spLocks noChangeShapeType="1"/>
              </p:cNvSpPr>
              <p:nvPr/>
            </p:nvSpPr>
            <p:spPr bwMode="auto">
              <a:xfrm>
                <a:off x="4006" y="891"/>
                <a:ext cx="0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47" name="Line 19"/>
              <p:cNvSpPr>
                <a:spLocks noChangeShapeType="1"/>
              </p:cNvSpPr>
              <p:nvPr/>
            </p:nvSpPr>
            <p:spPr bwMode="auto">
              <a:xfrm>
                <a:off x="4773" y="811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3245" y="463"/>
              <a:ext cx="2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>
              <a:off x="3224" y="847"/>
              <a:ext cx="2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5018" y="318"/>
              <a:ext cx="4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</a:t>
              </a:r>
            </a:p>
          </p:txBody>
        </p:sp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5056" y="654"/>
              <a:ext cx="4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</a:t>
              </a:r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5056" y="1038"/>
              <a:ext cx="49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III</a:t>
              </a:r>
            </a:p>
          </p:txBody>
        </p:sp>
      </p:grpSp>
      <p:sp>
        <p:nvSpPr>
          <p:cNvPr id="73757" name="Oval 29"/>
          <p:cNvSpPr>
            <a:spLocks noChangeArrowheads="1"/>
          </p:cNvSpPr>
          <p:nvPr/>
        </p:nvSpPr>
        <p:spPr bwMode="auto">
          <a:xfrm>
            <a:off x="2003425" y="1535113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Test E</a:t>
            </a:r>
          </a:p>
        </p:txBody>
      </p:sp>
      <p:grpSp>
        <p:nvGrpSpPr>
          <p:cNvPr id="73783" name="Group 55"/>
          <p:cNvGrpSpPr>
            <a:grpSpLocks/>
          </p:cNvGrpSpPr>
          <p:nvPr/>
        </p:nvGrpSpPr>
        <p:grpSpPr bwMode="auto">
          <a:xfrm>
            <a:off x="2936875" y="3783013"/>
            <a:ext cx="2540000" cy="615950"/>
            <a:chOff x="1850" y="2383"/>
            <a:chExt cx="1600" cy="388"/>
          </a:xfrm>
        </p:grpSpPr>
        <p:sp>
          <p:nvSpPr>
            <p:cNvPr id="73755" name="Oval 27"/>
            <p:cNvSpPr>
              <a:spLocks noChangeArrowheads="1"/>
            </p:cNvSpPr>
            <p:nvPr/>
          </p:nvSpPr>
          <p:spPr bwMode="auto">
            <a:xfrm>
              <a:off x="2582" y="2383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D,G</a:t>
              </a:r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 flipV="1">
              <a:off x="1850" y="2631"/>
              <a:ext cx="76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3782" name="Group 54"/>
          <p:cNvGrpSpPr>
            <a:grpSpLocks/>
          </p:cNvGrpSpPr>
          <p:nvPr/>
        </p:nvGrpSpPr>
        <p:grpSpPr bwMode="auto">
          <a:xfrm>
            <a:off x="2822575" y="1878013"/>
            <a:ext cx="2690813" cy="1174750"/>
            <a:chOff x="1778" y="1183"/>
            <a:chExt cx="1695" cy="740"/>
          </a:xfrm>
        </p:grpSpPr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1778" y="1183"/>
              <a:ext cx="853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59" name="Line 31"/>
            <p:cNvSpPr>
              <a:spLocks noChangeShapeType="1"/>
            </p:cNvSpPr>
            <p:nvPr/>
          </p:nvSpPr>
          <p:spPr bwMode="auto">
            <a:xfrm flipV="1">
              <a:off x="1802" y="1744"/>
              <a:ext cx="765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64" name="Oval 36"/>
            <p:cNvSpPr>
              <a:spLocks noChangeArrowheads="1"/>
            </p:cNvSpPr>
            <p:nvPr/>
          </p:nvSpPr>
          <p:spPr bwMode="auto">
            <a:xfrm>
              <a:off x="2605" y="150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B, E, F</a:t>
              </a:r>
            </a:p>
          </p:txBody>
        </p:sp>
      </p:grp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7051675" y="3097213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Test </a:t>
            </a:r>
          </a:p>
          <a:p>
            <a:pPr algn="ctr"/>
            <a:r>
              <a:rPr lang="en-US" altLang="en-US"/>
              <a:t>A, B, C, D,</a:t>
            </a:r>
          </a:p>
          <a:p>
            <a:pPr algn="ctr"/>
            <a:r>
              <a:rPr lang="en-US" altLang="en-US"/>
              <a:t>E, F, G</a:t>
            </a:r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5459413" y="2808288"/>
            <a:ext cx="1579562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 flipV="1">
            <a:off x="2895600" y="5257800"/>
            <a:ext cx="1854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 flipV="1">
            <a:off x="5470525" y="3986213"/>
            <a:ext cx="153035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3777" name="Group 49"/>
          <p:cNvGrpSpPr>
            <a:grpSpLocks/>
          </p:cNvGrpSpPr>
          <p:nvPr/>
        </p:nvGrpSpPr>
        <p:grpSpPr bwMode="auto">
          <a:xfrm>
            <a:off x="1508125" y="2519363"/>
            <a:ext cx="1701800" cy="793750"/>
            <a:chOff x="950" y="1587"/>
            <a:chExt cx="1072" cy="500"/>
          </a:xfrm>
        </p:grpSpPr>
        <p:sp>
          <p:nvSpPr>
            <p:cNvPr id="73756" name="Oval 28"/>
            <p:cNvSpPr>
              <a:spLocks noChangeArrowheads="1"/>
            </p:cNvSpPr>
            <p:nvPr/>
          </p:nvSpPr>
          <p:spPr bwMode="auto">
            <a:xfrm>
              <a:off x="1274" y="1735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F</a:t>
              </a:r>
            </a:p>
          </p:txBody>
        </p:sp>
        <p:sp>
          <p:nvSpPr>
            <p:cNvPr id="73768" name="Line 40"/>
            <p:cNvSpPr>
              <a:spLocks noChangeShapeType="1"/>
            </p:cNvSpPr>
            <p:nvPr/>
          </p:nvSpPr>
          <p:spPr bwMode="auto">
            <a:xfrm>
              <a:off x="950" y="1587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3778" name="Group 50"/>
          <p:cNvGrpSpPr>
            <a:grpSpLocks/>
          </p:cNvGrpSpPr>
          <p:nvPr/>
        </p:nvGrpSpPr>
        <p:grpSpPr bwMode="auto">
          <a:xfrm>
            <a:off x="1546225" y="3757613"/>
            <a:ext cx="1701800" cy="908050"/>
            <a:chOff x="974" y="2367"/>
            <a:chExt cx="1072" cy="572"/>
          </a:xfrm>
        </p:grpSpPr>
        <p:sp>
          <p:nvSpPr>
            <p:cNvPr id="73760" name="Oval 32"/>
            <p:cNvSpPr>
              <a:spLocks noChangeArrowheads="1"/>
            </p:cNvSpPr>
            <p:nvPr/>
          </p:nvSpPr>
          <p:spPr bwMode="auto">
            <a:xfrm>
              <a:off x="1298" y="2587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G</a:t>
              </a:r>
            </a:p>
          </p:txBody>
        </p:sp>
        <p:sp>
          <p:nvSpPr>
            <p:cNvPr id="73769" name="Line 41"/>
            <p:cNvSpPr>
              <a:spLocks noChangeShapeType="1"/>
            </p:cNvSpPr>
            <p:nvPr/>
          </p:nvSpPr>
          <p:spPr bwMode="auto">
            <a:xfrm>
              <a:off x="974" y="2367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3780" name="Group 52"/>
          <p:cNvGrpSpPr>
            <a:grpSpLocks/>
          </p:cNvGrpSpPr>
          <p:nvPr/>
        </p:nvGrpSpPr>
        <p:grpSpPr bwMode="auto">
          <a:xfrm>
            <a:off x="1641475" y="5110163"/>
            <a:ext cx="1701800" cy="869950"/>
            <a:chOff x="1034" y="3219"/>
            <a:chExt cx="1072" cy="548"/>
          </a:xfrm>
        </p:grpSpPr>
        <p:sp>
          <p:nvSpPr>
            <p:cNvPr id="73761" name="Oval 33"/>
            <p:cNvSpPr>
              <a:spLocks noChangeArrowheads="1"/>
            </p:cNvSpPr>
            <p:nvPr/>
          </p:nvSpPr>
          <p:spPr bwMode="auto">
            <a:xfrm>
              <a:off x="1310" y="3415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A</a:t>
              </a:r>
            </a:p>
          </p:txBody>
        </p:sp>
        <p:sp>
          <p:nvSpPr>
            <p:cNvPr id="73770" name="Line 42"/>
            <p:cNvSpPr>
              <a:spLocks noChangeShapeType="1"/>
            </p:cNvSpPr>
            <p:nvPr/>
          </p:nvSpPr>
          <p:spPr bwMode="auto">
            <a:xfrm>
              <a:off x="1034" y="3219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3779" name="Group 51"/>
          <p:cNvGrpSpPr>
            <a:grpSpLocks/>
          </p:cNvGrpSpPr>
          <p:nvPr/>
        </p:nvGrpSpPr>
        <p:grpSpPr bwMode="auto">
          <a:xfrm>
            <a:off x="334963" y="2074863"/>
            <a:ext cx="1604962" cy="2195512"/>
            <a:chOff x="211" y="1307"/>
            <a:chExt cx="1011" cy="1383"/>
          </a:xfrm>
        </p:grpSpPr>
        <p:sp>
          <p:nvSpPr>
            <p:cNvPr id="73771" name="Rectangle 43"/>
            <p:cNvSpPr>
              <a:spLocks noChangeArrowheads="1"/>
            </p:cNvSpPr>
            <p:nvPr/>
          </p:nvSpPr>
          <p:spPr bwMode="auto">
            <a:xfrm>
              <a:off x="211" y="1639"/>
              <a:ext cx="570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altLang="en-US"/>
                <a:t>Bottom</a:t>
              </a:r>
            </a:p>
            <a:p>
              <a:pPr algn="ctr"/>
              <a:r>
                <a:rPr lang="en-US" altLang="en-US"/>
                <a:t>Layer</a:t>
              </a:r>
            </a:p>
            <a:p>
              <a:pPr algn="ctr"/>
              <a:r>
                <a:rPr lang="en-US" altLang="en-US"/>
                <a:t>Tests</a:t>
              </a:r>
            </a:p>
          </p:txBody>
        </p:sp>
        <p:sp>
          <p:nvSpPr>
            <p:cNvPr id="73773" name="Line 45"/>
            <p:cNvSpPr>
              <a:spLocks noChangeShapeType="1"/>
            </p:cNvSpPr>
            <p:nvPr/>
          </p:nvSpPr>
          <p:spPr bwMode="auto">
            <a:xfrm flipV="1">
              <a:off x="687" y="1307"/>
              <a:ext cx="514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4" name="Line 46"/>
            <p:cNvSpPr>
              <a:spLocks noChangeShapeType="1"/>
            </p:cNvSpPr>
            <p:nvPr/>
          </p:nvSpPr>
          <p:spPr bwMode="auto">
            <a:xfrm>
              <a:off x="719" y="1908"/>
              <a:ext cx="429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5" name="Line 47"/>
            <p:cNvSpPr>
              <a:spLocks noChangeShapeType="1"/>
            </p:cNvSpPr>
            <p:nvPr/>
          </p:nvSpPr>
          <p:spPr bwMode="auto">
            <a:xfrm>
              <a:off x="708" y="2047"/>
              <a:ext cx="514" cy="6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3781" name="Group 53"/>
          <p:cNvGrpSpPr>
            <a:grpSpLocks/>
          </p:cNvGrpSpPr>
          <p:nvPr/>
        </p:nvGrpSpPr>
        <p:grpSpPr bwMode="auto">
          <a:xfrm>
            <a:off x="490538" y="5462588"/>
            <a:ext cx="1450975" cy="912812"/>
            <a:chOff x="309" y="3441"/>
            <a:chExt cx="914" cy="575"/>
          </a:xfrm>
        </p:grpSpPr>
        <p:sp>
          <p:nvSpPr>
            <p:cNvPr id="73772" name="Rectangle 44"/>
            <p:cNvSpPr>
              <a:spLocks noChangeArrowheads="1"/>
            </p:cNvSpPr>
            <p:nvPr/>
          </p:nvSpPr>
          <p:spPr bwMode="auto">
            <a:xfrm>
              <a:off x="309" y="3441"/>
              <a:ext cx="48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altLang="en-US"/>
                <a:t>Top</a:t>
              </a:r>
            </a:p>
            <a:p>
              <a:pPr algn="ctr"/>
              <a:r>
                <a:rPr lang="en-US" altLang="en-US"/>
                <a:t>Layer</a:t>
              </a:r>
            </a:p>
            <a:p>
              <a:pPr algn="ctr"/>
              <a:r>
                <a:rPr lang="en-US" altLang="en-US"/>
                <a:t>Tests</a:t>
              </a:r>
            </a:p>
          </p:txBody>
        </p:sp>
        <p:sp>
          <p:nvSpPr>
            <p:cNvPr id="73776" name="Line 48"/>
            <p:cNvSpPr>
              <a:spLocks noChangeShapeType="1"/>
            </p:cNvSpPr>
            <p:nvPr/>
          </p:nvSpPr>
          <p:spPr bwMode="auto">
            <a:xfrm flipV="1">
              <a:off x="825" y="3568"/>
              <a:ext cx="398" cy="1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786" name="Oval 58"/>
          <p:cNvSpPr>
            <a:spLocks noChangeArrowheads="1"/>
          </p:cNvSpPr>
          <p:nvPr/>
        </p:nvSpPr>
        <p:spPr bwMode="auto">
          <a:xfrm>
            <a:off x="4514850" y="47244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/>
              <a:t>Test A,B,C, D</a:t>
            </a:r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 flipV="1">
            <a:off x="5943600" y="4343400"/>
            <a:ext cx="13589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Pros and Cons of Sandwich Testing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Top and Bottom Layer Tests can be done in parallel</a:t>
            </a:r>
          </a:p>
          <a:p>
            <a:r>
              <a:rPr lang="en-US" altLang="en-US"/>
              <a:t>Does not test the individual subsystems  thoroughly before integration</a:t>
            </a:r>
          </a:p>
          <a:p>
            <a:r>
              <a:rPr lang="en-US" altLang="en-US"/>
              <a:t>Solution: Modified sandwich testing strategy</a:t>
            </a:r>
          </a:p>
        </p:txBody>
      </p:sp>
    </p:spTree>
  </p:cSld>
  <p:clrMapOvr>
    <a:masterClrMapping/>
  </p:clrMapOvr>
  <p:transition advTm="2617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Modified Sandwich Testing Strategy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 in parallel:</a:t>
            </a:r>
          </a:p>
          <a:p>
            <a:pPr lvl="1"/>
            <a:r>
              <a:rPr lang="en-US" altLang="en-US" sz="2400"/>
              <a:t>Middle layer with drivers and stubs</a:t>
            </a:r>
          </a:p>
          <a:p>
            <a:pPr lvl="1"/>
            <a:r>
              <a:rPr lang="en-US" altLang="en-US" sz="2400"/>
              <a:t>Top layer with stubs</a:t>
            </a:r>
          </a:p>
          <a:p>
            <a:pPr lvl="1"/>
            <a:r>
              <a:rPr lang="en-US" altLang="en-US" sz="2400"/>
              <a:t>Bottom layer with drivers</a:t>
            </a:r>
          </a:p>
          <a:p>
            <a:r>
              <a:rPr lang="en-US" altLang="en-US"/>
              <a:t>Test in parallel:</a:t>
            </a:r>
          </a:p>
          <a:p>
            <a:pPr lvl="1"/>
            <a:r>
              <a:rPr lang="en-US" altLang="en-US" sz="2400"/>
              <a:t>Top layer accessing middle layer (top layer replaces drivers)</a:t>
            </a:r>
          </a:p>
          <a:p>
            <a:pPr lvl="1"/>
            <a:r>
              <a:rPr lang="en-US" altLang="en-US" sz="2400"/>
              <a:t>Bottom accessed by  middle layer (bottom layer replaces stubs)</a:t>
            </a:r>
          </a:p>
        </p:txBody>
      </p:sp>
    </p:spTree>
  </p:cSld>
  <p:clrMapOvr>
    <a:masterClrMapping/>
  </p:clrMapOvr>
  <p:transition advTm="7921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Modified Sandwich Testing Strategy</a:t>
            </a:r>
          </a:p>
        </p:txBody>
      </p:sp>
      <p:grpSp>
        <p:nvGrpSpPr>
          <p:cNvPr id="77850" name="Group 26"/>
          <p:cNvGrpSpPr>
            <a:grpSpLocks/>
          </p:cNvGrpSpPr>
          <p:nvPr/>
        </p:nvGrpSpPr>
        <p:grpSpPr bwMode="auto">
          <a:xfrm>
            <a:off x="5397500" y="1066800"/>
            <a:ext cx="3292475" cy="1417638"/>
            <a:chOff x="3400" y="672"/>
            <a:chExt cx="2074" cy="893"/>
          </a:xfrm>
        </p:grpSpPr>
        <p:grpSp>
          <p:nvGrpSpPr>
            <p:cNvPr id="77844" name="Group 20"/>
            <p:cNvGrpSpPr>
              <a:grpSpLocks/>
            </p:cNvGrpSpPr>
            <p:nvPr/>
          </p:nvGrpSpPr>
          <p:grpSpPr bwMode="auto">
            <a:xfrm>
              <a:off x="3502" y="672"/>
              <a:ext cx="1391" cy="861"/>
              <a:chOff x="3502" y="672"/>
              <a:chExt cx="1391" cy="861"/>
            </a:xfrm>
          </p:grpSpPr>
          <p:sp>
            <p:nvSpPr>
              <p:cNvPr id="77827" name="AutoShape 3"/>
              <p:cNvSpPr>
                <a:spLocks noChangeArrowheads="1"/>
              </p:cNvSpPr>
              <p:nvPr/>
            </p:nvSpPr>
            <p:spPr bwMode="auto">
              <a:xfrm>
                <a:off x="4027" y="672"/>
                <a:ext cx="348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A</a:t>
                </a:r>
              </a:p>
            </p:txBody>
          </p:sp>
          <p:sp>
            <p:nvSpPr>
              <p:cNvPr id="77828" name="AutoShape 4"/>
              <p:cNvSpPr>
                <a:spLocks noChangeArrowheads="1"/>
              </p:cNvSpPr>
              <p:nvPr/>
            </p:nvSpPr>
            <p:spPr bwMode="auto">
              <a:xfrm>
                <a:off x="3646" y="1011"/>
                <a:ext cx="347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B</a:t>
                </a:r>
              </a:p>
            </p:txBody>
          </p:sp>
          <p:sp>
            <p:nvSpPr>
              <p:cNvPr id="77829" name="AutoShape 5"/>
              <p:cNvSpPr>
                <a:spLocks noChangeArrowheads="1"/>
              </p:cNvSpPr>
              <p:nvPr/>
            </p:nvSpPr>
            <p:spPr bwMode="auto">
              <a:xfrm>
                <a:off x="4096" y="1008"/>
                <a:ext cx="348" cy="189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C</a:t>
                </a:r>
              </a:p>
            </p:txBody>
          </p:sp>
          <p:sp>
            <p:nvSpPr>
              <p:cNvPr id="77830" name="AutoShape 6"/>
              <p:cNvSpPr>
                <a:spLocks noChangeArrowheads="1"/>
              </p:cNvSpPr>
              <p:nvPr/>
            </p:nvSpPr>
            <p:spPr bwMode="auto">
              <a:xfrm>
                <a:off x="4547" y="1004"/>
                <a:ext cx="346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D</a:t>
                </a:r>
              </a:p>
            </p:txBody>
          </p:sp>
          <p:sp>
            <p:nvSpPr>
              <p:cNvPr id="77831" name="AutoShape 7"/>
              <p:cNvSpPr>
                <a:spLocks noChangeArrowheads="1"/>
              </p:cNvSpPr>
              <p:nvPr/>
            </p:nvSpPr>
            <p:spPr bwMode="auto">
              <a:xfrm>
                <a:off x="4547" y="1331"/>
                <a:ext cx="346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G</a:t>
                </a:r>
              </a:p>
            </p:txBody>
          </p:sp>
          <p:sp>
            <p:nvSpPr>
              <p:cNvPr id="77832" name="AutoShape 8"/>
              <p:cNvSpPr>
                <a:spLocks noChangeArrowheads="1"/>
              </p:cNvSpPr>
              <p:nvPr/>
            </p:nvSpPr>
            <p:spPr bwMode="auto">
              <a:xfrm>
                <a:off x="3929" y="1335"/>
                <a:ext cx="346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F</a:t>
                </a:r>
              </a:p>
            </p:txBody>
          </p:sp>
          <p:sp>
            <p:nvSpPr>
              <p:cNvPr id="77833" name="AutoShape 9"/>
              <p:cNvSpPr>
                <a:spLocks noChangeArrowheads="1"/>
              </p:cNvSpPr>
              <p:nvPr/>
            </p:nvSpPr>
            <p:spPr bwMode="auto">
              <a:xfrm>
                <a:off x="3502" y="1342"/>
                <a:ext cx="346" cy="19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E</a:t>
                </a:r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>
                <a:off x="4199" y="866"/>
                <a:ext cx="0" cy="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35" name="Line 11"/>
              <p:cNvSpPr>
                <a:spLocks noChangeShapeType="1"/>
              </p:cNvSpPr>
              <p:nvPr/>
            </p:nvSpPr>
            <p:spPr bwMode="auto">
              <a:xfrm>
                <a:off x="3833" y="950"/>
                <a:ext cx="9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>
                <a:off x="3829" y="954"/>
                <a:ext cx="0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37" name="Line 13"/>
              <p:cNvSpPr>
                <a:spLocks noChangeShapeType="1"/>
              </p:cNvSpPr>
              <p:nvPr/>
            </p:nvSpPr>
            <p:spPr bwMode="auto">
              <a:xfrm>
                <a:off x="4264" y="954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38" name="Line 14"/>
              <p:cNvSpPr>
                <a:spLocks noChangeShapeType="1"/>
              </p:cNvSpPr>
              <p:nvPr/>
            </p:nvSpPr>
            <p:spPr bwMode="auto">
              <a:xfrm>
                <a:off x="4759" y="954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39" name="Line 15"/>
              <p:cNvSpPr>
                <a:spLocks noChangeShapeType="1"/>
              </p:cNvSpPr>
              <p:nvPr/>
            </p:nvSpPr>
            <p:spPr bwMode="auto">
              <a:xfrm>
                <a:off x="3826" y="1209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0" name="Line 16"/>
              <p:cNvSpPr>
                <a:spLocks noChangeShapeType="1"/>
              </p:cNvSpPr>
              <p:nvPr/>
            </p:nvSpPr>
            <p:spPr bwMode="auto">
              <a:xfrm flipH="1">
                <a:off x="3665" y="1267"/>
                <a:ext cx="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1" name="Line 17"/>
              <p:cNvSpPr>
                <a:spLocks noChangeShapeType="1"/>
              </p:cNvSpPr>
              <p:nvPr/>
            </p:nvSpPr>
            <p:spPr bwMode="auto">
              <a:xfrm>
                <a:off x="3665" y="1266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2" name="Line 18"/>
              <p:cNvSpPr>
                <a:spLocks noChangeShapeType="1"/>
              </p:cNvSpPr>
              <p:nvPr/>
            </p:nvSpPr>
            <p:spPr bwMode="auto">
              <a:xfrm>
                <a:off x="4077" y="1271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3" name="Line 19"/>
              <p:cNvSpPr>
                <a:spLocks noChangeShapeType="1"/>
              </p:cNvSpPr>
              <p:nvPr/>
            </p:nvSpPr>
            <p:spPr bwMode="auto">
              <a:xfrm>
                <a:off x="4741" y="1202"/>
                <a:ext cx="0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3418" y="900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3400" y="1233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4946" y="771"/>
              <a:ext cx="4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</a:t>
              </a:r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4979" y="1062"/>
              <a:ext cx="4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4979" y="1394"/>
              <a:ext cx="49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III</a:t>
              </a:r>
            </a:p>
          </p:txBody>
        </p:sp>
      </p:grpSp>
      <p:grpSp>
        <p:nvGrpSpPr>
          <p:cNvPr id="77879" name="Group 55"/>
          <p:cNvGrpSpPr>
            <a:grpSpLocks/>
          </p:cNvGrpSpPr>
          <p:nvPr/>
        </p:nvGrpSpPr>
        <p:grpSpPr bwMode="auto">
          <a:xfrm>
            <a:off x="920750" y="1130300"/>
            <a:ext cx="2235200" cy="2368550"/>
            <a:chOff x="580" y="712"/>
            <a:chExt cx="1408" cy="1492"/>
          </a:xfrm>
        </p:grpSpPr>
        <p:sp>
          <p:nvSpPr>
            <p:cNvPr id="77852" name="Oval 28"/>
            <p:cNvSpPr>
              <a:spLocks noChangeArrowheads="1"/>
            </p:cNvSpPr>
            <p:nvPr/>
          </p:nvSpPr>
          <p:spPr bwMode="auto">
            <a:xfrm>
              <a:off x="592" y="1852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F</a:t>
              </a:r>
            </a:p>
          </p:txBody>
        </p:sp>
        <p:sp>
          <p:nvSpPr>
            <p:cNvPr id="77853" name="Oval 29"/>
            <p:cNvSpPr>
              <a:spLocks noChangeArrowheads="1"/>
            </p:cNvSpPr>
            <p:nvPr/>
          </p:nvSpPr>
          <p:spPr bwMode="auto">
            <a:xfrm>
              <a:off x="580" y="1084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E</a:t>
              </a:r>
            </a:p>
          </p:txBody>
        </p:sp>
        <p:sp>
          <p:nvSpPr>
            <p:cNvPr id="77864" name="Oval 40"/>
            <p:cNvSpPr>
              <a:spLocks noChangeArrowheads="1"/>
            </p:cNvSpPr>
            <p:nvPr/>
          </p:nvSpPr>
          <p:spPr bwMode="auto">
            <a:xfrm>
              <a:off x="1480" y="712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B</a:t>
              </a:r>
            </a:p>
          </p:txBody>
        </p:sp>
      </p:grpSp>
      <p:grpSp>
        <p:nvGrpSpPr>
          <p:cNvPr id="77880" name="Group 56"/>
          <p:cNvGrpSpPr>
            <a:grpSpLocks/>
          </p:cNvGrpSpPr>
          <p:nvPr/>
        </p:nvGrpSpPr>
        <p:grpSpPr bwMode="auto">
          <a:xfrm>
            <a:off x="1758950" y="3644900"/>
            <a:ext cx="882650" cy="1263650"/>
            <a:chOff x="1108" y="2296"/>
            <a:chExt cx="556" cy="796"/>
          </a:xfrm>
        </p:grpSpPr>
        <p:sp>
          <p:nvSpPr>
            <p:cNvPr id="77856" name="Oval 32"/>
            <p:cNvSpPr>
              <a:spLocks noChangeArrowheads="1"/>
            </p:cNvSpPr>
            <p:nvPr/>
          </p:nvSpPr>
          <p:spPr bwMode="auto">
            <a:xfrm>
              <a:off x="1156" y="2740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G</a:t>
              </a:r>
            </a:p>
          </p:txBody>
        </p:sp>
        <p:sp>
          <p:nvSpPr>
            <p:cNvPr id="77866" name="Oval 42"/>
            <p:cNvSpPr>
              <a:spLocks noChangeArrowheads="1"/>
            </p:cNvSpPr>
            <p:nvPr/>
          </p:nvSpPr>
          <p:spPr bwMode="auto">
            <a:xfrm>
              <a:off x="1108" y="2296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D</a:t>
              </a:r>
            </a:p>
          </p:txBody>
        </p:sp>
      </p:grpSp>
      <p:grpSp>
        <p:nvGrpSpPr>
          <p:cNvPr id="77881" name="Group 57"/>
          <p:cNvGrpSpPr>
            <a:grpSpLocks/>
          </p:cNvGrpSpPr>
          <p:nvPr/>
        </p:nvGrpSpPr>
        <p:grpSpPr bwMode="auto">
          <a:xfrm>
            <a:off x="977900" y="5187950"/>
            <a:ext cx="863600" cy="1187450"/>
            <a:chOff x="616" y="3268"/>
            <a:chExt cx="544" cy="748"/>
          </a:xfrm>
        </p:grpSpPr>
        <p:sp>
          <p:nvSpPr>
            <p:cNvPr id="77857" name="Oval 33"/>
            <p:cNvSpPr>
              <a:spLocks noChangeArrowheads="1"/>
            </p:cNvSpPr>
            <p:nvPr/>
          </p:nvSpPr>
          <p:spPr bwMode="auto">
            <a:xfrm>
              <a:off x="652" y="3268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A</a:t>
              </a:r>
            </a:p>
          </p:txBody>
        </p:sp>
        <p:sp>
          <p:nvSpPr>
            <p:cNvPr id="77868" name="Oval 44"/>
            <p:cNvSpPr>
              <a:spLocks noChangeArrowheads="1"/>
            </p:cNvSpPr>
            <p:nvPr/>
          </p:nvSpPr>
          <p:spPr bwMode="auto">
            <a:xfrm>
              <a:off x="616" y="3664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Test C</a:t>
              </a:r>
            </a:p>
          </p:txBody>
        </p:sp>
      </p:grpSp>
      <p:grpSp>
        <p:nvGrpSpPr>
          <p:cNvPr id="77882" name="Group 58"/>
          <p:cNvGrpSpPr>
            <a:grpSpLocks/>
          </p:cNvGrpSpPr>
          <p:nvPr/>
        </p:nvGrpSpPr>
        <p:grpSpPr bwMode="auto">
          <a:xfrm>
            <a:off x="260350" y="1470025"/>
            <a:ext cx="6538913" cy="1768475"/>
            <a:chOff x="164" y="926"/>
            <a:chExt cx="4119" cy="1114"/>
          </a:xfrm>
        </p:grpSpPr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1096" y="1300"/>
              <a:ext cx="472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 flipV="1">
              <a:off x="1120" y="1788"/>
              <a:ext cx="43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auto">
            <a:xfrm>
              <a:off x="1528" y="150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B, E, F</a:t>
              </a:r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1792" y="1084"/>
              <a:ext cx="76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auto">
            <a:xfrm>
              <a:off x="3427" y="926"/>
              <a:ext cx="856" cy="8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73" name="Rectangle 49"/>
            <p:cNvSpPr>
              <a:spLocks noChangeArrowheads="1"/>
            </p:cNvSpPr>
            <p:nvPr/>
          </p:nvSpPr>
          <p:spPr bwMode="auto">
            <a:xfrm>
              <a:off x="2862" y="1294"/>
              <a:ext cx="506" cy="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Triple</a:t>
              </a:r>
            </a:p>
            <a:p>
              <a:r>
                <a:rPr lang="en-US" altLang="en-US"/>
                <a:t>Test I</a:t>
              </a:r>
            </a:p>
          </p:txBody>
        </p:sp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164" y="1432"/>
              <a:ext cx="506" cy="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Triple</a:t>
              </a:r>
            </a:p>
            <a:p>
              <a:r>
                <a:rPr lang="en-US" altLang="en-US"/>
                <a:t>Test I</a:t>
              </a:r>
            </a:p>
          </p:txBody>
        </p:sp>
      </p:grpSp>
      <p:grpSp>
        <p:nvGrpSpPr>
          <p:cNvPr id="77886" name="Group 62"/>
          <p:cNvGrpSpPr>
            <a:grpSpLocks/>
          </p:cNvGrpSpPr>
          <p:nvPr/>
        </p:nvGrpSpPr>
        <p:grpSpPr bwMode="auto">
          <a:xfrm>
            <a:off x="563563" y="1489075"/>
            <a:ext cx="7937500" cy="3113088"/>
            <a:chOff x="355" y="938"/>
            <a:chExt cx="5000" cy="1961"/>
          </a:xfrm>
        </p:grpSpPr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1900" y="2500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D,G</a:t>
              </a:r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 flipV="1">
              <a:off x="1660" y="2748"/>
              <a:ext cx="26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>
              <a:off x="1576" y="2524"/>
              <a:ext cx="376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72" name="Oval 48"/>
            <p:cNvSpPr>
              <a:spLocks noChangeArrowheads="1"/>
            </p:cNvSpPr>
            <p:nvPr/>
          </p:nvSpPr>
          <p:spPr bwMode="auto">
            <a:xfrm>
              <a:off x="4462" y="938"/>
              <a:ext cx="525" cy="6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75" name="Rectangle 51"/>
            <p:cNvSpPr>
              <a:spLocks noChangeArrowheads="1"/>
            </p:cNvSpPr>
            <p:nvPr/>
          </p:nvSpPr>
          <p:spPr bwMode="auto">
            <a:xfrm>
              <a:off x="4793" y="1667"/>
              <a:ext cx="562" cy="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Double</a:t>
              </a:r>
            </a:p>
            <a:p>
              <a:r>
                <a:rPr lang="en-US" altLang="en-US"/>
                <a:t>Test II</a:t>
              </a:r>
            </a:p>
          </p:txBody>
        </p:sp>
        <p:sp>
          <p:nvSpPr>
            <p:cNvPr id="77878" name="Rectangle 54"/>
            <p:cNvSpPr>
              <a:spLocks noChangeArrowheads="1"/>
            </p:cNvSpPr>
            <p:nvPr/>
          </p:nvSpPr>
          <p:spPr bwMode="auto">
            <a:xfrm>
              <a:off x="355" y="2489"/>
              <a:ext cx="562" cy="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Double</a:t>
              </a:r>
            </a:p>
            <a:p>
              <a:r>
                <a:rPr lang="en-US" altLang="en-US"/>
                <a:t>Test II</a:t>
              </a:r>
            </a:p>
          </p:txBody>
        </p:sp>
      </p:grpSp>
      <p:grpSp>
        <p:nvGrpSpPr>
          <p:cNvPr id="77885" name="Group 61"/>
          <p:cNvGrpSpPr>
            <a:grpSpLocks/>
          </p:cNvGrpSpPr>
          <p:nvPr/>
        </p:nvGrpSpPr>
        <p:grpSpPr bwMode="auto">
          <a:xfrm>
            <a:off x="1797050" y="479425"/>
            <a:ext cx="6061075" cy="6170613"/>
            <a:chOff x="1132" y="302"/>
            <a:chExt cx="3818" cy="3887"/>
          </a:xfrm>
        </p:grpSpPr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 flipV="1">
              <a:off x="1156" y="3216"/>
              <a:ext cx="11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 flipV="1">
              <a:off x="1132" y="3408"/>
              <a:ext cx="131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71" name="Oval 47"/>
            <p:cNvSpPr>
              <a:spLocks noChangeArrowheads="1"/>
            </p:cNvSpPr>
            <p:nvPr/>
          </p:nvSpPr>
          <p:spPr bwMode="auto">
            <a:xfrm>
              <a:off x="4069" y="597"/>
              <a:ext cx="419" cy="6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74" name="Rectangle 50"/>
            <p:cNvSpPr>
              <a:spLocks noChangeArrowheads="1"/>
            </p:cNvSpPr>
            <p:nvPr/>
          </p:nvSpPr>
          <p:spPr bwMode="auto">
            <a:xfrm>
              <a:off x="4388" y="302"/>
              <a:ext cx="562" cy="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Double</a:t>
              </a:r>
            </a:p>
            <a:p>
              <a:r>
                <a:rPr lang="en-US" altLang="en-US"/>
                <a:t>Test I</a:t>
              </a:r>
            </a:p>
          </p:txBody>
        </p:sp>
        <p:sp>
          <p:nvSpPr>
            <p:cNvPr id="77877" name="Rectangle 53"/>
            <p:cNvSpPr>
              <a:spLocks noChangeArrowheads="1"/>
            </p:cNvSpPr>
            <p:nvPr/>
          </p:nvSpPr>
          <p:spPr bwMode="auto">
            <a:xfrm>
              <a:off x="1273" y="3779"/>
              <a:ext cx="562" cy="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Double</a:t>
              </a:r>
            </a:p>
            <a:p>
              <a:r>
                <a:rPr lang="en-US" altLang="en-US"/>
                <a:t>Test I</a:t>
              </a:r>
            </a:p>
          </p:txBody>
        </p:sp>
        <p:sp>
          <p:nvSpPr>
            <p:cNvPr id="77883" name="Oval 59"/>
            <p:cNvSpPr>
              <a:spLocks noChangeArrowheads="1"/>
            </p:cNvSpPr>
            <p:nvPr/>
          </p:nvSpPr>
          <p:spPr bwMode="auto">
            <a:xfrm>
              <a:off x="2256" y="302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A,C</a:t>
              </a:r>
            </a:p>
          </p:txBody>
        </p:sp>
      </p:grpSp>
      <p:grpSp>
        <p:nvGrpSpPr>
          <p:cNvPr id="77887" name="Group 63"/>
          <p:cNvGrpSpPr>
            <a:grpSpLocks/>
          </p:cNvGrpSpPr>
          <p:nvPr/>
        </p:nvGrpSpPr>
        <p:grpSpPr bwMode="auto">
          <a:xfrm>
            <a:off x="3797300" y="2730500"/>
            <a:ext cx="3530600" cy="2222500"/>
            <a:chOff x="2392" y="1720"/>
            <a:chExt cx="2224" cy="1400"/>
          </a:xfrm>
        </p:grpSpPr>
        <p:sp>
          <p:nvSpPr>
            <p:cNvPr id="77858" name="Oval 34"/>
            <p:cNvSpPr>
              <a:spLocks noChangeArrowheads="1"/>
            </p:cNvSpPr>
            <p:nvPr/>
          </p:nvSpPr>
          <p:spPr bwMode="auto">
            <a:xfrm>
              <a:off x="3760" y="2068"/>
              <a:ext cx="856" cy="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</a:t>
              </a:r>
            </a:p>
            <a:p>
              <a:pPr algn="ctr"/>
              <a:r>
                <a:rPr lang="en-US" altLang="en-US"/>
                <a:t>A, B, C, D,</a:t>
              </a:r>
            </a:p>
            <a:p>
              <a:pPr algn="ctr"/>
              <a:r>
                <a:rPr lang="en-US" altLang="en-US"/>
                <a:t>E, F, G</a:t>
              </a:r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>
              <a:off x="2392" y="1720"/>
              <a:ext cx="136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 flipV="1">
              <a:off x="2764" y="2628"/>
              <a:ext cx="1036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84" name="Line 60"/>
            <p:cNvSpPr>
              <a:spLocks noChangeShapeType="1"/>
            </p:cNvSpPr>
            <p:nvPr/>
          </p:nvSpPr>
          <p:spPr bwMode="auto">
            <a:xfrm flipV="1">
              <a:off x="3072" y="2784"/>
              <a:ext cx="81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990600"/>
            <a:ext cx="616267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Scheduling Sandwich Tests: Example of a Dependency Chart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704975" y="6153150"/>
            <a:ext cx="1177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/>
              <a:t>Unit Tests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719513" y="6151563"/>
            <a:ext cx="1444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/>
              <a:t>Double Tests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481638" y="6134100"/>
            <a:ext cx="1355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/>
              <a:t>Triple Tests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7089775" y="6065838"/>
            <a:ext cx="1387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/>
              <a:t>SystemTests</a:t>
            </a:r>
          </a:p>
        </p:txBody>
      </p:sp>
    </p:spTree>
  </p:cSld>
  <p:clrMapOvr>
    <a:masterClrMapping/>
  </p:clrMapOvr>
  <p:transition advTm="4204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Steps in Integration-Testing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96888" y="1214438"/>
            <a:ext cx="70818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298700" y="1214438"/>
            <a:ext cx="24653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551363" y="1216025"/>
            <a:ext cx="2508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200" b="0">
                <a:solidFill>
                  <a:srgbClr val="0000D4"/>
                </a:solidFill>
              </a:rPr>
              <a:t> 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96888" y="1531938"/>
            <a:ext cx="75866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96888" y="2039938"/>
            <a:ext cx="8324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98475" y="2359025"/>
            <a:ext cx="2508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200" b="0">
                <a:solidFill>
                  <a:srgbClr val="0000D4"/>
                </a:solidFill>
              </a:rPr>
              <a:t>.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96888" y="2865438"/>
            <a:ext cx="5289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496888" y="3386138"/>
            <a:ext cx="546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496888" y="3894138"/>
            <a:ext cx="34115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496888" y="4414838"/>
            <a:ext cx="6632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496888" y="4935538"/>
            <a:ext cx="62118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496888" y="5443538"/>
            <a:ext cx="79898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496888" y="5761038"/>
            <a:ext cx="27447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301750"/>
            <a:ext cx="4038600" cy="49085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1. Based on the integration strategy, </a:t>
            </a:r>
            <a:r>
              <a:rPr lang="en-US" altLang="en-US" sz="2000" i="1"/>
              <a:t>select a component </a:t>
            </a:r>
            <a:r>
              <a:rPr lang="en-US" altLang="en-US" sz="2000"/>
              <a:t>to be tested. Unit test all the classes in the component.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2. Put selected component together; do any</a:t>
            </a:r>
            <a:r>
              <a:rPr lang="en-US" altLang="en-US" sz="2000" i="1"/>
              <a:t> preliminary fix-up </a:t>
            </a:r>
            <a:r>
              <a:rPr lang="en-US" altLang="en-US" sz="2000"/>
              <a:t>necessary to make the integration test operational (drivers, stubs)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3. Do</a:t>
            </a:r>
            <a:r>
              <a:rPr lang="en-US" altLang="en-US" sz="2000" i="1"/>
              <a:t> functional testing: </a:t>
            </a:r>
            <a:r>
              <a:rPr lang="en-US" altLang="en-US" sz="2000"/>
              <a:t>Define test cases that exercise all uses cases with the selected component</a:t>
            </a:r>
          </a:p>
        </p:txBody>
      </p:sp>
      <p:sp>
        <p:nvSpPr>
          <p:cNvPr id="7988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65650" y="1301750"/>
            <a:ext cx="4038600" cy="49085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4. Do </a:t>
            </a:r>
            <a:r>
              <a:rPr lang="en-US" altLang="en-US" sz="2000" i="1"/>
              <a:t>structural testing: </a:t>
            </a:r>
            <a:r>
              <a:rPr lang="en-US" altLang="en-US" sz="2000"/>
              <a:t>Define test cases that exercise the selected component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5. Execute </a:t>
            </a:r>
            <a:r>
              <a:rPr lang="en-US" altLang="en-US" sz="2000" i="1"/>
              <a:t>performance tests</a:t>
            </a:r>
            <a:endParaRPr lang="en-US" altLang="en-US" sz="2000" u="sng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6. </a:t>
            </a:r>
            <a:r>
              <a:rPr lang="en-US" altLang="en-US" sz="2000" i="1"/>
              <a:t>Keep records </a:t>
            </a:r>
            <a:r>
              <a:rPr lang="en-US" altLang="en-US" sz="2000"/>
              <a:t>of the test cases and testing activities.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7. Repeat steps 1  to 7 until the full system is tested.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The primary</a:t>
            </a:r>
            <a:r>
              <a:rPr lang="en-US" altLang="en-US" sz="2000" i="1"/>
              <a:t> goal of integration testing is to identify errors </a:t>
            </a:r>
            <a:r>
              <a:rPr lang="en-US" altLang="en-US" sz="2000"/>
              <a:t>in the (current) component configuration.</a:t>
            </a:r>
          </a:p>
        </p:txBody>
      </p:sp>
    </p:spTree>
  </p:cSld>
  <p:clrMapOvr>
    <a:masterClrMapping/>
  </p:clrMapOvr>
  <p:transition advTm="1241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build="p" autoUpdateAnimBg="0"/>
      <p:bldP spid="7988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Which Integration Strategy should you use?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155700"/>
            <a:ext cx="4038600" cy="52006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SzPct val="100000"/>
            </a:pPr>
            <a:r>
              <a:rPr lang="en-US" altLang="en-US" sz="2000"/>
              <a:t>Factors to consider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Amount of test harness (stubs &amp;drivers)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Location of critical parts in the system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Availability of hardware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Availability of components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Scheduling concerns</a:t>
            </a:r>
            <a:endParaRPr lang="en-US" altLang="en-US" sz="1800"/>
          </a:p>
          <a:p>
            <a:pPr>
              <a:buSzPct val="100000"/>
            </a:pPr>
            <a:r>
              <a:rPr lang="en-US" altLang="en-US" sz="2000"/>
              <a:t>Bottom up approach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good for object oriented design methodologies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Test driver interfaces must match component interfaces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...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168400"/>
            <a:ext cx="4038600" cy="51752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lvl="1">
              <a:buClr>
                <a:schemeClr val="tx2"/>
              </a:buClr>
            </a:pPr>
            <a:r>
              <a:rPr lang="en-US" altLang="en-US"/>
              <a:t>...Top-level components are usually important and cannot be neglected up to the end of testing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 Detection of design errors postponed until end of testing</a:t>
            </a:r>
            <a:endParaRPr lang="en-US" altLang="en-US" sz="1800"/>
          </a:p>
          <a:p>
            <a:pPr>
              <a:buSzPct val="100000"/>
            </a:pPr>
            <a:r>
              <a:rPr lang="en-US" altLang="en-US" sz="2000"/>
              <a:t>Top down approach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Test cases can be defined in terms of functions examined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Need to maintain correctness of test stubs 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Writing stubs can be difficult</a:t>
            </a:r>
          </a:p>
        </p:txBody>
      </p:sp>
    </p:spTree>
  </p:cSld>
  <p:clrMapOvr>
    <a:masterClrMapping/>
  </p:clrMapOvr>
  <p:transition advTm="542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0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Integration Testing Strategy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entire system is viewed as a collection of subsystems (sets of classes) determined during the system and object design. </a:t>
            </a:r>
          </a:p>
          <a:p>
            <a:r>
              <a:rPr lang="en-US" altLang="en-US"/>
              <a:t>The order in which the subsystems are selected for testing and integration determines the testing strategy</a:t>
            </a:r>
          </a:p>
          <a:p>
            <a:pPr lvl="1"/>
            <a:r>
              <a:rPr lang="en-US" altLang="en-US" sz="2400"/>
              <a:t>Big bang integration (Nonincremental)</a:t>
            </a:r>
          </a:p>
          <a:p>
            <a:pPr lvl="1"/>
            <a:r>
              <a:rPr lang="en-US" altLang="en-US" sz="2400"/>
              <a:t>Bottom up integration</a:t>
            </a:r>
          </a:p>
          <a:p>
            <a:pPr lvl="1"/>
            <a:r>
              <a:rPr lang="en-US" altLang="en-US" sz="2400"/>
              <a:t>Top down integration</a:t>
            </a:r>
          </a:p>
          <a:p>
            <a:pPr lvl="1"/>
            <a:r>
              <a:rPr lang="en-US" altLang="en-US" sz="2400"/>
              <a:t>Sandwich testing</a:t>
            </a:r>
          </a:p>
          <a:p>
            <a:pPr lvl="1"/>
            <a:r>
              <a:rPr lang="en-US" altLang="en-US" sz="2400"/>
              <a:t>Variations of the above</a:t>
            </a:r>
          </a:p>
          <a:p>
            <a:r>
              <a:rPr lang="en-US" altLang="en-US"/>
              <a:t>For the selection use  the  system decomposition from the System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System Testing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Functional Testing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Structure Testing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Performance Testing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Acceptance Testing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Installation Testing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/>
              <a:t>Impact of requirements on system testing: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The more explicit the requirements, the easier they are to test.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Quality of use cases determines the ease of functional testing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Quality of subsystem decomposition determines the ease of structure testing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Quality of nonfunctional requirements and constraints determines the ease of performance tests:</a:t>
            </a:r>
          </a:p>
        </p:txBody>
      </p:sp>
    </p:spTree>
  </p:cSld>
  <p:clrMapOvr>
    <a:masterClrMapping/>
  </p:clrMapOvr>
  <p:transition advTm="18614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Structure Testing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800" i="1">
                <a:solidFill>
                  <a:srgbClr val="DD0806"/>
                </a:solidFill>
              </a:rPr>
              <a:t>Essentially the same as white box testing.</a:t>
            </a:r>
          </a:p>
          <a:p>
            <a:r>
              <a:rPr lang="en-US" altLang="en-US">
                <a:solidFill>
                  <a:srgbClr val="0000D4"/>
                </a:solidFill>
              </a:rPr>
              <a:t>Goal: Cover all paths in the system design</a:t>
            </a:r>
          </a:p>
          <a:p>
            <a:pPr lvl="1"/>
            <a:r>
              <a:rPr lang="en-US" altLang="en-US"/>
              <a:t>Exercise all input and output parameters of each component.</a:t>
            </a:r>
          </a:p>
          <a:p>
            <a:pPr lvl="1"/>
            <a:r>
              <a:rPr lang="en-US" altLang="en-US"/>
              <a:t>Exercise all components and all calls (each component is called at least once and every component is called by all possible callers.)</a:t>
            </a:r>
          </a:p>
          <a:p>
            <a:pPr lvl="1"/>
            <a:r>
              <a:rPr lang="en-US" altLang="en-US"/>
              <a:t>Use conditional and iteration testing as in unit testing.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935038" y="2481263"/>
            <a:ext cx="7237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023938" y="2754313"/>
            <a:ext cx="531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896938" y="3135313"/>
            <a:ext cx="566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60388" y="3622675"/>
            <a:ext cx="593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839788" y="4087813"/>
            <a:ext cx="7413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839788" y="4468813"/>
            <a:ext cx="7434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966788" y="4722813"/>
            <a:ext cx="515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839788" y="5103813"/>
            <a:ext cx="786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966788" y="5357813"/>
            <a:ext cx="5121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advTm="11102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Functional Testing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339850" y="1274763"/>
            <a:ext cx="257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338263" y="1984375"/>
            <a:ext cx="434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819275" y="2611438"/>
            <a:ext cx="5370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047875" y="286543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819275" y="3373438"/>
            <a:ext cx="4322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820863" y="388302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2047875" y="4135438"/>
            <a:ext cx="569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047875" y="4389438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2047875" y="5151438"/>
            <a:ext cx="217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80" name="Rectangle 1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 i="1">
                <a:solidFill>
                  <a:srgbClr val="FC0128"/>
                </a:solidFill>
              </a:rPr>
              <a:t>Essentially the same as black box testing</a:t>
            </a:r>
            <a:endParaRPr lang="en-US" altLang="en-US">
              <a:solidFill>
                <a:srgbClr val="FC0128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Goal: Test functionality of system</a:t>
            </a:r>
          </a:p>
          <a:p>
            <a:r>
              <a:rPr lang="en-US" altLang="en-US"/>
              <a:t>Test cases are designed from the requirements analysis document  (better: user manual) and centered around requirements and  key functions (use cases)</a:t>
            </a:r>
          </a:p>
          <a:p>
            <a:r>
              <a:rPr lang="en-US" altLang="en-US"/>
              <a:t>The system is treated as black box.</a:t>
            </a:r>
          </a:p>
          <a:p>
            <a:r>
              <a:rPr lang="en-US" altLang="en-US"/>
              <a:t>Unit test cases can be reused, but in end user oriented new test cases have to be developed as well.</a:t>
            </a:r>
          </a:p>
        </p:txBody>
      </p:sp>
    </p:spTree>
  </p:cSld>
  <p:clrMapOvr>
    <a:masterClrMapping/>
  </p:clrMapOvr>
  <p:transition advTm="2784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Performance Testing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9863" y="1209675"/>
            <a:ext cx="4638675" cy="4921250"/>
          </a:xfrm>
          <a:noFill/>
          <a:ln/>
        </p:spPr>
        <p:txBody>
          <a:bodyPr/>
          <a:lstStyle/>
          <a:p>
            <a:r>
              <a:rPr lang="en-US" altLang="en-US" sz="2000"/>
              <a:t>Stress Testing</a:t>
            </a:r>
          </a:p>
          <a:p>
            <a:pPr lvl="1"/>
            <a:r>
              <a:rPr lang="en-US" altLang="en-US" sz="1800"/>
              <a:t>Stress limits of system (maximum # of users, peak </a:t>
            </a:r>
            <a:r>
              <a:rPr lang="en-US" altLang="en-US" sz="1800">
                <a:solidFill>
                  <a:srgbClr val="000000"/>
                </a:solidFill>
              </a:rPr>
              <a:t>demands, extended operation</a:t>
            </a:r>
            <a:r>
              <a:rPr lang="en-US" altLang="en-US">
                <a:solidFill>
                  <a:srgbClr val="000000"/>
                </a:solidFill>
              </a:rPr>
              <a:t>)</a:t>
            </a:r>
          </a:p>
          <a:p>
            <a:r>
              <a:rPr lang="en-US" altLang="en-US" sz="2000"/>
              <a:t>Volume testing</a:t>
            </a:r>
          </a:p>
          <a:p>
            <a:pPr lvl="1"/>
            <a:r>
              <a:rPr lang="en-US" altLang="en-US" sz="1800"/>
              <a:t>Test what happens if large amounts of data are handled</a:t>
            </a:r>
          </a:p>
          <a:p>
            <a:r>
              <a:rPr lang="en-US" altLang="en-US" sz="2000"/>
              <a:t>Configuration testing</a:t>
            </a:r>
          </a:p>
          <a:p>
            <a:pPr lvl="1"/>
            <a:r>
              <a:rPr lang="en-US" altLang="en-US" sz="1800"/>
              <a:t>Test the various software and hardware configurations </a:t>
            </a:r>
          </a:p>
          <a:p>
            <a:r>
              <a:rPr lang="en-US" altLang="en-US" sz="2000"/>
              <a:t>Compatibility test</a:t>
            </a:r>
          </a:p>
          <a:p>
            <a:pPr lvl="1"/>
            <a:r>
              <a:rPr lang="en-US" altLang="en-US" sz="1800"/>
              <a:t>Test backward compatibility with existing systems</a:t>
            </a:r>
          </a:p>
          <a:p>
            <a:r>
              <a:rPr lang="en-US" altLang="en-US" sz="2000"/>
              <a:t>Security testing</a:t>
            </a:r>
          </a:p>
          <a:p>
            <a:pPr lvl="1"/>
            <a:r>
              <a:rPr lang="en-US" altLang="en-US" sz="1800"/>
              <a:t>Try to violate security requirements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81563" y="1176338"/>
            <a:ext cx="4051300" cy="4921250"/>
          </a:xfrm>
          <a:noFill/>
          <a:ln/>
        </p:spPr>
        <p:txBody>
          <a:bodyPr/>
          <a:lstStyle/>
          <a:p>
            <a:r>
              <a:rPr lang="en-US" altLang="en-US" sz="2000"/>
              <a:t>Timing testing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</a:rPr>
              <a:t>Evaluate response times and time to perform a function</a:t>
            </a:r>
            <a:endParaRPr lang="en-US" altLang="en-US" sz="1800"/>
          </a:p>
          <a:p>
            <a:r>
              <a:rPr lang="en-US" altLang="en-US" sz="2000"/>
              <a:t>Environmental test</a:t>
            </a:r>
          </a:p>
          <a:p>
            <a:pPr lvl="1"/>
            <a:r>
              <a:rPr lang="en-US" altLang="en-US" sz="1800"/>
              <a:t>Test tolerances for heat, humidity, motion, portability</a:t>
            </a:r>
          </a:p>
          <a:p>
            <a:r>
              <a:rPr lang="en-US" altLang="en-US" sz="2000"/>
              <a:t>Quality testing</a:t>
            </a:r>
          </a:p>
          <a:p>
            <a:pPr lvl="1"/>
            <a:r>
              <a:rPr lang="en-US" altLang="en-US" sz="1800"/>
              <a:t>Test reliability, maintain- ability &amp; availability of the system</a:t>
            </a:r>
          </a:p>
          <a:p>
            <a:r>
              <a:rPr lang="en-US" altLang="en-US" sz="2000"/>
              <a:t>Recovery testing</a:t>
            </a:r>
          </a:p>
          <a:p>
            <a:pPr lvl="1"/>
            <a:r>
              <a:rPr lang="en-US" altLang="en-US" sz="1800"/>
              <a:t>Tests system’s response to presence of errors or loss of data.</a:t>
            </a:r>
          </a:p>
          <a:p>
            <a:r>
              <a:rPr lang="en-US" altLang="en-US" sz="2000"/>
              <a:t>Human factors testing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</a:rPr>
              <a:t>Tests user interface  with user</a:t>
            </a:r>
          </a:p>
        </p:txBody>
      </p:sp>
    </p:spTree>
  </p:cSld>
  <p:clrMapOvr>
    <a:masterClrMapping/>
  </p:clrMapOvr>
  <p:transition advTm="235344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 Cases for Performance Testing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074738"/>
            <a:ext cx="8255000" cy="4921250"/>
          </a:xfrm>
          <a:noFill/>
          <a:ln/>
        </p:spPr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Push the (integrated) system to its limits.</a:t>
            </a:r>
          </a:p>
          <a:p>
            <a:r>
              <a:rPr lang="en-US" altLang="en-US" b="1">
                <a:solidFill>
                  <a:srgbClr val="FC0128"/>
                </a:solidFill>
              </a:rPr>
              <a:t>Goal: Try to break the subsystem</a:t>
            </a:r>
          </a:p>
          <a:p>
            <a:r>
              <a:rPr lang="en-US" altLang="en-US" b="1"/>
              <a:t>Test how the system behaves when overloaded. </a:t>
            </a:r>
            <a:endParaRPr lang="en-US" altLang="en-US" sz="2000" b="1"/>
          </a:p>
          <a:p>
            <a:pPr lvl="1"/>
            <a:r>
              <a:rPr lang="en-US" altLang="en-US"/>
              <a:t>Can bottlenecks be identified?  (First candidates for  redesign in the next iteration</a:t>
            </a:r>
          </a:p>
          <a:p>
            <a:r>
              <a:rPr lang="en-US" altLang="en-US" b="1"/>
              <a:t>Try unusual orders of execution </a:t>
            </a:r>
            <a:endParaRPr lang="en-US" altLang="en-US" sz="2000" b="1"/>
          </a:p>
          <a:p>
            <a:pPr lvl="1"/>
            <a:r>
              <a:rPr lang="en-US" altLang="en-US"/>
              <a:t>Call a receive()  before send()</a:t>
            </a:r>
          </a:p>
          <a:p>
            <a:r>
              <a:rPr lang="en-US" altLang="en-US" b="1"/>
              <a:t>Check the system’s response to large volumes of data</a:t>
            </a:r>
            <a:endParaRPr lang="en-US" altLang="en-US" sz="2000" b="1"/>
          </a:p>
          <a:p>
            <a:pPr lvl="1"/>
            <a:r>
              <a:rPr lang="en-US" altLang="en-US"/>
              <a:t>If the system is supposed to handle 1000 items, try it with 1001 items.</a:t>
            </a:r>
          </a:p>
          <a:p>
            <a:r>
              <a:rPr lang="en-US" altLang="en-US" b="1"/>
              <a:t>What is the amount of time spent in different use cases?</a:t>
            </a:r>
            <a:endParaRPr lang="en-US" altLang="en-US" sz="2000" b="1"/>
          </a:p>
          <a:p>
            <a:pPr lvl="1"/>
            <a:r>
              <a:rPr lang="en-US" altLang="en-US" sz="1800"/>
              <a:t>Are typical cases executed  in a timely fashion?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503488" y="2033588"/>
            <a:ext cx="646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advTm="51584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Acceptance Testing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44488" y="1843088"/>
            <a:ext cx="503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44488" y="2224088"/>
            <a:ext cx="4652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44488" y="2605088"/>
            <a:ext cx="6278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44488" y="2986088"/>
            <a:ext cx="8558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573088" y="3240088"/>
            <a:ext cx="6805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788988" y="4078288"/>
            <a:ext cx="4678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788988" y="4459288"/>
            <a:ext cx="7694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788988" y="5297488"/>
            <a:ext cx="5091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788988" y="5678488"/>
            <a:ext cx="5218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65250"/>
            <a:ext cx="4038600" cy="50101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Goal: Demonstrate system is ready for operational use</a:t>
            </a:r>
            <a:endParaRPr lang="en-US" altLang="en-US">
              <a:solidFill>
                <a:srgbClr val="000000"/>
              </a:solidFill>
            </a:endParaRPr>
          </a:p>
          <a:p>
            <a:pPr lvl="1"/>
            <a:r>
              <a:rPr lang="en-US" altLang="en-US"/>
              <a:t>Choice of tests is made by client/sponsor</a:t>
            </a:r>
          </a:p>
          <a:p>
            <a:pPr lvl="1"/>
            <a:r>
              <a:rPr lang="en-US" altLang="en-US"/>
              <a:t>Many tests can be taken from integration testing</a:t>
            </a:r>
          </a:p>
          <a:p>
            <a:pPr lvl="1"/>
            <a:r>
              <a:rPr lang="en-US" altLang="en-US"/>
              <a:t>Acceptance test is performed by the client, not by the developer.</a:t>
            </a:r>
          </a:p>
          <a:p>
            <a:r>
              <a:rPr lang="en-US" altLang="en-US" sz="2000"/>
              <a:t>Majority of all bugs in software is typically found by the client after the system is in use, not by the developers or testers. Therefore two kinds of additional tests: 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65250"/>
            <a:ext cx="4273550" cy="50292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i="1">
                <a:solidFill>
                  <a:srgbClr val="000000"/>
                </a:solidFill>
              </a:rPr>
              <a:t>Alpha test:</a:t>
            </a:r>
            <a:endParaRPr lang="en-US" altLang="en-US">
              <a:solidFill>
                <a:srgbClr val="000000"/>
              </a:solidFill>
            </a:endParaRPr>
          </a:p>
          <a:p>
            <a:pPr lvl="1"/>
            <a:r>
              <a:rPr lang="en-US" altLang="en-US"/>
              <a:t>Sponsor uses the software at the </a:t>
            </a:r>
            <a:r>
              <a:rPr lang="en-US" altLang="en-US" i="1"/>
              <a:t>developer’s site.</a:t>
            </a:r>
            <a:endParaRPr lang="en-US" altLang="en-US"/>
          </a:p>
          <a:p>
            <a:pPr lvl="1"/>
            <a:r>
              <a:rPr lang="en-US" altLang="en-US"/>
              <a:t>Software used in a controlled setting, with the developer always ready to fix bugs.</a:t>
            </a:r>
          </a:p>
          <a:p>
            <a:r>
              <a:rPr lang="en-US" altLang="en-US" i="1">
                <a:solidFill>
                  <a:srgbClr val="000000"/>
                </a:solidFill>
              </a:rPr>
              <a:t>Beta test:</a:t>
            </a:r>
            <a:endParaRPr lang="en-US" altLang="en-US">
              <a:solidFill>
                <a:srgbClr val="000000"/>
              </a:solidFill>
            </a:endParaRPr>
          </a:p>
          <a:p>
            <a:pPr lvl="1"/>
            <a:r>
              <a:rPr lang="en-US" altLang="en-US"/>
              <a:t>Conducted at </a:t>
            </a:r>
            <a:r>
              <a:rPr lang="en-US" altLang="en-US" i="1"/>
              <a:t>sponsor’s site </a:t>
            </a:r>
            <a:r>
              <a:rPr lang="en-US" altLang="en-US"/>
              <a:t>(developer is not present)</a:t>
            </a:r>
          </a:p>
          <a:p>
            <a:pPr lvl="1"/>
            <a:r>
              <a:rPr lang="en-US" altLang="en-US"/>
              <a:t>Software gets a realistic workout in target environ- ment</a:t>
            </a:r>
          </a:p>
          <a:p>
            <a:pPr lvl="1"/>
            <a:r>
              <a:rPr lang="en-US" altLang="en-US"/>
              <a:t>Potential customer might get discouraged</a:t>
            </a:r>
          </a:p>
        </p:txBody>
      </p:sp>
    </p:spTree>
  </p:cSld>
  <p:clrMapOvr>
    <a:masterClrMapping/>
  </p:clrMapOvr>
  <p:transition advTm="211328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Testing has its own Life Cycle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38375" y="1477963"/>
            <a:ext cx="3552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Establish the test objectives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238375" y="2049463"/>
            <a:ext cx="27098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Design the test cases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238375" y="2620963"/>
            <a:ext cx="2538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Write the test cases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238375" y="3192463"/>
            <a:ext cx="2370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Test the test cases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238375" y="3763963"/>
            <a:ext cx="2225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Execute the tests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238375" y="4335463"/>
            <a:ext cx="30622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Evaluate the test results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238375" y="4906963"/>
            <a:ext cx="24812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Change the system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238375" y="5478463"/>
            <a:ext cx="2770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0">
                <a:solidFill>
                  <a:srgbClr val="0000D4"/>
                </a:solidFill>
              </a:rPr>
              <a:t>Do regression testing</a:t>
            </a:r>
          </a:p>
        </p:txBody>
      </p:sp>
      <p:sp>
        <p:nvSpPr>
          <p:cNvPr id="88075" name="Freeform 11" descr="50%"/>
          <p:cNvSpPr>
            <a:spLocks/>
          </p:cNvSpPr>
          <p:nvPr/>
        </p:nvSpPr>
        <p:spPr bwMode="auto">
          <a:xfrm>
            <a:off x="6210300" y="4152900"/>
            <a:ext cx="522288" cy="1970088"/>
          </a:xfrm>
          <a:custGeom>
            <a:avLst/>
            <a:gdLst>
              <a:gd name="T0" fmla="*/ 0 w 329"/>
              <a:gd name="T1" fmla="*/ 1240 h 1241"/>
              <a:gd name="T2" fmla="*/ 56 w 329"/>
              <a:gd name="T3" fmla="*/ 1240 h 1241"/>
              <a:gd name="T4" fmla="*/ 104 w 329"/>
              <a:gd name="T5" fmla="*/ 1192 h 1241"/>
              <a:gd name="T6" fmla="*/ 160 w 329"/>
              <a:gd name="T7" fmla="*/ 1104 h 1241"/>
              <a:gd name="T8" fmla="*/ 208 w 329"/>
              <a:gd name="T9" fmla="*/ 984 h 1241"/>
              <a:gd name="T10" fmla="*/ 280 w 329"/>
              <a:gd name="T11" fmla="*/ 672 h 1241"/>
              <a:gd name="T12" fmla="*/ 320 w 329"/>
              <a:gd name="T13" fmla="*/ 296 h 1241"/>
              <a:gd name="T14" fmla="*/ 328 w 329"/>
              <a:gd name="T15" fmla="*/ 0 h 1241"/>
              <a:gd name="T16" fmla="*/ 272 w 329"/>
              <a:gd name="T17" fmla="*/ 280 h 1241"/>
              <a:gd name="T18" fmla="*/ 192 w 329"/>
              <a:gd name="T19" fmla="*/ 432 h 1241"/>
              <a:gd name="T20" fmla="*/ 120 w 329"/>
              <a:gd name="T21" fmla="*/ 488 h 1241"/>
              <a:gd name="T22" fmla="*/ 0 w 329"/>
              <a:gd name="T23" fmla="*/ 504 h 1241"/>
              <a:gd name="T24" fmla="*/ 0 w 329"/>
              <a:gd name="T25" fmla="*/ 124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1241">
                <a:moveTo>
                  <a:pt x="0" y="1240"/>
                </a:moveTo>
                <a:lnTo>
                  <a:pt x="56" y="1240"/>
                </a:lnTo>
                <a:lnTo>
                  <a:pt x="104" y="1192"/>
                </a:lnTo>
                <a:lnTo>
                  <a:pt x="160" y="1104"/>
                </a:lnTo>
                <a:lnTo>
                  <a:pt x="208" y="984"/>
                </a:lnTo>
                <a:lnTo>
                  <a:pt x="280" y="672"/>
                </a:lnTo>
                <a:lnTo>
                  <a:pt x="320" y="296"/>
                </a:lnTo>
                <a:lnTo>
                  <a:pt x="328" y="0"/>
                </a:lnTo>
                <a:lnTo>
                  <a:pt x="272" y="280"/>
                </a:lnTo>
                <a:lnTo>
                  <a:pt x="192" y="432"/>
                </a:lnTo>
                <a:lnTo>
                  <a:pt x="120" y="488"/>
                </a:lnTo>
                <a:lnTo>
                  <a:pt x="0" y="504"/>
                </a:lnTo>
                <a:lnTo>
                  <a:pt x="0" y="1240"/>
                </a:lnTo>
              </a:path>
            </a:pathLst>
          </a:custGeom>
          <a:pattFill prst="pct50">
            <a:fgClr>
              <a:srgbClr val="000000"/>
            </a:fgClr>
            <a:bgClr>
              <a:srgbClr val="FFFFFF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6" name="Freeform 12"/>
          <p:cNvSpPr>
            <a:spLocks/>
          </p:cNvSpPr>
          <p:nvPr/>
        </p:nvSpPr>
        <p:spPr bwMode="auto">
          <a:xfrm>
            <a:off x="5727700" y="1308100"/>
            <a:ext cx="484188" cy="2909888"/>
          </a:xfrm>
          <a:custGeom>
            <a:avLst/>
            <a:gdLst>
              <a:gd name="T0" fmla="*/ 304 w 305"/>
              <a:gd name="T1" fmla="*/ 544 h 1833"/>
              <a:gd name="T2" fmla="*/ 304 w 305"/>
              <a:gd name="T3" fmla="*/ 0 h 1833"/>
              <a:gd name="T4" fmla="*/ 0 w 305"/>
              <a:gd name="T5" fmla="*/ 896 h 1833"/>
              <a:gd name="T6" fmla="*/ 304 w 305"/>
              <a:gd name="T7" fmla="*/ 1832 h 1833"/>
              <a:gd name="T8" fmla="*/ 304 w 305"/>
              <a:gd name="T9" fmla="*/ 1264 h 1833"/>
              <a:gd name="T10" fmla="*/ 304 w 305"/>
              <a:gd name="T11" fmla="*/ 544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" h="1833">
                <a:moveTo>
                  <a:pt x="304" y="544"/>
                </a:moveTo>
                <a:lnTo>
                  <a:pt x="304" y="0"/>
                </a:lnTo>
                <a:lnTo>
                  <a:pt x="0" y="896"/>
                </a:lnTo>
                <a:lnTo>
                  <a:pt x="304" y="1832"/>
                </a:lnTo>
                <a:lnTo>
                  <a:pt x="304" y="1264"/>
                </a:lnTo>
                <a:lnTo>
                  <a:pt x="304" y="5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7" name="Freeform 13"/>
          <p:cNvSpPr>
            <a:spLocks/>
          </p:cNvSpPr>
          <p:nvPr/>
        </p:nvSpPr>
        <p:spPr bwMode="auto">
          <a:xfrm>
            <a:off x="6210300" y="2171700"/>
            <a:ext cx="522288" cy="1957388"/>
          </a:xfrm>
          <a:custGeom>
            <a:avLst/>
            <a:gdLst>
              <a:gd name="T0" fmla="*/ 0 w 329"/>
              <a:gd name="T1" fmla="*/ 0 h 1233"/>
              <a:gd name="T2" fmla="*/ 56 w 329"/>
              <a:gd name="T3" fmla="*/ 0 h 1233"/>
              <a:gd name="T4" fmla="*/ 104 w 329"/>
              <a:gd name="T5" fmla="*/ 40 h 1233"/>
              <a:gd name="T6" fmla="*/ 160 w 329"/>
              <a:gd name="T7" fmla="*/ 128 h 1233"/>
              <a:gd name="T8" fmla="*/ 208 w 329"/>
              <a:gd name="T9" fmla="*/ 248 h 1233"/>
              <a:gd name="T10" fmla="*/ 280 w 329"/>
              <a:gd name="T11" fmla="*/ 568 h 1233"/>
              <a:gd name="T12" fmla="*/ 320 w 329"/>
              <a:gd name="T13" fmla="*/ 944 h 1233"/>
              <a:gd name="T14" fmla="*/ 328 w 329"/>
              <a:gd name="T15" fmla="*/ 1232 h 1233"/>
              <a:gd name="T16" fmla="*/ 272 w 329"/>
              <a:gd name="T17" fmla="*/ 952 h 1233"/>
              <a:gd name="T18" fmla="*/ 192 w 329"/>
              <a:gd name="T19" fmla="*/ 800 h 1233"/>
              <a:gd name="T20" fmla="*/ 120 w 329"/>
              <a:gd name="T21" fmla="*/ 744 h 1233"/>
              <a:gd name="T22" fmla="*/ 0 w 329"/>
              <a:gd name="T23" fmla="*/ 728 h 1233"/>
              <a:gd name="T24" fmla="*/ 0 w 329"/>
              <a:gd name="T25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1233">
                <a:moveTo>
                  <a:pt x="0" y="0"/>
                </a:moveTo>
                <a:lnTo>
                  <a:pt x="56" y="0"/>
                </a:lnTo>
                <a:lnTo>
                  <a:pt x="104" y="40"/>
                </a:lnTo>
                <a:lnTo>
                  <a:pt x="160" y="128"/>
                </a:lnTo>
                <a:lnTo>
                  <a:pt x="208" y="248"/>
                </a:lnTo>
                <a:lnTo>
                  <a:pt x="280" y="568"/>
                </a:lnTo>
                <a:lnTo>
                  <a:pt x="320" y="944"/>
                </a:lnTo>
                <a:lnTo>
                  <a:pt x="328" y="1232"/>
                </a:lnTo>
                <a:lnTo>
                  <a:pt x="272" y="952"/>
                </a:lnTo>
                <a:lnTo>
                  <a:pt x="192" y="800"/>
                </a:lnTo>
                <a:lnTo>
                  <a:pt x="120" y="744"/>
                </a:lnTo>
                <a:lnTo>
                  <a:pt x="0" y="72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6216650" y="4959350"/>
            <a:ext cx="0" cy="1155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advTm="10366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 Team</a:t>
            </a:r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3168650" y="2660650"/>
            <a:ext cx="2146300" cy="18796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773488" y="3121025"/>
            <a:ext cx="8318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80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1530350" y="1587500"/>
            <a:ext cx="1854200" cy="1130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400">
                <a:solidFill>
                  <a:schemeClr val="bg2"/>
                </a:solidFill>
              </a:rPr>
              <a:t>Analyst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738563" y="3603625"/>
            <a:ext cx="10493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80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768350" y="3238500"/>
            <a:ext cx="1854200" cy="1155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400">
                <a:solidFill>
                  <a:schemeClr val="bg2"/>
                </a:solidFill>
              </a:rPr>
              <a:t>User</a:t>
            </a: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5391150" y="1390650"/>
            <a:ext cx="1854200" cy="7620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>
                <a:solidFill>
                  <a:schemeClr val="bg1"/>
                </a:solidFill>
              </a:rPr>
              <a:t>Programmer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 flipH="1">
            <a:off x="5384800" y="1123950"/>
            <a:ext cx="2019300" cy="133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H="1">
            <a:off x="5384800" y="1130300"/>
            <a:ext cx="2019300" cy="132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384800" y="1079500"/>
            <a:ext cx="1993900" cy="132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7302500" y="1244600"/>
            <a:ext cx="1384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0" i="1">
                <a:solidFill>
                  <a:srgbClr val="000000"/>
                </a:solidFill>
              </a:rPr>
              <a:t>too familiar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7302500" y="1511300"/>
            <a:ext cx="11604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0" i="1">
                <a:solidFill>
                  <a:srgbClr val="000000"/>
                </a:solidFill>
              </a:rPr>
              <a:t>with code</a:t>
            </a:r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3016250" y="609600"/>
            <a:ext cx="2222500" cy="1079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400">
                <a:solidFill>
                  <a:schemeClr val="bg2"/>
                </a:solidFill>
              </a:rPr>
              <a:t>Professional</a:t>
            </a:r>
          </a:p>
          <a:p>
            <a:pPr algn="ctr"/>
            <a:r>
              <a:rPr lang="en-US" altLang="en-US" sz="2400">
                <a:solidFill>
                  <a:schemeClr val="bg2"/>
                </a:solidFill>
              </a:rPr>
              <a:t>Tester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H="1" flipV="1">
            <a:off x="4324350" y="4572000"/>
            <a:ext cx="6667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2901950" y="2501900"/>
            <a:ext cx="57785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2597150" y="3752850"/>
            <a:ext cx="5397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4197350" y="1682750"/>
            <a:ext cx="120650" cy="958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H="1">
            <a:off x="5314950" y="3568700"/>
            <a:ext cx="4572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108" name="Oval 20"/>
          <p:cNvSpPr>
            <a:spLocks noChangeArrowheads="1"/>
          </p:cNvSpPr>
          <p:nvPr/>
        </p:nvSpPr>
        <p:spPr bwMode="auto">
          <a:xfrm>
            <a:off x="3663950" y="4940300"/>
            <a:ext cx="2844800" cy="1435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400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altLang="en-US" sz="2400">
                <a:solidFill>
                  <a:schemeClr val="bg2"/>
                </a:solidFill>
              </a:rPr>
              <a:t>Management</a:t>
            </a:r>
          </a:p>
          <a:p>
            <a:pPr algn="ctr"/>
            <a:r>
              <a:rPr lang="en-US" altLang="en-US" sz="2400">
                <a:solidFill>
                  <a:schemeClr val="bg2"/>
                </a:solidFill>
              </a:rPr>
              <a:t>Specialist</a:t>
            </a:r>
          </a:p>
        </p:txBody>
      </p:sp>
      <p:sp>
        <p:nvSpPr>
          <p:cNvPr id="89109" name="Oval 21"/>
          <p:cNvSpPr>
            <a:spLocks noChangeArrowheads="1"/>
          </p:cNvSpPr>
          <p:nvPr/>
        </p:nvSpPr>
        <p:spPr bwMode="auto">
          <a:xfrm>
            <a:off x="5778500" y="3028950"/>
            <a:ext cx="1911350" cy="1155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400">
                <a:solidFill>
                  <a:schemeClr val="bg2"/>
                </a:solidFill>
              </a:rPr>
              <a:t>System </a:t>
            </a:r>
          </a:p>
          <a:p>
            <a:pPr algn="ctr"/>
            <a:r>
              <a:rPr lang="en-US" altLang="en-US" sz="2400">
                <a:solidFill>
                  <a:schemeClr val="bg2"/>
                </a:solidFill>
              </a:rPr>
              <a:t>Designer</a:t>
            </a:r>
          </a:p>
        </p:txBody>
      </p:sp>
    </p:spTree>
  </p:cSld>
  <p:clrMapOvr>
    <a:masterClrMapping/>
  </p:clrMapOvr>
  <p:transition advTm="79568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263650"/>
            <a:ext cx="8255000" cy="4800600"/>
          </a:xfrm>
          <a:noFill/>
          <a:ln/>
          <a:effectLst>
            <a:outerShdw dist="107763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/>
              <a:t>Testing is still a black art, but many rules and heuristics are available</a:t>
            </a:r>
          </a:p>
          <a:p>
            <a:r>
              <a:rPr lang="en-US" altLang="en-US"/>
              <a:t>Testing consists of</a:t>
            </a:r>
            <a:r>
              <a:rPr lang="en-US" altLang="en-US" sz="2800"/>
              <a:t> </a:t>
            </a:r>
            <a:r>
              <a:rPr lang="en-US" altLang="en-US"/>
              <a:t>component-testing</a:t>
            </a:r>
            <a:r>
              <a:rPr lang="en-US" altLang="en-US" sz="2800"/>
              <a:t> (</a:t>
            </a:r>
            <a:r>
              <a:rPr lang="en-US" altLang="en-US"/>
              <a:t>unit testing, integration testing) and system testing</a:t>
            </a:r>
          </a:p>
          <a:p>
            <a:r>
              <a:rPr lang="en-US" altLang="en-US"/>
              <a:t>Design Patterns can be used for integration testing</a:t>
            </a:r>
          </a:p>
          <a:p>
            <a:r>
              <a:rPr lang="en-US" altLang="en-US"/>
              <a:t>Testing has its own lifecycle</a:t>
            </a:r>
          </a:p>
        </p:txBody>
      </p:sp>
    </p:spTree>
  </p:cSld>
  <p:clrMapOvr>
    <a:masterClrMapping/>
  </p:clrMapOvr>
  <p:transition advTm="8441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Using the Bridge Pattern to enable early Integration Testing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Use the bridge pattern to provide multiple implementations under the same interface.</a:t>
            </a:r>
          </a:p>
          <a:p>
            <a:r>
              <a:rPr lang="en-US" altLang="en-US"/>
              <a:t>Interface to a component that is incomplete, not yet known or unavailable during testing</a:t>
            </a:r>
          </a:p>
        </p:txBody>
      </p: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430213" y="3638550"/>
            <a:ext cx="8064500" cy="2206625"/>
            <a:chOff x="271" y="2292"/>
            <a:chExt cx="5080" cy="1390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271" y="2303"/>
              <a:ext cx="856" cy="5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VIP</a:t>
              </a:r>
            </a:p>
          </p:txBody>
        </p:sp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1604" y="2292"/>
              <a:ext cx="1720" cy="6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Seat Interface</a:t>
              </a:r>
            </a:p>
            <a:p>
              <a:pPr algn="ctr"/>
              <a:r>
                <a:rPr lang="en-US" altLang="en-US"/>
                <a:t>(in Vehicle Subsystem)</a:t>
              </a:r>
            </a:p>
          </p:txBody>
        </p: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3780" y="2388"/>
              <a:ext cx="1571" cy="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Seat Implementation</a:t>
              </a:r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1135" y="2629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2063" y="3295"/>
              <a:ext cx="920" cy="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Stub Code</a:t>
              </a:r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4357" y="3295"/>
              <a:ext cx="920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Real Seat</a:t>
              </a:r>
            </a:p>
          </p:txBody>
        </p:sp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3215" y="3285"/>
              <a:ext cx="920" cy="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Simulated</a:t>
              </a:r>
            </a:p>
            <a:p>
              <a:pPr algn="ctr"/>
              <a:r>
                <a:rPr lang="en-US" altLang="en-US"/>
                <a:t>Seat (SA/RT)</a:t>
              </a:r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3343" y="2609"/>
              <a:ext cx="4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4" name="AutoShape 12"/>
            <p:cNvSpPr>
              <a:spLocks noChangeArrowheads="1"/>
            </p:cNvSpPr>
            <p:nvPr/>
          </p:nvSpPr>
          <p:spPr bwMode="auto">
            <a:xfrm>
              <a:off x="4314" y="2911"/>
              <a:ext cx="162" cy="141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4395" y="2805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4405" y="3071"/>
              <a:ext cx="0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2564" y="3174"/>
              <a:ext cx="23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4917" y="3178"/>
              <a:ext cx="0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3733" y="317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2560" y="3189"/>
              <a:ext cx="0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Three Layer Call Hierarchy</a:t>
            </a:r>
          </a:p>
        </p:txBody>
      </p:sp>
      <p:grpSp>
        <p:nvGrpSpPr>
          <p:cNvPr id="60442" name="Group 26"/>
          <p:cNvGrpSpPr>
            <a:grpSpLocks/>
          </p:cNvGrpSpPr>
          <p:nvPr/>
        </p:nvGrpSpPr>
        <p:grpSpPr bwMode="auto">
          <a:xfrm>
            <a:off x="673100" y="1449388"/>
            <a:ext cx="7759700" cy="3573462"/>
            <a:chOff x="424" y="913"/>
            <a:chExt cx="4888" cy="2251"/>
          </a:xfrm>
        </p:grpSpPr>
        <p:grpSp>
          <p:nvGrpSpPr>
            <p:cNvPr id="60436" name="Group 20"/>
            <p:cNvGrpSpPr>
              <a:grpSpLocks/>
            </p:cNvGrpSpPr>
            <p:nvPr/>
          </p:nvGrpSpPr>
          <p:grpSpPr bwMode="auto">
            <a:xfrm>
              <a:off x="688" y="913"/>
              <a:ext cx="3628" cy="2251"/>
              <a:chOff x="688" y="913"/>
              <a:chExt cx="3628" cy="2251"/>
            </a:xfrm>
          </p:grpSpPr>
          <p:sp>
            <p:nvSpPr>
              <p:cNvPr id="60419" name="AutoShape 3"/>
              <p:cNvSpPr>
                <a:spLocks noChangeArrowheads="1"/>
              </p:cNvSpPr>
              <p:nvPr/>
            </p:nvSpPr>
            <p:spPr bwMode="auto">
              <a:xfrm>
                <a:off x="2055" y="913"/>
                <a:ext cx="914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A</a:t>
                </a:r>
              </a:p>
            </p:txBody>
          </p:sp>
          <p:sp>
            <p:nvSpPr>
              <p:cNvPr id="60420" name="AutoShape 4"/>
              <p:cNvSpPr>
                <a:spLocks noChangeArrowheads="1"/>
              </p:cNvSpPr>
              <p:nvPr/>
            </p:nvSpPr>
            <p:spPr bwMode="auto">
              <a:xfrm>
                <a:off x="1064" y="1795"/>
                <a:ext cx="914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B</a:t>
                </a:r>
              </a:p>
            </p:txBody>
          </p:sp>
          <p:sp>
            <p:nvSpPr>
              <p:cNvPr id="60421" name="AutoShape 5"/>
              <p:cNvSpPr>
                <a:spLocks noChangeArrowheads="1"/>
              </p:cNvSpPr>
              <p:nvPr/>
            </p:nvSpPr>
            <p:spPr bwMode="auto">
              <a:xfrm>
                <a:off x="2234" y="1785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C</a:t>
                </a:r>
              </a:p>
            </p:txBody>
          </p:sp>
          <p:sp>
            <p:nvSpPr>
              <p:cNvPr id="60422" name="AutoShape 6"/>
              <p:cNvSpPr>
                <a:spLocks noChangeArrowheads="1"/>
              </p:cNvSpPr>
              <p:nvPr/>
            </p:nvSpPr>
            <p:spPr bwMode="auto">
              <a:xfrm>
                <a:off x="3403" y="1775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D</a:t>
                </a:r>
              </a:p>
            </p:txBody>
          </p:sp>
          <p:sp>
            <p:nvSpPr>
              <p:cNvPr id="60423" name="AutoShape 7"/>
              <p:cNvSpPr>
                <a:spLocks noChangeArrowheads="1"/>
              </p:cNvSpPr>
              <p:nvPr/>
            </p:nvSpPr>
            <p:spPr bwMode="auto">
              <a:xfrm>
                <a:off x="3403" y="2627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G</a:t>
                </a:r>
              </a:p>
            </p:txBody>
          </p:sp>
          <p:sp>
            <p:nvSpPr>
              <p:cNvPr id="60424" name="AutoShape 8"/>
              <p:cNvSpPr>
                <a:spLocks noChangeArrowheads="1"/>
              </p:cNvSpPr>
              <p:nvPr/>
            </p:nvSpPr>
            <p:spPr bwMode="auto">
              <a:xfrm>
                <a:off x="1798" y="2637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F</a:t>
                </a:r>
              </a:p>
            </p:txBody>
          </p:sp>
          <p:sp>
            <p:nvSpPr>
              <p:cNvPr id="60425" name="AutoShape 9"/>
              <p:cNvSpPr>
                <a:spLocks noChangeArrowheads="1"/>
              </p:cNvSpPr>
              <p:nvPr/>
            </p:nvSpPr>
            <p:spPr bwMode="auto">
              <a:xfrm>
                <a:off x="688" y="2657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/>
                  <a:t>E</a:t>
                </a:r>
              </a:p>
            </p:txBody>
          </p:sp>
          <p:sp>
            <p:nvSpPr>
              <p:cNvPr id="60426" name="Line 10"/>
              <p:cNvSpPr>
                <a:spLocks noChangeShapeType="1"/>
              </p:cNvSpPr>
              <p:nvPr/>
            </p:nvSpPr>
            <p:spPr bwMode="auto">
              <a:xfrm>
                <a:off x="2507" y="1418"/>
                <a:ext cx="0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7" name="Line 11"/>
              <p:cNvSpPr>
                <a:spLocks noChangeShapeType="1"/>
              </p:cNvSpPr>
              <p:nvPr/>
            </p:nvSpPr>
            <p:spPr bwMode="auto">
              <a:xfrm>
                <a:off x="1550" y="1642"/>
                <a:ext cx="23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8" name="Line 12"/>
              <p:cNvSpPr>
                <a:spLocks noChangeShapeType="1"/>
              </p:cNvSpPr>
              <p:nvPr/>
            </p:nvSpPr>
            <p:spPr bwMode="auto">
              <a:xfrm>
                <a:off x="1546" y="1646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9" name="Line 13"/>
              <p:cNvSpPr>
                <a:spLocks noChangeShapeType="1"/>
              </p:cNvSpPr>
              <p:nvPr/>
            </p:nvSpPr>
            <p:spPr bwMode="auto">
              <a:xfrm>
                <a:off x="2675" y="1646"/>
                <a:ext cx="0" cy="1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0" name="Line 14"/>
              <p:cNvSpPr>
                <a:spLocks noChangeShapeType="1"/>
              </p:cNvSpPr>
              <p:nvPr/>
            </p:nvSpPr>
            <p:spPr bwMode="auto">
              <a:xfrm>
                <a:off x="3963" y="1646"/>
                <a:ext cx="0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>
                <a:off x="1536" y="2310"/>
                <a:ext cx="0" cy="1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2" name="Line 16"/>
              <p:cNvSpPr>
                <a:spLocks noChangeShapeType="1"/>
              </p:cNvSpPr>
              <p:nvPr/>
            </p:nvSpPr>
            <p:spPr bwMode="auto">
              <a:xfrm flipH="1">
                <a:off x="1120" y="2465"/>
                <a:ext cx="10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3" name="Line 17"/>
              <p:cNvSpPr>
                <a:spLocks noChangeShapeType="1"/>
              </p:cNvSpPr>
              <p:nvPr/>
            </p:nvSpPr>
            <p:spPr bwMode="auto">
              <a:xfrm>
                <a:off x="1120" y="2459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4" name="Line 18"/>
              <p:cNvSpPr>
                <a:spLocks noChangeShapeType="1"/>
              </p:cNvSpPr>
              <p:nvPr/>
            </p:nvSpPr>
            <p:spPr bwMode="auto">
              <a:xfrm>
                <a:off x="2190" y="2469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>
                <a:off x="3914" y="2290"/>
                <a:ext cx="0" cy="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472" y="151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424" y="2376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4539" y="1126"/>
              <a:ext cx="5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Layer I</a:t>
              </a: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4623" y="1882"/>
              <a:ext cx="63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Layer II</a:t>
              </a:r>
            </a:p>
          </p:txBody>
        </p:sp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4623" y="2746"/>
              <a:ext cx="6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/>
                <a:t>Layer III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Integration Testing: Big-Bang Approach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2178050" y="5159375"/>
            <a:ext cx="2146300" cy="784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Unit Test </a:t>
            </a:r>
          </a:p>
          <a:p>
            <a:pPr algn="ctr"/>
            <a:r>
              <a:rPr lang="en-US" altLang="en-US" sz="2000"/>
              <a:t>F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2178050" y="4364038"/>
            <a:ext cx="2146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Unit Test </a:t>
            </a:r>
          </a:p>
          <a:p>
            <a:pPr algn="ctr"/>
            <a:r>
              <a:rPr lang="en-US" altLang="en-US" sz="2000"/>
              <a:t>E</a:t>
            </a:r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2178050" y="3652838"/>
            <a:ext cx="2146300" cy="698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Unit Test </a:t>
            </a:r>
          </a:p>
          <a:p>
            <a:pPr algn="ctr"/>
            <a:r>
              <a:rPr lang="en-US" altLang="en-US" sz="2000"/>
              <a:t>D</a:t>
            </a:r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2178050" y="2857500"/>
            <a:ext cx="2146300" cy="663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Unit Test </a:t>
            </a:r>
          </a:p>
          <a:p>
            <a:pPr algn="ctr"/>
            <a:r>
              <a:rPr lang="en-US" altLang="en-US" sz="2000"/>
              <a:t>C</a:t>
            </a:r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2178050" y="2019300"/>
            <a:ext cx="2146300" cy="723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Unit Test </a:t>
            </a:r>
          </a:p>
          <a:p>
            <a:pPr algn="ctr"/>
            <a:r>
              <a:rPr lang="en-US" altLang="en-US" sz="2000"/>
              <a:t>B</a:t>
            </a:r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2160588" y="1152525"/>
            <a:ext cx="2146300" cy="7588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Unit Test </a:t>
            </a:r>
          </a:p>
          <a:p>
            <a:pPr algn="ctr"/>
            <a:r>
              <a:rPr lang="en-US" altLang="en-US" sz="2000"/>
              <a:t>A</a:t>
            </a:r>
          </a:p>
        </p:txBody>
      </p: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4121150" y="1733550"/>
            <a:ext cx="4611688" cy="3752850"/>
            <a:chOff x="2596" y="1092"/>
            <a:chExt cx="2905" cy="2364"/>
          </a:xfrm>
        </p:grpSpPr>
        <p:sp>
          <p:nvSpPr>
            <p:cNvPr id="62467" name="Line 3"/>
            <p:cNvSpPr>
              <a:spLocks noChangeShapeType="1"/>
            </p:cNvSpPr>
            <p:nvPr/>
          </p:nvSpPr>
          <p:spPr bwMode="auto">
            <a:xfrm>
              <a:off x="2596" y="1092"/>
              <a:ext cx="1996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2671" y="1583"/>
              <a:ext cx="1813" cy="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2704" y="2080"/>
              <a:ext cx="178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 flipV="1">
              <a:off x="2728" y="2496"/>
              <a:ext cx="175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 flipV="1">
              <a:off x="2728" y="2688"/>
              <a:ext cx="1804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 flipV="1">
              <a:off x="2728" y="2796"/>
              <a:ext cx="1876" cy="6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1" name="Oval 17"/>
            <p:cNvSpPr>
              <a:spLocks noChangeArrowheads="1"/>
            </p:cNvSpPr>
            <p:nvPr/>
          </p:nvSpPr>
          <p:spPr bwMode="auto">
            <a:xfrm>
              <a:off x="4313" y="1779"/>
              <a:ext cx="1188" cy="11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System Test</a:t>
              </a:r>
            </a:p>
            <a:p>
              <a:pPr algn="ctr"/>
              <a:endParaRPr lang="en-US" altLang="en-US"/>
            </a:p>
          </p:txBody>
        </p:sp>
      </p:grp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6480175" y="1646238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FC0128"/>
                </a:solidFill>
              </a:rPr>
              <a:t>Don’t try this!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nimBg="1" autoUpdateAnimBg="0"/>
      <p:bldP spid="62476" grpId="0" animBg="1" autoUpdateAnimBg="0"/>
      <p:bldP spid="62477" grpId="0" animBg="1" autoUpdateAnimBg="0"/>
      <p:bldP spid="62478" grpId="0" animBg="1" autoUpdateAnimBg="0"/>
      <p:bldP spid="62479" grpId="0" animBg="1" autoUpdateAnimBg="0"/>
      <p:bldP spid="6248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Bottom-up  Testing Strategy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subsystem  in  the lowest layer of the call hierarchy are tested individually</a:t>
            </a:r>
          </a:p>
          <a:p>
            <a:r>
              <a:rPr lang="en-US" altLang="en-US"/>
              <a:t>Then the next subsystems are tested that call the previously tested subsystems</a:t>
            </a:r>
          </a:p>
          <a:p>
            <a:r>
              <a:rPr lang="en-US" altLang="en-US"/>
              <a:t>This is done repeatedly until all subsystems are included in the testing</a:t>
            </a:r>
          </a:p>
          <a:p>
            <a:r>
              <a:rPr lang="en-US" altLang="en-US"/>
              <a:t>Special program needed to do the testing, Test Driver:</a:t>
            </a:r>
          </a:p>
          <a:p>
            <a:pPr lvl="1"/>
            <a:r>
              <a:rPr lang="en-US" altLang="en-US"/>
              <a:t> A routine that calls a subsystem and passes a test case to it</a:t>
            </a:r>
          </a:p>
        </p:txBody>
      </p:sp>
      <p:grpSp>
        <p:nvGrpSpPr>
          <p:cNvPr id="63511" name="Group 23"/>
          <p:cNvGrpSpPr>
            <a:grpSpLocks/>
          </p:cNvGrpSpPr>
          <p:nvPr/>
        </p:nvGrpSpPr>
        <p:grpSpPr bwMode="auto">
          <a:xfrm>
            <a:off x="254000" y="4451350"/>
            <a:ext cx="8240713" cy="2206625"/>
            <a:chOff x="160" y="2804"/>
            <a:chExt cx="5191" cy="1390"/>
          </a:xfrm>
        </p:grpSpPr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160" y="2904"/>
              <a:ext cx="1078" cy="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 algn="ctr"/>
              <a:r>
                <a:rPr lang="en-US" altLang="en-US"/>
                <a:t>SeatDriver</a:t>
              </a:r>
              <a:br>
                <a:rPr lang="en-US" altLang="en-US"/>
              </a:br>
              <a:r>
                <a:rPr lang="en-US" altLang="en-US"/>
                <a:t>(simulates VIP)</a:t>
              </a: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604" y="2804"/>
              <a:ext cx="1720" cy="6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Seat Interface</a:t>
              </a:r>
            </a:p>
            <a:p>
              <a:pPr algn="ctr"/>
              <a:r>
                <a:rPr lang="en-US" altLang="en-US"/>
                <a:t>(in Vehicle Subsystem)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3780" y="2900"/>
              <a:ext cx="1571" cy="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Seat Implementation</a:t>
              </a:r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1248" y="3141"/>
              <a:ext cx="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2063" y="3807"/>
              <a:ext cx="920" cy="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Stub Code</a:t>
              </a: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4357" y="3807"/>
              <a:ext cx="920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Real Seat</a:t>
              </a: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3215" y="3797"/>
              <a:ext cx="920" cy="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Simulated</a:t>
              </a:r>
            </a:p>
            <a:p>
              <a:pPr algn="ctr"/>
              <a:r>
                <a:rPr lang="en-US" altLang="en-US"/>
                <a:t>Seat (SA/RT)</a:t>
              </a:r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3343" y="3121"/>
              <a:ext cx="4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4" name="AutoShape 16"/>
            <p:cNvSpPr>
              <a:spLocks noChangeArrowheads="1"/>
            </p:cNvSpPr>
            <p:nvPr/>
          </p:nvSpPr>
          <p:spPr bwMode="auto">
            <a:xfrm>
              <a:off x="4314" y="3423"/>
              <a:ext cx="162" cy="141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4395" y="3317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4405" y="3583"/>
              <a:ext cx="0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2564" y="3686"/>
              <a:ext cx="23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4917" y="3690"/>
              <a:ext cx="0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3733" y="369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2560" y="3701"/>
              <a:ext cx="0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03200"/>
            <a:ext cx="8153400" cy="863600"/>
          </a:xfrm>
          <a:noFill/>
          <a:ln/>
        </p:spPr>
        <p:txBody>
          <a:bodyPr/>
          <a:lstStyle/>
          <a:p>
            <a:r>
              <a:rPr lang="en-US" altLang="en-US"/>
              <a:t>Bottom-up Integration</a:t>
            </a:r>
          </a:p>
        </p:txBody>
      </p: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4632325" y="552450"/>
            <a:ext cx="4132263" cy="1811338"/>
            <a:chOff x="2918" y="348"/>
            <a:chExt cx="2603" cy="1141"/>
          </a:xfrm>
        </p:grpSpPr>
        <p:grpSp>
          <p:nvGrpSpPr>
            <p:cNvPr id="64532" name="Group 20"/>
            <p:cNvGrpSpPr>
              <a:grpSpLocks/>
            </p:cNvGrpSpPr>
            <p:nvPr/>
          </p:nvGrpSpPr>
          <p:grpSpPr bwMode="auto">
            <a:xfrm>
              <a:off x="3053" y="348"/>
              <a:ext cx="1842" cy="1141"/>
              <a:chOff x="3053" y="348"/>
              <a:chExt cx="1842" cy="1141"/>
            </a:xfrm>
          </p:grpSpPr>
          <p:sp>
            <p:nvSpPr>
              <p:cNvPr id="64515" name="AutoShape 3"/>
              <p:cNvSpPr>
                <a:spLocks noChangeArrowheads="1"/>
              </p:cNvSpPr>
              <p:nvPr/>
            </p:nvSpPr>
            <p:spPr bwMode="auto">
              <a:xfrm>
                <a:off x="3747" y="348"/>
                <a:ext cx="463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A</a:t>
                </a:r>
              </a:p>
            </p:txBody>
          </p:sp>
          <p:sp>
            <p:nvSpPr>
              <p:cNvPr id="64516" name="AutoShape 4"/>
              <p:cNvSpPr>
                <a:spLocks noChangeArrowheads="1"/>
              </p:cNvSpPr>
              <p:nvPr/>
            </p:nvSpPr>
            <p:spPr bwMode="auto">
              <a:xfrm>
                <a:off x="3243" y="796"/>
                <a:ext cx="462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B</a:t>
                </a:r>
              </a:p>
            </p:txBody>
          </p:sp>
          <p:sp>
            <p:nvSpPr>
              <p:cNvPr id="64517" name="AutoShape 5"/>
              <p:cNvSpPr>
                <a:spLocks noChangeArrowheads="1"/>
              </p:cNvSpPr>
              <p:nvPr/>
            </p:nvSpPr>
            <p:spPr bwMode="auto">
              <a:xfrm>
                <a:off x="3838" y="792"/>
                <a:ext cx="463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C</a:t>
                </a:r>
              </a:p>
            </p:txBody>
          </p:sp>
          <p:sp>
            <p:nvSpPr>
              <p:cNvPr id="64518" name="AutoShape 6"/>
              <p:cNvSpPr>
                <a:spLocks noChangeArrowheads="1"/>
              </p:cNvSpPr>
              <p:nvPr/>
            </p:nvSpPr>
            <p:spPr bwMode="auto">
              <a:xfrm>
                <a:off x="4435" y="787"/>
                <a:ext cx="460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D</a:t>
                </a:r>
              </a:p>
            </p:txBody>
          </p:sp>
          <p:sp>
            <p:nvSpPr>
              <p:cNvPr id="64519" name="AutoShape 7"/>
              <p:cNvSpPr>
                <a:spLocks noChangeArrowheads="1"/>
              </p:cNvSpPr>
              <p:nvPr/>
            </p:nvSpPr>
            <p:spPr bwMode="auto">
              <a:xfrm>
                <a:off x="4435" y="1219"/>
                <a:ext cx="460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G</a:t>
                </a:r>
              </a:p>
            </p:txBody>
          </p:sp>
          <p:sp>
            <p:nvSpPr>
              <p:cNvPr id="64520" name="AutoShape 8"/>
              <p:cNvSpPr>
                <a:spLocks noChangeArrowheads="1"/>
              </p:cNvSpPr>
              <p:nvPr/>
            </p:nvSpPr>
            <p:spPr bwMode="auto">
              <a:xfrm>
                <a:off x="3617" y="1224"/>
                <a:ext cx="461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F</a:t>
                </a:r>
              </a:p>
            </p:txBody>
          </p:sp>
          <p:sp>
            <p:nvSpPr>
              <p:cNvPr id="64521" name="AutoShape 9"/>
              <p:cNvSpPr>
                <a:spLocks noChangeArrowheads="1"/>
              </p:cNvSpPr>
              <p:nvPr/>
            </p:nvSpPr>
            <p:spPr bwMode="auto">
              <a:xfrm>
                <a:off x="3053" y="1234"/>
                <a:ext cx="460" cy="255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sz="1200"/>
                  <a:t>E</a:t>
                </a:r>
              </a:p>
            </p:txBody>
          </p:sp>
          <p:sp>
            <p:nvSpPr>
              <p:cNvPr id="64522" name="Line 10"/>
              <p:cNvSpPr>
                <a:spLocks noChangeShapeType="1"/>
              </p:cNvSpPr>
              <p:nvPr/>
            </p:nvSpPr>
            <p:spPr bwMode="auto">
              <a:xfrm>
                <a:off x="3976" y="604"/>
                <a:ext cx="0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23" name="Line 11"/>
              <p:cNvSpPr>
                <a:spLocks noChangeShapeType="1"/>
              </p:cNvSpPr>
              <p:nvPr/>
            </p:nvSpPr>
            <p:spPr bwMode="auto">
              <a:xfrm>
                <a:off x="3491" y="717"/>
                <a:ext cx="12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24" name="Line 12"/>
              <p:cNvSpPr>
                <a:spLocks noChangeShapeType="1"/>
              </p:cNvSpPr>
              <p:nvPr/>
            </p:nvSpPr>
            <p:spPr bwMode="auto">
              <a:xfrm>
                <a:off x="3487" y="721"/>
                <a:ext cx="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25" name="Line 13"/>
              <p:cNvSpPr>
                <a:spLocks noChangeShapeType="1"/>
              </p:cNvSpPr>
              <p:nvPr/>
            </p:nvSpPr>
            <p:spPr bwMode="auto">
              <a:xfrm>
                <a:off x="4062" y="721"/>
                <a:ext cx="0" cy="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26" name="Line 14"/>
              <p:cNvSpPr>
                <a:spLocks noChangeShapeType="1"/>
              </p:cNvSpPr>
              <p:nvPr/>
            </p:nvSpPr>
            <p:spPr bwMode="auto">
              <a:xfrm>
                <a:off x="4716" y="721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27" name="Line 15"/>
              <p:cNvSpPr>
                <a:spLocks noChangeShapeType="1"/>
              </p:cNvSpPr>
              <p:nvPr/>
            </p:nvSpPr>
            <p:spPr bwMode="auto">
              <a:xfrm>
                <a:off x="3483" y="1058"/>
                <a:ext cx="0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28" name="Line 16"/>
              <p:cNvSpPr>
                <a:spLocks noChangeShapeType="1"/>
              </p:cNvSpPr>
              <p:nvPr/>
            </p:nvSpPr>
            <p:spPr bwMode="auto">
              <a:xfrm flipH="1">
                <a:off x="3270" y="1136"/>
                <a:ext cx="5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29" name="Line 17"/>
              <p:cNvSpPr>
                <a:spLocks noChangeShapeType="1"/>
              </p:cNvSpPr>
              <p:nvPr/>
            </p:nvSpPr>
            <p:spPr bwMode="auto">
              <a:xfrm>
                <a:off x="3270" y="1133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30" name="Line 18"/>
              <p:cNvSpPr>
                <a:spLocks noChangeShapeType="1"/>
              </p:cNvSpPr>
              <p:nvPr/>
            </p:nvSpPr>
            <p:spPr bwMode="auto">
              <a:xfrm>
                <a:off x="3814" y="1140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531" name="Line 19"/>
              <p:cNvSpPr>
                <a:spLocks noChangeShapeType="1"/>
              </p:cNvSpPr>
              <p:nvPr/>
            </p:nvSpPr>
            <p:spPr bwMode="auto">
              <a:xfrm>
                <a:off x="4692" y="1049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>
              <a:off x="2942" y="651"/>
              <a:ext cx="2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>
              <a:off x="2918" y="1091"/>
              <a:ext cx="2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4982" y="489"/>
              <a:ext cx="4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</a:t>
              </a:r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5026" y="874"/>
              <a:ext cx="4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</a:t>
              </a:r>
            </a:p>
          </p:txBody>
        </p:sp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>
              <a:off x="5026" y="1313"/>
              <a:ext cx="49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200"/>
                <a:t>Layer III</a:t>
              </a:r>
            </a:p>
          </p:txBody>
        </p:sp>
      </p:grpSp>
      <p:sp>
        <p:nvSpPr>
          <p:cNvPr id="64540" name="Oval 28"/>
          <p:cNvSpPr>
            <a:spLocks noChangeArrowheads="1"/>
          </p:cNvSpPr>
          <p:nvPr/>
        </p:nvSpPr>
        <p:spPr bwMode="auto">
          <a:xfrm>
            <a:off x="939800" y="29400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Test F</a:t>
            </a:r>
          </a:p>
        </p:txBody>
      </p:sp>
      <p:sp>
        <p:nvSpPr>
          <p:cNvPr id="64541" name="Oval 29"/>
          <p:cNvSpPr>
            <a:spLocks noChangeArrowheads="1"/>
          </p:cNvSpPr>
          <p:nvPr/>
        </p:nvSpPr>
        <p:spPr bwMode="auto">
          <a:xfrm>
            <a:off x="920750" y="17208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Test E</a:t>
            </a:r>
          </a:p>
        </p:txBody>
      </p:sp>
      <p:sp>
        <p:nvSpPr>
          <p:cNvPr id="64544" name="Oval 32"/>
          <p:cNvSpPr>
            <a:spLocks noChangeArrowheads="1"/>
          </p:cNvSpPr>
          <p:nvPr/>
        </p:nvSpPr>
        <p:spPr bwMode="auto">
          <a:xfrm>
            <a:off x="1206500" y="50355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Test G</a:t>
            </a:r>
          </a:p>
        </p:txBody>
      </p:sp>
      <p:sp>
        <p:nvSpPr>
          <p:cNvPr id="64545" name="Oval 33"/>
          <p:cNvSpPr>
            <a:spLocks noChangeArrowheads="1"/>
          </p:cNvSpPr>
          <p:nvPr/>
        </p:nvSpPr>
        <p:spPr bwMode="auto">
          <a:xfrm>
            <a:off x="3587750" y="35115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Test C</a:t>
            </a:r>
          </a:p>
        </p:txBody>
      </p:sp>
      <p:grpSp>
        <p:nvGrpSpPr>
          <p:cNvPr id="64553" name="Group 41"/>
          <p:cNvGrpSpPr>
            <a:grpSpLocks/>
          </p:cNvGrpSpPr>
          <p:nvPr/>
        </p:nvGrpSpPr>
        <p:grpSpPr bwMode="auto">
          <a:xfrm>
            <a:off x="2025650" y="4692650"/>
            <a:ext cx="3359150" cy="641350"/>
            <a:chOff x="1276" y="2956"/>
            <a:chExt cx="2116" cy="404"/>
          </a:xfrm>
        </p:grpSpPr>
        <p:sp>
          <p:nvSpPr>
            <p:cNvPr id="64539" name="Oval 27"/>
            <p:cNvSpPr>
              <a:spLocks noChangeArrowheads="1"/>
            </p:cNvSpPr>
            <p:nvPr/>
          </p:nvSpPr>
          <p:spPr bwMode="auto">
            <a:xfrm>
              <a:off x="2524" y="2956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D,G</a:t>
              </a:r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 flipV="1">
              <a:off x="1276" y="3192"/>
              <a:ext cx="1252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4552" name="Group 40"/>
          <p:cNvGrpSpPr>
            <a:grpSpLocks/>
          </p:cNvGrpSpPr>
          <p:nvPr/>
        </p:nvGrpSpPr>
        <p:grpSpPr bwMode="auto">
          <a:xfrm>
            <a:off x="1739900" y="2063750"/>
            <a:ext cx="2063750" cy="1174750"/>
            <a:chOff x="1096" y="1300"/>
            <a:chExt cx="1300" cy="740"/>
          </a:xfrm>
        </p:grpSpPr>
        <p:sp>
          <p:nvSpPr>
            <p:cNvPr id="64542" name="Line 30"/>
            <p:cNvSpPr>
              <a:spLocks noChangeShapeType="1"/>
            </p:cNvSpPr>
            <p:nvPr/>
          </p:nvSpPr>
          <p:spPr bwMode="auto">
            <a:xfrm>
              <a:off x="1096" y="1300"/>
              <a:ext cx="472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43" name="Line 31"/>
            <p:cNvSpPr>
              <a:spLocks noChangeShapeType="1"/>
            </p:cNvSpPr>
            <p:nvPr/>
          </p:nvSpPr>
          <p:spPr bwMode="auto">
            <a:xfrm flipV="1">
              <a:off x="1120" y="1788"/>
              <a:ext cx="43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auto">
            <a:xfrm>
              <a:off x="1528" y="150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B, E, F</a:t>
              </a:r>
            </a:p>
          </p:txBody>
        </p:sp>
      </p:grpSp>
      <p:grpSp>
        <p:nvGrpSpPr>
          <p:cNvPr id="64554" name="Group 42"/>
          <p:cNvGrpSpPr>
            <a:grpSpLocks/>
          </p:cNvGrpSpPr>
          <p:nvPr/>
        </p:nvGrpSpPr>
        <p:grpSpPr bwMode="auto">
          <a:xfrm>
            <a:off x="3797300" y="2730500"/>
            <a:ext cx="3530600" cy="2241550"/>
            <a:chOff x="2392" y="1720"/>
            <a:chExt cx="2224" cy="1412"/>
          </a:xfrm>
        </p:grpSpPr>
        <p:sp>
          <p:nvSpPr>
            <p:cNvPr id="64546" name="Oval 34"/>
            <p:cNvSpPr>
              <a:spLocks noChangeArrowheads="1"/>
            </p:cNvSpPr>
            <p:nvPr/>
          </p:nvSpPr>
          <p:spPr bwMode="auto">
            <a:xfrm>
              <a:off x="3760" y="2068"/>
              <a:ext cx="856" cy="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/>
                <a:t>Test </a:t>
              </a:r>
            </a:p>
            <a:p>
              <a:pPr algn="ctr"/>
              <a:r>
                <a:rPr lang="en-US" altLang="en-US"/>
                <a:t>A, B, C, D,</a:t>
              </a:r>
            </a:p>
            <a:p>
              <a:pPr algn="ctr"/>
              <a:r>
                <a:rPr lang="en-US" altLang="en-US"/>
                <a:t>E, F, G</a:t>
              </a:r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>
              <a:off x="2392" y="1720"/>
              <a:ext cx="136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50" name="Line 38"/>
            <p:cNvSpPr>
              <a:spLocks noChangeShapeType="1"/>
            </p:cNvSpPr>
            <p:nvPr/>
          </p:nvSpPr>
          <p:spPr bwMode="auto">
            <a:xfrm>
              <a:off x="2752" y="2428"/>
              <a:ext cx="1000" cy="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51" name="Line 39"/>
            <p:cNvSpPr>
              <a:spLocks noChangeShapeType="1"/>
            </p:cNvSpPr>
            <p:nvPr/>
          </p:nvSpPr>
          <p:spPr bwMode="auto">
            <a:xfrm flipV="1">
              <a:off x="3400" y="2808"/>
              <a:ext cx="448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0" grpId="0" animBg="1" autoUpdateAnimBg="0"/>
      <p:bldP spid="64544" grpId="0" animBg="1" autoUpdateAnimBg="0"/>
      <p:bldP spid="6454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553450" cy="939800"/>
          </a:xfrm>
          <a:noFill/>
          <a:ln/>
        </p:spPr>
        <p:txBody>
          <a:bodyPr/>
          <a:lstStyle/>
          <a:p>
            <a:r>
              <a:rPr lang="en-US" altLang="en-US"/>
              <a:t>Pros and Cons of bottom up integration testing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704975"/>
            <a:ext cx="8083550" cy="2871788"/>
          </a:xfrm>
          <a:noFill/>
          <a:ln/>
        </p:spPr>
        <p:txBody>
          <a:bodyPr/>
          <a:lstStyle/>
          <a:p>
            <a:r>
              <a:rPr lang="en-US" altLang="en-US"/>
              <a:t>Bad for functionally decomposed systems:</a:t>
            </a:r>
          </a:p>
          <a:p>
            <a:pPr lvl="1"/>
            <a:r>
              <a:rPr lang="en-US" altLang="en-US" sz="2400"/>
              <a:t>Tests the most important subsystem (UI) last</a:t>
            </a:r>
          </a:p>
          <a:p>
            <a:r>
              <a:rPr lang="en-US" altLang="en-US"/>
              <a:t>Useful for integrating the following systems</a:t>
            </a:r>
          </a:p>
          <a:p>
            <a:pPr lvl="1"/>
            <a:r>
              <a:rPr lang="en-US" altLang="en-US" sz="2400"/>
              <a:t>Object-oriented systems</a:t>
            </a:r>
          </a:p>
          <a:p>
            <a:pPr lvl="1"/>
            <a:r>
              <a:rPr lang="en-US" altLang="en-US" sz="2400"/>
              <a:t>real-time systems</a:t>
            </a:r>
          </a:p>
          <a:p>
            <a:pPr lvl="1"/>
            <a:r>
              <a:rPr lang="en-US" altLang="en-US" sz="2400"/>
              <a:t>systems with strict performance requirements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Top-down Testing Strategy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720850"/>
            <a:ext cx="8255000" cy="4800600"/>
          </a:xfrm>
          <a:noFill/>
          <a:ln/>
        </p:spPr>
        <p:txBody>
          <a:bodyPr/>
          <a:lstStyle/>
          <a:p>
            <a:r>
              <a:rPr lang="en-US" altLang="en-US"/>
              <a:t>Test the top layer  or the controlling subsystem first</a:t>
            </a:r>
          </a:p>
          <a:p>
            <a:r>
              <a:rPr lang="en-US" altLang="en-US"/>
              <a:t>Then combine all the subsystems that are called by the tested subsystems and test the resulting collection of subsystems</a:t>
            </a:r>
          </a:p>
          <a:p>
            <a:r>
              <a:rPr lang="en-US" altLang="en-US"/>
              <a:t>Do this until all subsystems are incorporated into the test</a:t>
            </a:r>
          </a:p>
          <a:p>
            <a:r>
              <a:rPr lang="en-US" altLang="en-US"/>
              <a:t>Special program is needed to do the testing, </a:t>
            </a:r>
            <a:r>
              <a:rPr lang="en-US" altLang="en-US" i="1"/>
              <a:t>Test stub :</a:t>
            </a:r>
            <a:endParaRPr lang="en-US" altLang="en-US"/>
          </a:p>
          <a:p>
            <a:pPr marL="628650" lvl="1"/>
            <a:r>
              <a:rPr lang="en-US" altLang="en-US"/>
              <a:t>A program or a method that simulates the activity of a missing subsystem by answering to the calling sequence of the calling subsystem and returning back fake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theme/theme1.xml><?xml version="1.0" encoding="utf-8"?>
<a:theme xmlns:a="http://schemas.openxmlformats.org/drawingml/2006/main" name="ch11lect.o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11lect.old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h11lect.o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1lect.ol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edition:IM:lectures:ch11testing:ch11lect.old.ppt</Template>
  <TotalTime>1</TotalTime>
  <Pages>60</Pages>
  <Words>1688</Words>
  <Application>Microsoft Office PowerPoint</Application>
  <PresentationFormat>On-screen Show (4:3)</PresentationFormat>
  <Paragraphs>337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Times</vt:lpstr>
      <vt:lpstr>Symbol</vt:lpstr>
      <vt:lpstr>Wingdings</vt:lpstr>
      <vt:lpstr>Palatino</vt:lpstr>
      <vt:lpstr>Monotype Sorts</vt:lpstr>
      <vt:lpstr>Book Antiqua</vt:lpstr>
      <vt:lpstr>ch11lect.old</vt:lpstr>
      <vt:lpstr>Chapter 11: Integration- and System Testing</vt:lpstr>
      <vt:lpstr>Integration Testing Strategy</vt:lpstr>
      <vt:lpstr>Using the Bridge Pattern to enable early Integration Testing</vt:lpstr>
      <vt:lpstr>Example:  Three Layer Call Hierarchy</vt:lpstr>
      <vt:lpstr>Integration Testing: Big-Bang Approach</vt:lpstr>
      <vt:lpstr>Bottom-up  Testing Strategy</vt:lpstr>
      <vt:lpstr>Bottom-up Integration</vt:lpstr>
      <vt:lpstr>Pros and Cons of bottom up integration testing</vt:lpstr>
      <vt:lpstr>Top-down Testing Strategy</vt:lpstr>
      <vt:lpstr>Top-down Integration Testing</vt:lpstr>
      <vt:lpstr>Pros and Cons of top-down integration testing</vt:lpstr>
      <vt:lpstr>Sandwich Testing Strategy</vt:lpstr>
      <vt:lpstr>Sandwich Testing Strategy</vt:lpstr>
      <vt:lpstr>Pros and Cons of Sandwich Testing</vt:lpstr>
      <vt:lpstr>Modified Sandwich Testing Strategy</vt:lpstr>
      <vt:lpstr>Modified Sandwich Testing Strategy</vt:lpstr>
      <vt:lpstr>Scheduling Sandwich Tests: Example of a Dependency Chart</vt:lpstr>
      <vt:lpstr>Steps in Integration-Testing</vt:lpstr>
      <vt:lpstr>Which Integration Strategy should you use?</vt:lpstr>
      <vt:lpstr>System Testing</vt:lpstr>
      <vt:lpstr>Structure Testing</vt:lpstr>
      <vt:lpstr>Functional Testing</vt:lpstr>
      <vt:lpstr>Performance Testing</vt:lpstr>
      <vt:lpstr>Test Cases for Performance Testing</vt:lpstr>
      <vt:lpstr>Acceptance Testing</vt:lpstr>
      <vt:lpstr>Testing has its own Life Cycle</vt:lpstr>
      <vt:lpstr>Test Team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for Chapter 11, Testing</dc:title>
  <dc:subject>Object-Oriented Software Engineering</dc:subject>
  <dc:creator>Bernd Bruegge &amp; Allen Dutoit</dc:creator>
  <cp:keywords/>
  <dc:description/>
  <cp:lastModifiedBy>Ahsan Nabi Khan</cp:lastModifiedBy>
  <cp:revision>60</cp:revision>
  <cp:lastPrinted>2003-09-18T20:53:49Z</cp:lastPrinted>
  <dcterms:created xsi:type="dcterms:W3CDTF">1998-02-19T20:13:01Z</dcterms:created>
  <dcterms:modified xsi:type="dcterms:W3CDTF">2018-01-30T08:33:47Z</dcterms:modified>
  <cp:category/>
</cp:coreProperties>
</file>