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sldIdLst>
    <p:sldId id="256" r:id="rId2"/>
    <p:sldId id="368" r:id="rId3"/>
    <p:sldId id="369" r:id="rId4"/>
    <p:sldId id="257" r:id="rId5"/>
    <p:sldId id="332" r:id="rId6"/>
    <p:sldId id="333" r:id="rId7"/>
    <p:sldId id="351" r:id="rId8"/>
    <p:sldId id="357" r:id="rId9"/>
    <p:sldId id="388" r:id="rId10"/>
    <p:sldId id="347" r:id="rId11"/>
    <p:sldId id="348" r:id="rId12"/>
    <p:sldId id="338" r:id="rId13"/>
    <p:sldId id="339" r:id="rId14"/>
    <p:sldId id="349" r:id="rId15"/>
    <p:sldId id="340" r:id="rId16"/>
    <p:sldId id="352" r:id="rId17"/>
    <p:sldId id="342" r:id="rId18"/>
    <p:sldId id="362" r:id="rId19"/>
    <p:sldId id="341" r:id="rId20"/>
    <p:sldId id="354" r:id="rId21"/>
    <p:sldId id="356" r:id="rId22"/>
    <p:sldId id="386" r:id="rId23"/>
    <p:sldId id="373" r:id="rId24"/>
    <p:sldId id="374" r:id="rId25"/>
    <p:sldId id="375" r:id="rId26"/>
    <p:sldId id="376" r:id="rId27"/>
    <p:sldId id="387" r:id="rId28"/>
    <p:sldId id="377" r:id="rId29"/>
    <p:sldId id="370" r:id="rId30"/>
    <p:sldId id="383" r:id="rId31"/>
    <p:sldId id="382" r:id="rId32"/>
    <p:sldId id="384" r:id="rId33"/>
    <p:sldId id="385" r:id="rId34"/>
    <p:sldId id="372" r:id="rId35"/>
    <p:sldId id="378" r:id="rId36"/>
    <p:sldId id="379" r:id="rId37"/>
    <p:sldId id="380" r:id="rId38"/>
    <p:sldId id="381" r:id="rId39"/>
    <p:sldId id="331" r:id="rId4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0000"/>
        </a:solidFill>
        <a:latin typeface="Helvetica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0000"/>
        </a:solidFill>
        <a:latin typeface="Helvetica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0000"/>
        </a:solidFill>
        <a:latin typeface="Helvetica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0000"/>
        </a:solidFill>
        <a:latin typeface="Helvetica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0000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0000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0000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0000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0000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0066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2787"/>
    <p:restoredTop sz="90929"/>
  </p:normalViewPr>
  <p:slideViewPr>
    <p:cSldViewPr snapToGrid="0">
      <p:cViewPr varScale="1">
        <p:scale>
          <a:sx n="75" d="100"/>
          <a:sy n="75" d="100"/>
        </p:scale>
        <p:origin x="18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85900" y="320675"/>
            <a:ext cx="5638800" cy="2143125"/>
          </a:xfrm>
          <a:solidFill>
            <a:srgbClr val="C0C0C0">
              <a:alpha val="50000"/>
            </a:srgbClr>
          </a:solidFill>
        </p:spPr>
        <p:txBody>
          <a:bodyPr/>
          <a:lstStyle>
            <a:lvl1pPr algn="ctr">
              <a:defRPr sz="2400" i="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 rot="16200000">
            <a:off x="-2289969" y="2955132"/>
            <a:ext cx="6416675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Times" panose="02020603050405020304" pitchFamily="18" charset="0"/>
              </a:rPr>
              <a:t>Using UML, Patterns, and Java</a:t>
            </a:r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 rot="16200000">
            <a:off x="-2662238" y="3175001"/>
            <a:ext cx="6405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tx1"/>
                </a:solidFill>
                <a:latin typeface="Times" panose="02020603050405020304" pitchFamily="18" charset="0"/>
              </a:rPr>
              <a:t>Object-Oriented Software Engineering</a:t>
            </a:r>
            <a:endParaRPr lang="en-US" altLang="en-US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03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6850" y="222250"/>
            <a:ext cx="2063750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2250"/>
            <a:ext cx="6038850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3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82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617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92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25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7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71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249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80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295400"/>
            <a:ext cx="825500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4563" name="Rectangle 1027"/>
          <p:cNvSpPr>
            <a:spLocks noChangeArrowheads="1"/>
          </p:cNvSpPr>
          <p:nvPr/>
        </p:nvSpPr>
        <p:spPr bwMode="auto">
          <a:xfrm>
            <a:off x="709613" y="6534150"/>
            <a:ext cx="7559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850" tIns="34925" rIns="69850" bIns="34925">
            <a:spAutoFit/>
          </a:bodyPr>
          <a:lstStyle>
            <a:lvl1pPr algn="l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342900" algn="l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685800" algn="l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027113" algn="l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371600" algn="l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18288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2860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27432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2004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800" b="1"/>
              <a:t>Bernd Bruegge &amp; Allen H. Dutoit 	       		Object-Oriented Software Engineering: Using UML, Patterns, and Java  			    </a:t>
            </a:r>
            <a:fld id="{6384CCED-6E87-49E3-806C-B7A4F9985597}" type="slidenum">
              <a:rPr lang="en-US" altLang="en-US" sz="800" b="1"/>
              <a:pPr algn="ctr"/>
              <a:t>‹#›</a:t>
            </a:fld>
            <a:endParaRPr lang="en-US" altLang="en-US" sz="800" b="1"/>
          </a:p>
        </p:txBody>
      </p:sp>
      <p:sp>
        <p:nvSpPr>
          <p:cNvPr id="194564" name="Rectangle 1028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Symbol" panose="05050102010706020507" pitchFamily="18" charset="2"/>
        <a:buChar char="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w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t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CO.12.Avalanche.tif                                            0012C2BCMacintosh HD                   B7C803F1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8"/>
          <a:stretch>
            <a:fillRect/>
          </a:stretch>
        </p:blipFill>
        <p:spPr bwMode="auto">
          <a:xfrm>
            <a:off x="1282700" y="241300"/>
            <a:ext cx="7620000" cy="64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85900" y="1082675"/>
            <a:ext cx="7112000" cy="1482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400"/>
              <a:t>Chapter 12,</a:t>
            </a:r>
            <a:br>
              <a:rPr lang="en-US" altLang="en-US" sz="4400"/>
            </a:br>
            <a:r>
              <a:rPr lang="en-US" altLang="en-US" sz="4400"/>
              <a:t>Rationale Management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Centralized traffic control</a:t>
            </a:r>
          </a:p>
        </p:txBody>
      </p:sp>
      <p:sp>
        <p:nvSpPr>
          <p:cNvPr id="148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55600" y="4286250"/>
            <a:ext cx="8255000" cy="1930400"/>
          </a:xfrm>
        </p:spPr>
        <p:txBody>
          <a:bodyPr/>
          <a:lstStyle/>
          <a:p>
            <a:r>
              <a:rPr lang="en-US" altLang="en-US"/>
              <a:t>CTC systems enable dispatchers to monitor and control trains remotely</a:t>
            </a:r>
          </a:p>
          <a:p>
            <a:r>
              <a:rPr lang="en-US" altLang="en-US"/>
              <a:t>CTC allows the planning of routes and replanning in case of problems</a:t>
            </a:r>
          </a:p>
        </p:txBody>
      </p:sp>
      <p:pic>
        <p:nvPicPr>
          <p:cNvPr id="148484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016000"/>
            <a:ext cx="87820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Centralized traffic control (2)</a:t>
            </a:r>
          </a:p>
        </p:txBody>
      </p:sp>
      <p:sp>
        <p:nvSpPr>
          <p:cNvPr id="149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/>
              <a:t>CTC systems are ideal examples of rationale capture: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/>
          </a:p>
          <a:p>
            <a:r>
              <a:rPr lang="en-US" altLang="en-US"/>
              <a:t>Long lived systems (some systems include relays installed last century)</a:t>
            </a:r>
          </a:p>
          <a:p>
            <a:pPr lvl="1"/>
            <a:r>
              <a:rPr lang="en-US" altLang="en-US"/>
              <a:t>Extended maintenance life cycle</a:t>
            </a:r>
          </a:p>
          <a:p>
            <a:endParaRPr lang="en-US" altLang="en-US"/>
          </a:p>
          <a:p>
            <a:r>
              <a:rPr lang="en-US" altLang="en-US"/>
              <a:t>Although not life critical, downtime is expensive</a:t>
            </a:r>
          </a:p>
          <a:p>
            <a:pPr lvl="1"/>
            <a:r>
              <a:rPr lang="en-US" altLang="en-US"/>
              <a:t>Low tolerance for bugs</a:t>
            </a:r>
          </a:p>
          <a:p>
            <a:pPr lvl="1"/>
            <a:r>
              <a:rPr lang="en-US" altLang="en-US"/>
              <a:t>Transition to mature technology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63" name="Group 23"/>
          <p:cNvGrpSpPr>
            <a:grpSpLocks/>
          </p:cNvGrpSpPr>
          <p:nvPr/>
        </p:nvGrpSpPr>
        <p:grpSpPr bwMode="auto">
          <a:xfrm>
            <a:off x="2314575" y="3357563"/>
            <a:ext cx="5367338" cy="427037"/>
            <a:chOff x="1858" y="1195"/>
            <a:chExt cx="3381" cy="269"/>
          </a:xfrm>
        </p:grpSpPr>
        <p:sp>
          <p:nvSpPr>
            <p:cNvPr id="138247" name="Rectangle 7"/>
            <p:cNvSpPr>
              <a:spLocks noChangeArrowheads="1"/>
            </p:cNvSpPr>
            <p:nvPr/>
          </p:nvSpPr>
          <p:spPr bwMode="auto">
            <a:xfrm>
              <a:off x="3952" y="1195"/>
              <a:ext cx="1287" cy="2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8248" name="Rectangle 8"/>
            <p:cNvSpPr>
              <a:spLocks noChangeArrowheads="1"/>
            </p:cNvSpPr>
            <p:nvPr/>
          </p:nvSpPr>
          <p:spPr bwMode="auto">
            <a:xfrm>
              <a:off x="4087" y="1271"/>
              <a:ext cx="10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latin typeface="Courier" charset="0"/>
                </a:rPr>
                <a:t>display?:Issue</a:t>
              </a:r>
              <a:endParaRPr lang="en-US" altLang="en-US" sz="1600" b="1"/>
            </a:p>
          </p:txBody>
        </p:sp>
        <p:sp>
          <p:nvSpPr>
            <p:cNvPr id="138254" name="Rectangle 14"/>
            <p:cNvSpPr>
              <a:spLocks noChangeArrowheads="1"/>
            </p:cNvSpPr>
            <p:nvPr/>
          </p:nvSpPr>
          <p:spPr bwMode="auto">
            <a:xfrm>
              <a:off x="1858" y="1195"/>
              <a:ext cx="1275" cy="25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8256" name="Rectangle 16"/>
            <p:cNvSpPr>
              <a:spLocks noChangeArrowheads="1"/>
            </p:cNvSpPr>
            <p:nvPr/>
          </p:nvSpPr>
          <p:spPr bwMode="auto">
            <a:xfrm>
              <a:off x="2070" y="1271"/>
              <a:ext cx="9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latin typeface="Courier" charset="0"/>
                </a:rPr>
                <a:t>input?:Issue</a:t>
              </a:r>
              <a:endParaRPr lang="en-US" altLang="en-US" sz="1600" b="1"/>
            </a:p>
          </p:txBody>
        </p:sp>
      </p:grpSp>
      <p:sp>
        <p:nvSpPr>
          <p:cNvPr id="13826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Issues</a:t>
            </a:r>
          </a:p>
        </p:txBody>
      </p:sp>
      <p:sp>
        <p:nvSpPr>
          <p:cNvPr id="13826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55600" y="1522413"/>
            <a:ext cx="8255000" cy="1350962"/>
          </a:xfrm>
        </p:spPr>
        <p:txBody>
          <a:bodyPr/>
          <a:lstStyle/>
          <a:p>
            <a:r>
              <a:rPr lang="en-US" altLang="en-US"/>
              <a:t>Issues are concrete problem which usually do not have a unique, correct solution.</a:t>
            </a:r>
          </a:p>
          <a:p>
            <a:r>
              <a:rPr lang="en-US" altLang="en-US"/>
              <a:t>Issues are phrased as questions. </a:t>
            </a:r>
          </a:p>
        </p:txBody>
      </p:sp>
      <p:sp>
        <p:nvSpPr>
          <p:cNvPr id="138264" name="AutoShape 24"/>
          <p:cNvSpPr>
            <a:spLocks noChangeArrowheads="1"/>
          </p:cNvSpPr>
          <p:nvPr/>
        </p:nvSpPr>
        <p:spPr bwMode="auto">
          <a:xfrm>
            <a:off x="763588" y="4124325"/>
            <a:ext cx="3516312" cy="590550"/>
          </a:xfrm>
          <a:prstGeom prst="wedgeRectCallout">
            <a:avLst>
              <a:gd name="adj1" fmla="val 21736"/>
              <a:gd name="adj2" fmla="val -106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  <a:latin typeface="Courier" charset="0"/>
              </a:rPr>
              <a:t>How should the dispatcher input commands?</a:t>
            </a:r>
            <a:endParaRPr lang="en-US" altLang="en-US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138265" name="AutoShape 25"/>
          <p:cNvSpPr>
            <a:spLocks noChangeArrowheads="1"/>
          </p:cNvSpPr>
          <p:nvPr/>
        </p:nvSpPr>
        <p:spPr bwMode="auto">
          <a:xfrm>
            <a:off x="5195888" y="4162425"/>
            <a:ext cx="3516312" cy="590550"/>
          </a:xfrm>
          <a:prstGeom prst="wedgeRectCallout">
            <a:avLst>
              <a:gd name="adj1" fmla="val -1375"/>
              <a:gd name="adj2" fmla="val -11263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  <a:latin typeface="Courier" charset="0"/>
              </a:rPr>
              <a:t>How should track sections be displayed?</a:t>
            </a:r>
            <a:endParaRPr lang="en-US" altLang="en-US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307" name="Group 43"/>
          <p:cNvGrpSpPr>
            <a:grpSpLocks/>
          </p:cNvGrpSpPr>
          <p:nvPr/>
        </p:nvGrpSpPr>
        <p:grpSpPr bwMode="auto">
          <a:xfrm>
            <a:off x="1147763" y="2709863"/>
            <a:ext cx="7450137" cy="1355725"/>
            <a:chOff x="723" y="1195"/>
            <a:chExt cx="4693" cy="854"/>
          </a:xfrm>
        </p:grpSpPr>
        <p:sp>
          <p:nvSpPr>
            <p:cNvPr id="139272" name="Line 8"/>
            <p:cNvSpPr>
              <a:spLocks noChangeShapeType="1"/>
            </p:cNvSpPr>
            <p:nvPr/>
          </p:nvSpPr>
          <p:spPr bwMode="auto">
            <a:xfrm flipV="1">
              <a:off x="3706" y="1452"/>
              <a:ext cx="866" cy="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9276" name="Rectangle 12"/>
            <p:cNvSpPr>
              <a:spLocks noChangeArrowheads="1"/>
            </p:cNvSpPr>
            <p:nvPr/>
          </p:nvSpPr>
          <p:spPr bwMode="auto">
            <a:xfrm>
              <a:off x="3952" y="1195"/>
              <a:ext cx="1287" cy="26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9277" name="Rectangle 13"/>
            <p:cNvSpPr>
              <a:spLocks noChangeArrowheads="1"/>
            </p:cNvSpPr>
            <p:nvPr/>
          </p:nvSpPr>
          <p:spPr bwMode="auto">
            <a:xfrm>
              <a:off x="4087" y="1271"/>
              <a:ext cx="10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display?:Issue</a:t>
              </a:r>
              <a:endParaRPr lang="en-US" altLang="en-US" sz="1600"/>
            </a:p>
          </p:txBody>
        </p:sp>
        <p:sp>
          <p:nvSpPr>
            <p:cNvPr id="139283" name="Line 19"/>
            <p:cNvSpPr>
              <a:spLocks noChangeShapeType="1"/>
            </p:cNvSpPr>
            <p:nvPr/>
          </p:nvSpPr>
          <p:spPr bwMode="auto">
            <a:xfrm flipH="1">
              <a:off x="1577" y="1452"/>
              <a:ext cx="913" cy="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9284" name="Line 20"/>
            <p:cNvSpPr>
              <a:spLocks noChangeShapeType="1"/>
            </p:cNvSpPr>
            <p:nvPr/>
          </p:nvSpPr>
          <p:spPr bwMode="auto">
            <a:xfrm flipH="1" flipV="1">
              <a:off x="2490" y="1452"/>
              <a:ext cx="1216" cy="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9285" name="Rectangle 21"/>
            <p:cNvSpPr>
              <a:spLocks noChangeArrowheads="1"/>
            </p:cNvSpPr>
            <p:nvPr/>
          </p:nvSpPr>
          <p:spPr bwMode="auto">
            <a:xfrm>
              <a:off x="4492" y="1493"/>
              <a:ext cx="9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latin typeface="Courier" charset="0"/>
                </a:rPr>
                <a:t>addressed by</a:t>
              </a:r>
              <a:endParaRPr lang="en-US" altLang="en-US" sz="1600" b="1"/>
            </a:p>
          </p:txBody>
        </p:sp>
        <p:sp>
          <p:nvSpPr>
            <p:cNvPr id="139286" name="Rectangle 22"/>
            <p:cNvSpPr>
              <a:spLocks noChangeArrowheads="1"/>
            </p:cNvSpPr>
            <p:nvPr/>
          </p:nvSpPr>
          <p:spPr bwMode="auto">
            <a:xfrm>
              <a:off x="3166" y="1469"/>
              <a:ext cx="9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latin typeface="Courier" charset="0"/>
                </a:rPr>
                <a:t>addressed by</a:t>
              </a:r>
              <a:endParaRPr lang="en-US" altLang="en-US" sz="1600" b="1"/>
            </a:p>
          </p:txBody>
        </p:sp>
        <p:sp>
          <p:nvSpPr>
            <p:cNvPr id="139287" name="Rectangle 23"/>
            <p:cNvSpPr>
              <a:spLocks noChangeArrowheads="1"/>
            </p:cNvSpPr>
            <p:nvPr/>
          </p:nvSpPr>
          <p:spPr bwMode="auto">
            <a:xfrm>
              <a:off x="1000" y="1493"/>
              <a:ext cx="9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latin typeface="Courier" charset="0"/>
                </a:rPr>
                <a:t>addressed by</a:t>
              </a:r>
              <a:endParaRPr lang="en-US" altLang="en-US" sz="1600" b="1"/>
            </a:p>
          </p:txBody>
        </p:sp>
        <p:sp>
          <p:nvSpPr>
            <p:cNvPr id="139297" name="Rectangle 33"/>
            <p:cNvSpPr>
              <a:spLocks noChangeArrowheads="1"/>
            </p:cNvSpPr>
            <p:nvPr/>
          </p:nvSpPr>
          <p:spPr bwMode="auto">
            <a:xfrm>
              <a:off x="1858" y="1195"/>
              <a:ext cx="1275" cy="2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9298" name="Rectangle 34"/>
            <p:cNvSpPr>
              <a:spLocks noChangeArrowheads="1"/>
            </p:cNvSpPr>
            <p:nvPr/>
          </p:nvSpPr>
          <p:spPr bwMode="auto">
            <a:xfrm>
              <a:off x="1858" y="1195"/>
              <a:ext cx="1287" cy="26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9299" name="Rectangle 35"/>
            <p:cNvSpPr>
              <a:spLocks noChangeArrowheads="1"/>
            </p:cNvSpPr>
            <p:nvPr/>
          </p:nvSpPr>
          <p:spPr bwMode="auto">
            <a:xfrm>
              <a:off x="2070" y="1271"/>
              <a:ext cx="9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input?:Issue</a:t>
              </a:r>
              <a:endParaRPr lang="en-US" altLang="en-US" sz="1600"/>
            </a:p>
          </p:txBody>
        </p:sp>
        <p:sp>
          <p:nvSpPr>
            <p:cNvPr id="139302" name="Rectangle 38"/>
            <p:cNvSpPr>
              <a:spLocks noChangeArrowheads="1"/>
            </p:cNvSpPr>
            <p:nvPr/>
          </p:nvSpPr>
          <p:spPr bwMode="auto">
            <a:xfrm>
              <a:off x="889" y="1856"/>
              <a:ext cx="14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latin typeface="Courier" charset="0"/>
                </a:rPr>
                <a:t>text-based:Proposal</a:t>
              </a:r>
              <a:endParaRPr lang="en-US" altLang="en-US" sz="1600" b="1"/>
            </a:p>
          </p:txBody>
        </p:sp>
        <p:sp>
          <p:nvSpPr>
            <p:cNvPr id="139303" name="Rectangle 39"/>
            <p:cNvSpPr>
              <a:spLocks noChangeArrowheads="1"/>
            </p:cNvSpPr>
            <p:nvPr/>
          </p:nvSpPr>
          <p:spPr bwMode="auto">
            <a:xfrm>
              <a:off x="723" y="1780"/>
              <a:ext cx="1731" cy="2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9305" name="Rectangle 41"/>
            <p:cNvSpPr>
              <a:spLocks noChangeArrowheads="1"/>
            </p:cNvSpPr>
            <p:nvPr/>
          </p:nvSpPr>
          <p:spPr bwMode="auto">
            <a:xfrm>
              <a:off x="2852" y="1780"/>
              <a:ext cx="1732" cy="2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9306" name="Rectangle 42"/>
            <p:cNvSpPr>
              <a:spLocks noChangeArrowheads="1"/>
            </p:cNvSpPr>
            <p:nvPr/>
          </p:nvSpPr>
          <p:spPr bwMode="auto">
            <a:xfrm>
              <a:off x="2979" y="1856"/>
              <a:ext cx="15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latin typeface="Courier" charset="0"/>
                </a:rPr>
                <a:t>point&amp;click:Proposal</a:t>
              </a:r>
              <a:endParaRPr lang="en-US" altLang="en-US" sz="1600" b="1"/>
            </a:p>
          </p:txBody>
        </p:sp>
      </p:grpSp>
      <p:sp>
        <p:nvSpPr>
          <p:cNvPr id="139308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Proposals</a:t>
            </a:r>
          </a:p>
        </p:txBody>
      </p:sp>
      <p:sp>
        <p:nvSpPr>
          <p:cNvPr id="13930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355600" y="1295400"/>
            <a:ext cx="8255000" cy="1022350"/>
          </a:xfrm>
        </p:spPr>
        <p:txBody>
          <a:bodyPr/>
          <a:lstStyle/>
          <a:p>
            <a:r>
              <a:rPr lang="en-US" altLang="en-US"/>
              <a:t>Proposals are possible alternatives to issues.</a:t>
            </a:r>
          </a:p>
          <a:p>
            <a:r>
              <a:rPr lang="en-US" altLang="en-US"/>
              <a:t>One proposal can be shared across multiple issues.</a:t>
            </a:r>
          </a:p>
        </p:txBody>
      </p:sp>
      <p:sp>
        <p:nvSpPr>
          <p:cNvPr id="139311" name="AutoShape 47"/>
          <p:cNvSpPr>
            <a:spLocks noChangeArrowheads="1"/>
          </p:cNvSpPr>
          <p:nvPr/>
        </p:nvSpPr>
        <p:spPr bwMode="auto">
          <a:xfrm>
            <a:off x="4729163" y="5322888"/>
            <a:ext cx="4232275" cy="835025"/>
          </a:xfrm>
          <a:prstGeom prst="wedgeRectCallout">
            <a:avLst>
              <a:gd name="adj1" fmla="val -3750"/>
              <a:gd name="adj2" fmla="val -19905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  <a:latin typeface="Courier" charset="0"/>
              </a:rPr>
              <a:t>The interface for the dispatcher could be realized with a point &amp; click interface.</a:t>
            </a:r>
          </a:p>
        </p:txBody>
      </p:sp>
      <p:sp>
        <p:nvSpPr>
          <p:cNvPr id="139312" name="AutoShape 48"/>
          <p:cNvSpPr>
            <a:spLocks noChangeArrowheads="1"/>
          </p:cNvSpPr>
          <p:nvPr/>
        </p:nvSpPr>
        <p:spPr bwMode="auto">
          <a:xfrm>
            <a:off x="322263" y="4603750"/>
            <a:ext cx="4232275" cy="1079500"/>
          </a:xfrm>
          <a:prstGeom prst="wedgeRectCallout">
            <a:avLst>
              <a:gd name="adj1" fmla="val 2852"/>
              <a:gd name="adj2" fmla="val -9794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  <a:latin typeface="Courier" charset="0"/>
              </a:rPr>
              <a:t>The display used by the dispatcher can be a text only display with graphic characters to represent track segments.</a:t>
            </a:r>
            <a:endParaRPr lang="en-US" altLang="en-US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604" name="Group 76"/>
          <p:cNvGrpSpPr>
            <a:grpSpLocks/>
          </p:cNvGrpSpPr>
          <p:nvPr/>
        </p:nvGrpSpPr>
        <p:grpSpPr bwMode="auto">
          <a:xfrm>
            <a:off x="330200" y="2443163"/>
            <a:ext cx="8509000" cy="2339975"/>
            <a:chOff x="208" y="1299"/>
            <a:chExt cx="5360" cy="1474"/>
          </a:xfrm>
        </p:grpSpPr>
        <p:sp>
          <p:nvSpPr>
            <p:cNvPr id="150573" name="Line 45"/>
            <p:cNvSpPr>
              <a:spLocks noChangeShapeType="1"/>
            </p:cNvSpPr>
            <p:nvPr/>
          </p:nvSpPr>
          <p:spPr bwMode="auto">
            <a:xfrm flipV="1">
              <a:off x="3858" y="1556"/>
              <a:ext cx="866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0575" name="Line 47"/>
            <p:cNvSpPr>
              <a:spLocks noChangeShapeType="1"/>
            </p:cNvSpPr>
            <p:nvPr/>
          </p:nvSpPr>
          <p:spPr bwMode="auto">
            <a:xfrm flipH="1">
              <a:off x="840" y="2141"/>
              <a:ext cx="901" cy="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0577" name="Rectangle 49"/>
            <p:cNvSpPr>
              <a:spLocks noChangeArrowheads="1"/>
            </p:cNvSpPr>
            <p:nvPr/>
          </p:nvSpPr>
          <p:spPr bwMode="auto">
            <a:xfrm>
              <a:off x="4104" y="1299"/>
              <a:ext cx="1287" cy="26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0578" name="Rectangle 50"/>
            <p:cNvSpPr>
              <a:spLocks noChangeArrowheads="1"/>
            </p:cNvSpPr>
            <p:nvPr/>
          </p:nvSpPr>
          <p:spPr bwMode="auto">
            <a:xfrm>
              <a:off x="4239" y="1375"/>
              <a:ext cx="10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display?:Issue</a:t>
              </a:r>
              <a:endParaRPr lang="en-US" altLang="en-US" sz="1600"/>
            </a:p>
          </p:txBody>
        </p:sp>
        <p:sp>
          <p:nvSpPr>
            <p:cNvPr id="150582" name="Rectangle 54"/>
            <p:cNvSpPr>
              <a:spLocks noChangeArrowheads="1"/>
            </p:cNvSpPr>
            <p:nvPr/>
          </p:nvSpPr>
          <p:spPr bwMode="auto">
            <a:xfrm>
              <a:off x="208" y="2504"/>
              <a:ext cx="1287" cy="2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0583" name="Rectangle 55"/>
            <p:cNvSpPr>
              <a:spLocks noChangeArrowheads="1"/>
            </p:cNvSpPr>
            <p:nvPr/>
          </p:nvSpPr>
          <p:spPr bwMode="auto">
            <a:xfrm>
              <a:off x="305" y="2592"/>
              <a:ext cx="11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latin typeface="Courier" charset="0"/>
                </a:rPr>
                <a:t>terminal?:Issue</a:t>
              </a:r>
              <a:endParaRPr lang="en-US" altLang="en-US" sz="1600" b="1"/>
            </a:p>
          </p:txBody>
        </p:sp>
        <p:sp>
          <p:nvSpPr>
            <p:cNvPr id="150584" name="Line 56"/>
            <p:cNvSpPr>
              <a:spLocks noChangeShapeType="1"/>
            </p:cNvSpPr>
            <p:nvPr/>
          </p:nvSpPr>
          <p:spPr bwMode="auto">
            <a:xfrm flipH="1">
              <a:off x="1729" y="1556"/>
              <a:ext cx="913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0585" name="Line 57"/>
            <p:cNvSpPr>
              <a:spLocks noChangeShapeType="1"/>
            </p:cNvSpPr>
            <p:nvPr/>
          </p:nvSpPr>
          <p:spPr bwMode="auto">
            <a:xfrm flipH="1" flipV="1">
              <a:off x="2642" y="1556"/>
              <a:ext cx="1216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0586" name="Rectangle 58"/>
            <p:cNvSpPr>
              <a:spLocks noChangeArrowheads="1"/>
            </p:cNvSpPr>
            <p:nvPr/>
          </p:nvSpPr>
          <p:spPr bwMode="auto">
            <a:xfrm>
              <a:off x="4644" y="1597"/>
              <a:ext cx="9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addressed by</a:t>
              </a:r>
              <a:endParaRPr lang="en-US" altLang="en-US" sz="1600"/>
            </a:p>
          </p:txBody>
        </p:sp>
        <p:sp>
          <p:nvSpPr>
            <p:cNvPr id="150587" name="Rectangle 59"/>
            <p:cNvSpPr>
              <a:spLocks noChangeArrowheads="1"/>
            </p:cNvSpPr>
            <p:nvPr/>
          </p:nvSpPr>
          <p:spPr bwMode="auto">
            <a:xfrm>
              <a:off x="3318" y="1573"/>
              <a:ext cx="9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addressed by</a:t>
              </a:r>
              <a:endParaRPr lang="en-US" altLang="en-US" sz="1600"/>
            </a:p>
          </p:txBody>
        </p:sp>
        <p:sp>
          <p:nvSpPr>
            <p:cNvPr id="150588" name="Rectangle 60"/>
            <p:cNvSpPr>
              <a:spLocks noChangeArrowheads="1"/>
            </p:cNvSpPr>
            <p:nvPr/>
          </p:nvSpPr>
          <p:spPr bwMode="auto">
            <a:xfrm>
              <a:off x="1152" y="1597"/>
              <a:ext cx="9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addressed by</a:t>
              </a:r>
              <a:endParaRPr lang="en-US" altLang="en-US" sz="1600"/>
            </a:p>
          </p:txBody>
        </p:sp>
        <p:sp>
          <p:nvSpPr>
            <p:cNvPr id="150589" name="Rectangle 61"/>
            <p:cNvSpPr>
              <a:spLocks noChangeArrowheads="1"/>
            </p:cNvSpPr>
            <p:nvPr/>
          </p:nvSpPr>
          <p:spPr bwMode="auto">
            <a:xfrm>
              <a:off x="569" y="2182"/>
              <a:ext cx="4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latin typeface="Courier" charset="0"/>
                </a:rPr>
                <a:t>raises</a:t>
              </a:r>
              <a:endParaRPr lang="en-US" altLang="en-US" sz="1600" b="1"/>
            </a:p>
          </p:txBody>
        </p:sp>
        <p:sp>
          <p:nvSpPr>
            <p:cNvPr id="150594" name="Rectangle 66"/>
            <p:cNvSpPr>
              <a:spLocks noChangeArrowheads="1"/>
            </p:cNvSpPr>
            <p:nvPr/>
          </p:nvSpPr>
          <p:spPr bwMode="auto">
            <a:xfrm>
              <a:off x="2010" y="1299"/>
              <a:ext cx="1275" cy="2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0595" name="Rectangle 67"/>
            <p:cNvSpPr>
              <a:spLocks noChangeArrowheads="1"/>
            </p:cNvSpPr>
            <p:nvPr/>
          </p:nvSpPr>
          <p:spPr bwMode="auto">
            <a:xfrm>
              <a:off x="2010" y="1299"/>
              <a:ext cx="1287" cy="26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0596" name="Rectangle 68"/>
            <p:cNvSpPr>
              <a:spLocks noChangeArrowheads="1"/>
            </p:cNvSpPr>
            <p:nvPr/>
          </p:nvSpPr>
          <p:spPr bwMode="auto">
            <a:xfrm>
              <a:off x="2222" y="1375"/>
              <a:ext cx="9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input?:Issue</a:t>
              </a:r>
              <a:endParaRPr lang="en-US" altLang="en-US" sz="1600"/>
            </a:p>
          </p:txBody>
        </p:sp>
        <p:sp>
          <p:nvSpPr>
            <p:cNvPr id="150599" name="Rectangle 71"/>
            <p:cNvSpPr>
              <a:spLocks noChangeArrowheads="1"/>
            </p:cNvSpPr>
            <p:nvPr/>
          </p:nvSpPr>
          <p:spPr bwMode="auto">
            <a:xfrm>
              <a:off x="1041" y="1960"/>
              <a:ext cx="14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text-based:Proposal</a:t>
              </a:r>
              <a:endParaRPr lang="en-US" altLang="en-US" sz="1600"/>
            </a:p>
          </p:txBody>
        </p:sp>
        <p:sp>
          <p:nvSpPr>
            <p:cNvPr id="150600" name="Rectangle 72"/>
            <p:cNvSpPr>
              <a:spLocks noChangeArrowheads="1"/>
            </p:cNvSpPr>
            <p:nvPr/>
          </p:nvSpPr>
          <p:spPr bwMode="auto">
            <a:xfrm>
              <a:off x="875" y="1884"/>
              <a:ext cx="1731" cy="26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0601" name="Rectangle 73"/>
            <p:cNvSpPr>
              <a:spLocks noChangeArrowheads="1"/>
            </p:cNvSpPr>
            <p:nvPr/>
          </p:nvSpPr>
          <p:spPr bwMode="auto">
            <a:xfrm>
              <a:off x="3004" y="1884"/>
              <a:ext cx="1720" cy="2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0602" name="Rectangle 74"/>
            <p:cNvSpPr>
              <a:spLocks noChangeArrowheads="1"/>
            </p:cNvSpPr>
            <p:nvPr/>
          </p:nvSpPr>
          <p:spPr bwMode="auto">
            <a:xfrm>
              <a:off x="3004" y="1884"/>
              <a:ext cx="1732" cy="26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0603" name="Rectangle 75"/>
            <p:cNvSpPr>
              <a:spLocks noChangeArrowheads="1"/>
            </p:cNvSpPr>
            <p:nvPr/>
          </p:nvSpPr>
          <p:spPr bwMode="auto">
            <a:xfrm>
              <a:off x="3131" y="1960"/>
              <a:ext cx="15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point&amp;click:Proposal</a:t>
              </a:r>
              <a:endParaRPr lang="en-US" altLang="en-US" sz="1600"/>
            </a:p>
          </p:txBody>
        </p:sp>
      </p:grpSp>
      <p:sp>
        <p:nvSpPr>
          <p:cNvPr id="150605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Consequent issue</a:t>
            </a:r>
          </a:p>
        </p:txBody>
      </p:sp>
      <p:sp>
        <p:nvSpPr>
          <p:cNvPr id="150606" name="Rectangle 78"/>
          <p:cNvSpPr>
            <a:spLocks noGrp="1" noChangeArrowheads="1"/>
          </p:cNvSpPr>
          <p:nvPr>
            <p:ph type="body" idx="1"/>
          </p:nvPr>
        </p:nvSpPr>
        <p:spPr>
          <a:xfrm>
            <a:off x="355600" y="1295400"/>
            <a:ext cx="8255000" cy="933450"/>
          </a:xfrm>
        </p:spPr>
        <p:txBody>
          <a:bodyPr/>
          <a:lstStyle/>
          <a:p>
            <a:r>
              <a:rPr lang="en-US" altLang="en-US"/>
              <a:t>Consequent issues are issues raised by the introduction of a proposal.</a:t>
            </a:r>
          </a:p>
        </p:txBody>
      </p:sp>
      <p:sp>
        <p:nvSpPr>
          <p:cNvPr id="150607" name="AutoShape 79"/>
          <p:cNvSpPr>
            <a:spLocks noChangeArrowheads="1"/>
          </p:cNvSpPr>
          <p:nvPr/>
        </p:nvSpPr>
        <p:spPr bwMode="auto">
          <a:xfrm>
            <a:off x="1827213" y="5280025"/>
            <a:ext cx="4041775" cy="590550"/>
          </a:xfrm>
          <a:prstGeom prst="wedgeRectCallout">
            <a:avLst>
              <a:gd name="adj1" fmla="val -55894"/>
              <a:gd name="adj2" fmla="val -131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  <a:latin typeface="Courier" charset="0"/>
              </a:rPr>
              <a:t>Which terminal emulation should be used for the display?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382" name="Group 94"/>
          <p:cNvGrpSpPr>
            <a:grpSpLocks/>
          </p:cNvGrpSpPr>
          <p:nvPr/>
        </p:nvGrpSpPr>
        <p:grpSpPr bwMode="auto">
          <a:xfrm>
            <a:off x="368300" y="2252663"/>
            <a:ext cx="8509000" cy="3381375"/>
            <a:chOff x="208" y="1299"/>
            <a:chExt cx="5360" cy="2130"/>
          </a:xfrm>
        </p:grpSpPr>
        <p:sp>
          <p:nvSpPr>
            <p:cNvPr id="140345" name="Rectangle 57"/>
            <p:cNvSpPr>
              <a:spLocks noChangeArrowheads="1"/>
            </p:cNvSpPr>
            <p:nvPr/>
          </p:nvSpPr>
          <p:spPr bwMode="auto">
            <a:xfrm>
              <a:off x="2908" y="3160"/>
              <a:ext cx="1828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0346" name="Line 58"/>
            <p:cNvSpPr>
              <a:spLocks noChangeShapeType="1"/>
            </p:cNvSpPr>
            <p:nvPr/>
          </p:nvSpPr>
          <p:spPr bwMode="auto">
            <a:xfrm flipV="1">
              <a:off x="3858" y="1556"/>
              <a:ext cx="866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47" name="Line 59"/>
            <p:cNvSpPr>
              <a:spLocks noChangeShapeType="1"/>
            </p:cNvSpPr>
            <p:nvPr/>
          </p:nvSpPr>
          <p:spPr bwMode="auto">
            <a:xfrm>
              <a:off x="1729" y="2141"/>
              <a:ext cx="2129" cy="101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48" name="Line 60"/>
            <p:cNvSpPr>
              <a:spLocks noChangeShapeType="1"/>
            </p:cNvSpPr>
            <p:nvPr/>
          </p:nvSpPr>
          <p:spPr bwMode="auto">
            <a:xfrm flipH="1">
              <a:off x="840" y="2141"/>
              <a:ext cx="901" cy="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49" name="Line 61"/>
            <p:cNvSpPr>
              <a:spLocks noChangeShapeType="1"/>
            </p:cNvSpPr>
            <p:nvPr/>
          </p:nvSpPr>
          <p:spPr bwMode="auto">
            <a:xfrm>
              <a:off x="1729" y="2141"/>
              <a:ext cx="1" cy="101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50" name="Rectangle 62"/>
            <p:cNvSpPr>
              <a:spLocks noChangeArrowheads="1"/>
            </p:cNvSpPr>
            <p:nvPr/>
          </p:nvSpPr>
          <p:spPr bwMode="auto">
            <a:xfrm>
              <a:off x="4104" y="1299"/>
              <a:ext cx="1287" cy="26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51" name="Rectangle 63"/>
            <p:cNvSpPr>
              <a:spLocks noChangeArrowheads="1"/>
            </p:cNvSpPr>
            <p:nvPr/>
          </p:nvSpPr>
          <p:spPr bwMode="auto">
            <a:xfrm>
              <a:off x="4239" y="1375"/>
              <a:ext cx="10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display?:Issue</a:t>
              </a:r>
              <a:endParaRPr lang="en-US" altLang="en-US" sz="1600"/>
            </a:p>
          </p:txBody>
        </p:sp>
        <p:sp>
          <p:nvSpPr>
            <p:cNvPr id="140352" name="Rectangle 64"/>
            <p:cNvSpPr>
              <a:spLocks noChangeArrowheads="1"/>
            </p:cNvSpPr>
            <p:nvPr/>
          </p:nvSpPr>
          <p:spPr bwMode="auto">
            <a:xfrm>
              <a:off x="2944" y="3235"/>
              <a:ext cx="17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latin typeface="Courier" charset="0"/>
                </a:rPr>
                <a:t>availability$:Criterion</a:t>
              </a:r>
              <a:endParaRPr lang="en-US" altLang="en-US" sz="1600" b="1"/>
            </a:p>
          </p:txBody>
        </p:sp>
        <p:sp>
          <p:nvSpPr>
            <p:cNvPr id="140353" name="Rectangle 65"/>
            <p:cNvSpPr>
              <a:spLocks noChangeArrowheads="1"/>
            </p:cNvSpPr>
            <p:nvPr/>
          </p:nvSpPr>
          <p:spPr bwMode="auto">
            <a:xfrm>
              <a:off x="875" y="3160"/>
              <a:ext cx="1731" cy="2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54" name="Rectangle 66"/>
            <p:cNvSpPr>
              <a:spLocks noChangeArrowheads="1"/>
            </p:cNvSpPr>
            <p:nvPr/>
          </p:nvSpPr>
          <p:spPr bwMode="auto">
            <a:xfrm>
              <a:off x="1002" y="3235"/>
              <a:ext cx="15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latin typeface="Courier" charset="0"/>
                </a:rPr>
                <a:t>usability$:Criterion</a:t>
              </a:r>
              <a:endParaRPr lang="en-US" altLang="en-US" sz="1600" b="1"/>
            </a:p>
          </p:txBody>
        </p:sp>
        <p:sp>
          <p:nvSpPr>
            <p:cNvPr id="140355" name="Rectangle 67"/>
            <p:cNvSpPr>
              <a:spLocks noChangeArrowheads="1"/>
            </p:cNvSpPr>
            <p:nvPr/>
          </p:nvSpPr>
          <p:spPr bwMode="auto">
            <a:xfrm>
              <a:off x="208" y="2504"/>
              <a:ext cx="1287" cy="26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56" name="Rectangle 68"/>
            <p:cNvSpPr>
              <a:spLocks noChangeArrowheads="1"/>
            </p:cNvSpPr>
            <p:nvPr/>
          </p:nvSpPr>
          <p:spPr bwMode="auto">
            <a:xfrm>
              <a:off x="305" y="2592"/>
              <a:ext cx="11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terminal?:Issue</a:t>
              </a:r>
              <a:endParaRPr lang="en-US" altLang="en-US" sz="1600"/>
            </a:p>
          </p:txBody>
        </p:sp>
        <p:sp>
          <p:nvSpPr>
            <p:cNvPr id="140357" name="Line 69"/>
            <p:cNvSpPr>
              <a:spLocks noChangeShapeType="1"/>
            </p:cNvSpPr>
            <p:nvPr/>
          </p:nvSpPr>
          <p:spPr bwMode="auto">
            <a:xfrm flipH="1">
              <a:off x="1729" y="1556"/>
              <a:ext cx="913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58" name="Line 70"/>
            <p:cNvSpPr>
              <a:spLocks noChangeShapeType="1"/>
            </p:cNvSpPr>
            <p:nvPr/>
          </p:nvSpPr>
          <p:spPr bwMode="auto">
            <a:xfrm flipH="1" flipV="1">
              <a:off x="2642" y="1556"/>
              <a:ext cx="1216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59" name="Rectangle 71"/>
            <p:cNvSpPr>
              <a:spLocks noChangeArrowheads="1"/>
            </p:cNvSpPr>
            <p:nvPr/>
          </p:nvSpPr>
          <p:spPr bwMode="auto">
            <a:xfrm>
              <a:off x="4644" y="1597"/>
              <a:ext cx="9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addressed by</a:t>
              </a:r>
              <a:endParaRPr lang="en-US" altLang="en-US" sz="1600"/>
            </a:p>
          </p:txBody>
        </p:sp>
        <p:sp>
          <p:nvSpPr>
            <p:cNvPr id="140360" name="Rectangle 72"/>
            <p:cNvSpPr>
              <a:spLocks noChangeArrowheads="1"/>
            </p:cNvSpPr>
            <p:nvPr/>
          </p:nvSpPr>
          <p:spPr bwMode="auto">
            <a:xfrm>
              <a:off x="3318" y="1573"/>
              <a:ext cx="9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addressed by</a:t>
              </a:r>
              <a:endParaRPr lang="en-US" altLang="en-US" sz="1600"/>
            </a:p>
          </p:txBody>
        </p:sp>
        <p:sp>
          <p:nvSpPr>
            <p:cNvPr id="140361" name="Rectangle 73"/>
            <p:cNvSpPr>
              <a:spLocks noChangeArrowheads="1"/>
            </p:cNvSpPr>
            <p:nvPr/>
          </p:nvSpPr>
          <p:spPr bwMode="auto">
            <a:xfrm>
              <a:off x="1152" y="1597"/>
              <a:ext cx="9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addressed by</a:t>
              </a:r>
              <a:endParaRPr lang="en-US" altLang="en-US" sz="1600"/>
            </a:p>
          </p:txBody>
        </p:sp>
        <p:sp>
          <p:nvSpPr>
            <p:cNvPr id="140362" name="Rectangle 74"/>
            <p:cNvSpPr>
              <a:spLocks noChangeArrowheads="1"/>
            </p:cNvSpPr>
            <p:nvPr/>
          </p:nvSpPr>
          <p:spPr bwMode="auto">
            <a:xfrm>
              <a:off x="569" y="2182"/>
              <a:ext cx="4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raises</a:t>
              </a:r>
              <a:endParaRPr lang="en-US" altLang="en-US" sz="1600"/>
            </a:p>
          </p:txBody>
        </p:sp>
        <p:sp>
          <p:nvSpPr>
            <p:cNvPr id="140363" name="Rectangle 75"/>
            <p:cNvSpPr>
              <a:spLocks noChangeArrowheads="1"/>
            </p:cNvSpPr>
            <p:nvPr/>
          </p:nvSpPr>
          <p:spPr bwMode="auto">
            <a:xfrm>
              <a:off x="3089" y="2182"/>
              <a:ext cx="3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latin typeface="Courier" charset="0"/>
                </a:rPr>
                <a:t>meets</a:t>
              </a:r>
              <a:endParaRPr lang="en-US" altLang="en-US" sz="1600" b="1"/>
            </a:p>
          </p:txBody>
        </p:sp>
        <p:sp>
          <p:nvSpPr>
            <p:cNvPr id="140364" name="Rectangle 76"/>
            <p:cNvSpPr>
              <a:spLocks noChangeArrowheads="1"/>
            </p:cNvSpPr>
            <p:nvPr/>
          </p:nvSpPr>
          <p:spPr bwMode="auto">
            <a:xfrm>
              <a:off x="3943" y="2955"/>
              <a:ext cx="3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latin typeface="Courier" charset="0"/>
                </a:rPr>
                <a:t>fails</a:t>
              </a:r>
              <a:endParaRPr lang="en-US" altLang="en-US" sz="1600" b="1"/>
            </a:p>
          </p:txBody>
        </p:sp>
        <p:sp>
          <p:nvSpPr>
            <p:cNvPr id="140365" name="Rectangle 77"/>
            <p:cNvSpPr>
              <a:spLocks noChangeArrowheads="1"/>
            </p:cNvSpPr>
            <p:nvPr/>
          </p:nvSpPr>
          <p:spPr bwMode="auto">
            <a:xfrm>
              <a:off x="2211" y="2182"/>
              <a:ext cx="3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latin typeface="Courier" charset="0"/>
                </a:rPr>
                <a:t>meets</a:t>
              </a:r>
              <a:endParaRPr lang="en-US" altLang="en-US" sz="1600" b="1"/>
            </a:p>
          </p:txBody>
        </p:sp>
        <p:sp>
          <p:nvSpPr>
            <p:cNvPr id="140366" name="Rectangle 78"/>
            <p:cNvSpPr>
              <a:spLocks noChangeArrowheads="1"/>
            </p:cNvSpPr>
            <p:nvPr/>
          </p:nvSpPr>
          <p:spPr bwMode="auto">
            <a:xfrm>
              <a:off x="1345" y="2919"/>
              <a:ext cx="3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latin typeface="Courier" charset="0"/>
                </a:rPr>
                <a:t>fails</a:t>
              </a:r>
              <a:endParaRPr lang="en-US" altLang="en-US" sz="1600" b="1"/>
            </a:p>
          </p:txBody>
        </p:sp>
        <p:sp>
          <p:nvSpPr>
            <p:cNvPr id="140371" name="Rectangle 83"/>
            <p:cNvSpPr>
              <a:spLocks noChangeArrowheads="1"/>
            </p:cNvSpPr>
            <p:nvPr/>
          </p:nvSpPr>
          <p:spPr bwMode="auto">
            <a:xfrm>
              <a:off x="2010" y="1299"/>
              <a:ext cx="1275" cy="2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72" name="Rectangle 84"/>
            <p:cNvSpPr>
              <a:spLocks noChangeArrowheads="1"/>
            </p:cNvSpPr>
            <p:nvPr/>
          </p:nvSpPr>
          <p:spPr bwMode="auto">
            <a:xfrm>
              <a:off x="2010" y="1299"/>
              <a:ext cx="1287" cy="26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73" name="Rectangle 85"/>
            <p:cNvSpPr>
              <a:spLocks noChangeArrowheads="1"/>
            </p:cNvSpPr>
            <p:nvPr/>
          </p:nvSpPr>
          <p:spPr bwMode="auto">
            <a:xfrm>
              <a:off x="2222" y="1375"/>
              <a:ext cx="9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input?:Issue</a:t>
              </a:r>
              <a:endParaRPr lang="en-US" altLang="en-US" sz="1600"/>
            </a:p>
          </p:txBody>
        </p:sp>
        <p:sp>
          <p:nvSpPr>
            <p:cNvPr id="140374" name="Line 86"/>
            <p:cNvSpPr>
              <a:spLocks noChangeShapeType="1"/>
            </p:cNvSpPr>
            <p:nvPr/>
          </p:nvSpPr>
          <p:spPr bwMode="auto">
            <a:xfrm>
              <a:off x="3858" y="2141"/>
              <a:ext cx="1" cy="101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75" name="Line 87"/>
            <p:cNvSpPr>
              <a:spLocks noChangeShapeType="1"/>
            </p:cNvSpPr>
            <p:nvPr/>
          </p:nvSpPr>
          <p:spPr bwMode="auto">
            <a:xfrm flipH="1">
              <a:off x="1729" y="2141"/>
              <a:ext cx="2129" cy="101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76" name="Rectangle 88"/>
            <p:cNvSpPr>
              <a:spLocks noChangeArrowheads="1"/>
            </p:cNvSpPr>
            <p:nvPr/>
          </p:nvSpPr>
          <p:spPr bwMode="auto">
            <a:xfrm>
              <a:off x="1041" y="1960"/>
              <a:ext cx="14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text-based:Proposal</a:t>
              </a:r>
              <a:endParaRPr lang="en-US" altLang="en-US" sz="1600"/>
            </a:p>
          </p:txBody>
        </p:sp>
        <p:sp>
          <p:nvSpPr>
            <p:cNvPr id="140377" name="Rectangle 89"/>
            <p:cNvSpPr>
              <a:spLocks noChangeArrowheads="1"/>
            </p:cNvSpPr>
            <p:nvPr/>
          </p:nvSpPr>
          <p:spPr bwMode="auto">
            <a:xfrm>
              <a:off x="875" y="1884"/>
              <a:ext cx="1731" cy="26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78" name="Rectangle 90"/>
            <p:cNvSpPr>
              <a:spLocks noChangeArrowheads="1"/>
            </p:cNvSpPr>
            <p:nvPr/>
          </p:nvSpPr>
          <p:spPr bwMode="auto">
            <a:xfrm>
              <a:off x="3004" y="1884"/>
              <a:ext cx="1720" cy="2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79" name="Rectangle 91"/>
            <p:cNvSpPr>
              <a:spLocks noChangeArrowheads="1"/>
            </p:cNvSpPr>
            <p:nvPr/>
          </p:nvSpPr>
          <p:spPr bwMode="auto">
            <a:xfrm>
              <a:off x="3004" y="1884"/>
              <a:ext cx="1732" cy="26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380" name="Rectangle 92"/>
            <p:cNvSpPr>
              <a:spLocks noChangeArrowheads="1"/>
            </p:cNvSpPr>
            <p:nvPr/>
          </p:nvSpPr>
          <p:spPr bwMode="auto">
            <a:xfrm>
              <a:off x="3131" y="1960"/>
              <a:ext cx="15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point&amp;click:Proposal</a:t>
              </a:r>
              <a:endParaRPr lang="en-US" altLang="en-US" sz="1600"/>
            </a:p>
          </p:txBody>
        </p:sp>
      </p:grpSp>
      <p:sp>
        <p:nvSpPr>
          <p:cNvPr id="140383" name="Rectangle 95"/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772400" cy="762000"/>
          </a:xfrm>
        </p:spPr>
        <p:txBody>
          <a:bodyPr/>
          <a:lstStyle/>
          <a:p>
            <a:r>
              <a:rPr lang="en-US" altLang="en-US"/>
              <a:t>Criteria</a:t>
            </a:r>
          </a:p>
        </p:txBody>
      </p:sp>
      <p:sp>
        <p:nvSpPr>
          <p:cNvPr id="140384" name="Rectangle 96"/>
          <p:cNvSpPr>
            <a:spLocks noGrp="1" noChangeArrowheads="1"/>
          </p:cNvSpPr>
          <p:nvPr>
            <p:ph type="body" idx="1"/>
          </p:nvPr>
        </p:nvSpPr>
        <p:spPr>
          <a:xfrm>
            <a:off x="673100" y="927100"/>
            <a:ext cx="7772400" cy="1422400"/>
          </a:xfrm>
        </p:spPr>
        <p:txBody>
          <a:bodyPr/>
          <a:lstStyle/>
          <a:p>
            <a:r>
              <a:rPr lang="en-US" altLang="en-US"/>
              <a:t>A criteria represent a goodness measure.</a:t>
            </a:r>
          </a:p>
          <a:p>
            <a:r>
              <a:rPr lang="en-US" altLang="en-US"/>
              <a:t>Criteria are often design goals or nonfunctional requirements.</a:t>
            </a:r>
          </a:p>
        </p:txBody>
      </p:sp>
      <p:sp>
        <p:nvSpPr>
          <p:cNvPr id="140385" name="AutoShape 97"/>
          <p:cNvSpPr>
            <a:spLocks noChangeArrowheads="1"/>
          </p:cNvSpPr>
          <p:nvPr/>
        </p:nvSpPr>
        <p:spPr bwMode="auto">
          <a:xfrm>
            <a:off x="177800" y="5972175"/>
            <a:ext cx="3748088" cy="590550"/>
          </a:xfrm>
          <a:prstGeom prst="wedgeRectCallout">
            <a:avLst>
              <a:gd name="adj1" fmla="val 10060"/>
              <a:gd name="adj2" fmla="val -9946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  <a:latin typeface="Courier" charset="0"/>
              </a:rPr>
              <a:t>The CTC system should have at least a 99% availability.</a:t>
            </a:r>
          </a:p>
        </p:txBody>
      </p:sp>
      <p:sp>
        <p:nvSpPr>
          <p:cNvPr id="140386" name="AutoShape 98"/>
          <p:cNvSpPr>
            <a:spLocks noChangeArrowheads="1"/>
          </p:cNvSpPr>
          <p:nvPr/>
        </p:nvSpPr>
        <p:spPr bwMode="auto">
          <a:xfrm>
            <a:off x="4394200" y="6005513"/>
            <a:ext cx="4230688" cy="590550"/>
          </a:xfrm>
          <a:prstGeom prst="wedgeRectCallout">
            <a:avLst>
              <a:gd name="adj1" fmla="val -3694"/>
              <a:gd name="adj2" fmla="val -11102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  <a:latin typeface="Courier" charset="0"/>
              </a:rPr>
              <a:t>The time to input commands should be less than two seconds.</a:t>
            </a:r>
            <a:endParaRPr lang="en-US" altLang="en-US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Arguments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Arguments represent the debate developers went through to arrive to resolve the issue.</a:t>
            </a:r>
          </a:p>
          <a:p>
            <a:r>
              <a:rPr lang="en-US" altLang="en-US"/>
              <a:t>Arguments can support or oppose any other part of the rationale.</a:t>
            </a:r>
          </a:p>
          <a:p>
            <a:r>
              <a:rPr lang="en-US" altLang="en-US"/>
              <a:t>Arguments constitute the most part of rationale.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Arguments (2)</a:t>
            </a:r>
          </a:p>
        </p:txBody>
      </p:sp>
      <p:grpSp>
        <p:nvGrpSpPr>
          <p:cNvPr id="142390" name="Group 1078"/>
          <p:cNvGrpSpPr>
            <a:grpSpLocks/>
          </p:cNvGrpSpPr>
          <p:nvPr/>
        </p:nvGrpSpPr>
        <p:grpSpPr bwMode="auto">
          <a:xfrm>
            <a:off x="88900" y="1058863"/>
            <a:ext cx="8934450" cy="4271962"/>
            <a:chOff x="56" y="1419"/>
            <a:chExt cx="5628" cy="2691"/>
          </a:xfrm>
        </p:grpSpPr>
        <p:sp>
          <p:nvSpPr>
            <p:cNvPr id="142383" name="Line 1071"/>
            <p:cNvSpPr>
              <a:spLocks noChangeShapeType="1"/>
            </p:cNvSpPr>
            <p:nvPr/>
          </p:nvSpPr>
          <p:spPr bwMode="auto">
            <a:xfrm>
              <a:off x="3706" y="2250"/>
              <a:ext cx="1428" cy="15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384" name="Line 1072"/>
            <p:cNvSpPr>
              <a:spLocks noChangeShapeType="1"/>
            </p:cNvSpPr>
            <p:nvPr/>
          </p:nvSpPr>
          <p:spPr bwMode="auto">
            <a:xfrm>
              <a:off x="3718" y="3549"/>
              <a:ext cx="1381" cy="2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352" name="Rectangle 1040"/>
            <p:cNvSpPr>
              <a:spLocks noChangeArrowheads="1"/>
            </p:cNvSpPr>
            <p:nvPr/>
          </p:nvSpPr>
          <p:spPr bwMode="auto">
            <a:xfrm>
              <a:off x="2756" y="3280"/>
              <a:ext cx="1828" cy="26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2342" name="Line 1030"/>
            <p:cNvSpPr>
              <a:spLocks noChangeShapeType="1"/>
            </p:cNvSpPr>
            <p:nvPr/>
          </p:nvSpPr>
          <p:spPr bwMode="auto">
            <a:xfrm flipV="1">
              <a:off x="3706" y="1676"/>
              <a:ext cx="866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344" name="Line 1032"/>
            <p:cNvSpPr>
              <a:spLocks noChangeShapeType="1"/>
            </p:cNvSpPr>
            <p:nvPr/>
          </p:nvSpPr>
          <p:spPr bwMode="auto">
            <a:xfrm>
              <a:off x="1577" y="2261"/>
              <a:ext cx="2129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345" name="Line 1033"/>
            <p:cNvSpPr>
              <a:spLocks noChangeShapeType="1"/>
            </p:cNvSpPr>
            <p:nvPr/>
          </p:nvSpPr>
          <p:spPr bwMode="auto">
            <a:xfrm flipH="1">
              <a:off x="688" y="2261"/>
              <a:ext cx="901" cy="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346" name="Line 1034"/>
            <p:cNvSpPr>
              <a:spLocks noChangeShapeType="1"/>
            </p:cNvSpPr>
            <p:nvPr/>
          </p:nvSpPr>
          <p:spPr bwMode="auto">
            <a:xfrm>
              <a:off x="1577" y="2261"/>
              <a:ext cx="1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347" name="Rectangle 1035"/>
            <p:cNvSpPr>
              <a:spLocks noChangeArrowheads="1"/>
            </p:cNvSpPr>
            <p:nvPr/>
          </p:nvSpPr>
          <p:spPr bwMode="auto">
            <a:xfrm>
              <a:off x="3952" y="1419"/>
              <a:ext cx="1287" cy="26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348" name="Rectangle 1036"/>
            <p:cNvSpPr>
              <a:spLocks noChangeArrowheads="1"/>
            </p:cNvSpPr>
            <p:nvPr/>
          </p:nvSpPr>
          <p:spPr bwMode="auto">
            <a:xfrm>
              <a:off x="4087" y="1495"/>
              <a:ext cx="10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display?:Issue</a:t>
              </a:r>
              <a:endParaRPr lang="en-US" altLang="en-US" sz="1600"/>
            </a:p>
          </p:txBody>
        </p:sp>
        <p:sp>
          <p:nvSpPr>
            <p:cNvPr id="142349" name="Rectangle 1037"/>
            <p:cNvSpPr>
              <a:spLocks noChangeArrowheads="1"/>
            </p:cNvSpPr>
            <p:nvPr/>
          </p:nvSpPr>
          <p:spPr bwMode="auto">
            <a:xfrm>
              <a:off x="2792" y="3355"/>
              <a:ext cx="17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availability$:Criterion</a:t>
              </a:r>
              <a:endParaRPr lang="en-US" altLang="en-US" sz="1600"/>
            </a:p>
          </p:txBody>
        </p:sp>
        <p:sp>
          <p:nvSpPr>
            <p:cNvPr id="142350" name="Rectangle 1038"/>
            <p:cNvSpPr>
              <a:spLocks noChangeArrowheads="1"/>
            </p:cNvSpPr>
            <p:nvPr/>
          </p:nvSpPr>
          <p:spPr bwMode="auto">
            <a:xfrm>
              <a:off x="723" y="3280"/>
              <a:ext cx="1731" cy="26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351" name="Rectangle 1039"/>
            <p:cNvSpPr>
              <a:spLocks noChangeArrowheads="1"/>
            </p:cNvSpPr>
            <p:nvPr/>
          </p:nvSpPr>
          <p:spPr bwMode="auto">
            <a:xfrm>
              <a:off x="850" y="3355"/>
              <a:ext cx="15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usability$:Criterion</a:t>
              </a:r>
              <a:endParaRPr lang="en-US" altLang="en-US" sz="1600"/>
            </a:p>
          </p:txBody>
        </p:sp>
        <p:sp>
          <p:nvSpPr>
            <p:cNvPr id="142353" name="Rectangle 1041"/>
            <p:cNvSpPr>
              <a:spLocks noChangeArrowheads="1"/>
            </p:cNvSpPr>
            <p:nvPr/>
          </p:nvSpPr>
          <p:spPr bwMode="auto">
            <a:xfrm>
              <a:off x="56" y="2624"/>
              <a:ext cx="1287" cy="26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354" name="Rectangle 1042"/>
            <p:cNvSpPr>
              <a:spLocks noChangeArrowheads="1"/>
            </p:cNvSpPr>
            <p:nvPr/>
          </p:nvSpPr>
          <p:spPr bwMode="auto">
            <a:xfrm>
              <a:off x="153" y="2712"/>
              <a:ext cx="11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terminal?:Issue</a:t>
              </a:r>
              <a:endParaRPr lang="en-US" altLang="en-US" sz="1600"/>
            </a:p>
          </p:txBody>
        </p:sp>
        <p:sp>
          <p:nvSpPr>
            <p:cNvPr id="142355" name="Line 1043"/>
            <p:cNvSpPr>
              <a:spLocks noChangeShapeType="1"/>
            </p:cNvSpPr>
            <p:nvPr/>
          </p:nvSpPr>
          <p:spPr bwMode="auto">
            <a:xfrm flipH="1">
              <a:off x="1577" y="1676"/>
              <a:ext cx="913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356" name="Line 1044"/>
            <p:cNvSpPr>
              <a:spLocks noChangeShapeType="1"/>
            </p:cNvSpPr>
            <p:nvPr/>
          </p:nvSpPr>
          <p:spPr bwMode="auto">
            <a:xfrm flipH="1" flipV="1">
              <a:off x="2490" y="1676"/>
              <a:ext cx="1216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357" name="Rectangle 1045"/>
            <p:cNvSpPr>
              <a:spLocks noChangeArrowheads="1"/>
            </p:cNvSpPr>
            <p:nvPr/>
          </p:nvSpPr>
          <p:spPr bwMode="auto">
            <a:xfrm>
              <a:off x="4492" y="1717"/>
              <a:ext cx="9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addressed by</a:t>
              </a:r>
              <a:endParaRPr lang="en-US" altLang="en-US" sz="1600"/>
            </a:p>
          </p:txBody>
        </p:sp>
        <p:sp>
          <p:nvSpPr>
            <p:cNvPr id="142358" name="Rectangle 1046"/>
            <p:cNvSpPr>
              <a:spLocks noChangeArrowheads="1"/>
            </p:cNvSpPr>
            <p:nvPr/>
          </p:nvSpPr>
          <p:spPr bwMode="auto">
            <a:xfrm>
              <a:off x="3166" y="1693"/>
              <a:ext cx="9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addressed by</a:t>
              </a:r>
              <a:endParaRPr lang="en-US" altLang="en-US" sz="1600"/>
            </a:p>
          </p:txBody>
        </p:sp>
        <p:sp>
          <p:nvSpPr>
            <p:cNvPr id="142359" name="Rectangle 1047"/>
            <p:cNvSpPr>
              <a:spLocks noChangeArrowheads="1"/>
            </p:cNvSpPr>
            <p:nvPr/>
          </p:nvSpPr>
          <p:spPr bwMode="auto">
            <a:xfrm>
              <a:off x="1000" y="1717"/>
              <a:ext cx="9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addressed by</a:t>
              </a:r>
              <a:endParaRPr lang="en-US" altLang="en-US" sz="1600"/>
            </a:p>
          </p:txBody>
        </p:sp>
        <p:sp>
          <p:nvSpPr>
            <p:cNvPr id="142360" name="Rectangle 1048"/>
            <p:cNvSpPr>
              <a:spLocks noChangeArrowheads="1"/>
            </p:cNvSpPr>
            <p:nvPr/>
          </p:nvSpPr>
          <p:spPr bwMode="auto">
            <a:xfrm>
              <a:off x="417" y="2302"/>
              <a:ext cx="4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raises</a:t>
              </a:r>
              <a:endParaRPr lang="en-US" altLang="en-US" sz="1600"/>
            </a:p>
          </p:txBody>
        </p:sp>
        <p:sp>
          <p:nvSpPr>
            <p:cNvPr id="142361" name="Rectangle 1049"/>
            <p:cNvSpPr>
              <a:spLocks noChangeArrowheads="1"/>
            </p:cNvSpPr>
            <p:nvPr/>
          </p:nvSpPr>
          <p:spPr bwMode="auto">
            <a:xfrm>
              <a:off x="2937" y="2302"/>
              <a:ext cx="3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meets</a:t>
              </a:r>
              <a:endParaRPr lang="en-US" altLang="en-US" sz="1600"/>
            </a:p>
          </p:txBody>
        </p:sp>
        <p:sp>
          <p:nvSpPr>
            <p:cNvPr id="142362" name="Rectangle 1050"/>
            <p:cNvSpPr>
              <a:spLocks noChangeArrowheads="1"/>
            </p:cNvSpPr>
            <p:nvPr/>
          </p:nvSpPr>
          <p:spPr bwMode="auto">
            <a:xfrm>
              <a:off x="3791" y="3075"/>
              <a:ext cx="3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fails</a:t>
              </a:r>
              <a:endParaRPr lang="en-US" altLang="en-US" sz="1600"/>
            </a:p>
          </p:txBody>
        </p:sp>
        <p:sp>
          <p:nvSpPr>
            <p:cNvPr id="142363" name="Rectangle 1051"/>
            <p:cNvSpPr>
              <a:spLocks noChangeArrowheads="1"/>
            </p:cNvSpPr>
            <p:nvPr/>
          </p:nvSpPr>
          <p:spPr bwMode="auto">
            <a:xfrm>
              <a:off x="2059" y="2302"/>
              <a:ext cx="3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meets</a:t>
              </a:r>
              <a:endParaRPr lang="en-US" altLang="en-US" sz="1600"/>
            </a:p>
          </p:txBody>
        </p:sp>
        <p:sp>
          <p:nvSpPr>
            <p:cNvPr id="142364" name="Rectangle 1052"/>
            <p:cNvSpPr>
              <a:spLocks noChangeArrowheads="1"/>
            </p:cNvSpPr>
            <p:nvPr/>
          </p:nvSpPr>
          <p:spPr bwMode="auto">
            <a:xfrm>
              <a:off x="1193" y="3039"/>
              <a:ext cx="3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fails</a:t>
              </a:r>
              <a:endParaRPr lang="en-US" altLang="en-US" sz="1600"/>
            </a:p>
          </p:txBody>
        </p:sp>
        <p:sp>
          <p:nvSpPr>
            <p:cNvPr id="142365" name="Rectangle 1053"/>
            <p:cNvSpPr>
              <a:spLocks noChangeArrowheads="1"/>
            </p:cNvSpPr>
            <p:nvPr/>
          </p:nvSpPr>
          <p:spPr bwMode="auto">
            <a:xfrm>
              <a:off x="3492" y="3929"/>
              <a:ext cx="2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latin typeface="Courier" charset="0"/>
                </a:rPr>
                <a:t>availability-first!:Argument</a:t>
              </a:r>
              <a:endParaRPr lang="en-US" altLang="en-US" sz="1600" b="1"/>
            </a:p>
          </p:txBody>
        </p:sp>
        <p:sp>
          <p:nvSpPr>
            <p:cNvPr id="142366" name="Rectangle 1054"/>
            <p:cNvSpPr>
              <a:spLocks noChangeArrowheads="1"/>
            </p:cNvSpPr>
            <p:nvPr/>
          </p:nvSpPr>
          <p:spPr bwMode="auto">
            <a:xfrm>
              <a:off x="3417" y="3841"/>
              <a:ext cx="2267" cy="2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367" name="Rectangle 1055"/>
            <p:cNvSpPr>
              <a:spLocks noChangeArrowheads="1"/>
            </p:cNvSpPr>
            <p:nvPr/>
          </p:nvSpPr>
          <p:spPr bwMode="auto">
            <a:xfrm>
              <a:off x="3359" y="3660"/>
              <a:ext cx="11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latin typeface="Courier" charset="0"/>
                </a:rPr>
                <a:t>is supported by</a:t>
              </a:r>
              <a:endParaRPr lang="en-US" altLang="en-US" sz="1600" b="1"/>
            </a:p>
          </p:txBody>
        </p:sp>
        <p:sp>
          <p:nvSpPr>
            <p:cNvPr id="142368" name="Rectangle 1056"/>
            <p:cNvSpPr>
              <a:spLocks noChangeArrowheads="1"/>
            </p:cNvSpPr>
            <p:nvPr/>
          </p:nvSpPr>
          <p:spPr bwMode="auto">
            <a:xfrm>
              <a:off x="4595" y="2993"/>
              <a:ext cx="10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latin typeface="Courier" charset="0"/>
                </a:rPr>
                <a:t>is opposed by</a:t>
              </a:r>
              <a:endParaRPr lang="en-US" altLang="en-US" sz="1600" b="1"/>
            </a:p>
          </p:txBody>
        </p:sp>
        <p:sp>
          <p:nvSpPr>
            <p:cNvPr id="142378" name="Rectangle 1066"/>
            <p:cNvSpPr>
              <a:spLocks noChangeArrowheads="1"/>
            </p:cNvSpPr>
            <p:nvPr/>
          </p:nvSpPr>
          <p:spPr bwMode="auto">
            <a:xfrm>
              <a:off x="1858" y="1419"/>
              <a:ext cx="1275" cy="2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379" name="Rectangle 1067"/>
            <p:cNvSpPr>
              <a:spLocks noChangeArrowheads="1"/>
            </p:cNvSpPr>
            <p:nvPr/>
          </p:nvSpPr>
          <p:spPr bwMode="auto">
            <a:xfrm>
              <a:off x="1858" y="1419"/>
              <a:ext cx="1287" cy="26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380" name="Rectangle 1068"/>
            <p:cNvSpPr>
              <a:spLocks noChangeArrowheads="1"/>
            </p:cNvSpPr>
            <p:nvPr/>
          </p:nvSpPr>
          <p:spPr bwMode="auto">
            <a:xfrm>
              <a:off x="2070" y="1495"/>
              <a:ext cx="9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input?:Issue</a:t>
              </a:r>
              <a:endParaRPr lang="en-US" altLang="en-US" sz="1600"/>
            </a:p>
          </p:txBody>
        </p:sp>
        <p:sp>
          <p:nvSpPr>
            <p:cNvPr id="142381" name="Line 1069"/>
            <p:cNvSpPr>
              <a:spLocks noChangeShapeType="1"/>
            </p:cNvSpPr>
            <p:nvPr/>
          </p:nvSpPr>
          <p:spPr bwMode="auto">
            <a:xfrm>
              <a:off x="3706" y="2261"/>
              <a:ext cx="1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382" name="Line 1070"/>
            <p:cNvSpPr>
              <a:spLocks noChangeShapeType="1"/>
            </p:cNvSpPr>
            <p:nvPr/>
          </p:nvSpPr>
          <p:spPr bwMode="auto">
            <a:xfrm flipH="1">
              <a:off x="1577" y="2261"/>
              <a:ext cx="2129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385" name="Rectangle 1073"/>
            <p:cNvSpPr>
              <a:spLocks noChangeArrowheads="1"/>
            </p:cNvSpPr>
            <p:nvPr/>
          </p:nvSpPr>
          <p:spPr bwMode="auto">
            <a:xfrm>
              <a:off x="889" y="2080"/>
              <a:ext cx="14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text-based:Proposal</a:t>
              </a:r>
              <a:endParaRPr lang="en-US" altLang="en-US" sz="1600"/>
            </a:p>
          </p:txBody>
        </p:sp>
        <p:sp>
          <p:nvSpPr>
            <p:cNvPr id="142386" name="Rectangle 1074"/>
            <p:cNvSpPr>
              <a:spLocks noChangeArrowheads="1"/>
            </p:cNvSpPr>
            <p:nvPr/>
          </p:nvSpPr>
          <p:spPr bwMode="auto">
            <a:xfrm>
              <a:off x="723" y="2004"/>
              <a:ext cx="1731" cy="26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387" name="Rectangle 1075"/>
            <p:cNvSpPr>
              <a:spLocks noChangeArrowheads="1"/>
            </p:cNvSpPr>
            <p:nvPr/>
          </p:nvSpPr>
          <p:spPr bwMode="auto">
            <a:xfrm>
              <a:off x="2852" y="2004"/>
              <a:ext cx="1720" cy="2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388" name="Rectangle 1076"/>
            <p:cNvSpPr>
              <a:spLocks noChangeArrowheads="1"/>
            </p:cNvSpPr>
            <p:nvPr/>
          </p:nvSpPr>
          <p:spPr bwMode="auto">
            <a:xfrm>
              <a:off x="2852" y="2004"/>
              <a:ext cx="1732" cy="26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389" name="Rectangle 1077"/>
            <p:cNvSpPr>
              <a:spLocks noChangeArrowheads="1"/>
            </p:cNvSpPr>
            <p:nvPr/>
          </p:nvSpPr>
          <p:spPr bwMode="auto">
            <a:xfrm>
              <a:off x="2979" y="2080"/>
              <a:ext cx="15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point&amp;click:Proposal</a:t>
              </a:r>
              <a:endParaRPr lang="en-US" altLang="en-US" sz="1600"/>
            </a:p>
          </p:txBody>
        </p:sp>
      </p:grpSp>
      <p:sp>
        <p:nvSpPr>
          <p:cNvPr id="142391" name="AutoShape 1079"/>
          <p:cNvSpPr>
            <a:spLocks noChangeArrowheads="1"/>
          </p:cNvSpPr>
          <p:nvPr/>
        </p:nvSpPr>
        <p:spPr bwMode="auto">
          <a:xfrm>
            <a:off x="155575" y="5594350"/>
            <a:ext cx="8694738" cy="1079500"/>
          </a:xfrm>
          <a:prstGeom prst="wedgeRectCallout">
            <a:avLst>
              <a:gd name="adj1" fmla="val 21625"/>
              <a:gd name="adj2" fmla="val -7573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  <a:latin typeface="Courier" charset="0"/>
              </a:rPr>
              <a:t>Point&amp;click interfaces are more complex to implement than text-based interfaces. Hence, they are also more difficult to test. The point&amp;click interface risks introducing fatal errors in the system that would offset any usability benefit the interface would provide.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Resolutions</a:t>
            </a:r>
          </a:p>
        </p:txBody>
      </p:sp>
      <p:sp>
        <p:nvSpPr>
          <p:cNvPr id="1638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Resolutions represent decisions.</a:t>
            </a:r>
          </a:p>
          <a:p>
            <a:r>
              <a:rPr lang="en-US" altLang="en-US"/>
              <a:t>A resolution summarizes the chosen alternative and the argument supporting it.</a:t>
            </a:r>
          </a:p>
          <a:p>
            <a:r>
              <a:rPr lang="en-US" altLang="en-US"/>
              <a:t>A resolved issue is said to be closed.</a:t>
            </a:r>
          </a:p>
          <a:p>
            <a:r>
              <a:rPr lang="en-US" altLang="en-US"/>
              <a:t>A resolved issue can be re-opened if necessary, in which case the resolution is demoted.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89" name="Line 77"/>
          <p:cNvSpPr>
            <a:spLocks noChangeShapeType="1"/>
          </p:cNvSpPr>
          <p:nvPr/>
        </p:nvSpPr>
        <p:spPr bwMode="auto">
          <a:xfrm flipV="1">
            <a:off x="4000500" y="1651000"/>
            <a:ext cx="14478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1390" name="Line 78"/>
          <p:cNvSpPr>
            <a:spLocks noChangeShapeType="1"/>
          </p:cNvSpPr>
          <p:nvPr/>
        </p:nvSpPr>
        <p:spPr bwMode="auto">
          <a:xfrm flipH="1" flipV="1">
            <a:off x="5588000" y="1663700"/>
            <a:ext cx="1752600" cy="368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Resolutions (2)</a:t>
            </a:r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 flipV="1">
            <a:off x="5889625" y="2444750"/>
            <a:ext cx="1374775" cy="5016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375" name="Line 63"/>
          <p:cNvSpPr>
            <a:spLocks noChangeShapeType="1"/>
          </p:cNvSpPr>
          <p:nvPr/>
        </p:nvSpPr>
        <p:spPr bwMode="auto">
          <a:xfrm>
            <a:off x="2509838" y="3373438"/>
            <a:ext cx="3379787" cy="16176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379" name="Line 67"/>
          <p:cNvSpPr>
            <a:spLocks noChangeShapeType="1"/>
          </p:cNvSpPr>
          <p:nvPr/>
        </p:nvSpPr>
        <p:spPr bwMode="auto">
          <a:xfrm flipH="1">
            <a:off x="1098550" y="3373438"/>
            <a:ext cx="1430338" cy="5762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383" name="Line 71"/>
          <p:cNvSpPr>
            <a:spLocks noChangeShapeType="1"/>
          </p:cNvSpPr>
          <p:nvPr/>
        </p:nvSpPr>
        <p:spPr bwMode="auto">
          <a:xfrm>
            <a:off x="2509838" y="3373438"/>
            <a:ext cx="1587" cy="16176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6280150" y="2036763"/>
            <a:ext cx="2043113" cy="42703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6494463" y="2157413"/>
            <a:ext cx="1711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display?:Issue</a:t>
            </a:r>
            <a:endParaRPr lang="en-US" altLang="en-US" sz="1600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4438650" y="5110163"/>
            <a:ext cx="2811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availability$:Criterion</a:t>
            </a:r>
            <a:endParaRPr lang="en-US" altLang="en-US" sz="1600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1154113" y="4991100"/>
            <a:ext cx="2747962" cy="42703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1355725" y="5110163"/>
            <a:ext cx="2444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usability$:Criterion</a:t>
            </a:r>
            <a:endParaRPr lang="en-US" altLang="en-US" sz="1600"/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381500" y="4991100"/>
            <a:ext cx="2901950" cy="42703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95250" y="3949700"/>
            <a:ext cx="2043113" cy="42703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249238" y="4089400"/>
            <a:ext cx="1833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terminal?:Issue</a:t>
            </a:r>
            <a:endParaRPr lang="en-US" altLang="en-US" sz="1600"/>
          </a:p>
        </p:txBody>
      </p:sp>
      <p:sp>
        <p:nvSpPr>
          <p:cNvPr id="141329" name="Line 17"/>
          <p:cNvSpPr>
            <a:spLocks noChangeShapeType="1"/>
          </p:cNvSpPr>
          <p:nvPr/>
        </p:nvSpPr>
        <p:spPr bwMode="auto">
          <a:xfrm flipH="1">
            <a:off x="2509838" y="2444750"/>
            <a:ext cx="1449387" cy="5016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330" name="Line 18"/>
          <p:cNvSpPr>
            <a:spLocks noChangeShapeType="1"/>
          </p:cNvSpPr>
          <p:nvPr/>
        </p:nvSpPr>
        <p:spPr bwMode="auto">
          <a:xfrm flipH="1" flipV="1">
            <a:off x="3959225" y="2444750"/>
            <a:ext cx="1930400" cy="5016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332" name="Rectangle 20"/>
          <p:cNvSpPr>
            <a:spLocks noChangeArrowheads="1"/>
          </p:cNvSpPr>
          <p:nvPr/>
        </p:nvSpPr>
        <p:spPr bwMode="auto">
          <a:xfrm>
            <a:off x="7137400" y="2509838"/>
            <a:ext cx="1466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addressed by</a:t>
            </a:r>
            <a:endParaRPr lang="en-US" altLang="en-US" sz="1600"/>
          </a:p>
        </p:txBody>
      </p:sp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5032375" y="2471738"/>
            <a:ext cx="1466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addressed by</a:t>
            </a:r>
            <a:endParaRPr lang="en-US" altLang="en-US" sz="1600"/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1593850" y="2509838"/>
            <a:ext cx="1466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addressed by</a:t>
            </a:r>
            <a:endParaRPr lang="en-US" altLang="en-US" sz="1600"/>
          </a:p>
        </p:txBody>
      </p:sp>
      <p:sp>
        <p:nvSpPr>
          <p:cNvPr id="141338" name="Rectangle 26"/>
          <p:cNvSpPr>
            <a:spLocks noChangeArrowheads="1"/>
          </p:cNvSpPr>
          <p:nvPr/>
        </p:nvSpPr>
        <p:spPr bwMode="auto">
          <a:xfrm>
            <a:off x="668338" y="3438525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raises</a:t>
            </a:r>
            <a:endParaRPr lang="en-US" altLang="en-US" sz="1600"/>
          </a:p>
        </p:txBody>
      </p:sp>
      <p:sp>
        <p:nvSpPr>
          <p:cNvPr id="141340" name="Rectangle 28"/>
          <p:cNvSpPr>
            <a:spLocks noChangeArrowheads="1"/>
          </p:cNvSpPr>
          <p:nvPr/>
        </p:nvSpPr>
        <p:spPr bwMode="auto">
          <a:xfrm>
            <a:off x="4668838" y="3438525"/>
            <a:ext cx="611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meets</a:t>
            </a:r>
            <a:endParaRPr lang="en-US" altLang="en-US" sz="1600"/>
          </a:p>
        </p:txBody>
      </p:sp>
      <p:sp>
        <p:nvSpPr>
          <p:cNvPr id="141342" name="Rectangle 30"/>
          <p:cNvSpPr>
            <a:spLocks noChangeArrowheads="1"/>
          </p:cNvSpPr>
          <p:nvPr/>
        </p:nvSpPr>
        <p:spPr bwMode="auto">
          <a:xfrm>
            <a:off x="6024563" y="4665663"/>
            <a:ext cx="611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fails</a:t>
            </a:r>
            <a:endParaRPr lang="en-US" altLang="en-US" sz="1600"/>
          </a:p>
        </p:txBody>
      </p:sp>
      <p:sp>
        <p:nvSpPr>
          <p:cNvPr id="141344" name="Rectangle 32"/>
          <p:cNvSpPr>
            <a:spLocks noChangeArrowheads="1"/>
          </p:cNvSpPr>
          <p:nvPr/>
        </p:nvSpPr>
        <p:spPr bwMode="auto">
          <a:xfrm>
            <a:off x="3275013" y="3438525"/>
            <a:ext cx="611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meets</a:t>
            </a:r>
            <a:endParaRPr lang="en-US" altLang="en-US" sz="1600"/>
          </a:p>
        </p:txBody>
      </p:sp>
      <p:sp>
        <p:nvSpPr>
          <p:cNvPr id="141346" name="Rectangle 34"/>
          <p:cNvSpPr>
            <a:spLocks noChangeArrowheads="1"/>
          </p:cNvSpPr>
          <p:nvPr/>
        </p:nvSpPr>
        <p:spPr bwMode="auto">
          <a:xfrm>
            <a:off x="1900238" y="4608513"/>
            <a:ext cx="611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fails</a:t>
            </a:r>
            <a:endParaRPr lang="en-US" altLang="en-US" sz="1600"/>
          </a:p>
        </p:txBody>
      </p:sp>
      <p:sp>
        <p:nvSpPr>
          <p:cNvPr id="141348" name="Rectangle 36"/>
          <p:cNvSpPr>
            <a:spLocks noChangeArrowheads="1"/>
          </p:cNvSpPr>
          <p:nvPr/>
        </p:nvSpPr>
        <p:spPr bwMode="auto">
          <a:xfrm>
            <a:off x="5549900" y="6021388"/>
            <a:ext cx="3422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availability-first!:Argument</a:t>
            </a:r>
            <a:endParaRPr lang="en-US" altLang="en-US" sz="1600"/>
          </a:p>
        </p:txBody>
      </p:sp>
      <p:sp>
        <p:nvSpPr>
          <p:cNvPr id="141350" name="Rectangle 38"/>
          <p:cNvSpPr>
            <a:spLocks noChangeArrowheads="1"/>
          </p:cNvSpPr>
          <p:nvPr/>
        </p:nvSpPr>
        <p:spPr bwMode="auto">
          <a:xfrm>
            <a:off x="5430838" y="5881688"/>
            <a:ext cx="3598862" cy="42703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351" name="Rectangle 39"/>
          <p:cNvSpPr>
            <a:spLocks noChangeArrowheads="1"/>
          </p:cNvSpPr>
          <p:nvPr/>
        </p:nvSpPr>
        <p:spPr bwMode="auto">
          <a:xfrm>
            <a:off x="5338763" y="5594350"/>
            <a:ext cx="1833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is supported by</a:t>
            </a:r>
            <a:endParaRPr lang="en-US" altLang="en-US" sz="1600"/>
          </a:p>
        </p:txBody>
      </p:sp>
      <p:sp>
        <p:nvSpPr>
          <p:cNvPr id="141353" name="Rectangle 41"/>
          <p:cNvSpPr>
            <a:spLocks noChangeArrowheads="1"/>
          </p:cNvSpPr>
          <p:nvPr/>
        </p:nvSpPr>
        <p:spPr bwMode="auto">
          <a:xfrm>
            <a:off x="7300913" y="4535488"/>
            <a:ext cx="1589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is opposed by</a:t>
            </a:r>
            <a:endParaRPr lang="en-US" altLang="en-US" sz="1600"/>
          </a:p>
        </p:txBody>
      </p:sp>
      <p:sp>
        <p:nvSpPr>
          <p:cNvPr id="141357" name="Rectangle 45"/>
          <p:cNvSpPr>
            <a:spLocks noChangeArrowheads="1"/>
          </p:cNvSpPr>
          <p:nvPr/>
        </p:nvSpPr>
        <p:spPr bwMode="auto">
          <a:xfrm>
            <a:off x="4403725" y="977900"/>
            <a:ext cx="2452688" cy="668338"/>
          </a:xfrm>
          <a:prstGeom prst="rect">
            <a:avLst/>
          </a:prstGeom>
          <a:solidFill>
            <a:schemeClr val="bg1"/>
          </a:solidFill>
          <a:ln w="3651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1355" name="Rectangle 43"/>
          <p:cNvSpPr>
            <a:spLocks noChangeArrowheads="1"/>
          </p:cNvSpPr>
          <p:nvPr/>
        </p:nvSpPr>
        <p:spPr bwMode="auto">
          <a:xfrm>
            <a:off x="4487863" y="1135063"/>
            <a:ext cx="23225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Courier" charset="0"/>
              </a:rPr>
              <a:t>text-based&amp;keyboard</a:t>
            </a:r>
            <a:endParaRPr lang="en-US" altLang="en-US" sz="1600"/>
          </a:p>
        </p:txBody>
      </p:sp>
      <p:sp>
        <p:nvSpPr>
          <p:cNvPr id="141362" name="Freeform 50"/>
          <p:cNvSpPr>
            <a:spLocks/>
          </p:cNvSpPr>
          <p:nvPr/>
        </p:nvSpPr>
        <p:spPr bwMode="auto">
          <a:xfrm>
            <a:off x="3940175" y="2017713"/>
            <a:ext cx="36513" cy="38100"/>
          </a:xfrm>
          <a:custGeom>
            <a:avLst/>
            <a:gdLst>
              <a:gd name="T0" fmla="*/ 23 w 23"/>
              <a:gd name="T1" fmla="*/ 12 h 24"/>
              <a:gd name="T2" fmla="*/ 23 w 23"/>
              <a:gd name="T3" fmla="*/ 24 h 24"/>
              <a:gd name="T4" fmla="*/ 0 w 23"/>
              <a:gd name="T5" fmla="*/ 12 h 24"/>
              <a:gd name="T6" fmla="*/ 0 w 23"/>
              <a:gd name="T7" fmla="*/ 0 h 24"/>
              <a:gd name="T8" fmla="*/ 23 w 23"/>
              <a:gd name="T9" fmla="*/ 1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24">
                <a:moveTo>
                  <a:pt x="23" y="12"/>
                </a:moveTo>
                <a:lnTo>
                  <a:pt x="23" y="24"/>
                </a:lnTo>
                <a:lnTo>
                  <a:pt x="0" y="12"/>
                </a:lnTo>
                <a:lnTo>
                  <a:pt x="0" y="0"/>
                </a:lnTo>
                <a:lnTo>
                  <a:pt x="23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364" name="Rectangle 52"/>
          <p:cNvSpPr>
            <a:spLocks noChangeArrowheads="1"/>
          </p:cNvSpPr>
          <p:nvPr/>
        </p:nvSpPr>
        <p:spPr bwMode="auto">
          <a:xfrm>
            <a:off x="5016500" y="1320800"/>
            <a:ext cx="13446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Courier" charset="0"/>
              </a:rPr>
              <a:t>:Resolution</a:t>
            </a:r>
            <a:endParaRPr lang="en-US" altLang="en-US" sz="1600"/>
          </a:p>
        </p:txBody>
      </p:sp>
      <p:sp>
        <p:nvSpPr>
          <p:cNvPr id="141366" name="Rectangle 54"/>
          <p:cNvSpPr>
            <a:spLocks noChangeArrowheads="1"/>
          </p:cNvSpPr>
          <p:nvPr/>
        </p:nvSpPr>
        <p:spPr bwMode="auto">
          <a:xfrm>
            <a:off x="7215188" y="1431925"/>
            <a:ext cx="977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Courier" charset="0"/>
              </a:rPr>
              <a:t>resolves</a:t>
            </a:r>
            <a:endParaRPr lang="en-US" altLang="en-US" sz="1600"/>
          </a:p>
        </p:txBody>
      </p:sp>
      <p:sp>
        <p:nvSpPr>
          <p:cNvPr id="141368" name="Rectangle 56"/>
          <p:cNvSpPr>
            <a:spLocks noChangeArrowheads="1"/>
          </p:cNvSpPr>
          <p:nvPr/>
        </p:nvSpPr>
        <p:spPr bwMode="auto">
          <a:xfrm>
            <a:off x="3184525" y="1470025"/>
            <a:ext cx="977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Courier" charset="0"/>
              </a:rPr>
              <a:t>resolves</a:t>
            </a:r>
            <a:endParaRPr lang="en-US" altLang="en-US" sz="1600"/>
          </a:p>
        </p:txBody>
      </p:sp>
      <p:sp>
        <p:nvSpPr>
          <p:cNvPr id="141370" name="Rectangle 58"/>
          <p:cNvSpPr>
            <a:spLocks noChangeArrowheads="1"/>
          </p:cNvSpPr>
          <p:nvPr/>
        </p:nvSpPr>
        <p:spPr bwMode="auto">
          <a:xfrm>
            <a:off x="2955925" y="2036763"/>
            <a:ext cx="2024063" cy="4079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371" name="Rectangle 59"/>
          <p:cNvSpPr>
            <a:spLocks noChangeArrowheads="1"/>
          </p:cNvSpPr>
          <p:nvPr/>
        </p:nvSpPr>
        <p:spPr bwMode="auto">
          <a:xfrm>
            <a:off x="2955925" y="2036763"/>
            <a:ext cx="2043113" cy="42703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372" name="Rectangle 60"/>
          <p:cNvSpPr>
            <a:spLocks noChangeArrowheads="1"/>
          </p:cNvSpPr>
          <p:nvPr/>
        </p:nvSpPr>
        <p:spPr bwMode="auto">
          <a:xfrm>
            <a:off x="3292475" y="2157413"/>
            <a:ext cx="1466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input?:Issue</a:t>
            </a:r>
            <a:endParaRPr lang="en-US" altLang="en-US" sz="1600"/>
          </a:p>
        </p:txBody>
      </p:sp>
      <p:sp>
        <p:nvSpPr>
          <p:cNvPr id="141374" name="Line 62"/>
          <p:cNvSpPr>
            <a:spLocks noChangeShapeType="1"/>
          </p:cNvSpPr>
          <p:nvPr/>
        </p:nvSpPr>
        <p:spPr bwMode="auto">
          <a:xfrm>
            <a:off x="5889625" y="3373438"/>
            <a:ext cx="1588" cy="16176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376" name="Line 64"/>
          <p:cNvSpPr>
            <a:spLocks noChangeShapeType="1"/>
          </p:cNvSpPr>
          <p:nvPr/>
        </p:nvSpPr>
        <p:spPr bwMode="auto">
          <a:xfrm flipH="1">
            <a:off x="2509838" y="3373438"/>
            <a:ext cx="3379787" cy="16176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377" name="Line 65"/>
          <p:cNvSpPr>
            <a:spLocks noChangeShapeType="1"/>
          </p:cNvSpPr>
          <p:nvPr/>
        </p:nvSpPr>
        <p:spPr bwMode="auto">
          <a:xfrm>
            <a:off x="5889625" y="3355975"/>
            <a:ext cx="2266950" cy="25257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378" name="Line 66"/>
          <p:cNvSpPr>
            <a:spLocks noChangeShapeType="1"/>
          </p:cNvSpPr>
          <p:nvPr/>
        </p:nvSpPr>
        <p:spPr bwMode="auto">
          <a:xfrm>
            <a:off x="5908675" y="5418138"/>
            <a:ext cx="2192338" cy="4635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380" name="Rectangle 68"/>
          <p:cNvSpPr>
            <a:spLocks noChangeArrowheads="1"/>
          </p:cNvSpPr>
          <p:nvPr/>
        </p:nvSpPr>
        <p:spPr bwMode="auto">
          <a:xfrm>
            <a:off x="1417638" y="3086100"/>
            <a:ext cx="23225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text-based:Proposal</a:t>
            </a:r>
            <a:endParaRPr lang="en-US" altLang="en-US" sz="1600"/>
          </a:p>
        </p:txBody>
      </p:sp>
      <p:sp>
        <p:nvSpPr>
          <p:cNvPr id="141382" name="Rectangle 70"/>
          <p:cNvSpPr>
            <a:spLocks noChangeArrowheads="1"/>
          </p:cNvSpPr>
          <p:nvPr/>
        </p:nvSpPr>
        <p:spPr bwMode="auto">
          <a:xfrm>
            <a:off x="1154113" y="2965450"/>
            <a:ext cx="2747962" cy="42703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384" name="Rectangle 72"/>
          <p:cNvSpPr>
            <a:spLocks noChangeArrowheads="1"/>
          </p:cNvSpPr>
          <p:nvPr/>
        </p:nvSpPr>
        <p:spPr bwMode="auto">
          <a:xfrm>
            <a:off x="4533900" y="2965450"/>
            <a:ext cx="2730500" cy="4079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385" name="Rectangle 73"/>
          <p:cNvSpPr>
            <a:spLocks noChangeArrowheads="1"/>
          </p:cNvSpPr>
          <p:nvPr/>
        </p:nvSpPr>
        <p:spPr bwMode="auto">
          <a:xfrm>
            <a:off x="4533900" y="2965450"/>
            <a:ext cx="2749550" cy="42703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386" name="Rectangle 74"/>
          <p:cNvSpPr>
            <a:spLocks noChangeArrowheads="1"/>
          </p:cNvSpPr>
          <p:nvPr/>
        </p:nvSpPr>
        <p:spPr bwMode="auto">
          <a:xfrm>
            <a:off x="4735513" y="3086100"/>
            <a:ext cx="2444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urier" charset="0"/>
              </a:rPr>
              <a:t>point&amp;click:Proposal</a:t>
            </a:r>
            <a:endParaRPr lang="en-US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0" y="2120900"/>
            <a:ext cx="36925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987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aircraft example</a:t>
            </a:r>
          </a:p>
        </p:txBody>
      </p:sp>
      <p:sp>
        <p:nvSpPr>
          <p:cNvPr id="169988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/>
              <a:t>A320</a:t>
            </a:r>
          </a:p>
          <a:p>
            <a:r>
              <a:rPr lang="en-US" altLang="en-US"/>
              <a:t>First fly-by-wire passenger aircraft</a:t>
            </a:r>
          </a:p>
          <a:p>
            <a:r>
              <a:rPr lang="en-US" altLang="en-US"/>
              <a:t>150 seats, short to medium haul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A319 &amp; A321</a:t>
            </a:r>
          </a:p>
          <a:p>
            <a:r>
              <a:rPr lang="en-US" altLang="en-US"/>
              <a:t>Derivatives of A320</a:t>
            </a:r>
          </a:p>
          <a:p>
            <a:r>
              <a:rPr lang="en-US" altLang="en-US"/>
              <a:t>Same handling as A320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Design rationale </a:t>
            </a:r>
          </a:p>
          <a:p>
            <a:r>
              <a:rPr lang="en-US" altLang="en-US"/>
              <a:t>Reduce pilot training &amp; maintenance costs</a:t>
            </a:r>
          </a:p>
          <a:p>
            <a:r>
              <a:rPr lang="en-US" altLang="en-US"/>
              <a:t>Increase flexibility for airline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Questions, Options, Criteria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61300" cy="4953000"/>
          </a:xfrm>
        </p:spPr>
        <p:txBody>
          <a:bodyPr/>
          <a:lstStyle/>
          <a:p>
            <a:r>
              <a:rPr lang="en-US" altLang="en-US"/>
              <a:t>Designed for capturing rationale after the fact (e.g., quality assessment).</a:t>
            </a:r>
          </a:p>
          <a:p>
            <a:r>
              <a:rPr lang="en-US" altLang="en-US"/>
              <a:t>QOC emphasizes criteria</a:t>
            </a:r>
          </a:p>
        </p:txBody>
      </p:sp>
      <p:grpSp>
        <p:nvGrpSpPr>
          <p:cNvPr id="155652" name="Group 4"/>
          <p:cNvGrpSpPr>
            <a:grpSpLocks/>
          </p:cNvGrpSpPr>
          <p:nvPr/>
        </p:nvGrpSpPr>
        <p:grpSpPr bwMode="auto">
          <a:xfrm>
            <a:off x="3073400" y="2178050"/>
            <a:ext cx="5670550" cy="3911600"/>
            <a:chOff x="1936" y="1508"/>
            <a:chExt cx="3572" cy="2464"/>
          </a:xfrm>
        </p:grpSpPr>
        <p:grpSp>
          <p:nvGrpSpPr>
            <p:cNvPr id="155653" name="Group 5"/>
            <p:cNvGrpSpPr>
              <a:grpSpLocks/>
            </p:cNvGrpSpPr>
            <p:nvPr/>
          </p:nvGrpSpPr>
          <p:grpSpPr bwMode="auto">
            <a:xfrm>
              <a:off x="2148" y="2552"/>
              <a:ext cx="3360" cy="360"/>
              <a:chOff x="2148" y="2552"/>
              <a:chExt cx="3360" cy="360"/>
            </a:xfrm>
          </p:grpSpPr>
          <p:sp>
            <p:nvSpPr>
              <p:cNvPr id="155654" name="Rectangle 6"/>
              <p:cNvSpPr>
                <a:spLocks noChangeArrowheads="1"/>
              </p:cNvSpPr>
              <p:nvPr/>
            </p:nvSpPr>
            <p:spPr bwMode="auto">
              <a:xfrm>
                <a:off x="2148" y="2552"/>
                <a:ext cx="1056" cy="3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r>
                  <a:rPr lang="en-US" altLang="en-US" sz="1800" b="1">
                    <a:solidFill>
                      <a:schemeClr val="tx1"/>
                    </a:solidFill>
                  </a:rPr>
                  <a:t>Option </a:t>
                </a:r>
                <a:r>
                  <a:rPr lang="en-US" altLang="en-US" sz="1800" b="1">
                    <a:solidFill>
                      <a:srgbClr val="FC0128"/>
                    </a:solidFill>
                  </a:rPr>
                  <a:t>!</a:t>
                </a:r>
              </a:p>
            </p:txBody>
          </p:sp>
          <p:sp>
            <p:nvSpPr>
              <p:cNvPr id="155655" name="Rectangle 7"/>
              <p:cNvSpPr>
                <a:spLocks noChangeArrowheads="1"/>
              </p:cNvSpPr>
              <p:nvPr/>
            </p:nvSpPr>
            <p:spPr bwMode="auto">
              <a:xfrm>
                <a:off x="4452" y="2552"/>
                <a:ext cx="1056" cy="3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r>
                  <a:rPr lang="en-US" altLang="en-US" sz="1800" b="1">
                    <a:solidFill>
                      <a:schemeClr val="tx1"/>
                    </a:solidFill>
                  </a:rPr>
                  <a:t>Criterion </a:t>
                </a:r>
                <a:r>
                  <a:rPr lang="en-US" altLang="en-US" sz="1800" b="1">
                    <a:solidFill>
                      <a:srgbClr val="FC0128"/>
                    </a:solidFill>
                  </a:rPr>
                  <a:t>$</a:t>
                </a:r>
              </a:p>
            </p:txBody>
          </p:sp>
        </p:grpSp>
        <p:sp>
          <p:nvSpPr>
            <p:cNvPr id="155656" name="Rectangle 8"/>
            <p:cNvSpPr>
              <a:spLocks noChangeArrowheads="1"/>
            </p:cNvSpPr>
            <p:nvPr/>
          </p:nvSpPr>
          <p:spPr bwMode="auto">
            <a:xfrm>
              <a:off x="3300" y="1508"/>
              <a:ext cx="1056" cy="3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r>
                <a:rPr lang="en-US" altLang="en-US" sz="1800" b="1">
                  <a:solidFill>
                    <a:schemeClr val="tx1"/>
                  </a:solidFill>
                </a:rPr>
                <a:t>Question </a:t>
              </a:r>
              <a:r>
                <a:rPr lang="en-US" altLang="en-US" sz="1800" b="1">
                  <a:solidFill>
                    <a:srgbClr val="FC0128"/>
                  </a:solidFill>
                </a:rPr>
                <a:t>?</a:t>
              </a:r>
            </a:p>
          </p:txBody>
        </p:sp>
        <p:sp>
          <p:nvSpPr>
            <p:cNvPr id="155657" name="Line 9"/>
            <p:cNvSpPr>
              <a:spLocks noChangeShapeType="1"/>
            </p:cNvSpPr>
            <p:nvPr/>
          </p:nvSpPr>
          <p:spPr bwMode="auto">
            <a:xfrm flipV="1">
              <a:off x="2564" y="1872"/>
              <a:ext cx="936" cy="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58" name="Line 10"/>
            <p:cNvSpPr>
              <a:spLocks noChangeShapeType="1"/>
            </p:cNvSpPr>
            <p:nvPr/>
          </p:nvSpPr>
          <p:spPr bwMode="auto">
            <a:xfrm flipV="1">
              <a:off x="2820" y="1872"/>
              <a:ext cx="936" cy="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59" name="Line 11"/>
            <p:cNvSpPr>
              <a:spLocks noChangeShapeType="1"/>
            </p:cNvSpPr>
            <p:nvPr/>
          </p:nvSpPr>
          <p:spPr bwMode="auto">
            <a:xfrm flipH="1">
              <a:off x="3216" y="2648"/>
              <a:ext cx="1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60" name="Line 12"/>
            <p:cNvSpPr>
              <a:spLocks noChangeShapeType="1"/>
            </p:cNvSpPr>
            <p:nvPr/>
          </p:nvSpPr>
          <p:spPr bwMode="auto">
            <a:xfrm flipH="1">
              <a:off x="3224" y="2808"/>
              <a:ext cx="1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61" name="Rectangle 13"/>
            <p:cNvSpPr>
              <a:spLocks noChangeArrowheads="1"/>
            </p:cNvSpPr>
            <p:nvPr/>
          </p:nvSpPr>
          <p:spPr bwMode="auto">
            <a:xfrm>
              <a:off x="3387" y="2290"/>
              <a:ext cx="1006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</a:rPr>
                <a:t>positive</a:t>
              </a:r>
            </a:p>
            <a:p>
              <a:r>
                <a:rPr lang="en-US" altLang="en-US" sz="1800">
                  <a:solidFill>
                    <a:srgbClr val="000000"/>
                  </a:solidFill>
                </a:rPr>
                <a:t>assessment </a:t>
              </a:r>
              <a:r>
                <a:rPr lang="en-US" altLang="en-US" sz="1800">
                  <a:solidFill>
                    <a:srgbClr val="FC0128"/>
                  </a:solidFill>
                </a:rPr>
                <a:t>+</a:t>
              </a:r>
            </a:p>
          </p:txBody>
        </p:sp>
        <p:sp>
          <p:nvSpPr>
            <p:cNvPr id="155662" name="Rectangle 14"/>
            <p:cNvSpPr>
              <a:spLocks noChangeArrowheads="1"/>
            </p:cNvSpPr>
            <p:nvPr/>
          </p:nvSpPr>
          <p:spPr bwMode="auto">
            <a:xfrm>
              <a:off x="3404" y="2778"/>
              <a:ext cx="970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</a:rPr>
                <a:t>negative</a:t>
              </a:r>
            </a:p>
            <a:p>
              <a:r>
                <a:rPr lang="en-US" altLang="en-US" sz="1800">
                  <a:solidFill>
                    <a:srgbClr val="000000"/>
                  </a:solidFill>
                </a:rPr>
                <a:t>assessment </a:t>
              </a:r>
              <a:r>
                <a:rPr lang="en-US" altLang="en-US" sz="1800">
                  <a:solidFill>
                    <a:srgbClr val="FC0128"/>
                  </a:solidFill>
                </a:rPr>
                <a:t>-</a:t>
              </a:r>
            </a:p>
          </p:txBody>
        </p:sp>
        <p:sp>
          <p:nvSpPr>
            <p:cNvPr id="155663" name="Rectangle 15"/>
            <p:cNvSpPr>
              <a:spLocks noChangeArrowheads="1"/>
            </p:cNvSpPr>
            <p:nvPr/>
          </p:nvSpPr>
          <p:spPr bwMode="auto">
            <a:xfrm>
              <a:off x="3592" y="1938"/>
              <a:ext cx="144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altLang="en-US" sz="1800">
                  <a:solidFill>
                    <a:srgbClr val="000000"/>
                  </a:solidFill>
                </a:rPr>
                <a:t>consequent question</a:t>
              </a:r>
            </a:p>
          </p:txBody>
        </p:sp>
        <p:sp>
          <p:nvSpPr>
            <p:cNvPr id="155664" name="Rectangle 16"/>
            <p:cNvSpPr>
              <a:spLocks noChangeArrowheads="1"/>
            </p:cNvSpPr>
            <p:nvPr/>
          </p:nvSpPr>
          <p:spPr bwMode="auto">
            <a:xfrm>
              <a:off x="1936" y="2218"/>
              <a:ext cx="70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altLang="en-US" sz="1800">
                  <a:solidFill>
                    <a:srgbClr val="000000"/>
                  </a:solidFill>
                </a:rPr>
                <a:t>response</a:t>
              </a:r>
            </a:p>
          </p:txBody>
        </p:sp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3332" y="3612"/>
              <a:ext cx="1056" cy="3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r>
                <a:rPr lang="en-US" altLang="en-US" sz="1800" b="1">
                  <a:solidFill>
                    <a:schemeClr val="tx1"/>
                  </a:solidFill>
                </a:rPr>
                <a:t>Argument </a:t>
              </a:r>
              <a:r>
                <a:rPr lang="en-US" altLang="en-US" sz="1800" b="1">
                  <a:solidFill>
                    <a:srgbClr val="FC0128"/>
                  </a:solidFill>
                </a:rPr>
                <a:t>.</a:t>
              </a:r>
            </a:p>
          </p:txBody>
        </p:sp>
        <p:sp>
          <p:nvSpPr>
            <p:cNvPr id="155666" name="Line 18"/>
            <p:cNvSpPr>
              <a:spLocks noChangeShapeType="1"/>
            </p:cNvSpPr>
            <p:nvPr/>
          </p:nvSpPr>
          <p:spPr bwMode="auto">
            <a:xfrm>
              <a:off x="2644" y="2932"/>
              <a:ext cx="93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67" name="Line 19"/>
            <p:cNvSpPr>
              <a:spLocks noChangeShapeType="1"/>
            </p:cNvSpPr>
            <p:nvPr/>
          </p:nvSpPr>
          <p:spPr bwMode="auto">
            <a:xfrm flipH="1">
              <a:off x="4016" y="2932"/>
              <a:ext cx="94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668" name="Rectangle 20"/>
            <p:cNvSpPr>
              <a:spLocks noChangeArrowheads="1"/>
            </p:cNvSpPr>
            <p:nvPr/>
          </p:nvSpPr>
          <p:spPr bwMode="auto">
            <a:xfrm>
              <a:off x="2348" y="3218"/>
              <a:ext cx="826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</a:rPr>
                <a:t>supports </a:t>
              </a:r>
              <a:r>
                <a:rPr lang="en-US" altLang="en-US" sz="1800">
                  <a:solidFill>
                    <a:srgbClr val="FC0128"/>
                  </a:solidFill>
                </a:rPr>
                <a:t>+</a:t>
              </a:r>
              <a:endParaRPr lang="en-US" altLang="en-US" sz="1800">
                <a:solidFill>
                  <a:srgbClr val="000000"/>
                </a:solidFill>
              </a:endParaRPr>
            </a:p>
            <a:p>
              <a:r>
                <a:rPr lang="en-US" altLang="en-US" sz="1800">
                  <a:solidFill>
                    <a:srgbClr val="000000"/>
                  </a:solidFill>
                </a:rPr>
                <a:t>objects-to </a:t>
              </a:r>
              <a:r>
                <a:rPr lang="en-US" altLang="en-US" sz="1800">
                  <a:solidFill>
                    <a:srgbClr val="FC0128"/>
                  </a:solidFill>
                </a:rPr>
                <a:t>-</a:t>
              </a:r>
            </a:p>
          </p:txBody>
        </p:sp>
        <p:sp>
          <p:nvSpPr>
            <p:cNvPr id="155669" name="Rectangle 21"/>
            <p:cNvSpPr>
              <a:spLocks noChangeArrowheads="1"/>
            </p:cNvSpPr>
            <p:nvPr/>
          </p:nvSpPr>
          <p:spPr bwMode="auto">
            <a:xfrm>
              <a:off x="4556" y="3146"/>
              <a:ext cx="826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</a:rPr>
                <a:t>supports </a:t>
              </a:r>
              <a:r>
                <a:rPr lang="en-US" altLang="en-US" sz="1800">
                  <a:solidFill>
                    <a:srgbClr val="FC0128"/>
                  </a:solidFill>
                </a:rPr>
                <a:t>+</a:t>
              </a:r>
              <a:endParaRPr lang="en-US" altLang="en-US" sz="1800">
                <a:solidFill>
                  <a:srgbClr val="000000"/>
                </a:solidFill>
              </a:endParaRPr>
            </a:p>
            <a:p>
              <a:r>
                <a:rPr lang="en-US" altLang="en-US" sz="1800">
                  <a:solidFill>
                    <a:srgbClr val="000000"/>
                  </a:solidFill>
                </a:rPr>
                <a:t>objects-to </a:t>
              </a:r>
              <a:r>
                <a:rPr lang="en-US" altLang="en-US" sz="1800">
                  <a:solidFill>
                    <a:srgbClr val="FC0128"/>
                  </a:solidFill>
                </a:rPr>
                <a:t>-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issue models:</a:t>
            </a:r>
            <a:br>
              <a:rPr lang="en-US" altLang="en-US"/>
            </a:br>
            <a:r>
              <a:rPr lang="en-US" altLang="en-US"/>
              <a:t>Decision Representation Language</a:t>
            </a:r>
          </a:p>
        </p:txBody>
      </p:sp>
      <p:pic>
        <p:nvPicPr>
          <p:cNvPr id="157700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600" y="1855788"/>
            <a:ext cx="8255000" cy="380047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Overview: rationale</a:t>
            </a:r>
          </a:p>
        </p:txBody>
      </p:sp>
      <p:sp>
        <p:nvSpPr>
          <p:cNvPr id="191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999999"/>
                </a:solidFill>
              </a:rPr>
              <a:t>What is rationale?</a:t>
            </a:r>
          </a:p>
          <a:p>
            <a:r>
              <a:rPr lang="en-US" altLang="en-US">
                <a:solidFill>
                  <a:srgbClr val="999999"/>
                </a:solidFill>
              </a:rPr>
              <a:t>Why is it critical in software engineering?</a:t>
            </a:r>
          </a:p>
          <a:p>
            <a:r>
              <a:rPr lang="en-US" altLang="en-US">
                <a:solidFill>
                  <a:srgbClr val="999999"/>
                </a:solidFill>
              </a:rPr>
              <a:t>Centralized traffic control example</a:t>
            </a:r>
            <a:endParaRPr lang="en-US" altLang="en-US"/>
          </a:p>
          <a:p>
            <a:r>
              <a:rPr lang="en-US" altLang="en-US"/>
              <a:t>Rationale in project management</a:t>
            </a:r>
          </a:p>
          <a:p>
            <a:pPr lvl="1"/>
            <a:r>
              <a:rPr lang="en-US" altLang="en-US" b="0"/>
              <a:t>Consensus building (WinWin)</a:t>
            </a:r>
          </a:p>
          <a:p>
            <a:pPr lvl="1"/>
            <a:r>
              <a:rPr lang="en-US" altLang="en-US" b="0"/>
              <a:t>Consistency with goals (NFR Framework)</a:t>
            </a:r>
          </a:p>
          <a:p>
            <a:pPr lvl="1"/>
            <a:r>
              <a:rPr lang="en-US" altLang="en-US" b="0"/>
              <a:t>Rapid knowledge construction (Compendium)</a:t>
            </a:r>
          </a:p>
          <a:p>
            <a:r>
              <a:rPr lang="en-US" altLang="en-US"/>
              <a:t>Summary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Consensus building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/>
              <a:t>Problem</a:t>
            </a:r>
          </a:p>
          <a:p>
            <a:r>
              <a:rPr lang="en-US" altLang="en-US"/>
              <a:t>Any realistic project suffers the tension of conflicting goals</a:t>
            </a:r>
          </a:p>
          <a:p>
            <a:pPr lvl="1"/>
            <a:r>
              <a:rPr lang="en-US" altLang="en-US"/>
              <a:t>Stakeholders come from different background</a:t>
            </a:r>
          </a:p>
          <a:p>
            <a:pPr lvl="1"/>
            <a:r>
              <a:rPr lang="en-US" altLang="en-US"/>
              <a:t>Stakeholders have different criteria</a:t>
            </a:r>
          </a:p>
          <a:p>
            <a:pPr lvl="1"/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Example</a:t>
            </a:r>
          </a:p>
          <a:p>
            <a:r>
              <a:rPr lang="en-US" altLang="en-US"/>
              <a:t>Requirements engineering</a:t>
            </a:r>
          </a:p>
          <a:p>
            <a:pPr lvl="1"/>
            <a:r>
              <a:rPr lang="en-US" altLang="en-US"/>
              <a:t>Client:	  business process (cost and schedule)</a:t>
            </a:r>
          </a:p>
          <a:p>
            <a:pPr lvl="1"/>
            <a:r>
              <a:rPr lang="en-US" altLang="en-US"/>
              <a:t>User: 	  functionality</a:t>
            </a:r>
          </a:p>
          <a:p>
            <a:pPr lvl="1"/>
            <a:r>
              <a:rPr lang="en-US" altLang="en-US"/>
              <a:t>Developer: architecture</a:t>
            </a:r>
          </a:p>
          <a:p>
            <a:pPr lvl="1"/>
            <a:r>
              <a:rPr lang="en-US" altLang="en-US"/>
              <a:t>Manager:	  development process (cost and schedule)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Consensus building: WinWin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Incremental, risk-driven spiral process	</a:t>
            </a:r>
          </a:p>
          <a:p>
            <a:pPr lvl="1"/>
            <a:r>
              <a:rPr lang="en-US" altLang="en-US"/>
              <a:t>Identification of stakeholders</a:t>
            </a:r>
          </a:p>
          <a:p>
            <a:pPr lvl="1"/>
            <a:r>
              <a:rPr lang="en-US" altLang="en-US"/>
              <a:t>Identification of win conditions</a:t>
            </a:r>
          </a:p>
          <a:p>
            <a:pPr lvl="1"/>
            <a:r>
              <a:rPr lang="en-US" altLang="en-US"/>
              <a:t>Conflict resolution</a:t>
            </a:r>
          </a:p>
          <a:p>
            <a:pPr lvl="1"/>
            <a:endParaRPr lang="en-US" altLang="en-US"/>
          </a:p>
          <a:p>
            <a:r>
              <a:rPr lang="en-US" altLang="en-US"/>
              <a:t>Asynchronous groupware tool</a:t>
            </a:r>
          </a:p>
          <a:p>
            <a:pPr lvl="1"/>
            <a:r>
              <a:rPr lang="en-US" altLang="en-US"/>
              <a:t>Stakeholders post win conditions</a:t>
            </a:r>
          </a:p>
          <a:p>
            <a:pPr lvl="1"/>
            <a:r>
              <a:rPr lang="en-US" altLang="en-US"/>
              <a:t>Facilitator detects conflict</a:t>
            </a:r>
          </a:p>
          <a:p>
            <a:pPr lvl="1"/>
            <a:r>
              <a:rPr lang="en-US" altLang="en-US"/>
              <a:t>Stakeholders discuss alternatives</a:t>
            </a:r>
          </a:p>
          <a:p>
            <a:pPr lvl="1"/>
            <a:r>
              <a:rPr lang="en-US" altLang="en-US"/>
              <a:t>Stakeholders make agreements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Consensus building: Model</a:t>
            </a:r>
          </a:p>
        </p:txBody>
      </p:sp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701800"/>
            <a:ext cx="8678862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Consensus building: Process</a:t>
            </a:r>
          </a:p>
        </p:txBody>
      </p:sp>
      <p:sp>
        <p:nvSpPr>
          <p:cNvPr id="181265" name="Rectangle 17"/>
          <p:cNvSpPr>
            <a:spLocks noChangeArrowheads="1"/>
          </p:cNvSpPr>
          <p:nvPr/>
        </p:nvSpPr>
        <p:spPr bwMode="auto">
          <a:xfrm>
            <a:off x="2995613" y="1074738"/>
            <a:ext cx="2801937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Verdana" panose="020B0604030504040204" pitchFamily="34" charset="0"/>
              </a:rPr>
              <a:t>2. Identify stakeholders’</a:t>
            </a:r>
          </a:p>
          <a:p>
            <a:r>
              <a:rPr lang="en-US" altLang="en-US" sz="1800">
                <a:solidFill>
                  <a:srgbClr val="000000"/>
                </a:solidFill>
                <a:latin typeface="Verdana" panose="020B0604030504040204" pitchFamily="34" charset="0"/>
              </a:rPr>
              <a:t>win conditions</a:t>
            </a:r>
            <a:endParaRPr lang="en-US" altLang="en-US" sz="1800"/>
          </a:p>
        </p:txBody>
      </p:sp>
      <p:sp>
        <p:nvSpPr>
          <p:cNvPr id="181268" name="Rectangle 20"/>
          <p:cNvSpPr>
            <a:spLocks noChangeArrowheads="1"/>
          </p:cNvSpPr>
          <p:nvPr/>
        </p:nvSpPr>
        <p:spPr bwMode="auto">
          <a:xfrm>
            <a:off x="5748338" y="2468563"/>
            <a:ext cx="3192462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en-US" sz="1800">
                <a:solidFill>
                  <a:srgbClr val="000000"/>
                </a:solidFill>
                <a:latin typeface="Verdana" panose="020B0604030504040204" pitchFamily="34" charset="0"/>
              </a:rPr>
              <a:t>3. Reconcile win conditions.</a:t>
            </a:r>
          </a:p>
          <a:p>
            <a:pPr algn="r"/>
            <a:r>
              <a:rPr lang="en-US" altLang="en-US" sz="1800">
                <a:solidFill>
                  <a:srgbClr val="000000"/>
                </a:solidFill>
                <a:latin typeface="Verdana" panose="020B0604030504040204" pitchFamily="34" charset="0"/>
              </a:rPr>
              <a:t>Establish alternatives.</a:t>
            </a:r>
            <a:endParaRPr lang="en-US" altLang="en-US" sz="1800"/>
          </a:p>
        </p:txBody>
      </p:sp>
      <p:sp>
        <p:nvSpPr>
          <p:cNvPr id="181276" name="Rectangle 28"/>
          <p:cNvSpPr>
            <a:spLocks noChangeArrowheads="1"/>
          </p:cNvSpPr>
          <p:nvPr/>
        </p:nvSpPr>
        <p:spPr bwMode="auto">
          <a:xfrm>
            <a:off x="5808663" y="4840288"/>
            <a:ext cx="31480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en-US" sz="1800">
                <a:solidFill>
                  <a:srgbClr val="000000"/>
                </a:solidFill>
                <a:latin typeface="Verdana" panose="020B0604030504040204" pitchFamily="34" charset="0"/>
              </a:rPr>
              <a:t>4. Evaluate &amp; resolve risks.</a:t>
            </a:r>
            <a:endParaRPr lang="en-US" altLang="en-US" sz="1800"/>
          </a:p>
        </p:txBody>
      </p:sp>
      <p:sp>
        <p:nvSpPr>
          <p:cNvPr id="181282" name="Rectangle 34"/>
          <p:cNvSpPr>
            <a:spLocks noChangeArrowheads="1"/>
          </p:cNvSpPr>
          <p:nvPr/>
        </p:nvSpPr>
        <p:spPr bwMode="auto">
          <a:xfrm>
            <a:off x="3424238" y="5776913"/>
            <a:ext cx="20304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Verdana" panose="020B0604030504040204" pitchFamily="34" charset="0"/>
              </a:rPr>
              <a:t>5. Define solution</a:t>
            </a:r>
            <a:endParaRPr lang="en-US" altLang="en-US" sz="1800"/>
          </a:p>
        </p:txBody>
      </p:sp>
      <p:sp>
        <p:nvSpPr>
          <p:cNvPr id="181285" name="Rectangle 37"/>
          <p:cNvSpPr>
            <a:spLocks noChangeArrowheads="1"/>
          </p:cNvSpPr>
          <p:nvPr/>
        </p:nvSpPr>
        <p:spPr bwMode="auto">
          <a:xfrm>
            <a:off x="663575" y="4764088"/>
            <a:ext cx="12350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Verdana" panose="020B0604030504040204" pitchFamily="34" charset="0"/>
              </a:rPr>
              <a:t>6. Validate</a:t>
            </a:r>
            <a:endParaRPr lang="en-US" altLang="en-US" sz="1800"/>
          </a:p>
        </p:txBody>
      </p:sp>
      <p:sp>
        <p:nvSpPr>
          <p:cNvPr id="181288" name="Rectangle 40"/>
          <p:cNvSpPr>
            <a:spLocks noChangeArrowheads="1"/>
          </p:cNvSpPr>
          <p:nvPr/>
        </p:nvSpPr>
        <p:spPr bwMode="auto">
          <a:xfrm>
            <a:off x="147638" y="3660775"/>
            <a:ext cx="23114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Verdana" panose="020B0604030504040204" pitchFamily="34" charset="0"/>
              </a:rPr>
              <a:t>7. Review &amp; commit</a:t>
            </a:r>
            <a:endParaRPr lang="en-US" altLang="en-US" sz="1800"/>
          </a:p>
        </p:txBody>
      </p:sp>
      <p:grpSp>
        <p:nvGrpSpPr>
          <p:cNvPr id="181299" name="Group 51"/>
          <p:cNvGrpSpPr>
            <a:grpSpLocks/>
          </p:cNvGrpSpPr>
          <p:nvPr/>
        </p:nvGrpSpPr>
        <p:grpSpPr bwMode="auto">
          <a:xfrm>
            <a:off x="260350" y="835025"/>
            <a:ext cx="8864600" cy="5492750"/>
            <a:chOff x="164" y="526"/>
            <a:chExt cx="5584" cy="3460"/>
          </a:xfrm>
        </p:grpSpPr>
        <p:sp>
          <p:nvSpPr>
            <p:cNvPr id="181252" name="Arc 4"/>
            <p:cNvSpPr>
              <a:spLocks/>
            </p:cNvSpPr>
            <p:nvPr/>
          </p:nvSpPr>
          <p:spPr bwMode="auto">
            <a:xfrm>
              <a:off x="1955" y="1458"/>
              <a:ext cx="966" cy="715"/>
            </a:xfrm>
            <a:custGeom>
              <a:avLst/>
              <a:gdLst>
                <a:gd name="G0" fmla="+- 21599 0 0"/>
                <a:gd name="G1" fmla="+- 21599 0 0"/>
                <a:gd name="G2" fmla="+- 21600 0 0"/>
                <a:gd name="T0" fmla="*/ 0 w 21599"/>
                <a:gd name="T1" fmla="*/ 21569 h 21599"/>
                <a:gd name="T2" fmla="*/ 21577 w 21599"/>
                <a:gd name="T3" fmla="*/ 0 h 21599"/>
                <a:gd name="T4" fmla="*/ 21599 w 21599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599" fill="none" extrusionOk="0">
                  <a:moveTo>
                    <a:pt x="-1" y="21568"/>
                  </a:moveTo>
                  <a:cubicBezTo>
                    <a:pt x="15" y="9659"/>
                    <a:pt x="9667" y="11"/>
                    <a:pt x="21576" y="-1"/>
                  </a:cubicBezTo>
                </a:path>
                <a:path w="21599" h="21599" stroke="0" extrusionOk="0">
                  <a:moveTo>
                    <a:pt x="-1" y="21568"/>
                  </a:moveTo>
                  <a:cubicBezTo>
                    <a:pt x="15" y="9659"/>
                    <a:pt x="9667" y="11"/>
                    <a:pt x="21576" y="-1"/>
                  </a:cubicBezTo>
                  <a:lnTo>
                    <a:pt x="21599" y="21599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53" name="Arc 5"/>
            <p:cNvSpPr>
              <a:spLocks/>
            </p:cNvSpPr>
            <p:nvPr/>
          </p:nvSpPr>
          <p:spPr bwMode="auto">
            <a:xfrm>
              <a:off x="2920" y="1457"/>
              <a:ext cx="967" cy="716"/>
            </a:xfrm>
            <a:custGeom>
              <a:avLst/>
              <a:gdLst>
                <a:gd name="G0" fmla="+- 22 0 0"/>
                <a:gd name="G1" fmla="+- 21600 0 0"/>
                <a:gd name="G2" fmla="+- 21600 0 0"/>
                <a:gd name="T0" fmla="*/ 0 w 21621"/>
                <a:gd name="T1" fmla="*/ 1 h 21600"/>
                <a:gd name="T2" fmla="*/ 21621 w 21621"/>
                <a:gd name="T3" fmla="*/ 21570 h 21600"/>
                <a:gd name="T4" fmla="*/ 22 w 2162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21" h="21600" fill="none" extrusionOk="0">
                  <a:moveTo>
                    <a:pt x="-1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39" y="0"/>
                    <a:pt x="21605" y="9652"/>
                    <a:pt x="21621" y="21569"/>
                  </a:cubicBezTo>
                </a:path>
                <a:path w="21621" h="21600" stroke="0" extrusionOk="0">
                  <a:moveTo>
                    <a:pt x="-1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39" y="0"/>
                    <a:pt x="21605" y="9652"/>
                    <a:pt x="21621" y="21569"/>
                  </a:cubicBezTo>
                  <a:lnTo>
                    <a:pt x="22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54" name="Arc 6"/>
            <p:cNvSpPr>
              <a:spLocks/>
            </p:cNvSpPr>
            <p:nvPr/>
          </p:nvSpPr>
          <p:spPr bwMode="auto">
            <a:xfrm>
              <a:off x="1548" y="2196"/>
              <a:ext cx="1170" cy="871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582 w 21600"/>
                <a:gd name="T1" fmla="*/ 21599 h 21599"/>
                <a:gd name="T2" fmla="*/ 0 w 21600"/>
                <a:gd name="T3" fmla="*/ 0 h 21599"/>
                <a:gd name="T4" fmla="*/ 21600 w 21600"/>
                <a:gd name="T5" fmla="*/ 0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21581" y="21599"/>
                  </a:moveTo>
                  <a:cubicBezTo>
                    <a:pt x="9659" y="21590"/>
                    <a:pt x="0" y="11922"/>
                    <a:pt x="0" y="0"/>
                  </a:cubicBezTo>
                </a:path>
                <a:path w="21600" h="21599" stroke="0" extrusionOk="0">
                  <a:moveTo>
                    <a:pt x="21581" y="21599"/>
                  </a:moveTo>
                  <a:cubicBezTo>
                    <a:pt x="9659" y="21590"/>
                    <a:pt x="0" y="11922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55" name="Arc 7"/>
            <p:cNvSpPr>
              <a:spLocks/>
            </p:cNvSpPr>
            <p:nvPr/>
          </p:nvSpPr>
          <p:spPr bwMode="auto">
            <a:xfrm>
              <a:off x="2717" y="2196"/>
              <a:ext cx="1170" cy="871"/>
            </a:xfrm>
            <a:custGeom>
              <a:avLst/>
              <a:gdLst>
                <a:gd name="G0" fmla="+- 18 0 0"/>
                <a:gd name="G1" fmla="+- 0 0 0"/>
                <a:gd name="G2" fmla="+- 21600 0 0"/>
                <a:gd name="T0" fmla="*/ 21618 w 21618"/>
                <a:gd name="T1" fmla="*/ 0 h 21600"/>
                <a:gd name="T2" fmla="*/ 0 w 21618"/>
                <a:gd name="T3" fmla="*/ 21599 h 21600"/>
                <a:gd name="T4" fmla="*/ 18 w 2161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8" h="21600" fill="none" extrusionOk="0">
                  <a:moveTo>
                    <a:pt x="21618" y="0"/>
                  </a:moveTo>
                  <a:cubicBezTo>
                    <a:pt x="21618" y="11929"/>
                    <a:pt x="11947" y="21600"/>
                    <a:pt x="18" y="21600"/>
                  </a:cubicBezTo>
                  <a:cubicBezTo>
                    <a:pt x="11" y="21600"/>
                    <a:pt x="5" y="21599"/>
                    <a:pt x="-1" y="21599"/>
                  </a:cubicBezTo>
                </a:path>
                <a:path w="21618" h="21600" stroke="0" extrusionOk="0">
                  <a:moveTo>
                    <a:pt x="21618" y="0"/>
                  </a:moveTo>
                  <a:cubicBezTo>
                    <a:pt x="21618" y="11929"/>
                    <a:pt x="11947" y="21600"/>
                    <a:pt x="18" y="21600"/>
                  </a:cubicBezTo>
                  <a:cubicBezTo>
                    <a:pt x="11" y="21600"/>
                    <a:pt x="5" y="21599"/>
                    <a:pt x="-1" y="21599"/>
                  </a:cubicBezTo>
                  <a:lnTo>
                    <a:pt x="18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56" name="Arc 8"/>
            <p:cNvSpPr>
              <a:spLocks/>
            </p:cNvSpPr>
            <p:nvPr/>
          </p:nvSpPr>
          <p:spPr bwMode="auto">
            <a:xfrm>
              <a:off x="1548" y="1170"/>
              <a:ext cx="1384" cy="102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60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99"/>
                  </a:moveTo>
                  <a:cubicBezTo>
                    <a:pt x="0" y="9670"/>
                    <a:pt x="9670" y="-1"/>
                    <a:pt x="21600" y="0"/>
                  </a:cubicBezTo>
                </a:path>
                <a:path w="21600" h="21600" stroke="0" extrusionOk="0">
                  <a:moveTo>
                    <a:pt x="0" y="21599"/>
                  </a:moveTo>
                  <a:cubicBezTo>
                    <a:pt x="0" y="9670"/>
                    <a:pt x="9670" y="-1"/>
                    <a:pt x="2160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57" name="Arc 9"/>
            <p:cNvSpPr>
              <a:spLocks/>
            </p:cNvSpPr>
            <p:nvPr/>
          </p:nvSpPr>
          <p:spPr bwMode="auto">
            <a:xfrm>
              <a:off x="2932" y="1170"/>
              <a:ext cx="1384" cy="102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58" name="Arc 10"/>
            <p:cNvSpPr>
              <a:spLocks/>
            </p:cNvSpPr>
            <p:nvPr/>
          </p:nvSpPr>
          <p:spPr bwMode="auto">
            <a:xfrm>
              <a:off x="1095" y="2202"/>
              <a:ext cx="1611" cy="1199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587 w 21600"/>
                <a:gd name="T1" fmla="*/ 21599 h 21599"/>
                <a:gd name="T2" fmla="*/ 0 w 21600"/>
                <a:gd name="T3" fmla="*/ 0 h 21599"/>
                <a:gd name="T4" fmla="*/ 21600 w 21600"/>
                <a:gd name="T5" fmla="*/ 0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21586" y="21599"/>
                  </a:moveTo>
                  <a:cubicBezTo>
                    <a:pt x="9662" y="21592"/>
                    <a:pt x="0" y="11924"/>
                    <a:pt x="0" y="0"/>
                  </a:cubicBezTo>
                </a:path>
                <a:path w="21600" h="21599" stroke="0" extrusionOk="0">
                  <a:moveTo>
                    <a:pt x="21586" y="21599"/>
                  </a:moveTo>
                  <a:cubicBezTo>
                    <a:pt x="9662" y="21592"/>
                    <a:pt x="0" y="11924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59" name="Arc 11"/>
            <p:cNvSpPr>
              <a:spLocks/>
            </p:cNvSpPr>
            <p:nvPr/>
          </p:nvSpPr>
          <p:spPr bwMode="auto">
            <a:xfrm>
              <a:off x="2705" y="2202"/>
              <a:ext cx="1611" cy="1199"/>
            </a:xfrm>
            <a:custGeom>
              <a:avLst/>
              <a:gdLst>
                <a:gd name="G0" fmla="+- 13 0 0"/>
                <a:gd name="G1" fmla="+- 0 0 0"/>
                <a:gd name="G2" fmla="+- 21600 0 0"/>
                <a:gd name="T0" fmla="*/ 21613 w 21613"/>
                <a:gd name="T1" fmla="*/ 0 h 21600"/>
                <a:gd name="T2" fmla="*/ 0 w 21613"/>
                <a:gd name="T3" fmla="*/ 21599 h 21600"/>
                <a:gd name="T4" fmla="*/ 13 w 2161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3" h="21600" fill="none" extrusionOk="0">
                  <a:moveTo>
                    <a:pt x="21613" y="0"/>
                  </a:moveTo>
                  <a:cubicBezTo>
                    <a:pt x="21613" y="11929"/>
                    <a:pt x="11942" y="21600"/>
                    <a:pt x="13" y="21600"/>
                  </a:cubicBezTo>
                  <a:cubicBezTo>
                    <a:pt x="8" y="21600"/>
                    <a:pt x="4" y="21599"/>
                    <a:pt x="-1" y="21599"/>
                  </a:cubicBezTo>
                </a:path>
                <a:path w="21613" h="21600" stroke="0" extrusionOk="0">
                  <a:moveTo>
                    <a:pt x="21613" y="0"/>
                  </a:moveTo>
                  <a:cubicBezTo>
                    <a:pt x="21613" y="11929"/>
                    <a:pt x="11942" y="21600"/>
                    <a:pt x="13" y="21600"/>
                  </a:cubicBezTo>
                  <a:cubicBezTo>
                    <a:pt x="8" y="21600"/>
                    <a:pt x="4" y="21599"/>
                    <a:pt x="-1" y="21599"/>
                  </a:cubicBezTo>
                  <a:lnTo>
                    <a:pt x="13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0" name="Arc 12"/>
            <p:cNvSpPr>
              <a:spLocks/>
            </p:cNvSpPr>
            <p:nvPr/>
          </p:nvSpPr>
          <p:spPr bwMode="auto">
            <a:xfrm>
              <a:off x="1954" y="2172"/>
              <a:ext cx="728" cy="537"/>
            </a:xfrm>
            <a:custGeom>
              <a:avLst/>
              <a:gdLst>
                <a:gd name="G0" fmla="+- 21600 0 0"/>
                <a:gd name="G1" fmla="+- 40 0 0"/>
                <a:gd name="G2" fmla="+- 21600 0 0"/>
                <a:gd name="T0" fmla="*/ 21571 w 21600"/>
                <a:gd name="T1" fmla="*/ 21639 h 21639"/>
                <a:gd name="T2" fmla="*/ 1 w 21600"/>
                <a:gd name="T3" fmla="*/ 0 h 21639"/>
                <a:gd name="T4" fmla="*/ 21600 w 21600"/>
                <a:gd name="T5" fmla="*/ 40 h 21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39" fill="none" extrusionOk="0">
                  <a:moveTo>
                    <a:pt x="21570" y="21639"/>
                  </a:moveTo>
                  <a:cubicBezTo>
                    <a:pt x="9652" y="21623"/>
                    <a:pt x="0" y="11958"/>
                    <a:pt x="0" y="40"/>
                  </a:cubicBezTo>
                  <a:cubicBezTo>
                    <a:pt x="-1" y="26"/>
                    <a:pt x="0" y="13"/>
                    <a:pt x="0" y="-1"/>
                  </a:cubicBezTo>
                </a:path>
                <a:path w="21600" h="21639" stroke="0" extrusionOk="0">
                  <a:moveTo>
                    <a:pt x="21570" y="21639"/>
                  </a:moveTo>
                  <a:cubicBezTo>
                    <a:pt x="9652" y="21623"/>
                    <a:pt x="0" y="11958"/>
                    <a:pt x="0" y="40"/>
                  </a:cubicBezTo>
                  <a:cubicBezTo>
                    <a:pt x="-1" y="26"/>
                    <a:pt x="0" y="13"/>
                    <a:pt x="0" y="-1"/>
                  </a:cubicBezTo>
                  <a:lnTo>
                    <a:pt x="21600" y="4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1" name="Arc 13"/>
            <p:cNvSpPr>
              <a:spLocks/>
            </p:cNvSpPr>
            <p:nvPr/>
          </p:nvSpPr>
          <p:spPr bwMode="auto">
            <a:xfrm>
              <a:off x="2681" y="2172"/>
              <a:ext cx="728" cy="537"/>
            </a:xfrm>
            <a:custGeom>
              <a:avLst/>
              <a:gdLst>
                <a:gd name="G0" fmla="+- 29 0 0"/>
                <a:gd name="G1" fmla="+- 40 0 0"/>
                <a:gd name="G2" fmla="+- 21600 0 0"/>
                <a:gd name="T0" fmla="*/ 21628 w 21629"/>
                <a:gd name="T1" fmla="*/ 0 h 21640"/>
                <a:gd name="T2" fmla="*/ 0 w 21629"/>
                <a:gd name="T3" fmla="*/ 21639 h 21640"/>
                <a:gd name="T4" fmla="*/ 29 w 21629"/>
                <a:gd name="T5" fmla="*/ 40 h 21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29" h="21640" fill="none" extrusionOk="0">
                  <a:moveTo>
                    <a:pt x="21628" y="-1"/>
                  </a:moveTo>
                  <a:cubicBezTo>
                    <a:pt x="21628" y="13"/>
                    <a:pt x="21629" y="26"/>
                    <a:pt x="21629" y="40"/>
                  </a:cubicBezTo>
                  <a:cubicBezTo>
                    <a:pt x="21629" y="11969"/>
                    <a:pt x="11958" y="21640"/>
                    <a:pt x="29" y="21640"/>
                  </a:cubicBezTo>
                  <a:cubicBezTo>
                    <a:pt x="19" y="21640"/>
                    <a:pt x="9" y="21639"/>
                    <a:pt x="-1" y="21639"/>
                  </a:cubicBezTo>
                </a:path>
                <a:path w="21629" h="21640" stroke="0" extrusionOk="0">
                  <a:moveTo>
                    <a:pt x="21628" y="-1"/>
                  </a:moveTo>
                  <a:cubicBezTo>
                    <a:pt x="21628" y="13"/>
                    <a:pt x="21629" y="26"/>
                    <a:pt x="21629" y="40"/>
                  </a:cubicBezTo>
                  <a:cubicBezTo>
                    <a:pt x="21629" y="11969"/>
                    <a:pt x="11958" y="21640"/>
                    <a:pt x="29" y="21640"/>
                  </a:cubicBezTo>
                  <a:cubicBezTo>
                    <a:pt x="19" y="21640"/>
                    <a:pt x="9" y="21639"/>
                    <a:pt x="-1" y="21639"/>
                  </a:cubicBezTo>
                  <a:lnTo>
                    <a:pt x="29" y="4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2" name="Arc 14"/>
            <p:cNvSpPr>
              <a:spLocks/>
            </p:cNvSpPr>
            <p:nvPr/>
          </p:nvSpPr>
          <p:spPr bwMode="auto">
            <a:xfrm>
              <a:off x="2383" y="1803"/>
              <a:ext cx="513" cy="376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21599"/>
                <a:gd name="T1" fmla="*/ 21543 h 21600"/>
                <a:gd name="T2" fmla="*/ 21599 w 21599"/>
                <a:gd name="T3" fmla="*/ 0 h 21600"/>
                <a:gd name="T4" fmla="*/ 21599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-1" y="21542"/>
                  </a:moveTo>
                  <a:cubicBezTo>
                    <a:pt x="30" y="9635"/>
                    <a:pt x="9691" y="-1"/>
                    <a:pt x="21599" y="0"/>
                  </a:cubicBezTo>
                </a:path>
                <a:path w="21599" h="21600" stroke="0" extrusionOk="0">
                  <a:moveTo>
                    <a:pt x="-1" y="21542"/>
                  </a:moveTo>
                  <a:cubicBezTo>
                    <a:pt x="30" y="9635"/>
                    <a:pt x="9691" y="-1"/>
                    <a:pt x="21599" y="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3" name="Arc 15"/>
            <p:cNvSpPr>
              <a:spLocks/>
            </p:cNvSpPr>
            <p:nvPr/>
          </p:nvSpPr>
          <p:spPr bwMode="auto">
            <a:xfrm>
              <a:off x="2896" y="1803"/>
              <a:ext cx="513" cy="3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9"/>
                <a:gd name="T1" fmla="*/ 0 h 21600"/>
                <a:gd name="T2" fmla="*/ 21599 w 21599"/>
                <a:gd name="T3" fmla="*/ 21543 h 21600"/>
                <a:gd name="T4" fmla="*/ 0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0" y="0"/>
                  </a:moveTo>
                  <a:cubicBezTo>
                    <a:pt x="11907" y="0"/>
                    <a:pt x="21568" y="9635"/>
                    <a:pt x="21599" y="21542"/>
                  </a:cubicBezTo>
                </a:path>
                <a:path w="21599" h="21600" stroke="0" extrusionOk="0">
                  <a:moveTo>
                    <a:pt x="0" y="0"/>
                  </a:moveTo>
                  <a:cubicBezTo>
                    <a:pt x="11907" y="0"/>
                    <a:pt x="21568" y="9635"/>
                    <a:pt x="21599" y="2154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64" name="Line 16"/>
            <p:cNvSpPr>
              <a:spLocks noChangeShapeType="1"/>
            </p:cNvSpPr>
            <p:nvPr/>
          </p:nvSpPr>
          <p:spPr bwMode="auto">
            <a:xfrm>
              <a:off x="164" y="2208"/>
              <a:ext cx="558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91" name="Line 43"/>
            <p:cNvSpPr>
              <a:spLocks noChangeShapeType="1"/>
            </p:cNvSpPr>
            <p:nvPr/>
          </p:nvSpPr>
          <p:spPr bwMode="auto">
            <a:xfrm flipV="1">
              <a:off x="1118" y="575"/>
              <a:ext cx="3217" cy="32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92" name="Line 44"/>
            <p:cNvSpPr>
              <a:spLocks noChangeShapeType="1"/>
            </p:cNvSpPr>
            <p:nvPr/>
          </p:nvSpPr>
          <p:spPr bwMode="auto">
            <a:xfrm flipH="1" flipV="1">
              <a:off x="1035" y="526"/>
              <a:ext cx="3460" cy="34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93" name="Line 45"/>
            <p:cNvSpPr>
              <a:spLocks noChangeShapeType="1"/>
            </p:cNvSpPr>
            <p:nvPr/>
          </p:nvSpPr>
          <p:spPr bwMode="auto">
            <a:xfrm>
              <a:off x="2717" y="2125"/>
              <a:ext cx="1" cy="1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1294" name="Line 46"/>
            <p:cNvSpPr>
              <a:spLocks noChangeShapeType="1"/>
            </p:cNvSpPr>
            <p:nvPr/>
          </p:nvSpPr>
          <p:spPr bwMode="auto">
            <a:xfrm>
              <a:off x="2586" y="2220"/>
              <a:ext cx="25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81295" name="Rectangle 47"/>
          <p:cNvSpPr>
            <a:spLocks noChangeArrowheads="1"/>
          </p:cNvSpPr>
          <p:nvPr/>
        </p:nvSpPr>
        <p:spPr bwMode="auto">
          <a:xfrm>
            <a:off x="147638" y="2201863"/>
            <a:ext cx="27400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Verdana" panose="020B0604030504040204" pitchFamily="34" charset="0"/>
              </a:rPr>
              <a:t>1. Identify stakeholders</a:t>
            </a:r>
            <a:endParaRPr lang="en-US" altLang="en-US" sz="1800"/>
          </a:p>
        </p:txBody>
      </p:sp>
      <p:sp>
        <p:nvSpPr>
          <p:cNvPr id="181300" name="Rectangle 52"/>
          <p:cNvSpPr>
            <a:spLocks noChangeArrowheads="1"/>
          </p:cNvSpPr>
          <p:nvPr/>
        </p:nvSpPr>
        <p:spPr bwMode="auto">
          <a:xfrm>
            <a:off x="0" y="800100"/>
            <a:ext cx="9144000" cy="2692400"/>
          </a:xfrm>
          <a:prstGeom prst="rect">
            <a:avLst/>
          </a:prstGeom>
          <a:solidFill>
            <a:srgbClr val="3366FF">
              <a:alpha val="2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99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99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99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99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99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99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99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5" grpId="0" autoUpdateAnimBg="0"/>
      <p:bldP spid="181268" grpId="0" autoUpdateAnimBg="0"/>
      <p:bldP spid="181276" grpId="0" autoUpdateAnimBg="0"/>
      <p:bldP spid="181282" grpId="0" autoUpdateAnimBg="0"/>
      <p:bldP spid="181285" grpId="0" autoUpdateAnimBg="0"/>
      <p:bldP spid="181288" grpId="0" autoUpdateAnimBg="0"/>
      <p:bldP spid="181295" grpId="0" autoUpdateAnimBg="0"/>
      <p:bldP spid="18130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19100" y="44450"/>
            <a:ext cx="8153400" cy="704850"/>
          </a:xfrm>
        </p:spPr>
        <p:txBody>
          <a:bodyPr/>
          <a:lstStyle/>
          <a:p>
            <a:r>
              <a:rPr lang="en-US" altLang="en-US"/>
              <a:t>Consensus building: WinWin tool</a:t>
            </a:r>
          </a:p>
        </p:txBody>
      </p:sp>
      <p:pic>
        <p:nvPicPr>
          <p:cNvPr id="192515" name="Picture 1027" descr="Acrobat ReaderScreen#52284.tiff                                00013BCCMacintosh HD                   B7C803F1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565150"/>
            <a:ext cx="8878887" cy="572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Consensus building: Experiences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/>
              <a:t>Context</a:t>
            </a:r>
          </a:p>
          <a:p>
            <a:r>
              <a:rPr lang="en-US" altLang="en-US"/>
              <a:t>Initial case studies used project courses with real customers</a:t>
            </a:r>
          </a:p>
          <a:p>
            <a:r>
              <a:rPr lang="en-US" altLang="en-US"/>
              <a:t>Used in industry</a:t>
            </a:r>
          </a:p>
          <a:p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Results</a:t>
            </a:r>
          </a:p>
          <a:p>
            <a:pPr>
              <a:buFont typeface="Symbol" panose="05050102010706020507" pitchFamily="18" charset="2"/>
              <a:buChar char="+"/>
            </a:pPr>
            <a:r>
              <a:rPr lang="en-US" altLang="en-US"/>
              <a:t>Risk management focus</a:t>
            </a:r>
          </a:p>
          <a:p>
            <a:pPr>
              <a:buFont typeface="Symbol" panose="05050102010706020507" pitchFamily="18" charset="2"/>
              <a:buChar char="+"/>
            </a:pPr>
            <a:r>
              <a:rPr lang="en-US" altLang="en-US"/>
              <a:t>Trust building between developers and clients</a:t>
            </a:r>
          </a:p>
          <a:p>
            <a:pPr>
              <a:buFont typeface="Symbol" panose="05050102010706020507" pitchFamily="18" charset="2"/>
              <a:buChar char="+"/>
            </a:pPr>
            <a:r>
              <a:rPr lang="en-US" altLang="en-US"/>
              <a:t>Discipline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altLang="en-US"/>
              <a:t>Inadequate tool support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Consistency with goals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/>
              <a:t>Problem</a:t>
            </a:r>
          </a:p>
          <a:p>
            <a:r>
              <a:rPr lang="en-US" altLang="en-US"/>
              <a:t>Once multiple criteria have been acknowledged</a:t>
            </a:r>
          </a:p>
          <a:p>
            <a:pPr lvl="1"/>
            <a:r>
              <a:rPr lang="en-US" altLang="en-US"/>
              <a:t>Find solutions that satisfy all of them</a:t>
            </a:r>
          </a:p>
          <a:p>
            <a:pPr lvl="1"/>
            <a:r>
              <a:rPr lang="en-US" altLang="en-US"/>
              <a:t>Document the trade-offs that were made </a:t>
            </a:r>
          </a:p>
          <a:p>
            <a:pPr lvl="1"/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Example</a:t>
            </a:r>
          </a:p>
          <a:p>
            <a:r>
              <a:rPr lang="en-US" altLang="en-US"/>
              <a:t>Authentication should be </a:t>
            </a:r>
            <a:r>
              <a:rPr lang="en-US" altLang="en-US" b="1" i="1"/>
              <a:t>secure</a:t>
            </a:r>
            <a:r>
              <a:rPr lang="en-US" altLang="en-US"/>
              <a:t>, </a:t>
            </a:r>
            <a:r>
              <a:rPr lang="en-US" altLang="en-US" b="1" i="1"/>
              <a:t>flexible</a:t>
            </a:r>
            <a:r>
              <a:rPr lang="en-US" altLang="en-US"/>
              <a:t> for the user, and </a:t>
            </a:r>
            <a:r>
              <a:rPr lang="en-US" altLang="en-US" b="1" i="1"/>
              <a:t>low cost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aircraft example (2)</a:t>
            </a:r>
          </a:p>
        </p:txBody>
      </p:sp>
      <p:sp>
        <p:nvSpPr>
          <p:cNvPr id="171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/>
              <a:t>A330 &amp; A340</a:t>
            </a:r>
          </a:p>
          <a:p>
            <a:r>
              <a:rPr lang="en-US" altLang="en-US"/>
              <a:t>Long haul and ultra long haul</a:t>
            </a:r>
          </a:p>
          <a:p>
            <a:r>
              <a:rPr lang="en-US" altLang="en-US"/>
              <a:t>2x seats, 3x range</a:t>
            </a:r>
          </a:p>
          <a:p>
            <a:r>
              <a:rPr lang="en-US" altLang="en-US"/>
              <a:t>Similar handling than A320 family</a:t>
            </a:r>
          </a:p>
          <a:p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Design rationale</a:t>
            </a:r>
          </a:p>
          <a:p>
            <a:r>
              <a:rPr lang="en-US" altLang="en-US"/>
              <a:t>With minimum cross training, A320 pilots can be certified to fly A330 and A340 airplanes</a:t>
            </a:r>
          </a:p>
          <a:p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Consequence</a:t>
            </a:r>
          </a:p>
          <a:p>
            <a:r>
              <a:rPr lang="en-US" altLang="en-US"/>
              <a:t>Any change in these five airplanes must maintain this similarity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Consistency with goals: NFR Framework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NFR goal refinement</a:t>
            </a:r>
          </a:p>
          <a:p>
            <a:pPr lvl="1"/>
            <a:r>
              <a:rPr lang="en-US" altLang="en-US"/>
              <a:t>NFRs are represented as goals in a graph</a:t>
            </a:r>
          </a:p>
          <a:p>
            <a:pPr lvl="1"/>
            <a:r>
              <a:rPr lang="en-US" altLang="en-US"/>
              <a:t>Leaf nodes of the graph are operational requirements</a:t>
            </a:r>
          </a:p>
          <a:p>
            <a:pPr lvl="1"/>
            <a:r>
              <a:rPr lang="en-US" altLang="en-US"/>
              <a:t>Relationships represent “help” “hurt” relationships</a:t>
            </a:r>
          </a:p>
          <a:p>
            <a:pPr lvl="1"/>
            <a:r>
              <a:rPr lang="en-US" altLang="en-US"/>
              <a:t>One graph can represent many alternatives</a:t>
            </a:r>
          </a:p>
          <a:p>
            <a:pPr lvl="1"/>
            <a:endParaRPr lang="en-US" altLang="en-US"/>
          </a:p>
          <a:p>
            <a:r>
              <a:rPr lang="en-US" altLang="en-US"/>
              <a:t>NFR evaluation</a:t>
            </a:r>
          </a:p>
          <a:p>
            <a:pPr lvl="1"/>
            <a:r>
              <a:rPr lang="en-US" altLang="en-US"/>
              <a:t>Make and break values are propagated through the graph automatically</a:t>
            </a:r>
          </a:p>
          <a:p>
            <a:pPr lvl="1"/>
            <a:r>
              <a:rPr lang="en-US" altLang="en-US"/>
              <a:t>Developer can evaluate different alternatives and compare them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Consistency with goals: Model</a:t>
            </a:r>
          </a:p>
        </p:txBody>
      </p:sp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25650"/>
            <a:ext cx="8039100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1214438" y="474980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latin typeface="Wingdings" panose="05000000000000000000" pitchFamily="2" charset="2"/>
                <a:sym typeface="Zapf Dingbats" charset="2"/>
              </a:rPr>
              <a:t></a:t>
            </a:r>
            <a:endParaRPr lang="en-US" altLang="en-US">
              <a:latin typeface="Wingdings" panose="05000000000000000000" pitchFamily="2" charset="2"/>
            </a:endParaRP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2598738" y="203200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latin typeface="Wingdings" panose="05000000000000000000" pitchFamily="2" charset="2"/>
                <a:sym typeface="Zapf Dingbats" charset="2"/>
              </a:rPr>
              <a:t></a:t>
            </a:r>
            <a:endParaRPr lang="en-US" altLang="en-US">
              <a:latin typeface="Wingdings" panose="05000000000000000000" pitchFamily="2" charset="2"/>
            </a:endParaRPr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874713" y="2006600"/>
            <a:ext cx="461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latin typeface="Wingdings" panose="05000000000000000000" pitchFamily="2" charset="2"/>
                <a:sym typeface="Monotype Sorts" charset="2"/>
              </a:rPr>
              <a:t>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Consistency with goals: Process</a:t>
            </a:r>
          </a:p>
        </p:txBody>
      </p:sp>
      <p:sp>
        <p:nvSpPr>
          <p:cNvPr id="189443" name="AutoShape 1027"/>
          <p:cNvSpPr>
            <a:spLocks noChangeArrowheads="1"/>
          </p:cNvSpPr>
          <p:nvPr/>
        </p:nvSpPr>
        <p:spPr bwMode="auto">
          <a:xfrm>
            <a:off x="3200400" y="1549400"/>
            <a:ext cx="2057400" cy="736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tx1"/>
                </a:solidFill>
                <a:latin typeface="Verdana" panose="020B0604030504040204" pitchFamily="34" charset="0"/>
              </a:rPr>
              <a:t>Elicit</a:t>
            </a:r>
          </a:p>
          <a:p>
            <a:r>
              <a:rPr lang="en-US" altLang="en-US" sz="1800">
                <a:solidFill>
                  <a:schemeClr val="tx1"/>
                </a:solidFill>
                <a:latin typeface="Verdana" panose="020B0604030504040204" pitchFamily="34" charset="0"/>
              </a:rPr>
              <a:t>high-level goals</a:t>
            </a:r>
          </a:p>
        </p:txBody>
      </p:sp>
      <p:grpSp>
        <p:nvGrpSpPr>
          <p:cNvPr id="189453" name="Group 1037"/>
          <p:cNvGrpSpPr>
            <a:grpSpLocks/>
          </p:cNvGrpSpPr>
          <p:nvPr/>
        </p:nvGrpSpPr>
        <p:grpSpPr bwMode="auto">
          <a:xfrm>
            <a:off x="5257800" y="1917700"/>
            <a:ext cx="2222500" cy="1612900"/>
            <a:chOff x="3312" y="1208"/>
            <a:chExt cx="1400" cy="1016"/>
          </a:xfrm>
        </p:grpSpPr>
        <p:sp>
          <p:nvSpPr>
            <p:cNvPr id="189444" name="AutoShape 1028"/>
            <p:cNvSpPr>
              <a:spLocks noChangeArrowheads="1"/>
            </p:cNvSpPr>
            <p:nvPr/>
          </p:nvSpPr>
          <p:spPr bwMode="auto">
            <a:xfrm>
              <a:off x="3416" y="1760"/>
              <a:ext cx="1296" cy="4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>
                  <a:solidFill>
                    <a:schemeClr val="tx1"/>
                  </a:solidFill>
                  <a:latin typeface="Verdana" panose="020B0604030504040204" pitchFamily="34" charset="0"/>
                </a:rPr>
                <a:t>Refine into</a:t>
              </a:r>
            </a:p>
            <a:p>
              <a:r>
                <a:rPr lang="en-US" altLang="en-US" sz="1800">
                  <a:solidFill>
                    <a:schemeClr val="tx1"/>
                  </a:solidFill>
                  <a:latin typeface="Verdana" panose="020B0604030504040204" pitchFamily="34" charset="0"/>
                </a:rPr>
                <a:t>detailed goals</a:t>
              </a:r>
            </a:p>
          </p:txBody>
        </p:sp>
        <p:cxnSp>
          <p:nvCxnSpPr>
            <p:cNvPr id="189448" name="AutoShape 1032"/>
            <p:cNvCxnSpPr>
              <a:cxnSpLocks noChangeShapeType="1"/>
              <a:stCxn id="189443" idx="3"/>
              <a:endCxn id="189444" idx="0"/>
            </p:cNvCxnSpPr>
            <p:nvPr/>
          </p:nvCxnSpPr>
          <p:spPr bwMode="auto">
            <a:xfrm>
              <a:off x="3312" y="1208"/>
              <a:ext cx="752" cy="55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9454" name="Group 1038"/>
          <p:cNvGrpSpPr>
            <a:grpSpLocks/>
          </p:cNvGrpSpPr>
          <p:nvPr/>
        </p:nvGrpSpPr>
        <p:grpSpPr bwMode="auto">
          <a:xfrm>
            <a:off x="4737100" y="3530600"/>
            <a:ext cx="2057400" cy="1543050"/>
            <a:chOff x="2984" y="2224"/>
            <a:chExt cx="1296" cy="972"/>
          </a:xfrm>
        </p:grpSpPr>
        <p:sp>
          <p:nvSpPr>
            <p:cNvPr id="189446" name="AutoShape 1030"/>
            <p:cNvSpPr>
              <a:spLocks noChangeArrowheads="1"/>
            </p:cNvSpPr>
            <p:nvPr/>
          </p:nvSpPr>
          <p:spPr bwMode="auto">
            <a:xfrm>
              <a:off x="2984" y="2732"/>
              <a:ext cx="1296" cy="4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>
                  <a:solidFill>
                    <a:schemeClr val="tx1"/>
                  </a:solidFill>
                  <a:latin typeface="Verdana" panose="020B0604030504040204" pitchFamily="34" charset="0"/>
                </a:rPr>
                <a:t>Identify goal</a:t>
              </a:r>
            </a:p>
            <a:p>
              <a:r>
                <a:rPr lang="en-US" altLang="en-US" sz="1800">
                  <a:solidFill>
                    <a:schemeClr val="tx1"/>
                  </a:solidFill>
                  <a:latin typeface="Verdana" panose="020B0604030504040204" pitchFamily="34" charset="0"/>
                </a:rPr>
                <a:t>dependencies</a:t>
              </a:r>
            </a:p>
          </p:txBody>
        </p:sp>
        <p:cxnSp>
          <p:nvCxnSpPr>
            <p:cNvPr id="189449" name="AutoShape 1033"/>
            <p:cNvCxnSpPr>
              <a:cxnSpLocks noChangeShapeType="1"/>
              <a:stCxn id="189444" idx="2"/>
              <a:endCxn id="189446" idx="0"/>
            </p:cNvCxnSpPr>
            <p:nvPr/>
          </p:nvCxnSpPr>
          <p:spPr bwMode="auto">
            <a:xfrm flipH="1">
              <a:off x="3632" y="2224"/>
              <a:ext cx="432" cy="5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9455" name="Group 1039"/>
          <p:cNvGrpSpPr>
            <a:grpSpLocks/>
          </p:cNvGrpSpPr>
          <p:nvPr/>
        </p:nvGrpSpPr>
        <p:grpSpPr bwMode="auto">
          <a:xfrm>
            <a:off x="1752600" y="4337050"/>
            <a:ext cx="2984500" cy="736600"/>
            <a:chOff x="1104" y="2732"/>
            <a:chExt cx="1880" cy="464"/>
          </a:xfrm>
        </p:grpSpPr>
        <p:sp>
          <p:nvSpPr>
            <p:cNvPr id="189445" name="AutoShape 1029"/>
            <p:cNvSpPr>
              <a:spLocks noChangeArrowheads="1"/>
            </p:cNvSpPr>
            <p:nvPr/>
          </p:nvSpPr>
          <p:spPr bwMode="auto">
            <a:xfrm>
              <a:off x="1104" y="2732"/>
              <a:ext cx="1296" cy="4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>
                  <a:solidFill>
                    <a:schemeClr val="tx1"/>
                  </a:solidFill>
                  <a:latin typeface="Verdana" panose="020B0604030504040204" pitchFamily="34" charset="0"/>
                </a:rPr>
                <a:t>Identify</a:t>
              </a:r>
            </a:p>
            <a:p>
              <a:r>
                <a:rPr lang="en-US" altLang="en-US" sz="1800">
                  <a:solidFill>
                    <a:schemeClr val="tx1"/>
                  </a:solidFill>
                  <a:latin typeface="Verdana" panose="020B0604030504040204" pitchFamily="34" charset="0"/>
                </a:rPr>
                <a:t>operational goals</a:t>
              </a:r>
            </a:p>
          </p:txBody>
        </p:sp>
        <p:cxnSp>
          <p:nvCxnSpPr>
            <p:cNvPr id="189450" name="AutoShape 1034"/>
            <p:cNvCxnSpPr>
              <a:cxnSpLocks noChangeShapeType="1"/>
              <a:stCxn id="189446" idx="1"/>
              <a:endCxn id="189445" idx="3"/>
            </p:cNvCxnSpPr>
            <p:nvPr/>
          </p:nvCxnSpPr>
          <p:spPr bwMode="auto">
            <a:xfrm flipH="1">
              <a:off x="2400" y="2964"/>
              <a:ext cx="58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9456" name="Group 1040"/>
          <p:cNvGrpSpPr>
            <a:grpSpLocks/>
          </p:cNvGrpSpPr>
          <p:nvPr/>
        </p:nvGrpSpPr>
        <p:grpSpPr bwMode="auto">
          <a:xfrm>
            <a:off x="1092200" y="2794000"/>
            <a:ext cx="2057400" cy="1543050"/>
            <a:chOff x="688" y="1760"/>
            <a:chExt cx="1296" cy="972"/>
          </a:xfrm>
        </p:grpSpPr>
        <p:sp>
          <p:nvSpPr>
            <p:cNvPr id="189447" name="AutoShape 1031"/>
            <p:cNvSpPr>
              <a:spLocks noChangeArrowheads="1"/>
            </p:cNvSpPr>
            <p:nvPr/>
          </p:nvSpPr>
          <p:spPr bwMode="auto">
            <a:xfrm>
              <a:off x="688" y="1760"/>
              <a:ext cx="1296" cy="4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>
                  <a:solidFill>
                    <a:schemeClr val="tx1"/>
                  </a:solidFill>
                  <a:latin typeface="Verdana" panose="020B0604030504040204" pitchFamily="34" charset="0"/>
                </a:rPr>
                <a:t>Evaluate </a:t>
              </a:r>
            </a:p>
            <a:p>
              <a:r>
                <a:rPr lang="en-US" altLang="en-US" sz="1800">
                  <a:solidFill>
                    <a:schemeClr val="tx1"/>
                  </a:solidFill>
                  <a:latin typeface="Verdana" panose="020B0604030504040204" pitchFamily="34" charset="0"/>
                </a:rPr>
                <a:t>alternatives</a:t>
              </a:r>
            </a:p>
          </p:txBody>
        </p:sp>
        <p:cxnSp>
          <p:nvCxnSpPr>
            <p:cNvPr id="189451" name="AutoShape 1035"/>
            <p:cNvCxnSpPr>
              <a:cxnSpLocks noChangeShapeType="1"/>
              <a:stCxn id="189445" idx="0"/>
              <a:endCxn id="189447" idx="2"/>
            </p:cNvCxnSpPr>
            <p:nvPr/>
          </p:nvCxnSpPr>
          <p:spPr bwMode="auto">
            <a:xfrm flipH="1" flipV="1">
              <a:off x="1336" y="2224"/>
              <a:ext cx="416" cy="5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89452" name="AutoShape 1036"/>
          <p:cNvCxnSpPr>
            <a:cxnSpLocks noChangeShapeType="1"/>
            <a:stCxn id="189447" idx="0"/>
            <a:endCxn id="189443" idx="1"/>
          </p:cNvCxnSpPr>
          <p:nvPr/>
        </p:nvCxnSpPr>
        <p:spPr bwMode="auto">
          <a:xfrm flipV="1">
            <a:off x="2120900" y="1917700"/>
            <a:ext cx="1079500" cy="876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Consistency with goals: Experiences</a:t>
            </a:r>
          </a:p>
        </p:txBody>
      </p:sp>
      <p:sp>
        <p:nvSpPr>
          <p:cNvPr id="190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+"/>
            </a:pPr>
            <a:r>
              <a:rPr lang="en-US" altLang="en-US"/>
              <a:t>Case studies on existing systems lead to clearer trade-offs</a:t>
            </a:r>
          </a:p>
          <a:p>
            <a:pPr>
              <a:buFont typeface="Symbol" panose="05050102010706020507" pitchFamily="18" charset="2"/>
              <a:buChar char="+"/>
            </a:pPr>
            <a:r>
              <a:rPr lang="en-US" altLang="en-US"/>
              <a:t>Research into integrating NFR framework and design patterns</a:t>
            </a:r>
          </a:p>
          <a:p>
            <a:pPr lvl="1"/>
            <a:r>
              <a:rPr lang="en-US" altLang="en-US"/>
              <a:t>Match NFRs to design pattern “Forces”</a:t>
            </a:r>
          </a:p>
          <a:p>
            <a:pPr lvl="1"/>
            <a:r>
              <a:rPr lang="en-US" altLang="en-US"/>
              <a:t>Link NFRs, design patterns, and functional requirements</a:t>
            </a:r>
          </a:p>
          <a:p>
            <a:endParaRPr lang="en-US" altLang="en-US"/>
          </a:p>
          <a:p>
            <a:pPr>
              <a:buFont typeface="Symbol" panose="05050102010706020507" pitchFamily="18" charset="2"/>
              <a:buChar char="-"/>
            </a:pPr>
            <a:r>
              <a:rPr lang="en-US" altLang="en-US"/>
              <a:t>Tool support inexistent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Rapid knowledge construction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/>
              <a:t>Problem </a:t>
            </a:r>
          </a:p>
          <a:p>
            <a:r>
              <a:rPr lang="en-US" altLang="en-US"/>
              <a:t>When a company is large enough, it doesn’t know what it does.</a:t>
            </a:r>
          </a:p>
          <a:p>
            <a:pPr lvl="1"/>
            <a:r>
              <a:rPr lang="en-US" altLang="en-US"/>
              <a:t>Knowledge rarely crosses organizational boundaries</a:t>
            </a:r>
          </a:p>
          <a:p>
            <a:pPr lvl="1"/>
            <a:r>
              <a:rPr lang="en-US" altLang="en-US"/>
              <a:t>Knowledge rarely crosses physical boundaries</a:t>
            </a:r>
          </a:p>
          <a:p>
            <a:pPr lvl="1"/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Example</a:t>
            </a:r>
          </a:p>
          <a:p>
            <a:r>
              <a:rPr lang="en-US" altLang="en-US"/>
              <a:t>Identify resources at risk for Y2K and prioritize responses.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Rapid knowledge construction: Compendium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Meeting facilitation</a:t>
            </a:r>
          </a:p>
          <a:p>
            <a:pPr lvl="1"/>
            <a:r>
              <a:rPr lang="en-US" altLang="en-US"/>
              <a:t>Stakeholders from different business units </a:t>
            </a:r>
          </a:p>
          <a:p>
            <a:pPr lvl="1"/>
            <a:r>
              <a:rPr lang="en-US" altLang="en-US"/>
              <a:t>External facilitator</a:t>
            </a:r>
          </a:p>
          <a:p>
            <a:pPr lvl="1"/>
            <a:endParaRPr lang="en-US" altLang="en-US"/>
          </a:p>
          <a:p>
            <a:r>
              <a:rPr lang="en-US" altLang="en-US"/>
              <a:t>Real-time construction of knowledge maps</a:t>
            </a:r>
          </a:p>
          <a:p>
            <a:pPr lvl="1"/>
            <a:r>
              <a:rPr lang="en-US" altLang="en-US"/>
              <a:t>The focus of the meeting is a concept map under construction</a:t>
            </a:r>
          </a:p>
          <a:p>
            <a:pPr lvl="1"/>
            <a:r>
              <a:rPr lang="en-US" altLang="en-US"/>
              <a:t>Map includes the issue model nodes and custom nodes</a:t>
            </a:r>
            <a:br>
              <a:rPr lang="en-US" altLang="en-US"/>
            </a:br>
            <a:r>
              <a:rPr lang="en-US" altLang="en-US"/>
              <a:t>(e.g., process, resource, etc.)</a:t>
            </a:r>
          </a:p>
          <a:p>
            <a:pPr lvl="1"/>
            <a:endParaRPr lang="en-US" altLang="en-US"/>
          </a:p>
          <a:p>
            <a:r>
              <a:rPr lang="en-US" altLang="en-US"/>
              <a:t>Knowledge structuring for long term use</a:t>
            </a:r>
          </a:p>
          <a:p>
            <a:pPr lvl="1"/>
            <a:r>
              <a:rPr lang="en-US" altLang="en-US"/>
              <a:t>Concept map exported as document outline, process model, memos, etc.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Rapid knowledge construction: Model</a:t>
            </a:r>
          </a:p>
        </p:txBody>
      </p:sp>
      <p:pic>
        <p:nvPicPr>
          <p:cNvPr id="184324" name="Picture 4" descr="Acrobat ReaderScreen#52299.tiff                                00013BCCMacintosh HD                   B7C803F1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" b="436"/>
          <a:stretch>
            <a:fillRect/>
          </a:stretch>
        </p:blipFill>
        <p:spPr bwMode="auto">
          <a:xfrm>
            <a:off x="342900" y="681038"/>
            <a:ext cx="83439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0" y="2324100"/>
            <a:ext cx="1079500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Rapid knowledge construction: Process example</a:t>
            </a:r>
          </a:p>
        </p:txBody>
      </p:sp>
      <p:pic>
        <p:nvPicPr>
          <p:cNvPr id="185347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09625"/>
            <a:ext cx="7581900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Rapid knowledge Construction: Experiences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/>
              <a:t>Context</a:t>
            </a:r>
          </a:p>
          <a:p>
            <a:r>
              <a:rPr lang="en-US" altLang="en-US"/>
              <a:t>Several industrial case studies, including</a:t>
            </a:r>
            <a:br>
              <a:rPr lang="en-US" altLang="en-US"/>
            </a:br>
            <a:r>
              <a:rPr lang="en-US" altLang="en-US"/>
              <a:t>Y2K contingency planning at Bell Atlantic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/>
          </a:p>
          <a:p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Results</a:t>
            </a:r>
          </a:p>
          <a:p>
            <a:r>
              <a:rPr lang="en-US" altLang="en-US"/>
              <a:t>Increased meeting efficiency (templates are reused)</a:t>
            </a:r>
          </a:p>
          <a:p>
            <a:r>
              <a:rPr lang="en-US" altLang="en-US"/>
              <a:t>Knowledge reused for other tasks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Rationale can be used in project management</a:t>
            </a:r>
          </a:p>
          <a:p>
            <a:pPr lvl="1"/>
            <a:r>
              <a:rPr lang="en-US" altLang="en-US" sz="1800"/>
              <a:t>To build consensus (WinWin)</a:t>
            </a:r>
          </a:p>
          <a:p>
            <a:pPr lvl="1"/>
            <a:r>
              <a:rPr lang="en-US" altLang="en-US" sz="1800"/>
              <a:t>To ensure quality (NFR Framework)</a:t>
            </a:r>
          </a:p>
          <a:p>
            <a:pPr lvl="1"/>
            <a:r>
              <a:rPr lang="en-US" altLang="en-US" sz="1800"/>
              <a:t>To elicit knowledge (Compendium)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Other applications include</a:t>
            </a:r>
          </a:p>
          <a:p>
            <a:pPr lvl="1"/>
            <a:r>
              <a:rPr lang="en-US" altLang="en-US" sz="1800"/>
              <a:t>Risk management</a:t>
            </a:r>
          </a:p>
          <a:p>
            <a:pPr lvl="1"/>
            <a:r>
              <a:rPr lang="en-US" altLang="en-US" sz="1800"/>
              <a:t>Change management</a:t>
            </a:r>
          </a:p>
          <a:p>
            <a:pPr lvl="1"/>
            <a:r>
              <a:rPr lang="en-US" altLang="en-US" sz="1800"/>
              <a:t>Process improvement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Open issues</a:t>
            </a:r>
          </a:p>
          <a:p>
            <a:pPr lvl="1"/>
            <a:r>
              <a:rPr lang="en-US" altLang="en-US" sz="1800"/>
              <a:t>Tool support</a:t>
            </a:r>
          </a:p>
          <a:p>
            <a:pPr lvl="1"/>
            <a:r>
              <a:rPr lang="en-US" altLang="en-US" sz="1800"/>
              <a:t>User acceptance</a:t>
            </a:r>
          </a:p>
          <a:p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Overview: rationale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is rationale?</a:t>
            </a:r>
          </a:p>
          <a:p>
            <a:r>
              <a:rPr lang="en-US" altLang="en-US"/>
              <a:t>Why is it critical in software engineering?</a:t>
            </a:r>
          </a:p>
          <a:p>
            <a:r>
              <a:rPr lang="en-US" altLang="en-US"/>
              <a:t>Centralized traffic control example</a:t>
            </a:r>
          </a:p>
          <a:p>
            <a:r>
              <a:rPr lang="en-US" altLang="en-US"/>
              <a:t>Rationale in project management</a:t>
            </a:r>
          </a:p>
          <a:p>
            <a:pPr lvl="1"/>
            <a:r>
              <a:rPr lang="en-US" altLang="en-US"/>
              <a:t>Consensus building</a:t>
            </a:r>
          </a:p>
          <a:p>
            <a:pPr lvl="1"/>
            <a:r>
              <a:rPr lang="en-US" altLang="en-US"/>
              <a:t>Consistency with goals </a:t>
            </a:r>
          </a:p>
          <a:p>
            <a:pPr lvl="1"/>
            <a:r>
              <a:rPr lang="en-US" altLang="en-US"/>
              <a:t>Rapid knowledge construction</a:t>
            </a:r>
          </a:p>
          <a:p>
            <a:r>
              <a:rPr lang="en-US" altLang="en-US"/>
              <a:t>Summary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rationale?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b="1" i="1"/>
              <a:t>Rationale</a:t>
            </a:r>
            <a:r>
              <a:rPr lang="en-US" altLang="en-US"/>
              <a:t> is the reasoning that lead to the system.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Rationale includes:</a:t>
            </a:r>
          </a:p>
          <a:p>
            <a:r>
              <a:rPr lang="en-US" altLang="en-US"/>
              <a:t>the </a:t>
            </a:r>
            <a:r>
              <a:rPr lang="en-US" altLang="en-US" b="1" i="1"/>
              <a:t>issues</a:t>
            </a:r>
            <a:r>
              <a:rPr lang="en-US" altLang="en-US"/>
              <a:t> that were addressed,</a:t>
            </a:r>
          </a:p>
          <a:p>
            <a:r>
              <a:rPr lang="en-US" altLang="en-US"/>
              <a:t>the </a:t>
            </a:r>
            <a:r>
              <a:rPr lang="en-US" altLang="en-US" b="1" i="1"/>
              <a:t>alternatives</a:t>
            </a:r>
            <a:r>
              <a:rPr lang="en-US" altLang="en-US"/>
              <a:t> that were considered,</a:t>
            </a:r>
          </a:p>
          <a:p>
            <a:r>
              <a:rPr lang="en-US" altLang="en-US"/>
              <a:t>the </a:t>
            </a:r>
            <a:r>
              <a:rPr lang="en-US" altLang="en-US" b="1" i="1"/>
              <a:t>decisions</a:t>
            </a:r>
            <a:r>
              <a:rPr lang="en-US" altLang="en-US"/>
              <a:t> that were made to resolve the issues, </a:t>
            </a:r>
          </a:p>
          <a:p>
            <a:r>
              <a:rPr lang="en-US" altLang="en-US"/>
              <a:t>the </a:t>
            </a:r>
            <a:r>
              <a:rPr lang="en-US" altLang="en-US" b="1" i="1"/>
              <a:t>criteria</a:t>
            </a:r>
            <a:r>
              <a:rPr lang="en-US" altLang="en-US"/>
              <a:t> that were used to guide decisions, and</a:t>
            </a:r>
          </a:p>
          <a:p>
            <a:r>
              <a:rPr lang="en-US" altLang="en-US"/>
              <a:t>the </a:t>
            </a:r>
            <a:r>
              <a:rPr lang="en-US" altLang="en-US" b="1" i="1"/>
              <a:t>debate</a:t>
            </a:r>
            <a:r>
              <a:rPr lang="en-US" altLang="en-US"/>
              <a:t> developers went through to reach a decision.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rationale important in software engineering?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/>
              <a:t>Many software systems are like aircraft:</a:t>
            </a:r>
          </a:p>
          <a:p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They result from a large number of decisions taken over an extended period of time.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/>
          </a:p>
          <a:p>
            <a:r>
              <a:rPr lang="en-US" altLang="en-US"/>
              <a:t>Evolving assumptions</a:t>
            </a:r>
          </a:p>
          <a:p>
            <a:r>
              <a:rPr lang="en-US" altLang="en-US"/>
              <a:t>Legacy decisions</a:t>
            </a:r>
          </a:p>
          <a:p>
            <a:r>
              <a:rPr lang="en-US" altLang="en-US"/>
              <a:t>Conflicting criteria</a:t>
            </a:r>
          </a:p>
          <a:p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-&gt; high maintenance cost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-&gt; loss &amp; rediscovery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Uses of rationale in software engineering</a:t>
            </a:r>
          </a:p>
        </p:txBody>
      </p:sp>
      <p:sp>
        <p:nvSpPr>
          <p:cNvPr id="152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Improve design support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Avoid duplicate evaluation of poor alternatives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Make consistent and explicit trade-offs</a:t>
            </a:r>
          </a:p>
          <a:p>
            <a:pPr lvl="1"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Improve documentation support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Makes it easier for non developers (e.g., managers, lawyers, technical writers) to review the design</a:t>
            </a:r>
          </a:p>
          <a:p>
            <a:pPr lvl="1"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Improve maintenance support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Provide maintainers with design context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Improve learning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New staff can learn the design by replaying the decisions that produced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rationale: issue models</a:t>
            </a:r>
          </a:p>
        </p:txBody>
      </p:sp>
      <p:sp>
        <p:nvSpPr>
          <p:cNvPr id="158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/>
              <a:t>Argumentation is the most promising approach so far:</a:t>
            </a:r>
          </a:p>
          <a:p>
            <a:r>
              <a:rPr lang="en-US" altLang="en-US"/>
              <a:t>More information than document: captures trade-offs and discarded alternatives that design documents do not.</a:t>
            </a:r>
          </a:p>
          <a:p>
            <a:r>
              <a:rPr lang="en-US" altLang="en-US"/>
              <a:t>Less messy than communication records: communication records contain everything.</a:t>
            </a:r>
          </a:p>
          <a:p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Issue models represent arguments in a semi-structure form:</a:t>
            </a:r>
          </a:p>
          <a:p>
            <a:r>
              <a:rPr lang="en-US" altLang="en-US"/>
              <a:t>Nodes represent argument steps</a:t>
            </a:r>
          </a:p>
          <a:p>
            <a:r>
              <a:rPr lang="en-US" altLang="en-US"/>
              <a:t>Links represent their relationships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38" name="Group 2"/>
          <p:cNvGrpSpPr>
            <a:grpSpLocks/>
          </p:cNvGrpSpPr>
          <p:nvPr/>
        </p:nvGrpSpPr>
        <p:grpSpPr bwMode="auto">
          <a:xfrm>
            <a:off x="550863" y="2085975"/>
            <a:ext cx="7445375" cy="2636838"/>
            <a:chOff x="347" y="1314"/>
            <a:chExt cx="4690" cy="1661"/>
          </a:xfrm>
        </p:grpSpPr>
        <p:sp>
          <p:nvSpPr>
            <p:cNvPr id="193539" name="Rectangle 3"/>
            <p:cNvSpPr>
              <a:spLocks noChangeArrowheads="1"/>
            </p:cNvSpPr>
            <p:nvPr/>
          </p:nvSpPr>
          <p:spPr bwMode="auto">
            <a:xfrm>
              <a:off x="597" y="2311"/>
              <a:ext cx="4440" cy="664"/>
            </a:xfrm>
            <a:prstGeom prst="rect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3540" name="Text Box 4"/>
            <p:cNvSpPr txBox="1">
              <a:spLocks noChangeArrowheads="1"/>
            </p:cNvSpPr>
            <p:nvPr/>
          </p:nvSpPr>
          <p:spPr bwMode="auto">
            <a:xfrm>
              <a:off x="347" y="1314"/>
              <a:ext cx="21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2000" b="1">
                  <a:solidFill>
                    <a:srgbClr val="3333FF"/>
                  </a:solidFill>
                  <a:latin typeface="Arial" panose="020B0604020202020204" pitchFamily="34" charset="0"/>
                </a:rPr>
                <a:t>Decision:</a:t>
              </a:r>
              <a:r>
                <a:rPr lang="en-US" altLang="en-US" sz="2000">
                  <a:solidFill>
                    <a:srgbClr val="3333FF"/>
                  </a:solidFill>
                  <a:latin typeface="Arial" panose="020B0604020202020204" pitchFamily="34" charset="0"/>
                </a:rPr>
                <a:t> Smart Card + PIN</a:t>
              </a:r>
            </a:p>
          </p:txBody>
        </p:sp>
      </p:grp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ATM Example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525463" y="1169988"/>
            <a:ext cx="5954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Question:</a:t>
            </a: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 Alternative Authentication Mechanisms?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555625" y="1663700"/>
            <a:ext cx="410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References: </a:t>
            </a: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Service: Authenticate</a:t>
            </a:r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911225" y="3752850"/>
            <a:ext cx="321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Option 1:</a:t>
            </a: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 Account number</a:t>
            </a:r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911225" y="4271963"/>
            <a:ext cx="345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Option 2:</a:t>
            </a: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 Finger print reader</a:t>
            </a:r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911225" y="4799013"/>
            <a:ext cx="3375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Option 3:</a:t>
            </a: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 Smart Card + PIN</a:t>
            </a:r>
          </a:p>
        </p:txBody>
      </p:sp>
      <p:sp>
        <p:nvSpPr>
          <p:cNvPr id="193547" name="Text Box 11"/>
          <p:cNvSpPr txBox="1">
            <a:spLocks noChangeArrowheads="1"/>
          </p:cNvSpPr>
          <p:nvPr/>
        </p:nvSpPr>
        <p:spPr bwMode="auto">
          <a:xfrm>
            <a:off x="4335463" y="2998788"/>
            <a:ext cx="1835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Criteria 1: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ATM Unit Cost</a:t>
            </a:r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6437313" y="2998788"/>
            <a:ext cx="13668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Criteria 2:</a:t>
            </a:r>
          </a:p>
          <a:p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Privacy</a:t>
            </a:r>
          </a:p>
        </p:txBody>
      </p:sp>
      <p:grpSp>
        <p:nvGrpSpPr>
          <p:cNvPr id="193549" name="Group 13"/>
          <p:cNvGrpSpPr>
            <a:grpSpLocks/>
          </p:cNvGrpSpPr>
          <p:nvPr/>
        </p:nvGrpSpPr>
        <p:grpSpPr bwMode="auto">
          <a:xfrm>
            <a:off x="939800" y="2998788"/>
            <a:ext cx="7061200" cy="2251075"/>
            <a:chOff x="219" y="2369"/>
            <a:chExt cx="4448" cy="1418"/>
          </a:xfrm>
        </p:grpSpPr>
        <p:sp>
          <p:nvSpPr>
            <p:cNvPr id="193550" name="Line 14"/>
            <p:cNvSpPr>
              <a:spLocks noChangeShapeType="1"/>
            </p:cNvSpPr>
            <p:nvPr/>
          </p:nvSpPr>
          <p:spPr bwMode="auto">
            <a:xfrm>
              <a:off x="224" y="2791"/>
              <a:ext cx="4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3551" name="Line 15"/>
            <p:cNvSpPr>
              <a:spLocks noChangeShapeType="1"/>
            </p:cNvSpPr>
            <p:nvPr/>
          </p:nvSpPr>
          <p:spPr bwMode="auto">
            <a:xfrm>
              <a:off x="224" y="3123"/>
              <a:ext cx="4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3552" name="Line 16"/>
            <p:cNvSpPr>
              <a:spLocks noChangeShapeType="1"/>
            </p:cNvSpPr>
            <p:nvPr/>
          </p:nvSpPr>
          <p:spPr bwMode="auto">
            <a:xfrm>
              <a:off x="224" y="3455"/>
              <a:ext cx="4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3553" name="Line 17"/>
            <p:cNvSpPr>
              <a:spLocks noChangeShapeType="1"/>
            </p:cNvSpPr>
            <p:nvPr/>
          </p:nvSpPr>
          <p:spPr bwMode="auto">
            <a:xfrm>
              <a:off x="224" y="3787"/>
              <a:ext cx="4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3554" name="Line 18"/>
            <p:cNvSpPr>
              <a:spLocks noChangeShapeType="1"/>
            </p:cNvSpPr>
            <p:nvPr/>
          </p:nvSpPr>
          <p:spPr bwMode="auto">
            <a:xfrm>
              <a:off x="227" y="2369"/>
              <a:ext cx="4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3555" name="Line 19"/>
            <p:cNvSpPr>
              <a:spLocks noChangeShapeType="1"/>
            </p:cNvSpPr>
            <p:nvPr/>
          </p:nvSpPr>
          <p:spPr bwMode="auto">
            <a:xfrm>
              <a:off x="2350" y="2369"/>
              <a:ext cx="0" cy="14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3556" name="Line 20"/>
            <p:cNvSpPr>
              <a:spLocks noChangeShapeType="1"/>
            </p:cNvSpPr>
            <p:nvPr/>
          </p:nvSpPr>
          <p:spPr bwMode="auto">
            <a:xfrm>
              <a:off x="3535" y="2369"/>
              <a:ext cx="0" cy="1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3557" name="Line 21"/>
            <p:cNvSpPr>
              <a:spLocks noChangeShapeType="1"/>
            </p:cNvSpPr>
            <p:nvPr/>
          </p:nvSpPr>
          <p:spPr bwMode="auto">
            <a:xfrm>
              <a:off x="4667" y="2369"/>
              <a:ext cx="0" cy="1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3558" name="Line 22"/>
            <p:cNvSpPr>
              <a:spLocks noChangeShapeType="1"/>
            </p:cNvSpPr>
            <p:nvPr/>
          </p:nvSpPr>
          <p:spPr bwMode="auto">
            <a:xfrm>
              <a:off x="219" y="2369"/>
              <a:ext cx="0" cy="1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3559" name="Group 23"/>
          <p:cNvGrpSpPr>
            <a:grpSpLocks/>
          </p:cNvGrpSpPr>
          <p:nvPr/>
        </p:nvGrpSpPr>
        <p:grpSpPr bwMode="auto">
          <a:xfrm>
            <a:off x="5062538" y="4799013"/>
            <a:ext cx="2138362" cy="396875"/>
            <a:chOff x="2816" y="3503"/>
            <a:chExt cx="1347" cy="250"/>
          </a:xfrm>
        </p:grpSpPr>
        <p:sp>
          <p:nvSpPr>
            <p:cNvPr id="193560" name="Text Box 24"/>
            <p:cNvSpPr txBox="1">
              <a:spLocks noChangeArrowheads="1"/>
            </p:cNvSpPr>
            <p:nvPr/>
          </p:nvSpPr>
          <p:spPr bwMode="auto">
            <a:xfrm>
              <a:off x="2816" y="3503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800" b="1">
                  <a:solidFill>
                    <a:srgbClr val="009C4A"/>
                  </a:solidFill>
                  <a:latin typeface="Times" panose="02020603050405020304" pitchFamily="18" charset="0"/>
                </a:rPr>
                <a:t>+</a:t>
              </a:r>
              <a:endParaRPr lang="en-US" altLang="en-US" sz="1800">
                <a:solidFill>
                  <a:srgbClr val="009C4A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93561" name="Text Box 25"/>
            <p:cNvSpPr txBox="1">
              <a:spLocks noChangeArrowheads="1"/>
            </p:cNvSpPr>
            <p:nvPr/>
          </p:nvSpPr>
          <p:spPr bwMode="auto">
            <a:xfrm>
              <a:off x="3965" y="3522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800" b="1">
                  <a:solidFill>
                    <a:srgbClr val="009C4A"/>
                  </a:solidFill>
                  <a:latin typeface="Times" panose="02020603050405020304" pitchFamily="18" charset="0"/>
                </a:rPr>
                <a:t>+</a:t>
              </a:r>
              <a:endParaRPr lang="en-US" altLang="en-US" sz="1800">
                <a:solidFill>
                  <a:srgbClr val="009C4A"/>
                </a:solidFill>
                <a:latin typeface="Times" panose="02020603050405020304" pitchFamily="18" charset="0"/>
              </a:endParaRPr>
            </a:p>
          </p:txBody>
        </p:sp>
      </p:grpSp>
      <p:grpSp>
        <p:nvGrpSpPr>
          <p:cNvPr id="193562" name="Group 26"/>
          <p:cNvGrpSpPr>
            <a:grpSpLocks/>
          </p:cNvGrpSpPr>
          <p:nvPr/>
        </p:nvGrpSpPr>
        <p:grpSpPr bwMode="auto">
          <a:xfrm>
            <a:off x="5078413" y="4271963"/>
            <a:ext cx="2122487" cy="366712"/>
            <a:chOff x="2826" y="3171"/>
            <a:chExt cx="1337" cy="231"/>
          </a:xfrm>
        </p:grpSpPr>
        <p:sp>
          <p:nvSpPr>
            <p:cNvPr id="193563" name="Text Box 27"/>
            <p:cNvSpPr txBox="1">
              <a:spLocks noChangeArrowheads="1"/>
            </p:cNvSpPr>
            <p:nvPr/>
          </p:nvSpPr>
          <p:spPr bwMode="auto">
            <a:xfrm>
              <a:off x="3965" y="3171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800" b="1">
                  <a:solidFill>
                    <a:srgbClr val="009C4A"/>
                  </a:solidFill>
                  <a:latin typeface="Times" panose="02020603050405020304" pitchFamily="18" charset="0"/>
                </a:rPr>
                <a:t>+</a:t>
              </a:r>
              <a:endParaRPr lang="en-US" altLang="en-US" sz="1800">
                <a:solidFill>
                  <a:srgbClr val="009C4A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93564" name="Text Box 28"/>
            <p:cNvSpPr txBox="1">
              <a:spLocks noChangeArrowheads="1"/>
            </p:cNvSpPr>
            <p:nvPr/>
          </p:nvSpPr>
          <p:spPr bwMode="auto">
            <a:xfrm>
              <a:off x="2826" y="31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800" b="1">
                  <a:solidFill>
                    <a:srgbClr val="D5000A"/>
                  </a:solidFill>
                  <a:latin typeface="Times" panose="02020603050405020304" pitchFamily="18" charset="0"/>
                </a:rPr>
                <a:t>–</a:t>
              </a:r>
              <a:endParaRPr lang="en-US" altLang="en-US" sz="1800">
                <a:solidFill>
                  <a:srgbClr val="D5000A"/>
                </a:solidFill>
                <a:latin typeface="Times" panose="02020603050405020304" pitchFamily="18" charset="0"/>
              </a:endParaRPr>
            </a:p>
          </p:txBody>
        </p:sp>
      </p:grpSp>
      <p:grpSp>
        <p:nvGrpSpPr>
          <p:cNvPr id="193565" name="Group 29"/>
          <p:cNvGrpSpPr>
            <a:grpSpLocks/>
          </p:cNvGrpSpPr>
          <p:nvPr/>
        </p:nvGrpSpPr>
        <p:grpSpPr bwMode="auto">
          <a:xfrm>
            <a:off x="5062538" y="3752850"/>
            <a:ext cx="2122487" cy="366713"/>
            <a:chOff x="2816" y="2844"/>
            <a:chExt cx="1337" cy="231"/>
          </a:xfrm>
        </p:grpSpPr>
        <p:sp>
          <p:nvSpPr>
            <p:cNvPr id="193566" name="Text Box 30"/>
            <p:cNvSpPr txBox="1">
              <a:spLocks noChangeArrowheads="1"/>
            </p:cNvSpPr>
            <p:nvPr/>
          </p:nvSpPr>
          <p:spPr bwMode="auto">
            <a:xfrm>
              <a:off x="2816" y="2844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800" b="1">
                  <a:solidFill>
                    <a:srgbClr val="009C4A"/>
                  </a:solidFill>
                  <a:latin typeface="Times" panose="02020603050405020304" pitchFamily="18" charset="0"/>
                </a:rPr>
                <a:t>+</a:t>
              </a:r>
              <a:endParaRPr lang="en-US" altLang="en-US" sz="1800">
                <a:solidFill>
                  <a:srgbClr val="009C4A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93567" name="Text Box 31"/>
            <p:cNvSpPr txBox="1">
              <a:spLocks noChangeArrowheads="1"/>
            </p:cNvSpPr>
            <p:nvPr/>
          </p:nvSpPr>
          <p:spPr bwMode="auto">
            <a:xfrm>
              <a:off x="3965" y="284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800" b="1">
                  <a:solidFill>
                    <a:srgbClr val="D5000A"/>
                  </a:solidFill>
                  <a:latin typeface="Times" panose="02020603050405020304" pitchFamily="18" charset="0"/>
                </a:rPr>
                <a:t>–</a:t>
              </a:r>
              <a:endParaRPr lang="en-US" altLang="en-US" sz="1800">
                <a:solidFill>
                  <a:srgbClr val="D5000A"/>
                </a:solidFill>
                <a:latin typeface="Times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4" grpId="0" autoUpdateAnimBg="0"/>
      <p:bldP spid="193545" grpId="0" autoUpdateAnimBg="0"/>
      <p:bldP spid="193546" grpId="0" autoUpdateAnimBg="0"/>
      <p:bldP spid="193547" grpId="0" autoUpdateAnimBg="0"/>
      <p:bldP spid="193548" grpId="0" autoUpdateAnimBg="0"/>
    </p:bldLst>
  </p:timing>
</p:sld>
</file>

<file path=ppt/theme/theme1.xml><?xml version="1.0" encoding="utf-8"?>
<a:theme xmlns:a="http://schemas.openxmlformats.org/drawingml/2006/main" name="ch8lect3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553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4C3700"/>
      </a:accent6>
      <a:hlink>
        <a:srgbClr val="3D5500"/>
      </a:hlink>
      <a:folHlink>
        <a:srgbClr val="005528"/>
      </a:folHlink>
    </a:clrScheme>
    <a:fontScheme name="ch8lect3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ch8lect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8lec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8lect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8lect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8lect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8lect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8lect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HD:Users:bob:Documents:writing:book:2nd edition:IM:lectures:ch8reuse:ch8lect3.ppt</Template>
  <TotalTime>1</TotalTime>
  <Words>1428</Words>
  <Application>Microsoft Office PowerPoint</Application>
  <PresentationFormat>On-screen Show (4:3)</PresentationFormat>
  <Paragraphs>361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Times</vt:lpstr>
      <vt:lpstr>Symbol</vt:lpstr>
      <vt:lpstr>Wingdings</vt:lpstr>
      <vt:lpstr>Arial</vt:lpstr>
      <vt:lpstr>Courier</vt:lpstr>
      <vt:lpstr>Helvetica</vt:lpstr>
      <vt:lpstr>Verdana</vt:lpstr>
      <vt:lpstr>Zapf Dingbats</vt:lpstr>
      <vt:lpstr>Monotype Sorts</vt:lpstr>
      <vt:lpstr>ch8lect3</vt:lpstr>
      <vt:lpstr>Chapter 12, Rationale Management</vt:lpstr>
      <vt:lpstr>An aircraft example</vt:lpstr>
      <vt:lpstr>An aircraft example (2)</vt:lpstr>
      <vt:lpstr>Overview: rationale</vt:lpstr>
      <vt:lpstr>What is rationale?</vt:lpstr>
      <vt:lpstr>Why is rationale important in software engineering?</vt:lpstr>
      <vt:lpstr>Uses of rationale in software engineering</vt:lpstr>
      <vt:lpstr>Representing rationale: issue models</vt:lpstr>
      <vt:lpstr>ATM Example</vt:lpstr>
      <vt:lpstr>Centralized traffic control</vt:lpstr>
      <vt:lpstr>Centralized traffic control (2)</vt:lpstr>
      <vt:lpstr>Issues</vt:lpstr>
      <vt:lpstr>Proposals</vt:lpstr>
      <vt:lpstr>Consequent issue</vt:lpstr>
      <vt:lpstr>Criteria</vt:lpstr>
      <vt:lpstr>Arguments</vt:lpstr>
      <vt:lpstr>Arguments (2)</vt:lpstr>
      <vt:lpstr>Resolutions</vt:lpstr>
      <vt:lpstr>Resolutions (2)</vt:lpstr>
      <vt:lpstr>Questions, Options, Criteria</vt:lpstr>
      <vt:lpstr>Other issue models: Decision Representation Language</vt:lpstr>
      <vt:lpstr>Overview: rationale</vt:lpstr>
      <vt:lpstr>Consensus building</vt:lpstr>
      <vt:lpstr>Consensus building: WinWin</vt:lpstr>
      <vt:lpstr>Consensus building: Model</vt:lpstr>
      <vt:lpstr>Consensus building: Process</vt:lpstr>
      <vt:lpstr>Consensus building: WinWin tool</vt:lpstr>
      <vt:lpstr>Consensus building: Experiences</vt:lpstr>
      <vt:lpstr>Consistency with goals</vt:lpstr>
      <vt:lpstr>Consistency with goals: NFR Framework</vt:lpstr>
      <vt:lpstr>Consistency with goals: Model</vt:lpstr>
      <vt:lpstr>Consistency with goals: Process</vt:lpstr>
      <vt:lpstr>Consistency with goals: Experiences</vt:lpstr>
      <vt:lpstr>Rapid knowledge construction</vt:lpstr>
      <vt:lpstr>Rapid knowledge construction: Compendium</vt:lpstr>
      <vt:lpstr>Rapid knowledge construction: Model</vt:lpstr>
      <vt:lpstr>Rapid knowledge construction: Process example</vt:lpstr>
      <vt:lpstr>Rapid knowledge Construction: Experiences</vt:lpstr>
      <vt:lpstr>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for Chapter 12, Rationale Management</dc:title>
  <dc:subject>Object-Oriented Software Engineering</dc:subject>
  <dc:creator>Bernd Bruegge &amp; Allen Dutoit</dc:creator>
  <cp:keywords/>
  <dc:description/>
  <cp:lastModifiedBy>Ahsan Nabi Khan</cp:lastModifiedBy>
  <cp:revision>284</cp:revision>
  <cp:lastPrinted>1998-12-08T10:27:28Z</cp:lastPrinted>
  <dcterms:created xsi:type="dcterms:W3CDTF">1998-05-06T15:42:47Z</dcterms:created>
  <dcterms:modified xsi:type="dcterms:W3CDTF">2018-01-30T08:34:11Z</dcterms:modified>
  <cp:category/>
</cp:coreProperties>
</file>